
<file path=[Content_Types].xml><?xml version="1.0" encoding="utf-8"?>
<Types xmlns="http://schemas.openxmlformats.org/package/2006/content-types">
  <Default Extension="bin" ContentType="application/vnd.openxmlformats-officedocument.oleObject"/>
  <Default Extension="jpeg" ContentType="image/jpeg"/>
  <Default Extension="png" ContentType="image/png"/>
  <Default Extension="rels" ContentType="application/vnd.openxmlformats-package.relationships+xml"/>
  <Default Extension="svg" ContentType="image/svg+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1.xml" ContentType="application/vnd.openxmlformats-officedocument.themeOverr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theme/themeOverride2.xml" ContentType="application/vnd.openxmlformats-officedocument.themeOverr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theme/themeOverride3.xml" ContentType="application/vnd.openxmlformats-officedocument.themeOverrid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theme/themeOverride4.xml" ContentType="application/vnd.openxmlformats-officedocument.themeOverrid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charts/chart8.xml" ContentType="application/vnd.openxmlformats-officedocument.drawingml.chart+xml"/>
  <Override PartName="/ppt/charts/style8.xml" ContentType="application/vnd.ms-office.chartstyle+xml"/>
  <Override PartName="/ppt/charts/colors8.xml" ContentType="application/vnd.ms-office.chartcolorstyle+xml"/>
  <Override PartName="/ppt/theme/themeOverride5.xml" ContentType="application/vnd.openxmlformats-officedocument.themeOverride+xml"/>
  <Override PartName="/ppt/charts/chart9.xml" ContentType="application/vnd.openxmlformats-officedocument.drawingml.chart+xml"/>
  <Override PartName="/ppt/charts/style9.xml" ContentType="application/vnd.ms-office.chartstyle+xml"/>
  <Override PartName="/ppt/charts/colors9.xml" ContentType="application/vnd.ms-office.chartcolorstyle+xml"/>
  <Override PartName="/ppt/charts/chart10.xml" ContentType="application/vnd.openxmlformats-officedocument.drawingml.chart+xml"/>
  <Override PartName="/ppt/charts/style10.xml" ContentType="application/vnd.ms-office.chartstyle+xml"/>
  <Override PartName="/ppt/charts/colors10.xml" ContentType="application/vnd.ms-office.chartcolorstyle+xml"/>
  <Override PartName="/ppt/charts/chart11.xml" ContentType="application/vnd.openxmlformats-officedocument.drawingml.chart+xml"/>
  <Override PartName="/ppt/charts/style11.xml" ContentType="application/vnd.ms-office.chartstyle+xml"/>
  <Override PartName="/ppt/charts/colors11.xml" ContentType="application/vnd.ms-office.chartcolorstyle+xml"/>
  <Override PartName="/ppt/charts/chart12.xml" ContentType="application/vnd.openxmlformats-officedocument.drawingml.chart+xml"/>
  <Override PartName="/ppt/charts/style12.xml" ContentType="application/vnd.ms-office.chartstyle+xml"/>
  <Override PartName="/ppt/charts/colors12.xml" ContentType="application/vnd.ms-office.chartcolorstyle+xml"/>
  <Override PartName="/ppt/charts/chart13.xml" ContentType="application/vnd.openxmlformats-officedocument.drawingml.chart+xml"/>
  <Override PartName="/ppt/charts/style13.xml" ContentType="application/vnd.ms-office.chartstyle+xml"/>
  <Override PartName="/ppt/charts/colors13.xml" ContentType="application/vnd.ms-office.chartcolorstyle+xml"/>
  <Override PartName="/ppt/charts/chart14.xml" ContentType="application/vnd.openxmlformats-officedocument.drawingml.chart+xml"/>
  <Override PartName="/ppt/charts/style14.xml" ContentType="application/vnd.ms-office.chartstyle+xml"/>
  <Override PartName="/ppt/charts/colors14.xml" ContentType="application/vnd.ms-office.chartcolorstyle+xml"/>
  <Override PartName="/ppt/theme/themeOverride6.xml" ContentType="application/vnd.openxmlformats-officedocument.themeOverride+xml"/>
  <Override PartName="/ppt/charts/chart15.xml" ContentType="application/vnd.openxmlformats-officedocument.drawingml.chart+xml"/>
  <Override PartName="/ppt/charts/style15.xml" ContentType="application/vnd.ms-office.chartstyle+xml"/>
  <Override PartName="/ppt/charts/colors15.xml" ContentType="application/vnd.ms-office.chartcolorstyle+xml"/>
  <Override PartName="/ppt/theme/themeOverride7.xml" ContentType="application/vnd.openxmlformats-officedocument.themeOverride+xml"/>
  <Override PartName="/ppt/charts/chart16.xml" ContentType="application/vnd.openxmlformats-officedocument.drawingml.chart+xml"/>
  <Override PartName="/ppt/charts/style16.xml" ContentType="application/vnd.ms-office.chartstyle+xml"/>
  <Override PartName="/ppt/charts/colors16.xml" ContentType="application/vnd.ms-office.chartcolorstyle+xml"/>
  <Override PartName="/ppt/theme/themeOverride8.xml" ContentType="application/vnd.openxmlformats-officedocument.themeOverride+xml"/>
  <Override PartName="/ppt/charts/chart17.xml" ContentType="application/vnd.openxmlformats-officedocument.drawingml.chart+xml"/>
  <Override PartName="/ppt/charts/style17.xml" ContentType="application/vnd.ms-office.chartstyle+xml"/>
  <Override PartName="/ppt/charts/colors17.xml" ContentType="application/vnd.ms-office.chartcolorstyle+xml"/>
  <Override PartName="/ppt/theme/themeOverride9.xml" ContentType="application/vnd.openxmlformats-officedocument.themeOverride+xml"/>
  <Override PartName="/ppt/charts/chart18.xml" ContentType="application/vnd.openxmlformats-officedocument.drawingml.chart+xml"/>
  <Override PartName="/ppt/charts/style18.xml" ContentType="application/vnd.ms-office.chartstyle+xml"/>
  <Override PartName="/ppt/charts/colors18.xml" ContentType="application/vnd.ms-office.chartcolorstyle+xml"/>
  <Override PartName="/ppt/charts/chart19.xml" ContentType="application/vnd.openxmlformats-officedocument.drawingml.chart+xml"/>
  <Override PartName="/ppt/charts/style19.xml" ContentType="application/vnd.ms-office.chartstyle+xml"/>
  <Override PartName="/ppt/charts/colors19.xml" ContentType="application/vnd.ms-office.chartcolorstyle+xml"/>
  <Override PartName="/ppt/charts/chart20.xml" ContentType="application/vnd.openxmlformats-officedocument.drawingml.chart+xml"/>
  <Override PartName="/ppt/charts/style20.xml" ContentType="application/vnd.ms-office.chartstyle+xml"/>
  <Override PartName="/ppt/charts/colors20.xml" ContentType="application/vnd.ms-office.chartcolorstyle+xml"/>
  <Override PartName="/ppt/charts/chart21.xml" ContentType="application/vnd.openxmlformats-officedocument.drawingml.chart+xml"/>
  <Override PartName="/ppt/charts/style21.xml" ContentType="application/vnd.ms-office.chartstyle+xml"/>
  <Override PartName="/ppt/charts/colors21.xml" ContentType="application/vnd.ms-office.chartcolorstyle+xml"/>
  <Override PartName="/ppt/charts/chart22.xml" ContentType="application/vnd.openxmlformats-officedocument.drawingml.chart+xml"/>
  <Override PartName="/ppt/charts/style22.xml" ContentType="application/vnd.ms-office.chartstyle+xml"/>
  <Override PartName="/ppt/charts/colors22.xml" ContentType="application/vnd.ms-office.chartcolorstyle+xml"/>
  <Override PartName="/ppt/charts/chart23.xml" ContentType="application/vnd.openxmlformats-officedocument.drawingml.chart+xml"/>
  <Override PartName="/ppt/charts/style23.xml" ContentType="application/vnd.ms-office.chartstyle+xml"/>
  <Override PartName="/ppt/charts/colors23.xml" ContentType="application/vnd.ms-office.chartcolorstyle+xml"/>
  <Override PartName="/ppt/charts/chart24.xml" ContentType="application/vnd.openxmlformats-officedocument.drawingml.chart+xml"/>
  <Override PartName="/ppt/charts/style24.xml" ContentType="application/vnd.ms-office.chartstyle+xml"/>
  <Override PartName="/ppt/charts/colors24.xml" ContentType="application/vnd.ms-office.chartcolorstyle+xml"/>
  <Override PartName="/ppt/charts/chart25.xml" ContentType="application/vnd.openxmlformats-officedocument.drawingml.chart+xml"/>
  <Override PartName="/ppt/charts/style25.xml" ContentType="application/vnd.ms-office.chartstyle+xml"/>
  <Override PartName="/ppt/charts/colors25.xml" ContentType="application/vnd.ms-office.chartcolorstyle+xml"/>
  <Override PartName="/ppt/charts/chart26.xml" ContentType="application/vnd.openxmlformats-officedocument.drawingml.chart+xml"/>
  <Override PartName="/ppt/charts/style26.xml" ContentType="application/vnd.ms-office.chartstyle+xml"/>
  <Override PartName="/ppt/charts/colors26.xml" ContentType="application/vnd.ms-office.chartcolorstyle+xml"/>
  <Override PartName="/ppt/charts/chart27.xml" ContentType="application/vnd.openxmlformats-officedocument.drawingml.chart+xml"/>
  <Override PartName="/ppt/charts/style27.xml" ContentType="application/vnd.ms-office.chartstyle+xml"/>
  <Override PartName="/ppt/charts/colors27.xml" ContentType="application/vnd.ms-office.chartcolorstyle+xml"/>
  <Override PartName="/ppt/charts/chart28.xml" ContentType="application/vnd.openxmlformats-officedocument.drawingml.chart+xml"/>
  <Override PartName="/ppt/charts/style28.xml" ContentType="application/vnd.ms-office.chartstyle+xml"/>
  <Override PartName="/ppt/charts/colors28.xml" ContentType="application/vnd.ms-office.chartcolorstyle+xml"/>
  <Override PartName="/ppt/charts/chart29.xml" ContentType="application/vnd.openxmlformats-officedocument.drawingml.chart+xml"/>
  <Override PartName="/ppt/charts/style29.xml" ContentType="application/vnd.ms-office.chartstyle+xml"/>
  <Override PartName="/ppt/charts/colors29.xml" ContentType="application/vnd.ms-office.chartcolorstyle+xml"/>
  <Override PartName="/ppt/charts/chart30.xml" ContentType="application/vnd.openxmlformats-officedocument.drawingml.chart+xml"/>
  <Override PartName="/ppt/charts/style30.xml" ContentType="application/vnd.ms-office.chartstyle+xml"/>
  <Override PartName="/ppt/charts/colors30.xml" ContentType="application/vnd.ms-office.chartcolorstyle+xml"/>
  <Override PartName="/ppt/charts/chart31.xml" ContentType="application/vnd.openxmlformats-officedocument.drawingml.chart+xml"/>
  <Override PartName="/ppt/charts/style31.xml" ContentType="application/vnd.ms-office.chartstyle+xml"/>
  <Override PartName="/ppt/charts/colors31.xml" ContentType="application/vnd.ms-office.chartcolorstyle+xml"/>
  <Override PartName="/ppt/charts/chart32.xml" ContentType="application/vnd.openxmlformats-officedocument.drawingml.chart+xml"/>
  <Override PartName="/ppt/charts/style32.xml" ContentType="application/vnd.ms-office.chartstyle+xml"/>
  <Override PartName="/ppt/charts/colors32.xml" ContentType="application/vnd.ms-office.chartcolorstyle+xml"/>
  <Override PartName="/ppt/charts/chart33.xml" ContentType="application/vnd.openxmlformats-officedocument.drawingml.chart+xml"/>
  <Override PartName="/ppt/charts/style33.xml" ContentType="application/vnd.ms-office.chartstyle+xml"/>
  <Override PartName="/ppt/charts/colors33.xml" ContentType="application/vnd.ms-office.chartcolorstyle+xml"/>
  <Override PartName="/ppt/charts/chart34.xml" ContentType="application/vnd.openxmlformats-officedocument.drawingml.chart+xml"/>
  <Override PartName="/ppt/charts/style34.xml" ContentType="application/vnd.ms-office.chartstyle+xml"/>
  <Override PartName="/ppt/charts/colors34.xml" ContentType="application/vnd.ms-office.chartcolorstyle+xml"/>
  <Override PartName="/ppt/charts/chart35.xml" ContentType="application/vnd.openxmlformats-officedocument.drawingml.chart+xml"/>
  <Override PartName="/ppt/charts/style35.xml" ContentType="application/vnd.ms-office.chartstyle+xml"/>
  <Override PartName="/ppt/charts/colors35.xml" ContentType="application/vnd.ms-office.chartcolorstyl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5"/>
  </p:sldMasterIdLst>
  <p:sldIdLst>
    <p:sldId id="256" r:id="rId6"/>
    <p:sldId id="257" r:id="rId7"/>
    <p:sldId id="342" r:id="rId8"/>
    <p:sldId id="343" r:id="rId9"/>
    <p:sldId id="268" r:id="rId10"/>
    <p:sldId id="303" r:id="rId11"/>
    <p:sldId id="318" r:id="rId12"/>
    <p:sldId id="320" r:id="rId13"/>
    <p:sldId id="345" r:id="rId14"/>
    <p:sldId id="308" r:id="rId15"/>
    <p:sldId id="401" r:id="rId16"/>
    <p:sldId id="407" r:id="rId17"/>
    <p:sldId id="275" r:id="rId18"/>
    <p:sldId id="259" r:id="rId19"/>
    <p:sldId id="347" r:id="rId20"/>
    <p:sldId id="348" r:id="rId21"/>
    <p:sldId id="349" r:id="rId22"/>
    <p:sldId id="350" r:id="rId23"/>
    <p:sldId id="270" r:id="rId24"/>
    <p:sldId id="271" r:id="rId25"/>
    <p:sldId id="263" r:id="rId26"/>
    <p:sldId id="272" r:id="rId27"/>
    <p:sldId id="278" r:id="rId28"/>
    <p:sldId id="351" r:id="rId29"/>
    <p:sldId id="352" r:id="rId30"/>
    <p:sldId id="353" r:id="rId31"/>
    <p:sldId id="403" r:id="rId32"/>
    <p:sldId id="280" r:id="rId33"/>
    <p:sldId id="354" r:id="rId34"/>
    <p:sldId id="260" r:id="rId35"/>
    <p:sldId id="283" r:id="rId36"/>
    <p:sldId id="400" r:id="rId37"/>
    <p:sldId id="355" r:id="rId38"/>
    <p:sldId id="356" r:id="rId39"/>
    <p:sldId id="357" r:id="rId40"/>
    <p:sldId id="358" r:id="rId41"/>
    <p:sldId id="292" r:id="rId42"/>
    <p:sldId id="361" r:id="rId43"/>
    <p:sldId id="360" r:id="rId44"/>
    <p:sldId id="362" r:id="rId45"/>
    <p:sldId id="398" r:id="rId46"/>
    <p:sldId id="364" r:id="rId47"/>
    <p:sldId id="365" r:id="rId48"/>
    <p:sldId id="408" r:id="rId49"/>
    <p:sldId id="409" r:id="rId50"/>
    <p:sldId id="368" r:id="rId51"/>
    <p:sldId id="369" r:id="rId52"/>
    <p:sldId id="370" r:id="rId53"/>
    <p:sldId id="371" r:id="rId54"/>
    <p:sldId id="372" r:id="rId55"/>
    <p:sldId id="373" r:id="rId56"/>
    <p:sldId id="375" r:id="rId57"/>
    <p:sldId id="376" r:id="rId58"/>
    <p:sldId id="377" r:id="rId59"/>
    <p:sldId id="378" r:id="rId60"/>
    <p:sldId id="379" r:id="rId61"/>
    <p:sldId id="380" r:id="rId62"/>
    <p:sldId id="382" r:id="rId63"/>
    <p:sldId id="383" r:id="rId64"/>
    <p:sldId id="384" r:id="rId65"/>
    <p:sldId id="385" r:id="rId66"/>
    <p:sldId id="389" r:id="rId67"/>
    <p:sldId id="391" r:id="rId68"/>
    <p:sldId id="392" r:id="rId69"/>
    <p:sldId id="405" r:id="rId70"/>
    <p:sldId id="404" r:id="rId71"/>
    <p:sldId id="393" r:id="rId72"/>
    <p:sldId id="394" r:id="rId73"/>
    <p:sldId id="266" r:id="rId74"/>
    <p:sldId id="395" r:id="rId7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F5687A53-827D-6B15-F565-C9B1DFE6E68E}" name="James Moorhouse" initials="JM" userId="S::James.Moorhouse@btvlep.co.uk::52c77cd9-d034-4c34-a84a-9452b75c1451" providerId="AD"/>
  <p188:author id="{407FE562-A949-BEB0-8B23-7B1010FD0147}" name="Caroline Hargrave" initials="CH" userId="S::Caroline.Hargrave@buckslep.co.uk::b8f2e569-4c81-4f9d-96cf-9b35a10b6345" providerId="AD"/>
</p188:authorLst>
</file>

<file path=ppt/presProps.xml><?xml version="1.0" encoding="utf-8"?>
<p:presentationPr xmlns:a="http://schemas.openxmlformats.org/drawingml/2006/main" xmlns:r="http://schemas.openxmlformats.org/officeDocument/2006/relationships" xmlns:p="http://schemas.openxmlformats.org/presentationml/2006/main">
  <p:clrMru>
    <a:srgbClr val="006965"/>
    <a:srgbClr val="B5D137"/>
    <a:srgbClr val="808285"/>
    <a:srgbClr val="80824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EAB0D127-E7E5-43BA-A48B-EDC841CBE0D4}" v="3" dt="2023-12-14T09:51:59.112"/>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324" autoAdjust="0"/>
    <p:restoredTop sz="94660"/>
  </p:normalViewPr>
  <p:slideViewPr>
    <p:cSldViewPr snapToGrid="0">
      <p:cViewPr varScale="1">
        <p:scale>
          <a:sx n="78" d="100"/>
          <a:sy n="78" d="100"/>
        </p:scale>
        <p:origin x="864" y="6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1.xml"/><Relationship Id="rId21" Type="http://schemas.openxmlformats.org/officeDocument/2006/relationships/slide" Target="slides/slide16.xml"/><Relationship Id="rId42" Type="http://schemas.openxmlformats.org/officeDocument/2006/relationships/slide" Target="slides/slide37.xml"/><Relationship Id="rId47" Type="http://schemas.openxmlformats.org/officeDocument/2006/relationships/slide" Target="slides/slide42.xml"/><Relationship Id="rId63" Type="http://schemas.openxmlformats.org/officeDocument/2006/relationships/slide" Target="slides/slide58.xml"/><Relationship Id="rId68" Type="http://schemas.openxmlformats.org/officeDocument/2006/relationships/slide" Target="slides/slide63.xml"/><Relationship Id="rId16" Type="http://schemas.openxmlformats.org/officeDocument/2006/relationships/slide" Target="slides/slide11.xml"/><Relationship Id="rId11" Type="http://schemas.openxmlformats.org/officeDocument/2006/relationships/slide" Target="slides/slide6.xml"/><Relationship Id="rId32" Type="http://schemas.openxmlformats.org/officeDocument/2006/relationships/slide" Target="slides/slide27.xml"/><Relationship Id="rId37" Type="http://schemas.openxmlformats.org/officeDocument/2006/relationships/slide" Target="slides/slide32.xml"/><Relationship Id="rId53" Type="http://schemas.openxmlformats.org/officeDocument/2006/relationships/slide" Target="slides/slide48.xml"/><Relationship Id="rId58" Type="http://schemas.openxmlformats.org/officeDocument/2006/relationships/slide" Target="slides/slide53.xml"/><Relationship Id="rId74" Type="http://schemas.openxmlformats.org/officeDocument/2006/relationships/slide" Target="slides/slide69.xml"/><Relationship Id="rId79" Type="http://schemas.openxmlformats.org/officeDocument/2006/relationships/tableStyles" Target="tableStyles.xml"/><Relationship Id="rId5" Type="http://schemas.openxmlformats.org/officeDocument/2006/relationships/slideMaster" Target="slideMasters/slideMaster1.xml"/><Relationship Id="rId61" Type="http://schemas.openxmlformats.org/officeDocument/2006/relationships/slide" Target="slides/slide56.xml"/><Relationship Id="rId82" Type="http://schemas.microsoft.com/office/2018/10/relationships/authors" Target="authors.xml"/><Relationship Id="rId19" Type="http://schemas.openxmlformats.org/officeDocument/2006/relationships/slide" Target="slides/slide1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slide" Target="slides/slide43.xml"/><Relationship Id="rId56" Type="http://schemas.openxmlformats.org/officeDocument/2006/relationships/slide" Target="slides/slide51.xml"/><Relationship Id="rId64" Type="http://schemas.openxmlformats.org/officeDocument/2006/relationships/slide" Target="slides/slide59.xml"/><Relationship Id="rId69" Type="http://schemas.openxmlformats.org/officeDocument/2006/relationships/slide" Target="slides/slide64.xml"/><Relationship Id="rId77" Type="http://schemas.openxmlformats.org/officeDocument/2006/relationships/viewProps" Target="viewProps.xml"/><Relationship Id="rId8" Type="http://schemas.openxmlformats.org/officeDocument/2006/relationships/slide" Target="slides/slide3.xml"/><Relationship Id="rId51" Type="http://schemas.openxmlformats.org/officeDocument/2006/relationships/slide" Target="slides/slide46.xml"/><Relationship Id="rId72" Type="http://schemas.openxmlformats.org/officeDocument/2006/relationships/slide" Target="slides/slide67.xml"/><Relationship Id="rId80" Type="http://schemas.microsoft.com/office/2016/11/relationships/changesInfo" Target="changesInfos/changesInfo1.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59" Type="http://schemas.openxmlformats.org/officeDocument/2006/relationships/slide" Target="slides/slide54.xml"/><Relationship Id="rId67" Type="http://schemas.openxmlformats.org/officeDocument/2006/relationships/slide" Target="slides/slide62.xml"/><Relationship Id="rId20" Type="http://schemas.openxmlformats.org/officeDocument/2006/relationships/slide" Target="slides/slide15.xml"/><Relationship Id="rId41" Type="http://schemas.openxmlformats.org/officeDocument/2006/relationships/slide" Target="slides/slide36.xml"/><Relationship Id="rId54" Type="http://schemas.openxmlformats.org/officeDocument/2006/relationships/slide" Target="slides/slide49.xml"/><Relationship Id="rId62" Type="http://schemas.openxmlformats.org/officeDocument/2006/relationships/slide" Target="slides/slide57.xml"/><Relationship Id="rId70" Type="http://schemas.openxmlformats.org/officeDocument/2006/relationships/slide" Target="slides/slide65.xml"/><Relationship Id="rId75" Type="http://schemas.openxmlformats.org/officeDocument/2006/relationships/slide" Target="slides/slide70.xml"/><Relationship Id="rId1" Type="http://schemas.openxmlformats.org/officeDocument/2006/relationships/customXml" Target="../customXml/item1.xml"/><Relationship Id="rId6" Type="http://schemas.openxmlformats.org/officeDocument/2006/relationships/slide" Target="slides/slide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slide" Target="slides/slide44.xml"/><Relationship Id="rId57" Type="http://schemas.openxmlformats.org/officeDocument/2006/relationships/slide" Target="slides/slide52.xml"/><Relationship Id="rId10" Type="http://schemas.openxmlformats.org/officeDocument/2006/relationships/slide" Target="slides/slide5.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slide" Target="slides/slide47.xml"/><Relationship Id="rId60" Type="http://schemas.openxmlformats.org/officeDocument/2006/relationships/slide" Target="slides/slide55.xml"/><Relationship Id="rId65" Type="http://schemas.openxmlformats.org/officeDocument/2006/relationships/slide" Target="slides/slide60.xml"/><Relationship Id="rId73" Type="http://schemas.openxmlformats.org/officeDocument/2006/relationships/slide" Target="slides/slide68.xml"/><Relationship Id="rId78" Type="http://schemas.openxmlformats.org/officeDocument/2006/relationships/theme" Target="theme/theme1.xml"/><Relationship Id="rId81" Type="http://schemas.microsoft.com/office/2015/10/relationships/revisionInfo" Target="revisionInfo.xml"/><Relationship Id="rId4" Type="http://schemas.openxmlformats.org/officeDocument/2006/relationships/customXml" Target="../customXml/item4.xml"/><Relationship Id="rId9" Type="http://schemas.openxmlformats.org/officeDocument/2006/relationships/slide" Target="slides/slide4.xml"/><Relationship Id="rId13" Type="http://schemas.openxmlformats.org/officeDocument/2006/relationships/slide" Target="slides/slide8.xml"/><Relationship Id="rId18" Type="http://schemas.openxmlformats.org/officeDocument/2006/relationships/slide" Target="slides/slide13.xml"/><Relationship Id="rId39" Type="http://schemas.openxmlformats.org/officeDocument/2006/relationships/slide" Target="slides/slide34.xml"/><Relationship Id="rId34" Type="http://schemas.openxmlformats.org/officeDocument/2006/relationships/slide" Target="slides/slide29.xml"/><Relationship Id="rId50" Type="http://schemas.openxmlformats.org/officeDocument/2006/relationships/slide" Target="slides/slide45.xml"/><Relationship Id="rId55" Type="http://schemas.openxmlformats.org/officeDocument/2006/relationships/slide" Target="slides/slide50.xml"/><Relationship Id="rId76" Type="http://schemas.openxmlformats.org/officeDocument/2006/relationships/presProps" Target="presProps.xml"/><Relationship Id="rId7" Type="http://schemas.openxmlformats.org/officeDocument/2006/relationships/slide" Target="slides/slide2.xml"/><Relationship Id="rId71" Type="http://schemas.openxmlformats.org/officeDocument/2006/relationships/slide" Target="slides/slide66.xml"/><Relationship Id="rId2" Type="http://schemas.openxmlformats.org/officeDocument/2006/relationships/customXml" Target="../customXml/item2.xml"/><Relationship Id="rId29" Type="http://schemas.openxmlformats.org/officeDocument/2006/relationships/slide" Target="slides/slide24.xml"/><Relationship Id="rId24" Type="http://schemas.openxmlformats.org/officeDocument/2006/relationships/slide" Target="slides/slide19.xml"/><Relationship Id="rId40" Type="http://schemas.openxmlformats.org/officeDocument/2006/relationships/slide" Target="slides/slide35.xml"/><Relationship Id="rId45" Type="http://schemas.openxmlformats.org/officeDocument/2006/relationships/slide" Target="slides/slide40.xml"/><Relationship Id="rId66" Type="http://schemas.openxmlformats.org/officeDocument/2006/relationships/slide" Target="slides/slide6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ames Moorhouse" userId="52c77cd9-d034-4c34-a84a-9452b75c1451" providerId="ADAL" clId="{EAB0D127-E7E5-43BA-A48B-EDC841CBE0D4}"/>
    <pc:docChg chg="addSld delSld modSld">
      <pc:chgData name="James Moorhouse" userId="52c77cd9-d034-4c34-a84a-9452b75c1451" providerId="ADAL" clId="{EAB0D127-E7E5-43BA-A48B-EDC841CBE0D4}" dt="2023-12-14T09:52:06.851" v="2" actId="2696"/>
      <pc:docMkLst>
        <pc:docMk/>
      </pc:docMkLst>
      <pc:sldChg chg="del">
        <pc:chgData name="James Moorhouse" userId="52c77cd9-d034-4c34-a84a-9452b75c1451" providerId="ADAL" clId="{EAB0D127-E7E5-43BA-A48B-EDC841CBE0D4}" dt="2023-12-14T09:52:01.796" v="1" actId="2696"/>
        <pc:sldMkLst>
          <pc:docMk/>
          <pc:sldMk cId="919028265" sldId="366"/>
        </pc:sldMkLst>
      </pc:sldChg>
      <pc:sldChg chg="del">
        <pc:chgData name="James Moorhouse" userId="52c77cd9-d034-4c34-a84a-9452b75c1451" providerId="ADAL" clId="{EAB0D127-E7E5-43BA-A48B-EDC841CBE0D4}" dt="2023-12-14T09:52:06.851" v="2" actId="2696"/>
        <pc:sldMkLst>
          <pc:docMk/>
          <pc:sldMk cId="2256006412" sldId="367"/>
        </pc:sldMkLst>
      </pc:sldChg>
      <pc:sldChg chg="add">
        <pc:chgData name="James Moorhouse" userId="52c77cd9-d034-4c34-a84a-9452b75c1451" providerId="ADAL" clId="{EAB0D127-E7E5-43BA-A48B-EDC841CBE0D4}" dt="2023-12-14T09:51:59.112" v="0"/>
        <pc:sldMkLst>
          <pc:docMk/>
          <pc:sldMk cId="2678869390" sldId="408"/>
        </pc:sldMkLst>
      </pc:sldChg>
      <pc:sldChg chg="add">
        <pc:chgData name="James Moorhouse" userId="52c77cd9-d034-4c34-a84a-9452b75c1451" providerId="ADAL" clId="{EAB0D127-E7E5-43BA-A48B-EDC841CBE0D4}" dt="2023-12-14T09:51:59.112" v="0"/>
        <pc:sldMkLst>
          <pc:docMk/>
          <pc:sldMk cId="432869316" sldId="409"/>
        </pc:sldMkLst>
      </pc:sldChg>
    </pc:docChg>
  </pc:docChgLst>
  <pc:docChgLst>
    <pc:chgData name="James Moorhouse" userId="52c77cd9-d034-4c34-a84a-9452b75c1451" providerId="ADAL" clId="{40FA9604-2EF0-406B-815A-AF7DC23DDBF6}"/>
    <pc:docChg chg="custSel modSld">
      <pc:chgData name="James Moorhouse" userId="52c77cd9-d034-4c34-a84a-9452b75c1451" providerId="ADAL" clId="{40FA9604-2EF0-406B-815A-AF7DC23DDBF6}" dt="2023-09-05T14:01:39.569" v="26" actId="20577"/>
      <pc:docMkLst>
        <pc:docMk/>
      </pc:docMkLst>
      <pc:sldChg chg="addSp delSp modSp mod">
        <pc:chgData name="James Moorhouse" userId="52c77cd9-d034-4c34-a84a-9452b75c1451" providerId="ADAL" clId="{40FA9604-2EF0-406B-815A-AF7DC23DDBF6}" dt="2023-09-05T14:01:39.569" v="26" actId="20577"/>
        <pc:sldMkLst>
          <pc:docMk/>
          <pc:sldMk cId="3693637952" sldId="360"/>
        </pc:sldMkLst>
        <pc:spChg chg="mod">
          <ac:chgData name="James Moorhouse" userId="52c77cd9-d034-4c34-a84a-9452b75c1451" providerId="ADAL" clId="{40FA9604-2EF0-406B-815A-AF7DC23DDBF6}" dt="2023-09-05T14:01:39.569" v="26" actId="20577"/>
          <ac:spMkLst>
            <pc:docMk/>
            <pc:sldMk cId="3693637952" sldId="360"/>
            <ac:spMk id="4" creationId="{731C8C01-9B21-517F-D6BE-75621969C70F}"/>
          </ac:spMkLst>
        </pc:spChg>
        <pc:graphicFrameChg chg="del">
          <ac:chgData name="James Moorhouse" userId="52c77cd9-d034-4c34-a84a-9452b75c1451" providerId="ADAL" clId="{40FA9604-2EF0-406B-815A-AF7DC23DDBF6}" dt="2023-09-05T14:01:07.115" v="19" actId="478"/>
          <ac:graphicFrameMkLst>
            <pc:docMk/>
            <pc:sldMk cId="3693637952" sldId="360"/>
            <ac:graphicFrameMk id="5" creationId="{4BD11B02-8AB5-E8FD-63FA-ADC24A2B3707}"/>
          </ac:graphicFrameMkLst>
        </pc:graphicFrameChg>
        <pc:graphicFrameChg chg="add mod">
          <ac:chgData name="James Moorhouse" userId="52c77cd9-d034-4c34-a84a-9452b75c1451" providerId="ADAL" clId="{40FA9604-2EF0-406B-815A-AF7DC23DDBF6}" dt="2023-09-05T14:01:11.762" v="20" actId="1076"/>
          <ac:graphicFrameMkLst>
            <pc:docMk/>
            <pc:sldMk cId="3693637952" sldId="360"/>
            <ac:graphicFrameMk id="7" creationId="{4BD11B02-8AB5-E8FD-63FA-ADC24A2B3707}"/>
          </ac:graphicFrameMkLst>
        </pc:graphicFrameChg>
      </pc:sldChg>
    </pc:docChg>
  </pc:docChgLst>
  <pc:docChgLst>
    <pc:chgData name="Caroline Hargrave" userId="b8f2e569-4c81-4f9d-96cf-9b35a10b6345" providerId="ADAL" clId="{54F5D3EF-2456-4A98-A975-EFB6B948EE92}"/>
    <pc:docChg chg="undo custSel modSld sldOrd">
      <pc:chgData name="Caroline Hargrave" userId="b8f2e569-4c81-4f9d-96cf-9b35a10b6345" providerId="ADAL" clId="{54F5D3EF-2456-4A98-A975-EFB6B948EE92}" dt="2023-08-21T09:03:21.536" v="591" actId="6549"/>
      <pc:docMkLst>
        <pc:docMk/>
      </pc:docMkLst>
      <pc:sldChg chg="modSp mod">
        <pc:chgData name="Caroline Hargrave" userId="b8f2e569-4c81-4f9d-96cf-9b35a10b6345" providerId="ADAL" clId="{54F5D3EF-2456-4A98-A975-EFB6B948EE92}" dt="2023-08-18T11:45:50.420" v="0" actId="6549"/>
        <pc:sldMkLst>
          <pc:docMk/>
          <pc:sldMk cId="3680572755" sldId="256"/>
        </pc:sldMkLst>
        <pc:spChg chg="mod">
          <ac:chgData name="Caroline Hargrave" userId="b8f2e569-4c81-4f9d-96cf-9b35a10b6345" providerId="ADAL" clId="{54F5D3EF-2456-4A98-A975-EFB6B948EE92}" dt="2023-08-18T11:45:50.420" v="0" actId="6549"/>
          <ac:spMkLst>
            <pc:docMk/>
            <pc:sldMk cId="3680572755" sldId="256"/>
            <ac:spMk id="2" creationId="{338F5375-9EC1-B6C0-DBD4-37F9633B4F1A}"/>
          </ac:spMkLst>
        </pc:spChg>
      </pc:sldChg>
      <pc:sldChg chg="addSp delSp modSp mod">
        <pc:chgData name="Caroline Hargrave" userId="b8f2e569-4c81-4f9d-96cf-9b35a10b6345" providerId="ADAL" clId="{54F5D3EF-2456-4A98-A975-EFB6B948EE92}" dt="2023-08-18T11:58:25.486" v="45" actId="20577"/>
        <pc:sldMkLst>
          <pc:docMk/>
          <pc:sldMk cId="2585162151" sldId="260"/>
        </pc:sldMkLst>
        <pc:spChg chg="add mod">
          <ac:chgData name="Caroline Hargrave" userId="b8f2e569-4c81-4f9d-96cf-9b35a10b6345" providerId="ADAL" clId="{54F5D3EF-2456-4A98-A975-EFB6B948EE92}" dt="2023-08-18T11:58:12.642" v="13"/>
          <ac:spMkLst>
            <pc:docMk/>
            <pc:sldMk cId="2585162151" sldId="260"/>
            <ac:spMk id="2" creationId="{A2CE8805-C459-FBCE-8462-3059EE4A2ACA}"/>
          </ac:spMkLst>
        </pc:spChg>
        <pc:spChg chg="mod">
          <ac:chgData name="Caroline Hargrave" userId="b8f2e569-4c81-4f9d-96cf-9b35a10b6345" providerId="ADAL" clId="{54F5D3EF-2456-4A98-A975-EFB6B948EE92}" dt="2023-08-18T11:58:25.486" v="45" actId="20577"/>
          <ac:spMkLst>
            <pc:docMk/>
            <pc:sldMk cId="2585162151" sldId="260"/>
            <ac:spMk id="17" creationId="{6F5AC891-3503-4821-AE0D-3C5461798951}"/>
          </ac:spMkLst>
        </pc:spChg>
        <pc:spChg chg="del mod">
          <ac:chgData name="Caroline Hargrave" userId="b8f2e569-4c81-4f9d-96cf-9b35a10b6345" providerId="ADAL" clId="{54F5D3EF-2456-4A98-A975-EFB6B948EE92}" dt="2023-08-18T11:58:10.660" v="12" actId="478"/>
          <ac:spMkLst>
            <pc:docMk/>
            <pc:sldMk cId="2585162151" sldId="260"/>
            <ac:spMk id="20" creationId="{57E4E335-96ED-EDCA-27BF-EC43FEEA62BE}"/>
          </ac:spMkLst>
        </pc:spChg>
      </pc:sldChg>
      <pc:sldChg chg="modSp mod">
        <pc:chgData name="Caroline Hargrave" userId="b8f2e569-4c81-4f9d-96cf-9b35a10b6345" providerId="ADAL" clId="{54F5D3EF-2456-4A98-A975-EFB6B948EE92}" dt="2023-08-21T08:32:47.680" v="414" actId="20577"/>
        <pc:sldMkLst>
          <pc:docMk/>
          <pc:sldMk cId="2233961827" sldId="283"/>
        </pc:sldMkLst>
        <pc:spChg chg="mod">
          <ac:chgData name="Caroline Hargrave" userId="b8f2e569-4c81-4f9d-96cf-9b35a10b6345" providerId="ADAL" clId="{54F5D3EF-2456-4A98-A975-EFB6B948EE92}" dt="2023-08-21T08:32:47.680" v="414" actId="20577"/>
          <ac:spMkLst>
            <pc:docMk/>
            <pc:sldMk cId="2233961827" sldId="283"/>
            <ac:spMk id="3" creationId="{D9979A38-42D5-6BB8-C1C4-B2DE8B8AF3A1}"/>
          </ac:spMkLst>
        </pc:spChg>
      </pc:sldChg>
      <pc:sldChg chg="modSp mod">
        <pc:chgData name="Caroline Hargrave" userId="b8f2e569-4c81-4f9d-96cf-9b35a10b6345" providerId="ADAL" clId="{54F5D3EF-2456-4A98-A975-EFB6B948EE92}" dt="2023-08-21T09:03:21.536" v="591" actId="6549"/>
        <pc:sldMkLst>
          <pc:docMk/>
          <pc:sldMk cId="1029355241" sldId="308"/>
        </pc:sldMkLst>
        <pc:spChg chg="mod">
          <ac:chgData name="Caroline Hargrave" userId="b8f2e569-4c81-4f9d-96cf-9b35a10b6345" providerId="ADAL" clId="{54F5D3EF-2456-4A98-A975-EFB6B948EE92}" dt="2023-08-21T09:03:21.536" v="591" actId="6549"/>
          <ac:spMkLst>
            <pc:docMk/>
            <pc:sldMk cId="1029355241" sldId="308"/>
            <ac:spMk id="4" creationId="{DE960B8D-C7DA-1CFD-B091-B8C3F76BBC58}"/>
          </ac:spMkLst>
        </pc:spChg>
      </pc:sldChg>
      <pc:sldChg chg="addSp modSp mod">
        <pc:chgData name="Caroline Hargrave" userId="b8f2e569-4c81-4f9d-96cf-9b35a10b6345" providerId="ADAL" clId="{54F5D3EF-2456-4A98-A975-EFB6B948EE92}" dt="2023-08-21T09:00:08.140" v="566" actId="20577"/>
        <pc:sldMkLst>
          <pc:docMk/>
          <pc:sldMk cId="2444977429" sldId="365"/>
        </pc:sldMkLst>
        <pc:spChg chg="add mod">
          <ac:chgData name="Caroline Hargrave" userId="b8f2e569-4c81-4f9d-96cf-9b35a10b6345" providerId="ADAL" clId="{54F5D3EF-2456-4A98-A975-EFB6B948EE92}" dt="2023-08-21T09:00:08.140" v="566" actId="20577"/>
          <ac:spMkLst>
            <pc:docMk/>
            <pc:sldMk cId="2444977429" sldId="365"/>
            <ac:spMk id="3" creationId="{F158FC52-2651-F120-AEC7-C7DB1F438F07}"/>
          </ac:spMkLst>
        </pc:spChg>
      </pc:sldChg>
      <pc:sldChg chg="ord">
        <pc:chgData name="Caroline Hargrave" userId="b8f2e569-4c81-4f9d-96cf-9b35a10b6345" providerId="ADAL" clId="{54F5D3EF-2456-4A98-A975-EFB6B948EE92}" dt="2023-08-18T12:00:45.765" v="228" actId="20578"/>
        <pc:sldMkLst>
          <pc:docMk/>
          <pc:sldMk cId="2840018102" sldId="384"/>
        </pc:sldMkLst>
      </pc:sldChg>
      <pc:sldChg chg="addSp modSp mod">
        <pc:chgData name="Caroline Hargrave" userId="b8f2e569-4c81-4f9d-96cf-9b35a10b6345" providerId="ADAL" clId="{54F5D3EF-2456-4A98-A975-EFB6B948EE92}" dt="2023-08-18T11:58:43.802" v="47" actId="1076"/>
        <pc:sldMkLst>
          <pc:docMk/>
          <pc:sldMk cId="1290567713" sldId="400"/>
        </pc:sldMkLst>
        <pc:spChg chg="add mod">
          <ac:chgData name="Caroline Hargrave" userId="b8f2e569-4c81-4f9d-96cf-9b35a10b6345" providerId="ADAL" clId="{54F5D3EF-2456-4A98-A975-EFB6B948EE92}" dt="2023-08-18T11:58:43.802" v="47" actId="1076"/>
          <ac:spMkLst>
            <pc:docMk/>
            <pc:sldMk cId="1290567713" sldId="400"/>
            <ac:spMk id="3" creationId="{A2BF2B75-104B-AFC9-BB47-001C6ACA1E11}"/>
          </ac:spMkLst>
        </pc:spChg>
      </pc:sldChg>
      <pc:sldChg chg="modSp mod">
        <pc:chgData name="Caroline Hargrave" userId="b8f2e569-4c81-4f9d-96cf-9b35a10b6345" providerId="ADAL" clId="{54F5D3EF-2456-4A98-A975-EFB6B948EE92}" dt="2023-08-18T12:03:14.749" v="265" actId="20577"/>
        <pc:sldMkLst>
          <pc:docMk/>
          <pc:sldMk cId="2053527558" sldId="401"/>
        </pc:sldMkLst>
        <pc:spChg chg="mod">
          <ac:chgData name="Caroline Hargrave" userId="b8f2e569-4c81-4f9d-96cf-9b35a10b6345" providerId="ADAL" clId="{54F5D3EF-2456-4A98-A975-EFB6B948EE92}" dt="2023-08-18T12:03:14.749" v="265" actId="20577"/>
          <ac:spMkLst>
            <pc:docMk/>
            <pc:sldMk cId="2053527558" sldId="401"/>
            <ac:spMk id="5" creationId="{DC2822E3-6BF7-83BA-A160-D7D2BBFB9339}"/>
          </ac:spMkLst>
        </pc:spChg>
      </pc:sldChg>
      <pc:sldChg chg="modSp mod">
        <pc:chgData name="Caroline Hargrave" userId="b8f2e569-4c81-4f9d-96cf-9b35a10b6345" providerId="ADAL" clId="{54F5D3EF-2456-4A98-A975-EFB6B948EE92}" dt="2023-08-18T11:59:51.421" v="225" actId="20577"/>
        <pc:sldMkLst>
          <pc:docMk/>
          <pc:sldMk cId="1996718312" sldId="404"/>
        </pc:sldMkLst>
        <pc:spChg chg="mod">
          <ac:chgData name="Caroline Hargrave" userId="b8f2e569-4c81-4f9d-96cf-9b35a10b6345" providerId="ADAL" clId="{54F5D3EF-2456-4A98-A975-EFB6B948EE92}" dt="2023-08-18T11:59:51.421" v="225" actId="20577"/>
          <ac:spMkLst>
            <pc:docMk/>
            <pc:sldMk cId="1996718312" sldId="404"/>
            <ac:spMk id="6" creationId="{5617F0B6-82E6-9A98-9061-2E969DE298BC}"/>
          </ac:spMkLst>
        </pc:spChg>
      </pc:sldChg>
      <pc:sldChg chg="modSp mod">
        <pc:chgData name="Caroline Hargrave" userId="b8f2e569-4c81-4f9d-96cf-9b35a10b6345" providerId="ADAL" clId="{54F5D3EF-2456-4A98-A975-EFB6B948EE92}" dt="2023-08-18T12:04:13.792" v="291" actId="20577"/>
        <pc:sldMkLst>
          <pc:docMk/>
          <pc:sldMk cId="1387663495" sldId="407"/>
        </pc:sldMkLst>
        <pc:spChg chg="mod">
          <ac:chgData name="Caroline Hargrave" userId="b8f2e569-4c81-4f9d-96cf-9b35a10b6345" providerId="ADAL" clId="{54F5D3EF-2456-4A98-A975-EFB6B948EE92}" dt="2023-08-18T12:04:13.792" v="291" actId="20577"/>
          <ac:spMkLst>
            <pc:docMk/>
            <pc:sldMk cId="1387663495" sldId="407"/>
            <ac:spMk id="4" creationId="{6B9B0841-C417-E61C-8C48-8B96FE602BC1}"/>
          </ac:spMkLst>
        </pc:spChg>
      </pc:sldChg>
    </pc:docChg>
  </pc:docChgLst>
  <pc:docChgLst>
    <pc:chgData name="Caroline Hargrave" userId="b8f2e569-4c81-4f9d-96cf-9b35a10b6345" providerId="ADAL" clId="{4E52836F-645D-49C1-AB9E-53735600339F}"/>
    <pc:docChg chg="modSld">
      <pc:chgData name="Caroline Hargrave" userId="b8f2e569-4c81-4f9d-96cf-9b35a10b6345" providerId="ADAL" clId="{4E52836F-645D-49C1-AB9E-53735600339F}" dt="2023-10-03T08:27:22.824" v="60" actId="20577"/>
      <pc:docMkLst>
        <pc:docMk/>
      </pc:docMkLst>
      <pc:sldChg chg="modSp mod">
        <pc:chgData name="Caroline Hargrave" userId="b8f2e569-4c81-4f9d-96cf-9b35a10b6345" providerId="ADAL" clId="{4E52836F-645D-49C1-AB9E-53735600339F}" dt="2023-10-03T07:59:58.077" v="59" actId="20577"/>
        <pc:sldMkLst>
          <pc:docMk/>
          <pc:sldMk cId="1697306558" sldId="259"/>
        </pc:sldMkLst>
        <pc:spChg chg="mod">
          <ac:chgData name="Caroline Hargrave" userId="b8f2e569-4c81-4f9d-96cf-9b35a10b6345" providerId="ADAL" clId="{4E52836F-645D-49C1-AB9E-53735600339F}" dt="2023-10-03T07:59:58.077" v="59" actId="20577"/>
          <ac:spMkLst>
            <pc:docMk/>
            <pc:sldMk cId="1697306558" sldId="259"/>
            <ac:spMk id="9" creationId="{0940CCBA-C384-9CF4-BBC9-11A386450325}"/>
          </ac:spMkLst>
        </pc:spChg>
      </pc:sldChg>
      <pc:sldChg chg="modSp mod">
        <pc:chgData name="Caroline Hargrave" userId="b8f2e569-4c81-4f9d-96cf-9b35a10b6345" providerId="ADAL" clId="{4E52836F-645D-49C1-AB9E-53735600339F}" dt="2023-10-03T07:53:27.008" v="57" actId="20577"/>
        <pc:sldMkLst>
          <pc:docMk/>
          <pc:sldMk cId="2053527558" sldId="401"/>
        </pc:sldMkLst>
        <pc:spChg chg="mod">
          <ac:chgData name="Caroline Hargrave" userId="b8f2e569-4c81-4f9d-96cf-9b35a10b6345" providerId="ADAL" clId="{4E52836F-645D-49C1-AB9E-53735600339F}" dt="2023-10-03T07:53:27.008" v="57" actId="20577"/>
          <ac:spMkLst>
            <pc:docMk/>
            <pc:sldMk cId="2053527558" sldId="401"/>
            <ac:spMk id="5" creationId="{DC2822E3-6BF7-83BA-A160-D7D2BBFB9339}"/>
          </ac:spMkLst>
        </pc:spChg>
      </pc:sldChg>
      <pc:sldChg chg="modSp mod">
        <pc:chgData name="Caroline Hargrave" userId="b8f2e569-4c81-4f9d-96cf-9b35a10b6345" providerId="ADAL" clId="{4E52836F-645D-49C1-AB9E-53735600339F}" dt="2023-10-03T08:27:22.824" v="60" actId="20577"/>
        <pc:sldMkLst>
          <pc:docMk/>
          <pc:sldMk cId="1387663495" sldId="407"/>
        </pc:sldMkLst>
        <pc:spChg chg="mod">
          <ac:chgData name="Caroline Hargrave" userId="b8f2e569-4c81-4f9d-96cf-9b35a10b6345" providerId="ADAL" clId="{4E52836F-645D-49C1-AB9E-53735600339F}" dt="2023-10-03T08:27:22.824" v="60" actId="20577"/>
          <ac:spMkLst>
            <pc:docMk/>
            <pc:sldMk cId="1387663495" sldId="407"/>
            <ac:spMk id="4" creationId="{6B9B0841-C417-E61C-8C48-8B96FE602BC1}"/>
          </ac:spMkLst>
        </pc:spChg>
      </pc:sldChg>
    </pc:docChg>
  </pc:docChgLst>
</pc:chgInfo>
</file>

<file path=ppt/charts/_rels/chart1.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oleObject" Target="https://bucksbusinessfirst-my.sharepoint.com/personal/caroline_hargrave_buckslep_co_uk/Documents/Desktop/Bucks%20Labour%20Market%20and%20Skills%20Analysis%202023.xlsx" TargetMode="External"/></Relationships>
</file>

<file path=ppt/charts/_rels/chart10.xml.rels><?xml version="1.0" encoding="UTF-8" standalone="yes"?>
<Relationships xmlns="http://schemas.openxmlformats.org/package/2006/relationships"><Relationship Id="rId3" Type="http://schemas.openxmlformats.org/officeDocument/2006/relationships/oleObject" Target="../embeddings/oleObject2.bin"/><Relationship Id="rId2" Type="http://schemas.microsoft.com/office/2011/relationships/chartColorStyle" Target="colors10.xml"/><Relationship Id="rId1" Type="http://schemas.microsoft.com/office/2011/relationships/chartStyle" Target="style10.xml"/></Relationships>
</file>

<file path=ppt/charts/_rels/chart11.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11.xml"/><Relationship Id="rId1" Type="http://schemas.microsoft.com/office/2011/relationships/chartStyle" Target="style11.xml"/></Relationships>
</file>

<file path=ppt/charts/_rels/chart12.xml.rels><?xml version="1.0" encoding="UTF-8" standalone="yes"?>
<Relationships xmlns="http://schemas.openxmlformats.org/package/2006/relationships"><Relationship Id="rId3" Type="http://schemas.openxmlformats.org/officeDocument/2006/relationships/oleObject" Target="https://bucksbusinessfirst.sharepoint.com/sites/btvlep/RPrivate/01%20Research%20and%20Intelligence/_Economic%20Intelligence%20Observatory/3.%20Content/3.%20Jobs%20and%20skills/Bucks%20Labour%20Market%20and%20Skills%20Analysis%202023.xlsx" TargetMode="External"/><Relationship Id="rId2" Type="http://schemas.microsoft.com/office/2011/relationships/chartColorStyle" Target="colors12.xml"/><Relationship Id="rId1" Type="http://schemas.microsoft.com/office/2011/relationships/chartStyle" Target="style12.xml"/></Relationships>
</file>

<file path=ppt/charts/_rels/chart13.xml.rels><?xml version="1.0" encoding="UTF-8" standalone="yes"?>
<Relationships xmlns="http://schemas.openxmlformats.org/package/2006/relationships"><Relationship Id="rId3" Type="http://schemas.openxmlformats.org/officeDocument/2006/relationships/oleObject" Target="https://bucksbusinessfirst.sharepoint.com/sites/btvlep/RPrivate/01%20Research%20and%20Intelligence/_Economic%20Intelligence%20Observatory/3.%20Content/3.%20Jobs%20and%20skills/Economic%20activity%20diagram.xlsx" TargetMode="External"/><Relationship Id="rId2" Type="http://schemas.microsoft.com/office/2011/relationships/chartColorStyle" Target="colors13.xml"/><Relationship Id="rId1" Type="http://schemas.microsoft.com/office/2011/relationships/chartStyle" Target="style13.xml"/></Relationships>
</file>

<file path=ppt/charts/_rels/chart14.xml.rels><?xml version="1.0" encoding="UTF-8" standalone="yes"?>
<Relationships xmlns="http://schemas.openxmlformats.org/package/2006/relationships"><Relationship Id="rId3" Type="http://schemas.openxmlformats.org/officeDocument/2006/relationships/themeOverride" Target="../theme/themeOverride6.xml"/><Relationship Id="rId2" Type="http://schemas.microsoft.com/office/2011/relationships/chartColorStyle" Target="colors14.xml"/><Relationship Id="rId1" Type="http://schemas.microsoft.com/office/2011/relationships/chartStyle" Target="style14.xml"/><Relationship Id="rId4" Type="http://schemas.openxmlformats.org/officeDocument/2006/relationships/oleObject" Target="https://bucksbusinessfirst.sharepoint.com/sites/btvlep/RPrivate/01%20Research%20and%20Intelligence/_Economic%20Intelligence%20Observatory/3.%20Content/3.%20Jobs%20and%20skills/Bucks%20Labour%20Market%20and%20Skills%20Analysis%202023.xlsx" TargetMode="External"/></Relationships>
</file>

<file path=ppt/charts/_rels/chart15.xml.rels><?xml version="1.0" encoding="UTF-8" standalone="yes"?>
<Relationships xmlns="http://schemas.openxmlformats.org/package/2006/relationships"><Relationship Id="rId3" Type="http://schemas.openxmlformats.org/officeDocument/2006/relationships/themeOverride" Target="../theme/themeOverride7.xml"/><Relationship Id="rId2" Type="http://schemas.microsoft.com/office/2011/relationships/chartColorStyle" Target="colors15.xml"/><Relationship Id="rId1" Type="http://schemas.microsoft.com/office/2011/relationships/chartStyle" Target="style15.xml"/><Relationship Id="rId4" Type="http://schemas.openxmlformats.org/officeDocument/2006/relationships/oleObject" Target="https://bucksbusinessfirst.sharepoint.com/sites/btvlep/RPrivate/01%20Research%20and%20Intelligence/_Economic%20Intelligence%20Observatory/3.%20Content/3.%20Jobs%20and%20skills/Bucks%20Labour%20Market%20and%20Skills%20Analysis%202023.xlsx" TargetMode="External"/></Relationships>
</file>

<file path=ppt/charts/_rels/chart16.xml.rels><?xml version="1.0" encoding="UTF-8" standalone="yes"?>
<Relationships xmlns="http://schemas.openxmlformats.org/package/2006/relationships"><Relationship Id="rId3" Type="http://schemas.openxmlformats.org/officeDocument/2006/relationships/themeOverride" Target="../theme/themeOverride8.xml"/><Relationship Id="rId2" Type="http://schemas.microsoft.com/office/2011/relationships/chartColorStyle" Target="colors16.xml"/><Relationship Id="rId1" Type="http://schemas.microsoft.com/office/2011/relationships/chartStyle" Target="style16.xml"/><Relationship Id="rId4" Type="http://schemas.openxmlformats.org/officeDocument/2006/relationships/oleObject" Target="file:///C:\Users\CarolineHargrave\Downloads\nomis_2023_07_30_214828.xlsx" TargetMode="External"/></Relationships>
</file>

<file path=ppt/charts/_rels/chart17.xml.rels><?xml version="1.0" encoding="UTF-8" standalone="yes"?>
<Relationships xmlns="http://schemas.openxmlformats.org/package/2006/relationships"><Relationship Id="rId3" Type="http://schemas.openxmlformats.org/officeDocument/2006/relationships/themeOverride" Target="../theme/themeOverride9.xml"/><Relationship Id="rId2" Type="http://schemas.microsoft.com/office/2011/relationships/chartColorStyle" Target="colors17.xml"/><Relationship Id="rId1" Type="http://schemas.microsoft.com/office/2011/relationships/chartStyle" Target="style17.xml"/><Relationship Id="rId4" Type="http://schemas.openxmlformats.org/officeDocument/2006/relationships/oleObject" Target="https://bucksbusinessfirst.sharepoint.com/sites/btvlep/RPrivate/01%20Research%20and%20Intelligence/_Economic%20Intelligence%20Observatory/3.%20Content/3.%20Jobs%20and%20skills/Bucks%20Labour%20Market%20and%20Skills%20Analysis%202023.xlsx" TargetMode="External"/></Relationships>
</file>

<file path=ppt/charts/_rels/chart18.xml.rels><?xml version="1.0" encoding="UTF-8" standalone="yes"?>
<Relationships xmlns="http://schemas.openxmlformats.org/package/2006/relationships"><Relationship Id="rId3" Type="http://schemas.openxmlformats.org/officeDocument/2006/relationships/oleObject" Target="https://bucksbusinessfirst.sharepoint.com/sites/btvlep/RPrivate/01%20Research%20and%20Intelligence/_Economic%20Intelligence%20Observatory/3.%20Content/3.%20Jobs%20and%20skills/Bucks%20Labour%20Market%20and%20Skills%20Analysis%202023.xlsx" TargetMode="External"/><Relationship Id="rId2" Type="http://schemas.microsoft.com/office/2011/relationships/chartColorStyle" Target="colors18.xml"/><Relationship Id="rId1" Type="http://schemas.microsoft.com/office/2011/relationships/chartStyle" Target="style18.xml"/></Relationships>
</file>

<file path=ppt/charts/_rels/chart19.xml.rels><?xml version="1.0" encoding="UTF-8" standalone="yes"?>
<Relationships xmlns="http://schemas.openxmlformats.org/package/2006/relationships"><Relationship Id="rId3" Type="http://schemas.openxmlformats.org/officeDocument/2006/relationships/oleObject" Target="https://bucksbusinessfirst.sharepoint.com/sites/btvlep/RPrivate/01%20Research%20and%20Intelligence/_Economic%20Intelligence%20Observatory/3.%20Content/3.%20Jobs%20and%20skills/Bucks%20Labour%20Market%20and%20Skills%20Analysis%202023.xlsx" TargetMode="External"/><Relationship Id="rId2" Type="http://schemas.microsoft.com/office/2011/relationships/chartColorStyle" Target="colors19.xml"/><Relationship Id="rId1" Type="http://schemas.microsoft.com/office/2011/relationships/chartStyle" Target="style19.xml"/></Relationships>
</file>

<file path=ppt/charts/_rels/chart2.xml.rels><?xml version="1.0" encoding="UTF-8" standalone="yes"?>
<Relationships xmlns="http://schemas.openxmlformats.org/package/2006/relationships"><Relationship Id="rId3" Type="http://schemas.openxmlformats.org/officeDocument/2006/relationships/themeOverride" Target="../theme/themeOverride2.xml"/><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oleObject" Target="https://bucksbusinessfirst.sharepoint.com/sites/btvlep/RPrivate/01%20Research%20and%20Intelligence/_Economic%20Intelligence%20Observatory/3.%20Content/3.%20Jobs%20and%20skills/Bucks%20Labour%20Market%20and%20Skills%20Analysis%202023.xlsx" TargetMode="External"/></Relationships>
</file>

<file path=ppt/charts/_rels/chart20.xml.rels><?xml version="1.0" encoding="UTF-8" standalone="yes"?>
<Relationships xmlns="http://schemas.openxmlformats.org/package/2006/relationships"><Relationship Id="rId3" Type="http://schemas.openxmlformats.org/officeDocument/2006/relationships/oleObject" Target="https://bucksbusinessfirst.sharepoint.com/sites/btvlep/RPrivate/01%20Research%20and%20Intelligence/_Economic%20Intelligence%20Observatory/3.%20Content/3.%20Jobs%20and%20skills/Bucks%20Labour%20Market%20and%20Skills%20Analysis%202023.xlsx" TargetMode="External"/><Relationship Id="rId2" Type="http://schemas.microsoft.com/office/2011/relationships/chartColorStyle" Target="colors20.xml"/><Relationship Id="rId1" Type="http://schemas.microsoft.com/office/2011/relationships/chartStyle" Target="style20.xml"/></Relationships>
</file>

<file path=ppt/charts/_rels/chart21.xml.rels><?xml version="1.0" encoding="UTF-8" standalone="yes"?>
<Relationships xmlns="http://schemas.openxmlformats.org/package/2006/relationships"><Relationship Id="rId3" Type="http://schemas.openxmlformats.org/officeDocument/2006/relationships/oleObject" Target="https://bucksbusinessfirst-my.sharepoint.com/personal/james_moorhouse_btvlep_co_uk/Documents/Apprenticeships%20full%202022-23%20data.xlsx" TargetMode="External"/><Relationship Id="rId2" Type="http://schemas.microsoft.com/office/2011/relationships/chartColorStyle" Target="colors21.xml"/><Relationship Id="rId1" Type="http://schemas.microsoft.com/office/2011/relationships/chartStyle" Target="style21.xml"/></Relationships>
</file>

<file path=ppt/charts/_rels/chart22.xml.rels><?xml version="1.0" encoding="UTF-8" standalone="yes"?>
<Relationships xmlns="http://schemas.openxmlformats.org/package/2006/relationships"><Relationship Id="rId3" Type="http://schemas.openxmlformats.org/officeDocument/2006/relationships/oleObject" Target="https://bucksbusinessfirst-my.sharepoint.com/personal/james_moorhouse_btvlep_co_uk/Documents/Apprenticeships%20full%202022-23%20data.xlsx" TargetMode="External"/><Relationship Id="rId2" Type="http://schemas.microsoft.com/office/2011/relationships/chartColorStyle" Target="colors22.xml"/><Relationship Id="rId1" Type="http://schemas.microsoft.com/office/2011/relationships/chartStyle" Target="style22.xml"/></Relationships>
</file>

<file path=ppt/charts/_rels/chart23.xml.rels><?xml version="1.0" encoding="UTF-8" standalone="yes"?>
<Relationships xmlns="http://schemas.openxmlformats.org/package/2006/relationships"><Relationship Id="rId3" Type="http://schemas.openxmlformats.org/officeDocument/2006/relationships/oleObject" Target="https://bucksbusinessfirst-my.sharepoint.com/personal/james_moorhouse_btvlep_co_uk/Documents/Apprenticeships%20full%202022-23%20data.xlsx" TargetMode="External"/><Relationship Id="rId2" Type="http://schemas.microsoft.com/office/2011/relationships/chartColorStyle" Target="colors23.xml"/><Relationship Id="rId1" Type="http://schemas.microsoft.com/office/2011/relationships/chartStyle" Target="style23.xml"/></Relationships>
</file>

<file path=ppt/charts/_rels/chart24.xml.rels><?xml version="1.0" encoding="UTF-8" standalone="yes"?>
<Relationships xmlns="http://schemas.openxmlformats.org/package/2006/relationships"><Relationship Id="rId3" Type="http://schemas.openxmlformats.org/officeDocument/2006/relationships/oleObject" Target="https://bucksbusinessfirst.sharepoint.com/sites/btvlep/RPrivate/01%20Research%20and%20Intelligence/_Economic%20Intelligence%20Observatory/3.%20Content/3.%20Jobs%20and%20skills/Bucks%20Labour%20Market%20and%20Skills%20Analysis%202023.xlsx" TargetMode="External"/><Relationship Id="rId2" Type="http://schemas.microsoft.com/office/2011/relationships/chartColorStyle" Target="colors24.xml"/><Relationship Id="rId1" Type="http://schemas.microsoft.com/office/2011/relationships/chartStyle" Target="style24.xml"/></Relationships>
</file>

<file path=ppt/charts/_rels/chart25.xml.rels><?xml version="1.0" encoding="UTF-8" standalone="yes"?>
<Relationships xmlns="http://schemas.openxmlformats.org/package/2006/relationships"><Relationship Id="rId3" Type="http://schemas.openxmlformats.org/officeDocument/2006/relationships/oleObject" Target="https://bucksbusinessfirst.sharepoint.com/sites/btvlep/RPrivate/01%20Research%20and%20Intelligence/_Economic%20Intelligence%20Observatory/3.%20Content/3.%20Jobs%20and%20skills/Bucks%20Labour%20Market%20and%20Skills%20Analysis%202023.xlsx" TargetMode="External"/><Relationship Id="rId2" Type="http://schemas.microsoft.com/office/2011/relationships/chartColorStyle" Target="colors25.xml"/><Relationship Id="rId1" Type="http://schemas.microsoft.com/office/2011/relationships/chartStyle" Target="style25.xml"/></Relationships>
</file>

<file path=ppt/charts/_rels/chart26.xml.rels><?xml version="1.0" encoding="UTF-8" standalone="yes"?>
<Relationships xmlns="http://schemas.openxmlformats.org/package/2006/relationships"><Relationship Id="rId3" Type="http://schemas.openxmlformats.org/officeDocument/2006/relationships/oleObject" Target="https://bucksbusinessfirst.sharepoint.com/sites/btvlep/RPrivate/01%20Research%20and%20Intelligence/_Economic%20Intelligence%20Observatory/3.%20Content/3.%20Jobs%20and%20skills/Bucks%20Labour%20Market%20and%20Skills%20Analysis%202023.xlsx" TargetMode="External"/><Relationship Id="rId2" Type="http://schemas.microsoft.com/office/2011/relationships/chartColorStyle" Target="colors26.xml"/><Relationship Id="rId1" Type="http://schemas.microsoft.com/office/2011/relationships/chartStyle" Target="style26.xml"/></Relationships>
</file>

<file path=ppt/charts/_rels/chart27.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27.xml"/><Relationship Id="rId1" Type="http://schemas.microsoft.com/office/2011/relationships/chartStyle" Target="style27.xml"/></Relationships>
</file>

<file path=ppt/charts/_rels/chart28.xml.rels><?xml version="1.0" encoding="UTF-8" standalone="yes"?>
<Relationships xmlns="http://schemas.openxmlformats.org/package/2006/relationships"><Relationship Id="rId3" Type="http://schemas.openxmlformats.org/officeDocument/2006/relationships/oleObject" Target="https://bucksbusinessfirst.sharepoint.com/sites/btvlep/RPrivate/01%20Research%20and%20Intelligence/_Economic%20Intelligence%20Observatory/3.%20Content/3.%20Jobs%20and%20skills/Bucks%20Labour%20Market%20and%20Skills%20Analysis%202023.xlsx" TargetMode="External"/><Relationship Id="rId2" Type="http://schemas.microsoft.com/office/2011/relationships/chartColorStyle" Target="colors28.xml"/><Relationship Id="rId1" Type="http://schemas.microsoft.com/office/2011/relationships/chartStyle" Target="style28.xml"/></Relationships>
</file>

<file path=ppt/charts/_rels/chart29.xml.rels><?xml version="1.0" encoding="UTF-8" standalone="yes"?>
<Relationships xmlns="http://schemas.openxmlformats.org/package/2006/relationships"><Relationship Id="rId3" Type="http://schemas.openxmlformats.org/officeDocument/2006/relationships/oleObject" Target="https://bucksbusinessfirst.sharepoint.com/sites/btvlep/RPrivate/01%20Research%20and%20Intelligence/_Economic%20Intelligence%20Observatory/3.%20Content/3.%20Jobs%20and%20skills/Bucks%20Labour%20Market%20and%20Skills%20Analysis%202023.xlsx" TargetMode="External"/><Relationship Id="rId2" Type="http://schemas.microsoft.com/office/2011/relationships/chartColorStyle" Target="colors29.xml"/><Relationship Id="rId1" Type="http://schemas.microsoft.com/office/2011/relationships/chartStyle" Target="style29.xml"/></Relationships>
</file>

<file path=ppt/charts/_rels/chart3.xml.rels><?xml version="1.0" encoding="UTF-8" standalone="yes"?>
<Relationships xmlns="http://schemas.openxmlformats.org/package/2006/relationships"><Relationship Id="rId3" Type="http://schemas.openxmlformats.org/officeDocument/2006/relationships/oleObject" Target="file:///C:\Users\CarolineHargrave\Downloads\businessdemographyexceltables2021%20(3).xlsx" TargetMode="External"/><Relationship Id="rId2" Type="http://schemas.microsoft.com/office/2011/relationships/chartColorStyle" Target="colors3.xml"/><Relationship Id="rId1" Type="http://schemas.microsoft.com/office/2011/relationships/chartStyle" Target="style3.xml"/></Relationships>
</file>

<file path=ppt/charts/_rels/chart30.xml.rels><?xml version="1.0" encoding="UTF-8" standalone="yes"?>
<Relationships xmlns="http://schemas.openxmlformats.org/package/2006/relationships"><Relationship Id="rId3" Type="http://schemas.openxmlformats.org/officeDocument/2006/relationships/oleObject" Target="https://bucksbusinessfirst.sharepoint.com/sites/btvlep/RPrivate/01%20Research%20and%20Intelligence/_Economic%20Intelligence%20Observatory/3.%20Content/3.%20Jobs%20and%20skills/Bucks%20Labour%20Market%20and%20Skills%20Analysis%202023.xlsx" TargetMode="External"/><Relationship Id="rId2" Type="http://schemas.microsoft.com/office/2011/relationships/chartColorStyle" Target="colors30.xml"/><Relationship Id="rId1" Type="http://schemas.microsoft.com/office/2011/relationships/chartStyle" Target="style30.xml"/></Relationships>
</file>

<file path=ppt/charts/_rels/chart31.xml.rels><?xml version="1.0" encoding="UTF-8" standalone="yes"?>
<Relationships xmlns="http://schemas.openxmlformats.org/package/2006/relationships"><Relationship Id="rId3" Type="http://schemas.openxmlformats.org/officeDocument/2006/relationships/oleObject" Target="https://bucksbusinessfirst.sharepoint.com/sites/btvlep/RPrivate/01%20Research%20and%20Intelligence/_Economic%20Intelligence%20Observatory/3.%20Content/3.%20Jobs%20and%20skills/Bucks%20Labour%20Market%20and%20Skills%20Analysis%202023.xlsx" TargetMode="External"/><Relationship Id="rId2" Type="http://schemas.microsoft.com/office/2011/relationships/chartColorStyle" Target="colors31.xml"/><Relationship Id="rId1" Type="http://schemas.microsoft.com/office/2011/relationships/chartStyle" Target="style31.xml"/></Relationships>
</file>

<file path=ppt/charts/_rels/chart32.xml.rels><?xml version="1.0" encoding="UTF-8" standalone="yes"?>
<Relationships xmlns="http://schemas.openxmlformats.org/package/2006/relationships"><Relationship Id="rId3" Type="http://schemas.openxmlformats.org/officeDocument/2006/relationships/oleObject" Target="https://bucksbusinessfirst.sharepoint.com/sites/btvlep/RPrivate/01%20Research%20and%20Intelligence/_Economic%20Intelligence%20Observatory/3.%20Content/3.%20Jobs%20and%20skills/Bucks%20Labour%20Market%20and%20Skills%20Analysis%202023.xlsx" TargetMode="External"/><Relationship Id="rId2" Type="http://schemas.microsoft.com/office/2011/relationships/chartColorStyle" Target="colors32.xml"/><Relationship Id="rId1" Type="http://schemas.microsoft.com/office/2011/relationships/chartStyle" Target="style32.xml"/></Relationships>
</file>

<file path=ppt/charts/_rels/chart33.xml.rels><?xml version="1.0" encoding="UTF-8" standalone="yes"?>
<Relationships xmlns="http://schemas.openxmlformats.org/package/2006/relationships"><Relationship Id="rId3" Type="http://schemas.openxmlformats.org/officeDocument/2006/relationships/oleObject" Target="https://bucksbusinessfirst.sharepoint.com/sites/btvlep/RPrivate/01%20Research%20and%20Intelligence/_Economic%20Intelligence%20Observatory/3.%20Content/3.%20Jobs%20and%20skills/Bucks%20Labour%20Market%20and%20Skills%20Analysis%202023.xlsx" TargetMode="External"/><Relationship Id="rId2" Type="http://schemas.microsoft.com/office/2011/relationships/chartColorStyle" Target="colors33.xml"/><Relationship Id="rId1" Type="http://schemas.microsoft.com/office/2011/relationships/chartStyle" Target="style33.xml"/></Relationships>
</file>

<file path=ppt/charts/_rels/chart34.xml.rels><?xml version="1.0" encoding="UTF-8" standalone="yes"?>
<Relationships xmlns="http://schemas.openxmlformats.org/package/2006/relationships"><Relationship Id="rId3" Type="http://schemas.openxmlformats.org/officeDocument/2006/relationships/oleObject" Target="https://bucksbusinessfirst.sharepoint.com/sites/btvlep/RPrivate/01%20Research%20and%20Intelligence/_Economic%20Intelligence%20Observatory/3.%20Content/3.%20Jobs%20and%20skills/Bucks%20Labour%20Market%20and%20Skills%20Analysis%202023.xlsx" TargetMode="External"/><Relationship Id="rId2" Type="http://schemas.microsoft.com/office/2011/relationships/chartColorStyle" Target="colors34.xml"/><Relationship Id="rId1" Type="http://schemas.microsoft.com/office/2011/relationships/chartStyle" Target="style34.xml"/></Relationships>
</file>

<file path=ppt/charts/_rels/chart35.xml.rels><?xml version="1.0" encoding="UTF-8" standalone="yes"?>
<Relationships xmlns="http://schemas.openxmlformats.org/package/2006/relationships"><Relationship Id="rId3" Type="http://schemas.openxmlformats.org/officeDocument/2006/relationships/oleObject" Target="https://bucksbusinessfirst.sharepoint.com/sites/btvlep/RPrivate/01%20Research%20and%20Intelligence/_Economic%20Intelligence%20Observatory/3.%20Content/3.%20Jobs%20and%20skills/Bucks%20Labour%20Market%20and%20Skills%20Analysis%202023.xlsx" TargetMode="External"/><Relationship Id="rId2" Type="http://schemas.microsoft.com/office/2011/relationships/chartColorStyle" Target="colors35.xml"/><Relationship Id="rId1" Type="http://schemas.microsoft.com/office/2011/relationships/chartStyle" Target="style35.xml"/></Relationships>
</file>

<file path=ppt/charts/_rels/chart4.xml.rels><?xml version="1.0" encoding="UTF-8" standalone="yes"?>
<Relationships xmlns="http://schemas.openxmlformats.org/package/2006/relationships"><Relationship Id="rId3" Type="http://schemas.openxmlformats.org/officeDocument/2006/relationships/oleObject" Target="https://bucksbusinessfirst.sharepoint.com/sites/btvlep/RPrivate/01%20Research%20and%20Intelligence/_Economic%20Intelligence%20Observatory/3.%20Content/3.%20Jobs%20and%20skills/Bucks%20Labour%20Market%20and%20Skills%20Analysis%202023.xlsx" TargetMode="External"/><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themeOverride" Target="../theme/themeOverride3.xml"/><Relationship Id="rId2" Type="http://schemas.microsoft.com/office/2011/relationships/chartColorStyle" Target="colors5.xml"/><Relationship Id="rId1" Type="http://schemas.microsoft.com/office/2011/relationships/chartStyle" Target="style5.xml"/><Relationship Id="rId4" Type="http://schemas.openxmlformats.org/officeDocument/2006/relationships/oleObject" Target="https://bucksbusinessfirst.sharepoint.com/sites/btvlep/RPrivate/01%20Research%20and%20Intelligence/_Economic%20Intelligence%20Observatory/3.%20Content/3.%20Jobs%20and%20skills/Bucks%20Labour%20Market%20and%20Skills%20Analysis%202023.xlsx" TargetMode="External"/></Relationships>
</file>

<file path=ppt/charts/_rels/chart6.xml.rels><?xml version="1.0" encoding="UTF-8" standalone="yes"?>
<Relationships xmlns="http://schemas.openxmlformats.org/package/2006/relationships"><Relationship Id="rId3" Type="http://schemas.openxmlformats.org/officeDocument/2006/relationships/themeOverride" Target="../theme/themeOverride4.xml"/><Relationship Id="rId2" Type="http://schemas.microsoft.com/office/2011/relationships/chartColorStyle" Target="colors6.xml"/><Relationship Id="rId1" Type="http://schemas.microsoft.com/office/2011/relationships/chartStyle" Target="style6.xml"/><Relationship Id="rId4" Type="http://schemas.openxmlformats.org/officeDocument/2006/relationships/oleObject" Target="https://bucksbusinessfirst.sharepoint.com/sites/btvlep/RPrivate/01%20Research%20and%20Intelligence/_Economic%20Intelligence%20Observatory/3.%20Content/3.%20Jobs%20and%20skills/Bucks%20Labour%20Market%20and%20Skills%20Analysis%202023.xlsx" TargetMode="External"/></Relationships>
</file>

<file path=ppt/charts/_rels/chart7.xml.rels><?xml version="1.0" encoding="UTF-8" standalone="yes"?>
<Relationships xmlns="http://schemas.openxmlformats.org/package/2006/relationships"><Relationship Id="rId3" Type="http://schemas.openxmlformats.org/officeDocument/2006/relationships/oleObject" Target="../embeddings/oleObject1.bin"/><Relationship Id="rId2" Type="http://schemas.microsoft.com/office/2011/relationships/chartColorStyle" Target="colors7.xml"/><Relationship Id="rId1" Type="http://schemas.microsoft.com/office/2011/relationships/chartStyle" Target="style7.xml"/></Relationships>
</file>

<file path=ppt/charts/_rels/chart8.xml.rels><?xml version="1.0" encoding="UTF-8" standalone="yes"?>
<Relationships xmlns="http://schemas.openxmlformats.org/package/2006/relationships"><Relationship Id="rId3" Type="http://schemas.openxmlformats.org/officeDocument/2006/relationships/themeOverride" Target="../theme/themeOverride5.xml"/><Relationship Id="rId2" Type="http://schemas.microsoft.com/office/2011/relationships/chartColorStyle" Target="colors8.xml"/><Relationship Id="rId1" Type="http://schemas.microsoft.com/office/2011/relationships/chartStyle" Target="style8.xml"/><Relationship Id="rId4" Type="http://schemas.openxmlformats.org/officeDocument/2006/relationships/oleObject" Target="https://bucksbusinessfirst.sharepoint.com/sites/btvlep/RPrivate/01%20Research%20and%20Intelligence/_Economic%20Intelligence%20Observatory/3.%20Content/3.%20Jobs%20and%20skills/Bucks%20Labour%20Market%20and%20Skills%20Analysis%202023.xlsx" TargetMode="External"/></Relationships>
</file>

<file path=ppt/charts/_rels/chart9.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9.xml"/><Relationship Id="rId1" Type="http://schemas.microsoft.com/office/2011/relationships/chartStyle" Target="style9.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21702682187751507"/>
          <c:y val="5.1641600399856998E-2"/>
          <c:w val="0.74491153733609927"/>
          <c:h val="0.8297202736521313"/>
        </c:manualLayout>
      </c:layout>
      <c:barChart>
        <c:barDir val="col"/>
        <c:grouping val="stacked"/>
        <c:varyColors val="0"/>
        <c:ser>
          <c:idx val="0"/>
          <c:order val="0"/>
          <c:tx>
            <c:strRef>
              <c:f>'[Bucks Labour Market and Skills Analysis 2023.xlsx]Slide 14'!$B$3</c:f>
              <c:strCache>
                <c:ptCount val="1"/>
                <c:pt idx="0">
                  <c:v>Micro employer</c:v>
                </c:pt>
              </c:strCache>
            </c:strRef>
          </c:tx>
          <c:spPr>
            <a:solidFill>
              <a:srgbClr val="B5D137"/>
            </a:solidFill>
            <a:ln>
              <a:noFill/>
            </a:ln>
            <a:effectLst/>
          </c:spPr>
          <c:invertIfNegative val="0"/>
          <c:dPt>
            <c:idx val="0"/>
            <c:invertIfNegative val="0"/>
            <c:bubble3D val="0"/>
            <c:spPr>
              <a:solidFill>
                <a:srgbClr val="006965"/>
              </a:solidFill>
              <a:ln>
                <a:noFill/>
              </a:ln>
              <a:effectLst/>
            </c:spPr>
            <c:extLst>
              <c:ext xmlns:c16="http://schemas.microsoft.com/office/drawing/2014/chart" uri="{C3380CC4-5D6E-409C-BE32-E72D297353CC}">
                <c16:uniqueId val="{00000000-02C0-4F55-9EEB-4D75FE8F3067}"/>
              </c:ext>
            </c:extLst>
          </c:dPt>
          <c:dLbls>
            <c:dLbl>
              <c:idx val="0"/>
              <c:layout>
                <c:manualLayout>
                  <c:x val="7.6335794670934366E-3"/>
                  <c:y val="-0.41559581122029277"/>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02C0-4F55-9EEB-4D75FE8F3067}"/>
                </c:ext>
              </c:extLst>
            </c:dLbl>
            <c:dLbl>
              <c:idx val="1"/>
              <c:layout>
                <c:manualLayout>
                  <c:x val="-9.3298328486253379E-17"/>
                  <c:y val="-0.33145009416195859"/>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02C0-4F55-9EEB-4D75FE8F3067}"/>
                </c:ext>
              </c:extLst>
            </c:dLbl>
            <c:spPr>
              <a:noFill/>
              <a:ln>
                <a:noFill/>
              </a:ln>
              <a:effectLst/>
            </c:spPr>
            <c:txPr>
              <a:bodyPr rot="0" spcFirstLastPara="1" vertOverflow="ellipsis" vert="horz" wrap="square" anchor="ctr" anchorCtr="1"/>
              <a:lstStyle/>
              <a:p>
                <a:pPr>
                  <a:defRPr sz="13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'[Bucks Labour Market and Skills Analysis 2023.xlsx]Slide 14'!$C$2:$D$2</c:f>
              <c:strCache>
                <c:ptCount val="2"/>
                <c:pt idx="0">
                  <c:v>Buckinghamshire</c:v>
                </c:pt>
                <c:pt idx="1">
                  <c:v>England</c:v>
                </c:pt>
              </c:strCache>
            </c:strRef>
          </c:cat>
          <c:val>
            <c:numRef>
              <c:f>'[Bucks Labour Market and Skills Analysis 2023.xlsx]Slide 14'!$C$3:$D$3</c:f>
              <c:numCache>
                <c:formatCode>0%</c:formatCode>
                <c:ptCount val="2"/>
                <c:pt idx="0">
                  <c:v>0.41</c:v>
                </c:pt>
                <c:pt idx="1">
                  <c:v>0.33</c:v>
                </c:pt>
              </c:numCache>
            </c:numRef>
          </c:val>
          <c:extLst>
            <c:ext xmlns:c16="http://schemas.microsoft.com/office/drawing/2014/chart" uri="{C3380CC4-5D6E-409C-BE32-E72D297353CC}">
              <c16:uniqueId val="{00000002-02C0-4F55-9EEB-4D75FE8F3067}"/>
            </c:ext>
          </c:extLst>
        </c:ser>
        <c:dLbls>
          <c:showLegendKey val="0"/>
          <c:showVal val="0"/>
          <c:showCatName val="0"/>
          <c:showSerName val="0"/>
          <c:showPercent val="0"/>
          <c:showBubbleSize val="0"/>
        </c:dLbls>
        <c:gapWidth val="45"/>
        <c:overlap val="79"/>
        <c:axId val="510781248"/>
        <c:axId val="510780288"/>
      </c:barChart>
      <c:catAx>
        <c:axId val="51078124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300" b="0" i="0" u="none" strike="noStrike" kern="1200" baseline="0">
                <a:solidFill>
                  <a:schemeClr val="tx1">
                    <a:lumMod val="65000"/>
                    <a:lumOff val="35000"/>
                  </a:schemeClr>
                </a:solidFill>
                <a:latin typeface="+mn-lt"/>
                <a:ea typeface="+mn-ea"/>
                <a:cs typeface="+mn-cs"/>
              </a:defRPr>
            </a:pPr>
            <a:endParaRPr lang="en-US"/>
          </a:p>
        </c:txPr>
        <c:crossAx val="510780288"/>
        <c:crosses val="autoZero"/>
        <c:auto val="1"/>
        <c:lblAlgn val="ctr"/>
        <c:lblOffset val="100"/>
        <c:noMultiLvlLbl val="0"/>
      </c:catAx>
      <c:valAx>
        <c:axId val="510780288"/>
        <c:scaling>
          <c:orientation val="minMax"/>
          <c:max val="0.5"/>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300" b="0" i="0" u="none" strike="noStrike" kern="1200" baseline="0">
                <a:solidFill>
                  <a:schemeClr val="tx1">
                    <a:lumMod val="65000"/>
                    <a:lumOff val="35000"/>
                  </a:schemeClr>
                </a:solidFill>
                <a:latin typeface="+mn-lt"/>
                <a:ea typeface="+mn-ea"/>
                <a:cs typeface="+mn-cs"/>
              </a:defRPr>
            </a:pPr>
            <a:endParaRPr lang="en-US"/>
          </a:p>
        </c:txPr>
        <c:crossAx val="51078124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300"/>
      </a:pPr>
      <a:endParaRPr lang="en-US"/>
    </a:p>
  </c:txPr>
  <c:externalData r:id="rId4">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'[Chart in Microsoft PowerPoint]Sheet1'!$C$1</c:f>
              <c:strCache>
                <c:ptCount val="1"/>
                <c:pt idx="0">
                  <c:v>Buckinghamshire</c:v>
                </c:pt>
              </c:strCache>
            </c:strRef>
          </c:tx>
          <c:spPr>
            <a:ln w="28575" cap="rnd">
              <a:solidFill>
                <a:srgbClr val="006965"/>
              </a:solidFill>
              <a:round/>
            </a:ln>
            <a:effectLst/>
          </c:spPr>
          <c:marker>
            <c:symbol val="none"/>
          </c:marker>
          <c:cat>
            <c:strRef>
              <c:f>'[Chart in Microsoft PowerPoint]Sheet1'!$B$2:$B$43</c:f>
              <c:strCache>
                <c:ptCount val="42"/>
                <c:pt idx="0">
                  <c:v>Oct 2011-Sep 2012</c:v>
                </c:pt>
                <c:pt idx="1">
                  <c:v>Jan 2012-Dec 2012</c:v>
                </c:pt>
                <c:pt idx="2">
                  <c:v>Apr 2012-Mar 2013</c:v>
                </c:pt>
                <c:pt idx="3">
                  <c:v>Jul 2012-Jun 2013</c:v>
                </c:pt>
                <c:pt idx="4">
                  <c:v>Oct 2012-Sep 2013</c:v>
                </c:pt>
                <c:pt idx="5">
                  <c:v>Jan 2013-Dec 2013</c:v>
                </c:pt>
                <c:pt idx="6">
                  <c:v>Apr 2013-Mar 2014</c:v>
                </c:pt>
                <c:pt idx="7">
                  <c:v>Jul 2013-Jun 2014</c:v>
                </c:pt>
                <c:pt idx="8">
                  <c:v>Oct 2013-Sep 2014</c:v>
                </c:pt>
                <c:pt idx="9">
                  <c:v>Jan 2014-Dec 2014</c:v>
                </c:pt>
                <c:pt idx="10">
                  <c:v>Apr 2014-Mar 2015</c:v>
                </c:pt>
                <c:pt idx="11">
                  <c:v>Jul 2014-Jun 2015</c:v>
                </c:pt>
                <c:pt idx="12">
                  <c:v>Oct 2014-Sep 2015</c:v>
                </c:pt>
                <c:pt idx="13">
                  <c:v>Jan 2015-Dec 2015</c:v>
                </c:pt>
                <c:pt idx="14">
                  <c:v>Apr 2015-Mar 2016</c:v>
                </c:pt>
                <c:pt idx="15">
                  <c:v>Jul 2015-Jun 2016</c:v>
                </c:pt>
                <c:pt idx="16">
                  <c:v>Oct 2015-Sep 2016</c:v>
                </c:pt>
                <c:pt idx="17">
                  <c:v>Jan 2016-Dec 2016</c:v>
                </c:pt>
                <c:pt idx="18">
                  <c:v>Apr 2016-Mar 2017</c:v>
                </c:pt>
                <c:pt idx="19">
                  <c:v>Jul 2016-Jun 2017</c:v>
                </c:pt>
                <c:pt idx="20">
                  <c:v>Oct 2016-Sep 2017</c:v>
                </c:pt>
                <c:pt idx="21">
                  <c:v>Jan 2017-Dec 2017</c:v>
                </c:pt>
                <c:pt idx="22">
                  <c:v>Apr 2017-Mar 2018</c:v>
                </c:pt>
                <c:pt idx="23">
                  <c:v>Jul 2017-Jun 2018</c:v>
                </c:pt>
                <c:pt idx="24">
                  <c:v>Oct 2017-Sep 2018</c:v>
                </c:pt>
                <c:pt idx="25">
                  <c:v>Jan 2018-Dec 2018</c:v>
                </c:pt>
                <c:pt idx="26">
                  <c:v>Apr 2018-Mar 2019</c:v>
                </c:pt>
                <c:pt idx="27">
                  <c:v>Jul 2018-Jun 2019</c:v>
                </c:pt>
                <c:pt idx="28">
                  <c:v>Oct 2018-Sep 2019</c:v>
                </c:pt>
                <c:pt idx="29">
                  <c:v>Jan 2019-Dec 2019</c:v>
                </c:pt>
                <c:pt idx="30">
                  <c:v>Apr 2019-Mar 2020</c:v>
                </c:pt>
                <c:pt idx="31">
                  <c:v>Jul 2019-Jun 2020</c:v>
                </c:pt>
                <c:pt idx="32">
                  <c:v>Oct 2019-Sep 2020</c:v>
                </c:pt>
                <c:pt idx="33">
                  <c:v>Jan 2020-Dec 2020</c:v>
                </c:pt>
                <c:pt idx="34">
                  <c:v>Apr 2020-Mar 2021</c:v>
                </c:pt>
                <c:pt idx="35">
                  <c:v>Jul 2020-Jun 2021</c:v>
                </c:pt>
                <c:pt idx="36">
                  <c:v>Oct 2020-Sep 2021</c:v>
                </c:pt>
                <c:pt idx="37">
                  <c:v>Jan 2021-Dec 2021</c:v>
                </c:pt>
                <c:pt idx="38">
                  <c:v>Apr 2021-Mar 2022</c:v>
                </c:pt>
                <c:pt idx="39">
                  <c:v>Jul 2021-Jun 2022</c:v>
                </c:pt>
                <c:pt idx="40">
                  <c:v>Oct 2021-Sep 2022</c:v>
                </c:pt>
                <c:pt idx="41">
                  <c:v>Jan 2022-Dec 2022</c:v>
                </c:pt>
              </c:strCache>
            </c:strRef>
          </c:cat>
          <c:val>
            <c:numRef>
              <c:f>'[Chart in Microsoft PowerPoint]Sheet1'!$C$2:$C$43</c:f>
              <c:numCache>
                <c:formatCode>#,##0.0</c:formatCode>
                <c:ptCount val="42"/>
                <c:pt idx="0">
                  <c:v>76.7</c:v>
                </c:pt>
                <c:pt idx="1">
                  <c:v>76.400000000000006</c:v>
                </c:pt>
                <c:pt idx="2">
                  <c:v>76</c:v>
                </c:pt>
                <c:pt idx="3">
                  <c:v>75.8</c:v>
                </c:pt>
                <c:pt idx="4">
                  <c:v>76.099999999999994</c:v>
                </c:pt>
                <c:pt idx="5">
                  <c:v>76.3</c:v>
                </c:pt>
                <c:pt idx="6">
                  <c:v>77</c:v>
                </c:pt>
                <c:pt idx="7">
                  <c:v>77.2</c:v>
                </c:pt>
                <c:pt idx="8">
                  <c:v>77.5</c:v>
                </c:pt>
                <c:pt idx="9">
                  <c:v>78.599999999999994</c:v>
                </c:pt>
                <c:pt idx="10">
                  <c:v>78.3</c:v>
                </c:pt>
                <c:pt idx="11">
                  <c:v>77.900000000000006</c:v>
                </c:pt>
                <c:pt idx="12">
                  <c:v>79.099999999999994</c:v>
                </c:pt>
                <c:pt idx="13">
                  <c:v>79.5</c:v>
                </c:pt>
                <c:pt idx="14">
                  <c:v>79.7</c:v>
                </c:pt>
                <c:pt idx="15">
                  <c:v>79.900000000000006</c:v>
                </c:pt>
                <c:pt idx="16">
                  <c:v>79.599999999999994</c:v>
                </c:pt>
                <c:pt idx="17">
                  <c:v>81.2</c:v>
                </c:pt>
                <c:pt idx="18">
                  <c:v>81.599999999999994</c:v>
                </c:pt>
                <c:pt idx="19">
                  <c:v>82.8</c:v>
                </c:pt>
                <c:pt idx="20">
                  <c:v>82.8</c:v>
                </c:pt>
                <c:pt idx="21">
                  <c:v>81.7</c:v>
                </c:pt>
                <c:pt idx="22">
                  <c:v>80.400000000000006</c:v>
                </c:pt>
                <c:pt idx="23">
                  <c:v>80.900000000000006</c:v>
                </c:pt>
                <c:pt idx="24">
                  <c:v>80.2</c:v>
                </c:pt>
                <c:pt idx="25">
                  <c:v>80.5</c:v>
                </c:pt>
                <c:pt idx="26">
                  <c:v>80</c:v>
                </c:pt>
                <c:pt idx="27">
                  <c:v>80.3</c:v>
                </c:pt>
                <c:pt idx="28">
                  <c:v>80</c:v>
                </c:pt>
                <c:pt idx="29">
                  <c:v>79.3</c:v>
                </c:pt>
                <c:pt idx="30">
                  <c:v>81.5</c:v>
                </c:pt>
                <c:pt idx="31">
                  <c:v>79.900000000000006</c:v>
                </c:pt>
                <c:pt idx="32">
                  <c:v>78.7</c:v>
                </c:pt>
                <c:pt idx="33">
                  <c:v>77.7</c:v>
                </c:pt>
                <c:pt idx="34">
                  <c:v>75.8</c:v>
                </c:pt>
                <c:pt idx="35">
                  <c:v>76.7</c:v>
                </c:pt>
                <c:pt idx="36">
                  <c:v>77.3</c:v>
                </c:pt>
                <c:pt idx="37">
                  <c:v>77.599999999999994</c:v>
                </c:pt>
                <c:pt idx="38">
                  <c:v>79.8</c:v>
                </c:pt>
                <c:pt idx="39">
                  <c:v>80.099999999999994</c:v>
                </c:pt>
                <c:pt idx="40">
                  <c:v>81.5</c:v>
                </c:pt>
                <c:pt idx="41">
                  <c:v>81.599999999999994</c:v>
                </c:pt>
              </c:numCache>
            </c:numRef>
          </c:val>
          <c:smooth val="0"/>
          <c:extLst>
            <c:ext xmlns:c16="http://schemas.microsoft.com/office/drawing/2014/chart" uri="{C3380CC4-5D6E-409C-BE32-E72D297353CC}">
              <c16:uniqueId val="{00000000-3DF3-4A58-8FF8-83AE64456AC1}"/>
            </c:ext>
          </c:extLst>
        </c:ser>
        <c:ser>
          <c:idx val="1"/>
          <c:order val="1"/>
          <c:tx>
            <c:strRef>
              <c:f>'[Chart in Microsoft PowerPoint]Sheet1'!$D$1</c:f>
              <c:strCache>
                <c:ptCount val="1"/>
                <c:pt idx="0">
                  <c:v>England</c:v>
                </c:pt>
              </c:strCache>
            </c:strRef>
          </c:tx>
          <c:spPr>
            <a:ln w="28575" cap="rnd">
              <a:solidFill>
                <a:srgbClr val="B5D137"/>
              </a:solidFill>
              <a:round/>
            </a:ln>
            <a:effectLst/>
          </c:spPr>
          <c:marker>
            <c:symbol val="none"/>
          </c:marker>
          <c:cat>
            <c:strRef>
              <c:f>'[Chart in Microsoft PowerPoint]Sheet1'!$B$2:$B$43</c:f>
              <c:strCache>
                <c:ptCount val="42"/>
                <c:pt idx="0">
                  <c:v>Oct 2011-Sep 2012</c:v>
                </c:pt>
                <c:pt idx="1">
                  <c:v>Jan 2012-Dec 2012</c:v>
                </c:pt>
                <c:pt idx="2">
                  <c:v>Apr 2012-Mar 2013</c:v>
                </c:pt>
                <c:pt idx="3">
                  <c:v>Jul 2012-Jun 2013</c:v>
                </c:pt>
                <c:pt idx="4">
                  <c:v>Oct 2012-Sep 2013</c:v>
                </c:pt>
                <c:pt idx="5">
                  <c:v>Jan 2013-Dec 2013</c:v>
                </c:pt>
                <c:pt idx="6">
                  <c:v>Apr 2013-Mar 2014</c:v>
                </c:pt>
                <c:pt idx="7">
                  <c:v>Jul 2013-Jun 2014</c:v>
                </c:pt>
                <c:pt idx="8">
                  <c:v>Oct 2013-Sep 2014</c:v>
                </c:pt>
                <c:pt idx="9">
                  <c:v>Jan 2014-Dec 2014</c:v>
                </c:pt>
                <c:pt idx="10">
                  <c:v>Apr 2014-Mar 2015</c:v>
                </c:pt>
                <c:pt idx="11">
                  <c:v>Jul 2014-Jun 2015</c:v>
                </c:pt>
                <c:pt idx="12">
                  <c:v>Oct 2014-Sep 2015</c:v>
                </c:pt>
                <c:pt idx="13">
                  <c:v>Jan 2015-Dec 2015</c:v>
                </c:pt>
                <c:pt idx="14">
                  <c:v>Apr 2015-Mar 2016</c:v>
                </c:pt>
                <c:pt idx="15">
                  <c:v>Jul 2015-Jun 2016</c:v>
                </c:pt>
                <c:pt idx="16">
                  <c:v>Oct 2015-Sep 2016</c:v>
                </c:pt>
                <c:pt idx="17">
                  <c:v>Jan 2016-Dec 2016</c:v>
                </c:pt>
                <c:pt idx="18">
                  <c:v>Apr 2016-Mar 2017</c:v>
                </c:pt>
                <c:pt idx="19">
                  <c:v>Jul 2016-Jun 2017</c:v>
                </c:pt>
                <c:pt idx="20">
                  <c:v>Oct 2016-Sep 2017</c:v>
                </c:pt>
                <c:pt idx="21">
                  <c:v>Jan 2017-Dec 2017</c:v>
                </c:pt>
                <c:pt idx="22">
                  <c:v>Apr 2017-Mar 2018</c:v>
                </c:pt>
                <c:pt idx="23">
                  <c:v>Jul 2017-Jun 2018</c:v>
                </c:pt>
                <c:pt idx="24">
                  <c:v>Oct 2017-Sep 2018</c:v>
                </c:pt>
                <c:pt idx="25">
                  <c:v>Jan 2018-Dec 2018</c:v>
                </c:pt>
                <c:pt idx="26">
                  <c:v>Apr 2018-Mar 2019</c:v>
                </c:pt>
                <c:pt idx="27">
                  <c:v>Jul 2018-Jun 2019</c:v>
                </c:pt>
                <c:pt idx="28">
                  <c:v>Oct 2018-Sep 2019</c:v>
                </c:pt>
                <c:pt idx="29">
                  <c:v>Jan 2019-Dec 2019</c:v>
                </c:pt>
                <c:pt idx="30">
                  <c:v>Apr 2019-Mar 2020</c:v>
                </c:pt>
                <c:pt idx="31">
                  <c:v>Jul 2019-Jun 2020</c:v>
                </c:pt>
                <c:pt idx="32">
                  <c:v>Oct 2019-Sep 2020</c:v>
                </c:pt>
                <c:pt idx="33">
                  <c:v>Jan 2020-Dec 2020</c:v>
                </c:pt>
                <c:pt idx="34">
                  <c:v>Apr 2020-Mar 2021</c:v>
                </c:pt>
                <c:pt idx="35">
                  <c:v>Jul 2020-Jun 2021</c:v>
                </c:pt>
                <c:pt idx="36">
                  <c:v>Oct 2020-Sep 2021</c:v>
                </c:pt>
                <c:pt idx="37">
                  <c:v>Jan 2021-Dec 2021</c:v>
                </c:pt>
                <c:pt idx="38">
                  <c:v>Apr 2021-Mar 2022</c:v>
                </c:pt>
                <c:pt idx="39">
                  <c:v>Jul 2021-Jun 2022</c:v>
                </c:pt>
                <c:pt idx="40">
                  <c:v>Oct 2021-Sep 2022</c:v>
                </c:pt>
                <c:pt idx="41">
                  <c:v>Jan 2022-Dec 2022</c:v>
                </c:pt>
              </c:strCache>
            </c:strRef>
          </c:cat>
          <c:val>
            <c:numRef>
              <c:f>'[Chart in Microsoft PowerPoint]Sheet1'!$D$2:$D$43</c:f>
              <c:numCache>
                <c:formatCode>#,##0.0</c:formatCode>
                <c:ptCount val="42"/>
                <c:pt idx="0">
                  <c:v>70.5</c:v>
                </c:pt>
                <c:pt idx="1">
                  <c:v>70.8</c:v>
                </c:pt>
                <c:pt idx="2">
                  <c:v>71</c:v>
                </c:pt>
                <c:pt idx="3">
                  <c:v>71.099999999999994</c:v>
                </c:pt>
                <c:pt idx="4">
                  <c:v>71.2</c:v>
                </c:pt>
                <c:pt idx="5">
                  <c:v>71.5</c:v>
                </c:pt>
                <c:pt idx="6">
                  <c:v>71.7</c:v>
                </c:pt>
                <c:pt idx="7">
                  <c:v>72</c:v>
                </c:pt>
                <c:pt idx="8">
                  <c:v>72.3</c:v>
                </c:pt>
                <c:pt idx="9">
                  <c:v>72.5</c:v>
                </c:pt>
                <c:pt idx="10">
                  <c:v>72.900000000000006</c:v>
                </c:pt>
                <c:pt idx="11">
                  <c:v>73.2</c:v>
                </c:pt>
                <c:pt idx="12">
                  <c:v>73.5</c:v>
                </c:pt>
                <c:pt idx="13">
                  <c:v>73.8</c:v>
                </c:pt>
                <c:pt idx="14">
                  <c:v>73.900000000000006</c:v>
                </c:pt>
                <c:pt idx="15">
                  <c:v>74</c:v>
                </c:pt>
                <c:pt idx="16">
                  <c:v>74.099999999999994</c:v>
                </c:pt>
                <c:pt idx="17">
                  <c:v>74.2</c:v>
                </c:pt>
                <c:pt idx="18">
                  <c:v>74.400000000000006</c:v>
                </c:pt>
                <c:pt idx="19">
                  <c:v>74.599999999999994</c:v>
                </c:pt>
                <c:pt idx="20">
                  <c:v>74.7</c:v>
                </c:pt>
                <c:pt idx="21">
                  <c:v>75.099999999999994</c:v>
                </c:pt>
                <c:pt idx="22">
                  <c:v>75.2</c:v>
                </c:pt>
                <c:pt idx="23">
                  <c:v>75.2</c:v>
                </c:pt>
                <c:pt idx="24">
                  <c:v>75.3</c:v>
                </c:pt>
                <c:pt idx="25">
                  <c:v>75.400000000000006</c:v>
                </c:pt>
                <c:pt idx="26">
                  <c:v>75.599999999999994</c:v>
                </c:pt>
                <c:pt idx="27">
                  <c:v>75.8</c:v>
                </c:pt>
                <c:pt idx="28">
                  <c:v>75.900000000000006</c:v>
                </c:pt>
                <c:pt idx="29">
                  <c:v>76</c:v>
                </c:pt>
                <c:pt idx="30">
                  <c:v>76.2</c:v>
                </c:pt>
                <c:pt idx="31">
                  <c:v>76.2</c:v>
                </c:pt>
                <c:pt idx="32">
                  <c:v>75.900000000000006</c:v>
                </c:pt>
                <c:pt idx="33">
                  <c:v>75.599999999999994</c:v>
                </c:pt>
                <c:pt idx="34">
                  <c:v>75.2</c:v>
                </c:pt>
                <c:pt idx="35">
                  <c:v>74.8</c:v>
                </c:pt>
                <c:pt idx="36">
                  <c:v>75</c:v>
                </c:pt>
                <c:pt idx="37">
                  <c:v>75.099999999999994</c:v>
                </c:pt>
                <c:pt idx="38">
                  <c:v>75.400000000000006</c:v>
                </c:pt>
                <c:pt idx="39">
                  <c:v>75.7</c:v>
                </c:pt>
                <c:pt idx="40">
                  <c:v>75.7</c:v>
                </c:pt>
                <c:pt idx="41">
                  <c:v>75.8</c:v>
                </c:pt>
              </c:numCache>
            </c:numRef>
          </c:val>
          <c:smooth val="0"/>
          <c:extLst>
            <c:ext xmlns:c16="http://schemas.microsoft.com/office/drawing/2014/chart" uri="{C3380CC4-5D6E-409C-BE32-E72D297353CC}">
              <c16:uniqueId val="{00000001-3DF3-4A58-8FF8-83AE64456AC1}"/>
            </c:ext>
          </c:extLst>
        </c:ser>
        <c:dLbls>
          <c:showLegendKey val="0"/>
          <c:showVal val="0"/>
          <c:showCatName val="0"/>
          <c:showSerName val="0"/>
          <c:showPercent val="0"/>
          <c:showBubbleSize val="0"/>
        </c:dLbls>
        <c:smooth val="0"/>
        <c:axId val="1486175664"/>
        <c:axId val="1249999504"/>
      </c:lineChart>
      <c:catAx>
        <c:axId val="148617566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700" b="0" i="0" u="none" strike="noStrike" kern="1200" baseline="0">
                <a:solidFill>
                  <a:schemeClr val="tx1">
                    <a:lumMod val="65000"/>
                    <a:lumOff val="35000"/>
                  </a:schemeClr>
                </a:solidFill>
                <a:latin typeface="+mn-lt"/>
                <a:ea typeface="+mn-ea"/>
                <a:cs typeface="+mn-cs"/>
              </a:defRPr>
            </a:pPr>
            <a:endParaRPr lang="en-US"/>
          </a:p>
        </c:txPr>
        <c:crossAx val="1249999504"/>
        <c:crosses val="autoZero"/>
        <c:auto val="1"/>
        <c:lblAlgn val="ctr"/>
        <c:lblOffset val="100"/>
        <c:noMultiLvlLbl val="0"/>
      </c:catAx>
      <c:valAx>
        <c:axId val="1249999504"/>
        <c:scaling>
          <c:orientation val="minMax"/>
          <c:min val="0"/>
        </c:scaling>
        <c:delete val="0"/>
        <c:axPos val="l"/>
        <c:majorGridlines>
          <c:spPr>
            <a:ln w="9525" cap="flat" cmpd="sng" algn="ctr">
              <a:solidFill>
                <a:schemeClr val="tx1">
                  <a:lumMod val="15000"/>
                  <a:lumOff val="85000"/>
                </a:schemeClr>
              </a:solidFill>
              <a:round/>
            </a:ln>
            <a:effectLst/>
          </c:spPr>
        </c:majorGridlines>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486175664"/>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Sheet1!$C$1</c:f>
              <c:strCache>
                <c:ptCount val="1"/>
                <c:pt idx="0">
                  <c:v>Buckinghamshire</c:v>
                </c:pt>
              </c:strCache>
            </c:strRef>
          </c:tx>
          <c:spPr>
            <a:ln w="28575" cap="rnd">
              <a:solidFill>
                <a:srgbClr val="B5D137"/>
              </a:solidFill>
              <a:round/>
            </a:ln>
            <a:effectLst/>
          </c:spPr>
          <c:marker>
            <c:symbol val="none"/>
          </c:marker>
          <c:cat>
            <c:strRef>
              <c:f>Sheet1!$B$44:$B$85</c:f>
              <c:strCache>
                <c:ptCount val="42"/>
                <c:pt idx="0">
                  <c:v>Oct 2011-Sep 2012</c:v>
                </c:pt>
                <c:pt idx="1">
                  <c:v>Jan 2012-Dec 2012</c:v>
                </c:pt>
                <c:pt idx="2">
                  <c:v>Apr 2012-Mar 2013</c:v>
                </c:pt>
                <c:pt idx="3">
                  <c:v>Jul 2012-Jun 2013</c:v>
                </c:pt>
                <c:pt idx="4">
                  <c:v>Oct 2012-Sep 2013</c:v>
                </c:pt>
                <c:pt idx="5">
                  <c:v>Jan 2013-Dec 2013</c:v>
                </c:pt>
                <c:pt idx="6">
                  <c:v>Apr 2013-Mar 2014</c:v>
                </c:pt>
                <c:pt idx="7">
                  <c:v>Jul 2013-Jun 2014</c:v>
                </c:pt>
                <c:pt idx="8">
                  <c:v>Oct 2013-Sep 2014</c:v>
                </c:pt>
                <c:pt idx="9">
                  <c:v>Jan 2014-Dec 2014</c:v>
                </c:pt>
                <c:pt idx="10">
                  <c:v>Apr 2014-Mar 2015</c:v>
                </c:pt>
                <c:pt idx="11">
                  <c:v>Jul 2014-Jun 2015</c:v>
                </c:pt>
                <c:pt idx="12">
                  <c:v>Oct 2014-Sep 2015</c:v>
                </c:pt>
                <c:pt idx="13">
                  <c:v>Jan 2015-Dec 2015</c:v>
                </c:pt>
                <c:pt idx="14">
                  <c:v>Apr 2015-Mar 2016</c:v>
                </c:pt>
                <c:pt idx="15">
                  <c:v>Jul 2015-Jun 2016</c:v>
                </c:pt>
                <c:pt idx="16">
                  <c:v>Oct 2015-Sep 2016</c:v>
                </c:pt>
                <c:pt idx="17">
                  <c:v>Jan 2016-Dec 2016</c:v>
                </c:pt>
                <c:pt idx="18">
                  <c:v>Apr 2016-Mar 2017</c:v>
                </c:pt>
                <c:pt idx="19">
                  <c:v>Jul 2016-Jun 2017</c:v>
                </c:pt>
                <c:pt idx="20">
                  <c:v>Oct 2016-Sep 2017</c:v>
                </c:pt>
                <c:pt idx="21">
                  <c:v>Jan 2017-Dec 2017</c:v>
                </c:pt>
                <c:pt idx="22">
                  <c:v>Apr 2017-Mar 2018</c:v>
                </c:pt>
                <c:pt idx="23">
                  <c:v>Jul 2017-Jun 2018</c:v>
                </c:pt>
                <c:pt idx="24">
                  <c:v>Oct 2017-Sep 2018</c:v>
                </c:pt>
                <c:pt idx="25">
                  <c:v>Jan 2018-Dec 2018</c:v>
                </c:pt>
                <c:pt idx="26">
                  <c:v>Apr 2018-Mar 2019</c:v>
                </c:pt>
                <c:pt idx="27">
                  <c:v>Jul 2018-Jun 2019</c:v>
                </c:pt>
                <c:pt idx="28">
                  <c:v>Oct 2018-Sep 2019</c:v>
                </c:pt>
                <c:pt idx="29">
                  <c:v>Jan 2019-Dec 2019</c:v>
                </c:pt>
                <c:pt idx="30">
                  <c:v>Apr 2019-Mar 2020</c:v>
                </c:pt>
                <c:pt idx="31">
                  <c:v>Jul 2019-Jun 2020</c:v>
                </c:pt>
                <c:pt idx="32">
                  <c:v>Oct 2019-Sep 2020</c:v>
                </c:pt>
                <c:pt idx="33">
                  <c:v>Jan 2020-Dec 2020</c:v>
                </c:pt>
                <c:pt idx="34">
                  <c:v>Apr 2020-Mar 2021</c:v>
                </c:pt>
                <c:pt idx="35">
                  <c:v>Jul 2020-Jun 2021</c:v>
                </c:pt>
                <c:pt idx="36">
                  <c:v>Oct 2020-Sep 2021</c:v>
                </c:pt>
                <c:pt idx="37">
                  <c:v>Jan 2021-Dec 2021</c:v>
                </c:pt>
                <c:pt idx="38">
                  <c:v>Apr 2021-Mar 2022</c:v>
                </c:pt>
                <c:pt idx="39">
                  <c:v>Jul 2021-Jun 2022</c:v>
                </c:pt>
                <c:pt idx="40">
                  <c:v>Oct 2021-Sep 2022</c:v>
                </c:pt>
                <c:pt idx="41">
                  <c:v>Jan 2022-Dec 2022</c:v>
                </c:pt>
              </c:strCache>
            </c:strRef>
          </c:cat>
          <c:val>
            <c:numRef>
              <c:f>Sheet1!$C$44:$C$85</c:f>
              <c:numCache>
                <c:formatCode>#,##0.0</c:formatCode>
                <c:ptCount val="42"/>
                <c:pt idx="0">
                  <c:v>5.3</c:v>
                </c:pt>
                <c:pt idx="1">
                  <c:v>5.4</c:v>
                </c:pt>
                <c:pt idx="2">
                  <c:v>5.7</c:v>
                </c:pt>
                <c:pt idx="3">
                  <c:v>6.1</c:v>
                </c:pt>
                <c:pt idx="4">
                  <c:v>5.5</c:v>
                </c:pt>
                <c:pt idx="5">
                  <c:v>4.7</c:v>
                </c:pt>
                <c:pt idx="6">
                  <c:v>4.5</c:v>
                </c:pt>
                <c:pt idx="7">
                  <c:v>4.2</c:v>
                </c:pt>
                <c:pt idx="8">
                  <c:v>4.7</c:v>
                </c:pt>
                <c:pt idx="9">
                  <c:v>4.2</c:v>
                </c:pt>
                <c:pt idx="10">
                  <c:v>4.4000000000000004</c:v>
                </c:pt>
                <c:pt idx="11">
                  <c:v>4.9000000000000004</c:v>
                </c:pt>
                <c:pt idx="12">
                  <c:v>4.2</c:v>
                </c:pt>
                <c:pt idx="13">
                  <c:v>3.8</c:v>
                </c:pt>
                <c:pt idx="14">
                  <c:v>3.5</c:v>
                </c:pt>
                <c:pt idx="15">
                  <c:v>3.1</c:v>
                </c:pt>
                <c:pt idx="16">
                  <c:v>2.5</c:v>
                </c:pt>
                <c:pt idx="17">
                  <c:v>3.3</c:v>
                </c:pt>
                <c:pt idx="18">
                  <c:v>3.3</c:v>
                </c:pt>
                <c:pt idx="19">
                  <c:v>2.7</c:v>
                </c:pt>
                <c:pt idx="20">
                  <c:v>2.8</c:v>
                </c:pt>
                <c:pt idx="21">
                  <c:v>1.9</c:v>
                </c:pt>
                <c:pt idx="22">
                  <c:v>1.7</c:v>
                </c:pt>
                <c:pt idx="23">
                  <c:v>1.8</c:v>
                </c:pt>
                <c:pt idx="24">
                  <c:v>2.4</c:v>
                </c:pt>
                <c:pt idx="25">
                  <c:v>2.2999999999999998</c:v>
                </c:pt>
                <c:pt idx="26">
                  <c:v>3</c:v>
                </c:pt>
                <c:pt idx="27">
                  <c:v>2.5</c:v>
                </c:pt>
                <c:pt idx="28">
                  <c:v>3.1</c:v>
                </c:pt>
                <c:pt idx="29">
                  <c:v>3.7</c:v>
                </c:pt>
                <c:pt idx="30">
                  <c:v>3.2</c:v>
                </c:pt>
                <c:pt idx="31">
                  <c:v>4.3</c:v>
                </c:pt>
                <c:pt idx="32">
                  <c:v>3.9</c:v>
                </c:pt>
                <c:pt idx="33">
                  <c:v>3.8</c:v>
                </c:pt>
                <c:pt idx="34">
                  <c:v>4.5</c:v>
                </c:pt>
                <c:pt idx="35">
                  <c:v>4.0999999999999996</c:v>
                </c:pt>
                <c:pt idx="36">
                  <c:v>4</c:v>
                </c:pt>
                <c:pt idx="37">
                  <c:v>3.9</c:v>
                </c:pt>
                <c:pt idx="38">
                  <c:v>4.0999999999999996</c:v>
                </c:pt>
                <c:pt idx="39">
                  <c:v>4.4000000000000004</c:v>
                </c:pt>
                <c:pt idx="40">
                  <c:v>3.7</c:v>
                </c:pt>
                <c:pt idx="41">
                  <c:v>3.2</c:v>
                </c:pt>
              </c:numCache>
            </c:numRef>
          </c:val>
          <c:smooth val="0"/>
          <c:extLst>
            <c:ext xmlns:c16="http://schemas.microsoft.com/office/drawing/2014/chart" uri="{C3380CC4-5D6E-409C-BE32-E72D297353CC}">
              <c16:uniqueId val="{00000000-4320-4770-A16E-AC96B960242D}"/>
            </c:ext>
          </c:extLst>
        </c:ser>
        <c:ser>
          <c:idx val="1"/>
          <c:order val="1"/>
          <c:tx>
            <c:strRef>
              <c:f>Sheet1!$D$1</c:f>
              <c:strCache>
                <c:ptCount val="1"/>
                <c:pt idx="0">
                  <c:v>England</c:v>
                </c:pt>
              </c:strCache>
            </c:strRef>
          </c:tx>
          <c:spPr>
            <a:ln w="28575" cap="rnd">
              <a:solidFill>
                <a:srgbClr val="006965"/>
              </a:solidFill>
              <a:round/>
            </a:ln>
            <a:effectLst/>
          </c:spPr>
          <c:marker>
            <c:symbol val="none"/>
          </c:marker>
          <c:cat>
            <c:strRef>
              <c:f>Sheet1!$B$44:$B$85</c:f>
              <c:strCache>
                <c:ptCount val="42"/>
                <c:pt idx="0">
                  <c:v>Oct 2011-Sep 2012</c:v>
                </c:pt>
                <c:pt idx="1">
                  <c:v>Jan 2012-Dec 2012</c:v>
                </c:pt>
                <c:pt idx="2">
                  <c:v>Apr 2012-Mar 2013</c:v>
                </c:pt>
                <c:pt idx="3">
                  <c:v>Jul 2012-Jun 2013</c:v>
                </c:pt>
                <c:pt idx="4">
                  <c:v>Oct 2012-Sep 2013</c:v>
                </c:pt>
                <c:pt idx="5">
                  <c:v>Jan 2013-Dec 2013</c:v>
                </c:pt>
                <c:pt idx="6">
                  <c:v>Apr 2013-Mar 2014</c:v>
                </c:pt>
                <c:pt idx="7">
                  <c:v>Jul 2013-Jun 2014</c:v>
                </c:pt>
                <c:pt idx="8">
                  <c:v>Oct 2013-Sep 2014</c:v>
                </c:pt>
                <c:pt idx="9">
                  <c:v>Jan 2014-Dec 2014</c:v>
                </c:pt>
                <c:pt idx="10">
                  <c:v>Apr 2014-Mar 2015</c:v>
                </c:pt>
                <c:pt idx="11">
                  <c:v>Jul 2014-Jun 2015</c:v>
                </c:pt>
                <c:pt idx="12">
                  <c:v>Oct 2014-Sep 2015</c:v>
                </c:pt>
                <c:pt idx="13">
                  <c:v>Jan 2015-Dec 2015</c:v>
                </c:pt>
                <c:pt idx="14">
                  <c:v>Apr 2015-Mar 2016</c:v>
                </c:pt>
                <c:pt idx="15">
                  <c:v>Jul 2015-Jun 2016</c:v>
                </c:pt>
                <c:pt idx="16">
                  <c:v>Oct 2015-Sep 2016</c:v>
                </c:pt>
                <c:pt idx="17">
                  <c:v>Jan 2016-Dec 2016</c:v>
                </c:pt>
                <c:pt idx="18">
                  <c:v>Apr 2016-Mar 2017</c:v>
                </c:pt>
                <c:pt idx="19">
                  <c:v>Jul 2016-Jun 2017</c:v>
                </c:pt>
                <c:pt idx="20">
                  <c:v>Oct 2016-Sep 2017</c:v>
                </c:pt>
                <c:pt idx="21">
                  <c:v>Jan 2017-Dec 2017</c:v>
                </c:pt>
                <c:pt idx="22">
                  <c:v>Apr 2017-Mar 2018</c:v>
                </c:pt>
                <c:pt idx="23">
                  <c:v>Jul 2017-Jun 2018</c:v>
                </c:pt>
                <c:pt idx="24">
                  <c:v>Oct 2017-Sep 2018</c:v>
                </c:pt>
                <c:pt idx="25">
                  <c:v>Jan 2018-Dec 2018</c:v>
                </c:pt>
                <c:pt idx="26">
                  <c:v>Apr 2018-Mar 2019</c:v>
                </c:pt>
                <c:pt idx="27">
                  <c:v>Jul 2018-Jun 2019</c:v>
                </c:pt>
                <c:pt idx="28">
                  <c:v>Oct 2018-Sep 2019</c:v>
                </c:pt>
                <c:pt idx="29">
                  <c:v>Jan 2019-Dec 2019</c:v>
                </c:pt>
                <c:pt idx="30">
                  <c:v>Apr 2019-Mar 2020</c:v>
                </c:pt>
                <c:pt idx="31">
                  <c:v>Jul 2019-Jun 2020</c:v>
                </c:pt>
                <c:pt idx="32">
                  <c:v>Oct 2019-Sep 2020</c:v>
                </c:pt>
                <c:pt idx="33">
                  <c:v>Jan 2020-Dec 2020</c:v>
                </c:pt>
                <c:pt idx="34">
                  <c:v>Apr 2020-Mar 2021</c:v>
                </c:pt>
                <c:pt idx="35">
                  <c:v>Jul 2020-Jun 2021</c:v>
                </c:pt>
                <c:pt idx="36">
                  <c:v>Oct 2020-Sep 2021</c:v>
                </c:pt>
                <c:pt idx="37">
                  <c:v>Jan 2021-Dec 2021</c:v>
                </c:pt>
                <c:pt idx="38">
                  <c:v>Apr 2021-Mar 2022</c:v>
                </c:pt>
                <c:pt idx="39">
                  <c:v>Jul 2021-Jun 2022</c:v>
                </c:pt>
                <c:pt idx="40">
                  <c:v>Oct 2021-Sep 2022</c:v>
                </c:pt>
                <c:pt idx="41">
                  <c:v>Jan 2022-Dec 2022</c:v>
                </c:pt>
              </c:strCache>
            </c:strRef>
          </c:cat>
          <c:val>
            <c:numRef>
              <c:f>Sheet1!$D$44:$D$85</c:f>
              <c:numCache>
                <c:formatCode>#,##0.0</c:formatCode>
                <c:ptCount val="42"/>
                <c:pt idx="0">
                  <c:v>8.1</c:v>
                </c:pt>
                <c:pt idx="1">
                  <c:v>8</c:v>
                </c:pt>
                <c:pt idx="2">
                  <c:v>8</c:v>
                </c:pt>
                <c:pt idx="3">
                  <c:v>8</c:v>
                </c:pt>
                <c:pt idx="4">
                  <c:v>7.9</c:v>
                </c:pt>
                <c:pt idx="5">
                  <c:v>7.6</c:v>
                </c:pt>
                <c:pt idx="6">
                  <c:v>7.3</c:v>
                </c:pt>
                <c:pt idx="7">
                  <c:v>7</c:v>
                </c:pt>
                <c:pt idx="8">
                  <c:v>6.6</c:v>
                </c:pt>
                <c:pt idx="9">
                  <c:v>6.4</c:v>
                </c:pt>
                <c:pt idx="10">
                  <c:v>6</c:v>
                </c:pt>
                <c:pt idx="11">
                  <c:v>5.7</c:v>
                </c:pt>
                <c:pt idx="12">
                  <c:v>5.5</c:v>
                </c:pt>
                <c:pt idx="13">
                  <c:v>5.3</c:v>
                </c:pt>
                <c:pt idx="14">
                  <c:v>5.2</c:v>
                </c:pt>
                <c:pt idx="15">
                  <c:v>5.2</c:v>
                </c:pt>
                <c:pt idx="16">
                  <c:v>5.0999999999999996</c:v>
                </c:pt>
                <c:pt idx="17">
                  <c:v>5</c:v>
                </c:pt>
                <c:pt idx="18">
                  <c:v>4.9000000000000004</c:v>
                </c:pt>
                <c:pt idx="19">
                  <c:v>4.7</c:v>
                </c:pt>
                <c:pt idx="20">
                  <c:v>4.5999999999999996</c:v>
                </c:pt>
                <c:pt idx="21">
                  <c:v>4.5</c:v>
                </c:pt>
                <c:pt idx="22">
                  <c:v>4.4000000000000004</c:v>
                </c:pt>
                <c:pt idx="23">
                  <c:v>4.3</c:v>
                </c:pt>
                <c:pt idx="24">
                  <c:v>4.3</c:v>
                </c:pt>
                <c:pt idx="25">
                  <c:v>4.2</c:v>
                </c:pt>
                <c:pt idx="26">
                  <c:v>4.2</c:v>
                </c:pt>
                <c:pt idx="27">
                  <c:v>4.0999999999999996</c:v>
                </c:pt>
                <c:pt idx="28">
                  <c:v>4</c:v>
                </c:pt>
                <c:pt idx="29">
                  <c:v>4</c:v>
                </c:pt>
                <c:pt idx="30">
                  <c:v>4.0999999999999996</c:v>
                </c:pt>
                <c:pt idx="31">
                  <c:v>4.0999999999999996</c:v>
                </c:pt>
                <c:pt idx="32">
                  <c:v>4.4000000000000004</c:v>
                </c:pt>
                <c:pt idx="33">
                  <c:v>4.8</c:v>
                </c:pt>
                <c:pt idx="34">
                  <c:v>5.0999999999999996</c:v>
                </c:pt>
                <c:pt idx="35">
                  <c:v>5.2</c:v>
                </c:pt>
                <c:pt idx="36">
                  <c:v>5</c:v>
                </c:pt>
                <c:pt idx="37">
                  <c:v>4.5999999999999996</c:v>
                </c:pt>
                <c:pt idx="38">
                  <c:v>4.3</c:v>
                </c:pt>
                <c:pt idx="39">
                  <c:v>3.9</c:v>
                </c:pt>
                <c:pt idx="40">
                  <c:v>3.8</c:v>
                </c:pt>
                <c:pt idx="41">
                  <c:v>3.7</c:v>
                </c:pt>
              </c:numCache>
            </c:numRef>
          </c:val>
          <c:smooth val="0"/>
          <c:extLst>
            <c:ext xmlns:c16="http://schemas.microsoft.com/office/drawing/2014/chart" uri="{C3380CC4-5D6E-409C-BE32-E72D297353CC}">
              <c16:uniqueId val="{00000001-4320-4770-A16E-AC96B960242D}"/>
            </c:ext>
          </c:extLst>
        </c:ser>
        <c:dLbls>
          <c:showLegendKey val="0"/>
          <c:showVal val="0"/>
          <c:showCatName val="0"/>
          <c:showSerName val="0"/>
          <c:showPercent val="0"/>
          <c:showBubbleSize val="0"/>
        </c:dLbls>
        <c:smooth val="0"/>
        <c:axId val="1486175664"/>
        <c:axId val="1249999504"/>
      </c:lineChart>
      <c:catAx>
        <c:axId val="148617566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700" b="0" i="0" u="none" strike="noStrike" kern="1200" baseline="0">
                <a:solidFill>
                  <a:schemeClr val="tx1">
                    <a:lumMod val="65000"/>
                    <a:lumOff val="35000"/>
                  </a:schemeClr>
                </a:solidFill>
                <a:latin typeface="+mn-lt"/>
                <a:ea typeface="+mn-ea"/>
                <a:cs typeface="+mn-cs"/>
              </a:defRPr>
            </a:pPr>
            <a:endParaRPr lang="en-US"/>
          </a:p>
        </c:txPr>
        <c:crossAx val="1249999504"/>
        <c:crosses val="autoZero"/>
        <c:auto val="1"/>
        <c:lblAlgn val="ctr"/>
        <c:lblOffset val="100"/>
        <c:noMultiLvlLbl val="0"/>
      </c:catAx>
      <c:valAx>
        <c:axId val="1249999504"/>
        <c:scaling>
          <c:orientation val="minMax"/>
          <c:min val="0"/>
        </c:scaling>
        <c:delete val="0"/>
        <c:axPos val="l"/>
        <c:majorGridlines>
          <c:spPr>
            <a:ln w="9525" cap="flat" cmpd="sng" algn="ctr">
              <a:solidFill>
                <a:schemeClr val="tx1">
                  <a:lumMod val="15000"/>
                  <a:lumOff val="85000"/>
                </a:schemeClr>
              </a:solidFill>
              <a:round/>
            </a:ln>
            <a:effectLst/>
          </c:spPr>
        </c:majorGridlines>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486175664"/>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'[Bucks Labour Market and Skills Analysis 2023.xlsx]Slide 29'!$B$67</c:f>
              <c:strCache>
                <c:ptCount val="1"/>
                <c:pt idx="0">
                  <c:v>Buckinghamshire</c:v>
                </c:pt>
              </c:strCache>
            </c:strRef>
          </c:tx>
          <c:spPr>
            <a:ln w="28575" cap="rnd">
              <a:solidFill>
                <a:srgbClr val="006965"/>
              </a:solidFill>
              <a:round/>
            </a:ln>
            <a:effectLst/>
          </c:spPr>
          <c:marker>
            <c:symbol val="none"/>
          </c:marker>
          <c:cat>
            <c:strRef>
              <c:f>'[Bucks Labour Market and Skills Analysis 2023.xlsx]Slide 29'!$A$68:$A$108</c:f>
              <c:strCache>
                <c:ptCount val="41"/>
                <c:pt idx="0">
                  <c:v>Jan 2012-Dec 2012</c:v>
                </c:pt>
                <c:pt idx="1">
                  <c:v>Apr 2012-Mar 2013</c:v>
                </c:pt>
                <c:pt idx="2">
                  <c:v>Jul 2012-Jun 2013</c:v>
                </c:pt>
                <c:pt idx="3">
                  <c:v>Oct 2012-Sep 2013</c:v>
                </c:pt>
                <c:pt idx="4">
                  <c:v>Jan 2013-Dec 2013</c:v>
                </c:pt>
                <c:pt idx="5">
                  <c:v>Apr 2013-Mar 2014</c:v>
                </c:pt>
                <c:pt idx="6">
                  <c:v>Jul 2013-Jun 2014</c:v>
                </c:pt>
                <c:pt idx="7">
                  <c:v>Oct 2013-Sep 2014</c:v>
                </c:pt>
                <c:pt idx="8">
                  <c:v>Jan 2014-Dec 2014</c:v>
                </c:pt>
                <c:pt idx="9">
                  <c:v>Apr 2014-Mar 2015</c:v>
                </c:pt>
                <c:pt idx="10">
                  <c:v>Jul 2014-Jun 2015</c:v>
                </c:pt>
                <c:pt idx="11">
                  <c:v>Oct 2014-Sep 2015</c:v>
                </c:pt>
                <c:pt idx="12">
                  <c:v>Jan 2015-Dec 2015</c:v>
                </c:pt>
                <c:pt idx="13">
                  <c:v>Apr 2015-Mar 2016</c:v>
                </c:pt>
                <c:pt idx="14">
                  <c:v>Jul 2015-Jun 2016</c:v>
                </c:pt>
                <c:pt idx="15">
                  <c:v>Oct 2015-Sep 2016</c:v>
                </c:pt>
                <c:pt idx="16">
                  <c:v>Jan 2016-Dec 2016</c:v>
                </c:pt>
                <c:pt idx="17">
                  <c:v>Apr 2016-Mar 2017</c:v>
                </c:pt>
                <c:pt idx="18">
                  <c:v>Jul 2016-Jun 2017</c:v>
                </c:pt>
                <c:pt idx="19">
                  <c:v>Oct 2016-Sep 2017</c:v>
                </c:pt>
                <c:pt idx="20">
                  <c:v>Jan 2017-Dec 2017</c:v>
                </c:pt>
                <c:pt idx="21">
                  <c:v>Apr 2017-Mar 2018</c:v>
                </c:pt>
                <c:pt idx="22">
                  <c:v>Jul 2017-Jun 2018</c:v>
                </c:pt>
                <c:pt idx="23">
                  <c:v>Oct 2017-Sep 2018</c:v>
                </c:pt>
                <c:pt idx="24">
                  <c:v>Jan 2018-Dec 2018</c:v>
                </c:pt>
                <c:pt idx="25">
                  <c:v>Apr 2018-Mar 2019</c:v>
                </c:pt>
                <c:pt idx="26">
                  <c:v>Jul 2018-Jun 2019</c:v>
                </c:pt>
                <c:pt idx="27">
                  <c:v>Oct 2018-Sep 2019</c:v>
                </c:pt>
                <c:pt idx="28">
                  <c:v>Jan 2019-Dec 2019</c:v>
                </c:pt>
                <c:pt idx="29">
                  <c:v>Apr 2019-Mar 2020</c:v>
                </c:pt>
                <c:pt idx="30">
                  <c:v>Jul 2019-Jun 2020</c:v>
                </c:pt>
                <c:pt idx="31">
                  <c:v>Oct 2019-Sep 2020</c:v>
                </c:pt>
                <c:pt idx="32">
                  <c:v>Jan 2020-Dec 2020</c:v>
                </c:pt>
                <c:pt idx="33">
                  <c:v>Apr 2020-Mar 2021</c:v>
                </c:pt>
                <c:pt idx="34">
                  <c:v>Jul 2020-Jun 2021</c:v>
                </c:pt>
                <c:pt idx="35">
                  <c:v>Oct 2020-Sep 2021</c:v>
                </c:pt>
                <c:pt idx="36">
                  <c:v>Jan 2021-Dec 2021</c:v>
                </c:pt>
                <c:pt idx="37">
                  <c:v>Apr 2021-Mar 2022</c:v>
                </c:pt>
                <c:pt idx="38">
                  <c:v>Jul 2021-Jun 2022</c:v>
                </c:pt>
                <c:pt idx="39">
                  <c:v>Oct 2021-Sep 2022</c:v>
                </c:pt>
                <c:pt idx="40">
                  <c:v>Jan 2022-Dec 2022</c:v>
                </c:pt>
              </c:strCache>
            </c:strRef>
          </c:cat>
          <c:val>
            <c:numRef>
              <c:f>'[Bucks Labour Market and Skills Analysis 2023.xlsx]Slide 29'!$B$68:$B$108</c:f>
              <c:numCache>
                <c:formatCode>0.0</c:formatCode>
                <c:ptCount val="41"/>
                <c:pt idx="0">
                  <c:v>19.2</c:v>
                </c:pt>
                <c:pt idx="1">
                  <c:v>19.399999999999999</c:v>
                </c:pt>
                <c:pt idx="2">
                  <c:v>19.3</c:v>
                </c:pt>
                <c:pt idx="3">
                  <c:v>19.399999999999999</c:v>
                </c:pt>
                <c:pt idx="4">
                  <c:v>19.899999999999999</c:v>
                </c:pt>
                <c:pt idx="5">
                  <c:v>19.399999999999999</c:v>
                </c:pt>
                <c:pt idx="6">
                  <c:v>19.399999999999999</c:v>
                </c:pt>
                <c:pt idx="7">
                  <c:v>18.7</c:v>
                </c:pt>
                <c:pt idx="8">
                  <c:v>17.899999999999999</c:v>
                </c:pt>
                <c:pt idx="9">
                  <c:v>18</c:v>
                </c:pt>
                <c:pt idx="10">
                  <c:v>18.100000000000001</c:v>
                </c:pt>
                <c:pt idx="11">
                  <c:v>17.5</c:v>
                </c:pt>
                <c:pt idx="12">
                  <c:v>17.3</c:v>
                </c:pt>
                <c:pt idx="13">
                  <c:v>17.399999999999999</c:v>
                </c:pt>
                <c:pt idx="14">
                  <c:v>17.600000000000001</c:v>
                </c:pt>
                <c:pt idx="15">
                  <c:v>18.3</c:v>
                </c:pt>
                <c:pt idx="16">
                  <c:v>16.100000000000001</c:v>
                </c:pt>
                <c:pt idx="17">
                  <c:v>15.6</c:v>
                </c:pt>
                <c:pt idx="18">
                  <c:v>15</c:v>
                </c:pt>
                <c:pt idx="19">
                  <c:v>14.800000000000002</c:v>
                </c:pt>
                <c:pt idx="20">
                  <c:v>16.7</c:v>
                </c:pt>
                <c:pt idx="21">
                  <c:v>18.2</c:v>
                </c:pt>
                <c:pt idx="22">
                  <c:v>17.600000000000001</c:v>
                </c:pt>
                <c:pt idx="23">
                  <c:v>17.8</c:v>
                </c:pt>
                <c:pt idx="24">
                  <c:v>17.600000000000001</c:v>
                </c:pt>
                <c:pt idx="25">
                  <c:v>17.5</c:v>
                </c:pt>
                <c:pt idx="26">
                  <c:v>17.7</c:v>
                </c:pt>
                <c:pt idx="27">
                  <c:v>17.5</c:v>
                </c:pt>
                <c:pt idx="28">
                  <c:v>17.7</c:v>
                </c:pt>
                <c:pt idx="29">
                  <c:v>15.8</c:v>
                </c:pt>
                <c:pt idx="30">
                  <c:v>16.5</c:v>
                </c:pt>
                <c:pt idx="31">
                  <c:v>18.100000000000001</c:v>
                </c:pt>
                <c:pt idx="32">
                  <c:v>19.3</c:v>
                </c:pt>
                <c:pt idx="33">
                  <c:v>20.6</c:v>
                </c:pt>
                <c:pt idx="34">
                  <c:v>20.100000000000001</c:v>
                </c:pt>
                <c:pt idx="35">
                  <c:v>19.399999999999999</c:v>
                </c:pt>
                <c:pt idx="36">
                  <c:v>19.2</c:v>
                </c:pt>
                <c:pt idx="37">
                  <c:v>16.8</c:v>
                </c:pt>
                <c:pt idx="38">
                  <c:v>16.3</c:v>
                </c:pt>
                <c:pt idx="39">
                  <c:v>15.4</c:v>
                </c:pt>
                <c:pt idx="40">
                  <c:v>15.7</c:v>
                </c:pt>
              </c:numCache>
            </c:numRef>
          </c:val>
          <c:smooth val="0"/>
          <c:extLst>
            <c:ext xmlns:c16="http://schemas.microsoft.com/office/drawing/2014/chart" uri="{C3380CC4-5D6E-409C-BE32-E72D297353CC}">
              <c16:uniqueId val="{00000000-D54A-406D-B9E7-D8A37AFEB800}"/>
            </c:ext>
          </c:extLst>
        </c:ser>
        <c:ser>
          <c:idx val="1"/>
          <c:order val="1"/>
          <c:tx>
            <c:strRef>
              <c:f>'[Bucks Labour Market and Skills Analysis 2023.xlsx]Slide 29'!$C$67</c:f>
              <c:strCache>
                <c:ptCount val="1"/>
                <c:pt idx="0">
                  <c:v>England</c:v>
                </c:pt>
              </c:strCache>
            </c:strRef>
          </c:tx>
          <c:spPr>
            <a:ln w="28575" cap="rnd">
              <a:solidFill>
                <a:srgbClr val="B5D137"/>
              </a:solidFill>
              <a:round/>
            </a:ln>
            <a:effectLst/>
          </c:spPr>
          <c:marker>
            <c:symbol val="none"/>
          </c:marker>
          <c:cat>
            <c:strRef>
              <c:f>'[Bucks Labour Market and Skills Analysis 2023.xlsx]Slide 29'!$A$68:$A$108</c:f>
              <c:strCache>
                <c:ptCount val="41"/>
                <c:pt idx="0">
                  <c:v>Jan 2012-Dec 2012</c:v>
                </c:pt>
                <c:pt idx="1">
                  <c:v>Apr 2012-Mar 2013</c:v>
                </c:pt>
                <c:pt idx="2">
                  <c:v>Jul 2012-Jun 2013</c:v>
                </c:pt>
                <c:pt idx="3">
                  <c:v>Oct 2012-Sep 2013</c:v>
                </c:pt>
                <c:pt idx="4">
                  <c:v>Jan 2013-Dec 2013</c:v>
                </c:pt>
                <c:pt idx="5">
                  <c:v>Apr 2013-Mar 2014</c:v>
                </c:pt>
                <c:pt idx="6">
                  <c:v>Jul 2013-Jun 2014</c:v>
                </c:pt>
                <c:pt idx="7">
                  <c:v>Oct 2013-Sep 2014</c:v>
                </c:pt>
                <c:pt idx="8">
                  <c:v>Jan 2014-Dec 2014</c:v>
                </c:pt>
                <c:pt idx="9">
                  <c:v>Apr 2014-Mar 2015</c:v>
                </c:pt>
                <c:pt idx="10">
                  <c:v>Jul 2014-Jun 2015</c:v>
                </c:pt>
                <c:pt idx="11">
                  <c:v>Oct 2014-Sep 2015</c:v>
                </c:pt>
                <c:pt idx="12">
                  <c:v>Jan 2015-Dec 2015</c:v>
                </c:pt>
                <c:pt idx="13">
                  <c:v>Apr 2015-Mar 2016</c:v>
                </c:pt>
                <c:pt idx="14">
                  <c:v>Jul 2015-Jun 2016</c:v>
                </c:pt>
                <c:pt idx="15">
                  <c:v>Oct 2015-Sep 2016</c:v>
                </c:pt>
                <c:pt idx="16">
                  <c:v>Jan 2016-Dec 2016</c:v>
                </c:pt>
                <c:pt idx="17">
                  <c:v>Apr 2016-Mar 2017</c:v>
                </c:pt>
                <c:pt idx="18">
                  <c:v>Jul 2016-Jun 2017</c:v>
                </c:pt>
                <c:pt idx="19">
                  <c:v>Oct 2016-Sep 2017</c:v>
                </c:pt>
                <c:pt idx="20">
                  <c:v>Jan 2017-Dec 2017</c:v>
                </c:pt>
                <c:pt idx="21">
                  <c:v>Apr 2017-Mar 2018</c:v>
                </c:pt>
                <c:pt idx="22">
                  <c:v>Jul 2017-Jun 2018</c:v>
                </c:pt>
                <c:pt idx="23">
                  <c:v>Oct 2017-Sep 2018</c:v>
                </c:pt>
                <c:pt idx="24">
                  <c:v>Jan 2018-Dec 2018</c:v>
                </c:pt>
                <c:pt idx="25">
                  <c:v>Apr 2018-Mar 2019</c:v>
                </c:pt>
                <c:pt idx="26">
                  <c:v>Jul 2018-Jun 2019</c:v>
                </c:pt>
                <c:pt idx="27">
                  <c:v>Oct 2018-Sep 2019</c:v>
                </c:pt>
                <c:pt idx="28">
                  <c:v>Jan 2019-Dec 2019</c:v>
                </c:pt>
                <c:pt idx="29">
                  <c:v>Apr 2019-Mar 2020</c:v>
                </c:pt>
                <c:pt idx="30">
                  <c:v>Jul 2019-Jun 2020</c:v>
                </c:pt>
                <c:pt idx="31">
                  <c:v>Oct 2019-Sep 2020</c:v>
                </c:pt>
                <c:pt idx="32">
                  <c:v>Jan 2020-Dec 2020</c:v>
                </c:pt>
                <c:pt idx="33">
                  <c:v>Apr 2020-Mar 2021</c:v>
                </c:pt>
                <c:pt idx="34">
                  <c:v>Jul 2020-Jun 2021</c:v>
                </c:pt>
                <c:pt idx="35">
                  <c:v>Oct 2020-Sep 2021</c:v>
                </c:pt>
                <c:pt idx="36">
                  <c:v>Jan 2021-Dec 2021</c:v>
                </c:pt>
                <c:pt idx="37">
                  <c:v>Apr 2021-Mar 2022</c:v>
                </c:pt>
                <c:pt idx="38">
                  <c:v>Jul 2021-Jun 2022</c:v>
                </c:pt>
                <c:pt idx="39">
                  <c:v>Oct 2021-Sep 2022</c:v>
                </c:pt>
                <c:pt idx="40">
                  <c:v>Jan 2022-Dec 2022</c:v>
                </c:pt>
              </c:strCache>
            </c:strRef>
          </c:cat>
          <c:val>
            <c:numRef>
              <c:f>'[Bucks Labour Market and Skills Analysis 2023.xlsx]Slide 29'!$C$68:$C$108</c:f>
              <c:numCache>
                <c:formatCode>0.0</c:formatCode>
                <c:ptCount val="41"/>
                <c:pt idx="0">
                  <c:v>23.1</c:v>
                </c:pt>
                <c:pt idx="1">
                  <c:v>22.9</c:v>
                </c:pt>
                <c:pt idx="2">
                  <c:v>22.7</c:v>
                </c:pt>
                <c:pt idx="3">
                  <c:v>22.6</c:v>
                </c:pt>
                <c:pt idx="4">
                  <c:v>22.6</c:v>
                </c:pt>
                <c:pt idx="5">
                  <c:v>22.6</c:v>
                </c:pt>
                <c:pt idx="6">
                  <c:v>22.6</c:v>
                </c:pt>
                <c:pt idx="7">
                  <c:v>22.5</c:v>
                </c:pt>
                <c:pt idx="8">
                  <c:v>22.6</c:v>
                </c:pt>
                <c:pt idx="9">
                  <c:v>22.4</c:v>
                </c:pt>
                <c:pt idx="10">
                  <c:v>22.3</c:v>
                </c:pt>
                <c:pt idx="11">
                  <c:v>22.2</c:v>
                </c:pt>
                <c:pt idx="12">
                  <c:v>22.1</c:v>
                </c:pt>
                <c:pt idx="13">
                  <c:v>22</c:v>
                </c:pt>
                <c:pt idx="14">
                  <c:v>21.9</c:v>
                </c:pt>
                <c:pt idx="15">
                  <c:v>21.9</c:v>
                </c:pt>
                <c:pt idx="16">
                  <c:v>21.9</c:v>
                </c:pt>
                <c:pt idx="17">
                  <c:v>21.8</c:v>
                </c:pt>
                <c:pt idx="18">
                  <c:v>21.8</c:v>
                </c:pt>
                <c:pt idx="19">
                  <c:v>21.7</c:v>
                </c:pt>
                <c:pt idx="20">
                  <c:v>21.4</c:v>
                </c:pt>
                <c:pt idx="21">
                  <c:v>21.4</c:v>
                </c:pt>
                <c:pt idx="22">
                  <c:v>21.4</c:v>
                </c:pt>
                <c:pt idx="23">
                  <c:v>21.3</c:v>
                </c:pt>
                <c:pt idx="24">
                  <c:v>21.3</c:v>
                </c:pt>
                <c:pt idx="25">
                  <c:v>21.1</c:v>
                </c:pt>
                <c:pt idx="26">
                  <c:v>20.9</c:v>
                </c:pt>
                <c:pt idx="27">
                  <c:v>20.9</c:v>
                </c:pt>
                <c:pt idx="28">
                  <c:v>20.8</c:v>
                </c:pt>
                <c:pt idx="29">
                  <c:v>20.6</c:v>
                </c:pt>
                <c:pt idx="30">
                  <c:v>20.6</c:v>
                </c:pt>
                <c:pt idx="31">
                  <c:v>20.7</c:v>
                </c:pt>
                <c:pt idx="32">
                  <c:v>20.6</c:v>
                </c:pt>
                <c:pt idx="33">
                  <c:v>20.8</c:v>
                </c:pt>
                <c:pt idx="34">
                  <c:v>21.1</c:v>
                </c:pt>
                <c:pt idx="35">
                  <c:v>21.1</c:v>
                </c:pt>
                <c:pt idx="36">
                  <c:v>21.2</c:v>
                </c:pt>
                <c:pt idx="37">
                  <c:v>21.2</c:v>
                </c:pt>
                <c:pt idx="38">
                  <c:v>21.2</c:v>
                </c:pt>
                <c:pt idx="39">
                  <c:v>21.3</c:v>
                </c:pt>
                <c:pt idx="40">
                  <c:v>21.3</c:v>
                </c:pt>
              </c:numCache>
            </c:numRef>
          </c:val>
          <c:smooth val="0"/>
          <c:extLst>
            <c:ext xmlns:c16="http://schemas.microsoft.com/office/drawing/2014/chart" uri="{C3380CC4-5D6E-409C-BE32-E72D297353CC}">
              <c16:uniqueId val="{00000001-D54A-406D-B9E7-D8A37AFEB800}"/>
            </c:ext>
          </c:extLst>
        </c:ser>
        <c:dLbls>
          <c:showLegendKey val="0"/>
          <c:showVal val="0"/>
          <c:showCatName val="0"/>
          <c:showSerName val="0"/>
          <c:showPercent val="0"/>
          <c:showBubbleSize val="0"/>
        </c:dLbls>
        <c:smooth val="0"/>
        <c:axId val="54948479"/>
        <c:axId val="55433215"/>
      </c:lineChart>
      <c:catAx>
        <c:axId val="54948479"/>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700" b="0" i="0" u="none" strike="noStrike" kern="1200" baseline="0">
                <a:solidFill>
                  <a:schemeClr val="tx1">
                    <a:lumMod val="65000"/>
                    <a:lumOff val="35000"/>
                  </a:schemeClr>
                </a:solidFill>
                <a:latin typeface="+mn-lt"/>
                <a:ea typeface="+mn-ea"/>
                <a:cs typeface="+mn-cs"/>
              </a:defRPr>
            </a:pPr>
            <a:endParaRPr lang="en-US"/>
          </a:p>
        </c:txPr>
        <c:crossAx val="55433215"/>
        <c:crosses val="autoZero"/>
        <c:auto val="1"/>
        <c:lblAlgn val="ctr"/>
        <c:lblOffset val="100"/>
        <c:noMultiLvlLbl val="0"/>
      </c:catAx>
      <c:valAx>
        <c:axId val="55433215"/>
        <c:scaling>
          <c:orientation val="minMax"/>
        </c:scaling>
        <c:delete val="0"/>
        <c:axPos val="l"/>
        <c:majorGridlines>
          <c:spPr>
            <a:ln w="9525" cap="flat" cmpd="sng" algn="ctr">
              <a:solidFill>
                <a:schemeClr val="tx1">
                  <a:lumMod val="15000"/>
                  <a:lumOff val="85000"/>
                </a:schemeClr>
              </a:solidFill>
              <a:round/>
            </a:ln>
            <a:effectLst/>
          </c:spPr>
        </c:majorGridlines>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54948479"/>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Sheet1!$A$47</c:f>
              <c:strCache>
                <c:ptCount val="1"/>
                <c:pt idx="0">
                  <c:v>Economically inactive - student</c:v>
                </c:pt>
              </c:strCache>
            </c:strRef>
          </c:tx>
          <c:spPr>
            <a:solidFill>
              <a:srgbClr val="006965"/>
            </a:solidFill>
            <a:ln>
              <a:noFill/>
            </a:ln>
            <a:effectLst/>
          </c:spPr>
          <c:invertIfNegative val="0"/>
          <c:cat>
            <c:numRef>
              <c:f>Sheet1!$B$46:$F$46</c:f>
              <c:numCache>
                <c:formatCode>General</c:formatCode>
                <c:ptCount val="5"/>
                <c:pt idx="0">
                  <c:v>2018</c:v>
                </c:pt>
                <c:pt idx="1">
                  <c:v>2019</c:v>
                </c:pt>
                <c:pt idx="2">
                  <c:v>2020</c:v>
                </c:pt>
                <c:pt idx="3">
                  <c:v>2021</c:v>
                </c:pt>
                <c:pt idx="4">
                  <c:v>2022</c:v>
                </c:pt>
              </c:numCache>
            </c:numRef>
          </c:cat>
          <c:val>
            <c:numRef>
              <c:f>Sheet1!$B$47:$F$47</c:f>
              <c:numCache>
                <c:formatCode>0.0%</c:formatCode>
                <c:ptCount val="5"/>
                <c:pt idx="0">
                  <c:v>5.5883266066438994E-2</c:v>
                </c:pt>
                <c:pt idx="1">
                  <c:v>5.4178145087235993E-2</c:v>
                </c:pt>
                <c:pt idx="2">
                  <c:v>6.4436943847806072E-2</c:v>
                </c:pt>
                <c:pt idx="3">
                  <c:v>5.6994818652849742E-2</c:v>
                </c:pt>
                <c:pt idx="4">
                  <c:v>3.2766990291262135E-2</c:v>
                </c:pt>
              </c:numCache>
            </c:numRef>
          </c:val>
          <c:extLst>
            <c:ext xmlns:c16="http://schemas.microsoft.com/office/drawing/2014/chart" uri="{C3380CC4-5D6E-409C-BE32-E72D297353CC}">
              <c16:uniqueId val="{00000000-8C38-415D-8E7C-F4A75EC1D130}"/>
            </c:ext>
          </c:extLst>
        </c:ser>
        <c:ser>
          <c:idx val="1"/>
          <c:order val="1"/>
          <c:tx>
            <c:strRef>
              <c:f>Sheet1!$A$48</c:f>
              <c:strCache>
                <c:ptCount val="1"/>
                <c:pt idx="0">
                  <c:v>Economically inactive - looking after family/home</c:v>
                </c:pt>
              </c:strCache>
            </c:strRef>
          </c:tx>
          <c:spPr>
            <a:solidFill>
              <a:srgbClr val="B5D137"/>
            </a:solidFill>
            <a:ln>
              <a:noFill/>
            </a:ln>
            <a:effectLst/>
          </c:spPr>
          <c:invertIfNegative val="0"/>
          <c:cat>
            <c:numRef>
              <c:f>Sheet1!$B$46:$F$46</c:f>
              <c:numCache>
                <c:formatCode>General</c:formatCode>
                <c:ptCount val="5"/>
                <c:pt idx="0">
                  <c:v>2018</c:v>
                </c:pt>
                <c:pt idx="1">
                  <c:v>2019</c:v>
                </c:pt>
                <c:pt idx="2">
                  <c:v>2020</c:v>
                </c:pt>
                <c:pt idx="3">
                  <c:v>2021</c:v>
                </c:pt>
                <c:pt idx="4">
                  <c:v>2022</c:v>
                </c:pt>
              </c:numCache>
            </c:numRef>
          </c:cat>
          <c:val>
            <c:numRef>
              <c:f>Sheet1!$B$48:$F$48</c:f>
              <c:numCache>
                <c:formatCode>0.0%</c:formatCode>
                <c:ptCount val="5"/>
                <c:pt idx="0">
                  <c:v>5.3089102763117048E-2</c:v>
                </c:pt>
                <c:pt idx="1">
                  <c:v>4.3771043771043773E-2</c:v>
                </c:pt>
                <c:pt idx="2">
                  <c:v>3.6207425590671985E-2</c:v>
                </c:pt>
                <c:pt idx="3">
                  <c:v>4.5108198719902466E-2</c:v>
                </c:pt>
                <c:pt idx="4">
                  <c:v>3.4587378640776698E-2</c:v>
                </c:pt>
              </c:numCache>
            </c:numRef>
          </c:val>
          <c:extLst>
            <c:ext xmlns:c16="http://schemas.microsoft.com/office/drawing/2014/chart" uri="{C3380CC4-5D6E-409C-BE32-E72D297353CC}">
              <c16:uniqueId val="{00000001-8C38-415D-8E7C-F4A75EC1D130}"/>
            </c:ext>
          </c:extLst>
        </c:ser>
        <c:ser>
          <c:idx val="2"/>
          <c:order val="2"/>
          <c:tx>
            <c:strRef>
              <c:f>Sheet1!$A$49</c:f>
              <c:strCache>
                <c:ptCount val="1"/>
                <c:pt idx="0">
                  <c:v>Economically inactive - sick</c:v>
                </c:pt>
              </c:strCache>
            </c:strRef>
          </c:tx>
          <c:spPr>
            <a:solidFill>
              <a:schemeClr val="accent3"/>
            </a:solidFill>
            <a:ln>
              <a:noFill/>
            </a:ln>
            <a:effectLst/>
          </c:spPr>
          <c:invertIfNegative val="0"/>
          <c:cat>
            <c:numRef>
              <c:f>Sheet1!$B$46:$F$46</c:f>
              <c:numCache>
                <c:formatCode>General</c:formatCode>
                <c:ptCount val="5"/>
                <c:pt idx="0">
                  <c:v>2018</c:v>
                </c:pt>
                <c:pt idx="1">
                  <c:v>2019</c:v>
                </c:pt>
                <c:pt idx="2">
                  <c:v>2020</c:v>
                </c:pt>
                <c:pt idx="3">
                  <c:v>2021</c:v>
                </c:pt>
                <c:pt idx="4">
                  <c:v>2022</c:v>
                </c:pt>
              </c:numCache>
            </c:numRef>
          </c:cat>
          <c:val>
            <c:numRef>
              <c:f>Sheet1!$B$49:$F$49</c:f>
              <c:numCache>
                <c:formatCode>0.0%</c:formatCode>
                <c:ptCount val="5"/>
                <c:pt idx="0">
                  <c:v>1.893821794473766E-2</c:v>
                </c:pt>
                <c:pt idx="1">
                  <c:v>2.3875114784205693E-2</c:v>
                </c:pt>
                <c:pt idx="2">
                  <c:v>2.6081620128873887E-2</c:v>
                </c:pt>
                <c:pt idx="3">
                  <c:v>2.9868942395611095E-2</c:v>
                </c:pt>
                <c:pt idx="4">
                  <c:v>4.12621359223301E-2</c:v>
                </c:pt>
              </c:numCache>
            </c:numRef>
          </c:val>
          <c:extLst>
            <c:ext xmlns:c16="http://schemas.microsoft.com/office/drawing/2014/chart" uri="{C3380CC4-5D6E-409C-BE32-E72D297353CC}">
              <c16:uniqueId val="{00000002-8C38-415D-8E7C-F4A75EC1D130}"/>
            </c:ext>
          </c:extLst>
        </c:ser>
        <c:ser>
          <c:idx val="3"/>
          <c:order val="3"/>
          <c:tx>
            <c:strRef>
              <c:f>Sheet1!$A$50</c:f>
              <c:strCache>
                <c:ptCount val="1"/>
                <c:pt idx="0">
                  <c:v>Economically inactive - retired</c:v>
                </c:pt>
              </c:strCache>
            </c:strRef>
          </c:tx>
          <c:spPr>
            <a:solidFill>
              <a:schemeClr val="accent4"/>
            </a:solidFill>
            <a:ln>
              <a:noFill/>
            </a:ln>
            <a:effectLst/>
          </c:spPr>
          <c:invertIfNegative val="0"/>
          <c:cat>
            <c:numRef>
              <c:f>Sheet1!$B$46:$F$46</c:f>
              <c:numCache>
                <c:formatCode>General</c:formatCode>
                <c:ptCount val="5"/>
                <c:pt idx="0">
                  <c:v>2018</c:v>
                </c:pt>
                <c:pt idx="1">
                  <c:v>2019</c:v>
                </c:pt>
                <c:pt idx="2">
                  <c:v>2020</c:v>
                </c:pt>
                <c:pt idx="3">
                  <c:v>2021</c:v>
                </c:pt>
                <c:pt idx="4">
                  <c:v>2022</c:v>
                </c:pt>
              </c:numCache>
            </c:numRef>
          </c:cat>
          <c:val>
            <c:numRef>
              <c:f>Sheet1!$B$50:$F$50</c:f>
              <c:numCache>
                <c:formatCode>0.0%</c:formatCode>
                <c:ptCount val="5"/>
                <c:pt idx="0">
                  <c:v>2.3905619372865571E-2</c:v>
                </c:pt>
                <c:pt idx="1">
                  <c:v>2.938475665748393E-2</c:v>
                </c:pt>
                <c:pt idx="2">
                  <c:v>4.3571647744706968E-2</c:v>
                </c:pt>
                <c:pt idx="3">
                  <c:v>3.687900030478513E-2</c:v>
                </c:pt>
                <c:pt idx="4">
                  <c:v>2.821601941747573E-2</c:v>
                </c:pt>
              </c:numCache>
            </c:numRef>
          </c:val>
          <c:extLst>
            <c:ext xmlns:c16="http://schemas.microsoft.com/office/drawing/2014/chart" uri="{C3380CC4-5D6E-409C-BE32-E72D297353CC}">
              <c16:uniqueId val="{00000003-8C38-415D-8E7C-F4A75EC1D130}"/>
            </c:ext>
          </c:extLst>
        </c:ser>
        <c:ser>
          <c:idx val="4"/>
          <c:order val="4"/>
          <c:tx>
            <c:strRef>
              <c:f>Sheet1!$A$51</c:f>
              <c:strCache>
                <c:ptCount val="1"/>
                <c:pt idx="0">
                  <c:v>Economically inactive - other</c:v>
                </c:pt>
              </c:strCache>
            </c:strRef>
          </c:tx>
          <c:spPr>
            <a:solidFill>
              <a:schemeClr val="accent5"/>
            </a:solidFill>
            <a:ln>
              <a:noFill/>
            </a:ln>
            <a:effectLst/>
          </c:spPr>
          <c:invertIfNegative val="0"/>
          <c:cat>
            <c:numRef>
              <c:f>Sheet1!$B$46:$F$46</c:f>
              <c:numCache>
                <c:formatCode>General</c:formatCode>
                <c:ptCount val="5"/>
                <c:pt idx="0">
                  <c:v>2018</c:v>
                </c:pt>
                <c:pt idx="1">
                  <c:v>2019</c:v>
                </c:pt>
                <c:pt idx="2">
                  <c:v>2020</c:v>
                </c:pt>
                <c:pt idx="3">
                  <c:v>2021</c:v>
                </c:pt>
                <c:pt idx="4">
                  <c:v>2022</c:v>
                </c:pt>
              </c:numCache>
            </c:numRef>
          </c:cat>
          <c:val>
            <c:numRef>
              <c:f>Sheet1!$B$51:$F$51</c:f>
              <c:numCache>
                <c:formatCode>0.0%</c:formatCode>
                <c:ptCount val="5"/>
                <c:pt idx="0">
                  <c:v>2.3905619372865571E-2</c:v>
                </c:pt>
                <c:pt idx="1">
                  <c:v>2.5405570860116314E-2</c:v>
                </c:pt>
                <c:pt idx="2">
                  <c:v>2.1785823872353484E-2</c:v>
                </c:pt>
                <c:pt idx="3">
                  <c:v>2.1030173727522097E-2</c:v>
                </c:pt>
                <c:pt idx="4">
                  <c:v>1.9417475728155338E-2</c:v>
                </c:pt>
              </c:numCache>
            </c:numRef>
          </c:val>
          <c:extLst>
            <c:ext xmlns:c16="http://schemas.microsoft.com/office/drawing/2014/chart" uri="{C3380CC4-5D6E-409C-BE32-E72D297353CC}">
              <c16:uniqueId val="{00000004-8C38-415D-8E7C-F4A75EC1D130}"/>
            </c:ext>
          </c:extLst>
        </c:ser>
        <c:dLbls>
          <c:showLegendKey val="0"/>
          <c:showVal val="0"/>
          <c:showCatName val="0"/>
          <c:showSerName val="0"/>
          <c:showPercent val="0"/>
          <c:showBubbleSize val="0"/>
        </c:dLbls>
        <c:gapWidth val="219"/>
        <c:overlap val="-27"/>
        <c:axId val="1486598768"/>
        <c:axId val="1342738752"/>
      </c:barChart>
      <c:catAx>
        <c:axId val="148659876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342738752"/>
        <c:crosses val="autoZero"/>
        <c:auto val="1"/>
        <c:lblAlgn val="ctr"/>
        <c:lblOffset val="100"/>
        <c:noMultiLvlLbl val="0"/>
      </c:catAx>
      <c:valAx>
        <c:axId val="1342738752"/>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r>
                  <a:rPr lang="en-GB" sz="1200"/>
                  <a:t>% of working-age population who are econoically inactive - by reason </a:t>
                </a:r>
              </a:p>
              <a:p>
                <a:pPr>
                  <a:defRPr sz="1200"/>
                </a:pPr>
                <a:endParaRPr lang="en-GB" sz="1200"/>
              </a:p>
            </c:rich>
          </c:tx>
          <c:overlay val="0"/>
          <c:spPr>
            <a:noFill/>
            <a:ln>
              <a:noFill/>
            </a:ln>
            <a:effectLst/>
          </c:spPr>
          <c:txPr>
            <a:bodyPr rot="-54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title>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48659876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05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lineChart>
        <c:grouping val="standard"/>
        <c:varyColors val="0"/>
        <c:ser>
          <c:idx val="0"/>
          <c:order val="0"/>
          <c:tx>
            <c:strRef>
              <c:f>'[Bucks Labour Market and Skills Analysis 2023.xlsx]Sheet7'!$B$2</c:f>
              <c:strCache>
                <c:ptCount val="1"/>
                <c:pt idx="0">
                  <c:v>Buckinghamshire</c:v>
                </c:pt>
              </c:strCache>
            </c:strRef>
          </c:tx>
          <c:spPr>
            <a:ln w="28575" cap="rnd">
              <a:solidFill>
                <a:srgbClr val="006965"/>
              </a:solidFill>
              <a:round/>
            </a:ln>
            <a:effectLst/>
          </c:spPr>
          <c:marker>
            <c:symbol val="none"/>
          </c:marker>
          <c:cat>
            <c:strRef>
              <c:f>'[Bucks Labour Market and Skills Analysis 2023.xlsx]Sheet7'!$A$3:$A$75</c:f>
              <c:strCache>
                <c:ptCount val="73"/>
                <c:pt idx="0">
                  <c:v>Jan 2004-Dec 2004</c:v>
                </c:pt>
                <c:pt idx="1">
                  <c:v>Apr 2004-Mar 2005</c:v>
                </c:pt>
                <c:pt idx="2">
                  <c:v>Jul 2004-Jun 2005</c:v>
                </c:pt>
                <c:pt idx="3">
                  <c:v>Oct 2004-Sep 2005</c:v>
                </c:pt>
                <c:pt idx="4">
                  <c:v>Jan 2005-Dec 2005</c:v>
                </c:pt>
                <c:pt idx="5">
                  <c:v>Apr 2005-Mar 2006</c:v>
                </c:pt>
                <c:pt idx="6">
                  <c:v>Jul 2005-Jun 2006</c:v>
                </c:pt>
                <c:pt idx="7">
                  <c:v>Oct 2005-Sep 2006</c:v>
                </c:pt>
                <c:pt idx="8">
                  <c:v>Jan 2006-Dec 2006</c:v>
                </c:pt>
                <c:pt idx="9">
                  <c:v>Apr 2006-Mar 2007</c:v>
                </c:pt>
                <c:pt idx="10">
                  <c:v>Jul 2006-Jun 2007</c:v>
                </c:pt>
                <c:pt idx="11">
                  <c:v>Oct 2006-Sep 2007</c:v>
                </c:pt>
                <c:pt idx="12">
                  <c:v>Jan 2007-Dec 2007</c:v>
                </c:pt>
                <c:pt idx="13">
                  <c:v>Apr 2007-Mar 2008</c:v>
                </c:pt>
                <c:pt idx="14">
                  <c:v>Jul 2007-Jun 2008</c:v>
                </c:pt>
                <c:pt idx="15">
                  <c:v>Oct 2007-Sep 2008</c:v>
                </c:pt>
                <c:pt idx="16">
                  <c:v>Jan 2008-Dec 2008</c:v>
                </c:pt>
                <c:pt idx="17">
                  <c:v>Apr 2008-Mar 2009</c:v>
                </c:pt>
                <c:pt idx="18">
                  <c:v>Jul 2008-Jun 2009</c:v>
                </c:pt>
                <c:pt idx="19">
                  <c:v>Oct 2008-Sep 2009</c:v>
                </c:pt>
                <c:pt idx="20">
                  <c:v>Jan 2009-Dec 2009</c:v>
                </c:pt>
                <c:pt idx="21">
                  <c:v>Apr 2009-Mar 2010</c:v>
                </c:pt>
                <c:pt idx="22">
                  <c:v>Jul 2009-Jun 2010</c:v>
                </c:pt>
                <c:pt idx="23">
                  <c:v>Oct 2009-Sep 2010</c:v>
                </c:pt>
                <c:pt idx="24">
                  <c:v>Jan 2010-Dec 2010</c:v>
                </c:pt>
                <c:pt idx="25">
                  <c:v>Apr 2010-Mar 2011</c:v>
                </c:pt>
                <c:pt idx="26">
                  <c:v>Jul 2010-Jun 2011</c:v>
                </c:pt>
                <c:pt idx="27">
                  <c:v>Oct 2010-Sep 2011</c:v>
                </c:pt>
                <c:pt idx="28">
                  <c:v>Jan 2011-Dec 2011</c:v>
                </c:pt>
                <c:pt idx="29">
                  <c:v>Apr 2011-Mar 2012</c:v>
                </c:pt>
                <c:pt idx="30">
                  <c:v>Jul 2011-Jun 2012</c:v>
                </c:pt>
                <c:pt idx="31">
                  <c:v>Oct 2011-Sep 2012</c:v>
                </c:pt>
                <c:pt idx="32">
                  <c:v>Jan 2012-Dec 2012</c:v>
                </c:pt>
                <c:pt idx="33">
                  <c:v>Apr 2012-Mar 2013</c:v>
                </c:pt>
                <c:pt idx="34">
                  <c:v>Jul 2012-Jun 2013</c:v>
                </c:pt>
                <c:pt idx="35">
                  <c:v>Oct 2012-Sep 2013</c:v>
                </c:pt>
                <c:pt idx="36">
                  <c:v>Jan 2013-Dec 2013</c:v>
                </c:pt>
                <c:pt idx="37">
                  <c:v>Apr 2013-Mar 2014</c:v>
                </c:pt>
                <c:pt idx="38">
                  <c:v>Jul 2013-Jun 2014</c:v>
                </c:pt>
                <c:pt idx="39">
                  <c:v>Oct 2013-Sep 2014</c:v>
                </c:pt>
                <c:pt idx="40">
                  <c:v>Jan 2014-Dec 2014</c:v>
                </c:pt>
                <c:pt idx="41">
                  <c:v>Apr 2014-Mar 2015</c:v>
                </c:pt>
                <c:pt idx="42">
                  <c:v>Jul 2014-Jun 2015</c:v>
                </c:pt>
                <c:pt idx="43">
                  <c:v>Oct 2014-Sep 2015</c:v>
                </c:pt>
                <c:pt idx="44">
                  <c:v>Jan 2015-Dec 2015</c:v>
                </c:pt>
                <c:pt idx="45">
                  <c:v>Apr 2015-Mar 2016</c:v>
                </c:pt>
                <c:pt idx="46">
                  <c:v>Jul 2015-Jun 2016</c:v>
                </c:pt>
                <c:pt idx="47">
                  <c:v>Oct 2015-Sep 2016</c:v>
                </c:pt>
                <c:pt idx="48">
                  <c:v>Jan 2016-Dec 2016</c:v>
                </c:pt>
                <c:pt idx="49">
                  <c:v>Apr 2016-Mar 2017</c:v>
                </c:pt>
                <c:pt idx="50">
                  <c:v>Jul 2016-Jun 2017</c:v>
                </c:pt>
                <c:pt idx="51">
                  <c:v>Oct 2016-Sep 2017</c:v>
                </c:pt>
                <c:pt idx="52">
                  <c:v>Jan 2017-Dec 2017</c:v>
                </c:pt>
                <c:pt idx="53">
                  <c:v>Apr 2017-Mar 2018</c:v>
                </c:pt>
                <c:pt idx="54">
                  <c:v>Jul 2017-Jun 2018</c:v>
                </c:pt>
                <c:pt idx="55">
                  <c:v>Oct 2017-Sep 2018</c:v>
                </c:pt>
                <c:pt idx="56">
                  <c:v>Jan 2018-Dec 2018</c:v>
                </c:pt>
                <c:pt idx="57">
                  <c:v>Apr 2018-Mar 2019</c:v>
                </c:pt>
                <c:pt idx="58">
                  <c:v>Jul 2018-Jun 2019</c:v>
                </c:pt>
                <c:pt idx="59">
                  <c:v>Oct 2018-Sep 2019</c:v>
                </c:pt>
                <c:pt idx="60">
                  <c:v>Jan 2019-Dec 2019</c:v>
                </c:pt>
                <c:pt idx="61">
                  <c:v>Apr 2019-Mar 2020</c:v>
                </c:pt>
                <c:pt idx="62">
                  <c:v>Jul 2019-Jun 2020</c:v>
                </c:pt>
                <c:pt idx="63">
                  <c:v>Oct 2019-Sep 2020</c:v>
                </c:pt>
                <c:pt idx="64">
                  <c:v>Jan 2020-Dec 2020</c:v>
                </c:pt>
                <c:pt idx="65">
                  <c:v>Apr 2020-Mar 2021</c:v>
                </c:pt>
                <c:pt idx="66">
                  <c:v>Jul 2020-Jun 2021</c:v>
                </c:pt>
                <c:pt idx="67">
                  <c:v>Oct 2020-Sep 2021</c:v>
                </c:pt>
                <c:pt idx="68">
                  <c:v>Jan 2021-Dec 2021</c:v>
                </c:pt>
                <c:pt idx="69">
                  <c:v>Apr 2021-Mar 2022</c:v>
                </c:pt>
                <c:pt idx="70">
                  <c:v>Jul 2021-Jun 2022</c:v>
                </c:pt>
                <c:pt idx="71">
                  <c:v>Oct 2021-Sep 2022</c:v>
                </c:pt>
                <c:pt idx="72">
                  <c:v>Jan 2022-Dec 2022</c:v>
                </c:pt>
              </c:strCache>
            </c:strRef>
          </c:cat>
          <c:val>
            <c:numRef>
              <c:f>'[Bucks Labour Market and Skills Analysis 2023.xlsx]Sheet7'!$B$3:$B$75</c:f>
              <c:numCache>
                <c:formatCode>#,##0.0</c:formatCode>
                <c:ptCount val="73"/>
                <c:pt idx="0">
                  <c:v>3.7</c:v>
                </c:pt>
                <c:pt idx="1">
                  <c:v>3.3</c:v>
                </c:pt>
                <c:pt idx="2">
                  <c:v>3.2</c:v>
                </c:pt>
                <c:pt idx="3">
                  <c:v>3.1</c:v>
                </c:pt>
                <c:pt idx="4">
                  <c:v>3.6</c:v>
                </c:pt>
                <c:pt idx="5">
                  <c:v>3.6</c:v>
                </c:pt>
                <c:pt idx="6">
                  <c:v>4.3</c:v>
                </c:pt>
                <c:pt idx="7">
                  <c:v>3.7</c:v>
                </c:pt>
                <c:pt idx="8">
                  <c:v>4</c:v>
                </c:pt>
                <c:pt idx="9">
                  <c:v>3.7</c:v>
                </c:pt>
                <c:pt idx="10">
                  <c:v>3.8</c:v>
                </c:pt>
                <c:pt idx="11">
                  <c:v>4.2</c:v>
                </c:pt>
                <c:pt idx="12">
                  <c:v>3.9</c:v>
                </c:pt>
                <c:pt idx="13">
                  <c:v>3.9</c:v>
                </c:pt>
                <c:pt idx="14">
                  <c:v>4.8</c:v>
                </c:pt>
                <c:pt idx="15">
                  <c:v>4.2</c:v>
                </c:pt>
                <c:pt idx="16">
                  <c:v>4.8</c:v>
                </c:pt>
                <c:pt idx="17">
                  <c:v>4.5</c:v>
                </c:pt>
                <c:pt idx="18">
                  <c:v>3.9</c:v>
                </c:pt>
                <c:pt idx="19">
                  <c:v>4.7</c:v>
                </c:pt>
                <c:pt idx="20">
                  <c:v>5.9</c:v>
                </c:pt>
                <c:pt idx="21">
                  <c:v>6.8</c:v>
                </c:pt>
                <c:pt idx="22">
                  <c:v>7.3</c:v>
                </c:pt>
                <c:pt idx="23">
                  <c:v>6.8</c:v>
                </c:pt>
                <c:pt idx="24">
                  <c:v>6.4</c:v>
                </c:pt>
                <c:pt idx="25">
                  <c:v>6.3</c:v>
                </c:pt>
                <c:pt idx="26">
                  <c:v>5.7</c:v>
                </c:pt>
                <c:pt idx="27">
                  <c:v>6.7</c:v>
                </c:pt>
                <c:pt idx="28">
                  <c:v>6.3</c:v>
                </c:pt>
                <c:pt idx="29">
                  <c:v>5.8</c:v>
                </c:pt>
                <c:pt idx="30">
                  <c:v>6</c:v>
                </c:pt>
                <c:pt idx="31">
                  <c:v>5.3</c:v>
                </c:pt>
                <c:pt idx="32">
                  <c:v>5.4</c:v>
                </c:pt>
                <c:pt idx="33">
                  <c:v>5.7</c:v>
                </c:pt>
                <c:pt idx="34">
                  <c:v>6.1</c:v>
                </c:pt>
                <c:pt idx="35">
                  <c:v>5.5</c:v>
                </c:pt>
                <c:pt idx="36">
                  <c:v>4.7</c:v>
                </c:pt>
                <c:pt idx="37">
                  <c:v>4.5</c:v>
                </c:pt>
                <c:pt idx="38">
                  <c:v>4.2</c:v>
                </c:pt>
                <c:pt idx="39">
                  <c:v>4.7</c:v>
                </c:pt>
                <c:pt idx="40">
                  <c:v>4.2</c:v>
                </c:pt>
                <c:pt idx="41">
                  <c:v>4.4000000000000004</c:v>
                </c:pt>
                <c:pt idx="42">
                  <c:v>4.9000000000000004</c:v>
                </c:pt>
                <c:pt idx="43">
                  <c:v>4.2</c:v>
                </c:pt>
                <c:pt idx="44">
                  <c:v>3.8</c:v>
                </c:pt>
                <c:pt idx="45">
                  <c:v>3.5</c:v>
                </c:pt>
                <c:pt idx="46">
                  <c:v>3.1</c:v>
                </c:pt>
                <c:pt idx="47">
                  <c:v>2.5</c:v>
                </c:pt>
                <c:pt idx="48">
                  <c:v>3.3</c:v>
                </c:pt>
                <c:pt idx="49">
                  <c:v>3.3</c:v>
                </c:pt>
                <c:pt idx="50">
                  <c:v>2.7</c:v>
                </c:pt>
                <c:pt idx="51">
                  <c:v>2.8</c:v>
                </c:pt>
                <c:pt idx="52">
                  <c:v>1.9</c:v>
                </c:pt>
                <c:pt idx="53">
                  <c:v>1.7</c:v>
                </c:pt>
                <c:pt idx="54">
                  <c:v>1.8</c:v>
                </c:pt>
                <c:pt idx="55">
                  <c:v>2.4</c:v>
                </c:pt>
                <c:pt idx="56">
                  <c:v>2.2999999999999998</c:v>
                </c:pt>
                <c:pt idx="57">
                  <c:v>3</c:v>
                </c:pt>
                <c:pt idx="58">
                  <c:v>2.5</c:v>
                </c:pt>
                <c:pt idx="59">
                  <c:v>3.1</c:v>
                </c:pt>
                <c:pt idx="60">
                  <c:v>3.7</c:v>
                </c:pt>
                <c:pt idx="61">
                  <c:v>3.2</c:v>
                </c:pt>
                <c:pt idx="62">
                  <c:v>4.3</c:v>
                </c:pt>
                <c:pt idx="63">
                  <c:v>3.9</c:v>
                </c:pt>
                <c:pt idx="64">
                  <c:v>3.8</c:v>
                </c:pt>
                <c:pt idx="65">
                  <c:v>4.5</c:v>
                </c:pt>
                <c:pt idx="66">
                  <c:v>4.0999999999999996</c:v>
                </c:pt>
                <c:pt idx="67">
                  <c:v>4</c:v>
                </c:pt>
                <c:pt idx="68">
                  <c:v>3.9</c:v>
                </c:pt>
                <c:pt idx="69">
                  <c:v>4.0999999999999996</c:v>
                </c:pt>
                <c:pt idx="70">
                  <c:v>4.4000000000000004</c:v>
                </c:pt>
                <c:pt idx="71">
                  <c:v>3.7</c:v>
                </c:pt>
                <c:pt idx="72">
                  <c:v>3.2</c:v>
                </c:pt>
              </c:numCache>
            </c:numRef>
          </c:val>
          <c:smooth val="0"/>
          <c:extLst>
            <c:ext xmlns:c16="http://schemas.microsoft.com/office/drawing/2014/chart" uri="{C3380CC4-5D6E-409C-BE32-E72D297353CC}">
              <c16:uniqueId val="{00000000-5BDB-47F8-8A8C-00862DF11385}"/>
            </c:ext>
          </c:extLst>
        </c:ser>
        <c:ser>
          <c:idx val="1"/>
          <c:order val="1"/>
          <c:tx>
            <c:strRef>
              <c:f>'[Bucks Labour Market and Skills Analysis 2023.xlsx]Sheet7'!$C$2</c:f>
              <c:strCache>
                <c:ptCount val="1"/>
                <c:pt idx="0">
                  <c:v>England</c:v>
                </c:pt>
              </c:strCache>
            </c:strRef>
          </c:tx>
          <c:spPr>
            <a:ln w="28575" cap="rnd">
              <a:solidFill>
                <a:srgbClr val="B5D137"/>
              </a:solidFill>
              <a:round/>
            </a:ln>
            <a:effectLst/>
          </c:spPr>
          <c:marker>
            <c:symbol val="none"/>
          </c:marker>
          <c:cat>
            <c:strRef>
              <c:f>'[Bucks Labour Market and Skills Analysis 2023.xlsx]Sheet7'!$A$3:$A$75</c:f>
              <c:strCache>
                <c:ptCount val="73"/>
                <c:pt idx="0">
                  <c:v>Jan 2004-Dec 2004</c:v>
                </c:pt>
                <c:pt idx="1">
                  <c:v>Apr 2004-Mar 2005</c:v>
                </c:pt>
                <c:pt idx="2">
                  <c:v>Jul 2004-Jun 2005</c:v>
                </c:pt>
                <c:pt idx="3">
                  <c:v>Oct 2004-Sep 2005</c:v>
                </c:pt>
                <c:pt idx="4">
                  <c:v>Jan 2005-Dec 2005</c:v>
                </c:pt>
                <c:pt idx="5">
                  <c:v>Apr 2005-Mar 2006</c:v>
                </c:pt>
                <c:pt idx="6">
                  <c:v>Jul 2005-Jun 2006</c:v>
                </c:pt>
                <c:pt idx="7">
                  <c:v>Oct 2005-Sep 2006</c:v>
                </c:pt>
                <c:pt idx="8">
                  <c:v>Jan 2006-Dec 2006</c:v>
                </c:pt>
                <c:pt idx="9">
                  <c:v>Apr 2006-Mar 2007</c:v>
                </c:pt>
                <c:pt idx="10">
                  <c:v>Jul 2006-Jun 2007</c:v>
                </c:pt>
                <c:pt idx="11">
                  <c:v>Oct 2006-Sep 2007</c:v>
                </c:pt>
                <c:pt idx="12">
                  <c:v>Jan 2007-Dec 2007</c:v>
                </c:pt>
                <c:pt idx="13">
                  <c:v>Apr 2007-Mar 2008</c:v>
                </c:pt>
                <c:pt idx="14">
                  <c:v>Jul 2007-Jun 2008</c:v>
                </c:pt>
                <c:pt idx="15">
                  <c:v>Oct 2007-Sep 2008</c:v>
                </c:pt>
                <c:pt idx="16">
                  <c:v>Jan 2008-Dec 2008</c:v>
                </c:pt>
                <c:pt idx="17">
                  <c:v>Apr 2008-Mar 2009</c:v>
                </c:pt>
                <c:pt idx="18">
                  <c:v>Jul 2008-Jun 2009</c:v>
                </c:pt>
                <c:pt idx="19">
                  <c:v>Oct 2008-Sep 2009</c:v>
                </c:pt>
                <c:pt idx="20">
                  <c:v>Jan 2009-Dec 2009</c:v>
                </c:pt>
                <c:pt idx="21">
                  <c:v>Apr 2009-Mar 2010</c:v>
                </c:pt>
                <c:pt idx="22">
                  <c:v>Jul 2009-Jun 2010</c:v>
                </c:pt>
                <c:pt idx="23">
                  <c:v>Oct 2009-Sep 2010</c:v>
                </c:pt>
                <c:pt idx="24">
                  <c:v>Jan 2010-Dec 2010</c:v>
                </c:pt>
                <c:pt idx="25">
                  <c:v>Apr 2010-Mar 2011</c:v>
                </c:pt>
                <c:pt idx="26">
                  <c:v>Jul 2010-Jun 2011</c:v>
                </c:pt>
                <c:pt idx="27">
                  <c:v>Oct 2010-Sep 2011</c:v>
                </c:pt>
                <c:pt idx="28">
                  <c:v>Jan 2011-Dec 2011</c:v>
                </c:pt>
                <c:pt idx="29">
                  <c:v>Apr 2011-Mar 2012</c:v>
                </c:pt>
                <c:pt idx="30">
                  <c:v>Jul 2011-Jun 2012</c:v>
                </c:pt>
                <c:pt idx="31">
                  <c:v>Oct 2011-Sep 2012</c:v>
                </c:pt>
                <c:pt idx="32">
                  <c:v>Jan 2012-Dec 2012</c:v>
                </c:pt>
                <c:pt idx="33">
                  <c:v>Apr 2012-Mar 2013</c:v>
                </c:pt>
                <c:pt idx="34">
                  <c:v>Jul 2012-Jun 2013</c:v>
                </c:pt>
                <c:pt idx="35">
                  <c:v>Oct 2012-Sep 2013</c:v>
                </c:pt>
                <c:pt idx="36">
                  <c:v>Jan 2013-Dec 2013</c:v>
                </c:pt>
                <c:pt idx="37">
                  <c:v>Apr 2013-Mar 2014</c:v>
                </c:pt>
                <c:pt idx="38">
                  <c:v>Jul 2013-Jun 2014</c:v>
                </c:pt>
                <c:pt idx="39">
                  <c:v>Oct 2013-Sep 2014</c:v>
                </c:pt>
                <c:pt idx="40">
                  <c:v>Jan 2014-Dec 2014</c:v>
                </c:pt>
                <c:pt idx="41">
                  <c:v>Apr 2014-Mar 2015</c:v>
                </c:pt>
                <c:pt idx="42">
                  <c:v>Jul 2014-Jun 2015</c:v>
                </c:pt>
                <c:pt idx="43">
                  <c:v>Oct 2014-Sep 2015</c:v>
                </c:pt>
                <c:pt idx="44">
                  <c:v>Jan 2015-Dec 2015</c:v>
                </c:pt>
                <c:pt idx="45">
                  <c:v>Apr 2015-Mar 2016</c:v>
                </c:pt>
                <c:pt idx="46">
                  <c:v>Jul 2015-Jun 2016</c:v>
                </c:pt>
                <c:pt idx="47">
                  <c:v>Oct 2015-Sep 2016</c:v>
                </c:pt>
                <c:pt idx="48">
                  <c:v>Jan 2016-Dec 2016</c:v>
                </c:pt>
                <c:pt idx="49">
                  <c:v>Apr 2016-Mar 2017</c:v>
                </c:pt>
                <c:pt idx="50">
                  <c:v>Jul 2016-Jun 2017</c:v>
                </c:pt>
                <c:pt idx="51">
                  <c:v>Oct 2016-Sep 2017</c:v>
                </c:pt>
                <c:pt idx="52">
                  <c:v>Jan 2017-Dec 2017</c:v>
                </c:pt>
                <c:pt idx="53">
                  <c:v>Apr 2017-Mar 2018</c:v>
                </c:pt>
                <c:pt idx="54">
                  <c:v>Jul 2017-Jun 2018</c:v>
                </c:pt>
                <c:pt idx="55">
                  <c:v>Oct 2017-Sep 2018</c:v>
                </c:pt>
                <c:pt idx="56">
                  <c:v>Jan 2018-Dec 2018</c:v>
                </c:pt>
                <c:pt idx="57">
                  <c:v>Apr 2018-Mar 2019</c:v>
                </c:pt>
                <c:pt idx="58">
                  <c:v>Jul 2018-Jun 2019</c:v>
                </c:pt>
                <c:pt idx="59">
                  <c:v>Oct 2018-Sep 2019</c:v>
                </c:pt>
                <c:pt idx="60">
                  <c:v>Jan 2019-Dec 2019</c:v>
                </c:pt>
                <c:pt idx="61">
                  <c:v>Apr 2019-Mar 2020</c:v>
                </c:pt>
                <c:pt idx="62">
                  <c:v>Jul 2019-Jun 2020</c:v>
                </c:pt>
                <c:pt idx="63">
                  <c:v>Oct 2019-Sep 2020</c:v>
                </c:pt>
                <c:pt idx="64">
                  <c:v>Jan 2020-Dec 2020</c:v>
                </c:pt>
                <c:pt idx="65">
                  <c:v>Apr 2020-Mar 2021</c:v>
                </c:pt>
                <c:pt idx="66">
                  <c:v>Jul 2020-Jun 2021</c:v>
                </c:pt>
                <c:pt idx="67">
                  <c:v>Oct 2020-Sep 2021</c:v>
                </c:pt>
                <c:pt idx="68">
                  <c:v>Jan 2021-Dec 2021</c:v>
                </c:pt>
                <c:pt idx="69">
                  <c:v>Apr 2021-Mar 2022</c:v>
                </c:pt>
                <c:pt idx="70">
                  <c:v>Jul 2021-Jun 2022</c:v>
                </c:pt>
                <c:pt idx="71">
                  <c:v>Oct 2021-Sep 2022</c:v>
                </c:pt>
                <c:pt idx="72">
                  <c:v>Jan 2022-Dec 2022</c:v>
                </c:pt>
              </c:strCache>
            </c:strRef>
          </c:cat>
          <c:val>
            <c:numRef>
              <c:f>'[Bucks Labour Market and Skills Analysis 2023.xlsx]Sheet7'!$C$3:$C$75</c:f>
              <c:numCache>
                <c:formatCode>#,##0.0</c:formatCode>
                <c:ptCount val="73"/>
                <c:pt idx="0">
                  <c:v>4.8</c:v>
                </c:pt>
                <c:pt idx="1">
                  <c:v>4.7</c:v>
                </c:pt>
                <c:pt idx="2">
                  <c:v>4.8</c:v>
                </c:pt>
                <c:pt idx="3">
                  <c:v>4.8</c:v>
                </c:pt>
                <c:pt idx="4">
                  <c:v>4.9000000000000004</c:v>
                </c:pt>
                <c:pt idx="5">
                  <c:v>5.0999999999999996</c:v>
                </c:pt>
                <c:pt idx="6">
                  <c:v>5.3</c:v>
                </c:pt>
                <c:pt idx="7">
                  <c:v>5.5</c:v>
                </c:pt>
                <c:pt idx="8">
                  <c:v>5.5</c:v>
                </c:pt>
                <c:pt idx="9">
                  <c:v>5.4</c:v>
                </c:pt>
                <c:pt idx="10">
                  <c:v>5.4</c:v>
                </c:pt>
                <c:pt idx="11">
                  <c:v>5.3</c:v>
                </c:pt>
                <c:pt idx="12">
                  <c:v>5.3</c:v>
                </c:pt>
                <c:pt idx="13">
                  <c:v>5.3</c:v>
                </c:pt>
                <c:pt idx="14">
                  <c:v>5.3</c:v>
                </c:pt>
                <c:pt idx="15">
                  <c:v>5.5</c:v>
                </c:pt>
                <c:pt idx="16">
                  <c:v>5.9</c:v>
                </c:pt>
                <c:pt idx="17">
                  <c:v>6.3</c:v>
                </c:pt>
                <c:pt idx="18">
                  <c:v>7</c:v>
                </c:pt>
                <c:pt idx="19">
                  <c:v>7.5</c:v>
                </c:pt>
                <c:pt idx="20">
                  <c:v>7.8</c:v>
                </c:pt>
                <c:pt idx="21">
                  <c:v>8</c:v>
                </c:pt>
                <c:pt idx="22">
                  <c:v>7.9</c:v>
                </c:pt>
                <c:pt idx="23">
                  <c:v>7.8</c:v>
                </c:pt>
                <c:pt idx="24">
                  <c:v>7.8</c:v>
                </c:pt>
                <c:pt idx="25">
                  <c:v>7.7</c:v>
                </c:pt>
                <c:pt idx="26">
                  <c:v>7.9</c:v>
                </c:pt>
                <c:pt idx="27">
                  <c:v>8</c:v>
                </c:pt>
                <c:pt idx="28">
                  <c:v>8.1</c:v>
                </c:pt>
                <c:pt idx="29">
                  <c:v>8.1999999999999993</c:v>
                </c:pt>
                <c:pt idx="30">
                  <c:v>8.1999999999999993</c:v>
                </c:pt>
                <c:pt idx="31">
                  <c:v>8.1</c:v>
                </c:pt>
                <c:pt idx="32">
                  <c:v>8</c:v>
                </c:pt>
                <c:pt idx="33">
                  <c:v>8</c:v>
                </c:pt>
                <c:pt idx="34">
                  <c:v>8</c:v>
                </c:pt>
                <c:pt idx="35">
                  <c:v>7.9</c:v>
                </c:pt>
                <c:pt idx="36">
                  <c:v>7.6</c:v>
                </c:pt>
                <c:pt idx="37">
                  <c:v>7.3</c:v>
                </c:pt>
                <c:pt idx="38">
                  <c:v>7</c:v>
                </c:pt>
                <c:pt idx="39">
                  <c:v>6.6</c:v>
                </c:pt>
                <c:pt idx="40">
                  <c:v>6.4</c:v>
                </c:pt>
                <c:pt idx="41">
                  <c:v>6</c:v>
                </c:pt>
                <c:pt idx="42">
                  <c:v>5.7</c:v>
                </c:pt>
                <c:pt idx="43">
                  <c:v>5.5</c:v>
                </c:pt>
                <c:pt idx="44">
                  <c:v>5.3</c:v>
                </c:pt>
                <c:pt idx="45">
                  <c:v>5.2</c:v>
                </c:pt>
                <c:pt idx="46">
                  <c:v>5.2</c:v>
                </c:pt>
                <c:pt idx="47">
                  <c:v>5.0999999999999996</c:v>
                </c:pt>
                <c:pt idx="48">
                  <c:v>5</c:v>
                </c:pt>
                <c:pt idx="49">
                  <c:v>4.9000000000000004</c:v>
                </c:pt>
                <c:pt idx="50">
                  <c:v>4.7</c:v>
                </c:pt>
                <c:pt idx="51">
                  <c:v>4.5999999999999996</c:v>
                </c:pt>
                <c:pt idx="52">
                  <c:v>4.5</c:v>
                </c:pt>
                <c:pt idx="53">
                  <c:v>4.4000000000000004</c:v>
                </c:pt>
                <c:pt idx="54">
                  <c:v>4.3</c:v>
                </c:pt>
                <c:pt idx="55">
                  <c:v>4.3</c:v>
                </c:pt>
                <c:pt idx="56">
                  <c:v>4.2</c:v>
                </c:pt>
                <c:pt idx="57">
                  <c:v>4.2</c:v>
                </c:pt>
                <c:pt idx="58">
                  <c:v>4.0999999999999996</c:v>
                </c:pt>
                <c:pt idx="59">
                  <c:v>4</c:v>
                </c:pt>
                <c:pt idx="60">
                  <c:v>4</c:v>
                </c:pt>
                <c:pt idx="61">
                  <c:v>4.0999999999999996</c:v>
                </c:pt>
                <c:pt idx="62">
                  <c:v>4.0999999999999996</c:v>
                </c:pt>
                <c:pt idx="63">
                  <c:v>4.4000000000000004</c:v>
                </c:pt>
                <c:pt idx="64">
                  <c:v>4.8</c:v>
                </c:pt>
                <c:pt idx="65">
                  <c:v>5.0999999999999996</c:v>
                </c:pt>
                <c:pt idx="66">
                  <c:v>5.2</c:v>
                </c:pt>
                <c:pt idx="67">
                  <c:v>5</c:v>
                </c:pt>
                <c:pt idx="68">
                  <c:v>4.5999999999999996</c:v>
                </c:pt>
                <c:pt idx="69">
                  <c:v>4.3</c:v>
                </c:pt>
                <c:pt idx="70">
                  <c:v>3.9</c:v>
                </c:pt>
                <c:pt idx="71">
                  <c:v>3.8</c:v>
                </c:pt>
                <c:pt idx="72">
                  <c:v>3.7</c:v>
                </c:pt>
              </c:numCache>
            </c:numRef>
          </c:val>
          <c:smooth val="0"/>
          <c:extLst>
            <c:ext xmlns:c16="http://schemas.microsoft.com/office/drawing/2014/chart" uri="{C3380CC4-5D6E-409C-BE32-E72D297353CC}">
              <c16:uniqueId val="{00000001-5BDB-47F8-8A8C-00862DF11385}"/>
            </c:ext>
          </c:extLst>
        </c:ser>
        <c:dLbls>
          <c:showLegendKey val="0"/>
          <c:showVal val="0"/>
          <c:showCatName val="0"/>
          <c:showSerName val="0"/>
          <c:showPercent val="0"/>
          <c:showBubbleSize val="0"/>
        </c:dLbls>
        <c:smooth val="0"/>
        <c:axId val="15518224"/>
        <c:axId val="1678107871"/>
      </c:lineChart>
      <c:catAx>
        <c:axId val="1551822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678107871"/>
        <c:crosses val="autoZero"/>
        <c:auto val="1"/>
        <c:lblAlgn val="ctr"/>
        <c:lblOffset val="100"/>
        <c:noMultiLvlLbl val="0"/>
      </c:catAx>
      <c:valAx>
        <c:axId val="1678107871"/>
        <c:scaling>
          <c:orientation val="minMax"/>
        </c:scaling>
        <c:delete val="0"/>
        <c:axPos val="l"/>
        <c:majorGridlines>
          <c:spPr>
            <a:ln w="9525" cap="flat" cmpd="sng" algn="ctr">
              <a:solidFill>
                <a:schemeClr val="tx1">
                  <a:lumMod val="15000"/>
                  <a:lumOff val="85000"/>
                </a:schemeClr>
              </a:solidFill>
              <a:round/>
            </a:ln>
            <a:effectLst/>
          </c:spPr>
        </c:majorGridlines>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15518224"/>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sz="1050"/>
      </a:pPr>
      <a:endParaRPr lang="en-US"/>
    </a:p>
  </c:txPr>
  <c:externalData r:id="rId4">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col"/>
        <c:grouping val="clustered"/>
        <c:varyColors val="0"/>
        <c:ser>
          <c:idx val="0"/>
          <c:order val="0"/>
          <c:tx>
            <c:strRef>
              <c:f>'[Bucks Labour Market and Skills Analysis 2023.xlsx]Sheet8'!$B$3</c:f>
              <c:strCache>
                <c:ptCount val="1"/>
                <c:pt idx="0">
                  <c:v>Bucks - number</c:v>
                </c:pt>
              </c:strCache>
            </c:strRef>
          </c:tx>
          <c:spPr>
            <a:solidFill>
              <a:srgbClr val="006965"/>
            </a:solidFill>
            <a:ln>
              <a:noFill/>
            </a:ln>
            <a:effectLst/>
          </c:spPr>
          <c:invertIfNegative val="0"/>
          <c:cat>
            <c:strRef>
              <c:f>'[Bucks Labour Market and Skills Analysis 2023.xlsx]Sheet8'!$A$4:$A$57</c:f>
              <c:strCache>
                <c:ptCount val="54"/>
                <c:pt idx="0">
                  <c:v>January 2019</c:v>
                </c:pt>
                <c:pt idx="1">
                  <c:v>February 2019</c:v>
                </c:pt>
                <c:pt idx="2">
                  <c:v>March 2019</c:v>
                </c:pt>
                <c:pt idx="3">
                  <c:v>April 2019</c:v>
                </c:pt>
                <c:pt idx="4">
                  <c:v>May 2019</c:v>
                </c:pt>
                <c:pt idx="5">
                  <c:v>June 2019</c:v>
                </c:pt>
                <c:pt idx="6">
                  <c:v>July 2019</c:v>
                </c:pt>
                <c:pt idx="7">
                  <c:v>August 2019</c:v>
                </c:pt>
                <c:pt idx="8">
                  <c:v>September 2019</c:v>
                </c:pt>
                <c:pt idx="9">
                  <c:v>October 2019</c:v>
                </c:pt>
                <c:pt idx="10">
                  <c:v>November 2019</c:v>
                </c:pt>
                <c:pt idx="11">
                  <c:v>December 2019</c:v>
                </c:pt>
                <c:pt idx="12">
                  <c:v>January 2020</c:v>
                </c:pt>
                <c:pt idx="13">
                  <c:v>February 2020</c:v>
                </c:pt>
                <c:pt idx="14">
                  <c:v>March 2020</c:v>
                </c:pt>
                <c:pt idx="15">
                  <c:v>April 2020</c:v>
                </c:pt>
                <c:pt idx="16">
                  <c:v>May 2020</c:v>
                </c:pt>
                <c:pt idx="17">
                  <c:v>June 2020</c:v>
                </c:pt>
                <c:pt idx="18">
                  <c:v>July 2020</c:v>
                </c:pt>
                <c:pt idx="19">
                  <c:v>August 2020</c:v>
                </c:pt>
                <c:pt idx="20">
                  <c:v>September 2020</c:v>
                </c:pt>
                <c:pt idx="21">
                  <c:v>October 2020</c:v>
                </c:pt>
                <c:pt idx="22">
                  <c:v>November 2020</c:v>
                </c:pt>
                <c:pt idx="23">
                  <c:v>December 2020</c:v>
                </c:pt>
                <c:pt idx="24">
                  <c:v>January 2021</c:v>
                </c:pt>
                <c:pt idx="25">
                  <c:v>February 2021</c:v>
                </c:pt>
                <c:pt idx="26">
                  <c:v>March 2021</c:v>
                </c:pt>
                <c:pt idx="27">
                  <c:v>April 2021</c:v>
                </c:pt>
                <c:pt idx="28">
                  <c:v>May 2021</c:v>
                </c:pt>
                <c:pt idx="29">
                  <c:v>June 2021</c:v>
                </c:pt>
                <c:pt idx="30">
                  <c:v>July 2021</c:v>
                </c:pt>
                <c:pt idx="31">
                  <c:v>August 2021</c:v>
                </c:pt>
                <c:pt idx="32">
                  <c:v>September 2021</c:v>
                </c:pt>
                <c:pt idx="33">
                  <c:v>October 2021</c:v>
                </c:pt>
                <c:pt idx="34">
                  <c:v>November 2021</c:v>
                </c:pt>
                <c:pt idx="35">
                  <c:v>December 2021</c:v>
                </c:pt>
                <c:pt idx="36">
                  <c:v>January 2022</c:v>
                </c:pt>
                <c:pt idx="37">
                  <c:v>February 2022</c:v>
                </c:pt>
                <c:pt idx="38">
                  <c:v>March 2022</c:v>
                </c:pt>
                <c:pt idx="39">
                  <c:v>April 2022</c:v>
                </c:pt>
                <c:pt idx="40">
                  <c:v>May 2022</c:v>
                </c:pt>
                <c:pt idx="41">
                  <c:v>June 2022</c:v>
                </c:pt>
                <c:pt idx="42">
                  <c:v>July 2022</c:v>
                </c:pt>
                <c:pt idx="43">
                  <c:v>August 2022</c:v>
                </c:pt>
                <c:pt idx="44">
                  <c:v>September 2022</c:v>
                </c:pt>
                <c:pt idx="45">
                  <c:v>October 2022</c:v>
                </c:pt>
                <c:pt idx="46">
                  <c:v>November 2022</c:v>
                </c:pt>
                <c:pt idx="47">
                  <c:v>December 2022</c:v>
                </c:pt>
                <c:pt idx="48">
                  <c:v>January 2023</c:v>
                </c:pt>
                <c:pt idx="49">
                  <c:v>February 2023</c:v>
                </c:pt>
                <c:pt idx="50">
                  <c:v>March 2023</c:v>
                </c:pt>
                <c:pt idx="51">
                  <c:v>April 2023</c:v>
                </c:pt>
                <c:pt idx="52">
                  <c:v>May 2023</c:v>
                </c:pt>
                <c:pt idx="53">
                  <c:v>June 2023</c:v>
                </c:pt>
              </c:strCache>
            </c:strRef>
          </c:cat>
          <c:val>
            <c:numRef>
              <c:f>'[Bucks Labour Market and Skills Analysis 2023.xlsx]Sheet8'!$B$4:$B$57</c:f>
              <c:numCache>
                <c:formatCode>#,##0</c:formatCode>
                <c:ptCount val="54"/>
                <c:pt idx="0">
                  <c:v>3450</c:v>
                </c:pt>
                <c:pt idx="1">
                  <c:v>3680</c:v>
                </c:pt>
                <c:pt idx="2">
                  <c:v>3885</c:v>
                </c:pt>
                <c:pt idx="3">
                  <c:v>4065</c:v>
                </c:pt>
                <c:pt idx="4">
                  <c:v>4105</c:v>
                </c:pt>
                <c:pt idx="5">
                  <c:v>4350</c:v>
                </c:pt>
                <c:pt idx="6">
                  <c:v>4395</c:v>
                </c:pt>
                <c:pt idx="7">
                  <c:v>4590</c:v>
                </c:pt>
                <c:pt idx="8">
                  <c:v>4700</c:v>
                </c:pt>
                <c:pt idx="9">
                  <c:v>4850</c:v>
                </c:pt>
                <c:pt idx="10">
                  <c:v>4925</c:v>
                </c:pt>
                <c:pt idx="11">
                  <c:v>5020</c:v>
                </c:pt>
                <c:pt idx="12">
                  <c:v>5195</c:v>
                </c:pt>
                <c:pt idx="13">
                  <c:v>5365</c:v>
                </c:pt>
                <c:pt idx="14">
                  <c:v>5540</c:v>
                </c:pt>
                <c:pt idx="15">
                  <c:v>9500</c:v>
                </c:pt>
                <c:pt idx="16">
                  <c:v>15250</c:v>
                </c:pt>
                <c:pt idx="17">
                  <c:v>14605</c:v>
                </c:pt>
                <c:pt idx="18">
                  <c:v>15030</c:v>
                </c:pt>
                <c:pt idx="19">
                  <c:v>15660</c:v>
                </c:pt>
                <c:pt idx="20">
                  <c:v>15460</c:v>
                </c:pt>
                <c:pt idx="21">
                  <c:v>14625</c:v>
                </c:pt>
                <c:pt idx="22">
                  <c:v>14965</c:v>
                </c:pt>
                <c:pt idx="23">
                  <c:v>14870</c:v>
                </c:pt>
                <c:pt idx="24">
                  <c:v>14765</c:v>
                </c:pt>
                <c:pt idx="25">
                  <c:v>15515</c:v>
                </c:pt>
                <c:pt idx="26">
                  <c:v>15350</c:v>
                </c:pt>
                <c:pt idx="27">
                  <c:v>15040</c:v>
                </c:pt>
                <c:pt idx="28">
                  <c:v>13890</c:v>
                </c:pt>
                <c:pt idx="29">
                  <c:v>12745</c:v>
                </c:pt>
                <c:pt idx="30">
                  <c:v>12605</c:v>
                </c:pt>
                <c:pt idx="31">
                  <c:v>11970</c:v>
                </c:pt>
                <c:pt idx="32">
                  <c:v>11230</c:v>
                </c:pt>
                <c:pt idx="33">
                  <c:v>11030</c:v>
                </c:pt>
                <c:pt idx="34">
                  <c:v>10710</c:v>
                </c:pt>
                <c:pt idx="35">
                  <c:v>10310</c:v>
                </c:pt>
                <c:pt idx="36">
                  <c:v>9910</c:v>
                </c:pt>
                <c:pt idx="37">
                  <c:v>9760</c:v>
                </c:pt>
                <c:pt idx="38">
                  <c:v>9490</c:v>
                </c:pt>
                <c:pt idx="39">
                  <c:v>9120</c:v>
                </c:pt>
                <c:pt idx="40">
                  <c:v>8840</c:v>
                </c:pt>
                <c:pt idx="41">
                  <c:v>8755</c:v>
                </c:pt>
                <c:pt idx="42">
                  <c:v>8690</c:v>
                </c:pt>
                <c:pt idx="43">
                  <c:v>8755</c:v>
                </c:pt>
                <c:pt idx="44">
                  <c:v>8825</c:v>
                </c:pt>
                <c:pt idx="45">
                  <c:v>8695</c:v>
                </c:pt>
                <c:pt idx="46">
                  <c:v>8725</c:v>
                </c:pt>
                <c:pt idx="47">
                  <c:v>8715</c:v>
                </c:pt>
                <c:pt idx="48">
                  <c:v>8705</c:v>
                </c:pt>
                <c:pt idx="49">
                  <c:v>8665</c:v>
                </c:pt>
                <c:pt idx="50">
                  <c:v>8675</c:v>
                </c:pt>
                <c:pt idx="51">
                  <c:v>8725</c:v>
                </c:pt>
                <c:pt idx="52">
                  <c:v>8605</c:v>
                </c:pt>
                <c:pt idx="53">
                  <c:v>8870</c:v>
                </c:pt>
              </c:numCache>
            </c:numRef>
          </c:val>
          <c:extLst>
            <c:ext xmlns:c16="http://schemas.microsoft.com/office/drawing/2014/chart" uri="{C3380CC4-5D6E-409C-BE32-E72D297353CC}">
              <c16:uniqueId val="{00000000-BDB9-4804-887B-1CA985D029FD}"/>
            </c:ext>
          </c:extLst>
        </c:ser>
        <c:dLbls>
          <c:showLegendKey val="0"/>
          <c:showVal val="0"/>
          <c:showCatName val="0"/>
          <c:showSerName val="0"/>
          <c:showPercent val="0"/>
          <c:showBubbleSize val="0"/>
        </c:dLbls>
        <c:gapWidth val="142"/>
        <c:overlap val="-27"/>
        <c:axId val="102549120"/>
        <c:axId val="102546240"/>
      </c:barChart>
      <c:lineChart>
        <c:grouping val="standard"/>
        <c:varyColors val="0"/>
        <c:ser>
          <c:idx val="1"/>
          <c:order val="1"/>
          <c:tx>
            <c:strRef>
              <c:f>'[Bucks Labour Market and Skills Analysis 2023.xlsx]Sheet8'!$C$3</c:f>
              <c:strCache>
                <c:ptCount val="1"/>
                <c:pt idx="0">
                  <c:v>Bucks %</c:v>
                </c:pt>
              </c:strCache>
            </c:strRef>
          </c:tx>
          <c:spPr>
            <a:ln w="28575" cap="rnd">
              <a:solidFill>
                <a:schemeClr val="accent2"/>
              </a:solidFill>
              <a:round/>
            </a:ln>
            <a:effectLst/>
          </c:spPr>
          <c:marker>
            <c:symbol val="none"/>
          </c:marker>
          <c:cat>
            <c:strRef>
              <c:f>'[Bucks Labour Market and Skills Analysis 2023.xlsx]Sheet8'!$A$4:$A$57</c:f>
              <c:strCache>
                <c:ptCount val="54"/>
                <c:pt idx="0">
                  <c:v>January 2019</c:v>
                </c:pt>
                <c:pt idx="1">
                  <c:v>February 2019</c:v>
                </c:pt>
                <c:pt idx="2">
                  <c:v>March 2019</c:v>
                </c:pt>
                <c:pt idx="3">
                  <c:v>April 2019</c:v>
                </c:pt>
                <c:pt idx="4">
                  <c:v>May 2019</c:v>
                </c:pt>
                <c:pt idx="5">
                  <c:v>June 2019</c:v>
                </c:pt>
                <c:pt idx="6">
                  <c:v>July 2019</c:v>
                </c:pt>
                <c:pt idx="7">
                  <c:v>August 2019</c:v>
                </c:pt>
                <c:pt idx="8">
                  <c:v>September 2019</c:v>
                </c:pt>
                <c:pt idx="9">
                  <c:v>October 2019</c:v>
                </c:pt>
                <c:pt idx="10">
                  <c:v>November 2019</c:v>
                </c:pt>
                <c:pt idx="11">
                  <c:v>December 2019</c:v>
                </c:pt>
                <c:pt idx="12">
                  <c:v>January 2020</c:v>
                </c:pt>
                <c:pt idx="13">
                  <c:v>February 2020</c:v>
                </c:pt>
                <c:pt idx="14">
                  <c:v>March 2020</c:v>
                </c:pt>
                <c:pt idx="15">
                  <c:v>April 2020</c:v>
                </c:pt>
                <c:pt idx="16">
                  <c:v>May 2020</c:v>
                </c:pt>
                <c:pt idx="17">
                  <c:v>June 2020</c:v>
                </c:pt>
                <c:pt idx="18">
                  <c:v>July 2020</c:v>
                </c:pt>
                <c:pt idx="19">
                  <c:v>August 2020</c:v>
                </c:pt>
                <c:pt idx="20">
                  <c:v>September 2020</c:v>
                </c:pt>
                <c:pt idx="21">
                  <c:v>October 2020</c:v>
                </c:pt>
                <c:pt idx="22">
                  <c:v>November 2020</c:v>
                </c:pt>
                <c:pt idx="23">
                  <c:v>December 2020</c:v>
                </c:pt>
                <c:pt idx="24">
                  <c:v>January 2021</c:v>
                </c:pt>
                <c:pt idx="25">
                  <c:v>February 2021</c:v>
                </c:pt>
                <c:pt idx="26">
                  <c:v>March 2021</c:v>
                </c:pt>
                <c:pt idx="27">
                  <c:v>April 2021</c:v>
                </c:pt>
                <c:pt idx="28">
                  <c:v>May 2021</c:v>
                </c:pt>
                <c:pt idx="29">
                  <c:v>June 2021</c:v>
                </c:pt>
                <c:pt idx="30">
                  <c:v>July 2021</c:v>
                </c:pt>
                <c:pt idx="31">
                  <c:v>August 2021</c:v>
                </c:pt>
                <c:pt idx="32">
                  <c:v>September 2021</c:v>
                </c:pt>
                <c:pt idx="33">
                  <c:v>October 2021</c:v>
                </c:pt>
                <c:pt idx="34">
                  <c:v>November 2021</c:v>
                </c:pt>
                <c:pt idx="35">
                  <c:v>December 2021</c:v>
                </c:pt>
                <c:pt idx="36">
                  <c:v>January 2022</c:v>
                </c:pt>
                <c:pt idx="37">
                  <c:v>February 2022</c:v>
                </c:pt>
                <c:pt idx="38">
                  <c:v>March 2022</c:v>
                </c:pt>
                <c:pt idx="39">
                  <c:v>April 2022</c:v>
                </c:pt>
                <c:pt idx="40">
                  <c:v>May 2022</c:v>
                </c:pt>
                <c:pt idx="41">
                  <c:v>June 2022</c:v>
                </c:pt>
                <c:pt idx="42">
                  <c:v>July 2022</c:v>
                </c:pt>
                <c:pt idx="43">
                  <c:v>August 2022</c:v>
                </c:pt>
                <c:pt idx="44">
                  <c:v>September 2022</c:v>
                </c:pt>
                <c:pt idx="45">
                  <c:v>October 2022</c:v>
                </c:pt>
                <c:pt idx="46">
                  <c:v>November 2022</c:v>
                </c:pt>
                <c:pt idx="47">
                  <c:v>December 2022</c:v>
                </c:pt>
                <c:pt idx="48">
                  <c:v>January 2023</c:v>
                </c:pt>
                <c:pt idx="49">
                  <c:v>February 2023</c:v>
                </c:pt>
                <c:pt idx="50">
                  <c:v>March 2023</c:v>
                </c:pt>
                <c:pt idx="51">
                  <c:v>April 2023</c:v>
                </c:pt>
                <c:pt idx="52">
                  <c:v>May 2023</c:v>
                </c:pt>
                <c:pt idx="53">
                  <c:v>June 2023</c:v>
                </c:pt>
              </c:strCache>
            </c:strRef>
          </c:cat>
          <c:val>
            <c:numRef>
              <c:f>'[Bucks Labour Market and Skills Analysis 2023.xlsx]Sheet8'!$C$4:$C$57</c:f>
              <c:numCache>
                <c:formatCode>#,##0.0</c:formatCode>
                <c:ptCount val="54"/>
                <c:pt idx="0">
                  <c:v>1.1000000000000001</c:v>
                </c:pt>
                <c:pt idx="1">
                  <c:v>1.1000000000000001</c:v>
                </c:pt>
                <c:pt idx="2">
                  <c:v>1.2</c:v>
                </c:pt>
                <c:pt idx="3">
                  <c:v>1.2</c:v>
                </c:pt>
                <c:pt idx="4">
                  <c:v>1.3</c:v>
                </c:pt>
                <c:pt idx="5">
                  <c:v>1.3</c:v>
                </c:pt>
                <c:pt idx="6">
                  <c:v>1.3</c:v>
                </c:pt>
                <c:pt idx="7">
                  <c:v>1.4</c:v>
                </c:pt>
                <c:pt idx="8">
                  <c:v>1.4</c:v>
                </c:pt>
                <c:pt idx="9">
                  <c:v>1.5</c:v>
                </c:pt>
                <c:pt idx="10">
                  <c:v>1.5</c:v>
                </c:pt>
                <c:pt idx="11">
                  <c:v>1.5</c:v>
                </c:pt>
                <c:pt idx="12">
                  <c:v>1.6</c:v>
                </c:pt>
                <c:pt idx="13">
                  <c:v>1.6</c:v>
                </c:pt>
                <c:pt idx="14">
                  <c:v>1.7</c:v>
                </c:pt>
                <c:pt idx="15">
                  <c:v>2.9</c:v>
                </c:pt>
                <c:pt idx="16">
                  <c:v>4.5999999999999996</c:v>
                </c:pt>
                <c:pt idx="17">
                  <c:v>4.4000000000000004</c:v>
                </c:pt>
                <c:pt idx="18">
                  <c:v>4.5999999999999996</c:v>
                </c:pt>
                <c:pt idx="19">
                  <c:v>4.8</c:v>
                </c:pt>
                <c:pt idx="20">
                  <c:v>4.7</c:v>
                </c:pt>
                <c:pt idx="21">
                  <c:v>4.5</c:v>
                </c:pt>
                <c:pt idx="22">
                  <c:v>4.5999999999999996</c:v>
                </c:pt>
                <c:pt idx="23">
                  <c:v>4.5</c:v>
                </c:pt>
                <c:pt idx="24">
                  <c:v>4.5</c:v>
                </c:pt>
                <c:pt idx="25">
                  <c:v>4.7</c:v>
                </c:pt>
                <c:pt idx="26">
                  <c:v>4.7</c:v>
                </c:pt>
                <c:pt idx="27">
                  <c:v>4.5999999999999996</c:v>
                </c:pt>
                <c:pt idx="28">
                  <c:v>4.2</c:v>
                </c:pt>
                <c:pt idx="29">
                  <c:v>3.9</c:v>
                </c:pt>
                <c:pt idx="30">
                  <c:v>3.8</c:v>
                </c:pt>
                <c:pt idx="31">
                  <c:v>3.6</c:v>
                </c:pt>
                <c:pt idx="32">
                  <c:v>3.4</c:v>
                </c:pt>
                <c:pt idx="33">
                  <c:v>3.3</c:v>
                </c:pt>
                <c:pt idx="34">
                  <c:v>3.2</c:v>
                </c:pt>
                <c:pt idx="35">
                  <c:v>3.1</c:v>
                </c:pt>
                <c:pt idx="36">
                  <c:v>2.9</c:v>
                </c:pt>
                <c:pt idx="37">
                  <c:v>2.9</c:v>
                </c:pt>
                <c:pt idx="38">
                  <c:v>2.8</c:v>
                </c:pt>
                <c:pt idx="39">
                  <c:v>2.7</c:v>
                </c:pt>
                <c:pt idx="40">
                  <c:v>2.6</c:v>
                </c:pt>
                <c:pt idx="41">
                  <c:v>2.6</c:v>
                </c:pt>
                <c:pt idx="42">
                  <c:v>2.5</c:v>
                </c:pt>
                <c:pt idx="43">
                  <c:v>2.6</c:v>
                </c:pt>
                <c:pt idx="44">
                  <c:v>2.6</c:v>
                </c:pt>
                <c:pt idx="45">
                  <c:v>2.5</c:v>
                </c:pt>
                <c:pt idx="46">
                  <c:v>2.6</c:v>
                </c:pt>
                <c:pt idx="47">
                  <c:v>2.6</c:v>
                </c:pt>
                <c:pt idx="48">
                  <c:v>2.6</c:v>
                </c:pt>
                <c:pt idx="49">
                  <c:v>2.5</c:v>
                </c:pt>
                <c:pt idx="50">
                  <c:v>2.5</c:v>
                </c:pt>
                <c:pt idx="51">
                  <c:v>2.6</c:v>
                </c:pt>
                <c:pt idx="52">
                  <c:v>2.5</c:v>
                </c:pt>
                <c:pt idx="53">
                  <c:v>2.6</c:v>
                </c:pt>
              </c:numCache>
            </c:numRef>
          </c:val>
          <c:smooth val="0"/>
          <c:extLst>
            <c:ext xmlns:c16="http://schemas.microsoft.com/office/drawing/2014/chart" uri="{C3380CC4-5D6E-409C-BE32-E72D297353CC}">
              <c16:uniqueId val="{00000001-BDB9-4804-887B-1CA985D029FD}"/>
            </c:ext>
          </c:extLst>
        </c:ser>
        <c:ser>
          <c:idx val="2"/>
          <c:order val="2"/>
          <c:tx>
            <c:strRef>
              <c:f>'[Bucks Labour Market and Skills Analysis 2023.xlsx]Sheet8'!$D$3</c:f>
              <c:strCache>
                <c:ptCount val="1"/>
                <c:pt idx="0">
                  <c:v>England %</c:v>
                </c:pt>
              </c:strCache>
            </c:strRef>
          </c:tx>
          <c:spPr>
            <a:ln w="28575" cap="rnd">
              <a:solidFill>
                <a:schemeClr val="accent3"/>
              </a:solidFill>
              <a:round/>
            </a:ln>
            <a:effectLst/>
          </c:spPr>
          <c:marker>
            <c:symbol val="none"/>
          </c:marker>
          <c:cat>
            <c:strRef>
              <c:f>'[Bucks Labour Market and Skills Analysis 2023.xlsx]Sheet8'!$A$4:$A$57</c:f>
              <c:strCache>
                <c:ptCount val="54"/>
                <c:pt idx="0">
                  <c:v>January 2019</c:v>
                </c:pt>
                <c:pt idx="1">
                  <c:v>February 2019</c:v>
                </c:pt>
                <c:pt idx="2">
                  <c:v>March 2019</c:v>
                </c:pt>
                <c:pt idx="3">
                  <c:v>April 2019</c:v>
                </c:pt>
                <c:pt idx="4">
                  <c:v>May 2019</c:v>
                </c:pt>
                <c:pt idx="5">
                  <c:v>June 2019</c:v>
                </c:pt>
                <c:pt idx="6">
                  <c:v>July 2019</c:v>
                </c:pt>
                <c:pt idx="7">
                  <c:v>August 2019</c:v>
                </c:pt>
                <c:pt idx="8">
                  <c:v>September 2019</c:v>
                </c:pt>
                <c:pt idx="9">
                  <c:v>October 2019</c:v>
                </c:pt>
                <c:pt idx="10">
                  <c:v>November 2019</c:v>
                </c:pt>
                <c:pt idx="11">
                  <c:v>December 2019</c:v>
                </c:pt>
                <c:pt idx="12">
                  <c:v>January 2020</c:v>
                </c:pt>
                <c:pt idx="13">
                  <c:v>February 2020</c:v>
                </c:pt>
                <c:pt idx="14">
                  <c:v>March 2020</c:v>
                </c:pt>
                <c:pt idx="15">
                  <c:v>April 2020</c:v>
                </c:pt>
                <c:pt idx="16">
                  <c:v>May 2020</c:v>
                </c:pt>
                <c:pt idx="17">
                  <c:v>June 2020</c:v>
                </c:pt>
                <c:pt idx="18">
                  <c:v>July 2020</c:v>
                </c:pt>
                <c:pt idx="19">
                  <c:v>August 2020</c:v>
                </c:pt>
                <c:pt idx="20">
                  <c:v>September 2020</c:v>
                </c:pt>
                <c:pt idx="21">
                  <c:v>October 2020</c:v>
                </c:pt>
                <c:pt idx="22">
                  <c:v>November 2020</c:v>
                </c:pt>
                <c:pt idx="23">
                  <c:v>December 2020</c:v>
                </c:pt>
                <c:pt idx="24">
                  <c:v>January 2021</c:v>
                </c:pt>
                <c:pt idx="25">
                  <c:v>February 2021</c:v>
                </c:pt>
                <c:pt idx="26">
                  <c:v>March 2021</c:v>
                </c:pt>
                <c:pt idx="27">
                  <c:v>April 2021</c:v>
                </c:pt>
                <c:pt idx="28">
                  <c:v>May 2021</c:v>
                </c:pt>
                <c:pt idx="29">
                  <c:v>June 2021</c:v>
                </c:pt>
                <c:pt idx="30">
                  <c:v>July 2021</c:v>
                </c:pt>
                <c:pt idx="31">
                  <c:v>August 2021</c:v>
                </c:pt>
                <c:pt idx="32">
                  <c:v>September 2021</c:v>
                </c:pt>
                <c:pt idx="33">
                  <c:v>October 2021</c:v>
                </c:pt>
                <c:pt idx="34">
                  <c:v>November 2021</c:v>
                </c:pt>
                <c:pt idx="35">
                  <c:v>December 2021</c:v>
                </c:pt>
                <c:pt idx="36">
                  <c:v>January 2022</c:v>
                </c:pt>
                <c:pt idx="37">
                  <c:v>February 2022</c:v>
                </c:pt>
                <c:pt idx="38">
                  <c:v>March 2022</c:v>
                </c:pt>
                <c:pt idx="39">
                  <c:v>April 2022</c:v>
                </c:pt>
                <c:pt idx="40">
                  <c:v>May 2022</c:v>
                </c:pt>
                <c:pt idx="41">
                  <c:v>June 2022</c:v>
                </c:pt>
                <c:pt idx="42">
                  <c:v>July 2022</c:v>
                </c:pt>
                <c:pt idx="43">
                  <c:v>August 2022</c:v>
                </c:pt>
                <c:pt idx="44">
                  <c:v>September 2022</c:v>
                </c:pt>
                <c:pt idx="45">
                  <c:v>October 2022</c:v>
                </c:pt>
                <c:pt idx="46">
                  <c:v>November 2022</c:v>
                </c:pt>
                <c:pt idx="47">
                  <c:v>December 2022</c:v>
                </c:pt>
                <c:pt idx="48">
                  <c:v>January 2023</c:v>
                </c:pt>
                <c:pt idx="49">
                  <c:v>February 2023</c:v>
                </c:pt>
                <c:pt idx="50">
                  <c:v>March 2023</c:v>
                </c:pt>
                <c:pt idx="51">
                  <c:v>April 2023</c:v>
                </c:pt>
                <c:pt idx="52">
                  <c:v>May 2023</c:v>
                </c:pt>
                <c:pt idx="53">
                  <c:v>June 2023</c:v>
                </c:pt>
              </c:strCache>
            </c:strRef>
          </c:cat>
          <c:val>
            <c:numRef>
              <c:f>'[Bucks Labour Market and Skills Analysis 2023.xlsx]Sheet8'!$D$4:$D$57</c:f>
              <c:numCache>
                <c:formatCode>#,##0.0</c:formatCode>
                <c:ptCount val="54"/>
                <c:pt idx="0">
                  <c:v>2.4</c:v>
                </c:pt>
                <c:pt idx="1">
                  <c:v>2.5</c:v>
                </c:pt>
                <c:pt idx="2">
                  <c:v>2.6</c:v>
                </c:pt>
                <c:pt idx="3">
                  <c:v>2.6</c:v>
                </c:pt>
                <c:pt idx="4">
                  <c:v>2.6</c:v>
                </c:pt>
                <c:pt idx="5">
                  <c:v>2.7</c:v>
                </c:pt>
                <c:pt idx="6">
                  <c:v>2.7</c:v>
                </c:pt>
                <c:pt idx="7">
                  <c:v>2.8</c:v>
                </c:pt>
                <c:pt idx="8">
                  <c:v>2.8</c:v>
                </c:pt>
                <c:pt idx="9">
                  <c:v>2.8</c:v>
                </c:pt>
                <c:pt idx="10">
                  <c:v>2.8</c:v>
                </c:pt>
                <c:pt idx="11">
                  <c:v>2.9</c:v>
                </c:pt>
                <c:pt idx="12">
                  <c:v>2.9</c:v>
                </c:pt>
                <c:pt idx="13">
                  <c:v>3</c:v>
                </c:pt>
                <c:pt idx="14">
                  <c:v>3</c:v>
                </c:pt>
                <c:pt idx="15">
                  <c:v>5</c:v>
                </c:pt>
                <c:pt idx="16">
                  <c:v>6.4</c:v>
                </c:pt>
                <c:pt idx="17">
                  <c:v>6.3</c:v>
                </c:pt>
                <c:pt idx="18">
                  <c:v>6.4</c:v>
                </c:pt>
                <c:pt idx="19">
                  <c:v>6.5</c:v>
                </c:pt>
                <c:pt idx="20">
                  <c:v>6.4</c:v>
                </c:pt>
                <c:pt idx="21">
                  <c:v>6.2</c:v>
                </c:pt>
                <c:pt idx="22">
                  <c:v>6.3</c:v>
                </c:pt>
                <c:pt idx="23">
                  <c:v>6.3</c:v>
                </c:pt>
                <c:pt idx="24">
                  <c:v>6.2</c:v>
                </c:pt>
                <c:pt idx="25">
                  <c:v>6.5</c:v>
                </c:pt>
                <c:pt idx="26">
                  <c:v>6.5</c:v>
                </c:pt>
                <c:pt idx="27">
                  <c:v>6.4</c:v>
                </c:pt>
                <c:pt idx="28">
                  <c:v>6</c:v>
                </c:pt>
                <c:pt idx="29">
                  <c:v>5.6</c:v>
                </c:pt>
                <c:pt idx="30">
                  <c:v>5.4</c:v>
                </c:pt>
                <c:pt idx="31">
                  <c:v>5.2</c:v>
                </c:pt>
                <c:pt idx="32">
                  <c:v>5</c:v>
                </c:pt>
                <c:pt idx="33">
                  <c:v>4.8</c:v>
                </c:pt>
                <c:pt idx="34">
                  <c:v>4.7</c:v>
                </c:pt>
                <c:pt idx="35">
                  <c:v>4.5</c:v>
                </c:pt>
                <c:pt idx="36">
                  <c:v>4.3</c:v>
                </c:pt>
                <c:pt idx="37">
                  <c:v>4.3</c:v>
                </c:pt>
                <c:pt idx="38">
                  <c:v>4.2</c:v>
                </c:pt>
                <c:pt idx="39">
                  <c:v>3.9</c:v>
                </c:pt>
                <c:pt idx="40">
                  <c:v>3.8</c:v>
                </c:pt>
                <c:pt idx="41">
                  <c:v>3.8</c:v>
                </c:pt>
                <c:pt idx="42">
                  <c:v>3.7</c:v>
                </c:pt>
                <c:pt idx="43">
                  <c:v>3.7</c:v>
                </c:pt>
                <c:pt idx="44">
                  <c:v>3.7</c:v>
                </c:pt>
                <c:pt idx="45">
                  <c:v>3.6</c:v>
                </c:pt>
                <c:pt idx="46">
                  <c:v>3.6</c:v>
                </c:pt>
                <c:pt idx="47">
                  <c:v>3.7</c:v>
                </c:pt>
                <c:pt idx="48">
                  <c:v>3.6</c:v>
                </c:pt>
                <c:pt idx="49">
                  <c:v>3.7</c:v>
                </c:pt>
                <c:pt idx="50">
                  <c:v>3.8</c:v>
                </c:pt>
                <c:pt idx="51">
                  <c:v>3.8</c:v>
                </c:pt>
                <c:pt idx="52">
                  <c:v>3.7</c:v>
                </c:pt>
                <c:pt idx="53">
                  <c:v>3.8</c:v>
                </c:pt>
              </c:numCache>
            </c:numRef>
          </c:val>
          <c:smooth val="0"/>
          <c:extLst>
            <c:ext xmlns:c16="http://schemas.microsoft.com/office/drawing/2014/chart" uri="{C3380CC4-5D6E-409C-BE32-E72D297353CC}">
              <c16:uniqueId val="{00000002-BDB9-4804-887B-1CA985D029FD}"/>
            </c:ext>
          </c:extLst>
        </c:ser>
        <c:dLbls>
          <c:showLegendKey val="0"/>
          <c:showVal val="0"/>
          <c:showCatName val="0"/>
          <c:showSerName val="0"/>
          <c:showPercent val="0"/>
          <c:showBubbleSize val="0"/>
        </c:dLbls>
        <c:marker val="1"/>
        <c:smooth val="0"/>
        <c:axId val="70724640"/>
        <c:axId val="70728480"/>
      </c:lineChart>
      <c:catAx>
        <c:axId val="7072464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70728480"/>
        <c:crosses val="autoZero"/>
        <c:auto val="1"/>
        <c:lblAlgn val="ctr"/>
        <c:lblOffset val="100"/>
        <c:noMultiLvlLbl val="0"/>
      </c:catAx>
      <c:valAx>
        <c:axId val="70728480"/>
        <c:scaling>
          <c:orientation val="minMax"/>
        </c:scaling>
        <c:delete val="0"/>
        <c:axPos val="l"/>
        <c:majorGridlines>
          <c:spPr>
            <a:ln w="9525" cap="flat" cmpd="sng" algn="ctr">
              <a:solidFill>
                <a:schemeClr val="tx1">
                  <a:lumMod val="15000"/>
                  <a:lumOff val="85000"/>
                </a:schemeClr>
              </a:solidFill>
              <a:round/>
            </a:ln>
            <a:effectLst/>
          </c:spPr>
        </c:majorGridlines>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en-US"/>
          </a:p>
        </c:txPr>
        <c:crossAx val="70724640"/>
        <c:crosses val="autoZero"/>
        <c:crossBetween val="between"/>
      </c:valAx>
      <c:valAx>
        <c:axId val="102546240"/>
        <c:scaling>
          <c:orientation val="minMax"/>
        </c:scaling>
        <c:delete val="0"/>
        <c:axPos val="r"/>
        <c:numFmt formatCode="#,##0" sourceLinked="1"/>
        <c:majorTickMark val="out"/>
        <c:minorTickMark val="none"/>
        <c:tickLblPos val="nextTo"/>
        <c:spPr>
          <a:noFill/>
          <a:ln>
            <a:noFill/>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en-US"/>
          </a:p>
        </c:txPr>
        <c:crossAx val="102549120"/>
        <c:crosses val="max"/>
        <c:crossBetween val="between"/>
      </c:valAx>
      <c:catAx>
        <c:axId val="102549120"/>
        <c:scaling>
          <c:orientation val="minMax"/>
        </c:scaling>
        <c:delete val="1"/>
        <c:axPos val="b"/>
        <c:numFmt formatCode="General" sourceLinked="1"/>
        <c:majorTickMark val="out"/>
        <c:minorTickMark val="none"/>
        <c:tickLblPos val="nextTo"/>
        <c:crossAx val="102546240"/>
        <c:crosses val="autoZero"/>
        <c:auto val="1"/>
        <c:lblAlgn val="ctr"/>
        <c:lblOffset val="100"/>
        <c:noMultiLvlLbl val="0"/>
      </c:catAx>
      <c:spPr>
        <a:noFill/>
        <a:ln>
          <a:noFill/>
        </a:ln>
        <a:effectLst/>
      </c:spPr>
    </c:plotArea>
    <c:legend>
      <c:legendPos val="b"/>
      <c:overlay val="0"/>
      <c:spPr>
        <a:noFill/>
        <a:ln>
          <a:noFill/>
        </a:ln>
        <a:effectLst/>
      </c:spPr>
      <c:txPr>
        <a:bodyPr rot="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100"/>
      </a:pPr>
      <a:endParaRPr lang="en-US"/>
    </a:p>
  </c:txPr>
  <c:externalData r:id="rId4">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col"/>
        <c:grouping val="clustered"/>
        <c:varyColors val="0"/>
        <c:ser>
          <c:idx val="0"/>
          <c:order val="0"/>
          <c:spPr>
            <a:solidFill>
              <a:srgbClr val="006965"/>
            </a:solidFill>
            <a:ln>
              <a:noFill/>
            </a:ln>
            <a:effectLst/>
          </c:spPr>
          <c:invertIfNegative val="0"/>
          <c:dPt>
            <c:idx val="27"/>
            <c:invertIfNegative val="0"/>
            <c:bubble3D val="0"/>
            <c:spPr>
              <a:solidFill>
                <a:srgbClr val="B5D137"/>
              </a:solidFill>
              <a:ln>
                <a:noFill/>
              </a:ln>
              <a:effectLst/>
            </c:spPr>
            <c:extLst>
              <c:ext xmlns:c16="http://schemas.microsoft.com/office/drawing/2014/chart" uri="{C3380CC4-5D6E-409C-BE32-E72D297353CC}">
                <c16:uniqueId val="{00000001-68C7-4DCA-9B9A-EB6CB5D60D90}"/>
              </c:ext>
            </c:extLst>
          </c:dPt>
          <c:cat>
            <c:strRef>
              <c:f>Data!$A$9:$A$45</c:f>
              <c:strCache>
                <c:ptCount val="37"/>
                <c:pt idx="0">
                  <c:v>Greater Birmingham and Solihull</c:v>
                </c:pt>
                <c:pt idx="1">
                  <c:v>Black Country</c:v>
                </c:pt>
                <c:pt idx="2">
                  <c:v>Greater Manchester</c:v>
                </c:pt>
                <c:pt idx="3">
                  <c:v>London</c:v>
                </c:pt>
                <c:pt idx="4">
                  <c:v>Leeds City Region</c:v>
                </c:pt>
                <c:pt idx="5">
                  <c:v>Liverpool City Region</c:v>
                </c:pt>
                <c:pt idx="6">
                  <c:v>Tees Valley</c:v>
                </c:pt>
                <c:pt idx="7">
                  <c:v>South Yorkshire</c:v>
                </c:pt>
                <c:pt idx="8">
                  <c:v>Lancashire</c:v>
                </c:pt>
                <c:pt idx="9">
                  <c:v>Coventry and Warwickshire</c:v>
                </c:pt>
                <c:pt idx="10">
                  <c:v>North East</c:v>
                </c:pt>
                <c:pt idx="11">
                  <c:v>Hull and East Yorkshire</c:v>
                </c:pt>
                <c:pt idx="12">
                  <c:v>Derby, Derbyshire, Nottingham and Nottinghamshire</c:v>
                </c:pt>
                <c:pt idx="13">
                  <c:v>Stoke-on-Trent and Staffordshire</c:v>
                </c:pt>
                <c:pt idx="14">
                  <c:v>South East Midlands</c:v>
                </c:pt>
                <c:pt idx="15">
                  <c:v>Leicester and Leicestershire</c:v>
                </c:pt>
                <c:pt idx="16">
                  <c:v>South East</c:v>
                </c:pt>
                <c:pt idx="17">
                  <c:v>Solent</c:v>
                </c:pt>
                <c:pt idx="18">
                  <c:v>Greater Lincolnshire</c:v>
                </c:pt>
                <c:pt idx="19">
                  <c:v>Worcestershire</c:v>
                </c:pt>
                <c:pt idx="20">
                  <c:v>Greater Cambridge and Greater Peterborough</c:v>
                </c:pt>
                <c:pt idx="21">
                  <c:v>Dorset</c:v>
                </c:pt>
                <c:pt idx="22">
                  <c:v>Thames Valley Berkshire</c:v>
                </c:pt>
                <c:pt idx="23">
                  <c:v>New Anglia</c:v>
                </c:pt>
                <c:pt idx="24">
                  <c:v>Cornwall and Isles of Scilly</c:v>
                </c:pt>
                <c:pt idx="25">
                  <c:v>The Marches</c:v>
                </c:pt>
                <c:pt idx="26">
                  <c:v>Coast to Capital</c:v>
                </c:pt>
                <c:pt idx="27">
                  <c:v>Buckinghamshire</c:v>
                </c:pt>
                <c:pt idx="28">
                  <c:v>Hertfordshire</c:v>
                </c:pt>
                <c:pt idx="29">
                  <c:v>West of England</c:v>
                </c:pt>
                <c:pt idx="30">
                  <c:v>Cheshire and Warrington</c:v>
                </c:pt>
                <c:pt idx="31">
                  <c:v>Heart of the South West</c:v>
                </c:pt>
                <c:pt idx="32">
                  <c:v>Gloucestershire</c:v>
                </c:pt>
                <c:pt idx="33">
                  <c:v>Swindon and Wiltshire</c:v>
                </c:pt>
                <c:pt idx="34">
                  <c:v>Cumbria</c:v>
                </c:pt>
                <c:pt idx="35">
                  <c:v>Enterprise M3</c:v>
                </c:pt>
                <c:pt idx="36">
                  <c:v>Oxfordshire</c:v>
                </c:pt>
              </c:strCache>
            </c:strRef>
          </c:cat>
          <c:val>
            <c:numRef>
              <c:f>Data!$B$9:$B$45</c:f>
              <c:numCache>
                <c:formatCode>#,##0.0</c:formatCode>
                <c:ptCount val="37"/>
                <c:pt idx="0">
                  <c:v>6.2</c:v>
                </c:pt>
                <c:pt idx="1">
                  <c:v>6</c:v>
                </c:pt>
                <c:pt idx="2">
                  <c:v>5</c:v>
                </c:pt>
                <c:pt idx="3">
                  <c:v>4.9000000000000004</c:v>
                </c:pt>
                <c:pt idx="4">
                  <c:v>4.7</c:v>
                </c:pt>
                <c:pt idx="5">
                  <c:v>4.5999999999999996</c:v>
                </c:pt>
                <c:pt idx="6">
                  <c:v>4.5999999999999996</c:v>
                </c:pt>
                <c:pt idx="7">
                  <c:v>4.3</c:v>
                </c:pt>
                <c:pt idx="8">
                  <c:v>4</c:v>
                </c:pt>
                <c:pt idx="9">
                  <c:v>3.9</c:v>
                </c:pt>
                <c:pt idx="10">
                  <c:v>3.9</c:v>
                </c:pt>
                <c:pt idx="11">
                  <c:v>3.9</c:v>
                </c:pt>
                <c:pt idx="12">
                  <c:v>3.6</c:v>
                </c:pt>
                <c:pt idx="13">
                  <c:v>3.5</c:v>
                </c:pt>
                <c:pt idx="14">
                  <c:v>3.5</c:v>
                </c:pt>
                <c:pt idx="15">
                  <c:v>3.3</c:v>
                </c:pt>
                <c:pt idx="16">
                  <c:v>3.3</c:v>
                </c:pt>
                <c:pt idx="17">
                  <c:v>3.2</c:v>
                </c:pt>
                <c:pt idx="18">
                  <c:v>3.2</c:v>
                </c:pt>
                <c:pt idx="19">
                  <c:v>3</c:v>
                </c:pt>
                <c:pt idx="20">
                  <c:v>2.9</c:v>
                </c:pt>
                <c:pt idx="21">
                  <c:v>2.8</c:v>
                </c:pt>
                <c:pt idx="22">
                  <c:v>2.8</c:v>
                </c:pt>
                <c:pt idx="23">
                  <c:v>2.8</c:v>
                </c:pt>
                <c:pt idx="24">
                  <c:v>2.7</c:v>
                </c:pt>
                <c:pt idx="25">
                  <c:v>2.7</c:v>
                </c:pt>
                <c:pt idx="26">
                  <c:v>2.7</c:v>
                </c:pt>
                <c:pt idx="27">
                  <c:v>2.6</c:v>
                </c:pt>
                <c:pt idx="28">
                  <c:v>2.6</c:v>
                </c:pt>
                <c:pt idx="29">
                  <c:v>2.5</c:v>
                </c:pt>
                <c:pt idx="30">
                  <c:v>2.4</c:v>
                </c:pt>
                <c:pt idx="31">
                  <c:v>2.4</c:v>
                </c:pt>
                <c:pt idx="32">
                  <c:v>2.2999999999999998</c:v>
                </c:pt>
                <c:pt idx="33">
                  <c:v>2.2999999999999998</c:v>
                </c:pt>
                <c:pt idx="34">
                  <c:v>2.2000000000000002</c:v>
                </c:pt>
                <c:pt idx="35">
                  <c:v>2.1</c:v>
                </c:pt>
                <c:pt idx="36">
                  <c:v>2.1</c:v>
                </c:pt>
              </c:numCache>
            </c:numRef>
          </c:val>
          <c:extLst>
            <c:ext xmlns:c16="http://schemas.microsoft.com/office/drawing/2014/chart" uri="{C3380CC4-5D6E-409C-BE32-E72D297353CC}">
              <c16:uniqueId val="{00000000-68C7-4DCA-9B9A-EB6CB5D60D90}"/>
            </c:ext>
          </c:extLst>
        </c:ser>
        <c:dLbls>
          <c:showLegendKey val="0"/>
          <c:showVal val="0"/>
          <c:showCatName val="0"/>
          <c:showSerName val="0"/>
          <c:showPercent val="0"/>
          <c:showBubbleSize val="0"/>
        </c:dLbls>
        <c:gapWidth val="135"/>
        <c:overlap val="-27"/>
        <c:axId val="306417168"/>
        <c:axId val="306417648"/>
      </c:barChart>
      <c:catAx>
        <c:axId val="30641716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306417648"/>
        <c:crosses val="autoZero"/>
        <c:auto val="1"/>
        <c:lblAlgn val="ctr"/>
        <c:lblOffset val="100"/>
        <c:noMultiLvlLbl val="0"/>
      </c:catAx>
      <c:valAx>
        <c:axId val="306417648"/>
        <c:scaling>
          <c:orientation val="minMax"/>
        </c:scaling>
        <c:delete val="0"/>
        <c:axPos val="l"/>
        <c:majorGridlines>
          <c:spPr>
            <a:ln w="9525" cap="flat" cmpd="sng" algn="ctr">
              <a:solidFill>
                <a:schemeClr val="tx1">
                  <a:lumMod val="15000"/>
                  <a:lumOff val="85000"/>
                </a:schemeClr>
              </a:solidFill>
              <a:round/>
            </a:ln>
            <a:effectLst/>
          </c:spPr>
        </c:majorGridlines>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306417168"/>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4">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col"/>
        <c:grouping val="clustered"/>
        <c:varyColors val="0"/>
        <c:ser>
          <c:idx val="0"/>
          <c:order val="0"/>
          <c:spPr>
            <a:solidFill>
              <a:srgbClr val="006965"/>
            </a:solidFill>
            <a:ln>
              <a:noFill/>
            </a:ln>
            <a:effectLst/>
          </c:spPr>
          <c:invertIfNegative val="0"/>
          <c:dPt>
            <c:idx val="6"/>
            <c:invertIfNegative val="0"/>
            <c:bubble3D val="0"/>
            <c:spPr>
              <a:solidFill>
                <a:srgbClr val="B5D137"/>
              </a:solidFill>
              <a:ln>
                <a:noFill/>
              </a:ln>
              <a:effectLst/>
            </c:spPr>
            <c:extLst>
              <c:ext xmlns:c16="http://schemas.microsoft.com/office/drawing/2014/chart" uri="{C3380CC4-5D6E-409C-BE32-E72D297353CC}">
                <c16:uniqueId val="{00000000-C254-440C-A62A-40F8E57202F0}"/>
              </c:ext>
            </c:extLst>
          </c:dPt>
          <c:cat>
            <c:strRef>
              <c:f>'[Bucks Labour Market and Skills Analysis 2023.xlsx]Slide 33'!$A$3:$A$40</c:f>
              <c:strCache>
                <c:ptCount val="38"/>
                <c:pt idx="0">
                  <c:v>London</c:v>
                </c:pt>
                <c:pt idx="1">
                  <c:v>Coventry and Warwickshire</c:v>
                </c:pt>
                <c:pt idx="2">
                  <c:v>Greater Birmingham and Solihull</c:v>
                </c:pt>
                <c:pt idx="3">
                  <c:v>Leicester and Leicestershire</c:v>
                </c:pt>
                <c:pt idx="4">
                  <c:v>South East Midlands</c:v>
                </c:pt>
                <c:pt idx="5">
                  <c:v>Greater Manchester</c:v>
                </c:pt>
                <c:pt idx="6">
                  <c:v>Buckinghamshire</c:v>
                </c:pt>
                <c:pt idx="7">
                  <c:v>Thames Valley Berkshire</c:v>
                </c:pt>
                <c:pt idx="8">
                  <c:v>South Yorkshire</c:v>
                </c:pt>
                <c:pt idx="9">
                  <c:v>Leeds City Region</c:v>
                </c:pt>
                <c:pt idx="10">
                  <c:v>Enterprise M3</c:v>
                </c:pt>
                <c:pt idx="11">
                  <c:v>Black Country</c:v>
                </c:pt>
                <c:pt idx="12">
                  <c:v>Greater Cambridge and Greater Peterborough</c:v>
                </c:pt>
                <c:pt idx="13">
                  <c:v>Stoke-on-Trent and Staffordshire</c:v>
                </c:pt>
                <c:pt idx="14">
                  <c:v>Worcestershire</c:v>
                </c:pt>
                <c:pt idx="15">
                  <c:v>Coast to Capital</c:v>
                </c:pt>
                <c:pt idx="16">
                  <c:v>Derby, Derbyshire, Nottingham and Nottinghamshire</c:v>
                </c:pt>
                <c:pt idx="17">
                  <c:v>Hertfordshire</c:v>
                </c:pt>
                <c:pt idx="18">
                  <c:v>Solent</c:v>
                </c:pt>
                <c:pt idx="19">
                  <c:v>Oxfordshire</c:v>
                </c:pt>
                <c:pt idx="20">
                  <c:v>Dorset</c:v>
                </c:pt>
                <c:pt idx="21">
                  <c:v>South East</c:v>
                </c:pt>
                <c:pt idx="22">
                  <c:v>The Marches</c:v>
                </c:pt>
                <c:pt idx="23">
                  <c:v>Lancashire</c:v>
                </c:pt>
                <c:pt idx="24">
                  <c:v>West of England</c:v>
                </c:pt>
                <c:pt idx="25">
                  <c:v>Liverpool City Region</c:v>
                </c:pt>
                <c:pt idx="26">
                  <c:v>Gloucestershire</c:v>
                </c:pt>
                <c:pt idx="27">
                  <c:v>Swindon and Wiltshire</c:v>
                </c:pt>
                <c:pt idx="28">
                  <c:v>New Anglia</c:v>
                </c:pt>
                <c:pt idx="29">
                  <c:v>York and North Yorkshire</c:v>
                </c:pt>
                <c:pt idx="30">
                  <c:v>Cornwall and Isles of Scilly</c:v>
                </c:pt>
                <c:pt idx="31">
                  <c:v>Cheshire and Warrington</c:v>
                </c:pt>
                <c:pt idx="32">
                  <c:v>Heart of the South West</c:v>
                </c:pt>
                <c:pt idx="33">
                  <c:v>Greater Lincolnshire</c:v>
                </c:pt>
                <c:pt idx="34">
                  <c:v>Hull and East Yorkshire</c:v>
                </c:pt>
                <c:pt idx="35">
                  <c:v>Cumbria</c:v>
                </c:pt>
                <c:pt idx="36">
                  <c:v>Tees Valley</c:v>
                </c:pt>
                <c:pt idx="37">
                  <c:v>North East</c:v>
                </c:pt>
              </c:strCache>
            </c:strRef>
          </c:cat>
          <c:val>
            <c:numRef>
              <c:f>'[Bucks Labour Market and Skills Analysis 2023.xlsx]Slide 33'!$B$3:$B$40</c:f>
              <c:numCache>
                <c:formatCode>#,##0.0</c:formatCode>
                <c:ptCount val="38"/>
                <c:pt idx="0">
                  <c:v>1.8000000000000003</c:v>
                </c:pt>
                <c:pt idx="1">
                  <c:v>1.2999999999999998</c:v>
                </c:pt>
                <c:pt idx="2">
                  <c:v>1.2000000000000002</c:v>
                </c:pt>
                <c:pt idx="3">
                  <c:v>1.0999999999999996</c:v>
                </c:pt>
                <c:pt idx="4">
                  <c:v>1</c:v>
                </c:pt>
                <c:pt idx="5">
                  <c:v>0.90000000000000036</c:v>
                </c:pt>
                <c:pt idx="6">
                  <c:v>0.90000000000000013</c:v>
                </c:pt>
                <c:pt idx="7">
                  <c:v>0.89999999999999991</c:v>
                </c:pt>
                <c:pt idx="8">
                  <c:v>0.89999999999999991</c:v>
                </c:pt>
                <c:pt idx="9">
                  <c:v>0.80000000000000027</c:v>
                </c:pt>
                <c:pt idx="10">
                  <c:v>0.8</c:v>
                </c:pt>
                <c:pt idx="11">
                  <c:v>0.79999999999999982</c:v>
                </c:pt>
                <c:pt idx="12">
                  <c:v>0.79999999999999982</c:v>
                </c:pt>
                <c:pt idx="13">
                  <c:v>0.70000000000000018</c:v>
                </c:pt>
                <c:pt idx="14">
                  <c:v>0.70000000000000018</c:v>
                </c:pt>
                <c:pt idx="15">
                  <c:v>0.70000000000000018</c:v>
                </c:pt>
                <c:pt idx="16">
                  <c:v>0.70000000000000018</c:v>
                </c:pt>
                <c:pt idx="17">
                  <c:v>0.70000000000000018</c:v>
                </c:pt>
                <c:pt idx="18">
                  <c:v>0.70000000000000018</c:v>
                </c:pt>
                <c:pt idx="19">
                  <c:v>0.60000000000000009</c:v>
                </c:pt>
                <c:pt idx="20">
                  <c:v>0.5</c:v>
                </c:pt>
                <c:pt idx="21">
                  <c:v>0.5</c:v>
                </c:pt>
                <c:pt idx="22">
                  <c:v>0.40000000000000036</c:v>
                </c:pt>
                <c:pt idx="23">
                  <c:v>0.39999999999999991</c:v>
                </c:pt>
                <c:pt idx="24">
                  <c:v>0.39999999999999991</c:v>
                </c:pt>
                <c:pt idx="25">
                  <c:v>0.39999999999999947</c:v>
                </c:pt>
                <c:pt idx="26">
                  <c:v>0.29999999999999982</c:v>
                </c:pt>
                <c:pt idx="27">
                  <c:v>0.29999999999999982</c:v>
                </c:pt>
                <c:pt idx="28">
                  <c:v>0.29999999999999982</c:v>
                </c:pt>
                <c:pt idx="29">
                  <c:v>0.29999999999999982</c:v>
                </c:pt>
                <c:pt idx="30">
                  <c:v>0.10000000000000009</c:v>
                </c:pt>
                <c:pt idx="31">
                  <c:v>0</c:v>
                </c:pt>
                <c:pt idx="32">
                  <c:v>0</c:v>
                </c:pt>
                <c:pt idx="33">
                  <c:v>0</c:v>
                </c:pt>
                <c:pt idx="34">
                  <c:v>-0.10000000000000009</c:v>
                </c:pt>
                <c:pt idx="35">
                  <c:v>-0.19999999999999973</c:v>
                </c:pt>
                <c:pt idx="36">
                  <c:v>-0.5</c:v>
                </c:pt>
                <c:pt idx="37">
                  <c:v>-0.50000000000000044</c:v>
                </c:pt>
              </c:numCache>
            </c:numRef>
          </c:val>
          <c:extLst>
            <c:ext xmlns:c16="http://schemas.microsoft.com/office/drawing/2014/chart" uri="{C3380CC4-5D6E-409C-BE32-E72D297353CC}">
              <c16:uniqueId val="{00000000-EB73-4FAE-B56F-D40590577DBE}"/>
            </c:ext>
          </c:extLst>
        </c:ser>
        <c:dLbls>
          <c:showLegendKey val="0"/>
          <c:showVal val="0"/>
          <c:showCatName val="0"/>
          <c:showSerName val="0"/>
          <c:showPercent val="0"/>
          <c:showBubbleSize val="0"/>
        </c:dLbls>
        <c:gapWidth val="128"/>
        <c:overlap val="-27"/>
        <c:axId val="102549600"/>
        <c:axId val="102543360"/>
      </c:barChart>
      <c:catAx>
        <c:axId val="102549600"/>
        <c:scaling>
          <c:orientation val="minMax"/>
        </c:scaling>
        <c:delete val="0"/>
        <c:axPos val="b"/>
        <c:numFmt formatCode="General" sourceLinked="1"/>
        <c:majorTickMark val="none"/>
        <c:minorTickMark val="none"/>
        <c:tickLblPos val="low"/>
        <c:spPr>
          <a:noFill/>
          <a:ln w="9525" cap="flat" cmpd="sng" algn="ctr">
            <a:solidFill>
              <a:schemeClr val="tx1">
                <a:lumMod val="15000"/>
                <a:lumOff val="85000"/>
              </a:schemeClr>
            </a:solidFill>
            <a:round/>
          </a:ln>
          <a:effectLst/>
        </c:spPr>
        <c:txPr>
          <a:bodyPr rot="-5400000" spcFirstLastPara="1" vertOverflow="ellipsis"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en-US"/>
          </a:p>
        </c:txPr>
        <c:crossAx val="102543360"/>
        <c:crosses val="autoZero"/>
        <c:auto val="1"/>
        <c:lblAlgn val="ctr"/>
        <c:lblOffset val="100"/>
        <c:noMultiLvlLbl val="0"/>
      </c:catAx>
      <c:valAx>
        <c:axId val="102543360"/>
        <c:scaling>
          <c:orientation val="minMax"/>
        </c:scaling>
        <c:delete val="0"/>
        <c:axPos val="l"/>
        <c:majorGridlines>
          <c:spPr>
            <a:ln w="9525" cap="flat" cmpd="sng" algn="ctr">
              <a:solidFill>
                <a:schemeClr val="tx1">
                  <a:lumMod val="15000"/>
                  <a:lumOff val="85000"/>
                </a:schemeClr>
              </a:solidFill>
              <a:round/>
            </a:ln>
            <a:effectLst/>
          </c:spPr>
        </c:majorGridlines>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1050" b="0" i="0" u="none" strike="noStrike" kern="1200" baseline="0">
                <a:solidFill>
                  <a:schemeClr val="tx1">
                    <a:lumMod val="65000"/>
                    <a:lumOff val="35000"/>
                  </a:schemeClr>
                </a:solidFill>
                <a:latin typeface="+mn-lt"/>
                <a:ea typeface="+mn-ea"/>
                <a:cs typeface="+mn-cs"/>
              </a:defRPr>
            </a:pPr>
            <a:endParaRPr lang="en-US"/>
          </a:p>
        </c:txPr>
        <c:crossAx val="102549600"/>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4">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'[Bucks Labour Market and Skills Analysis 2023.xlsx]Slide 47'!$E$2</c:f>
              <c:strCache>
                <c:ptCount val="1"/>
                <c:pt idx="0">
                  <c:v>Buckinghamshire</c:v>
                </c:pt>
              </c:strCache>
            </c:strRef>
          </c:tx>
          <c:spPr>
            <a:solidFill>
              <a:srgbClr val="006965"/>
            </a:solidFill>
            <a:ln>
              <a:noFill/>
            </a:ln>
            <a:effectLst/>
          </c:spPr>
          <c:invertIfNegative val="0"/>
          <c:dLbls>
            <c:delete val="1"/>
          </c:dLbls>
          <c:cat>
            <c:strRef>
              <c:f>'[Bucks Labour Market and Skills Analysis 2023.xlsx]Slide 47'!$D$3:$D$9</c:f>
              <c:strCache>
                <c:ptCount val="7"/>
                <c:pt idx="0">
                  <c:v>No qualifications</c:v>
                </c:pt>
                <c:pt idx="1">
                  <c:v>Level 1</c:v>
                </c:pt>
                <c:pt idx="2">
                  <c:v>Level 2</c:v>
                </c:pt>
                <c:pt idx="3">
                  <c:v>Level 3</c:v>
                </c:pt>
                <c:pt idx="4">
                  <c:v>Level 4+</c:v>
                </c:pt>
                <c:pt idx="5">
                  <c:v>Trade apprenticeships</c:v>
                </c:pt>
                <c:pt idx="6">
                  <c:v>Other qualifications</c:v>
                </c:pt>
              </c:strCache>
            </c:strRef>
          </c:cat>
          <c:val>
            <c:numRef>
              <c:f>'[Bucks Labour Market and Skills Analysis 2023.xlsx]Slide 47'!$E$3:$E$9</c:f>
              <c:numCache>
                <c:formatCode>0%</c:formatCode>
                <c:ptCount val="7"/>
                <c:pt idx="0">
                  <c:v>4.8000000000000001E-2</c:v>
                </c:pt>
                <c:pt idx="1">
                  <c:v>7.2999999999999995E-2</c:v>
                </c:pt>
                <c:pt idx="2">
                  <c:v>0.13500000000000001</c:v>
                </c:pt>
                <c:pt idx="3">
                  <c:v>0.183</c:v>
                </c:pt>
                <c:pt idx="4">
                  <c:v>0.47799999999999998</c:v>
                </c:pt>
                <c:pt idx="5">
                  <c:v>3.5999999999999997E-2</c:v>
                </c:pt>
                <c:pt idx="6">
                  <c:v>4.5999999999999999E-2</c:v>
                </c:pt>
              </c:numCache>
            </c:numRef>
          </c:val>
          <c:extLst>
            <c:ext xmlns:c16="http://schemas.microsoft.com/office/drawing/2014/chart" uri="{C3380CC4-5D6E-409C-BE32-E72D297353CC}">
              <c16:uniqueId val="{00000000-C9E4-4F3D-8D6B-49E15DB01830}"/>
            </c:ext>
          </c:extLst>
        </c:ser>
        <c:ser>
          <c:idx val="1"/>
          <c:order val="1"/>
          <c:tx>
            <c:strRef>
              <c:f>'[Bucks Labour Market and Skills Analysis 2023.xlsx]Slide 47'!$F$2</c:f>
              <c:strCache>
                <c:ptCount val="1"/>
                <c:pt idx="0">
                  <c:v>England</c:v>
                </c:pt>
              </c:strCache>
            </c:strRef>
          </c:tx>
          <c:spPr>
            <a:solidFill>
              <a:srgbClr val="B5D137"/>
            </a:solidFill>
            <a:ln>
              <a:noFill/>
            </a:ln>
            <a:effectLst/>
          </c:spPr>
          <c:invertIfNegative val="0"/>
          <c:dLbls>
            <c:delete val="1"/>
          </c:dLbls>
          <c:cat>
            <c:strRef>
              <c:f>'[Bucks Labour Market and Skills Analysis 2023.xlsx]Slide 47'!$D$3:$D$9</c:f>
              <c:strCache>
                <c:ptCount val="7"/>
                <c:pt idx="0">
                  <c:v>No qualifications</c:v>
                </c:pt>
                <c:pt idx="1">
                  <c:v>Level 1</c:v>
                </c:pt>
                <c:pt idx="2">
                  <c:v>Level 2</c:v>
                </c:pt>
                <c:pt idx="3">
                  <c:v>Level 3</c:v>
                </c:pt>
                <c:pt idx="4">
                  <c:v>Level 4+</c:v>
                </c:pt>
                <c:pt idx="5">
                  <c:v>Trade apprenticeships</c:v>
                </c:pt>
                <c:pt idx="6">
                  <c:v>Other qualifications</c:v>
                </c:pt>
              </c:strCache>
            </c:strRef>
          </c:cat>
          <c:val>
            <c:numRef>
              <c:f>'[Bucks Labour Market and Skills Analysis 2023.xlsx]Slide 47'!$F$3:$F$9</c:f>
              <c:numCache>
                <c:formatCode>0%</c:formatCode>
                <c:ptCount val="7"/>
                <c:pt idx="0">
                  <c:v>6.4000000000000001E-2</c:v>
                </c:pt>
                <c:pt idx="1">
                  <c:v>9.6000000000000002E-2</c:v>
                </c:pt>
                <c:pt idx="2">
                  <c:v>0.154</c:v>
                </c:pt>
                <c:pt idx="3">
                  <c:v>0.16800000000000001</c:v>
                </c:pt>
                <c:pt idx="4">
                  <c:v>0.432</c:v>
                </c:pt>
                <c:pt idx="5">
                  <c:v>2.7E-2</c:v>
                </c:pt>
                <c:pt idx="6">
                  <c:v>5.8999999999999997E-2</c:v>
                </c:pt>
              </c:numCache>
            </c:numRef>
          </c:val>
          <c:extLst>
            <c:ext xmlns:c16="http://schemas.microsoft.com/office/drawing/2014/chart" uri="{C3380CC4-5D6E-409C-BE32-E72D297353CC}">
              <c16:uniqueId val="{00000001-C9E4-4F3D-8D6B-49E15DB01830}"/>
            </c:ext>
          </c:extLst>
        </c:ser>
        <c:dLbls>
          <c:dLblPos val="outEnd"/>
          <c:showLegendKey val="0"/>
          <c:showVal val="1"/>
          <c:showCatName val="0"/>
          <c:showSerName val="0"/>
          <c:showPercent val="0"/>
          <c:showBubbleSize val="0"/>
        </c:dLbls>
        <c:gapWidth val="219"/>
        <c:overlap val="-27"/>
        <c:axId val="636180896"/>
        <c:axId val="452371792"/>
      </c:barChart>
      <c:catAx>
        <c:axId val="63618089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452371792"/>
        <c:crosses val="autoZero"/>
        <c:auto val="1"/>
        <c:lblAlgn val="ctr"/>
        <c:lblOffset val="100"/>
        <c:noMultiLvlLbl val="0"/>
      </c:catAx>
      <c:valAx>
        <c:axId val="452371792"/>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636180896"/>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solidFill>
      <a:schemeClr val="bg1"/>
    </a:solidFill>
    <a:ln w="9525" cap="flat" cmpd="sng" algn="ctr">
      <a:noFill/>
      <a:round/>
    </a:ln>
    <a:effectLst/>
  </c:spPr>
  <c:txPr>
    <a:bodyPr/>
    <a:lstStyle/>
    <a:p>
      <a:pPr>
        <a:defRPr/>
      </a:pPr>
      <a:endParaRPr lang="en-US"/>
    </a:p>
  </c:txPr>
  <c:externalData r:id="rId3">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'[Bucks Labour Market and Skills Analysis 2023.xlsx]Slide 50'!$B$15</c:f>
              <c:strCache>
                <c:ptCount val="1"/>
                <c:pt idx="0">
                  <c:v>Enter school sixth form after Y11</c:v>
                </c:pt>
              </c:strCache>
            </c:strRef>
          </c:tx>
          <c:spPr>
            <a:solidFill>
              <a:schemeClr val="accent1"/>
            </a:solidFill>
            <a:ln>
              <a:noFill/>
            </a:ln>
            <a:effectLst/>
          </c:spPr>
          <c:invertIfNegative val="0"/>
          <c:dPt>
            <c:idx val="0"/>
            <c:invertIfNegative val="0"/>
            <c:bubble3D val="0"/>
            <c:spPr>
              <a:solidFill>
                <a:srgbClr val="006965"/>
              </a:solidFill>
              <a:ln>
                <a:noFill/>
              </a:ln>
              <a:effectLst/>
            </c:spPr>
            <c:extLst>
              <c:ext xmlns:c16="http://schemas.microsoft.com/office/drawing/2014/chart" uri="{C3380CC4-5D6E-409C-BE32-E72D297353CC}">
                <c16:uniqueId val="{00000001-E829-41E4-8DB8-6BDBCDD50EEC}"/>
              </c:ext>
            </c:extLst>
          </c:dPt>
          <c:dPt>
            <c:idx val="1"/>
            <c:invertIfNegative val="0"/>
            <c:bubble3D val="0"/>
            <c:spPr>
              <a:solidFill>
                <a:srgbClr val="B5D137"/>
              </a:solidFill>
              <a:ln>
                <a:noFill/>
              </a:ln>
              <a:effectLst/>
            </c:spPr>
            <c:extLst>
              <c:ext xmlns:c16="http://schemas.microsoft.com/office/drawing/2014/chart" uri="{C3380CC4-5D6E-409C-BE32-E72D297353CC}">
                <c16:uniqueId val="{00000003-E829-41E4-8DB8-6BDBCDD50EEC}"/>
              </c:ext>
            </c:extLst>
          </c:dPt>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'[Bucks Labour Market and Skills Analysis 2023.xlsx]Slide 50'!$C$14:$D$14</c:f>
              <c:strCache>
                <c:ptCount val="2"/>
                <c:pt idx="0">
                  <c:v>Buckinghamshire</c:v>
                </c:pt>
                <c:pt idx="1">
                  <c:v>England</c:v>
                </c:pt>
              </c:strCache>
            </c:strRef>
          </c:cat>
          <c:val>
            <c:numRef>
              <c:f>'[Bucks Labour Market and Skills Analysis 2023.xlsx]Slide 50'!$C$15:$D$15</c:f>
              <c:numCache>
                <c:formatCode>0%</c:formatCode>
                <c:ptCount val="2"/>
                <c:pt idx="0">
                  <c:v>0.67300000000000004</c:v>
                </c:pt>
                <c:pt idx="1">
                  <c:v>0.39100000000000001</c:v>
                </c:pt>
              </c:numCache>
            </c:numRef>
          </c:val>
          <c:extLst>
            <c:ext xmlns:c16="http://schemas.microsoft.com/office/drawing/2014/chart" uri="{C3380CC4-5D6E-409C-BE32-E72D297353CC}">
              <c16:uniqueId val="{00000004-E829-41E4-8DB8-6BDBCDD50EEC}"/>
            </c:ext>
          </c:extLst>
        </c:ser>
        <c:dLbls>
          <c:dLblPos val="outEnd"/>
          <c:showLegendKey val="0"/>
          <c:showVal val="1"/>
          <c:showCatName val="0"/>
          <c:showSerName val="0"/>
          <c:showPercent val="0"/>
          <c:showBubbleSize val="0"/>
        </c:dLbls>
        <c:gapWidth val="219"/>
        <c:overlap val="-27"/>
        <c:axId val="610759232"/>
        <c:axId val="653698640"/>
      </c:barChart>
      <c:catAx>
        <c:axId val="610759232"/>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653698640"/>
        <c:crosses val="autoZero"/>
        <c:auto val="1"/>
        <c:lblAlgn val="ctr"/>
        <c:lblOffset val="100"/>
        <c:noMultiLvlLbl val="0"/>
      </c:catAx>
      <c:valAx>
        <c:axId val="653698640"/>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610759232"/>
        <c:crosses val="autoZero"/>
        <c:crossBetween val="between"/>
        <c:majorUnit val="0.2"/>
      </c:valAx>
      <c:spPr>
        <a:noFill/>
        <a:ln>
          <a:noFill/>
        </a:ln>
        <a:effectLst/>
      </c:spPr>
    </c:plotArea>
    <c:plotVisOnly val="1"/>
    <c:dispBlanksAs val="gap"/>
    <c:showDLblsOverMax val="0"/>
  </c:chart>
  <c:spPr>
    <a:solidFill>
      <a:schemeClr val="bg1"/>
    </a:solidFill>
    <a:ln w="9525" cap="flat" cmpd="sng" algn="ctr">
      <a:noFill/>
      <a:round/>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col"/>
        <c:grouping val="clustered"/>
        <c:varyColors val="0"/>
        <c:ser>
          <c:idx val="0"/>
          <c:order val="0"/>
          <c:tx>
            <c:strRef>
              <c:f>'[Bucks Labour Market and Skills Analysis 2023.xlsx]Slide 15'!$A$8</c:f>
              <c:strCache>
                <c:ptCount val="1"/>
                <c:pt idx="0">
                  <c:v>Buckinghamshire </c:v>
                </c:pt>
              </c:strCache>
            </c:strRef>
          </c:tx>
          <c:spPr>
            <a:solidFill>
              <a:srgbClr val="006965"/>
            </a:solidFill>
            <a:ln>
              <a:noFill/>
            </a:ln>
            <a:effectLst/>
          </c:spPr>
          <c:invertIfNegative val="0"/>
          <c:dLbls>
            <c:dLbl>
              <c:idx val="4"/>
              <c:layout>
                <c:manualLayout>
                  <c:x val="-5.3226879574185058E-2"/>
                  <c:y val="-5.6644880174291937E-2"/>
                </c:manualLayout>
              </c:layout>
              <c:spPr>
                <a:solidFill>
                  <a:srgbClr val="006965"/>
                </a:solid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3251-43AC-9FC4-01625859C098}"/>
                </c:ext>
              </c:extLst>
            </c:dLbl>
            <c:spPr>
              <a:solidFill>
                <a:srgbClr val="006965"/>
              </a:solid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'[Bucks Labour Market and Skills Analysis 2023.xlsx]Slide 15'!$B$7:$F$7</c:f>
              <c:strCache>
                <c:ptCount val="5"/>
                <c:pt idx="0">
                  <c:v>1-year</c:v>
                </c:pt>
                <c:pt idx="1">
                  <c:v>2-year      </c:v>
                </c:pt>
                <c:pt idx="2">
                  <c:v>3-year      </c:v>
                </c:pt>
                <c:pt idx="3">
                  <c:v>4-year      </c:v>
                </c:pt>
                <c:pt idx="4">
                  <c:v>5-year      </c:v>
                </c:pt>
              </c:strCache>
            </c:strRef>
          </c:cat>
          <c:val>
            <c:numRef>
              <c:f>'[Bucks Labour Market and Skills Analysis 2023.xlsx]Slide 15'!$B$8:$F$8</c:f>
              <c:numCache>
                <c:formatCode>#,##0.0</c:formatCode>
                <c:ptCount val="5"/>
                <c:pt idx="0">
                  <c:v>95.046854082998664</c:v>
                </c:pt>
                <c:pt idx="1">
                  <c:v>76.171352074966535</c:v>
                </c:pt>
                <c:pt idx="2">
                  <c:v>60.374832663989288</c:v>
                </c:pt>
                <c:pt idx="3">
                  <c:v>50.736278447121819</c:v>
                </c:pt>
                <c:pt idx="4">
                  <c:v>43.641231593038817</c:v>
                </c:pt>
              </c:numCache>
            </c:numRef>
          </c:val>
          <c:extLst>
            <c:ext xmlns:c16="http://schemas.microsoft.com/office/drawing/2014/chart" uri="{C3380CC4-5D6E-409C-BE32-E72D297353CC}">
              <c16:uniqueId val="{00000000-3251-43AC-9FC4-01625859C098}"/>
            </c:ext>
          </c:extLst>
        </c:ser>
        <c:ser>
          <c:idx val="1"/>
          <c:order val="1"/>
          <c:tx>
            <c:strRef>
              <c:f>'[Bucks Labour Market and Skills Analysis 2023.xlsx]Slide 15'!$A$9</c:f>
              <c:strCache>
                <c:ptCount val="1"/>
                <c:pt idx="0">
                  <c:v>England</c:v>
                </c:pt>
              </c:strCache>
            </c:strRef>
          </c:tx>
          <c:spPr>
            <a:solidFill>
              <a:srgbClr val="B5D137"/>
            </a:solidFill>
            <a:ln>
              <a:noFill/>
            </a:ln>
            <a:effectLst/>
          </c:spPr>
          <c:invertIfNegative val="0"/>
          <c:dLbls>
            <c:dLbl>
              <c:idx val="4"/>
              <c:layout>
                <c:manualLayout>
                  <c:x val="3.1936127744510975E-2"/>
                  <c:y val="-8.714596949891068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3251-43AC-9FC4-01625859C098}"/>
                </c:ext>
              </c:extLst>
            </c:dLbl>
            <c:spPr>
              <a:solidFill>
                <a:srgbClr val="B5D137"/>
              </a:solid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'[Bucks Labour Market and Skills Analysis 2023.xlsx]Slide 15'!$B$7:$F$7</c:f>
              <c:strCache>
                <c:ptCount val="5"/>
                <c:pt idx="0">
                  <c:v>1-year</c:v>
                </c:pt>
                <c:pt idx="1">
                  <c:v>2-year      </c:v>
                </c:pt>
                <c:pt idx="2">
                  <c:v>3-year      </c:v>
                </c:pt>
                <c:pt idx="3">
                  <c:v>4-year      </c:v>
                </c:pt>
                <c:pt idx="4">
                  <c:v>5-year      </c:v>
                </c:pt>
              </c:strCache>
            </c:strRef>
          </c:cat>
          <c:val>
            <c:numRef>
              <c:f>'[Bucks Labour Market and Skills Analysis 2023.xlsx]Slide 15'!$B$9:$F$9</c:f>
              <c:numCache>
                <c:formatCode>#,##0.0</c:formatCode>
                <c:ptCount val="5"/>
                <c:pt idx="0">
                  <c:v>95.278521244563393</c:v>
                </c:pt>
                <c:pt idx="1">
                  <c:v>70.767815322850453</c:v>
                </c:pt>
                <c:pt idx="2">
                  <c:v>53.64670458347274</c:v>
                </c:pt>
                <c:pt idx="3">
                  <c:v>44.507639121222262</c:v>
                </c:pt>
                <c:pt idx="4">
                  <c:v>38.015780082524813</c:v>
                </c:pt>
              </c:numCache>
            </c:numRef>
          </c:val>
          <c:extLst>
            <c:ext xmlns:c16="http://schemas.microsoft.com/office/drawing/2014/chart" uri="{C3380CC4-5D6E-409C-BE32-E72D297353CC}">
              <c16:uniqueId val="{00000001-3251-43AC-9FC4-01625859C098}"/>
            </c:ext>
          </c:extLst>
        </c:ser>
        <c:dLbls>
          <c:showLegendKey val="0"/>
          <c:showVal val="0"/>
          <c:showCatName val="0"/>
          <c:showSerName val="0"/>
          <c:showPercent val="0"/>
          <c:showBubbleSize val="0"/>
        </c:dLbls>
        <c:gapWidth val="219"/>
        <c:overlap val="-27"/>
        <c:axId val="1679646543"/>
        <c:axId val="1679647983"/>
      </c:barChart>
      <c:catAx>
        <c:axId val="1679646543"/>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1679647983"/>
        <c:crosses val="autoZero"/>
        <c:auto val="1"/>
        <c:lblAlgn val="ctr"/>
        <c:lblOffset val="100"/>
        <c:noMultiLvlLbl val="0"/>
      </c:catAx>
      <c:valAx>
        <c:axId val="1679647983"/>
        <c:scaling>
          <c:orientation val="minMax"/>
          <c:max val="10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r>
                  <a:rPr lang="en-GB"/>
                  <a:t>% firms</a:t>
                </a:r>
                <a:r>
                  <a:rPr lang="en-GB" baseline="0"/>
                  <a:t> born in 2016 </a:t>
                </a:r>
                <a:r>
                  <a:rPr lang="en-GB"/>
                  <a:t>surviving for…</a:t>
                </a:r>
              </a:p>
            </c:rich>
          </c:tx>
          <c:overlay val="0"/>
          <c:spPr>
            <a:noFill/>
            <a:ln>
              <a:noFill/>
            </a:ln>
            <a:effectLst/>
          </c:spPr>
          <c:txPr>
            <a:bodyPr rot="-54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title>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1679646543"/>
        <c:crosses val="autoZero"/>
        <c:crossBetween val="between"/>
      </c:valAx>
      <c:spPr>
        <a:noFill/>
        <a:ln>
          <a:noFill/>
        </a:ln>
        <a:effectLst/>
      </c:spPr>
    </c:plotArea>
    <c:legend>
      <c:legendPos val="r"/>
      <c:layout>
        <c:manualLayout>
          <c:xMode val="edge"/>
          <c:yMode val="edge"/>
          <c:x val="0.67925335680345356"/>
          <c:y val="6.2076064021409076E-2"/>
          <c:w val="0.28082648351590783"/>
          <c:h val="0.17868011596589642"/>
        </c:manualLayout>
      </c:layout>
      <c:overlay val="1"/>
      <c:spPr>
        <a:solidFill>
          <a:sysClr val="window" lastClr="FFFFFF"/>
        </a:solid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200"/>
      </a:pPr>
      <a:endParaRPr lang="en-US"/>
    </a:p>
  </c:txPr>
  <c:externalData r:id="rId4">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GB" dirty="0"/>
              <a:t>Go to university after school</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'[Bucks Labour Market and Skills Analysis 2023.xlsx]Slide 50'!$B$30</c:f>
              <c:strCache>
                <c:ptCount val="1"/>
                <c:pt idx="0">
                  <c:v>Go to University after school</c:v>
                </c:pt>
              </c:strCache>
            </c:strRef>
          </c:tx>
          <c:spPr>
            <a:solidFill>
              <a:schemeClr val="accent1"/>
            </a:solidFill>
            <a:ln>
              <a:noFill/>
            </a:ln>
            <a:effectLst/>
          </c:spPr>
          <c:invertIfNegative val="0"/>
          <c:dPt>
            <c:idx val="0"/>
            <c:invertIfNegative val="0"/>
            <c:bubble3D val="0"/>
            <c:spPr>
              <a:solidFill>
                <a:srgbClr val="006965"/>
              </a:solidFill>
              <a:ln>
                <a:noFill/>
              </a:ln>
              <a:effectLst/>
            </c:spPr>
            <c:extLst>
              <c:ext xmlns:c16="http://schemas.microsoft.com/office/drawing/2014/chart" uri="{C3380CC4-5D6E-409C-BE32-E72D297353CC}">
                <c16:uniqueId val="{00000001-3E79-4C6C-A270-2F8DD11A6E4B}"/>
              </c:ext>
            </c:extLst>
          </c:dPt>
          <c:dPt>
            <c:idx val="1"/>
            <c:invertIfNegative val="0"/>
            <c:bubble3D val="0"/>
            <c:spPr>
              <a:solidFill>
                <a:srgbClr val="B5D137"/>
              </a:solidFill>
              <a:ln>
                <a:noFill/>
              </a:ln>
              <a:effectLst/>
            </c:spPr>
            <c:extLst>
              <c:ext xmlns:c16="http://schemas.microsoft.com/office/drawing/2014/chart" uri="{C3380CC4-5D6E-409C-BE32-E72D297353CC}">
                <c16:uniqueId val="{00000003-3E79-4C6C-A270-2F8DD11A6E4B}"/>
              </c:ext>
            </c:extLst>
          </c:dPt>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'[Bucks Labour Market and Skills Analysis 2023.xlsx]Slide 50'!$C$29:$D$29</c:f>
              <c:strCache>
                <c:ptCount val="2"/>
                <c:pt idx="0">
                  <c:v>Buckinghamshire</c:v>
                </c:pt>
                <c:pt idx="1">
                  <c:v>England</c:v>
                </c:pt>
              </c:strCache>
            </c:strRef>
          </c:cat>
          <c:val>
            <c:numRef>
              <c:f>'[Bucks Labour Market and Skills Analysis 2023.xlsx]Slide 50'!$C$30:$D$30</c:f>
              <c:numCache>
                <c:formatCode>0%</c:formatCode>
                <c:ptCount val="2"/>
                <c:pt idx="0">
                  <c:v>0.65700000000000003</c:v>
                </c:pt>
                <c:pt idx="1">
                  <c:v>0.57099999999999995</c:v>
                </c:pt>
              </c:numCache>
            </c:numRef>
          </c:val>
          <c:extLst>
            <c:ext xmlns:c16="http://schemas.microsoft.com/office/drawing/2014/chart" uri="{C3380CC4-5D6E-409C-BE32-E72D297353CC}">
              <c16:uniqueId val="{00000004-3E79-4C6C-A270-2F8DD11A6E4B}"/>
            </c:ext>
          </c:extLst>
        </c:ser>
        <c:dLbls>
          <c:dLblPos val="outEnd"/>
          <c:showLegendKey val="0"/>
          <c:showVal val="1"/>
          <c:showCatName val="0"/>
          <c:showSerName val="0"/>
          <c:showPercent val="0"/>
          <c:showBubbleSize val="0"/>
        </c:dLbls>
        <c:gapWidth val="219"/>
        <c:overlap val="-27"/>
        <c:axId val="588377008"/>
        <c:axId val="669629952"/>
      </c:barChart>
      <c:catAx>
        <c:axId val="588377008"/>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669629952"/>
        <c:crosses val="autoZero"/>
        <c:auto val="1"/>
        <c:lblAlgn val="ctr"/>
        <c:lblOffset val="100"/>
        <c:noMultiLvlLbl val="0"/>
      </c:catAx>
      <c:valAx>
        <c:axId val="669629952"/>
        <c:scaling>
          <c:orientation val="minMax"/>
          <c:max val="0.8"/>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588377008"/>
        <c:crosses val="autoZero"/>
        <c:crossBetween val="between"/>
        <c:majorUnit val="0.2"/>
      </c:valAx>
      <c:spPr>
        <a:noFill/>
        <a:ln>
          <a:noFill/>
        </a:ln>
        <a:effectLst/>
      </c:spPr>
    </c:plotArea>
    <c:plotVisOnly val="1"/>
    <c:dispBlanksAs val="gap"/>
    <c:showDLblsOverMax val="0"/>
  </c:chart>
  <c:spPr>
    <a:solidFill>
      <a:schemeClr val="bg1"/>
    </a:solidFill>
    <a:ln w="9525" cap="flat" cmpd="sng" algn="ctr">
      <a:noFill/>
      <a:round/>
    </a:ln>
    <a:effectLst/>
  </c:spPr>
  <c:txPr>
    <a:bodyPr/>
    <a:lstStyle/>
    <a:p>
      <a:pPr>
        <a:defRPr/>
      </a:pPr>
      <a:endParaRPr lang="en-US"/>
    </a:p>
  </c:txPr>
  <c:externalData r:id="rId3">
    <c:autoUpdate val="0"/>
  </c:externalData>
</c:chartSpace>
</file>

<file path=ppt/charts/chart2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spPr>
            <a:ln w="28575" cap="rnd">
              <a:solidFill>
                <a:srgbClr val="006965"/>
              </a:solidFill>
              <a:round/>
            </a:ln>
            <a:effectLst/>
          </c:spPr>
          <c:marker>
            <c:symbol val="none"/>
          </c:marker>
          <c:cat>
            <c:strRef>
              <c:f>'[Apprenticeships full 2022-23 data.xlsx]Sheet1'!$F$4:$L$4</c:f>
              <c:strCache>
                <c:ptCount val="7"/>
                <c:pt idx="0">
                  <c:v>2016/17</c:v>
                </c:pt>
                <c:pt idx="1">
                  <c:v>2017/18</c:v>
                </c:pt>
                <c:pt idx="2">
                  <c:v>2018/19</c:v>
                </c:pt>
                <c:pt idx="3">
                  <c:v>2019/20</c:v>
                </c:pt>
                <c:pt idx="4">
                  <c:v>2020/21</c:v>
                </c:pt>
                <c:pt idx="5">
                  <c:v>2021/22</c:v>
                </c:pt>
                <c:pt idx="6">
                  <c:v>2022/23</c:v>
                </c:pt>
              </c:strCache>
            </c:strRef>
          </c:cat>
          <c:val>
            <c:numRef>
              <c:f>'[Apprenticeships full 2022-23 data.xlsx]Sheet1'!$F$5:$L$5</c:f>
              <c:numCache>
                <c:formatCode>#,##0</c:formatCode>
                <c:ptCount val="7"/>
                <c:pt idx="0" formatCode="_-* #,##0_-;\-* #,##0_-;_-* &quot;-&quot;??_-;_-@_-">
                  <c:v>2960</c:v>
                </c:pt>
                <c:pt idx="1">
                  <c:v>2610</c:v>
                </c:pt>
                <c:pt idx="2">
                  <c:v>2850</c:v>
                </c:pt>
                <c:pt idx="3">
                  <c:v>2270</c:v>
                </c:pt>
                <c:pt idx="4">
                  <c:v>2470</c:v>
                </c:pt>
                <c:pt idx="5">
                  <c:v>2710</c:v>
                </c:pt>
                <c:pt idx="6">
                  <c:v>2750</c:v>
                </c:pt>
              </c:numCache>
            </c:numRef>
          </c:val>
          <c:smooth val="0"/>
          <c:extLst>
            <c:ext xmlns:c16="http://schemas.microsoft.com/office/drawing/2014/chart" uri="{C3380CC4-5D6E-409C-BE32-E72D297353CC}">
              <c16:uniqueId val="{00000000-142A-4C80-BE96-5F914D94D42F}"/>
            </c:ext>
          </c:extLst>
        </c:ser>
        <c:dLbls>
          <c:showLegendKey val="0"/>
          <c:showVal val="0"/>
          <c:showCatName val="0"/>
          <c:showSerName val="0"/>
          <c:showPercent val="0"/>
          <c:showBubbleSize val="0"/>
        </c:dLbls>
        <c:smooth val="0"/>
        <c:axId val="1400109696"/>
        <c:axId val="1417419408"/>
      </c:lineChart>
      <c:catAx>
        <c:axId val="140010969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417419408"/>
        <c:crosses val="autoZero"/>
        <c:auto val="1"/>
        <c:lblAlgn val="ctr"/>
        <c:lblOffset val="100"/>
        <c:noMultiLvlLbl val="0"/>
      </c:catAx>
      <c:valAx>
        <c:axId val="1417419408"/>
        <c:scaling>
          <c:orientation val="minMax"/>
        </c:scaling>
        <c:delete val="0"/>
        <c:axPos val="l"/>
        <c:majorGridlines>
          <c:spPr>
            <a:ln w="9525" cap="flat" cmpd="sng" algn="ctr">
              <a:solidFill>
                <a:schemeClr val="tx1">
                  <a:lumMod val="15000"/>
                  <a:lumOff val="85000"/>
                </a:schemeClr>
              </a:solidFill>
              <a:round/>
            </a:ln>
            <a:effectLst/>
          </c:spPr>
        </c:majorGridlines>
        <c:numFmt formatCode="_-* #,##0_-;\-* #,##0_-;_-* &quot;-&quot;??_-;_-@_-"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400109696"/>
        <c:crosses val="autoZero"/>
        <c:crossBetween val="between"/>
      </c:valAx>
      <c:spPr>
        <a:noFill/>
        <a:ln>
          <a:noFill/>
        </a:ln>
        <a:effectLst/>
      </c:spPr>
    </c:plotArea>
    <c:plotVisOnly val="1"/>
    <c:dispBlanksAs val="gap"/>
    <c:showDLblsOverMax val="0"/>
  </c:chart>
  <c:spPr>
    <a:solidFill>
      <a:schemeClr val="bg1"/>
    </a:solidFill>
    <a:ln w="9525" cap="flat" cmpd="sng" algn="ctr">
      <a:noFill/>
      <a:round/>
    </a:ln>
    <a:effectLst/>
  </c:spPr>
  <c:txPr>
    <a:bodyPr/>
    <a:lstStyle/>
    <a:p>
      <a:pPr>
        <a:defRPr/>
      </a:pPr>
      <a:endParaRPr lang="en-US"/>
    </a:p>
  </c:txPr>
  <c:externalData r:id="rId3">
    <c:autoUpdate val="0"/>
  </c:externalData>
</c:chartSpace>
</file>

<file path=ppt/charts/chart2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'[Apprenticeships full 2022-23 data.xlsx]Sheet1'!$E$48</c:f>
              <c:strCache>
                <c:ptCount val="1"/>
                <c:pt idx="0">
                  <c:v>Intermediate</c:v>
                </c:pt>
              </c:strCache>
            </c:strRef>
          </c:tx>
          <c:spPr>
            <a:solidFill>
              <a:srgbClr val="006965"/>
            </a:solidFill>
            <a:ln>
              <a:noFill/>
            </a:ln>
            <a:effectLst/>
          </c:spPr>
          <c:invertIfNegative val="0"/>
          <c:cat>
            <c:strRef>
              <c:f>'[Apprenticeships full 2022-23 data.xlsx]Sheet1'!$F$47:$L$47</c:f>
              <c:strCache>
                <c:ptCount val="7"/>
                <c:pt idx="0">
                  <c:v>2016/17</c:v>
                </c:pt>
                <c:pt idx="1">
                  <c:v>2017/18</c:v>
                </c:pt>
                <c:pt idx="2">
                  <c:v>2018/19</c:v>
                </c:pt>
                <c:pt idx="3">
                  <c:v>2019/20</c:v>
                </c:pt>
                <c:pt idx="4">
                  <c:v>2020/21</c:v>
                </c:pt>
                <c:pt idx="5">
                  <c:v>2021/22</c:v>
                </c:pt>
                <c:pt idx="6">
                  <c:v>2022/23</c:v>
                </c:pt>
              </c:strCache>
            </c:strRef>
          </c:cat>
          <c:val>
            <c:numRef>
              <c:f>'[Apprenticeships full 2022-23 data.xlsx]Sheet1'!$F$48:$L$48</c:f>
              <c:numCache>
                <c:formatCode>0%</c:formatCode>
                <c:ptCount val="7"/>
                <c:pt idx="0">
                  <c:v>0.49</c:v>
                </c:pt>
                <c:pt idx="1">
                  <c:v>0.36015325670498083</c:v>
                </c:pt>
                <c:pt idx="2">
                  <c:v>0.28771929824561404</c:v>
                </c:pt>
                <c:pt idx="3">
                  <c:v>0.25110132158590309</c:v>
                </c:pt>
                <c:pt idx="4">
                  <c:v>0.19433198380566802</c:v>
                </c:pt>
                <c:pt idx="5">
                  <c:v>0.21771217712177121</c:v>
                </c:pt>
                <c:pt idx="6">
                  <c:v>0.18545454545454546</c:v>
                </c:pt>
              </c:numCache>
            </c:numRef>
          </c:val>
          <c:extLst>
            <c:ext xmlns:c16="http://schemas.microsoft.com/office/drawing/2014/chart" uri="{C3380CC4-5D6E-409C-BE32-E72D297353CC}">
              <c16:uniqueId val="{00000000-295F-4CD5-B453-4D0544BAA117}"/>
            </c:ext>
          </c:extLst>
        </c:ser>
        <c:ser>
          <c:idx val="1"/>
          <c:order val="1"/>
          <c:tx>
            <c:strRef>
              <c:f>'[Apprenticeships full 2022-23 data.xlsx]Sheet1'!$E$49</c:f>
              <c:strCache>
                <c:ptCount val="1"/>
                <c:pt idx="0">
                  <c:v>Advanced</c:v>
                </c:pt>
              </c:strCache>
            </c:strRef>
          </c:tx>
          <c:spPr>
            <a:solidFill>
              <a:srgbClr val="B5D137"/>
            </a:solidFill>
            <a:ln>
              <a:noFill/>
            </a:ln>
            <a:effectLst/>
          </c:spPr>
          <c:invertIfNegative val="0"/>
          <c:cat>
            <c:strRef>
              <c:f>'[Apprenticeships full 2022-23 data.xlsx]Sheet1'!$F$47:$L$47</c:f>
              <c:strCache>
                <c:ptCount val="7"/>
                <c:pt idx="0">
                  <c:v>2016/17</c:v>
                </c:pt>
                <c:pt idx="1">
                  <c:v>2017/18</c:v>
                </c:pt>
                <c:pt idx="2">
                  <c:v>2018/19</c:v>
                </c:pt>
                <c:pt idx="3">
                  <c:v>2019/20</c:v>
                </c:pt>
                <c:pt idx="4">
                  <c:v>2020/21</c:v>
                </c:pt>
                <c:pt idx="5">
                  <c:v>2021/22</c:v>
                </c:pt>
                <c:pt idx="6">
                  <c:v>2022/23</c:v>
                </c:pt>
              </c:strCache>
            </c:strRef>
          </c:cat>
          <c:val>
            <c:numRef>
              <c:f>'[Apprenticeships full 2022-23 data.xlsx]Sheet1'!$F$49:$L$49</c:f>
              <c:numCache>
                <c:formatCode>0%</c:formatCode>
                <c:ptCount val="7"/>
                <c:pt idx="0">
                  <c:v>0.43</c:v>
                </c:pt>
                <c:pt idx="1">
                  <c:v>0.47892720306513409</c:v>
                </c:pt>
                <c:pt idx="2">
                  <c:v>0.47017543859649125</c:v>
                </c:pt>
                <c:pt idx="3">
                  <c:v>0.44052863436123346</c:v>
                </c:pt>
                <c:pt idx="4">
                  <c:v>0.4291497975708502</c:v>
                </c:pt>
                <c:pt idx="5">
                  <c:v>0.41697416974169743</c:v>
                </c:pt>
                <c:pt idx="6">
                  <c:v>0.43636363636363634</c:v>
                </c:pt>
              </c:numCache>
            </c:numRef>
          </c:val>
          <c:extLst>
            <c:ext xmlns:c16="http://schemas.microsoft.com/office/drawing/2014/chart" uri="{C3380CC4-5D6E-409C-BE32-E72D297353CC}">
              <c16:uniqueId val="{00000001-295F-4CD5-B453-4D0544BAA117}"/>
            </c:ext>
          </c:extLst>
        </c:ser>
        <c:ser>
          <c:idx val="2"/>
          <c:order val="2"/>
          <c:tx>
            <c:strRef>
              <c:f>'[Apprenticeships full 2022-23 data.xlsx]Sheet1'!$E$50</c:f>
              <c:strCache>
                <c:ptCount val="1"/>
                <c:pt idx="0">
                  <c:v>Higher</c:v>
                </c:pt>
              </c:strCache>
            </c:strRef>
          </c:tx>
          <c:spPr>
            <a:solidFill>
              <a:srgbClr val="808285"/>
            </a:solidFill>
            <a:ln>
              <a:noFill/>
            </a:ln>
            <a:effectLst/>
          </c:spPr>
          <c:invertIfNegative val="0"/>
          <c:cat>
            <c:strRef>
              <c:f>'[Apprenticeships full 2022-23 data.xlsx]Sheet1'!$F$47:$L$47</c:f>
              <c:strCache>
                <c:ptCount val="7"/>
                <c:pt idx="0">
                  <c:v>2016/17</c:v>
                </c:pt>
                <c:pt idx="1">
                  <c:v>2017/18</c:v>
                </c:pt>
                <c:pt idx="2">
                  <c:v>2018/19</c:v>
                </c:pt>
                <c:pt idx="3">
                  <c:v>2019/20</c:v>
                </c:pt>
                <c:pt idx="4">
                  <c:v>2020/21</c:v>
                </c:pt>
                <c:pt idx="5">
                  <c:v>2021/22</c:v>
                </c:pt>
                <c:pt idx="6">
                  <c:v>2022/23</c:v>
                </c:pt>
              </c:strCache>
            </c:strRef>
          </c:cat>
          <c:val>
            <c:numRef>
              <c:f>'[Apprenticeships full 2022-23 data.xlsx]Sheet1'!$F$50:$L$50</c:f>
              <c:numCache>
                <c:formatCode>0%</c:formatCode>
                <c:ptCount val="7"/>
                <c:pt idx="0">
                  <c:v>0.08</c:v>
                </c:pt>
                <c:pt idx="1">
                  <c:v>0.15708812260536398</c:v>
                </c:pt>
                <c:pt idx="2">
                  <c:v>0.23859649122807017</c:v>
                </c:pt>
                <c:pt idx="3">
                  <c:v>0.30837004405286345</c:v>
                </c:pt>
                <c:pt idx="4">
                  <c:v>0.37651821862348178</c:v>
                </c:pt>
                <c:pt idx="5">
                  <c:v>0.36900369003690037</c:v>
                </c:pt>
                <c:pt idx="6">
                  <c:v>0.37818181818181817</c:v>
                </c:pt>
              </c:numCache>
            </c:numRef>
          </c:val>
          <c:extLst>
            <c:ext xmlns:c16="http://schemas.microsoft.com/office/drawing/2014/chart" uri="{C3380CC4-5D6E-409C-BE32-E72D297353CC}">
              <c16:uniqueId val="{00000002-295F-4CD5-B453-4D0544BAA117}"/>
            </c:ext>
          </c:extLst>
        </c:ser>
        <c:dLbls>
          <c:showLegendKey val="0"/>
          <c:showVal val="0"/>
          <c:showCatName val="0"/>
          <c:showSerName val="0"/>
          <c:showPercent val="0"/>
          <c:showBubbleSize val="0"/>
        </c:dLbls>
        <c:gapWidth val="219"/>
        <c:overlap val="-27"/>
        <c:axId val="537088848"/>
        <c:axId val="684551824"/>
      </c:barChart>
      <c:catAx>
        <c:axId val="53708884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684551824"/>
        <c:crosses val="autoZero"/>
        <c:auto val="1"/>
        <c:lblAlgn val="ctr"/>
        <c:lblOffset val="100"/>
        <c:noMultiLvlLbl val="0"/>
      </c:catAx>
      <c:valAx>
        <c:axId val="684551824"/>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53708884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05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'[Apprenticeships full 2022-23 data.xlsx]Sheet1'!$N$32</c:f>
              <c:strCache>
                <c:ptCount val="1"/>
                <c:pt idx="0">
                  <c:v>Under 19</c:v>
                </c:pt>
              </c:strCache>
            </c:strRef>
          </c:tx>
          <c:spPr>
            <a:solidFill>
              <a:srgbClr val="006965"/>
            </a:solidFill>
            <a:ln>
              <a:noFill/>
            </a:ln>
            <a:effectLst/>
          </c:spPr>
          <c:invertIfNegative val="0"/>
          <c:cat>
            <c:strRef>
              <c:f>'[Apprenticeships full 2022-23 data.xlsx]Sheet1'!$O$31:$U$31</c:f>
              <c:strCache>
                <c:ptCount val="7"/>
                <c:pt idx="0">
                  <c:v>2016/17</c:v>
                </c:pt>
                <c:pt idx="1">
                  <c:v>2017/18</c:v>
                </c:pt>
                <c:pt idx="2">
                  <c:v>2018/19</c:v>
                </c:pt>
                <c:pt idx="3">
                  <c:v>2019/20</c:v>
                </c:pt>
                <c:pt idx="4">
                  <c:v>2020/21</c:v>
                </c:pt>
                <c:pt idx="5">
                  <c:v>2021/22</c:v>
                </c:pt>
                <c:pt idx="6">
                  <c:v>2022/23</c:v>
                </c:pt>
              </c:strCache>
            </c:strRef>
          </c:cat>
          <c:val>
            <c:numRef>
              <c:f>'[Apprenticeships full 2022-23 data.xlsx]Sheet1'!$O$32:$U$32</c:f>
              <c:numCache>
                <c:formatCode>0%</c:formatCode>
                <c:ptCount val="7"/>
                <c:pt idx="0">
                  <c:v>0.28999999999999998</c:v>
                </c:pt>
                <c:pt idx="1">
                  <c:v>0.27969348659003829</c:v>
                </c:pt>
                <c:pt idx="2">
                  <c:v>0.25263157894736843</c:v>
                </c:pt>
                <c:pt idx="3">
                  <c:v>0.24229074889867841</c:v>
                </c:pt>
                <c:pt idx="4">
                  <c:v>0.17813765182186234</c:v>
                </c:pt>
                <c:pt idx="5">
                  <c:v>0.2029520295202952</c:v>
                </c:pt>
                <c:pt idx="6">
                  <c:v>0.23272727272727273</c:v>
                </c:pt>
              </c:numCache>
            </c:numRef>
          </c:val>
          <c:extLst>
            <c:ext xmlns:c16="http://schemas.microsoft.com/office/drawing/2014/chart" uri="{C3380CC4-5D6E-409C-BE32-E72D297353CC}">
              <c16:uniqueId val="{00000000-81DD-43D0-8231-048EA9126264}"/>
            </c:ext>
          </c:extLst>
        </c:ser>
        <c:ser>
          <c:idx val="1"/>
          <c:order val="1"/>
          <c:tx>
            <c:strRef>
              <c:f>'[Apprenticeships full 2022-23 data.xlsx]Sheet1'!$N$33</c:f>
              <c:strCache>
                <c:ptCount val="1"/>
                <c:pt idx="0">
                  <c:v>19-24</c:v>
                </c:pt>
              </c:strCache>
            </c:strRef>
          </c:tx>
          <c:spPr>
            <a:solidFill>
              <a:srgbClr val="B5D137"/>
            </a:solidFill>
            <a:ln>
              <a:noFill/>
            </a:ln>
            <a:effectLst/>
          </c:spPr>
          <c:invertIfNegative val="0"/>
          <c:cat>
            <c:strRef>
              <c:f>'[Apprenticeships full 2022-23 data.xlsx]Sheet1'!$O$31:$U$31</c:f>
              <c:strCache>
                <c:ptCount val="7"/>
                <c:pt idx="0">
                  <c:v>2016/17</c:v>
                </c:pt>
                <c:pt idx="1">
                  <c:v>2017/18</c:v>
                </c:pt>
                <c:pt idx="2">
                  <c:v>2018/19</c:v>
                </c:pt>
                <c:pt idx="3">
                  <c:v>2019/20</c:v>
                </c:pt>
                <c:pt idx="4">
                  <c:v>2020/21</c:v>
                </c:pt>
                <c:pt idx="5">
                  <c:v>2021/22</c:v>
                </c:pt>
                <c:pt idx="6">
                  <c:v>2022/23</c:v>
                </c:pt>
              </c:strCache>
            </c:strRef>
          </c:cat>
          <c:val>
            <c:numRef>
              <c:f>'[Apprenticeships full 2022-23 data.xlsx]Sheet1'!$O$33:$U$33</c:f>
              <c:numCache>
                <c:formatCode>0%</c:formatCode>
                <c:ptCount val="7"/>
                <c:pt idx="0">
                  <c:v>0.31</c:v>
                </c:pt>
                <c:pt idx="1">
                  <c:v>0.32183908045977011</c:v>
                </c:pt>
                <c:pt idx="2">
                  <c:v>0.29122807017543861</c:v>
                </c:pt>
                <c:pt idx="3">
                  <c:v>0.31277533039647576</c:v>
                </c:pt>
                <c:pt idx="4">
                  <c:v>0.32388663967611336</c:v>
                </c:pt>
                <c:pt idx="5">
                  <c:v>0.34686346863468637</c:v>
                </c:pt>
                <c:pt idx="6">
                  <c:v>0.30909090909090908</c:v>
                </c:pt>
              </c:numCache>
            </c:numRef>
          </c:val>
          <c:extLst>
            <c:ext xmlns:c16="http://schemas.microsoft.com/office/drawing/2014/chart" uri="{C3380CC4-5D6E-409C-BE32-E72D297353CC}">
              <c16:uniqueId val="{00000001-81DD-43D0-8231-048EA9126264}"/>
            </c:ext>
          </c:extLst>
        </c:ser>
        <c:ser>
          <c:idx val="2"/>
          <c:order val="2"/>
          <c:tx>
            <c:strRef>
              <c:f>'[Apprenticeships full 2022-23 data.xlsx]Sheet1'!$N$34</c:f>
              <c:strCache>
                <c:ptCount val="1"/>
                <c:pt idx="0">
                  <c:v>25+</c:v>
                </c:pt>
              </c:strCache>
            </c:strRef>
          </c:tx>
          <c:spPr>
            <a:solidFill>
              <a:srgbClr val="808285"/>
            </a:solidFill>
            <a:ln>
              <a:noFill/>
            </a:ln>
            <a:effectLst/>
          </c:spPr>
          <c:invertIfNegative val="0"/>
          <c:cat>
            <c:strRef>
              <c:f>'[Apprenticeships full 2022-23 data.xlsx]Sheet1'!$O$31:$U$31</c:f>
              <c:strCache>
                <c:ptCount val="7"/>
                <c:pt idx="0">
                  <c:v>2016/17</c:v>
                </c:pt>
                <c:pt idx="1">
                  <c:v>2017/18</c:v>
                </c:pt>
                <c:pt idx="2">
                  <c:v>2018/19</c:v>
                </c:pt>
                <c:pt idx="3">
                  <c:v>2019/20</c:v>
                </c:pt>
                <c:pt idx="4">
                  <c:v>2020/21</c:v>
                </c:pt>
                <c:pt idx="5">
                  <c:v>2021/22</c:v>
                </c:pt>
                <c:pt idx="6">
                  <c:v>2022/23</c:v>
                </c:pt>
              </c:strCache>
            </c:strRef>
          </c:cat>
          <c:val>
            <c:numRef>
              <c:f>'[Apprenticeships full 2022-23 data.xlsx]Sheet1'!$O$34:$U$34</c:f>
              <c:numCache>
                <c:formatCode>0%</c:formatCode>
                <c:ptCount val="7"/>
                <c:pt idx="0">
                  <c:v>0.4</c:v>
                </c:pt>
                <c:pt idx="1">
                  <c:v>0.39846743295019155</c:v>
                </c:pt>
                <c:pt idx="2">
                  <c:v>0.45614035087719296</c:v>
                </c:pt>
                <c:pt idx="3">
                  <c:v>0.44493392070484583</c:v>
                </c:pt>
                <c:pt idx="4">
                  <c:v>0.49392712550607287</c:v>
                </c:pt>
                <c:pt idx="5">
                  <c:v>0.45018450184501846</c:v>
                </c:pt>
                <c:pt idx="6">
                  <c:v>0.45818181818181819</c:v>
                </c:pt>
              </c:numCache>
            </c:numRef>
          </c:val>
          <c:extLst>
            <c:ext xmlns:c16="http://schemas.microsoft.com/office/drawing/2014/chart" uri="{C3380CC4-5D6E-409C-BE32-E72D297353CC}">
              <c16:uniqueId val="{00000002-81DD-43D0-8231-048EA9126264}"/>
            </c:ext>
          </c:extLst>
        </c:ser>
        <c:dLbls>
          <c:showLegendKey val="0"/>
          <c:showVal val="0"/>
          <c:showCatName val="0"/>
          <c:showSerName val="0"/>
          <c:showPercent val="0"/>
          <c:showBubbleSize val="0"/>
        </c:dLbls>
        <c:gapWidth val="219"/>
        <c:overlap val="-27"/>
        <c:axId val="1517885536"/>
        <c:axId val="1076235936"/>
      </c:barChart>
      <c:catAx>
        <c:axId val="151788553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076235936"/>
        <c:crosses val="autoZero"/>
        <c:auto val="1"/>
        <c:lblAlgn val="ctr"/>
        <c:lblOffset val="100"/>
        <c:noMultiLvlLbl val="0"/>
      </c:catAx>
      <c:valAx>
        <c:axId val="1076235936"/>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517885536"/>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05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solidFill>
      <a:schemeClr val="bg1"/>
    </a:solidFill>
    <a:ln w="9525" cap="flat" cmpd="sng" algn="ctr">
      <a:noFill/>
      <a:round/>
    </a:ln>
    <a:effectLst/>
  </c:spPr>
  <c:txPr>
    <a:bodyPr/>
    <a:lstStyle/>
    <a:p>
      <a:pPr>
        <a:defRPr/>
      </a:pPr>
      <a:endParaRPr lang="en-US"/>
    </a:p>
  </c:txPr>
  <c:externalData r:id="rId3">
    <c:autoUpdate val="0"/>
  </c:externalData>
</c:chartSpace>
</file>

<file path=ppt/charts/chart2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spPr>
            <a:solidFill>
              <a:srgbClr val="006965"/>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'[Bucks Labour Market and Skills Analysis 2023.xlsx]Sheet3'!$M$24:$M$44</c:f>
              <c:strCache>
                <c:ptCount val="21"/>
                <c:pt idx="0">
                  <c:v>Geography, earth &amp; environmental studies</c:v>
                </c:pt>
                <c:pt idx="1">
                  <c:v>Design, &amp; creative &amp; performing arts</c:v>
                </c:pt>
                <c:pt idx="2">
                  <c:v>Media, journalism &amp; communications</c:v>
                </c:pt>
                <c:pt idx="3">
                  <c:v>Combined &amp; general studies</c:v>
                </c:pt>
                <c:pt idx="4">
                  <c:v>Education &amp; teaching</c:v>
                </c:pt>
                <c:pt idx="5">
                  <c:v>Historical, philosophical &amp; religious st</c:v>
                </c:pt>
                <c:pt idx="6">
                  <c:v>Language &amp; area studies</c:v>
                </c:pt>
                <c:pt idx="7">
                  <c:v>Business &amp; management</c:v>
                </c:pt>
                <c:pt idx="8">
                  <c:v>Law</c:v>
                </c:pt>
                <c:pt idx="9">
                  <c:v>Social sciences</c:v>
                </c:pt>
                <c:pt idx="10">
                  <c:v>Architecture, building &amp; planning</c:v>
                </c:pt>
                <c:pt idx="11">
                  <c:v>Computing</c:v>
                </c:pt>
                <c:pt idx="12">
                  <c:v>Engineering &amp; technology</c:v>
                </c:pt>
                <c:pt idx="13">
                  <c:v>Mathematical sciences</c:v>
                </c:pt>
                <c:pt idx="14">
                  <c:v>Physical sciences</c:v>
                </c:pt>
                <c:pt idx="15">
                  <c:v>Agriculture, food &amp; related studies</c:v>
                </c:pt>
                <c:pt idx="16">
                  <c:v>Veterinary sciences</c:v>
                </c:pt>
                <c:pt idx="17">
                  <c:v>Psychology</c:v>
                </c:pt>
                <c:pt idx="18">
                  <c:v>Biological &amp; sport sciences</c:v>
                </c:pt>
                <c:pt idx="19">
                  <c:v>Subjects allied to medicine</c:v>
                </c:pt>
                <c:pt idx="20">
                  <c:v>Medicine &amp; dentistry</c:v>
                </c:pt>
              </c:strCache>
            </c:strRef>
          </c:cat>
          <c:val>
            <c:numRef>
              <c:f>'[Bucks Labour Market and Skills Analysis 2023.xlsx]Sheet3'!$N$24:$N$44</c:f>
              <c:numCache>
                <c:formatCode>0%</c:formatCode>
                <c:ptCount val="21"/>
                <c:pt idx="0">
                  <c:v>0</c:v>
                </c:pt>
                <c:pt idx="1">
                  <c:v>6.9279854147675485E-2</c:v>
                </c:pt>
                <c:pt idx="2">
                  <c:v>2.9170464904284411E-2</c:v>
                </c:pt>
                <c:pt idx="3">
                  <c:v>9.1157702825888785E-4</c:v>
                </c:pt>
                <c:pt idx="4">
                  <c:v>0.19872379216043756</c:v>
                </c:pt>
                <c:pt idx="5">
                  <c:v>6.3810391978122152E-3</c:v>
                </c:pt>
                <c:pt idx="6">
                  <c:v>7.2926162260711028E-3</c:v>
                </c:pt>
                <c:pt idx="7">
                  <c:v>0.29808568824065634</c:v>
                </c:pt>
                <c:pt idx="8">
                  <c:v>2.7347310847766638E-2</c:v>
                </c:pt>
                <c:pt idx="9">
                  <c:v>6.1987237921604377E-2</c:v>
                </c:pt>
                <c:pt idx="10">
                  <c:v>0</c:v>
                </c:pt>
                <c:pt idx="11">
                  <c:v>3.372835004557885E-2</c:v>
                </c:pt>
                <c:pt idx="12">
                  <c:v>6.3810391978122152E-3</c:v>
                </c:pt>
                <c:pt idx="13">
                  <c:v>0</c:v>
                </c:pt>
                <c:pt idx="14">
                  <c:v>0</c:v>
                </c:pt>
                <c:pt idx="15">
                  <c:v>0</c:v>
                </c:pt>
                <c:pt idx="16">
                  <c:v>0</c:v>
                </c:pt>
                <c:pt idx="17">
                  <c:v>2.8258887876025523E-2</c:v>
                </c:pt>
                <c:pt idx="18">
                  <c:v>4.2844120328167729E-2</c:v>
                </c:pt>
                <c:pt idx="19">
                  <c:v>0.1649954421148587</c:v>
                </c:pt>
                <c:pt idx="20">
                  <c:v>2.187784867821331E-2</c:v>
                </c:pt>
              </c:numCache>
            </c:numRef>
          </c:val>
          <c:extLst>
            <c:ext xmlns:c16="http://schemas.microsoft.com/office/drawing/2014/chart" uri="{C3380CC4-5D6E-409C-BE32-E72D297353CC}">
              <c16:uniqueId val="{00000000-A6CB-48F5-A067-13B3183258A3}"/>
            </c:ext>
          </c:extLst>
        </c:ser>
        <c:dLbls>
          <c:showLegendKey val="0"/>
          <c:showVal val="0"/>
          <c:showCatName val="0"/>
          <c:showSerName val="0"/>
          <c:showPercent val="0"/>
          <c:showBubbleSize val="0"/>
        </c:dLbls>
        <c:gapWidth val="182"/>
        <c:axId val="1093868703"/>
        <c:axId val="378355615"/>
      </c:barChart>
      <c:catAx>
        <c:axId val="1093868703"/>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378355615"/>
        <c:crosses val="autoZero"/>
        <c:auto val="1"/>
        <c:lblAlgn val="ctr"/>
        <c:lblOffset val="100"/>
        <c:noMultiLvlLbl val="0"/>
      </c:catAx>
      <c:valAx>
        <c:axId val="378355615"/>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093868703"/>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'[Bucks Labour Market and Skills Analysis 2023.xlsx]Slide 56'!$D$18</c:f>
              <c:strCache>
                <c:ptCount val="1"/>
                <c:pt idx="0">
                  <c:v>Buckinghamshire</c:v>
                </c:pt>
              </c:strCache>
            </c:strRef>
          </c:tx>
          <c:spPr>
            <a:solidFill>
              <a:srgbClr val="006965"/>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00" b="1"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'[Bucks Labour Market and Skills Analysis 2023.xlsx]Slide 56'!$E$17:$F$17</c:f>
              <c:strCache>
                <c:ptCount val="2"/>
                <c:pt idx="0">
                  <c:v>Full-time employment</c:v>
                </c:pt>
                <c:pt idx="1">
                  <c:v>Part-time employment</c:v>
                </c:pt>
              </c:strCache>
            </c:strRef>
          </c:cat>
          <c:val>
            <c:numRef>
              <c:f>'[Bucks Labour Market and Skills Analysis 2023.xlsx]Slide 56'!$E$18:$F$18</c:f>
              <c:numCache>
                <c:formatCode>0%</c:formatCode>
                <c:ptCount val="2"/>
                <c:pt idx="0">
                  <c:v>0.63431151241534989</c:v>
                </c:pt>
                <c:pt idx="1">
                  <c:v>0.11963882618510158</c:v>
                </c:pt>
              </c:numCache>
            </c:numRef>
          </c:val>
          <c:extLst>
            <c:ext xmlns:c16="http://schemas.microsoft.com/office/drawing/2014/chart" uri="{C3380CC4-5D6E-409C-BE32-E72D297353CC}">
              <c16:uniqueId val="{00000000-D2A8-4065-83EA-722BF038134B}"/>
            </c:ext>
          </c:extLst>
        </c:ser>
        <c:ser>
          <c:idx val="1"/>
          <c:order val="1"/>
          <c:tx>
            <c:strRef>
              <c:f>'[Bucks Labour Market and Skills Analysis 2023.xlsx]Slide 56'!$D$19</c:f>
              <c:strCache>
                <c:ptCount val="1"/>
                <c:pt idx="0">
                  <c:v>England</c:v>
                </c:pt>
              </c:strCache>
            </c:strRef>
          </c:tx>
          <c:spPr>
            <a:solidFill>
              <a:srgbClr val="B5D13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00" b="1"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'[Bucks Labour Market and Skills Analysis 2023.xlsx]Slide 56'!$E$17:$F$17</c:f>
              <c:strCache>
                <c:ptCount val="2"/>
                <c:pt idx="0">
                  <c:v>Full-time employment</c:v>
                </c:pt>
                <c:pt idx="1">
                  <c:v>Part-time employment</c:v>
                </c:pt>
              </c:strCache>
            </c:strRef>
          </c:cat>
          <c:val>
            <c:numRef>
              <c:f>'[Bucks Labour Market and Skills Analysis 2023.xlsx]Slide 56'!$E$19:$F$19</c:f>
              <c:numCache>
                <c:formatCode>0%</c:formatCode>
                <c:ptCount val="2"/>
                <c:pt idx="0">
                  <c:v>0.60819630977783357</c:v>
                </c:pt>
                <c:pt idx="1">
                  <c:v>0.10391301619179114</c:v>
                </c:pt>
              </c:numCache>
            </c:numRef>
          </c:val>
          <c:extLst>
            <c:ext xmlns:c16="http://schemas.microsoft.com/office/drawing/2014/chart" uri="{C3380CC4-5D6E-409C-BE32-E72D297353CC}">
              <c16:uniqueId val="{00000001-D2A8-4065-83EA-722BF038134B}"/>
            </c:ext>
          </c:extLst>
        </c:ser>
        <c:dLbls>
          <c:dLblPos val="outEnd"/>
          <c:showLegendKey val="0"/>
          <c:showVal val="1"/>
          <c:showCatName val="0"/>
          <c:showSerName val="0"/>
          <c:showPercent val="0"/>
          <c:showBubbleSize val="0"/>
        </c:dLbls>
        <c:gapWidth val="219"/>
        <c:overlap val="-27"/>
        <c:axId val="624612544"/>
        <c:axId val="669629104"/>
      </c:barChart>
      <c:catAx>
        <c:axId val="62461254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en-US"/>
          </a:p>
        </c:txPr>
        <c:crossAx val="669629104"/>
        <c:crosses val="autoZero"/>
        <c:auto val="1"/>
        <c:lblAlgn val="ctr"/>
        <c:lblOffset val="100"/>
        <c:noMultiLvlLbl val="0"/>
      </c:catAx>
      <c:valAx>
        <c:axId val="669629104"/>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en-US"/>
          </a:p>
        </c:txPr>
        <c:crossAx val="624612544"/>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solidFill>
      <a:schemeClr val="bg1"/>
    </a:solidFill>
    <a:ln w="9525" cap="flat" cmpd="sng" algn="ctr">
      <a:noFill/>
      <a:round/>
    </a:ln>
    <a:effectLst/>
  </c:spPr>
  <c:txPr>
    <a:bodyPr/>
    <a:lstStyle/>
    <a:p>
      <a:pPr>
        <a:defRPr/>
      </a:pPr>
      <a:endParaRPr lang="en-US"/>
    </a:p>
  </c:txPr>
  <c:externalData r:id="rId3">
    <c:autoUpdate val="0"/>
  </c:externalData>
</c:chartSpace>
</file>

<file path=ppt/charts/chart2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'[Bucks Labour Market and Skills Analysis 2023.xlsx]Sheet1'!$G$28</c:f>
              <c:strCache>
                <c:ptCount val="1"/>
                <c:pt idx="0">
                  <c:v>1 year after graduation</c:v>
                </c:pt>
              </c:strCache>
            </c:strRef>
          </c:tx>
          <c:spPr>
            <a:solidFill>
              <a:srgbClr val="808285"/>
            </a:solidFill>
            <a:ln>
              <a:noFill/>
            </a:ln>
            <a:effectLst/>
          </c:spPr>
          <c:invertIfNegative val="0"/>
          <c:dLbls>
            <c:delete val="1"/>
          </c:dLbls>
          <c:cat>
            <c:strRef>
              <c:f>'[Bucks Labour Market and Skills Analysis 2023.xlsx]Sheet1'!$H$27:$S$27</c:f>
              <c:strCache>
                <c:ptCount val="12"/>
                <c:pt idx="0">
                  <c:v>North East</c:v>
                </c:pt>
                <c:pt idx="1">
                  <c:v>North West</c:v>
                </c:pt>
                <c:pt idx="2">
                  <c:v>Yorkshire and the Humber</c:v>
                </c:pt>
                <c:pt idx="3">
                  <c:v>East Midlands</c:v>
                </c:pt>
                <c:pt idx="4">
                  <c:v>West Midlands</c:v>
                </c:pt>
                <c:pt idx="5">
                  <c:v>East of England</c:v>
                </c:pt>
                <c:pt idx="6">
                  <c:v>London</c:v>
                </c:pt>
                <c:pt idx="7">
                  <c:v>South East</c:v>
                </c:pt>
                <c:pt idx="8">
                  <c:v>South West</c:v>
                </c:pt>
                <c:pt idx="9">
                  <c:v>Scotland</c:v>
                </c:pt>
                <c:pt idx="10">
                  <c:v>Northern Ireland</c:v>
                </c:pt>
                <c:pt idx="11">
                  <c:v>Wales</c:v>
                </c:pt>
              </c:strCache>
            </c:strRef>
          </c:cat>
          <c:val>
            <c:numRef>
              <c:f>'[Bucks Labour Market and Skills Analysis 2023.xlsx]Sheet1'!$H$28:$S$28</c:f>
              <c:numCache>
                <c:formatCode>0%</c:formatCode>
                <c:ptCount val="12"/>
                <c:pt idx="0">
                  <c:v>2.5445292620865142E-3</c:v>
                </c:pt>
                <c:pt idx="1">
                  <c:v>6.8702290076335881E-2</c:v>
                </c:pt>
                <c:pt idx="2">
                  <c:v>3.0534351145038167E-2</c:v>
                </c:pt>
                <c:pt idx="3">
                  <c:v>3.5623409669211195E-2</c:v>
                </c:pt>
                <c:pt idx="4">
                  <c:v>3.5623409669211195E-2</c:v>
                </c:pt>
                <c:pt idx="5">
                  <c:v>0.10432569974554708</c:v>
                </c:pt>
                <c:pt idx="6">
                  <c:v>0.30025445292620867</c:v>
                </c:pt>
                <c:pt idx="7">
                  <c:v>0.34096692111959287</c:v>
                </c:pt>
                <c:pt idx="8">
                  <c:v>3.5623409669211195E-2</c:v>
                </c:pt>
                <c:pt idx="9">
                  <c:v>7.6335877862595417E-3</c:v>
                </c:pt>
                <c:pt idx="10">
                  <c:v>5.0890585241730284E-3</c:v>
                </c:pt>
                <c:pt idx="11">
                  <c:v>7.6335877862595417E-3</c:v>
                </c:pt>
              </c:numCache>
            </c:numRef>
          </c:val>
          <c:extLst>
            <c:ext xmlns:c16="http://schemas.microsoft.com/office/drawing/2014/chart" uri="{C3380CC4-5D6E-409C-BE32-E72D297353CC}">
              <c16:uniqueId val="{00000000-0AEC-401B-9C1B-97A28227C153}"/>
            </c:ext>
          </c:extLst>
        </c:ser>
        <c:ser>
          <c:idx val="1"/>
          <c:order val="1"/>
          <c:tx>
            <c:strRef>
              <c:f>'[Bucks Labour Market and Skills Analysis 2023.xlsx]Sheet1'!$G$29</c:f>
              <c:strCache>
                <c:ptCount val="1"/>
                <c:pt idx="0">
                  <c:v>3 years after graduation</c:v>
                </c:pt>
              </c:strCache>
            </c:strRef>
          </c:tx>
          <c:spPr>
            <a:solidFill>
              <a:srgbClr val="B5D137"/>
            </a:solidFill>
            <a:ln>
              <a:noFill/>
            </a:ln>
            <a:effectLst/>
          </c:spPr>
          <c:invertIfNegative val="0"/>
          <c:dLbls>
            <c:delete val="1"/>
          </c:dLbls>
          <c:cat>
            <c:strRef>
              <c:f>'[Bucks Labour Market and Skills Analysis 2023.xlsx]Sheet1'!$H$27:$S$27</c:f>
              <c:strCache>
                <c:ptCount val="12"/>
                <c:pt idx="0">
                  <c:v>North East</c:v>
                </c:pt>
                <c:pt idx="1">
                  <c:v>North West</c:v>
                </c:pt>
                <c:pt idx="2">
                  <c:v>Yorkshire and the Humber</c:v>
                </c:pt>
                <c:pt idx="3">
                  <c:v>East Midlands</c:v>
                </c:pt>
                <c:pt idx="4">
                  <c:v>West Midlands</c:v>
                </c:pt>
                <c:pt idx="5">
                  <c:v>East of England</c:v>
                </c:pt>
                <c:pt idx="6">
                  <c:v>London</c:v>
                </c:pt>
                <c:pt idx="7">
                  <c:v>South East</c:v>
                </c:pt>
                <c:pt idx="8">
                  <c:v>South West</c:v>
                </c:pt>
                <c:pt idx="9">
                  <c:v>Scotland</c:v>
                </c:pt>
                <c:pt idx="10">
                  <c:v>Northern Ireland</c:v>
                </c:pt>
                <c:pt idx="11">
                  <c:v>Wales</c:v>
                </c:pt>
              </c:strCache>
            </c:strRef>
          </c:cat>
          <c:val>
            <c:numRef>
              <c:f>'[Bucks Labour Market and Skills Analysis 2023.xlsx]Sheet1'!$H$29:$S$29</c:f>
              <c:numCache>
                <c:formatCode>0%</c:formatCode>
                <c:ptCount val="12"/>
                <c:pt idx="0">
                  <c:v>1.1661807580174927E-2</c:v>
                </c:pt>
                <c:pt idx="1">
                  <c:v>5.5393586005830907E-2</c:v>
                </c:pt>
                <c:pt idx="2">
                  <c:v>2.3323615160349854E-2</c:v>
                </c:pt>
                <c:pt idx="3">
                  <c:v>4.6647230320699708E-2</c:v>
                </c:pt>
                <c:pt idx="4">
                  <c:v>3.4985422740524783E-2</c:v>
                </c:pt>
                <c:pt idx="5">
                  <c:v>9.6209912536443148E-2</c:v>
                </c:pt>
                <c:pt idx="6">
                  <c:v>0.27696793002915454</c:v>
                </c:pt>
                <c:pt idx="7">
                  <c:v>0.38775510204081631</c:v>
                </c:pt>
                <c:pt idx="8">
                  <c:v>3.7900874635568516E-2</c:v>
                </c:pt>
                <c:pt idx="9">
                  <c:v>5.8309037900874635E-3</c:v>
                </c:pt>
                <c:pt idx="10">
                  <c:v>2.9154518950437317E-3</c:v>
                </c:pt>
                <c:pt idx="11">
                  <c:v>5.8309037900874635E-3</c:v>
                </c:pt>
              </c:numCache>
            </c:numRef>
          </c:val>
          <c:extLst>
            <c:ext xmlns:c16="http://schemas.microsoft.com/office/drawing/2014/chart" uri="{C3380CC4-5D6E-409C-BE32-E72D297353CC}">
              <c16:uniqueId val="{00000001-0AEC-401B-9C1B-97A28227C153}"/>
            </c:ext>
          </c:extLst>
        </c:ser>
        <c:ser>
          <c:idx val="2"/>
          <c:order val="2"/>
          <c:tx>
            <c:strRef>
              <c:f>'[Bucks Labour Market and Skills Analysis 2023.xlsx]Sheet1'!$G$30</c:f>
              <c:strCache>
                <c:ptCount val="1"/>
                <c:pt idx="0">
                  <c:v>5 years after graduation</c:v>
                </c:pt>
              </c:strCache>
            </c:strRef>
          </c:tx>
          <c:spPr>
            <a:solidFill>
              <a:srgbClr val="006965"/>
            </a:solidFill>
            <a:ln>
              <a:noFill/>
            </a:ln>
            <a:effectLst/>
          </c:spPr>
          <c:invertIfNegative val="0"/>
          <c:dLbls>
            <c:delete val="1"/>
          </c:dLbls>
          <c:cat>
            <c:strRef>
              <c:f>'[Bucks Labour Market and Skills Analysis 2023.xlsx]Sheet1'!$H$27:$S$27</c:f>
              <c:strCache>
                <c:ptCount val="12"/>
                <c:pt idx="0">
                  <c:v>North East</c:v>
                </c:pt>
                <c:pt idx="1">
                  <c:v>North West</c:v>
                </c:pt>
                <c:pt idx="2">
                  <c:v>Yorkshire and the Humber</c:v>
                </c:pt>
                <c:pt idx="3">
                  <c:v>East Midlands</c:v>
                </c:pt>
                <c:pt idx="4">
                  <c:v>West Midlands</c:v>
                </c:pt>
                <c:pt idx="5">
                  <c:v>East of England</c:v>
                </c:pt>
                <c:pt idx="6">
                  <c:v>London</c:v>
                </c:pt>
                <c:pt idx="7">
                  <c:v>South East</c:v>
                </c:pt>
                <c:pt idx="8">
                  <c:v>South West</c:v>
                </c:pt>
                <c:pt idx="9">
                  <c:v>Scotland</c:v>
                </c:pt>
                <c:pt idx="10">
                  <c:v>Northern Ireland</c:v>
                </c:pt>
                <c:pt idx="11">
                  <c:v>Wales</c:v>
                </c:pt>
              </c:strCache>
            </c:strRef>
          </c:cat>
          <c:val>
            <c:numRef>
              <c:f>'[Bucks Labour Market and Skills Analysis 2023.xlsx]Sheet1'!$H$30:$S$30</c:f>
              <c:numCache>
                <c:formatCode>0%</c:formatCode>
                <c:ptCount val="12"/>
                <c:pt idx="0">
                  <c:v>5.681818181818182E-3</c:v>
                </c:pt>
                <c:pt idx="1">
                  <c:v>3.6931818181818184E-2</c:v>
                </c:pt>
                <c:pt idx="2">
                  <c:v>2.556818181818182E-2</c:v>
                </c:pt>
                <c:pt idx="3">
                  <c:v>4.261363636363636E-2</c:v>
                </c:pt>
                <c:pt idx="4">
                  <c:v>3.9772727272727272E-2</c:v>
                </c:pt>
                <c:pt idx="5">
                  <c:v>0.10511363636363637</c:v>
                </c:pt>
                <c:pt idx="6">
                  <c:v>0.27556818181818182</c:v>
                </c:pt>
                <c:pt idx="7">
                  <c:v>0.38920454545454547</c:v>
                </c:pt>
                <c:pt idx="8">
                  <c:v>3.9772727272727272E-2</c:v>
                </c:pt>
                <c:pt idx="9">
                  <c:v>2.840909090909091E-3</c:v>
                </c:pt>
                <c:pt idx="10">
                  <c:v>5.681818181818182E-3</c:v>
                </c:pt>
                <c:pt idx="11">
                  <c:v>8.5227272727272721E-3</c:v>
                </c:pt>
              </c:numCache>
            </c:numRef>
          </c:val>
          <c:extLst>
            <c:ext xmlns:c16="http://schemas.microsoft.com/office/drawing/2014/chart" uri="{C3380CC4-5D6E-409C-BE32-E72D297353CC}">
              <c16:uniqueId val="{00000002-0AEC-401B-9C1B-97A28227C153}"/>
            </c:ext>
          </c:extLst>
        </c:ser>
        <c:dLbls>
          <c:dLblPos val="outEnd"/>
          <c:showLegendKey val="0"/>
          <c:showVal val="1"/>
          <c:showCatName val="0"/>
          <c:showSerName val="0"/>
          <c:showPercent val="0"/>
          <c:showBubbleSize val="0"/>
        </c:dLbls>
        <c:gapWidth val="182"/>
        <c:axId val="368548623"/>
        <c:axId val="513047279"/>
      </c:barChart>
      <c:catAx>
        <c:axId val="368548623"/>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en-US"/>
          </a:p>
        </c:txPr>
        <c:crossAx val="513047279"/>
        <c:crosses val="autoZero"/>
        <c:auto val="1"/>
        <c:lblAlgn val="ctr"/>
        <c:lblOffset val="100"/>
        <c:noMultiLvlLbl val="0"/>
      </c:catAx>
      <c:valAx>
        <c:axId val="513047279"/>
        <c:scaling>
          <c:orientation val="minMax"/>
        </c:scaling>
        <c:delete val="0"/>
        <c:axPos val="b"/>
        <c:majorGridlines>
          <c:spPr>
            <a:ln w="9525" cap="flat" cmpd="sng" algn="ctr">
              <a:solidFill>
                <a:schemeClr val="tx1">
                  <a:lumMod val="15000"/>
                  <a:lumOff val="85000"/>
                </a:schemeClr>
              </a:solidFill>
              <a:round/>
            </a:ln>
            <a:effectLst/>
          </c:spPr>
        </c:majorGridlines>
        <c:title>
          <c:tx>
            <c:rich>
              <a:bodyPr rot="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r>
                  <a:rPr lang="en-GB" sz="1100"/>
                  <a:t>% of</a:t>
                </a:r>
                <a:r>
                  <a:rPr lang="en-GB" sz="1100" baseline="0"/>
                  <a:t> matched graduates from local institutions</a:t>
                </a:r>
                <a:endParaRPr lang="en-GB" sz="1100"/>
              </a:p>
            </c:rich>
          </c:tx>
          <c:overlay val="0"/>
          <c:spPr>
            <a:noFill/>
            <a:ln>
              <a:noFill/>
            </a:ln>
            <a:effectLst/>
          </c:spPr>
          <c:txPr>
            <a:bodyPr rot="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en-US"/>
            </a:p>
          </c:txPr>
        </c:title>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crossAx val="368548623"/>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solidFill>
      <a:schemeClr val="bg1"/>
    </a:solidFill>
    <a:ln w="9525" cap="flat" cmpd="sng" algn="ctr">
      <a:noFill/>
      <a:round/>
    </a:ln>
    <a:effectLst/>
  </c:spPr>
  <c:txPr>
    <a:bodyPr/>
    <a:lstStyle/>
    <a:p>
      <a:pPr>
        <a:defRPr/>
      </a:pPr>
      <a:endParaRPr lang="en-US"/>
    </a:p>
  </c:txPr>
  <c:externalData r:id="rId3">
    <c:autoUpdate val="0"/>
  </c:externalData>
</c:chartSpace>
</file>

<file path=ppt/charts/chart2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Sheet1!$D$3</c:f>
              <c:strCache>
                <c:ptCount val="1"/>
                <c:pt idx="0">
                  <c:v>Buckinghamshire</c:v>
                </c:pt>
              </c:strCache>
            </c:strRef>
          </c:tx>
          <c:spPr>
            <a:solidFill>
              <a:srgbClr val="006965"/>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00" b="1"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Sheet1!$E$2</c:f>
              <c:strCache>
                <c:ptCount val="1"/>
                <c:pt idx="0">
                  <c:v>Provided training to employees in last 12 months</c:v>
                </c:pt>
              </c:strCache>
            </c:strRef>
          </c:cat>
          <c:val>
            <c:numRef>
              <c:f>Sheet1!$E$3</c:f>
              <c:numCache>
                <c:formatCode>0%</c:formatCode>
                <c:ptCount val="1"/>
                <c:pt idx="0">
                  <c:v>0.56999999999999995</c:v>
                </c:pt>
              </c:numCache>
            </c:numRef>
          </c:val>
          <c:extLst>
            <c:ext xmlns:c16="http://schemas.microsoft.com/office/drawing/2014/chart" uri="{C3380CC4-5D6E-409C-BE32-E72D297353CC}">
              <c16:uniqueId val="{00000000-FB92-4469-9179-32D3FA195A34}"/>
            </c:ext>
          </c:extLst>
        </c:ser>
        <c:ser>
          <c:idx val="1"/>
          <c:order val="1"/>
          <c:tx>
            <c:strRef>
              <c:f>Sheet1!$D$4</c:f>
              <c:strCache>
                <c:ptCount val="1"/>
                <c:pt idx="0">
                  <c:v>England</c:v>
                </c:pt>
              </c:strCache>
            </c:strRef>
          </c:tx>
          <c:spPr>
            <a:solidFill>
              <a:srgbClr val="B5D137"/>
            </a:solidFill>
            <a:ln>
              <a:noFill/>
            </a:ln>
            <a:effectLst/>
          </c:spPr>
          <c:invertIfNegative val="0"/>
          <c:dPt>
            <c:idx val="0"/>
            <c:invertIfNegative val="0"/>
            <c:bubble3D val="0"/>
            <c:spPr>
              <a:solidFill>
                <a:srgbClr val="B5D137"/>
              </a:solidFill>
              <a:ln>
                <a:solidFill>
                  <a:srgbClr val="B5D137"/>
                </a:solidFill>
              </a:ln>
              <a:effectLst/>
            </c:spPr>
            <c:extLst>
              <c:ext xmlns:c16="http://schemas.microsoft.com/office/drawing/2014/chart" uri="{C3380CC4-5D6E-409C-BE32-E72D297353CC}">
                <c16:uniqueId val="{00000002-FB92-4469-9179-32D3FA195A34}"/>
              </c:ext>
            </c:extLst>
          </c:dPt>
          <c:dLbls>
            <c:spPr>
              <a:noFill/>
              <a:ln>
                <a:noFill/>
              </a:ln>
              <a:effectLst/>
            </c:spPr>
            <c:txPr>
              <a:bodyPr rot="0" spcFirstLastPara="1" vertOverflow="ellipsis" vert="horz" wrap="square" lIns="38100" tIns="19050" rIns="38100" bIns="19050" anchor="ctr" anchorCtr="1">
                <a:spAutoFit/>
              </a:bodyPr>
              <a:lstStyle/>
              <a:p>
                <a:pPr>
                  <a:defRPr sz="1100" b="1"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Sheet1!$E$2</c:f>
              <c:strCache>
                <c:ptCount val="1"/>
                <c:pt idx="0">
                  <c:v>Provided training to employees in last 12 months</c:v>
                </c:pt>
              </c:strCache>
            </c:strRef>
          </c:cat>
          <c:val>
            <c:numRef>
              <c:f>Sheet1!$E$4</c:f>
              <c:numCache>
                <c:formatCode>0%</c:formatCode>
                <c:ptCount val="1"/>
                <c:pt idx="0">
                  <c:v>0.61</c:v>
                </c:pt>
              </c:numCache>
            </c:numRef>
          </c:val>
          <c:extLst>
            <c:ext xmlns:c16="http://schemas.microsoft.com/office/drawing/2014/chart" uri="{C3380CC4-5D6E-409C-BE32-E72D297353CC}">
              <c16:uniqueId val="{00000001-FB92-4469-9179-32D3FA195A34}"/>
            </c:ext>
          </c:extLst>
        </c:ser>
        <c:dLbls>
          <c:showLegendKey val="0"/>
          <c:showVal val="0"/>
          <c:showCatName val="0"/>
          <c:showSerName val="0"/>
          <c:showPercent val="0"/>
          <c:showBubbleSize val="0"/>
        </c:dLbls>
        <c:gapWidth val="219"/>
        <c:overlap val="-27"/>
        <c:axId val="1705405151"/>
        <c:axId val="1705387679"/>
      </c:barChart>
      <c:catAx>
        <c:axId val="170540515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en-US"/>
          </a:p>
        </c:txPr>
        <c:crossAx val="1705387679"/>
        <c:crosses val="autoZero"/>
        <c:auto val="1"/>
        <c:lblAlgn val="ctr"/>
        <c:lblOffset val="100"/>
        <c:noMultiLvlLbl val="0"/>
      </c:catAx>
      <c:valAx>
        <c:axId val="1705387679"/>
        <c:scaling>
          <c:orientation val="minMax"/>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en-US"/>
          </a:p>
        </c:txPr>
        <c:crossAx val="1705405151"/>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1"/>
          <c:order val="0"/>
          <c:tx>
            <c:strRef>
              <c:f>'[Bucks Labour Market and Skills Analysis 2023.xlsx]Slide 62'!$J$3</c:f>
              <c:strCache>
                <c:ptCount val="1"/>
                <c:pt idx="0">
                  <c:v>England</c:v>
                </c:pt>
              </c:strCache>
            </c:strRef>
          </c:tx>
          <c:spPr>
            <a:solidFill>
              <a:srgbClr val="B5D137"/>
            </a:solidFill>
            <a:ln>
              <a:noFill/>
            </a:ln>
            <a:effectLst/>
          </c:spPr>
          <c:invertIfNegative val="0"/>
          <c:cat>
            <c:strRef>
              <c:f>'[Bucks Labour Market and Skills Analysis 2023.xlsx]Slide 62'!$H$4:$H$12</c:f>
              <c:strCache>
                <c:ptCount val="9"/>
                <c:pt idx="0">
                  <c:v>Process, Plant and Machine Operatives</c:v>
                </c:pt>
                <c:pt idx="1">
                  <c:v>Skilled Trades Occupations</c:v>
                </c:pt>
                <c:pt idx="2">
                  <c:v>Elementary Occupations</c:v>
                </c:pt>
                <c:pt idx="3">
                  <c:v>Managers, Directors and Senior Officials</c:v>
                </c:pt>
                <c:pt idx="4">
                  <c:v>Sales and Customer Service Occupations</c:v>
                </c:pt>
                <c:pt idx="5">
                  <c:v>Administrative and Secretarial Occupations</c:v>
                </c:pt>
                <c:pt idx="6">
                  <c:v>Caring, Leisure and Other Service Occupations</c:v>
                </c:pt>
                <c:pt idx="7">
                  <c:v>Associate Professional and Technical Occupations</c:v>
                </c:pt>
                <c:pt idx="8">
                  <c:v>Professional Occupations</c:v>
                </c:pt>
              </c:strCache>
            </c:strRef>
          </c:cat>
          <c:val>
            <c:numRef>
              <c:f>'[Bucks Labour Market and Skills Analysis 2023.xlsx]Slide 62'!$J$4:$J$12</c:f>
              <c:numCache>
                <c:formatCode>0%</c:formatCode>
                <c:ptCount val="9"/>
                <c:pt idx="0">
                  <c:v>3.5392160075144445E-2</c:v>
                </c:pt>
                <c:pt idx="1">
                  <c:v>6.105681648992891E-2</c:v>
                </c:pt>
                <c:pt idx="2">
                  <c:v>6.9714293597948479E-2</c:v>
                </c:pt>
                <c:pt idx="3">
                  <c:v>9.4546336679537574E-2</c:v>
                </c:pt>
                <c:pt idx="4">
                  <c:v>7.6778630280935137E-2</c:v>
                </c:pt>
                <c:pt idx="5">
                  <c:v>9.4479769002111427E-2</c:v>
                </c:pt>
                <c:pt idx="6">
                  <c:v>8.3329970458437458E-2</c:v>
                </c:pt>
                <c:pt idx="7">
                  <c:v>0.17415886450948301</c:v>
                </c:pt>
                <c:pt idx="8">
                  <c:v>0.30759429127555282</c:v>
                </c:pt>
              </c:numCache>
            </c:numRef>
          </c:val>
          <c:extLst>
            <c:ext xmlns:c16="http://schemas.microsoft.com/office/drawing/2014/chart" uri="{C3380CC4-5D6E-409C-BE32-E72D297353CC}">
              <c16:uniqueId val="{00000000-B567-4E21-BF44-06C64CCC57DB}"/>
            </c:ext>
          </c:extLst>
        </c:ser>
        <c:ser>
          <c:idx val="0"/>
          <c:order val="1"/>
          <c:tx>
            <c:strRef>
              <c:f>'[Bucks Labour Market and Skills Analysis 2023.xlsx]Slide 62'!$I$3</c:f>
              <c:strCache>
                <c:ptCount val="1"/>
                <c:pt idx="0">
                  <c:v>Buckinghamshire</c:v>
                </c:pt>
              </c:strCache>
            </c:strRef>
          </c:tx>
          <c:spPr>
            <a:solidFill>
              <a:srgbClr val="006965"/>
            </a:solidFill>
            <a:ln>
              <a:noFill/>
            </a:ln>
            <a:effectLst/>
          </c:spPr>
          <c:invertIfNegative val="0"/>
          <c:cat>
            <c:strRef>
              <c:f>'[Bucks Labour Market and Skills Analysis 2023.xlsx]Slide 62'!$H$4:$H$12</c:f>
              <c:strCache>
                <c:ptCount val="9"/>
                <c:pt idx="0">
                  <c:v>Process, Plant and Machine Operatives</c:v>
                </c:pt>
                <c:pt idx="1">
                  <c:v>Skilled Trades Occupations</c:v>
                </c:pt>
                <c:pt idx="2">
                  <c:v>Elementary Occupations</c:v>
                </c:pt>
                <c:pt idx="3">
                  <c:v>Managers, Directors and Senior Officials</c:v>
                </c:pt>
                <c:pt idx="4">
                  <c:v>Sales and Customer Service Occupations</c:v>
                </c:pt>
                <c:pt idx="5">
                  <c:v>Administrative and Secretarial Occupations</c:v>
                </c:pt>
                <c:pt idx="6">
                  <c:v>Caring, Leisure and Other Service Occupations</c:v>
                </c:pt>
                <c:pt idx="7">
                  <c:v>Associate Professional and Technical Occupations</c:v>
                </c:pt>
                <c:pt idx="8">
                  <c:v>Professional Occupations</c:v>
                </c:pt>
              </c:strCache>
            </c:strRef>
          </c:cat>
          <c:val>
            <c:numRef>
              <c:f>'[Bucks Labour Market and Skills Analysis 2023.xlsx]Slide 62'!$I$4:$I$12</c:f>
              <c:numCache>
                <c:formatCode>0%</c:formatCode>
                <c:ptCount val="9"/>
                <c:pt idx="0">
                  <c:v>3.8223994553323933E-2</c:v>
                </c:pt>
                <c:pt idx="1">
                  <c:v>6.6575888732188879E-2</c:v>
                </c:pt>
                <c:pt idx="2">
                  <c:v>8.2121610011509347E-2</c:v>
                </c:pt>
                <c:pt idx="3">
                  <c:v>8.453695148243609E-2</c:v>
                </c:pt>
                <c:pt idx="4">
                  <c:v>8.894616544278558E-2</c:v>
                </c:pt>
                <c:pt idx="5">
                  <c:v>0.10142813143348085</c:v>
                </c:pt>
                <c:pt idx="6">
                  <c:v>0.10575629366661804</c:v>
                </c:pt>
                <c:pt idx="7">
                  <c:v>0.16333544067824085</c:v>
                </c:pt>
                <c:pt idx="8">
                  <c:v>0.26537956523853523</c:v>
                </c:pt>
              </c:numCache>
            </c:numRef>
          </c:val>
          <c:extLst>
            <c:ext xmlns:c16="http://schemas.microsoft.com/office/drawing/2014/chart" uri="{C3380CC4-5D6E-409C-BE32-E72D297353CC}">
              <c16:uniqueId val="{00000001-B567-4E21-BF44-06C64CCC57DB}"/>
            </c:ext>
          </c:extLst>
        </c:ser>
        <c:dLbls>
          <c:showLegendKey val="0"/>
          <c:showVal val="0"/>
          <c:showCatName val="0"/>
          <c:showSerName val="0"/>
          <c:showPercent val="0"/>
          <c:showBubbleSize val="0"/>
        </c:dLbls>
        <c:gapWidth val="182"/>
        <c:axId val="819202895"/>
        <c:axId val="296628895"/>
      </c:barChart>
      <c:catAx>
        <c:axId val="819202895"/>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en-US"/>
          </a:p>
        </c:txPr>
        <c:crossAx val="296628895"/>
        <c:crosses val="autoZero"/>
        <c:auto val="1"/>
        <c:lblAlgn val="ctr"/>
        <c:lblOffset val="100"/>
        <c:noMultiLvlLbl val="0"/>
      </c:catAx>
      <c:valAx>
        <c:axId val="296628895"/>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819202895"/>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solidFill>
      <a:schemeClr val="bg1"/>
    </a:solidFill>
    <a:ln w="9525" cap="flat" cmpd="sng" algn="ctr">
      <a:noFill/>
      <a:round/>
    </a:ln>
    <a:effectLst/>
  </c:spPr>
  <c:txPr>
    <a:bodyPr/>
    <a:lstStyle/>
    <a:p>
      <a:pPr>
        <a:defRPr/>
      </a:pPr>
      <a:endParaRPr lang="en-US"/>
    </a:p>
  </c:txPr>
  <c:externalData r:id="rId3">
    <c:autoUpdate val="0"/>
  </c:externalData>
</c:chartSpace>
</file>

<file path=ppt/charts/chart2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spPr>
            <a:solidFill>
              <a:srgbClr val="B5D137"/>
            </a:solidFill>
            <a:ln>
              <a:noFill/>
            </a:ln>
            <a:effectLst/>
          </c:spPr>
          <c:invertIfNegative val="0"/>
          <c:dPt>
            <c:idx val="0"/>
            <c:invertIfNegative val="0"/>
            <c:bubble3D val="0"/>
            <c:spPr>
              <a:solidFill>
                <a:srgbClr val="006965"/>
              </a:solidFill>
              <a:ln>
                <a:noFill/>
              </a:ln>
              <a:effectLst/>
            </c:spPr>
            <c:extLst>
              <c:ext xmlns:c16="http://schemas.microsoft.com/office/drawing/2014/chart" uri="{C3380CC4-5D6E-409C-BE32-E72D297353CC}">
                <c16:uniqueId val="{00000013-286F-49B1-9D74-5D50668A2DA2}"/>
              </c:ext>
            </c:extLst>
          </c:dPt>
          <c:dPt>
            <c:idx val="1"/>
            <c:invertIfNegative val="0"/>
            <c:bubble3D val="0"/>
            <c:spPr>
              <a:solidFill>
                <a:srgbClr val="006965"/>
              </a:solidFill>
              <a:ln>
                <a:noFill/>
              </a:ln>
              <a:effectLst/>
            </c:spPr>
            <c:extLst>
              <c:ext xmlns:c16="http://schemas.microsoft.com/office/drawing/2014/chart" uri="{C3380CC4-5D6E-409C-BE32-E72D297353CC}">
                <c16:uniqueId val="{00000011-286F-49B1-9D74-5D50668A2DA2}"/>
              </c:ext>
            </c:extLst>
          </c:dPt>
          <c:dPt>
            <c:idx val="3"/>
            <c:invertIfNegative val="0"/>
            <c:bubble3D val="0"/>
            <c:spPr>
              <a:solidFill>
                <a:srgbClr val="006965"/>
              </a:solidFill>
              <a:ln>
                <a:noFill/>
              </a:ln>
              <a:effectLst/>
            </c:spPr>
            <c:extLst>
              <c:ext xmlns:c16="http://schemas.microsoft.com/office/drawing/2014/chart" uri="{C3380CC4-5D6E-409C-BE32-E72D297353CC}">
                <c16:uniqueId val="{00000012-286F-49B1-9D74-5D50668A2DA2}"/>
              </c:ext>
            </c:extLst>
          </c:dPt>
          <c:dPt>
            <c:idx val="4"/>
            <c:invertIfNegative val="0"/>
            <c:bubble3D val="0"/>
            <c:spPr>
              <a:solidFill>
                <a:srgbClr val="006965"/>
              </a:solidFill>
              <a:ln>
                <a:noFill/>
              </a:ln>
              <a:effectLst/>
            </c:spPr>
            <c:extLst>
              <c:ext xmlns:c16="http://schemas.microsoft.com/office/drawing/2014/chart" uri="{C3380CC4-5D6E-409C-BE32-E72D297353CC}">
                <c16:uniqueId val="{00000010-286F-49B1-9D74-5D50668A2DA2}"/>
              </c:ext>
            </c:extLst>
          </c:dPt>
          <c:dPt>
            <c:idx val="8"/>
            <c:invertIfNegative val="0"/>
            <c:bubble3D val="0"/>
            <c:spPr>
              <a:solidFill>
                <a:srgbClr val="006965"/>
              </a:solidFill>
              <a:ln>
                <a:noFill/>
              </a:ln>
              <a:effectLst/>
            </c:spPr>
            <c:extLst>
              <c:ext xmlns:c16="http://schemas.microsoft.com/office/drawing/2014/chart" uri="{C3380CC4-5D6E-409C-BE32-E72D297353CC}">
                <c16:uniqueId val="{0000000F-286F-49B1-9D74-5D50668A2DA2}"/>
              </c:ext>
            </c:extLst>
          </c:dPt>
          <c:dPt>
            <c:idx val="9"/>
            <c:invertIfNegative val="0"/>
            <c:bubble3D val="0"/>
            <c:spPr>
              <a:solidFill>
                <a:srgbClr val="006965"/>
              </a:solidFill>
              <a:ln>
                <a:noFill/>
              </a:ln>
              <a:effectLst/>
            </c:spPr>
            <c:extLst>
              <c:ext xmlns:c16="http://schemas.microsoft.com/office/drawing/2014/chart" uri="{C3380CC4-5D6E-409C-BE32-E72D297353CC}">
                <c16:uniqueId val="{0000000E-286F-49B1-9D74-5D50668A2DA2}"/>
              </c:ext>
            </c:extLst>
          </c:dPt>
          <c:dPt>
            <c:idx val="10"/>
            <c:invertIfNegative val="0"/>
            <c:bubble3D val="0"/>
            <c:spPr>
              <a:solidFill>
                <a:srgbClr val="006965"/>
              </a:solidFill>
              <a:ln>
                <a:noFill/>
              </a:ln>
              <a:effectLst/>
            </c:spPr>
            <c:extLst>
              <c:ext xmlns:c16="http://schemas.microsoft.com/office/drawing/2014/chart" uri="{C3380CC4-5D6E-409C-BE32-E72D297353CC}">
                <c16:uniqueId val="{0000000D-286F-49B1-9D74-5D50668A2DA2}"/>
              </c:ext>
            </c:extLst>
          </c:dPt>
          <c:dPt>
            <c:idx val="11"/>
            <c:invertIfNegative val="0"/>
            <c:bubble3D val="0"/>
            <c:spPr>
              <a:solidFill>
                <a:srgbClr val="006965"/>
              </a:solidFill>
              <a:ln>
                <a:noFill/>
              </a:ln>
              <a:effectLst/>
            </c:spPr>
            <c:extLst>
              <c:ext xmlns:c16="http://schemas.microsoft.com/office/drawing/2014/chart" uri="{C3380CC4-5D6E-409C-BE32-E72D297353CC}">
                <c16:uniqueId val="{0000000C-286F-49B1-9D74-5D50668A2DA2}"/>
              </c:ext>
            </c:extLst>
          </c:dPt>
          <c:dPt>
            <c:idx val="13"/>
            <c:invertIfNegative val="0"/>
            <c:bubble3D val="0"/>
            <c:spPr>
              <a:solidFill>
                <a:srgbClr val="006965"/>
              </a:solidFill>
              <a:ln>
                <a:noFill/>
              </a:ln>
              <a:effectLst/>
            </c:spPr>
            <c:extLst>
              <c:ext xmlns:c16="http://schemas.microsoft.com/office/drawing/2014/chart" uri="{C3380CC4-5D6E-409C-BE32-E72D297353CC}">
                <c16:uniqueId val="{0000000B-286F-49B1-9D74-5D50668A2DA2}"/>
              </c:ext>
            </c:extLst>
          </c:dPt>
          <c:dPt>
            <c:idx val="14"/>
            <c:invertIfNegative val="0"/>
            <c:bubble3D val="0"/>
            <c:spPr>
              <a:solidFill>
                <a:srgbClr val="006965"/>
              </a:solidFill>
              <a:ln>
                <a:noFill/>
              </a:ln>
              <a:effectLst/>
            </c:spPr>
            <c:extLst>
              <c:ext xmlns:c16="http://schemas.microsoft.com/office/drawing/2014/chart" uri="{C3380CC4-5D6E-409C-BE32-E72D297353CC}">
                <c16:uniqueId val="{00000009-286F-49B1-9D74-5D50668A2DA2}"/>
              </c:ext>
            </c:extLst>
          </c:dPt>
          <c:dPt>
            <c:idx val="15"/>
            <c:invertIfNegative val="0"/>
            <c:bubble3D val="0"/>
            <c:spPr>
              <a:solidFill>
                <a:srgbClr val="006965"/>
              </a:solidFill>
              <a:ln>
                <a:noFill/>
              </a:ln>
              <a:effectLst/>
            </c:spPr>
            <c:extLst>
              <c:ext xmlns:c16="http://schemas.microsoft.com/office/drawing/2014/chart" uri="{C3380CC4-5D6E-409C-BE32-E72D297353CC}">
                <c16:uniqueId val="{00000008-286F-49B1-9D74-5D50668A2DA2}"/>
              </c:ext>
            </c:extLst>
          </c:dPt>
          <c:dPt>
            <c:idx val="16"/>
            <c:invertIfNegative val="0"/>
            <c:bubble3D val="0"/>
            <c:spPr>
              <a:solidFill>
                <a:srgbClr val="006965"/>
              </a:solidFill>
              <a:ln>
                <a:noFill/>
              </a:ln>
              <a:effectLst/>
            </c:spPr>
            <c:extLst>
              <c:ext xmlns:c16="http://schemas.microsoft.com/office/drawing/2014/chart" uri="{C3380CC4-5D6E-409C-BE32-E72D297353CC}">
                <c16:uniqueId val="{00000007-286F-49B1-9D74-5D50668A2DA2}"/>
              </c:ext>
            </c:extLst>
          </c:dPt>
          <c:dPt>
            <c:idx val="18"/>
            <c:invertIfNegative val="0"/>
            <c:bubble3D val="0"/>
            <c:spPr>
              <a:solidFill>
                <a:srgbClr val="006965"/>
              </a:solidFill>
              <a:ln>
                <a:noFill/>
              </a:ln>
              <a:effectLst/>
            </c:spPr>
            <c:extLst>
              <c:ext xmlns:c16="http://schemas.microsoft.com/office/drawing/2014/chart" uri="{C3380CC4-5D6E-409C-BE32-E72D297353CC}">
                <c16:uniqueId val="{00000006-286F-49B1-9D74-5D50668A2DA2}"/>
              </c:ext>
            </c:extLst>
          </c:dPt>
          <c:dPt>
            <c:idx val="20"/>
            <c:invertIfNegative val="0"/>
            <c:bubble3D val="0"/>
            <c:spPr>
              <a:solidFill>
                <a:srgbClr val="006965"/>
              </a:solidFill>
              <a:ln>
                <a:noFill/>
              </a:ln>
              <a:effectLst/>
            </c:spPr>
            <c:extLst>
              <c:ext xmlns:c16="http://schemas.microsoft.com/office/drawing/2014/chart" uri="{C3380CC4-5D6E-409C-BE32-E72D297353CC}">
                <c16:uniqueId val="{00000005-286F-49B1-9D74-5D50668A2DA2}"/>
              </c:ext>
            </c:extLst>
          </c:dPt>
          <c:dPt>
            <c:idx val="21"/>
            <c:invertIfNegative val="0"/>
            <c:bubble3D val="0"/>
            <c:spPr>
              <a:solidFill>
                <a:srgbClr val="006965"/>
              </a:solidFill>
              <a:ln>
                <a:noFill/>
              </a:ln>
              <a:effectLst/>
            </c:spPr>
            <c:extLst>
              <c:ext xmlns:c16="http://schemas.microsoft.com/office/drawing/2014/chart" uri="{C3380CC4-5D6E-409C-BE32-E72D297353CC}">
                <c16:uniqueId val="{00000004-286F-49B1-9D74-5D50668A2DA2}"/>
              </c:ext>
            </c:extLst>
          </c:dPt>
          <c:dPt>
            <c:idx val="22"/>
            <c:invertIfNegative val="0"/>
            <c:bubble3D val="0"/>
            <c:spPr>
              <a:solidFill>
                <a:srgbClr val="006965"/>
              </a:solidFill>
              <a:ln>
                <a:noFill/>
              </a:ln>
              <a:effectLst/>
            </c:spPr>
            <c:extLst>
              <c:ext xmlns:c16="http://schemas.microsoft.com/office/drawing/2014/chart" uri="{C3380CC4-5D6E-409C-BE32-E72D297353CC}">
                <c16:uniqueId val="{00000003-286F-49B1-9D74-5D50668A2DA2}"/>
              </c:ext>
            </c:extLst>
          </c:dPt>
          <c:dPt>
            <c:idx val="23"/>
            <c:invertIfNegative val="0"/>
            <c:bubble3D val="0"/>
            <c:spPr>
              <a:solidFill>
                <a:srgbClr val="006965"/>
              </a:solidFill>
              <a:ln>
                <a:noFill/>
              </a:ln>
              <a:effectLst/>
            </c:spPr>
            <c:extLst>
              <c:ext xmlns:c16="http://schemas.microsoft.com/office/drawing/2014/chart" uri="{C3380CC4-5D6E-409C-BE32-E72D297353CC}">
                <c16:uniqueId val="{00000002-286F-49B1-9D74-5D50668A2DA2}"/>
              </c:ext>
            </c:extLst>
          </c:dPt>
          <c:dPt>
            <c:idx val="24"/>
            <c:invertIfNegative val="0"/>
            <c:bubble3D val="0"/>
            <c:spPr>
              <a:solidFill>
                <a:srgbClr val="006965"/>
              </a:solidFill>
              <a:ln>
                <a:noFill/>
              </a:ln>
              <a:effectLst/>
            </c:spPr>
            <c:extLst>
              <c:ext xmlns:c16="http://schemas.microsoft.com/office/drawing/2014/chart" uri="{C3380CC4-5D6E-409C-BE32-E72D297353CC}">
                <c16:uniqueId val="{00000001-286F-49B1-9D74-5D50668A2DA2}"/>
              </c:ext>
            </c:extLst>
          </c:dPt>
          <c:cat>
            <c:strRef>
              <c:f>'[Bucks Labour Market and Skills Analysis 2023.xlsx]Sheet2'!$Q$4:$Q$28</c:f>
              <c:strCache>
                <c:ptCount val="25"/>
                <c:pt idx="0">
                  <c:v>Sales and Retail Assistants</c:v>
                </c:pt>
                <c:pt idx="1">
                  <c:v>Receptionists</c:v>
                </c:pt>
                <c:pt idx="2">
                  <c:v>Marketing Associate Professionals</c:v>
                </c:pt>
                <c:pt idx="3">
                  <c:v>Nursery Nurses and Assistants</c:v>
                </c:pt>
                <c:pt idx="4">
                  <c:v>IT User Support Technicians</c:v>
                </c:pt>
                <c:pt idx="5">
                  <c:v>Chartered and Certified Accountants</c:v>
                </c:pt>
                <c:pt idx="6">
                  <c:v>Human Resources and Industrial Relations Officers</c:v>
                </c:pt>
                <c:pt idx="7">
                  <c:v>IT Business Analysts, Architects and Systems Designers</c:v>
                </c:pt>
                <c:pt idx="8">
                  <c:v>Secondary Education Teaching Professionals</c:v>
                </c:pt>
                <c:pt idx="9">
                  <c:v>Elementary Storage Occupations</c:v>
                </c:pt>
                <c:pt idx="10">
                  <c:v>Cleaners and Domestics</c:v>
                </c:pt>
                <c:pt idx="11">
                  <c:v>Teaching and Other Educational Professionals n.e.c.</c:v>
                </c:pt>
                <c:pt idx="12">
                  <c:v>Managers and Proprietors in Other Services n.e.c.</c:v>
                </c:pt>
                <c:pt idx="13">
                  <c:v>Book-keepers, Payroll Managers and Wages Clerks</c:v>
                </c:pt>
                <c:pt idx="14">
                  <c:v>Teaching Assistants</c:v>
                </c:pt>
                <c:pt idx="15">
                  <c:v>Primary and Nursery Education Teaching Professionals</c:v>
                </c:pt>
                <c:pt idx="16">
                  <c:v>Chefs</c:v>
                </c:pt>
                <c:pt idx="17">
                  <c:v>Marketing and Sales Directors</c:v>
                </c:pt>
                <c:pt idx="18">
                  <c:v>Kitchen and Catering Assistants</c:v>
                </c:pt>
                <c:pt idx="19">
                  <c:v>Programmers and Software Development Professionals</c:v>
                </c:pt>
                <c:pt idx="20">
                  <c:v>Customer Service Occupations n.e.c.</c:v>
                </c:pt>
                <c:pt idx="21">
                  <c:v>Sales Related Occupations n.e.c.</c:v>
                </c:pt>
                <c:pt idx="22">
                  <c:v>Other Administrative Occupations n.e.c.</c:v>
                </c:pt>
                <c:pt idx="23">
                  <c:v>Nurses</c:v>
                </c:pt>
                <c:pt idx="24">
                  <c:v>Care Workers and Home Carers</c:v>
                </c:pt>
              </c:strCache>
            </c:strRef>
          </c:cat>
          <c:val>
            <c:numRef>
              <c:f>'[Bucks Labour Market and Skills Analysis 2023.xlsx]Sheet2'!$R$4:$R$28</c:f>
              <c:numCache>
                <c:formatCode>0.0%</c:formatCode>
                <c:ptCount val="25"/>
                <c:pt idx="0">
                  <c:v>1.0185320772522412E-2</c:v>
                </c:pt>
                <c:pt idx="1">
                  <c:v>1.093376287401767E-2</c:v>
                </c:pt>
                <c:pt idx="2">
                  <c:v>1.1242902002896146E-2</c:v>
                </c:pt>
                <c:pt idx="3">
                  <c:v>1.256081092074649E-2</c:v>
                </c:pt>
                <c:pt idx="4">
                  <c:v>1.3309253022241747E-2</c:v>
                </c:pt>
                <c:pt idx="5">
                  <c:v>1.3537039748783782E-2</c:v>
                </c:pt>
                <c:pt idx="6">
                  <c:v>1.3683474072989376E-2</c:v>
                </c:pt>
                <c:pt idx="7">
                  <c:v>1.3992613201867852E-2</c:v>
                </c:pt>
                <c:pt idx="8">
                  <c:v>1.4073965604204292E-2</c:v>
                </c:pt>
                <c:pt idx="9">
                  <c:v>1.4220399928409885E-2</c:v>
                </c:pt>
                <c:pt idx="10">
                  <c:v>1.4366834252615479E-2</c:v>
                </c:pt>
                <c:pt idx="11">
                  <c:v>1.4594620979157515E-2</c:v>
                </c:pt>
                <c:pt idx="12">
                  <c:v>1.480613722523226E-2</c:v>
                </c:pt>
                <c:pt idx="13">
                  <c:v>1.5147817315045314E-2</c:v>
                </c:pt>
                <c:pt idx="14">
                  <c:v>1.5310522119718195E-2</c:v>
                </c:pt>
                <c:pt idx="15">
                  <c:v>1.6384373830559216E-2</c:v>
                </c:pt>
                <c:pt idx="16">
                  <c:v>1.653080815476481E-2</c:v>
                </c:pt>
                <c:pt idx="17">
                  <c:v>1.7116545451587185E-2</c:v>
                </c:pt>
                <c:pt idx="18">
                  <c:v>1.9182896470932787E-2</c:v>
                </c:pt>
                <c:pt idx="19">
                  <c:v>2.1460763736353135E-2</c:v>
                </c:pt>
                <c:pt idx="20">
                  <c:v>2.7871333040464685E-2</c:v>
                </c:pt>
                <c:pt idx="21">
                  <c:v>3.3077886789996909E-2</c:v>
                </c:pt>
                <c:pt idx="22">
                  <c:v>3.4981533004669628E-2</c:v>
                </c:pt>
                <c:pt idx="23">
                  <c:v>3.5908950391305053E-2</c:v>
                </c:pt>
                <c:pt idx="24">
                  <c:v>3.7096695465417093E-2</c:v>
                </c:pt>
              </c:numCache>
            </c:numRef>
          </c:val>
          <c:extLst>
            <c:ext xmlns:c16="http://schemas.microsoft.com/office/drawing/2014/chart" uri="{C3380CC4-5D6E-409C-BE32-E72D297353CC}">
              <c16:uniqueId val="{00000000-286F-49B1-9D74-5D50668A2DA2}"/>
            </c:ext>
          </c:extLst>
        </c:ser>
        <c:dLbls>
          <c:showLegendKey val="0"/>
          <c:showVal val="0"/>
          <c:showCatName val="0"/>
          <c:showSerName val="0"/>
          <c:showPercent val="0"/>
          <c:showBubbleSize val="0"/>
        </c:dLbls>
        <c:gapWidth val="182"/>
        <c:axId val="399557343"/>
        <c:axId val="113408799"/>
      </c:barChart>
      <c:catAx>
        <c:axId val="399557343"/>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crossAx val="113408799"/>
        <c:crosses val="autoZero"/>
        <c:auto val="1"/>
        <c:lblAlgn val="ctr"/>
        <c:lblOffset val="100"/>
        <c:noMultiLvlLbl val="0"/>
      </c:catAx>
      <c:valAx>
        <c:axId val="113408799"/>
        <c:scaling>
          <c:orientation val="minMax"/>
        </c:scaling>
        <c:delete val="0"/>
        <c:axPos val="b"/>
        <c:majorGridlines>
          <c:spPr>
            <a:ln w="9525" cap="flat" cmpd="sng" algn="ctr">
              <a:solidFill>
                <a:schemeClr val="tx1">
                  <a:lumMod val="15000"/>
                  <a:lumOff val="85000"/>
                </a:schemeClr>
              </a:solidFill>
              <a:round/>
            </a:ln>
            <a:effectLst/>
          </c:spPr>
        </c:majorGridlines>
        <c:numFmt formatCode="0.0%" sourceLinked="1"/>
        <c:majorTickMark val="none"/>
        <c:minorTickMark val="none"/>
        <c:tickLblPos val="high"/>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399557343"/>
        <c:crosses val="autoZero"/>
        <c:crossBetween val="between"/>
      </c:valAx>
      <c:spPr>
        <a:noFill/>
        <a:ln>
          <a:noFill/>
        </a:ln>
        <a:effectLst/>
      </c:spPr>
    </c:plotArea>
    <c:plotVisOnly val="1"/>
    <c:dispBlanksAs val="gap"/>
    <c:showDLblsOverMax val="0"/>
  </c:chart>
  <c:spPr>
    <a:solidFill>
      <a:schemeClr val="bg1"/>
    </a:solidFill>
    <a:ln w="9525" cap="flat" cmpd="sng" algn="ctr">
      <a:noFill/>
      <a:round/>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'Table 6.1'!$K$258</c:f>
              <c:strCache>
                <c:ptCount val="1"/>
                <c:pt idx="0">
                  <c:v>Buckinghamshire</c:v>
                </c:pt>
              </c:strCache>
            </c:strRef>
          </c:tx>
          <c:spPr>
            <a:solidFill>
              <a:srgbClr val="006965"/>
            </a:solidFill>
            <a:ln>
              <a:noFill/>
            </a:ln>
            <a:effectLst/>
          </c:spPr>
          <c:invertIfNegative val="0"/>
          <c:cat>
            <c:strRef>
              <c:f>'Table 6.1'!$L$257:$M$257</c:f>
              <c:strCache>
                <c:ptCount val="2"/>
                <c:pt idx="0">
                  <c:v>Birth rate</c:v>
                </c:pt>
                <c:pt idx="1">
                  <c:v>Death rate</c:v>
                </c:pt>
              </c:strCache>
            </c:strRef>
          </c:cat>
          <c:val>
            <c:numRef>
              <c:f>'Table 6.1'!$L$258:$M$258</c:f>
              <c:numCache>
                <c:formatCode>0.0%</c:formatCode>
                <c:ptCount val="2"/>
                <c:pt idx="0">
                  <c:v>9.9462803190623478E-2</c:v>
                </c:pt>
                <c:pt idx="1">
                  <c:v>9.3928048184925936E-2</c:v>
                </c:pt>
              </c:numCache>
            </c:numRef>
          </c:val>
          <c:extLst>
            <c:ext xmlns:c16="http://schemas.microsoft.com/office/drawing/2014/chart" uri="{C3380CC4-5D6E-409C-BE32-E72D297353CC}">
              <c16:uniqueId val="{00000000-E0AB-42FB-9D71-A6D055BB79EE}"/>
            </c:ext>
          </c:extLst>
        </c:ser>
        <c:ser>
          <c:idx val="1"/>
          <c:order val="1"/>
          <c:tx>
            <c:strRef>
              <c:f>'Table 6.1'!$K$259</c:f>
              <c:strCache>
                <c:ptCount val="1"/>
                <c:pt idx="0">
                  <c:v>England</c:v>
                </c:pt>
              </c:strCache>
            </c:strRef>
          </c:tx>
          <c:spPr>
            <a:solidFill>
              <a:srgbClr val="B5D137"/>
            </a:solidFill>
            <a:ln>
              <a:noFill/>
            </a:ln>
            <a:effectLst/>
          </c:spPr>
          <c:invertIfNegative val="0"/>
          <c:cat>
            <c:strRef>
              <c:f>'Table 6.1'!$L$257:$M$257</c:f>
              <c:strCache>
                <c:ptCount val="2"/>
                <c:pt idx="0">
                  <c:v>Birth rate</c:v>
                </c:pt>
                <c:pt idx="1">
                  <c:v>Death rate</c:v>
                </c:pt>
              </c:strCache>
            </c:strRef>
          </c:cat>
          <c:val>
            <c:numRef>
              <c:f>'Table 6.1'!$L$259:$M$259</c:f>
              <c:numCache>
                <c:formatCode>0.0%</c:formatCode>
                <c:ptCount val="2"/>
                <c:pt idx="0">
                  <c:v>0.12335829089735602</c:v>
                </c:pt>
                <c:pt idx="1">
                  <c:v>0.10759017095491605</c:v>
                </c:pt>
              </c:numCache>
            </c:numRef>
          </c:val>
          <c:extLst>
            <c:ext xmlns:c16="http://schemas.microsoft.com/office/drawing/2014/chart" uri="{C3380CC4-5D6E-409C-BE32-E72D297353CC}">
              <c16:uniqueId val="{00000001-E0AB-42FB-9D71-A6D055BB79EE}"/>
            </c:ext>
          </c:extLst>
        </c:ser>
        <c:dLbls>
          <c:showLegendKey val="0"/>
          <c:showVal val="0"/>
          <c:showCatName val="0"/>
          <c:showSerName val="0"/>
          <c:showPercent val="0"/>
          <c:showBubbleSize val="0"/>
        </c:dLbls>
        <c:gapWidth val="219"/>
        <c:overlap val="-27"/>
        <c:axId val="58720560"/>
        <c:axId val="58727760"/>
      </c:barChart>
      <c:catAx>
        <c:axId val="5872056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58727760"/>
        <c:crosses val="autoZero"/>
        <c:auto val="1"/>
        <c:lblAlgn val="ctr"/>
        <c:lblOffset val="100"/>
        <c:noMultiLvlLbl val="0"/>
      </c:catAx>
      <c:valAx>
        <c:axId val="58727760"/>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solidFill>
              <a:srgbClr val="7030A0"/>
            </a:solid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58720560"/>
        <c:crosses val="autoZero"/>
        <c:crossBetween val="between"/>
      </c:valAx>
      <c:spPr>
        <a:noFill/>
        <a:ln>
          <a:noFill/>
        </a:ln>
        <a:effectLst/>
      </c:spPr>
    </c:plotArea>
    <c:legend>
      <c:legendPos val="r"/>
      <c:layout>
        <c:manualLayout>
          <c:xMode val="edge"/>
          <c:yMode val="edge"/>
          <c:x val="0.68822049296613785"/>
          <c:y val="2.5446558763487885E-2"/>
          <c:w val="0.31177950703386204"/>
          <c:h val="0.18984762321376494"/>
        </c:manualLayout>
      </c:layout>
      <c:overlay val="1"/>
      <c:spPr>
        <a:solidFill>
          <a:schemeClr val="bg1"/>
        </a:solid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sz="1200"/>
      </a:pPr>
      <a:endParaRPr lang="en-US"/>
    </a:p>
  </c:txPr>
  <c:externalData r:id="rId3">
    <c:autoUpdate val="0"/>
  </c:externalData>
</c:chartSpace>
</file>

<file path=ppt/charts/chart3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spPr>
            <a:solidFill>
              <a:srgbClr val="B5D137"/>
            </a:solidFill>
            <a:ln>
              <a:noFill/>
            </a:ln>
            <a:effectLst/>
          </c:spPr>
          <c:invertIfNegative val="0"/>
          <c:dPt>
            <c:idx val="2"/>
            <c:invertIfNegative val="0"/>
            <c:bubble3D val="0"/>
            <c:spPr>
              <a:solidFill>
                <a:srgbClr val="006965"/>
              </a:solidFill>
              <a:ln>
                <a:noFill/>
              </a:ln>
              <a:effectLst/>
            </c:spPr>
            <c:extLst>
              <c:ext xmlns:c16="http://schemas.microsoft.com/office/drawing/2014/chart" uri="{C3380CC4-5D6E-409C-BE32-E72D297353CC}">
                <c16:uniqueId val="{00000000-D648-4487-8CAE-D2DE2051BAE1}"/>
              </c:ext>
            </c:extLst>
          </c:dPt>
          <c:dPt>
            <c:idx val="3"/>
            <c:invertIfNegative val="0"/>
            <c:bubble3D val="0"/>
            <c:spPr>
              <a:solidFill>
                <a:srgbClr val="006965"/>
              </a:solidFill>
              <a:ln>
                <a:noFill/>
              </a:ln>
              <a:effectLst/>
            </c:spPr>
            <c:extLst>
              <c:ext xmlns:c16="http://schemas.microsoft.com/office/drawing/2014/chart" uri="{C3380CC4-5D6E-409C-BE32-E72D297353CC}">
                <c16:uniqueId val="{00000001-D648-4487-8CAE-D2DE2051BAE1}"/>
              </c:ext>
            </c:extLst>
          </c:dPt>
          <c:dPt>
            <c:idx val="5"/>
            <c:invertIfNegative val="0"/>
            <c:bubble3D val="0"/>
            <c:spPr>
              <a:solidFill>
                <a:srgbClr val="006965"/>
              </a:solidFill>
              <a:ln>
                <a:noFill/>
              </a:ln>
              <a:effectLst/>
            </c:spPr>
            <c:extLst>
              <c:ext xmlns:c16="http://schemas.microsoft.com/office/drawing/2014/chart" uri="{C3380CC4-5D6E-409C-BE32-E72D297353CC}">
                <c16:uniqueId val="{00000002-D648-4487-8CAE-D2DE2051BAE1}"/>
              </c:ext>
            </c:extLst>
          </c:dPt>
          <c:dPt>
            <c:idx val="8"/>
            <c:invertIfNegative val="0"/>
            <c:bubble3D val="0"/>
            <c:spPr>
              <a:solidFill>
                <a:srgbClr val="006965"/>
              </a:solidFill>
              <a:ln>
                <a:noFill/>
              </a:ln>
              <a:effectLst/>
            </c:spPr>
            <c:extLst>
              <c:ext xmlns:c16="http://schemas.microsoft.com/office/drawing/2014/chart" uri="{C3380CC4-5D6E-409C-BE32-E72D297353CC}">
                <c16:uniqueId val="{00000003-D648-4487-8CAE-D2DE2051BAE1}"/>
              </c:ext>
            </c:extLst>
          </c:dPt>
          <c:dPt>
            <c:idx val="9"/>
            <c:invertIfNegative val="0"/>
            <c:bubble3D val="0"/>
            <c:spPr>
              <a:solidFill>
                <a:srgbClr val="006965"/>
              </a:solidFill>
              <a:ln>
                <a:noFill/>
              </a:ln>
              <a:effectLst/>
            </c:spPr>
            <c:extLst>
              <c:ext xmlns:c16="http://schemas.microsoft.com/office/drawing/2014/chart" uri="{C3380CC4-5D6E-409C-BE32-E72D297353CC}">
                <c16:uniqueId val="{00000004-D648-4487-8CAE-D2DE2051BAE1}"/>
              </c:ext>
            </c:extLst>
          </c:dPt>
          <c:dPt>
            <c:idx val="10"/>
            <c:invertIfNegative val="0"/>
            <c:bubble3D val="0"/>
            <c:spPr>
              <a:solidFill>
                <a:srgbClr val="006965"/>
              </a:solidFill>
              <a:ln>
                <a:noFill/>
              </a:ln>
              <a:effectLst/>
            </c:spPr>
            <c:extLst>
              <c:ext xmlns:c16="http://schemas.microsoft.com/office/drawing/2014/chart" uri="{C3380CC4-5D6E-409C-BE32-E72D297353CC}">
                <c16:uniqueId val="{00000005-D648-4487-8CAE-D2DE2051BAE1}"/>
              </c:ext>
            </c:extLst>
          </c:dPt>
          <c:dPt>
            <c:idx val="11"/>
            <c:invertIfNegative val="0"/>
            <c:bubble3D val="0"/>
            <c:spPr>
              <a:solidFill>
                <a:srgbClr val="006965"/>
              </a:solidFill>
              <a:ln>
                <a:noFill/>
              </a:ln>
              <a:effectLst/>
            </c:spPr>
            <c:extLst>
              <c:ext xmlns:c16="http://schemas.microsoft.com/office/drawing/2014/chart" uri="{C3380CC4-5D6E-409C-BE32-E72D297353CC}">
                <c16:uniqueId val="{00000006-D648-4487-8CAE-D2DE2051BAE1}"/>
              </c:ext>
            </c:extLst>
          </c:dPt>
          <c:dPt>
            <c:idx val="12"/>
            <c:invertIfNegative val="0"/>
            <c:bubble3D val="0"/>
            <c:spPr>
              <a:solidFill>
                <a:srgbClr val="006965"/>
              </a:solidFill>
              <a:ln>
                <a:noFill/>
              </a:ln>
              <a:effectLst/>
            </c:spPr>
            <c:extLst>
              <c:ext xmlns:c16="http://schemas.microsoft.com/office/drawing/2014/chart" uri="{C3380CC4-5D6E-409C-BE32-E72D297353CC}">
                <c16:uniqueId val="{00000007-D648-4487-8CAE-D2DE2051BAE1}"/>
              </c:ext>
            </c:extLst>
          </c:dPt>
          <c:dPt>
            <c:idx val="13"/>
            <c:invertIfNegative val="0"/>
            <c:bubble3D val="0"/>
            <c:spPr>
              <a:solidFill>
                <a:srgbClr val="006965"/>
              </a:solidFill>
              <a:ln>
                <a:noFill/>
              </a:ln>
              <a:effectLst/>
            </c:spPr>
            <c:extLst>
              <c:ext xmlns:c16="http://schemas.microsoft.com/office/drawing/2014/chart" uri="{C3380CC4-5D6E-409C-BE32-E72D297353CC}">
                <c16:uniqueId val="{00000008-D648-4487-8CAE-D2DE2051BAE1}"/>
              </c:ext>
            </c:extLst>
          </c:dPt>
          <c:dPt>
            <c:idx val="15"/>
            <c:invertIfNegative val="0"/>
            <c:bubble3D val="0"/>
            <c:spPr>
              <a:solidFill>
                <a:srgbClr val="006965"/>
              </a:solidFill>
              <a:ln>
                <a:noFill/>
              </a:ln>
              <a:effectLst/>
            </c:spPr>
            <c:extLst>
              <c:ext xmlns:c16="http://schemas.microsoft.com/office/drawing/2014/chart" uri="{C3380CC4-5D6E-409C-BE32-E72D297353CC}">
                <c16:uniqueId val="{00000009-D648-4487-8CAE-D2DE2051BAE1}"/>
              </c:ext>
            </c:extLst>
          </c:dPt>
          <c:cat>
            <c:strRef>
              <c:f>'[Bucks Labour Market and Skills Analysis 2023.xlsx]Slide 64'!$R$2:$R$21</c:f>
              <c:strCache>
                <c:ptCount val="20"/>
                <c:pt idx="0">
                  <c:v>Book-keepers, Payroll Managers and Wages Clerks</c:v>
                </c:pt>
                <c:pt idx="1">
                  <c:v>Marketing and Sales Directors</c:v>
                </c:pt>
                <c:pt idx="2">
                  <c:v>Van Drivers</c:v>
                </c:pt>
                <c:pt idx="3">
                  <c:v>Primary and Nursery Education Teaching Professionals</c:v>
                </c:pt>
                <c:pt idx="4">
                  <c:v>IT User Support Technicians</c:v>
                </c:pt>
                <c:pt idx="5">
                  <c:v>Teaching and Other Educational Professionals n.e.c.</c:v>
                </c:pt>
                <c:pt idx="6">
                  <c:v>Elementary Storage Occupations</c:v>
                </c:pt>
                <c:pt idx="7">
                  <c:v>Human Resources and Industrial Relations Officers</c:v>
                </c:pt>
                <c:pt idx="8">
                  <c:v>Nursery Nurses and Assistants</c:v>
                </c:pt>
                <c:pt idx="9">
                  <c:v>Teaching Assistants</c:v>
                </c:pt>
                <c:pt idx="10">
                  <c:v>Receptionists</c:v>
                </c:pt>
                <c:pt idx="11">
                  <c:v>Cleaners and Domestics</c:v>
                </c:pt>
                <c:pt idx="12">
                  <c:v>IT Business Analysts, Architects and Systems Designers</c:v>
                </c:pt>
                <c:pt idx="13">
                  <c:v>Programmers and Software Development Professionals</c:v>
                </c:pt>
                <c:pt idx="14">
                  <c:v>Chefs</c:v>
                </c:pt>
                <c:pt idx="15">
                  <c:v>Nurses</c:v>
                </c:pt>
                <c:pt idx="16">
                  <c:v>Sales Related Occupations n.e.c.</c:v>
                </c:pt>
                <c:pt idx="17">
                  <c:v>Customer Service Occupations n.e.c.</c:v>
                </c:pt>
                <c:pt idx="18">
                  <c:v>Kitchen and Catering Assistants</c:v>
                </c:pt>
                <c:pt idx="19">
                  <c:v>Other Administrative Occupations n.e.c.</c:v>
                </c:pt>
              </c:strCache>
            </c:strRef>
          </c:cat>
          <c:val>
            <c:numRef>
              <c:f>'[Bucks Labour Market and Skills Analysis 2023.xlsx]Slide 64'!$S$2:$S$21</c:f>
              <c:numCache>
                <c:formatCode>_-* #,##0_-;\-* #,##0_-;_-* "-"??_-;_-@_-</c:formatCode>
                <c:ptCount val="20"/>
                <c:pt idx="0">
                  <c:v>309</c:v>
                </c:pt>
                <c:pt idx="1">
                  <c:v>322</c:v>
                </c:pt>
                <c:pt idx="2">
                  <c:v>333</c:v>
                </c:pt>
                <c:pt idx="3">
                  <c:v>346</c:v>
                </c:pt>
                <c:pt idx="4">
                  <c:v>377</c:v>
                </c:pt>
                <c:pt idx="5">
                  <c:v>386</c:v>
                </c:pt>
                <c:pt idx="6">
                  <c:v>397</c:v>
                </c:pt>
                <c:pt idx="7">
                  <c:v>433</c:v>
                </c:pt>
                <c:pt idx="8">
                  <c:v>441</c:v>
                </c:pt>
                <c:pt idx="9">
                  <c:v>449</c:v>
                </c:pt>
                <c:pt idx="10">
                  <c:v>452</c:v>
                </c:pt>
                <c:pt idx="11">
                  <c:v>471</c:v>
                </c:pt>
                <c:pt idx="12">
                  <c:v>494</c:v>
                </c:pt>
                <c:pt idx="13">
                  <c:v>582</c:v>
                </c:pt>
                <c:pt idx="14">
                  <c:v>587</c:v>
                </c:pt>
                <c:pt idx="15">
                  <c:v>599</c:v>
                </c:pt>
                <c:pt idx="16">
                  <c:v>774</c:v>
                </c:pt>
                <c:pt idx="17">
                  <c:v>798</c:v>
                </c:pt>
                <c:pt idx="18">
                  <c:v>849</c:v>
                </c:pt>
                <c:pt idx="19">
                  <c:v>1137</c:v>
                </c:pt>
              </c:numCache>
            </c:numRef>
          </c:val>
          <c:extLst>
            <c:ext xmlns:c16="http://schemas.microsoft.com/office/drawing/2014/chart" uri="{C3380CC4-5D6E-409C-BE32-E72D297353CC}">
              <c16:uniqueId val="{00000000-E72F-4805-9FED-57654A1F391E}"/>
            </c:ext>
          </c:extLst>
        </c:ser>
        <c:dLbls>
          <c:showLegendKey val="0"/>
          <c:showVal val="0"/>
          <c:showCatName val="0"/>
          <c:showSerName val="0"/>
          <c:showPercent val="0"/>
          <c:showBubbleSize val="0"/>
        </c:dLbls>
        <c:gapWidth val="182"/>
        <c:axId val="943971295"/>
        <c:axId val="363601935"/>
      </c:barChart>
      <c:catAx>
        <c:axId val="943971295"/>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crossAx val="363601935"/>
        <c:crosses val="autoZero"/>
        <c:auto val="1"/>
        <c:lblAlgn val="ctr"/>
        <c:lblOffset val="100"/>
        <c:noMultiLvlLbl val="0"/>
      </c:catAx>
      <c:valAx>
        <c:axId val="363601935"/>
        <c:scaling>
          <c:orientation val="minMax"/>
        </c:scaling>
        <c:delete val="0"/>
        <c:axPos val="b"/>
        <c:majorGridlines>
          <c:spPr>
            <a:ln w="9525" cap="flat" cmpd="sng" algn="ctr">
              <a:solidFill>
                <a:schemeClr val="tx1">
                  <a:lumMod val="15000"/>
                  <a:lumOff val="85000"/>
                </a:schemeClr>
              </a:solidFill>
              <a:round/>
            </a:ln>
            <a:effectLst/>
          </c:spPr>
        </c:majorGridlines>
        <c:numFmt formatCode="_-* #,##0_-;\-* #,##0_-;_-* &quot;-&quot;??_-;_-@_-"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943971295"/>
        <c:crosses val="autoZero"/>
        <c:crossBetween val="between"/>
      </c:valAx>
      <c:spPr>
        <a:noFill/>
        <a:ln>
          <a:noFill/>
        </a:ln>
        <a:effectLst/>
      </c:spPr>
    </c:plotArea>
    <c:plotVisOnly val="1"/>
    <c:dispBlanksAs val="gap"/>
    <c:showDLblsOverMax val="0"/>
  </c:chart>
  <c:spPr>
    <a:solidFill>
      <a:schemeClr val="bg1"/>
    </a:solidFill>
    <a:ln w="9525" cap="flat" cmpd="sng" algn="ctr">
      <a:noFill/>
      <a:round/>
    </a:ln>
    <a:effectLst/>
  </c:spPr>
  <c:txPr>
    <a:bodyPr/>
    <a:lstStyle/>
    <a:p>
      <a:pPr>
        <a:defRPr/>
      </a:pPr>
      <a:endParaRPr lang="en-US"/>
    </a:p>
  </c:txPr>
  <c:externalData r:id="rId3">
    <c:autoUpdate val="0"/>
  </c:externalData>
</c:chartSpace>
</file>

<file path=ppt/charts/chart3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spPr>
            <a:solidFill>
              <a:srgbClr val="006965"/>
            </a:solidFill>
            <a:ln>
              <a:noFill/>
            </a:ln>
            <a:effectLst/>
          </c:spPr>
          <c:invertIfNegative val="0"/>
          <c:cat>
            <c:strRef>
              <c:f>'[Bucks Labour Market and Skills Analysis 2023.xlsx]Slide 64'!$AU$2:$AU$21</c:f>
              <c:strCache>
                <c:ptCount val="20"/>
                <c:pt idx="0">
                  <c:v>Tyre, Exhaust and Windscreen Fitters</c:v>
                </c:pt>
                <c:pt idx="1">
                  <c:v>Forestry Workers</c:v>
                </c:pt>
                <c:pt idx="2">
                  <c:v>Chartered Architectural Technologists</c:v>
                </c:pt>
                <c:pt idx="3">
                  <c:v>Parking and Civil Enforcement Occupations</c:v>
                </c:pt>
                <c:pt idx="4">
                  <c:v>Building and Civil Engineering Technicians</c:v>
                </c:pt>
                <c:pt idx="5">
                  <c:v>Finance and Investment Analysts and Advisers</c:v>
                </c:pt>
                <c:pt idx="6">
                  <c:v>Protective Service Associate Professionals n.e.c.</c:v>
                </c:pt>
                <c:pt idx="7">
                  <c:v>Tool Makers, Tool Fitters and Markers-out</c:v>
                </c:pt>
                <c:pt idx="8">
                  <c:v>Glaziers, Window Fabricators and Fitters</c:v>
                </c:pt>
                <c:pt idx="9">
                  <c:v>Undertakers, Mortuary and Crematorium Assistants</c:v>
                </c:pt>
                <c:pt idx="10">
                  <c:v>Paper and Wood Machine Operatives</c:v>
                </c:pt>
                <c:pt idx="11">
                  <c:v>Electronics Engineers</c:v>
                </c:pt>
                <c:pt idx="12">
                  <c:v>Weighers, Graders and Sorters</c:v>
                </c:pt>
                <c:pt idx="13">
                  <c:v>Occupational Therapists</c:v>
                </c:pt>
                <c:pt idx="14">
                  <c:v>Brokers</c:v>
                </c:pt>
                <c:pt idx="15">
                  <c:v>Fitness Instructors</c:v>
                </c:pt>
                <c:pt idx="16">
                  <c:v>Metal Plate Workers, and Riveters</c:v>
                </c:pt>
                <c:pt idx="17">
                  <c:v>Dental Nurses</c:v>
                </c:pt>
                <c:pt idx="18">
                  <c:v>Residential, Day and Domiciliary Care Managers and Proprietors</c:v>
                </c:pt>
                <c:pt idx="19">
                  <c:v>Call and Contact Centre Occupations</c:v>
                </c:pt>
              </c:strCache>
            </c:strRef>
          </c:cat>
          <c:val>
            <c:numRef>
              <c:f>'[Bucks Labour Market and Skills Analysis 2023.xlsx]Slide 64'!$AV$2:$AV$21</c:f>
              <c:numCache>
                <c:formatCode>General</c:formatCode>
                <c:ptCount val="20"/>
                <c:pt idx="0">
                  <c:v>-4</c:v>
                </c:pt>
                <c:pt idx="1">
                  <c:v>-4</c:v>
                </c:pt>
                <c:pt idx="2">
                  <c:v>-5</c:v>
                </c:pt>
                <c:pt idx="3">
                  <c:v>-5</c:v>
                </c:pt>
                <c:pt idx="4">
                  <c:v>-6</c:v>
                </c:pt>
                <c:pt idx="5">
                  <c:v>-7</c:v>
                </c:pt>
                <c:pt idx="6">
                  <c:v>-8</c:v>
                </c:pt>
                <c:pt idx="7">
                  <c:v>-8</c:v>
                </c:pt>
                <c:pt idx="8">
                  <c:v>-8</c:v>
                </c:pt>
                <c:pt idx="9">
                  <c:v>-9</c:v>
                </c:pt>
                <c:pt idx="10">
                  <c:v>-11</c:v>
                </c:pt>
                <c:pt idx="11">
                  <c:v>-12</c:v>
                </c:pt>
                <c:pt idx="12">
                  <c:v>-13</c:v>
                </c:pt>
                <c:pt idx="13">
                  <c:v>-14</c:v>
                </c:pt>
                <c:pt idx="14">
                  <c:v>-15</c:v>
                </c:pt>
                <c:pt idx="15">
                  <c:v>-25</c:v>
                </c:pt>
                <c:pt idx="16">
                  <c:v>-27</c:v>
                </c:pt>
                <c:pt idx="17">
                  <c:v>-46</c:v>
                </c:pt>
                <c:pt idx="18">
                  <c:v>-64</c:v>
                </c:pt>
                <c:pt idx="19">
                  <c:v>-76</c:v>
                </c:pt>
              </c:numCache>
            </c:numRef>
          </c:val>
          <c:extLst>
            <c:ext xmlns:c16="http://schemas.microsoft.com/office/drawing/2014/chart" uri="{C3380CC4-5D6E-409C-BE32-E72D297353CC}">
              <c16:uniqueId val="{00000000-F49D-4F20-84DB-87B31DC71A6B}"/>
            </c:ext>
          </c:extLst>
        </c:ser>
        <c:dLbls>
          <c:showLegendKey val="0"/>
          <c:showVal val="0"/>
          <c:showCatName val="0"/>
          <c:showSerName val="0"/>
          <c:showPercent val="0"/>
          <c:showBubbleSize val="0"/>
        </c:dLbls>
        <c:gapWidth val="182"/>
        <c:axId val="1932093728"/>
        <c:axId val="1938590976"/>
      </c:barChart>
      <c:catAx>
        <c:axId val="1932093728"/>
        <c:scaling>
          <c:orientation val="minMax"/>
        </c:scaling>
        <c:delete val="0"/>
        <c:axPos val="l"/>
        <c:numFmt formatCode="General" sourceLinked="1"/>
        <c:majorTickMark val="none"/>
        <c:minorTickMark val="none"/>
        <c:tickLblPos val="high"/>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crossAx val="1938590976"/>
        <c:crosses val="autoZero"/>
        <c:auto val="1"/>
        <c:lblAlgn val="ctr"/>
        <c:lblOffset val="100"/>
        <c:noMultiLvlLbl val="0"/>
      </c:catAx>
      <c:valAx>
        <c:axId val="1938590976"/>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932093728"/>
        <c:crosses val="autoZero"/>
        <c:crossBetween val="between"/>
      </c:valAx>
      <c:spPr>
        <a:noFill/>
        <a:ln>
          <a:noFill/>
        </a:ln>
        <a:effectLst/>
      </c:spPr>
    </c:plotArea>
    <c:plotVisOnly val="1"/>
    <c:dispBlanksAs val="gap"/>
    <c:showDLblsOverMax val="0"/>
  </c:chart>
  <c:spPr>
    <a:solidFill>
      <a:schemeClr val="bg1"/>
    </a:solidFill>
    <a:ln w="9525" cap="flat" cmpd="sng" algn="ctr">
      <a:noFill/>
      <a:round/>
    </a:ln>
    <a:effectLst/>
  </c:spPr>
  <c:txPr>
    <a:bodyPr/>
    <a:lstStyle/>
    <a:p>
      <a:pPr>
        <a:defRPr/>
      </a:pPr>
      <a:endParaRPr lang="en-US"/>
    </a:p>
  </c:txPr>
  <c:externalData r:id="rId3">
    <c:autoUpdate val="0"/>
  </c:externalData>
</c:chartSpace>
</file>

<file path=ppt/charts/chart3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'[Bucks Labour Market and Skills Analysis 2023.xlsx]Slide 68'!$I$12</c:f>
              <c:strCache>
                <c:ptCount val="1"/>
                <c:pt idx="0">
                  <c:v>England</c:v>
                </c:pt>
              </c:strCache>
            </c:strRef>
          </c:tx>
          <c:spPr>
            <a:solidFill>
              <a:srgbClr val="B5D137"/>
            </a:solidFill>
            <a:ln>
              <a:noFill/>
            </a:ln>
            <a:effectLst/>
          </c:spPr>
          <c:invertIfNegative val="0"/>
          <c:cat>
            <c:strRef>
              <c:f>'[1]Slide 68'!$H$13:$H$28</c:f>
              <c:strCache>
                <c:ptCount val="16"/>
                <c:pt idx="0">
                  <c:v>None of the above</c:v>
                </c:pt>
                <c:pt idx="1">
                  <c:v>Oral Welsh language skills</c:v>
                </c:pt>
                <c:pt idx="2">
                  <c:v>Written Welsh language skills</c:v>
                </c:pt>
                <c:pt idx="3">
                  <c:v>Communicating in a foreign language</c:v>
                </c:pt>
                <c:pt idx="4">
                  <c:v>Manual dexterity - for example, to mend, repair, assemble, construct or adjust things</c:v>
                </c:pt>
                <c:pt idx="5">
                  <c:v>Basic numerical skills &amp; understanding</c:v>
                </c:pt>
                <c:pt idx="6">
                  <c:v>More complex numerical or statistical skills and understanding</c:v>
                </c:pt>
                <c:pt idx="7">
                  <c:v>Writing instructions, guidelines, manuals or reports</c:v>
                </c:pt>
                <c:pt idx="8">
                  <c:v>Advanced or specialist IT skills</c:v>
                </c:pt>
                <c:pt idx="9">
                  <c:v>Computer literacy / basic IT skills</c:v>
                </c:pt>
                <c:pt idx="10">
                  <c:v>Knowledge of how your organisation works</c:v>
                </c:pt>
                <c:pt idx="11">
                  <c:v>Reading and understanding instructions, guidelines, manuals or reports</c:v>
                </c:pt>
                <c:pt idx="12">
                  <c:v>Solving complex problems requiring a solution specific to the situation</c:v>
                </c:pt>
                <c:pt idx="13">
                  <c:v>Adapting to new equipment or materials</c:v>
                </c:pt>
                <c:pt idx="14">
                  <c:v>Knowledge of products &amp; services offered by your organisation &amp; organisations like yours</c:v>
                </c:pt>
                <c:pt idx="15">
                  <c:v>Specialist skills or knowledge needed to perform the role</c:v>
                </c:pt>
              </c:strCache>
            </c:strRef>
          </c:cat>
          <c:val>
            <c:numRef>
              <c:f>'[1]Slide 68'!$I$13:$I$28</c:f>
              <c:numCache>
                <c:formatCode>General</c:formatCode>
                <c:ptCount val="16"/>
                <c:pt idx="0" formatCode="0%">
                  <c:v>0.11</c:v>
                </c:pt>
                <c:pt idx="3" formatCode="0%">
                  <c:v>0.09</c:v>
                </c:pt>
                <c:pt idx="4" formatCode="0%">
                  <c:v>0.14000000000000001</c:v>
                </c:pt>
                <c:pt idx="5" formatCode="0%">
                  <c:v>0.16</c:v>
                </c:pt>
                <c:pt idx="6" formatCode="0%">
                  <c:v>0.18</c:v>
                </c:pt>
                <c:pt idx="7" formatCode="0%">
                  <c:v>0.23</c:v>
                </c:pt>
                <c:pt idx="8" formatCode="0%">
                  <c:v>0.28999999999999998</c:v>
                </c:pt>
                <c:pt idx="9" formatCode="0%">
                  <c:v>0.3</c:v>
                </c:pt>
                <c:pt idx="10" formatCode="0%">
                  <c:v>0.3</c:v>
                </c:pt>
                <c:pt idx="11" formatCode="0%">
                  <c:v>0.3</c:v>
                </c:pt>
                <c:pt idx="12" formatCode="0%">
                  <c:v>0.38</c:v>
                </c:pt>
                <c:pt idx="13" formatCode="0%">
                  <c:v>0.45</c:v>
                </c:pt>
                <c:pt idx="14" formatCode="0%">
                  <c:v>0.48</c:v>
                </c:pt>
                <c:pt idx="15" formatCode="0%">
                  <c:v>0.5</c:v>
                </c:pt>
              </c:numCache>
            </c:numRef>
          </c:val>
          <c:extLst>
            <c:ext xmlns:c16="http://schemas.microsoft.com/office/drawing/2014/chart" uri="{C3380CC4-5D6E-409C-BE32-E72D297353CC}">
              <c16:uniqueId val="{00000000-4F0D-4136-97C4-A401FFC035BE}"/>
            </c:ext>
          </c:extLst>
        </c:ser>
        <c:ser>
          <c:idx val="1"/>
          <c:order val="1"/>
          <c:tx>
            <c:strRef>
              <c:f>'[Bucks Labour Market and Skills Analysis 2023.xlsx]Slide 68'!$J$12</c:f>
              <c:strCache>
                <c:ptCount val="1"/>
                <c:pt idx="0">
                  <c:v>Buckinghamshire</c:v>
                </c:pt>
              </c:strCache>
            </c:strRef>
          </c:tx>
          <c:spPr>
            <a:solidFill>
              <a:srgbClr val="006965"/>
            </a:solidFill>
            <a:ln>
              <a:noFill/>
            </a:ln>
            <a:effectLst/>
          </c:spPr>
          <c:invertIfNegative val="0"/>
          <c:cat>
            <c:strRef>
              <c:f>'[1]Slide 68'!$H$13:$H$28</c:f>
              <c:strCache>
                <c:ptCount val="16"/>
                <c:pt idx="0">
                  <c:v>None of the above</c:v>
                </c:pt>
                <c:pt idx="1">
                  <c:v>Oral Welsh language skills</c:v>
                </c:pt>
                <c:pt idx="2">
                  <c:v>Written Welsh language skills</c:v>
                </c:pt>
                <c:pt idx="3">
                  <c:v>Communicating in a foreign language</c:v>
                </c:pt>
                <c:pt idx="4">
                  <c:v>Manual dexterity - for example, to mend, repair, assemble, construct or adjust things</c:v>
                </c:pt>
                <c:pt idx="5">
                  <c:v>Basic numerical skills &amp; understanding</c:v>
                </c:pt>
                <c:pt idx="6">
                  <c:v>More complex numerical or statistical skills and understanding</c:v>
                </c:pt>
                <c:pt idx="7">
                  <c:v>Writing instructions, guidelines, manuals or reports</c:v>
                </c:pt>
                <c:pt idx="8">
                  <c:v>Advanced or specialist IT skills</c:v>
                </c:pt>
                <c:pt idx="9">
                  <c:v>Computer literacy / basic IT skills</c:v>
                </c:pt>
                <c:pt idx="10">
                  <c:v>Knowledge of how your organisation works</c:v>
                </c:pt>
                <c:pt idx="11">
                  <c:v>Reading and understanding instructions, guidelines, manuals or reports</c:v>
                </c:pt>
                <c:pt idx="12">
                  <c:v>Solving complex problems requiring a solution specific to the situation</c:v>
                </c:pt>
                <c:pt idx="13">
                  <c:v>Adapting to new equipment or materials</c:v>
                </c:pt>
                <c:pt idx="14">
                  <c:v>Knowledge of products &amp; services offered by your organisation &amp; organisations like yours</c:v>
                </c:pt>
                <c:pt idx="15">
                  <c:v>Specialist skills or knowledge needed to perform the role</c:v>
                </c:pt>
              </c:strCache>
            </c:strRef>
          </c:cat>
          <c:val>
            <c:numRef>
              <c:f>'[1]Slide 68'!$J$13:$J$28</c:f>
              <c:numCache>
                <c:formatCode>0%</c:formatCode>
                <c:ptCount val="16"/>
                <c:pt idx="0">
                  <c:v>7.0000000000000007E-2</c:v>
                </c:pt>
                <c:pt idx="1">
                  <c:v>0</c:v>
                </c:pt>
                <c:pt idx="2">
                  <c:v>0</c:v>
                </c:pt>
                <c:pt idx="3">
                  <c:v>0.05</c:v>
                </c:pt>
                <c:pt idx="4">
                  <c:v>0.16</c:v>
                </c:pt>
                <c:pt idx="5">
                  <c:v>0.13</c:v>
                </c:pt>
                <c:pt idx="6">
                  <c:v>0.08</c:v>
                </c:pt>
                <c:pt idx="7">
                  <c:v>0.21</c:v>
                </c:pt>
                <c:pt idx="8">
                  <c:v>0.31</c:v>
                </c:pt>
                <c:pt idx="9">
                  <c:v>0.26</c:v>
                </c:pt>
                <c:pt idx="10">
                  <c:v>0.28000000000000003</c:v>
                </c:pt>
                <c:pt idx="11">
                  <c:v>0.37</c:v>
                </c:pt>
                <c:pt idx="12">
                  <c:v>0.39</c:v>
                </c:pt>
                <c:pt idx="13">
                  <c:v>0.48</c:v>
                </c:pt>
                <c:pt idx="14">
                  <c:v>0.5</c:v>
                </c:pt>
                <c:pt idx="15">
                  <c:v>0.49</c:v>
                </c:pt>
              </c:numCache>
            </c:numRef>
          </c:val>
          <c:extLst>
            <c:ext xmlns:c16="http://schemas.microsoft.com/office/drawing/2014/chart" uri="{C3380CC4-5D6E-409C-BE32-E72D297353CC}">
              <c16:uniqueId val="{00000001-4F0D-4136-97C4-A401FFC035BE}"/>
            </c:ext>
          </c:extLst>
        </c:ser>
        <c:dLbls>
          <c:showLegendKey val="0"/>
          <c:showVal val="0"/>
          <c:showCatName val="0"/>
          <c:showSerName val="0"/>
          <c:showPercent val="0"/>
          <c:showBubbleSize val="0"/>
        </c:dLbls>
        <c:gapWidth val="182"/>
        <c:axId val="642356608"/>
        <c:axId val="648004496"/>
      </c:barChart>
      <c:catAx>
        <c:axId val="642356608"/>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crossAx val="648004496"/>
        <c:crosses val="autoZero"/>
        <c:auto val="1"/>
        <c:lblAlgn val="ctr"/>
        <c:lblOffset val="100"/>
        <c:noMultiLvlLbl val="0"/>
      </c:catAx>
      <c:valAx>
        <c:axId val="648004496"/>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64235660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solidFill>
      <a:schemeClr val="bg1"/>
    </a:solidFill>
    <a:ln w="9525" cap="flat" cmpd="sng" algn="ctr">
      <a:noFill/>
      <a:round/>
    </a:ln>
    <a:effectLst/>
  </c:spPr>
  <c:txPr>
    <a:bodyPr/>
    <a:lstStyle/>
    <a:p>
      <a:pPr>
        <a:defRPr/>
      </a:pPr>
      <a:endParaRPr lang="en-US"/>
    </a:p>
  </c:txPr>
  <c:externalData r:id="rId3">
    <c:autoUpdate val="0"/>
  </c:externalData>
</c:chartSpace>
</file>

<file path=ppt/charts/chart3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stacked"/>
        <c:varyColors val="0"/>
        <c:ser>
          <c:idx val="0"/>
          <c:order val="0"/>
          <c:tx>
            <c:strRef>
              <c:f>'[Bucks Labour Market and Skills Analysis 2023.xlsx]Slide 76'!$D$3</c:f>
              <c:strCache>
                <c:ptCount val="1"/>
                <c:pt idx="0">
                  <c:v>Skills shortage vacancies</c:v>
                </c:pt>
              </c:strCache>
            </c:strRef>
          </c:tx>
          <c:spPr>
            <a:solidFill>
              <a:srgbClr val="006965"/>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'[Bucks Labour Market and Skills Analysis 2023.xlsx]Slide 76'!$C$4:$C$5</c:f>
              <c:strCache>
                <c:ptCount val="2"/>
                <c:pt idx="0">
                  <c:v>Buckinghamshire</c:v>
                </c:pt>
                <c:pt idx="1">
                  <c:v>England</c:v>
                </c:pt>
              </c:strCache>
            </c:strRef>
          </c:cat>
          <c:val>
            <c:numRef>
              <c:f>'[Bucks Labour Market and Skills Analysis 2023.xlsx]Slide 76'!$D$4:$D$5</c:f>
              <c:numCache>
                <c:formatCode>0%</c:formatCode>
                <c:ptCount val="2"/>
                <c:pt idx="0">
                  <c:v>0.28000000000000003</c:v>
                </c:pt>
                <c:pt idx="1">
                  <c:v>0.25</c:v>
                </c:pt>
              </c:numCache>
            </c:numRef>
          </c:val>
          <c:extLst>
            <c:ext xmlns:c16="http://schemas.microsoft.com/office/drawing/2014/chart" uri="{C3380CC4-5D6E-409C-BE32-E72D297353CC}">
              <c16:uniqueId val="{00000000-66AE-47CA-8E2C-A12A961A979F}"/>
            </c:ext>
          </c:extLst>
        </c:ser>
        <c:ser>
          <c:idx val="1"/>
          <c:order val="1"/>
          <c:tx>
            <c:strRef>
              <c:f>'[Bucks Labour Market and Skills Analysis 2023.xlsx]Slide 76'!$E$3</c:f>
              <c:strCache>
                <c:ptCount val="1"/>
                <c:pt idx="0">
                  <c:v>Other hard-to-fill vacancies</c:v>
                </c:pt>
              </c:strCache>
            </c:strRef>
          </c:tx>
          <c:spPr>
            <a:solidFill>
              <a:srgbClr val="B5D13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'[Bucks Labour Market and Skills Analysis 2023.xlsx]Slide 76'!$C$4:$C$5</c:f>
              <c:strCache>
                <c:ptCount val="2"/>
                <c:pt idx="0">
                  <c:v>Buckinghamshire</c:v>
                </c:pt>
                <c:pt idx="1">
                  <c:v>England</c:v>
                </c:pt>
              </c:strCache>
            </c:strRef>
          </c:cat>
          <c:val>
            <c:numRef>
              <c:f>'[Bucks Labour Market and Skills Analysis 2023.xlsx]Slide 76'!$E$4:$E$5</c:f>
              <c:numCache>
                <c:formatCode>0%</c:formatCode>
                <c:ptCount val="2"/>
                <c:pt idx="0">
                  <c:v>0.25</c:v>
                </c:pt>
                <c:pt idx="1">
                  <c:v>0.12</c:v>
                </c:pt>
              </c:numCache>
            </c:numRef>
          </c:val>
          <c:extLst>
            <c:ext xmlns:c16="http://schemas.microsoft.com/office/drawing/2014/chart" uri="{C3380CC4-5D6E-409C-BE32-E72D297353CC}">
              <c16:uniqueId val="{00000001-66AE-47CA-8E2C-A12A961A979F}"/>
            </c:ext>
          </c:extLst>
        </c:ser>
        <c:dLbls>
          <c:dLblPos val="ctr"/>
          <c:showLegendKey val="0"/>
          <c:showVal val="1"/>
          <c:showCatName val="0"/>
          <c:showSerName val="0"/>
          <c:showPercent val="0"/>
          <c:showBubbleSize val="0"/>
        </c:dLbls>
        <c:gapWidth val="150"/>
        <c:overlap val="100"/>
        <c:axId val="364027631"/>
        <c:axId val="932975775"/>
      </c:barChart>
      <c:catAx>
        <c:axId val="36402763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932975775"/>
        <c:crosses val="autoZero"/>
        <c:auto val="1"/>
        <c:lblAlgn val="ctr"/>
        <c:lblOffset val="100"/>
        <c:noMultiLvlLbl val="0"/>
      </c:catAx>
      <c:valAx>
        <c:axId val="932975775"/>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r>
                  <a:rPr lang="en-GB" sz="1400"/>
                  <a:t>% of all</a:t>
                </a:r>
                <a:r>
                  <a:rPr lang="en-GB" sz="1400" baseline="0"/>
                  <a:t> vacancies</a:t>
                </a:r>
                <a:endParaRPr lang="en-GB" sz="1400"/>
              </a:p>
            </c:rich>
          </c:tx>
          <c:overlay val="0"/>
          <c:spPr>
            <a:noFill/>
            <a:ln>
              <a:noFill/>
            </a:ln>
            <a:effectLst/>
          </c:spPr>
          <c:txPr>
            <a:bodyPr rot="-54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title>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364027631"/>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solidFill>
      <a:schemeClr val="bg1"/>
    </a:solidFill>
    <a:ln w="9525" cap="flat" cmpd="sng" algn="ctr">
      <a:noFill/>
      <a:round/>
    </a:ln>
    <a:effectLst/>
  </c:spPr>
  <c:txPr>
    <a:bodyPr/>
    <a:lstStyle/>
    <a:p>
      <a:pPr>
        <a:defRPr/>
      </a:pPr>
      <a:endParaRPr lang="en-US"/>
    </a:p>
  </c:txPr>
  <c:externalData r:id="rId3">
    <c:autoUpdate val="0"/>
  </c:externalData>
</c:chartSpace>
</file>

<file path=ppt/charts/chart3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'[Bucks Labour Market and Skills Analysis 2023.xlsx]Slide 77'!$D$4</c:f>
              <c:strCache>
                <c:ptCount val="1"/>
                <c:pt idx="0">
                  <c:v>Proportion of staff not fully proficient, 2019</c:v>
                </c:pt>
              </c:strCache>
            </c:strRef>
          </c:tx>
          <c:spPr>
            <a:solidFill>
              <a:srgbClr val="006965"/>
            </a:solidFill>
            <a:ln>
              <a:noFill/>
            </a:ln>
            <a:effectLst/>
          </c:spPr>
          <c:invertIfNegative val="0"/>
          <c:dPt>
            <c:idx val="1"/>
            <c:invertIfNegative val="0"/>
            <c:bubble3D val="0"/>
            <c:spPr>
              <a:solidFill>
                <a:srgbClr val="B5D137"/>
              </a:solidFill>
              <a:ln>
                <a:noFill/>
              </a:ln>
              <a:effectLst/>
            </c:spPr>
            <c:extLst>
              <c:ext xmlns:c16="http://schemas.microsoft.com/office/drawing/2014/chart" uri="{C3380CC4-5D6E-409C-BE32-E72D297353CC}">
                <c16:uniqueId val="{00000001-3EB1-474F-BB17-35246C3B6016}"/>
              </c:ext>
            </c:extLst>
          </c:dPt>
          <c:dLbls>
            <c:dLbl>
              <c:idx val="1"/>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6="http://schemas.microsoft.com/office/drawing/2014/chart" uri="{C3380CC4-5D6E-409C-BE32-E72D297353CC}">
                  <c16:uniqueId val="{00000001-3EB1-474F-BB17-35246C3B6016}"/>
                </c:ext>
              </c:extLst>
            </c:dLbl>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'[Bucks Labour Market and Skills Analysis 2023.xlsx]Slide 77'!$C$5:$C$6</c:f>
              <c:strCache>
                <c:ptCount val="2"/>
                <c:pt idx="0">
                  <c:v>Buckinghamshire</c:v>
                </c:pt>
                <c:pt idx="1">
                  <c:v>England</c:v>
                </c:pt>
              </c:strCache>
            </c:strRef>
          </c:cat>
          <c:val>
            <c:numRef>
              <c:f>'[Bucks Labour Market and Skills Analysis 2023.xlsx]Slide 77'!$D$5:$D$6</c:f>
              <c:numCache>
                <c:formatCode>0.0%</c:formatCode>
                <c:ptCount val="2"/>
                <c:pt idx="0">
                  <c:v>3.9E-2</c:v>
                </c:pt>
                <c:pt idx="1">
                  <c:v>4.5999999999999999E-2</c:v>
                </c:pt>
              </c:numCache>
            </c:numRef>
          </c:val>
          <c:extLst>
            <c:ext xmlns:c16="http://schemas.microsoft.com/office/drawing/2014/chart" uri="{C3380CC4-5D6E-409C-BE32-E72D297353CC}">
              <c16:uniqueId val="{00000002-3EB1-474F-BB17-35246C3B6016}"/>
            </c:ext>
          </c:extLst>
        </c:ser>
        <c:dLbls>
          <c:dLblPos val="ctr"/>
          <c:showLegendKey val="0"/>
          <c:showVal val="1"/>
          <c:showCatName val="0"/>
          <c:showSerName val="0"/>
          <c:showPercent val="0"/>
          <c:showBubbleSize val="0"/>
        </c:dLbls>
        <c:gapWidth val="219"/>
        <c:overlap val="-27"/>
        <c:axId val="374736543"/>
        <c:axId val="831492671"/>
      </c:barChart>
      <c:catAx>
        <c:axId val="374736543"/>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831492671"/>
        <c:crosses val="autoZero"/>
        <c:auto val="1"/>
        <c:lblAlgn val="ctr"/>
        <c:lblOffset val="100"/>
        <c:noMultiLvlLbl val="0"/>
      </c:catAx>
      <c:valAx>
        <c:axId val="831492671"/>
        <c:scaling>
          <c:orientation val="minMax"/>
          <c:min val="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GB"/>
                  <a:t>% of</a:t>
                </a:r>
                <a:r>
                  <a:rPr lang="en-GB" baseline="0"/>
                  <a:t> all staff</a:t>
                </a:r>
                <a:endParaRPr lang="en-GB"/>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374736543"/>
        <c:crosses val="autoZero"/>
        <c:crossBetween val="between"/>
      </c:valAx>
      <c:spPr>
        <a:noFill/>
        <a:ln>
          <a:noFill/>
        </a:ln>
        <a:effectLst/>
      </c:spPr>
    </c:plotArea>
    <c:plotVisOnly val="1"/>
    <c:dispBlanksAs val="gap"/>
    <c:showDLblsOverMax val="0"/>
  </c:chart>
  <c:spPr>
    <a:solidFill>
      <a:schemeClr val="bg1"/>
    </a:solidFill>
    <a:ln w="9525" cap="flat" cmpd="sng" algn="ctr">
      <a:noFill/>
      <a:round/>
    </a:ln>
    <a:effectLst/>
  </c:spPr>
  <c:txPr>
    <a:bodyPr/>
    <a:lstStyle/>
    <a:p>
      <a:pPr>
        <a:defRPr/>
      </a:pPr>
      <a:endParaRPr lang="en-US"/>
    </a:p>
  </c:txPr>
  <c:externalData r:id="rId3">
    <c:autoUpdate val="0"/>
  </c:externalData>
</c:chartSpace>
</file>

<file path=ppt/charts/chart3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'[Bucks Labour Market and Skills Analysis 2023.xlsx]Slide 77'!$E$4</c:f>
              <c:strCache>
                <c:ptCount val="1"/>
                <c:pt idx="0">
                  <c:v>Proportion of establishments with any under-utlilised staff, 2019</c:v>
                </c:pt>
              </c:strCache>
            </c:strRef>
          </c:tx>
          <c:spPr>
            <a:solidFill>
              <a:srgbClr val="006965"/>
            </a:solidFill>
            <a:ln>
              <a:noFill/>
            </a:ln>
            <a:effectLst/>
          </c:spPr>
          <c:invertIfNegative val="0"/>
          <c:dPt>
            <c:idx val="1"/>
            <c:invertIfNegative val="0"/>
            <c:bubble3D val="0"/>
            <c:spPr>
              <a:solidFill>
                <a:srgbClr val="B5D137"/>
              </a:solidFill>
              <a:ln>
                <a:noFill/>
              </a:ln>
              <a:effectLst/>
            </c:spPr>
            <c:extLst>
              <c:ext xmlns:c16="http://schemas.microsoft.com/office/drawing/2014/chart" uri="{C3380CC4-5D6E-409C-BE32-E72D297353CC}">
                <c16:uniqueId val="{00000001-9CE6-46DE-B6AB-A4B7D858EA72}"/>
              </c:ext>
            </c:extLst>
          </c:dPt>
          <c:dLbls>
            <c:dLbl>
              <c:idx val="0"/>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extLst>
                <c:ext xmlns:c16="http://schemas.microsoft.com/office/drawing/2014/chart" uri="{C3380CC4-5D6E-409C-BE32-E72D297353CC}">
                  <c16:uniqueId val="{00000002-9CE6-46DE-B6AB-A4B7D858EA72}"/>
                </c:ext>
              </c:extLst>
            </c:dLbl>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lumMod val="75000"/>
                        <a:lumOff val="25000"/>
                      </a:schemeClr>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'[Bucks Labour Market and Skills Analysis 2023.xlsx]Slide 77'!$C$5:$C$6</c:f>
              <c:strCache>
                <c:ptCount val="2"/>
                <c:pt idx="0">
                  <c:v>Buckinghamshire</c:v>
                </c:pt>
                <c:pt idx="1">
                  <c:v>England</c:v>
                </c:pt>
              </c:strCache>
            </c:strRef>
          </c:cat>
          <c:val>
            <c:numRef>
              <c:f>'[Bucks Labour Market and Skills Analysis 2023.xlsx]Slide 77'!$E$5:$E$6</c:f>
              <c:numCache>
                <c:formatCode>0%</c:formatCode>
                <c:ptCount val="2"/>
                <c:pt idx="0">
                  <c:v>0.31</c:v>
                </c:pt>
                <c:pt idx="1">
                  <c:v>0.34</c:v>
                </c:pt>
              </c:numCache>
            </c:numRef>
          </c:val>
          <c:extLst>
            <c:ext xmlns:c16="http://schemas.microsoft.com/office/drawing/2014/chart" uri="{C3380CC4-5D6E-409C-BE32-E72D297353CC}">
              <c16:uniqueId val="{00000003-9CE6-46DE-B6AB-A4B7D858EA72}"/>
            </c:ext>
          </c:extLst>
        </c:ser>
        <c:dLbls>
          <c:dLblPos val="ctr"/>
          <c:showLegendKey val="0"/>
          <c:showVal val="1"/>
          <c:showCatName val="0"/>
          <c:showSerName val="0"/>
          <c:showPercent val="0"/>
          <c:showBubbleSize val="0"/>
        </c:dLbls>
        <c:gapWidth val="219"/>
        <c:overlap val="-27"/>
        <c:axId val="1074468911"/>
        <c:axId val="1061239983"/>
      </c:barChart>
      <c:catAx>
        <c:axId val="107446891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061239983"/>
        <c:crosses val="autoZero"/>
        <c:auto val="1"/>
        <c:lblAlgn val="ctr"/>
        <c:lblOffset val="100"/>
        <c:noMultiLvlLbl val="0"/>
      </c:catAx>
      <c:valAx>
        <c:axId val="1061239983"/>
        <c:scaling>
          <c:orientation val="minMax"/>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074468911"/>
        <c:crosses val="autoZero"/>
        <c:crossBetween val="between"/>
      </c:valAx>
      <c:spPr>
        <a:noFill/>
        <a:ln>
          <a:noFill/>
        </a:ln>
        <a:effectLst/>
      </c:spPr>
    </c:plotArea>
    <c:plotVisOnly val="1"/>
    <c:dispBlanksAs val="gap"/>
    <c:showDLblsOverMax val="0"/>
  </c:chart>
  <c:spPr>
    <a:solidFill>
      <a:schemeClr val="bg1"/>
    </a:solidFill>
    <a:ln w="9525" cap="flat" cmpd="sng" algn="ctr">
      <a:noFill/>
      <a:round/>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'Slide 16'!$C$3</c:f>
              <c:strCache>
                <c:ptCount val="1"/>
                <c:pt idx="0">
                  <c:v>Buckinghamshire</c:v>
                </c:pt>
              </c:strCache>
            </c:strRef>
          </c:tx>
          <c:spPr>
            <a:solidFill>
              <a:srgbClr val="006965"/>
            </a:solidFill>
            <a:ln>
              <a:noFill/>
            </a:ln>
            <a:effectLst/>
          </c:spPr>
          <c:invertIfNegative val="0"/>
          <c:cat>
            <c:strRef>
              <c:f>'Slide 16'!$B$4:$B$21</c:f>
              <c:strCache>
                <c:ptCount val="18"/>
                <c:pt idx="0">
                  <c:v>Health </c:v>
                </c:pt>
                <c:pt idx="1">
                  <c:v>Business admin &amp; support services </c:v>
                </c:pt>
                <c:pt idx="2">
                  <c:v>Professional, scientific &amp; technical </c:v>
                </c:pt>
                <c:pt idx="3">
                  <c:v>Retail </c:v>
                </c:pt>
                <c:pt idx="4">
                  <c:v>Education </c:v>
                </c:pt>
                <c:pt idx="5">
                  <c:v>Manufacturing </c:v>
                </c:pt>
                <c:pt idx="6">
                  <c:v>Wholesale </c:v>
                </c:pt>
                <c:pt idx="7">
                  <c:v>Construction </c:v>
                </c:pt>
                <c:pt idx="8">
                  <c:v>Hospitality</c:v>
                </c:pt>
                <c:pt idx="9">
                  <c:v>Info &amp; comms</c:v>
                </c:pt>
                <c:pt idx="10">
                  <c:v>Arts, ent, recreation &amp; other services </c:v>
                </c:pt>
                <c:pt idx="11">
                  <c:v>Transport &amp; storage </c:v>
                </c:pt>
                <c:pt idx="12">
                  <c:v>Public admin &amp; defence </c:v>
                </c:pt>
                <c:pt idx="13">
                  <c:v>Motor trades </c:v>
                </c:pt>
                <c:pt idx="14">
                  <c:v>Financial &amp; insurance </c:v>
                </c:pt>
                <c:pt idx="15">
                  <c:v>Property </c:v>
                </c:pt>
                <c:pt idx="16">
                  <c:v>Mining, quarrying &amp; utilities </c:v>
                </c:pt>
                <c:pt idx="17">
                  <c:v>Agriculture etc</c:v>
                </c:pt>
              </c:strCache>
            </c:strRef>
          </c:cat>
          <c:val>
            <c:numRef>
              <c:f>'Slide 16'!$C$4:$C$21</c:f>
              <c:numCache>
                <c:formatCode>0%</c:formatCode>
                <c:ptCount val="18"/>
                <c:pt idx="0">
                  <c:v>0.11134020618556702</c:v>
                </c:pt>
                <c:pt idx="1">
                  <c:v>0.11134020618556702</c:v>
                </c:pt>
                <c:pt idx="2">
                  <c:v>9.4845360824742264E-2</c:v>
                </c:pt>
                <c:pt idx="3">
                  <c:v>9.4845360824742264E-2</c:v>
                </c:pt>
                <c:pt idx="4">
                  <c:v>8.6597938144329895E-2</c:v>
                </c:pt>
                <c:pt idx="5">
                  <c:v>7.0103092783505155E-2</c:v>
                </c:pt>
                <c:pt idx="6">
                  <c:v>6.5979381443298971E-2</c:v>
                </c:pt>
                <c:pt idx="7">
                  <c:v>6.5979381443298971E-2</c:v>
                </c:pt>
                <c:pt idx="8">
                  <c:v>6.5979381443298971E-2</c:v>
                </c:pt>
                <c:pt idx="9">
                  <c:v>5.3608247422680409E-2</c:v>
                </c:pt>
                <c:pt idx="10">
                  <c:v>4.1237113402061855E-2</c:v>
                </c:pt>
                <c:pt idx="11">
                  <c:v>3.2989690721649485E-2</c:v>
                </c:pt>
                <c:pt idx="12">
                  <c:v>2.88659793814433E-2</c:v>
                </c:pt>
                <c:pt idx="13">
                  <c:v>1.8556701030927835E-2</c:v>
                </c:pt>
                <c:pt idx="14">
                  <c:v>1.8556701030927835E-2</c:v>
                </c:pt>
                <c:pt idx="15">
                  <c:v>1.8556701030927835E-2</c:v>
                </c:pt>
                <c:pt idx="16">
                  <c:v>1.443298969072165E-2</c:v>
                </c:pt>
                <c:pt idx="17">
                  <c:v>6.1855670103092781E-3</c:v>
                </c:pt>
              </c:numCache>
            </c:numRef>
          </c:val>
          <c:extLst>
            <c:ext xmlns:c16="http://schemas.microsoft.com/office/drawing/2014/chart" uri="{C3380CC4-5D6E-409C-BE32-E72D297353CC}">
              <c16:uniqueId val="{00000000-9E11-4F27-B916-49EB4BF1D3D6}"/>
            </c:ext>
          </c:extLst>
        </c:ser>
        <c:ser>
          <c:idx val="1"/>
          <c:order val="1"/>
          <c:tx>
            <c:strRef>
              <c:f>'Slide 16'!$D$3</c:f>
              <c:strCache>
                <c:ptCount val="1"/>
                <c:pt idx="0">
                  <c:v>England</c:v>
                </c:pt>
              </c:strCache>
            </c:strRef>
          </c:tx>
          <c:spPr>
            <a:solidFill>
              <a:srgbClr val="B5D137"/>
            </a:solidFill>
            <a:ln>
              <a:noFill/>
            </a:ln>
            <a:effectLst/>
          </c:spPr>
          <c:invertIfNegative val="0"/>
          <c:cat>
            <c:strRef>
              <c:f>'Slide 16'!$B$4:$B$21</c:f>
              <c:strCache>
                <c:ptCount val="18"/>
                <c:pt idx="0">
                  <c:v>Health </c:v>
                </c:pt>
                <c:pt idx="1">
                  <c:v>Business admin &amp; support services </c:v>
                </c:pt>
                <c:pt idx="2">
                  <c:v>Professional, scientific &amp; technical </c:v>
                </c:pt>
                <c:pt idx="3">
                  <c:v>Retail </c:v>
                </c:pt>
                <c:pt idx="4">
                  <c:v>Education </c:v>
                </c:pt>
                <c:pt idx="5">
                  <c:v>Manufacturing </c:v>
                </c:pt>
                <c:pt idx="6">
                  <c:v>Wholesale </c:v>
                </c:pt>
                <c:pt idx="7">
                  <c:v>Construction </c:v>
                </c:pt>
                <c:pt idx="8">
                  <c:v>Hospitality</c:v>
                </c:pt>
                <c:pt idx="9">
                  <c:v>Info &amp; comms</c:v>
                </c:pt>
                <c:pt idx="10">
                  <c:v>Arts, ent, recreation &amp; other services </c:v>
                </c:pt>
                <c:pt idx="11">
                  <c:v>Transport &amp; storage </c:v>
                </c:pt>
                <c:pt idx="12">
                  <c:v>Public admin &amp; defence </c:v>
                </c:pt>
                <c:pt idx="13">
                  <c:v>Motor trades </c:v>
                </c:pt>
                <c:pt idx="14">
                  <c:v>Financial &amp; insurance </c:v>
                </c:pt>
                <c:pt idx="15">
                  <c:v>Property </c:v>
                </c:pt>
                <c:pt idx="16">
                  <c:v>Mining, quarrying &amp; utilities </c:v>
                </c:pt>
                <c:pt idx="17">
                  <c:v>Agriculture etc</c:v>
                </c:pt>
              </c:strCache>
            </c:strRef>
          </c:cat>
          <c:val>
            <c:numRef>
              <c:f>'Slide 16'!$D$4:$D$21</c:f>
              <c:numCache>
                <c:formatCode>0%</c:formatCode>
                <c:ptCount val="18"/>
                <c:pt idx="0">
                  <c:v>0.13311529641742792</c:v>
                </c:pt>
                <c:pt idx="1">
                  <c:v>9.0034209240254126E-2</c:v>
                </c:pt>
                <c:pt idx="2">
                  <c:v>9.2552911544678776E-2</c:v>
                </c:pt>
                <c:pt idx="3">
                  <c:v>9.0485320100748098E-2</c:v>
                </c:pt>
                <c:pt idx="4">
                  <c:v>8.7214766362166837E-2</c:v>
                </c:pt>
                <c:pt idx="5">
                  <c:v>7.4508477124920119E-2</c:v>
                </c:pt>
                <c:pt idx="6">
                  <c:v>3.6577572271719108E-2</c:v>
                </c:pt>
                <c:pt idx="7">
                  <c:v>4.800571407089959E-2</c:v>
                </c:pt>
                <c:pt idx="8">
                  <c:v>7.4771625126874935E-2</c:v>
                </c:pt>
                <c:pt idx="9">
                  <c:v>4.6351640915755048E-2</c:v>
                </c:pt>
                <c:pt idx="10">
                  <c:v>4.2366828314725012E-2</c:v>
                </c:pt>
                <c:pt idx="11">
                  <c:v>5.2028119243637455E-2</c:v>
                </c:pt>
                <c:pt idx="12">
                  <c:v>4.2705161460095488E-2</c:v>
                </c:pt>
                <c:pt idx="13">
                  <c:v>1.687906469681591E-2</c:v>
                </c:pt>
                <c:pt idx="14">
                  <c:v>3.6427201984887789E-2</c:v>
                </c:pt>
                <c:pt idx="15">
                  <c:v>1.8420360136836962E-2</c:v>
                </c:pt>
                <c:pt idx="16">
                  <c:v>1.1653697229427466E-2</c:v>
                </c:pt>
                <c:pt idx="17">
                  <c:v>5.9020337581293936E-3</c:v>
                </c:pt>
              </c:numCache>
            </c:numRef>
          </c:val>
          <c:extLst>
            <c:ext xmlns:c16="http://schemas.microsoft.com/office/drawing/2014/chart" uri="{C3380CC4-5D6E-409C-BE32-E72D297353CC}">
              <c16:uniqueId val="{00000001-9E11-4F27-B916-49EB4BF1D3D6}"/>
            </c:ext>
          </c:extLst>
        </c:ser>
        <c:dLbls>
          <c:showLegendKey val="0"/>
          <c:showVal val="0"/>
          <c:showCatName val="0"/>
          <c:showSerName val="0"/>
          <c:showPercent val="0"/>
          <c:showBubbleSize val="0"/>
        </c:dLbls>
        <c:gapWidth val="77"/>
        <c:axId val="1679642223"/>
        <c:axId val="1679647503"/>
      </c:barChart>
      <c:catAx>
        <c:axId val="1679642223"/>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1679647503"/>
        <c:crosses val="autoZero"/>
        <c:auto val="1"/>
        <c:lblAlgn val="ctr"/>
        <c:lblOffset val="100"/>
        <c:noMultiLvlLbl val="0"/>
      </c:catAx>
      <c:valAx>
        <c:axId val="1679647503"/>
        <c:scaling>
          <c:orientation val="minMax"/>
        </c:scaling>
        <c:delete val="0"/>
        <c:axPos val="t"/>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1679642223"/>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sz="1200"/>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bar"/>
        <c:grouping val="stacked"/>
        <c:varyColors val="0"/>
        <c:ser>
          <c:idx val="0"/>
          <c:order val="0"/>
          <c:tx>
            <c:strRef>
              <c:f>'[Bucks Labour Market and Skills Analysis 2023.xlsx]Slide 17'!$H$10</c:f>
              <c:strCache>
                <c:ptCount val="1"/>
                <c:pt idx="0">
                  <c:v>Full-time</c:v>
                </c:pt>
              </c:strCache>
            </c:strRef>
          </c:tx>
          <c:spPr>
            <a:solidFill>
              <a:srgbClr val="006965"/>
            </a:solidFill>
            <a:ln>
              <a:noFill/>
            </a:ln>
            <a:effectLst/>
          </c:spPr>
          <c:invertIfNegative val="0"/>
          <c:cat>
            <c:strRef>
              <c:f>'[Bucks Labour Market and Skills Analysis 2023.xlsx]Slide 17'!$G$11:$G$28</c:f>
              <c:strCache>
                <c:ptCount val="18"/>
                <c:pt idx="0">
                  <c:v>Health </c:v>
                </c:pt>
                <c:pt idx="1">
                  <c:v>Business admin &amp; support services </c:v>
                </c:pt>
                <c:pt idx="2">
                  <c:v>Professional, scientific &amp; technical </c:v>
                </c:pt>
                <c:pt idx="3">
                  <c:v>Retail </c:v>
                </c:pt>
                <c:pt idx="4">
                  <c:v>Education </c:v>
                </c:pt>
                <c:pt idx="5">
                  <c:v>Manufacturing </c:v>
                </c:pt>
                <c:pt idx="6">
                  <c:v>Wholesale </c:v>
                </c:pt>
                <c:pt idx="7">
                  <c:v>Construction </c:v>
                </c:pt>
                <c:pt idx="8">
                  <c:v>Hospitality</c:v>
                </c:pt>
                <c:pt idx="9">
                  <c:v>Info &amp; comms</c:v>
                </c:pt>
                <c:pt idx="10">
                  <c:v>Arts, ent, recreation &amp; other services </c:v>
                </c:pt>
                <c:pt idx="11">
                  <c:v>Transport &amp; storage </c:v>
                </c:pt>
                <c:pt idx="12">
                  <c:v>Public admin &amp; defence </c:v>
                </c:pt>
                <c:pt idx="13">
                  <c:v>Motor trades </c:v>
                </c:pt>
                <c:pt idx="14">
                  <c:v>Financial &amp; insurance </c:v>
                </c:pt>
                <c:pt idx="15">
                  <c:v>Property </c:v>
                </c:pt>
                <c:pt idx="16">
                  <c:v>Mining, quarrying &amp; utilities </c:v>
                </c:pt>
                <c:pt idx="17">
                  <c:v>Agriculture etc</c:v>
                </c:pt>
              </c:strCache>
            </c:strRef>
          </c:cat>
          <c:val>
            <c:numRef>
              <c:f>'[Bucks Labour Market and Skills Analysis 2023.xlsx]Slide 17'!$H$11:$H$28</c:f>
              <c:numCache>
                <c:formatCode>#,##0</c:formatCode>
                <c:ptCount val="18"/>
                <c:pt idx="0">
                  <c:v>16000</c:v>
                </c:pt>
                <c:pt idx="1">
                  <c:v>18000</c:v>
                </c:pt>
                <c:pt idx="2">
                  <c:v>17000</c:v>
                </c:pt>
                <c:pt idx="3">
                  <c:v>10000</c:v>
                </c:pt>
                <c:pt idx="4">
                  <c:v>13000</c:v>
                </c:pt>
                <c:pt idx="5">
                  <c:v>15000</c:v>
                </c:pt>
                <c:pt idx="6">
                  <c:v>14000</c:v>
                </c:pt>
                <c:pt idx="7">
                  <c:v>13000</c:v>
                </c:pt>
                <c:pt idx="8">
                  <c:v>7000</c:v>
                </c:pt>
                <c:pt idx="9">
                  <c:v>11000</c:v>
                </c:pt>
                <c:pt idx="10">
                  <c:v>5000</c:v>
                </c:pt>
                <c:pt idx="11">
                  <c:v>6000</c:v>
                </c:pt>
                <c:pt idx="12">
                  <c:v>5000</c:v>
                </c:pt>
                <c:pt idx="13">
                  <c:v>3500</c:v>
                </c:pt>
                <c:pt idx="14">
                  <c:v>3500</c:v>
                </c:pt>
                <c:pt idx="15">
                  <c:v>3000</c:v>
                </c:pt>
                <c:pt idx="16">
                  <c:v>3500</c:v>
                </c:pt>
                <c:pt idx="17">
                  <c:v>1250</c:v>
                </c:pt>
              </c:numCache>
            </c:numRef>
          </c:val>
          <c:extLst>
            <c:ext xmlns:c16="http://schemas.microsoft.com/office/drawing/2014/chart" uri="{C3380CC4-5D6E-409C-BE32-E72D297353CC}">
              <c16:uniqueId val="{00000000-FE4B-4187-B021-BC20D87730FD}"/>
            </c:ext>
          </c:extLst>
        </c:ser>
        <c:ser>
          <c:idx val="1"/>
          <c:order val="1"/>
          <c:tx>
            <c:strRef>
              <c:f>'[Bucks Labour Market and Skills Analysis 2023.xlsx]Slide 17'!$I$10</c:f>
              <c:strCache>
                <c:ptCount val="1"/>
                <c:pt idx="0">
                  <c:v>Part-time</c:v>
                </c:pt>
              </c:strCache>
            </c:strRef>
          </c:tx>
          <c:spPr>
            <a:solidFill>
              <a:srgbClr val="B5D137"/>
            </a:solidFill>
            <a:ln>
              <a:noFill/>
            </a:ln>
            <a:effectLst/>
          </c:spPr>
          <c:invertIfNegative val="0"/>
          <c:cat>
            <c:strRef>
              <c:f>'[Bucks Labour Market and Skills Analysis 2023.xlsx]Slide 17'!$G$11:$G$28</c:f>
              <c:strCache>
                <c:ptCount val="18"/>
                <c:pt idx="0">
                  <c:v>Health </c:v>
                </c:pt>
                <c:pt idx="1">
                  <c:v>Business admin &amp; support services </c:v>
                </c:pt>
                <c:pt idx="2">
                  <c:v>Professional, scientific &amp; technical </c:v>
                </c:pt>
                <c:pt idx="3">
                  <c:v>Retail </c:v>
                </c:pt>
                <c:pt idx="4">
                  <c:v>Education </c:v>
                </c:pt>
                <c:pt idx="5">
                  <c:v>Manufacturing </c:v>
                </c:pt>
                <c:pt idx="6">
                  <c:v>Wholesale </c:v>
                </c:pt>
                <c:pt idx="7">
                  <c:v>Construction </c:v>
                </c:pt>
                <c:pt idx="8">
                  <c:v>Hospitality</c:v>
                </c:pt>
                <c:pt idx="9">
                  <c:v>Info &amp; comms</c:v>
                </c:pt>
                <c:pt idx="10">
                  <c:v>Arts, ent, recreation &amp; other services </c:v>
                </c:pt>
                <c:pt idx="11">
                  <c:v>Transport &amp; storage </c:v>
                </c:pt>
                <c:pt idx="12">
                  <c:v>Public admin &amp; defence </c:v>
                </c:pt>
                <c:pt idx="13">
                  <c:v>Motor trades </c:v>
                </c:pt>
                <c:pt idx="14">
                  <c:v>Financial &amp; insurance </c:v>
                </c:pt>
                <c:pt idx="15">
                  <c:v>Property </c:v>
                </c:pt>
                <c:pt idx="16">
                  <c:v>Mining, quarrying &amp; utilities </c:v>
                </c:pt>
                <c:pt idx="17">
                  <c:v>Agriculture etc</c:v>
                </c:pt>
              </c:strCache>
            </c:strRef>
          </c:cat>
          <c:val>
            <c:numRef>
              <c:f>'[Bucks Labour Market and Skills Analysis 2023.xlsx]Slide 17'!$I$11:$I$28</c:f>
              <c:numCache>
                <c:formatCode>#,##0</c:formatCode>
                <c:ptCount val="18"/>
                <c:pt idx="0">
                  <c:v>11000</c:v>
                </c:pt>
                <c:pt idx="1">
                  <c:v>9000</c:v>
                </c:pt>
                <c:pt idx="2">
                  <c:v>5000</c:v>
                </c:pt>
                <c:pt idx="3">
                  <c:v>12000</c:v>
                </c:pt>
                <c:pt idx="4">
                  <c:v>8000</c:v>
                </c:pt>
                <c:pt idx="5">
                  <c:v>1750</c:v>
                </c:pt>
                <c:pt idx="6">
                  <c:v>1500</c:v>
                </c:pt>
                <c:pt idx="7">
                  <c:v>2500</c:v>
                </c:pt>
                <c:pt idx="8">
                  <c:v>8000</c:v>
                </c:pt>
                <c:pt idx="9">
                  <c:v>2250</c:v>
                </c:pt>
                <c:pt idx="10">
                  <c:v>4500</c:v>
                </c:pt>
                <c:pt idx="11">
                  <c:v>1250</c:v>
                </c:pt>
                <c:pt idx="12">
                  <c:v>1750</c:v>
                </c:pt>
                <c:pt idx="13">
                  <c:v>700</c:v>
                </c:pt>
                <c:pt idx="14">
                  <c:v>900</c:v>
                </c:pt>
                <c:pt idx="15">
                  <c:v>1750</c:v>
                </c:pt>
                <c:pt idx="16">
                  <c:v>225</c:v>
                </c:pt>
                <c:pt idx="17">
                  <c:v>400</c:v>
                </c:pt>
              </c:numCache>
            </c:numRef>
          </c:val>
          <c:extLst>
            <c:ext xmlns:c16="http://schemas.microsoft.com/office/drawing/2014/chart" uri="{C3380CC4-5D6E-409C-BE32-E72D297353CC}">
              <c16:uniqueId val="{00000001-FE4B-4187-B021-BC20D87730FD}"/>
            </c:ext>
          </c:extLst>
        </c:ser>
        <c:dLbls>
          <c:showLegendKey val="0"/>
          <c:showVal val="0"/>
          <c:showCatName val="0"/>
          <c:showSerName val="0"/>
          <c:showPercent val="0"/>
          <c:showBubbleSize val="0"/>
        </c:dLbls>
        <c:gapWidth val="182"/>
        <c:overlap val="100"/>
        <c:axId val="1927653839"/>
        <c:axId val="1927651919"/>
      </c:barChart>
      <c:catAx>
        <c:axId val="1927653839"/>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1927651919"/>
        <c:crosses val="autoZero"/>
        <c:auto val="1"/>
        <c:lblAlgn val="ctr"/>
        <c:lblOffset val="100"/>
        <c:noMultiLvlLbl val="0"/>
      </c:catAx>
      <c:valAx>
        <c:axId val="1927651919"/>
        <c:scaling>
          <c:orientation val="minMax"/>
        </c:scaling>
        <c:delete val="0"/>
        <c:axPos val="t"/>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1927653839"/>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sz="1200"/>
      </a:pPr>
      <a:endParaRPr lang="en-US"/>
    </a:p>
  </c:txPr>
  <c:externalData r:id="rId4">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radarChart>
        <c:radarStyle val="marker"/>
        <c:varyColors val="0"/>
        <c:ser>
          <c:idx val="0"/>
          <c:order val="0"/>
          <c:tx>
            <c:strRef>
              <c:f>'[Bucks Labour Market and Skills Analysis 2023.xlsx]Sheet2'!$I$2</c:f>
              <c:strCache>
                <c:ptCount val="1"/>
                <c:pt idx="0">
                  <c:v>Buckinghamshire</c:v>
                </c:pt>
              </c:strCache>
            </c:strRef>
          </c:tx>
          <c:spPr>
            <a:ln w="28575" cap="rnd">
              <a:solidFill>
                <a:srgbClr val="006965"/>
              </a:solidFill>
              <a:round/>
            </a:ln>
            <a:effectLst/>
          </c:spPr>
          <c:marker>
            <c:symbol val="none"/>
          </c:marker>
          <c:dLbls>
            <c:dLbl>
              <c:idx val="0"/>
              <c:delete val="1"/>
              <c:extLst>
                <c:ext xmlns:c15="http://schemas.microsoft.com/office/drawing/2012/chart" uri="{CE6537A1-D6FC-4f65-9D91-7224C49458BB}"/>
                <c:ext xmlns:c16="http://schemas.microsoft.com/office/drawing/2014/chart" uri="{C3380CC4-5D6E-409C-BE32-E72D297353CC}">
                  <c16:uniqueId val="{00000006-080B-4F52-B5B2-2E383FFD3CF7}"/>
                </c:ext>
              </c:extLst>
            </c:dLbl>
            <c:dLbl>
              <c:idx val="2"/>
              <c:delete val="1"/>
              <c:extLst>
                <c:ext xmlns:c15="http://schemas.microsoft.com/office/drawing/2012/chart" uri="{CE6537A1-D6FC-4f65-9D91-7224C49458BB}"/>
                <c:ext xmlns:c16="http://schemas.microsoft.com/office/drawing/2014/chart" uri="{C3380CC4-5D6E-409C-BE32-E72D297353CC}">
                  <c16:uniqueId val="{00000005-080B-4F52-B5B2-2E383FFD3CF7}"/>
                </c:ext>
              </c:extLst>
            </c:dLbl>
            <c:dLbl>
              <c:idx val="4"/>
              <c:delete val="1"/>
              <c:extLst>
                <c:ext xmlns:c15="http://schemas.microsoft.com/office/drawing/2012/chart" uri="{CE6537A1-D6FC-4f65-9D91-7224C49458BB}"/>
                <c:ext xmlns:c16="http://schemas.microsoft.com/office/drawing/2014/chart" uri="{C3380CC4-5D6E-409C-BE32-E72D297353CC}">
                  <c16:uniqueId val="{00000004-080B-4F52-B5B2-2E383FFD3CF7}"/>
                </c:ext>
              </c:extLst>
            </c:dLbl>
            <c:dLbl>
              <c:idx val="5"/>
              <c:layout>
                <c:manualLayout>
                  <c:x val="-6.3325990731800796E-3"/>
                  <c:y val="-4.0816326530612242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080B-4F52-B5B2-2E383FFD3CF7}"/>
                </c:ext>
              </c:extLst>
            </c:dLbl>
            <c:dLbl>
              <c:idx val="6"/>
              <c:delete val="1"/>
              <c:extLst>
                <c:ext xmlns:c15="http://schemas.microsoft.com/office/drawing/2012/chart" uri="{CE6537A1-D6FC-4f65-9D91-7224C49458BB}"/>
                <c:ext xmlns:c16="http://schemas.microsoft.com/office/drawing/2014/chart" uri="{C3380CC4-5D6E-409C-BE32-E72D297353CC}">
                  <c16:uniqueId val="{00000010-080B-4F52-B5B2-2E383FFD3CF7}"/>
                </c:ext>
              </c:extLst>
            </c:dLbl>
            <c:dLbl>
              <c:idx val="7"/>
              <c:delete val="1"/>
              <c:extLst>
                <c:ext xmlns:c15="http://schemas.microsoft.com/office/drawing/2012/chart" uri="{CE6537A1-D6FC-4f65-9D91-7224C49458BB}"/>
                <c:ext xmlns:c16="http://schemas.microsoft.com/office/drawing/2014/chart" uri="{C3380CC4-5D6E-409C-BE32-E72D297353CC}">
                  <c16:uniqueId val="{0000000F-080B-4F52-B5B2-2E383FFD3CF7}"/>
                </c:ext>
              </c:extLst>
            </c:dLbl>
            <c:dLbl>
              <c:idx val="8"/>
              <c:delete val="1"/>
              <c:extLst>
                <c:ext xmlns:c15="http://schemas.microsoft.com/office/drawing/2012/chart" uri="{CE6537A1-D6FC-4f65-9D91-7224C49458BB}"/>
                <c:ext xmlns:c16="http://schemas.microsoft.com/office/drawing/2014/chart" uri="{C3380CC4-5D6E-409C-BE32-E72D297353CC}">
                  <c16:uniqueId val="{0000000E-080B-4F52-B5B2-2E383FFD3CF7}"/>
                </c:ext>
              </c:extLst>
            </c:dLbl>
            <c:dLbl>
              <c:idx val="10"/>
              <c:delete val="1"/>
              <c:extLst>
                <c:ext xmlns:c15="http://schemas.microsoft.com/office/drawing/2012/chart" uri="{CE6537A1-D6FC-4f65-9D91-7224C49458BB}"/>
                <c:ext xmlns:c16="http://schemas.microsoft.com/office/drawing/2014/chart" uri="{C3380CC4-5D6E-409C-BE32-E72D297353CC}">
                  <c16:uniqueId val="{0000000D-080B-4F52-B5B2-2E383FFD3CF7}"/>
                </c:ext>
              </c:extLst>
            </c:dLbl>
            <c:dLbl>
              <c:idx val="11"/>
              <c:delete val="1"/>
              <c:extLst>
                <c:ext xmlns:c15="http://schemas.microsoft.com/office/drawing/2012/chart" uri="{CE6537A1-D6FC-4f65-9D91-7224C49458BB}"/>
                <c:ext xmlns:c16="http://schemas.microsoft.com/office/drawing/2014/chart" uri="{C3380CC4-5D6E-409C-BE32-E72D297353CC}">
                  <c16:uniqueId val="{0000000C-080B-4F52-B5B2-2E383FFD3CF7}"/>
                </c:ext>
              </c:extLst>
            </c:dLbl>
            <c:dLbl>
              <c:idx val="12"/>
              <c:delete val="1"/>
              <c:extLst>
                <c:ext xmlns:c15="http://schemas.microsoft.com/office/drawing/2012/chart" uri="{CE6537A1-D6FC-4f65-9D91-7224C49458BB}"/>
                <c:ext xmlns:c16="http://schemas.microsoft.com/office/drawing/2014/chart" uri="{C3380CC4-5D6E-409C-BE32-E72D297353CC}">
                  <c16:uniqueId val="{0000000B-080B-4F52-B5B2-2E383FFD3CF7}"/>
                </c:ext>
              </c:extLst>
            </c:dLbl>
            <c:dLbl>
              <c:idx val="14"/>
              <c:delete val="1"/>
              <c:extLst>
                <c:ext xmlns:c15="http://schemas.microsoft.com/office/drawing/2012/chart" uri="{CE6537A1-D6FC-4f65-9D91-7224C49458BB}"/>
                <c:ext xmlns:c16="http://schemas.microsoft.com/office/drawing/2014/chart" uri="{C3380CC4-5D6E-409C-BE32-E72D297353CC}">
                  <c16:uniqueId val="{0000000A-080B-4F52-B5B2-2E383FFD3CF7}"/>
                </c:ext>
              </c:extLst>
            </c:dLbl>
            <c:dLbl>
              <c:idx val="15"/>
              <c:delete val="1"/>
              <c:extLst>
                <c:ext xmlns:c15="http://schemas.microsoft.com/office/drawing/2012/chart" uri="{CE6537A1-D6FC-4f65-9D91-7224C49458BB}"/>
                <c:ext xmlns:c16="http://schemas.microsoft.com/office/drawing/2014/chart" uri="{C3380CC4-5D6E-409C-BE32-E72D297353CC}">
                  <c16:uniqueId val="{00000009-080B-4F52-B5B2-2E383FFD3CF7}"/>
                </c:ext>
              </c:extLst>
            </c:dLbl>
            <c:dLbl>
              <c:idx val="16"/>
              <c:delete val="1"/>
              <c:extLst>
                <c:ext xmlns:c15="http://schemas.microsoft.com/office/drawing/2012/chart" uri="{CE6537A1-D6FC-4f65-9D91-7224C49458BB}"/>
                <c:ext xmlns:c16="http://schemas.microsoft.com/office/drawing/2014/chart" uri="{C3380CC4-5D6E-409C-BE32-E72D297353CC}">
                  <c16:uniqueId val="{00000008-080B-4F52-B5B2-2E383FFD3CF7}"/>
                </c:ext>
              </c:extLst>
            </c:dLbl>
            <c:dLbl>
              <c:idx val="17"/>
              <c:delete val="1"/>
              <c:extLst>
                <c:ext xmlns:c15="http://schemas.microsoft.com/office/drawing/2012/chart" uri="{CE6537A1-D6FC-4f65-9D91-7224C49458BB}"/>
                <c:ext xmlns:c16="http://schemas.microsoft.com/office/drawing/2014/chart" uri="{C3380CC4-5D6E-409C-BE32-E72D297353CC}">
                  <c16:uniqueId val="{00000007-080B-4F52-B5B2-2E383FFD3CF7}"/>
                </c:ext>
              </c:extLst>
            </c:dLbl>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'[Bucks Labour Market and Skills Analysis 2023.xlsx]Sheet2'!$H$3:$H$20</c:f>
              <c:strCache>
                <c:ptCount val="18"/>
                <c:pt idx="0">
                  <c:v>Agriculture etc</c:v>
                </c:pt>
                <c:pt idx="1">
                  <c:v>Mining, quarrying &amp; utilities </c:v>
                </c:pt>
                <c:pt idx="2">
                  <c:v>Manufacturing </c:v>
                </c:pt>
                <c:pt idx="3">
                  <c:v>Construction </c:v>
                </c:pt>
                <c:pt idx="4">
                  <c:v>Motor trades </c:v>
                </c:pt>
                <c:pt idx="5">
                  <c:v>Wholesale </c:v>
                </c:pt>
                <c:pt idx="6">
                  <c:v>Retail </c:v>
                </c:pt>
                <c:pt idx="7">
                  <c:v>Transport &amp; storage </c:v>
                </c:pt>
                <c:pt idx="8">
                  <c:v>Hospitality</c:v>
                </c:pt>
                <c:pt idx="9">
                  <c:v>Info &amp; comms</c:v>
                </c:pt>
                <c:pt idx="10">
                  <c:v>Financial &amp; insurance </c:v>
                </c:pt>
                <c:pt idx="11">
                  <c:v>Property </c:v>
                </c:pt>
                <c:pt idx="12">
                  <c:v>Professional, scientific &amp; technical </c:v>
                </c:pt>
                <c:pt idx="13">
                  <c:v>Business admin &amp; support services </c:v>
                </c:pt>
                <c:pt idx="14">
                  <c:v>Public admin &amp; defence </c:v>
                </c:pt>
                <c:pt idx="15">
                  <c:v>Education </c:v>
                </c:pt>
                <c:pt idx="16">
                  <c:v>Health </c:v>
                </c:pt>
                <c:pt idx="17">
                  <c:v>Arts, ent, recreation &amp; other services </c:v>
                </c:pt>
              </c:strCache>
            </c:strRef>
          </c:cat>
          <c:val>
            <c:numRef>
              <c:f>'[Bucks Labour Market and Skills Analysis 2023.xlsx]Sheet2'!$I$3:$I$20</c:f>
              <c:numCache>
                <c:formatCode>0.0</c:formatCode>
                <c:ptCount val="18"/>
                <c:pt idx="0">
                  <c:v>1.0480399238295357</c:v>
                </c:pt>
                <c:pt idx="1">
                  <c:v>1.2384901895576987</c:v>
                </c:pt>
                <c:pt idx="2">
                  <c:v>0.94087405203532826</c:v>
                </c:pt>
                <c:pt idx="3">
                  <c:v>1.3744068330252122</c:v>
                </c:pt>
                <c:pt idx="4">
                  <c:v>1.0993915459325418</c:v>
                </c:pt>
                <c:pt idx="5">
                  <c:v>1.803820684247889</c:v>
                </c:pt>
                <c:pt idx="6">
                  <c:v>1.0481850616115367</c:v>
                </c:pt>
                <c:pt idx="7">
                  <c:v>0.63407425064060552</c:v>
                </c:pt>
                <c:pt idx="8">
                  <c:v>0.88241202904635285</c:v>
                </c:pt>
                <c:pt idx="9">
                  <c:v>1.1565555471944213</c:v>
                </c:pt>
                <c:pt idx="10">
                  <c:v>0.50941878650537797</c:v>
                </c:pt>
                <c:pt idx="11">
                  <c:v>1.0074016410687987</c:v>
                </c:pt>
                <c:pt idx="12">
                  <c:v>1.0247690671401173</c:v>
                </c:pt>
                <c:pt idx="13">
                  <c:v>1.2366433506230765</c:v>
                </c:pt>
                <c:pt idx="14">
                  <c:v>0.67593654711775808</c:v>
                </c:pt>
                <c:pt idx="15">
                  <c:v>0.99292747955918947</c:v>
                </c:pt>
                <c:pt idx="16">
                  <c:v>0.83641932356460547</c:v>
                </c:pt>
                <c:pt idx="17">
                  <c:v>0.97333491890705182</c:v>
                </c:pt>
              </c:numCache>
            </c:numRef>
          </c:val>
          <c:extLst>
            <c:ext xmlns:c16="http://schemas.microsoft.com/office/drawing/2014/chart" uri="{C3380CC4-5D6E-409C-BE32-E72D297353CC}">
              <c16:uniqueId val="{00000000-080B-4F52-B5B2-2E383FFD3CF7}"/>
            </c:ext>
          </c:extLst>
        </c:ser>
        <c:ser>
          <c:idx val="1"/>
          <c:order val="1"/>
          <c:tx>
            <c:strRef>
              <c:f>'[Bucks Labour Market and Skills Analysis 2023.xlsx]Sheet2'!$J$2</c:f>
              <c:strCache>
                <c:ptCount val="1"/>
                <c:pt idx="0">
                  <c:v>England</c:v>
                </c:pt>
              </c:strCache>
            </c:strRef>
          </c:tx>
          <c:spPr>
            <a:ln w="28575" cap="rnd">
              <a:solidFill>
                <a:schemeClr val="accent2"/>
              </a:solidFill>
              <a:round/>
            </a:ln>
            <a:effectLst/>
          </c:spPr>
          <c:marker>
            <c:symbol val="none"/>
          </c:marker>
          <c:cat>
            <c:strRef>
              <c:f>'[Bucks Labour Market and Skills Analysis 2023.xlsx]Sheet2'!$H$3:$H$20</c:f>
              <c:strCache>
                <c:ptCount val="18"/>
                <c:pt idx="0">
                  <c:v>Agriculture etc</c:v>
                </c:pt>
                <c:pt idx="1">
                  <c:v>Mining, quarrying &amp; utilities </c:v>
                </c:pt>
                <c:pt idx="2">
                  <c:v>Manufacturing </c:v>
                </c:pt>
                <c:pt idx="3">
                  <c:v>Construction </c:v>
                </c:pt>
                <c:pt idx="4">
                  <c:v>Motor trades </c:v>
                </c:pt>
                <c:pt idx="5">
                  <c:v>Wholesale </c:v>
                </c:pt>
                <c:pt idx="6">
                  <c:v>Retail </c:v>
                </c:pt>
                <c:pt idx="7">
                  <c:v>Transport &amp; storage </c:v>
                </c:pt>
                <c:pt idx="8">
                  <c:v>Hospitality</c:v>
                </c:pt>
                <c:pt idx="9">
                  <c:v>Info &amp; comms</c:v>
                </c:pt>
                <c:pt idx="10">
                  <c:v>Financial &amp; insurance </c:v>
                </c:pt>
                <c:pt idx="11">
                  <c:v>Property </c:v>
                </c:pt>
                <c:pt idx="12">
                  <c:v>Professional, scientific &amp; technical </c:v>
                </c:pt>
                <c:pt idx="13">
                  <c:v>Business admin &amp; support services </c:v>
                </c:pt>
                <c:pt idx="14">
                  <c:v>Public admin &amp; defence </c:v>
                </c:pt>
                <c:pt idx="15">
                  <c:v>Education </c:v>
                </c:pt>
                <c:pt idx="16">
                  <c:v>Health </c:v>
                </c:pt>
                <c:pt idx="17">
                  <c:v>Arts, ent, recreation &amp; other services </c:v>
                </c:pt>
              </c:strCache>
            </c:strRef>
          </c:cat>
          <c:val>
            <c:numRef>
              <c:f>'[Bucks Labour Market and Skills Analysis 2023.xlsx]Sheet2'!$J$3:$J$20</c:f>
              <c:numCache>
                <c:formatCode>General</c:formatCode>
                <c:ptCount val="18"/>
                <c:pt idx="0">
                  <c:v>1</c:v>
                </c:pt>
                <c:pt idx="1">
                  <c:v>1</c:v>
                </c:pt>
                <c:pt idx="2">
                  <c:v>1</c:v>
                </c:pt>
                <c:pt idx="3">
                  <c:v>1</c:v>
                </c:pt>
                <c:pt idx="4">
                  <c:v>1</c:v>
                </c:pt>
                <c:pt idx="5">
                  <c:v>1</c:v>
                </c:pt>
                <c:pt idx="6">
                  <c:v>1</c:v>
                </c:pt>
                <c:pt idx="7">
                  <c:v>1</c:v>
                </c:pt>
                <c:pt idx="8">
                  <c:v>1</c:v>
                </c:pt>
                <c:pt idx="9">
                  <c:v>1</c:v>
                </c:pt>
                <c:pt idx="10">
                  <c:v>1</c:v>
                </c:pt>
                <c:pt idx="11">
                  <c:v>1</c:v>
                </c:pt>
                <c:pt idx="12">
                  <c:v>1</c:v>
                </c:pt>
                <c:pt idx="13">
                  <c:v>1</c:v>
                </c:pt>
                <c:pt idx="14">
                  <c:v>1</c:v>
                </c:pt>
                <c:pt idx="15">
                  <c:v>1</c:v>
                </c:pt>
                <c:pt idx="16">
                  <c:v>1</c:v>
                </c:pt>
                <c:pt idx="17">
                  <c:v>1</c:v>
                </c:pt>
              </c:numCache>
            </c:numRef>
          </c:val>
          <c:extLst>
            <c:ext xmlns:c16="http://schemas.microsoft.com/office/drawing/2014/chart" uri="{C3380CC4-5D6E-409C-BE32-E72D297353CC}">
              <c16:uniqueId val="{00000001-080B-4F52-B5B2-2E383FFD3CF7}"/>
            </c:ext>
          </c:extLst>
        </c:ser>
        <c:dLbls>
          <c:showLegendKey val="0"/>
          <c:showVal val="0"/>
          <c:showCatName val="0"/>
          <c:showSerName val="0"/>
          <c:showPercent val="0"/>
          <c:showBubbleSize val="0"/>
        </c:dLbls>
        <c:axId val="510118384"/>
        <c:axId val="1673427871"/>
      </c:radarChart>
      <c:catAx>
        <c:axId val="51011838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1673427871"/>
        <c:crosses val="autoZero"/>
        <c:auto val="1"/>
        <c:lblAlgn val="ctr"/>
        <c:lblOffset val="100"/>
        <c:noMultiLvlLbl val="0"/>
      </c:catAx>
      <c:valAx>
        <c:axId val="1673427871"/>
        <c:scaling>
          <c:orientation val="minMax"/>
        </c:scaling>
        <c:delete val="0"/>
        <c:axPos val="l"/>
        <c:majorGridlines>
          <c:spPr>
            <a:ln w="9525" cap="flat" cmpd="sng" algn="ctr">
              <a:solidFill>
                <a:schemeClr val="tx1">
                  <a:lumMod val="15000"/>
                  <a:lumOff val="85000"/>
                </a:schemeClr>
              </a:solidFill>
              <a:round/>
            </a:ln>
            <a:effectLst/>
          </c:spPr>
        </c:majorGridlines>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510118384"/>
        <c:crosses val="autoZero"/>
        <c:crossBetween val="between"/>
      </c:valAx>
      <c:spPr>
        <a:noFill/>
        <a:ln>
          <a:noFill/>
        </a:ln>
        <a:effectLst/>
      </c:spPr>
    </c:plotArea>
    <c:legend>
      <c:legendPos val="t"/>
      <c:layout>
        <c:manualLayout>
          <c:xMode val="edge"/>
          <c:yMode val="edge"/>
          <c:x val="0.5668503896044319"/>
          <c:y val="0.94149659863945578"/>
          <c:w val="0.43201140466188992"/>
          <c:h val="5.579195457710643E-2"/>
        </c:manualLayout>
      </c:layout>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200"/>
      </a:pPr>
      <a:endParaRPr lang="en-US"/>
    </a:p>
  </c:txPr>
  <c:externalData r:id="rId4">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'[Bucks Labour Market and Skills Analysis 2023.xlsx]Slide 24'!$B$20</c:f>
              <c:strCache>
                <c:ptCount val="1"/>
                <c:pt idx="0">
                  <c:v>Buckinghamshire</c:v>
                </c:pt>
              </c:strCache>
            </c:strRef>
          </c:tx>
          <c:spPr>
            <a:solidFill>
              <a:srgbClr val="006965"/>
            </a:solidFill>
            <a:ln>
              <a:noFill/>
            </a:ln>
            <a:effectLst/>
          </c:spPr>
          <c:invertIfNegative val="0"/>
          <c:cat>
            <c:strRef>
              <c:f>'[Bucks Labour Market and Skills Analysis 2023.xlsx]Slide 24'!$A$21:$A$29</c:f>
              <c:strCache>
                <c:ptCount val="9"/>
                <c:pt idx="0">
                  <c:v>Managers and Senior Officials</c:v>
                </c:pt>
                <c:pt idx="1">
                  <c:v>Professional</c:v>
                </c:pt>
                <c:pt idx="2">
                  <c:v>Associate Prof &amp; Tech</c:v>
                </c:pt>
                <c:pt idx="3">
                  <c:v>Administrative and Secretarial</c:v>
                </c:pt>
                <c:pt idx="4">
                  <c:v>Skilled Trades</c:v>
                </c:pt>
                <c:pt idx="5">
                  <c:v>Personal Service</c:v>
                </c:pt>
                <c:pt idx="6">
                  <c:v>Sales and Customer Service</c:v>
                </c:pt>
                <c:pt idx="7">
                  <c:v>Process, Plant and Machine Operatives</c:v>
                </c:pt>
                <c:pt idx="8">
                  <c:v>Elementary</c:v>
                </c:pt>
              </c:strCache>
            </c:strRef>
          </c:cat>
          <c:val>
            <c:numRef>
              <c:f>'[Bucks Labour Market and Skills Analysis 2023.xlsx]Slide 24'!$B$21:$B$29</c:f>
              <c:numCache>
                <c:formatCode>0%</c:formatCode>
                <c:ptCount val="9"/>
                <c:pt idx="0">
                  <c:v>0.142225793491362</c:v>
                </c:pt>
                <c:pt idx="1">
                  <c:v>0.2719967858577742</c:v>
                </c:pt>
                <c:pt idx="2">
                  <c:v>0.17517075130574528</c:v>
                </c:pt>
                <c:pt idx="3">
                  <c:v>0.10204901566894335</c:v>
                </c:pt>
                <c:pt idx="4">
                  <c:v>9.5218963439132179E-2</c:v>
                </c:pt>
                <c:pt idx="5">
                  <c:v>6.1068702290076333E-2</c:v>
                </c:pt>
                <c:pt idx="6">
                  <c:v>4.6203294495781436E-2</c:v>
                </c:pt>
                <c:pt idx="7">
                  <c:v>3.9373242265970269E-2</c:v>
                </c:pt>
                <c:pt idx="8">
                  <c:v>6.6693451185214941E-2</c:v>
                </c:pt>
              </c:numCache>
            </c:numRef>
          </c:val>
          <c:extLst>
            <c:ext xmlns:c16="http://schemas.microsoft.com/office/drawing/2014/chart" uri="{C3380CC4-5D6E-409C-BE32-E72D297353CC}">
              <c16:uniqueId val="{00000000-061C-492C-A737-1E7E1BF0ABC5}"/>
            </c:ext>
          </c:extLst>
        </c:ser>
        <c:ser>
          <c:idx val="1"/>
          <c:order val="1"/>
          <c:tx>
            <c:strRef>
              <c:f>'[Bucks Labour Market and Skills Analysis 2023.xlsx]Slide 24'!$C$20</c:f>
              <c:strCache>
                <c:ptCount val="1"/>
                <c:pt idx="0">
                  <c:v>England</c:v>
                </c:pt>
              </c:strCache>
            </c:strRef>
          </c:tx>
          <c:spPr>
            <a:solidFill>
              <a:srgbClr val="B5D137"/>
            </a:solidFill>
            <a:ln>
              <a:noFill/>
            </a:ln>
            <a:effectLst/>
          </c:spPr>
          <c:invertIfNegative val="0"/>
          <c:cat>
            <c:strRef>
              <c:f>'[Bucks Labour Market and Skills Analysis 2023.xlsx]Slide 24'!$A$21:$A$29</c:f>
              <c:strCache>
                <c:ptCount val="9"/>
                <c:pt idx="0">
                  <c:v>Managers and Senior Officials</c:v>
                </c:pt>
                <c:pt idx="1">
                  <c:v>Professional</c:v>
                </c:pt>
                <c:pt idx="2">
                  <c:v>Associate Prof &amp; Tech</c:v>
                </c:pt>
                <c:pt idx="3">
                  <c:v>Administrative and Secretarial</c:v>
                </c:pt>
                <c:pt idx="4">
                  <c:v>Skilled Trades</c:v>
                </c:pt>
                <c:pt idx="5">
                  <c:v>Personal Service</c:v>
                </c:pt>
                <c:pt idx="6">
                  <c:v>Sales and Customer Service</c:v>
                </c:pt>
                <c:pt idx="7">
                  <c:v>Process, Plant and Machine Operatives</c:v>
                </c:pt>
                <c:pt idx="8">
                  <c:v>Elementary</c:v>
                </c:pt>
              </c:strCache>
            </c:strRef>
          </c:cat>
          <c:val>
            <c:numRef>
              <c:f>'[Bucks Labour Market and Skills Analysis 2023.xlsx]Slide 24'!$C$21:$C$29</c:f>
              <c:numCache>
                <c:formatCode>0%</c:formatCode>
                <c:ptCount val="9"/>
                <c:pt idx="0">
                  <c:v>0.10769466004572527</c:v>
                </c:pt>
                <c:pt idx="1">
                  <c:v>0.26502817783343768</c:v>
                </c:pt>
                <c:pt idx="2">
                  <c:v>0.14860348618776484</c:v>
                </c:pt>
                <c:pt idx="3">
                  <c:v>0.10126545412182726</c:v>
                </c:pt>
                <c:pt idx="4">
                  <c:v>8.6626814812657452E-2</c:v>
                </c:pt>
                <c:pt idx="5">
                  <c:v>7.9349361448063954E-2</c:v>
                </c:pt>
                <c:pt idx="6">
                  <c:v>6.2591923810633304E-2</c:v>
                </c:pt>
                <c:pt idx="7">
                  <c:v>5.546737341818235E-2</c:v>
                </c:pt>
                <c:pt idx="8">
                  <c:v>9.337274832170786E-2</c:v>
                </c:pt>
              </c:numCache>
            </c:numRef>
          </c:val>
          <c:extLst>
            <c:ext xmlns:c16="http://schemas.microsoft.com/office/drawing/2014/chart" uri="{C3380CC4-5D6E-409C-BE32-E72D297353CC}">
              <c16:uniqueId val="{00000001-061C-492C-A737-1E7E1BF0ABC5}"/>
            </c:ext>
          </c:extLst>
        </c:ser>
        <c:dLbls>
          <c:showLegendKey val="0"/>
          <c:showVal val="0"/>
          <c:showCatName val="0"/>
          <c:showSerName val="0"/>
          <c:showPercent val="0"/>
          <c:showBubbleSize val="0"/>
        </c:dLbls>
        <c:gapWidth val="182"/>
        <c:axId val="1815830303"/>
        <c:axId val="1990505551"/>
      </c:barChart>
      <c:catAx>
        <c:axId val="1815830303"/>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1990505551"/>
        <c:crosses val="autoZero"/>
        <c:auto val="1"/>
        <c:lblAlgn val="ctr"/>
        <c:lblOffset val="100"/>
        <c:noMultiLvlLbl val="0"/>
      </c:catAx>
      <c:valAx>
        <c:axId val="1990505551"/>
        <c:scaling>
          <c:orientation val="minMax"/>
        </c:scaling>
        <c:delete val="0"/>
        <c:axPos val="t"/>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1815830303"/>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sz="1400"/>
      </a:pPr>
      <a:endParaRPr lang="en-US"/>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bar"/>
        <c:grouping val="clustered"/>
        <c:varyColors val="0"/>
        <c:ser>
          <c:idx val="0"/>
          <c:order val="0"/>
          <c:tx>
            <c:strRef>
              <c:f>'[Bucks Labour Market and Skills Analysis 2023.xlsx]Slide 25'!$B$27</c:f>
              <c:strCache>
                <c:ptCount val="1"/>
                <c:pt idx="0">
                  <c:v>Bucks residents</c:v>
                </c:pt>
              </c:strCache>
            </c:strRef>
          </c:tx>
          <c:spPr>
            <a:solidFill>
              <a:srgbClr val="006965"/>
            </a:solidFill>
            <a:ln>
              <a:noFill/>
            </a:ln>
            <a:effectLst/>
          </c:spPr>
          <c:invertIfNegative val="0"/>
          <c:cat>
            <c:strRef>
              <c:f>'[Bucks Labour Market and Skills Analysis 2023.xlsx]Slide 25'!$A$28:$A$36</c:f>
              <c:strCache>
                <c:ptCount val="9"/>
                <c:pt idx="0">
                  <c:v>Managers and Senior Officials</c:v>
                </c:pt>
                <c:pt idx="1">
                  <c:v>Professional</c:v>
                </c:pt>
                <c:pt idx="2">
                  <c:v>Associate Prof &amp; Tech</c:v>
                </c:pt>
                <c:pt idx="3">
                  <c:v>Administrative and Secretarial</c:v>
                </c:pt>
                <c:pt idx="4">
                  <c:v>Skilled Trades</c:v>
                </c:pt>
                <c:pt idx="5">
                  <c:v>Personal Service</c:v>
                </c:pt>
                <c:pt idx="6">
                  <c:v>Sales and Customer Service</c:v>
                </c:pt>
                <c:pt idx="7">
                  <c:v>Process, Plant and Machine Operatives</c:v>
                </c:pt>
                <c:pt idx="8">
                  <c:v>Elementary</c:v>
                </c:pt>
              </c:strCache>
            </c:strRef>
          </c:cat>
          <c:val>
            <c:numRef>
              <c:f>'[Bucks Labour Market and Skills Analysis 2023.xlsx]Slide 25'!$B$28:$B$36</c:f>
              <c:numCache>
                <c:formatCode>0%</c:formatCode>
                <c:ptCount val="9"/>
                <c:pt idx="0">
                  <c:v>0.16055045871559634</c:v>
                </c:pt>
                <c:pt idx="1">
                  <c:v>0.2699364855328158</c:v>
                </c:pt>
                <c:pt idx="2">
                  <c:v>0.17537050105857446</c:v>
                </c:pt>
                <c:pt idx="3">
                  <c:v>8.7861679604798876E-2</c:v>
                </c:pt>
                <c:pt idx="4">
                  <c:v>8.0098800282286525E-2</c:v>
                </c:pt>
                <c:pt idx="5">
                  <c:v>5.9985885673959072E-2</c:v>
                </c:pt>
                <c:pt idx="6">
                  <c:v>5.5045871559633031E-2</c:v>
                </c:pt>
                <c:pt idx="7">
                  <c:v>4.0931545518701484E-2</c:v>
                </c:pt>
                <c:pt idx="8">
                  <c:v>7.0218772053634443E-2</c:v>
                </c:pt>
              </c:numCache>
            </c:numRef>
          </c:val>
          <c:extLst>
            <c:ext xmlns:c16="http://schemas.microsoft.com/office/drawing/2014/chart" uri="{C3380CC4-5D6E-409C-BE32-E72D297353CC}">
              <c16:uniqueId val="{00000000-3C24-41DB-B780-598DA92F6F99}"/>
            </c:ext>
          </c:extLst>
        </c:ser>
        <c:ser>
          <c:idx val="1"/>
          <c:order val="1"/>
          <c:tx>
            <c:strRef>
              <c:f>'[Bucks Labour Market and Skills Analysis 2023.xlsx]Slide 25'!$C$27</c:f>
              <c:strCache>
                <c:ptCount val="1"/>
                <c:pt idx="0">
                  <c:v>Bucks workers</c:v>
                </c:pt>
              </c:strCache>
            </c:strRef>
          </c:tx>
          <c:spPr>
            <a:solidFill>
              <a:srgbClr val="B5D137"/>
            </a:solidFill>
            <a:ln>
              <a:noFill/>
            </a:ln>
            <a:effectLst/>
          </c:spPr>
          <c:invertIfNegative val="0"/>
          <c:cat>
            <c:strRef>
              <c:f>'[Bucks Labour Market and Skills Analysis 2023.xlsx]Slide 25'!$A$28:$A$36</c:f>
              <c:strCache>
                <c:ptCount val="9"/>
                <c:pt idx="0">
                  <c:v>Managers and Senior Officials</c:v>
                </c:pt>
                <c:pt idx="1">
                  <c:v>Professional</c:v>
                </c:pt>
                <c:pt idx="2">
                  <c:v>Associate Prof &amp; Tech</c:v>
                </c:pt>
                <c:pt idx="3">
                  <c:v>Administrative and Secretarial</c:v>
                </c:pt>
                <c:pt idx="4">
                  <c:v>Skilled Trades</c:v>
                </c:pt>
                <c:pt idx="5">
                  <c:v>Personal Service</c:v>
                </c:pt>
                <c:pt idx="6">
                  <c:v>Sales and Customer Service</c:v>
                </c:pt>
                <c:pt idx="7">
                  <c:v>Process, Plant and Machine Operatives</c:v>
                </c:pt>
                <c:pt idx="8">
                  <c:v>Elementary</c:v>
                </c:pt>
              </c:strCache>
            </c:strRef>
          </c:cat>
          <c:val>
            <c:numRef>
              <c:f>'[Bucks Labour Market and Skills Analysis 2023.xlsx]Slide 25'!$C$28:$C$36</c:f>
              <c:numCache>
                <c:formatCode>0%</c:formatCode>
                <c:ptCount val="9"/>
                <c:pt idx="0">
                  <c:v>0.142225793491362</c:v>
                </c:pt>
                <c:pt idx="1">
                  <c:v>0.2719967858577742</c:v>
                </c:pt>
                <c:pt idx="2">
                  <c:v>0.17517075130574528</c:v>
                </c:pt>
                <c:pt idx="3">
                  <c:v>0.10204901566894335</c:v>
                </c:pt>
                <c:pt idx="4">
                  <c:v>9.5218963439132179E-2</c:v>
                </c:pt>
                <c:pt idx="5">
                  <c:v>6.1068702290076333E-2</c:v>
                </c:pt>
                <c:pt idx="6">
                  <c:v>4.6203294495781436E-2</c:v>
                </c:pt>
                <c:pt idx="7">
                  <c:v>3.9373242265970269E-2</c:v>
                </c:pt>
                <c:pt idx="8">
                  <c:v>6.6693451185214941E-2</c:v>
                </c:pt>
              </c:numCache>
            </c:numRef>
          </c:val>
          <c:extLst>
            <c:ext xmlns:c16="http://schemas.microsoft.com/office/drawing/2014/chart" uri="{C3380CC4-5D6E-409C-BE32-E72D297353CC}">
              <c16:uniqueId val="{00000001-3C24-41DB-B780-598DA92F6F99}"/>
            </c:ext>
          </c:extLst>
        </c:ser>
        <c:dLbls>
          <c:showLegendKey val="0"/>
          <c:showVal val="0"/>
          <c:showCatName val="0"/>
          <c:showSerName val="0"/>
          <c:showPercent val="0"/>
          <c:showBubbleSize val="0"/>
        </c:dLbls>
        <c:gapWidth val="182"/>
        <c:axId val="72411056"/>
        <c:axId val="72412016"/>
      </c:barChart>
      <c:catAx>
        <c:axId val="7241105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72412016"/>
        <c:crosses val="autoZero"/>
        <c:auto val="1"/>
        <c:lblAlgn val="ctr"/>
        <c:lblOffset val="100"/>
        <c:noMultiLvlLbl val="0"/>
      </c:catAx>
      <c:valAx>
        <c:axId val="72412016"/>
        <c:scaling>
          <c:orientation val="minMax"/>
        </c:scaling>
        <c:delete val="0"/>
        <c:axPos val="t"/>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72411056"/>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sz="1400"/>
      </a:pPr>
      <a:endParaRPr lang="en-US"/>
    </a:p>
  </c:txPr>
  <c:externalData r:id="rId4">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dPt>
            <c:idx val="0"/>
            <c:bubble3D val="0"/>
            <c:spPr>
              <a:solidFill>
                <a:schemeClr val="accent1"/>
              </a:solidFill>
              <a:ln w="19050">
                <a:solidFill>
                  <a:schemeClr val="lt1"/>
                </a:solidFill>
              </a:ln>
              <a:effectLst/>
            </c:spPr>
            <c:extLst>
              <c:ext xmlns:c16="http://schemas.microsoft.com/office/drawing/2014/chart" uri="{C3380CC4-5D6E-409C-BE32-E72D297353CC}">
                <c16:uniqueId val="{00000001-65F5-4307-BB25-DCACC8AC4DBB}"/>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65F5-4307-BB25-DCACC8AC4DBB}"/>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65F5-4307-BB25-DCACC8AC4DBB}"/>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07-65F5-4307-BB25-DCACC8AC4DBB}"/>
              </c:ext>
            </c:extLst>
          </c:dPt>
          <c:dPt>
            <c:idx val="4"/>
            <c:bubble3D val="0"/>
            <c:spPr>
              <a:solidFill>
                <a:schemeClr val="accent5"/>
              </a:solidFill>
              <a:ln w="19050">
                <a:solidFill>
                  <a:schemeClr val="lt1"/>
                </a:solidFill>
              </a:ln>
              <a:effectLst/>
            </c:spPr>
            <c:extLst>
              <c:ext xmlns:c16="http://schemas.microsoft.com/office/drawing/2014/chart" uri="{C3380CC4-5D6E-409C-BE32-E72D297353CC}">
                <c16:uniqueId val="{00000009-65F5-4307-BB25-DCACC8AC4DBB}"/>
              </c:ext>
            </c:extLst>
          </c:dPt>
          <c:dPt>
            <c:idx val="5"/>
            <c:bubble3D val="0"/>
            <c:spPr>
              <a:solidFill>
                <a:schemeClr val="accent6"/>
              </a:solidFill>
              <a:ln w="19050">
                <a:solidFill>
                  <a:schemeClr val="lt1"/>
                </a:solidFill>
              </a:ln>
              <a:effectLst/>
            </c:spPr>
            <c:extLst>
              <c:ext xmlns:c16="http://schemas.microsoft.com/office/drawing/2014/chart" uri="{C3380CC4-5D6E-409C-BE32-E72D297353CC}">
                <c16:uniqueId val="{0000000B-65F5-4307-BB25-DCACC8AC4DBB}"/>
              </c:ext>
            </c:extLst>
          </c:dPt>
          <c:dLbls>
            <c:dLbl>
              <c:idx val="0"/>
              <c:layout>
                <c:manualLayout>
                  <c:x val="0.05"/>
                  <c:y val="1.8518518518518517E-2"/>
                </c:manualLayout>
              </c:layout>
              <c:dLblPos val="bestFit"/>
              <c:showLegendKey val="0"/>
              <c:showVal val="1"/>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1-65F5-4307-BB25-DCACC8AC4DBB}"/>
                </c:ext>
              </c:extLst>
            </c:dLbl>
            <c:dLbl>
              <c:idx val="1"/>
              <c:layout>
                <c:manualLayout>
                  <c:x val="1.1111111111111009E-2"/>
                  <c:y val="-9.2592592592592671E-2"/>
                </c:manualLayout>
              </c:layout>
              <c:dLblPos val="bestFit"/>
              <c:showLegendKey val="0"/>
              <c:showVal val="1"/>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3-65F5-4307-BB25-DCACC8AC4DBB}"/>
                </c:ext>
              </c:extLst>
            </c:dLbl>
            <c:dLbl>
              <c:idx val="2"/>
              <c:layout>
                <c:manualLayout>
                  <c:x val="0"/>
                  <c:y val="0"/>
                </c:manualLayout>
              </c:layout>
              <c:dLblPos val="bestFit"/>
              <c:showLegendKey val="0"/>
              <c:showVal val="1"/>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5-65F5-4307-BB25-DCACC8AC4DBB}"/>
                </c:ext>
              </c:extLst>
            </c:dLbl>
            <c:dLbl>
              <c:idx val="3"/>
              <c:layout>
                <c:manualLayout>
                  <c:x val="-3.3333333333333333E-2"/>
                  <c:y val="-6.4814814814814978E-2"/>
                </c:manualLayout>
              </c:layout>
              <c:dLblPos val="bestFit"/>
              <c:showLegendKey val="0"/>
              <c:showVal val="1"/>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7-65F5-4307-BB25-DCACC8AC4DBB}"/>
                </c:ext>
              </c:extLst>
            </c:dLbl>
            <c:dLbl>
              <c:idx val="4"/>
              <c:layout>
                <c:manualLayout>
                  <c:x val="-8.3333333333333454E-3"/>
                  <c:y val="-0.10185185185185189"/>
                </c:manualLayout>
              </c:layout>
              <c:dLblPos val="bestFit"/>
              <c:showLegendKey val="0"/>
              <c:showVal val="1"/>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9-65F5-4307-BB25-DCACC8AC4DBB}"/>
                </c:ext>
              </c:extLst>
            </c:dLbl>
            <c:dLbl>
              <c:idx val="5"/>
              <c:layout>
                <c:manualLayout>
                  <c:x val="-5.0000000000000024E-2"/>
                  <c:y val="1.8518518518518507E-2"/>
                </c:manualLayout>
              </c:layout>
              <c:dLblPos val="bestFit"/>
              <c:showLegendKey val="0"/>
              <c:showVal val="1"/>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B-65F5-4307-BB25-DCACC8AC4DBB}"/>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1"/>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Sheet1!$A$24:$A$29</c:f>
              <c:strCache>
                <c:ptCount val="6"/>
                <c:pt idx="0">
                  <c:v>Student</c:v>
                </c:pt>
                <c:pt idx="1">
                  <c:v>Looking after family/home</c:v>
                </c:pt>
                <c:pt idx="2">
                  <c:v>Temp sick</c:v>
                </c:pt>
                <c:pt idx="3">
                  <c:v>Long-term sick</c:v>
                </c:pt>
                <c:pt idx="4">
                  <c:v>Retired</c:v>
                </c:pt>
                <c:pt idx="5">
                  <c:v>Other</c:v>
                </c:pt>
              </c:strCache>
            </c:strRef>
          </c:cat>
          <c:val>
            <c:numRef>
              <c:f>Sheet1!$C$24:$C$29</c:f>
              <c:numCache>
                <c:formatCode>0%</c:formatCode>
                <c:ptCount val="6"/>
                <c:pt idx="0">
                  <c:v>0.20889748549323017</c:v>
                </c:pt>
                <c:pt idx="1">
                  <c:v>0.22050290135396519</c:v>
                </c:pt>
                <c:pt idx="2">
                  <c:v>2.9013539651837523E-2</c:v>
                </c:pt>
                <c:pt idx="3">
                  <c:v>0.23404255319148937</c:v>
                </c:pt>
                <c:pt idx="4">
                  <c:v>0.17988394584139264</c:v>
                </c:pt>
                <c:pt idx="5">
                  <c:v>0.1276595744680851</c:v>
                </c:pt>
              </c:numCache>
            </c:numRef>
          </c:val>
          <c:extLst>
            <c:ext xmlns:c16="http://schemas.microsoft.com/office/drawing/2014/chart" uri="{C3380CC4-5D6E-409C-BE32-E72D297353CC}">
              <c16:uniqueId val="{0000000C-65F5-4307-BB25-DCACC8AC4DBB}"/>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2.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4.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4.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6.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8.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9.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0.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1.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2.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3.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31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66226F-33A5-7D67-76EC-745DE40E33F6}"/>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A2AADC50-0D23-AFE0-A8DC-084E443AE8F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60436EF6-2662-7D4E-8E3F-8BD8C5BCDFA7}"/>
              </a:ext>
            </a:extLst>
          </p:cNvPr>
          <p:cNvSpPr>
            <a:spLocks noGrp="1"/>
          </p:cNvSpPr>
          <p:nvPr>
            <p:ph type="dt" sz="half" idx="10"/>
          </p:nvPr>
        </p:nvSpPr>
        <p:spPr/>
        <p:txBody>
          <a:bodyPr/>
          <a:lstStyle/>
          <a:p>
            <a:fld id="{FA072952-C9B7-4A55-9A65-7D0D3ECF6787}" type="datetimeFigureOut">
              <a:rPr lang="en-GB" smtClean="0"/>
              <a:t>14/12/2023</a:t>
            </a:fld>
            <a:endParaRPr lang="en-GB"/>
          </a:p>
        </p:txBody>
      </p:sp>
      <p:sp>
        <p:nvSpPr>
          <p:cNvPr id="5" name="Footer Placeholder 4">
            <a:extLst>
              <a:ext uri="{FF2B5EF4-FFF2-40B4-BE49-F238E27FC236}">
                <a16:creationId xmlns:a16="http://schemas.microsoft.com/office/drawing/2014/main" id="{47CA7680-D7F8-98A3-0C99-874F206B5411}"/>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099B887C-ABD3-35D1-0870-74D79ED243A2}"/>
              </a:ext>
            </a:extLst>
          </p:cNvPr>
          <p:cNvSpPr>
            <a:spLocks noGrp="1"/>
          </p:cNvSpPr>
          <p:nvPr>
            <p:ph type="sldNum" sz="quarter" idx="12"/>
          </p:nvPr>
        </p:nvSpPr>
        <p:spPr/>
        <p:txBody>
          <a:bodyPr/>
          <a:lstStyle/>
          <a:p>
            <a:fld id="{2201283D-83B7-4CA7-9FBE-192A4C4EB607}" type="slidenum">
              <a:rPr lang="en-GB" smtClean="0"/>
              <a:t>‹#›</a:t>
            </a:fld>
            <a:endParaRPr lang="en-GB"/>
          </a:p>
        </p:txBody>
      </p:sp>
    </p:spTree>
    <p:extLst>
      <p:ext uri="{BB962C8B-B14F-4D97-AF65-F5344CB8AC3E}">
        <p14:creationId xmlns:p14="http://schemas.microsoft.com/office/powerpoint/2010/main" val="342186555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0F83AC-7226-A837-CE08-760F12AA97DA}"/>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B1472814-C343-F307-3EE2-02C17D2D1A41}"/>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78E60E67-8844-2982-A923-C313B6AE9DEA}"/>
              </a:ext>
            </a:extLst>
          </p:cNvPr>
          <p:cNvSpPr>
            <a:spLocks noGrp="1"/>
          </p:cNvSpPr>
          <p:nvPr>
            <p:ph type="dt" sz="half" idx="10"/>
          </p:nvPr>
        </p:nvSpPr>
        <p:spPr/>
        <p:txBody>
          <a:bodyPr/>
          <a:lstStyle/>
          <a:p>
            <a:fld id="{FA072952-C9B7-4A55-9A65-7D0D3ECF6787}" type="datetimeFigureOut">
              <a:rPr lang="en-GB" smtClean="0"/>
              <a:t>14/12/2023</a:t>
            </a:fld>
            <a:endParaRPr lang="en-GB"/>
          </a:p>
        </p:txBody>
      </p:sp>
      <p:sp>
        <p:nvSpPr>
          <p:cNvPr id="5" name="Footer Placeholder 4">
            <a:extLst>
              <a:ext uri="{FF2B5EF4-FFF2-40B4-BE49-F238E27FC236}">
                <a16:creationId xmlns:a16="http://schemas.microsoft.com/office/drawing/2014/main" id="{E4C8E0A8-D9C3-AFB5-48D9-914529990E96}"/>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9CB2E610-D630-47B3-4F8D-7E8F1BF9808F}"/>
              </a:ext>
            </a:extLst>
          </p:cNvPr>
          <p:cNvSpPr>
            <a:spLocks noGrp="1"/>
          </p:cNvSpPr>
          <p:nvPr>
            <p:ph type="sldNum" sz="quarter" idx="12"/>
          </p:nvPr>
        </p:nvSpPr>
        <p:spPr/>
        <p:txBody>
          <a:bodyPr/>
          <a:lstStyle/>
          <a:p>
            <a:fld id="{2201283D-83B7-4CA7-9FBE-192A4C4EB607}" type="slidenum">
              <a:rPr lang="en-GB" smtClean="0"/>
              <a:t>‹#›</a:t>
            </a:fld>
            <a:endParaRPr lang="en-GB"/>
          </a:p>
        </p:txBody>
      </p:sp>
    </p:spTree>
    <p:extLst>
      <p:ext uri="{BB962C8B-B14F-4D97-AF65-F5344CB8AC3E}">
        <p14:creationId xmlns:p14="http://schemas.microsoft.com/office/powerpoint/2010/main" val="241097133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73B9F785-34BC-DC18-8CF0-3E33708E040B}"/>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FDC11A52-74B7-08E8-0585-A2738A123C91}"/>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E367D6E3-3E5E-E434-03AB-64D9D13612B4}"/>
              </a:ext>
            </a:extLst>
          </p:cNvPr>
          <p:cNvSpPr>
            <a:spLocks noGrp="1"/>
          </p:cNvSpPr>
          <p:nvPr>
            <p:ph type="dt" sz="half" idx="10"/>
          </p:nvPr>
        </p:nvSpPr>
        <p:spPr/>
        <p:txBody>
          <a:bodyPr/>
          <a:lstStyle/>
          <a:p>
            <a:fld id="{FA072952-C9B7-4A55-9A65-7D0D3ECF6787}" type="datetimeFigureOut">
              <a:rPr lang="en-GB" smtClean="0"/>
              <a:t>14/12/2023</a:t>
            </a:fld>
            <a:endParaRPr lang="en-GB"/>
          </a:p>
        </p:txBody>
      </p:sp>
      <p:sp>
        <p:nvSpPr>
          <p:cNvPr id="5" name="Footer Placeholder 4">
            <a:extLst>
              <a:ext uri="{FF2B5EF4-FFF2-40B4-BE49-F238E27FC236}">
                <a16:creationId xmlns:a16="http://schemas.microsoft.com/office/drawing/2014/main" id="{E48B74D9-8B8E-034D-3098-971DB9D73CDD}"/>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D7F33805-58D4-0799-65BA-F9A6AE870813}"/>
              </a:ext>
            </a:extLst>
          </p:cNvPr>
          <p:cNvSpPr>
            <a:spLocks noGrp="1"/>
          </p:cNvSpPr>
          <p:nvPr>
            <p:ph type="sldNum" sz="quarter" idx="12"/>
          </p:nvPr>
        </p:nvSpPr>
        <p:spPr/>
        <p:txBody>
          <a:bodyPr/>
          <a:lstStyle/>
          <a:p>
            <a:fld id="{2201283D-83B7-4CA7-9FBE-192A4C4EB607}" type="slidenum">
              <a:rPr lang="en-GB" smtClean="0"/>
              <a:t>‹#›</a:t>
            </a:fld>
            <a:endParaRPr lang="en-GB"/>
          </a:p>
        </p:txBody>
      </p:sp>
    </p:spTree>
    <p:extLst>
      <p:ext uri="{BB962C8B-B14F-4D97-AF65-F5344CB8AC3E}">
        <p14:creationId xmlns:p14="http://schemas.microsoft.com/office/powerpoint/2010/main" val="131272456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CBCFF4-09AE-8F2E-F9D1-DD3A21465800}"/>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48DBAADB-1C06-1DCE-05C0-CB34C0A42388}"/>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79A3C17C-8EE7-F4E9-539E-9DCFAC1BD2DF}"/>
              </a:ext>
            </a:extLst>
          </p:cNvPr>
          <p:cNvSpPr>
            <a:spLocks noGrp="1"/>
          </p:cNvSpPr>
          <p:nvPr>
            <p:ph type="dt" sz="half" idx="10"/>
          </p:nvPr>
        </p:nvSpPr>
        <p:spPr/>
        <p:txBody>
          <a:bodyPr/>
          <a:lstStyle/>
          <a:p>
            <a:fld id="{FA072952-C9B7-4A55-9A65-7D0D3ECF6787}" type="datetimeFigureOut">
              <a:rPr lang="en-GB" smtClean="0"/>
              <a:t>14/12/2023</a:t>
            </a:fld>
            <a:endParaRPr lang="en-GB"/>
          </a:p>
        </p:txBody>
      </p:sp>
      <p:sp>
        <p:nvSpPr>
          <p:cNvPr id="5" name="Footer Placeholder 4">
            <a:extLst>
              <a:ext uri="{FF2B5EF4-FFF2-40B4-BE49-F238E27FC236}">
                <a16:creationId xmlns:a16="http://schemas.microsoft.com/office/drawing/2014/main" id="{D1480F0B-AA33-1707-5A4C-EE0A02F41AE6}"/>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342D6B9B-2D78-90FF-BE76-C59B02E09E23}"/>
              </a:ext>
            </a:extLst>
          </p:cNvPr>
          <p:cNvSpPr>
            <a:spLocks noGrp="1"/>
          </p:cNvSpPr>
          <p:nvPr>
            <p:ph type="sldNum" sz="quarter" idx="12"/>
          </p:nvPr>
        </p:nvSpPr>
        <p:spPr/>
        <p:txBody>
          <a:bodyPr/>
          <a:lstStyle/>
          <a:p>
            <a:fld id="{2201283D-83B7-4CA7-9FBE-192A4C4EB607}" type="slidenum">
              <a:rPr lang="en-GB" smtClean="0"/>
              <a:t>‹#›</a:t>
            </a:fld>
            <a:endParaRPr lang="en-GB"/>
          </a:p>
        </p:txBody>
      </p:sp>
    </p:spTree>
    <p:extLst>
      <p:ext uri="{BB962C8B-B14F-4D97-AF65-F5344CB8AC3E}">
        <p14:creationId xmlns:p14="http://schemas.microsoft.com/office/powerpoint/2010/main" val="258502566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658CA1-8281-C7CA-6F5A-B45E640B7317}"/>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018ABCA9-5DA0-54B1-ACA8-4FAA7FD9B662}"/>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0277A44E-3584-9800-DD5F-AA997CCD66A5}"/>
              </a:ext>
            </a:extLst>
          </p:cNvPr>
          <p:cNvSpPr>
            <a:spLocks noGrp="1"/>
          </p:cNvSpPr>
          <p:nvPr>
            <p:ph type="dt" sz="half" idx="10"/>
          </p:nvPr>
        </p:nvSpPr>
        <p:spPr/>
        <p:txBody>
          <a:bodyPr/>
          <a:lstStyle/>
          <a:p>
            <a:fld id="{FA072952-C9B7-4A55-9A65-7D0D3ECF6787}" type="datetimeFigureOut">
              <a:rPr lang="en-GB" smtClean="0"/>
              <a:t>14/12/2023</a:t>
            </a:fld>
            <a:endParaRPr lang="en-GB"/>
          </a:p>
        </p:txBody>
      </p:sp>
      <p:sp>
        <p:nvSpPr>
          <p:cNvPr id="5" name="Footer Placeholder 4">
            <a:extLst>
              <a:ext uri="{FF2B5EF4-FFF2-40B4-BE49-F238E27FC236}">
                <a16:creationId xmlns:a16="http://schemas.microsoft.com/office/drawing/2014/main" id="{269C7323-F4ED-476B-605B-8443565B4704}"/>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E2990ABE-9F35-5D69-FA84-25C6932AC629}"/>
              </a:ext>
            </a:extLst>
          </p:cNvPr>
          <p:cNvSpPr>
            <a:spLocks noGrp="1"/>
          </p:cNvSpPr>
          <p:nvPr>
            <p:ph type="sldNum" sz="quarter" idx="12"/>
          </p:nvPr>
        </p:nvSpPr>
        <p:spPr/>
        <p:txBody>
          <a:bodyPr/>
          <a:lstStyle/>
          <a:p>
            <a:fld id="{2201283D-83B7-4CA7-9FBE-192A4C4EB607}" type="slidenum">
              <a:rPr lang="en-GB" smtClean="0"/>
              <a:t>‹#›</a:t>
            </a:fld>
            <a:endParaRPr lang="en-GB"/>
          </a:p>
        </p:txBody>
      </p:sp>
    </p:spTree>
    <p:extLst>
      <p:ext uri="{BB962C8B-B14F-4D97-AF65-F5344CB8AC3E}">
        <p14:creationId xmlns:p14="http://schemas.microsoft.com/office/powerpoint/2010/main" val="192074791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731691-600A-E4D2-E51D-D09C3EAF354F}"/>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8044C4C0-35DD-2ABD-6905-5FC34C54F08A}"/>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72C9D855-D65F-EC2C-7912-C3B3573C7A90}"/>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360901C0-7AC2-6008-5F0A-1734ECCF77AD}"/>
              </a:ext>
            </a:extLst>
          </p:cNvPr>
          <p:cNvSpPr>
            <a:spLocks noGrp="1"/>
          </p:cNvSpPr>
          <p:nvPr>
            <p:ph type="dt" sz="half" idx="10"/>
          </p:nvPr>
        </p:nvSpPr>
        <p:spPr/>
        <p:txBody>
          <a:bodyPr/>
          <a:lstStyle/>
          <a:p>
            <a:fld id="{FA072952-C9B7-4A55-9A65-7D0D3ECF6787}" type="datetimeFigureOut">
              <a:rPr lang="en-GB" smtClean="0"/>
              <a:t>14/12/2023</a:t>
            </a:fld>
            <a:endParaRPr lang="en-GB"/>
          </a:p>
        </p:txBody>
      </p:sp>
      <p:sp>
        <p:nvSpPr>
          <p:cNvPr id="6" name="Footer Placeholder 5">
            <a:extLst>
              <a:ext uri="{FF2B5EF4-FFF2-40B4-BE49-F238E27FC236}">
                <a16:creationId xmlns:a16="http://schemas.microsoft.com/office/drawing/2014/main" id="{2C68F889-8D7F-610C-0C17-9ED15BB0C5CE}"/>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9D1135E6-11A8-CE05-784C-87A18DED0A3B}"/>
              </a:ext>
            </a:extLst>
          </p:cNvPr>
          <p:cNvSpPr>
            <a:spLocks noGrp="1"/>
          </p:cNvSpPr>
          <p:nvPr>
            <p:ph type="sldNum" sz="quarter" idx="12"/>
          </p:nvPr>
        </p:nvSpPr>
        <p:spPr/>
        <p:txBody>
          <a:bodyPr/>
          <a:lstStyle/>
          <a:p>
            <a:fld id="{2201283D-83B7-4CA7-9FBE-192A4C4EB607}" type="slidenum">
              <a:rPr lang="en-GB" smtClean="0"/>
              <a:t>‹#›</a:t>
            </a:fld>
            <a:endParaRPr lang="en-GB"/>
          </a:p>
        </p:txBody>
      </p:sp>
    </p:spTree>
    <p:extLst>
      <p:ext uri="{BB962C8B-B14F-4D97-AF65-F5344CB8AC3E}">
        <p14:creationId xmlns:p14="http://schemas.microsoft.com/office/powerpoint/2010/main" val="366195255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59FD8C-6569-6C89-61E3-948F0613280A}"/>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1FD4D3AF-9D54-1E67-2C63-FF834BED9BE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FBD5CCF8-2DEE-31CD-571B-98A18C98E113}"/>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25139CA2-A9EA-542C-FDA5-3E9BF148E91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8ABEB0B6-73E1-81BB-ADA6-0EA19564C441}"/>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88E5B793-BFB0-711C-C5B4-0C6902C48788}"/>
              </a:ext>
            </a:extLst>
          </p:cNvPr>
          <p:cNvSpPr>
            <a:spLocks noGrp="1"/>
          </p:cNvSpPr>
          <p:nvPr>
            <p:ph type="dt" sz="half" idx="10"/>
          </p:nvPr>
        </p:nvSpPr>
        <p:spPr/>
        <p:txBody>
          <a:bodyPr/>
          <a:lstStyle/>
          <a:p>
            <a:fld id="{FA072952-C9B7-4A55-9A65-7D0D3ECF6787}" type="datetimeFigureOut">
              <a:rPr lang="en-GB" smtClean="0"/>
              <a:t>14/12/2023</a:t>
            </a:fld>
            <a:endParaRPr lang="en-GB"/>
          </a:p>
        </p:txBody>
      </p:sp>
      <p:sp>
        <p:nvSpPr>
          <p:cNvPr id="8" name="Footer Placeholder 7">
            <a:extLst>
              <a:ext uri="{FF2B5EF4-FFF2-40B4-BE49-F238E27FC236}">
                <a16:creationId xmlns:a16="http://schemas.microsoft.com/office/drawing/2014/main" id="{BE0B383F-FB50-ECDC-990F-CACA5ED9919A}"/>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B9C92161-B09F-C5CE-DBED-7C6FBA908BB2}"/>
              </a:ext>
            </a:extLst>
          </p:cNvPr>
          <p:cNvSpPr>
            <a:spLocks noGrp="1"/>
          </p:cNvSpPr>
          <p:nvPr>
            <p:ph type="sldNum" sz="quarter" idx="12"/>
          </p:nvPr>
        </p:nvSpPr>
        <p:spPr/>
        <p:txBody>
          <a:bodyPr/>
          <a:lstStyle/>
          <a:p>
            <a:fld id="{2201283D-83B7-4CA7-9FBE-192A4C4EB607}" type="slidenum">
              <a:rPr lang="en-GB" smtClean="0"/>
              <a:t>‹#›</a:t>
            </a:fld>
            <a:endParaRPr lang="en-GB"/>
          </a:p>
        </p:txBody>
      </p:sp>
    </p:spTree>
    <p:extLst>
      <p:ext uri="{BB962C8B-B14F-4D97-AF65-F5344CB8AC3E}">
        <p14:creationId xmlns:p14="http://schemas.microsoft.com/office/powerpoint/2010/main" val="409227543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87EE10-6FAE-29F1-D971-A52AAFF3AD02}"/>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A266B3D0-BEDC-04D1-5B72-17866896AB67}"/>
              </a:ext>
            </a:extLst>
          </p:cNvPr>
          <p:cNvSpPr>
            <a:spLocks noGrp="1"/>
          </p:cNvSpPr>
          <p:nvPr>
            <p:ph type="dt" sz="half" idx="10"/>
          </p:nvPr>
        </p:nvSpPr>
        <p:spPr/>
        <p:txBody>
          <a:bodyPr/>
          <a:lstStyle/>
          <a:p>
            <a:fld id="{FA072952-C9B7-4A55-9A65-7D0D3ECF6787}" type="datetimeFigureOut">
              <a:rPr lang="en-GB" smtClean="0"/>
              <a:t>14/12/2023</a:t>
            </a:fld>
            <a:endParaRPr lang="en-GB"/>
          </a:p>
        </p:txBody>
      </p:sp>
      <p:sp>
        <p:nvSpPr>
          <p:cNvPr id="4" name="Footer Placeholder 3">
            <a:extLst>
              <a:ext uri="{FF2B5EF4-FFF2-40B4-BE49-F238E27FC236}">
                <a16:creationId xmlns:a16="http://schemas.microsoft.com/office/drawing/2014/main" id="{1D72EC68-846F-064E-FD37-2DFD079D7FA1}"/>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0C783195-C59D-F7B9-FD3E-B8E68FBEFDF1}"/>
              </a:ext>
            </a:extLst>
          </p:cNvPr>
          <p:cNvSpPr>
            <a:spLocks noGrp="1"/>
          </p:cNvSpPr>
          <p:nvPr>
            <p:ph type="sldNum" sz="quarter" idx="12"/>
          </p:nvPr>
        </p:nvSpPr>
        <p:spPr/>
        <p:txBody>
          <a:bodyPr/>
          <a:lstStyle/>
          <a:p>
            <a:fld id="{2201283D-83B7-4CA7-9FBE-192A4C4EB607}" type="slidenum">
              <a:rPr lang="en-GB" smtClean="0"/>
              <a:t>‹#›</a:t>
            </a:fld>
            <a:endParaRPr lang="en-GB"/>
          </a:p>
        </p:txBody>
      </p:sp>
    </p:spTree>
    <p:extLst>
      <p:ext uri="{BB962C8B-B14F-4D97-AF65-F5344CB8AC3E}">
        <p14:creationId xmlns:p14="http://schemas.microsoft.com/office/powerpoint/2010/main" val="175305457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2C3A8BC-9ADD-286C-7BD5-63D3847227CF}"/>
              </a:ext>
            </a:extLst>
          </p:cNvPr>
          <p:cNvSpPr>
            <a:spLocks noGrp="1"/>
          </p:cNvSpPr>
          <p:nvPr>
            <p:ph type="dt" sz="half" idx="10"/>
          </p:nvPr>
        </p:nvSpPr>
        <p:spPr/>
        <p:txBody>
          <a:bodyPr/>
          <a:lstStyle/>
          <a:p>
            <a:fld id="{FA072952-C9B7-4A55-9A65-7D0D3ECF6787}" type="datetimeFigureOut">
              <a:rPr lang="en-GB" smtClean="0"/>
              <a:t>14/12/2023</a:t>
            </a:fld>
            <a:endParaRPr lang="en-GB"/>
          </a:p>
        </p:txBody>
      </p:sp>
      <p:sp>
        <p:nvSpPr>
          <p:cNvPr id="3" name="Footer Placeholder 2">
            <a:extLst>
              <a:ext uri="{FF2B5EF4-FFF2-40B4-BE49-F238E27FC236}">
                <a16:creationId xmlns:a16="http://schemas.microsoft.com/office/drawing/2014/main" id="{4DA330CC-42D0-37F9-2AC8-7CFCCD4B3EDB}"/>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2362E0BD-C901-DE23-4920-05667E707ABB}"/>
              </a:ext>
            </a:extLst>
          </p:cNvPr>
          <p:cNvSpPr>
            <a:spLocks noGrp="1"/>
          </p:cNvSpPr>
          <p:nvPr>
            <p:ph type="sldNum" sz="quarter" idx="12"/>
          </p:nvPr>
        </p:nvSpPr>
        <p:spPr/>
        <p:txBody>
          <a:bodyPr/>
          <a:lstStyle/>
          <a:p>
            <a:fld id="{2201283D-83B7-4CA7-9FBE-192A4C4EB607}" type="slidenum">
              <a:rPr lang="en-GB" smtClean="0"/>
              <a:t>‹#›</a:t>
            </a:fld>
            <a:endParaRPr lang="en-GB"/>
          </a:p>
        </p:txBody>
      </p:sp>
    </p:spTree>
    <p:extLst>
      <p:ext uri="{BB962C8B-B14F-4D97-AF65-F5344CB8AC3E}">
        <p14:creationId xmlns:p14="http://schemas.microsoft.com/office/powerpoint/2010/main" val="298047502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E282DA-D4BA-D1FF-35C7-988715DDB05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5AB3D47E-F684-4519-E606-3EF956C43E9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8F2885E3-E25B-C39C-5360-7F3D14CA0A4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893CCEB-5C29-132C-566C-A69AA9A60739}"/>
              </a:ext>
            </a:extLst>
          </p:cNvPr>
          <p:cNvSpPr>
            <a:spLocks noGrp="1"/>
          </p:cNvSpPr>
          <p:nvPr>
            <p:ph type="dt" sz="half" idx="10"/>
          </p:nvPr>
        </p:nvSpPr>
        <p:spPr/>
        <p:txBody>
          <a:bodyPr/>
          <a:lstStyle/>
          <a:p>
            <a:fld id="{FA072952-C9B7-4A55-9A65-7D0D3ECF6787}" type="datetimeFigureOut">
              <a:rPr lang="en-GB" smtClean="0"/>
              <a:t>14/12/2023</a:t>
            </a:fld>
            <a:endParaRPr lang="en-GB"/>
          </a:p>
        </p:txBody>
      </p:sp>
      <p:sp>
        <p:nvSpPr>
          <p:cNvPr id="6" name="Footer Placeholder 5">
            <a:extLst>
              <a:ext uri="{FF2B5EF4-FFF2-40B4-BE49-F238E27FC236}">
                <a16:creationId xmlns:a16="http://schemas.microsoft.com/office/drawing/2014/main" id="{A6668BB7-A2C6-17AC-8398-25AA9ECE7D08}"/>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43120817-89F7-1ACE-2556-653B3EE6E9DA}"/>
              </a:ext>
            </a:extLst>
          </p:cNvPr>
          <p:cNvSpPr>
            <a:spLocks noGrp="1"/>
          </p:cNvSpPr>
          <p:nvPr>
            <p:ph type="sldNum" sz="quarter" idx="12"/>
          </p:nvPr>
        </p:nvSpPr>
        <p:spPr/>
        <p:txBody>
          <a:bodyPr/>
          <a:lstStyle/>
          <a:p>
            <a:fld id="{2201283D-83B7-4CA7-9FBE-192A4C4EB607}" type="slidenum">
              <a:rPr lang="en-GB" smtClean="0"/>
              <a:t>‹#›</a:t>
            </a:fld>
            <a:endParaRPr lang="en-GB"/>
          </a:p>
        </p:txBody>
      </p:sp>
    </p:spTree>
    <p:extLst>
      <p:ext uri="{BB962C8B-B14F-4D97-AF65-F5344CB8AC3E}">
        <p14:creationId xmlns:p14="http://schemas.microsoft.com/office/powerpoint/2010/main" val="179371167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72A629-206C-C430-6F4A-066158D0B80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B145DD19-8217-7F6D-B3DA-B50D8A3A695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30D8E882-6C33-1E34-545B-ABAC711BFB7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ED27987-EDBE-3AE0-9AF7-F27F593C6493}"/>
              </a:ext>
            </a:extLst>
          </p:cNvPr>
          <p:cNvSpPr>
            <a:spLocks noGrp="1"/>
          </p:cNvSpPr>
          <p:nvPr>
            <p:ph type="dt" sz="half" idx="10"/>
          </p:nvPr>
        </p:nvSpPr>
        <p:spPr/>
        <p:txBody>
          <a:bodyPr/>
          <a:lstStyle/>
          <a:p>
            <a:fld id="{FA072952-C9B7-4A55-9A65-7D0D3ECF6787}" type="datetimeFigureOut">
              <a:rPr lang="en-GB" smtClean="0"/>
              <a:t>14/12/2023</a:t>
            </a:fld>
            <a:endParaRPr lang="en-GB"/>
          </a:p>
        </p:txBody>
      </p:sp>
      <p:sp>
        <p:nvSpPr>
          <p:cNvPr id="6" name="Footer Placeholder 5">
            <a:extLst>
              <a:ext uri="{FF2B5EF4-FFF2-40B4-BE49-F238E27FC236}">
                <a16:creationId xmlns:a16="http://schemas.microsoft.com/office/drawing/2014/main" id="{E522F424-F8D6-FFE7-F7BE-48CB099C5929}"/>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D23A04C5-3359-15F8-4D64-EDEFDE0E1FAD}"/>
              </a:ext>
            </a:extLst>
          </p:cNvPr>
          <p:cNvSpPr>
            <a:spLocks noGrp="1"/>
          </p:cNvSpPr>
          <p:nvPr>
            <p:ph type="sldNum" sz="quarter" idx="12"/>
          </p:nvPr>
        </p:nvSpPr>
        <p:spPr/>
        <p:txBody>
          <a:bodyPr/>
          <a:lstStyle/>
          <a:p>
            <a:fld id="{2201283D-83B7-4CA7-9FBE-192A4C4EB607}" type="slidenum">
              <a:rPr lang="en-GB" smtClean="0"/>
              <a:t>‹#›</a:t>
            </a:fld>
            <a:endParaRPr lang="en-GB"/>
          </a:p>
        </p:txBody>
      </p:sp>
    </p:spTree>
    <p:extLst>
      <p:ext uri="{BB962C8B-B14F-4D97-AF65-F5344CB8AC3E}">
        <p14:creationId xmlns:p14="http://schemas.microsoft.com/office/powerpoint/2010/main" val="319621641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7F24052-E163-2BAA-BB87-B584602AA78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8A73F232-DF86-14EC-0EEF-A4EA3052709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68E21179-14DA-F111-5417-39AC0CDC504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A072952-C9B7-4A55-9A65-7D0D3ECF6787}" type="datetimeFigureOut">
              <a:rPr lang="en-GB" smtClean="0"/>
              <a:t>14/12/2023</a:t>
            </a:fld>
            <a:endParaRPr lang="en-GB"/>
          </a:p>
        </p:txBody>
      </p:sp>
      <p:sp>
        <p:nvSpPr>
          <p:cNvPr id="5" name="Footer Placeholder 4">
            <a:extLst>
              <a:ext uri="{FF2B5EF4-FFF2-40B4-BE49-F238E27FC236}">
                <a16:creationId xmlns:a16="http://schemas.microsoft.com/office/drawing/2014/main" id="{9162DD91-19A0-695F-238E-7B94898D1DA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9A528ADA-8BDC-8189-D719-AF98ADD713E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201283D-83B7-4CA7-9FBE-192A4C4EB607}" type="slidenum">
              <a:rPr lang="en-GB" smtClean="0"/>
              <a:t>‹#›</a:t>
            </a:fld>
            <a:endParaRPr lang="en-GB"/>
          </a:p>
        </p:txBody>
      </p:sp>
    </p:spTree>
    <p:extLst>
      <p:ext uri="{BB962C8B-B14F-4D97-AF65-F5344CB8AC3E}">
        <p14:creationId xmlns:p14="http://schemas.microsoft.com/office/powerpoint/2010/main" val="298022328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bucksskillshub.org/pages/about" TargetMode="External"/><Relationship Id="rId2" Type="http://schemas.openxmlformats.org/officeDocument/2006/relationships/hyperlink" Target="https://www.buckstvlep.co.uk/our-strategies/local-industrial-strategy/" TargetMode="External"/><Relationship Id="rId1" Type="http://schemas.openxmlformats.org/officeDocument/2006/relationships/slideLayout" Target="../slideLayouts/slideLayout6.xml"/><Relationship Id="rId4" Type="http://schemas.openxmlformats.org/officeDocument/2006/relationships/hyperlink" Target="https://www.gov.uk/government/publications/evaluation-of-the-growth-hubs-2015-to-2020" TargetMode="Externa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hyperlink" Target="https://www.ons.gov.uk/businessindustryandtrade/business/activitysizeandlocation/adhocs/1217englandandbuckinghamshiresmeemployment" TargetMode="External"/><Relationship Id="rId7" Type="http://schemas.openxmlformats.org/officeDocument/2006/relationships/image" Target="../media/image3.svg"/><Relationship Id="rId12" Type="http://schemas.openxmlformats.org/officeDocument/2006/relationships/slide" Target="slide23.xml"/><Relationship Id="rId2" Type="http://schemas.openxmlformats.org/officeDocument/2006/relationships/hyperlink" Target="https://www.nomisweb.co.uk/sources/bres" TargetMode="External"/><Relationship Id="rId1" Type="http://schemas.openxmlformats.org/officeDocument/2006/relationships/slideLayout" Target="../slideLayouts/slideLayout2.xml"/><Relationship Id="rId6" Type="http://schemas.openxmlformats.org/officeDocument/2006/relationships/image" Target="../media/image2.png"/><Relationship Id="rId11" Type="http://schemas.openxmlformats.org/officeDocument/2006/relationships/image" Target="../media/image7.svg"/><Relationship Id="rId5" Type="http://schemas.openxmlformats.org/officeDocument/2006/relationships/chart" Target="../charts/chart1.xml"/><Relationship Id="rId10" Type="http://schemas.openxmlformats.org/officeDocument/2006/relationships/image" Target="../media/image6.png"/><Relationship Id="rId4" Type="http://schemas.openxmlformats.org/officeDocument/2006/relationships/hyperlink" Target="https://www.nomisweb.co.uk/query/construct/summary.asp?mode=construct&amp;version=0&amp;dataset=100" TargetMode="External"/><Relationship Id="rId9" Type="http://schemas.openxmlformats.org/officeDocument/2006/relationships/image" Target="../media/image5.svg"/></Relationships>
</file>

<file path=ppt/slides/_rels/slide15.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slide" Target="slide23.xml"/><Relationship Id="rId1" Type="http://schemas.openxmlformats.org/officeDocument/2006/relationships/slideLayout" Target="../slideLayouts/slideLayout2.xml"/><Relationship Id="rId6" Type="http://schemas.openxmlformats.org/officeDocument/2006/relationships/hyperlink" Target="https://www.nomisweb.co.uk/query/select/getdatasetbytheme.asp?theme=49" TargetMode="External"/><Relationship Id="rId5" Type="http://schemas.openxmlformats.org/officeDocument/2006/relationships/hyperlink" Target="https://www.ons.gov.uk/businessindustryandtrade/business/activitysizeandlocation/datasets/businessdemographyreferencetable" TargetMode="External"/><Relationship Id="rId4" Type="http://schemas.openxmlformats.org/officeDocument/2006/relationships/chart" Target="../charts/chart3.xml"/></Relationships>
</file>

<file path=ppt/slides/_rels/slide16.xml.rels><?xml version="1.0" encoding="UTF-8" standalone="yes"?>
<Relationships xmlns="http://schemas.openxmlformats.org/package/2006/relationships"><Relationship Id="rId3" Type="http://schemas.openxmlformats.org/officeDocument/2006/relationships/hyperlink" Target="https://www.nomisweb.co.uk/query/select/getdatasetbytheme.asp?theme=27" TargetMode="External"/><Relationship Id="rId2" Type="http://schemas.openxmlformats.org/officeDocument/2006/relationships/chart" Target="../charts/chart4.xml"/><Relationship Id="rId1" Type="http://schemas.openxmlformats.org/officeDocument/2006/relationships/slideLayout" Target="../slideLayouts/slideLayout2.xml"/><Relationship Id="rId5" Type="http://schemas.openxmlformats.org/officeDocument/2006/relationships/slide" Target="slide23.xml"/><Relationship Id="rId4" Type="http://schemas.openxmlformats.org/officeDocument/2006/relationships/slide" Target="slide69.xml"/></Relationships>
</file>

<file path=ppt/slides/_rels/slide17.xml.rels><?xml version="1.0" encoding="UTF-8" standalone="yes"?>
<Relationships xmlns="http://schemas.openxmlformats.org/package/2006/relationships"><Relationship Id="rId3" Type="http://schemas.openxmlformats.org/officeDocument/2006/relationships/hyperlink" Target="https://www.nomisweb.co.uk/query/select/getdatasetbytheme.asp?theme=27" TargetMode="External"/><Relationship Id="rId2" Type="http://schemas.openxmlformats.org/officeDocument/2006/relationships/chart" Target="../charts/chart5.xml"/><Relationship Id="rId1" Type="http://schemas.openxmlformats.org/officeDocument/2006/relationships/slideLayout" Target="../slideLayouts/slideLayout2.xml"/><Relationship Id="rId5" Type="http://schemas.openxmlformats.org/officeDocument/2006/relationships/slide" Target="slide23.xml"/><Relationship Id="rId4" Type="http://schemas.openxmlformats.org/officeDocument/2006/relationships/slide" Target="slide69.xml"/></Relationships>
</file>

<file path=ppt/slides/_rels/slide18.xml.rels><?xml version="1.0" encoding="UTF-8" standalone="yes"?>
<Relationships xmlns="http://schemas.openxmlformats.org/package/2006/relationships"><Relationship Id="rId3" Type="http://schemas.openxmlformats.org/officeDocument/2006/relationships/slide" Target="slide69.xml"/><Relationship Id="rId2" Type="http://schemas.openxmlformats.org/officeDocument/2006/relationships/chart" Target="../charts/chart6.xml"/><Relationship Id="rId1" Type="http://schemas.openxmlformats.org/officeDocument/2006/relationships/slideLayout" Target="../slideLayouts/slideLayout2.xml"/><Relationship Id="rId5" Type="http://schemas.openxmlformats.org/officeDocument/2006/relationships/slide" Target="slide23.xml"/><Relationship Id="rId4" Type="http://schemas.openxmlformats.org/officeDocument/2006/relationships/hyperlink" Target="https://www.nomisweb.co.uk/query/select/getdatasetbytheme.asp?theme=27" TargetMode="External"/></Relationships>
</file>

<file path=ppt/slides/_rels/slide19.xml.rels><?xml version="1.0" encoding="UTF-8" standalone="yes"?>
<Relationships xmlns="http://schemas.openxmlformats.org/package/2006/relationships"><Relationship Id="rId3" Type="http://schemas.openxmlformats.org/officeDocument/2006/relationships/hyperlink" Target="https://www.nomisweb.co.uk/query/select/getdatasetbytheme.asp?theme=27" TargetMode="External"/><Relationship Id="rId2" Type="http://schemas.openxmlformats.org/officeDocument/2006/relationships/image" Target="../media/image8.png"/><Relationship Id="rId1" Type="http://schemas.openxmlformats.org/officeDocument/2006/relationships/slideLayout" Target="../slideLayouts/slideLayout2.xml"/><Relationship Id="rId6" Type="http://schemas.openxmlformats.org/officeDocument/2006/relationships/slide" Target="slide23.xml"/><Relationship Id="rId5" Type="http://schemas.openxmlformats.org/officeDocument/2006/relationships/image" Target="../media/image10.png"/><Relationship Id="rId4" Type="http://schemas.openxmlformats.org/officeDocument/2006/relationships/image" Target="../media/image9.png"/></Relationships>
</file>

<file path=ppt/slides/_rels/slide2.xml.rels><?xml version="1.0" encoding="UTF-8" standalone="yes"?>
<Relationships xmlns="http://schemas.openxmlformats.org/package/2006/relationships"><Relationship Id="rId2" Type="http://schemas.openxmlformats.org/officeDocument/2006/relationships/hyperlink" Target="mailto:caroline.hargrave@buckslep.co.uk" TargetMode="Externa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hyperlink" Target="https://www.gov.uk/government/publications/oxford-cambridge-arc-local-industrial-strategies/buckinghamshire-local-industrial-strategy" TargetMode="Externa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hyperlink" Target="https://www.nomisweb.co.uk/query/select/getdatasetbytheme.asp?theme=27" TargetMode="Externa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hyperlink" Target="https://www.nomisweb.co.uk/query/select/getdatasetbytheme.asp?theme=75" TargetMode="External"/><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chart" Target="../charts/chart7.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chart" Target="../charts/chart8.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slide" Target="slide11.xml"/><Relationship Id="rId2" Type="http://schemas.openxmlformats.org/officeDocument/2006/relationships/slide" Target="slide10.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chart" Target="../charts/chart9.xml"/><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chart" Target="../charts/chart11.xml"/><Relationship Id="rId2" Type="http://schemas.openxmlformats.org/officeDocument/2006/relationships/chart" Target="../charts/chart10.xml"/><Relationship Id="rId1" Type="http://schemas.openxmlformats.org/officeDocument/2006/relationships/slideLayout" Target="../slideLayouts/slideLayout6.xml"/><Relationship Id="rId4" Type="http://schemas.openxmlformats.org/officeDocument/2006/relationships/chart" Target="../charts/chart12.xml"/></Relationships>
</file>

<file path=ppt/slides/_rels/slide32.xml.rels><?xml version="1.0" encoding="UTF-8" standalone="yes"?>
<Relationships xmlns="http://schemas.openxmlformats.org/package/2006/relationships"><Relationship Id="rId2" Type="http://schemas.openxmlformats.org/officeDocument/2006/relationships/chart" Target="../charts/chart13.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chart" Target="../charts/chart14.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hyperlink" Target="https://www.buckseconomy.co.uk/jobs-and-skills/jobs-skills-dashboards-charts-and-maps/" TargetMode="External"/><Relationship Id="rId2" Type="http://schemas.openxmlformats.org/officeDocument/2006/relationships/chart" Target="../charts/chart15.xml"/><Relationship Id="rId1" Type="http://schemas.openxmlformats.org/officeDocument/2006/relationships/slideLayout" Target="../slideLayouts/slideLayout2.xml"/><Relationship Id="rId4" Type="http://schemas.openxmlformats.org/officeDocument/2006/relationships/hyperlink" Target="https://www.nomisweb.co.uk/query/select/getdatasetbytheme.asp?theme=72" TargetMode="External"/></Relationships>
</file>

<file path=ppt/slides/_rels/slide35.xml.rels><?xml version="1.0" encoding="UTF-8" standalone="yes"?>
<Relationships xmlns="http://schemas.openxmlformats.org/package/2006/relationships"><Relationship Id="rId3" Type="http://schemas.openxmlformats.org/officeDocument/2006/relationships/hyperlink" Target="https://www.nomisweb.co.uk/query/select/getdatasetbytheme.asp?theme=72" TargetMode="External"/><Relationship Id="rId2" Type="http://schemas.openxmlformats.org/officeDocument/2006/relationships/chart" Target="../charts/chart16.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chart" Target="../charts/chart17.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hyperlink" Target="https://www.buckseconomy.co.uk/jobs-and-skills/jobs-skills-dashboards-charts-and-maps/claimant-count/" TargetMode="External"/><Relationship Id="rId2" Type="http://schemas.openxmlformats.org/officeDocument/2006/relationships/hyperlink" Target="https://www.nomisweb.co.uk/query/select/getdatasetbytheme.asp?theme=72" TargetMode="External"/><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hyperlink" Target="https://www.nomisweb.co.uk/reports/lmp/lep/1925185578/report.aspx#tabempunemp" TargetMode="External"/><Relationship Id="rId1" Type="http://schemas.openxmlformats.org/officeDocument/2006/relationships/slideLayout" Target="../slideLayouts/slideLayout2.xml"/><Relationship Id="rId4" Type="http://schemas.openxmlformats.org/officeDocument/2006/relationships/chart" Target="../charts/chart18.xml"/></Relationships>
</file>

<file path=ppt/slides/_rels/slide4.xml.rels><?xml version="1.0" encoding="UTF-8" standalone="yes"?>
<Relationships xmlns="http://schemas.openxmlformats.org/package/2006/relationships"><Relationship Id="rId8" Type="http://schemas.openxmlformats.org/officeDocument/2006/relationships/slide" Target="slide23.xml"/><Relationship Id="rId3" Type="http://schemas.openxmlformats.org/officeDocument/2006/relationships/slide" Target="slide16.xml"/><Relationship Id="rId7" Type="http://schemas.openxmlformats.org/officeDocument/2006/relationships/slide" Target="slide22.xml"/><Relationship Id="rId12" Type="http://schemas.openxmlformats.org/officeDocument/2006/relationships/slide" Target="slide28.xml"/><Relationship Id="rId2" Type="http://schemas.openxmlformats.org/officeDocument/2006/relationships/slide" Target="slide14.xml"/><Relationship Id="rId1" Type="http://schemas.openxmlformats.org/officeDocument/2006/relationships/slideLayout" Target="../slideLayouts/slideLayout2.xml"/><Relationship Id="rId6" Type="http://schemas.openxmlformats.org/officeDocument/2006/relationships/slide" Target="slide21.xml"/><Relationship Id="rId11" Type="http://schemas.openxmlformats.org/officeDocument/2006/relationships/slide" Target="slide26.xml"/><Relationship Id="rId5" Type="http://schemas.openxmlformats.org/officeDocument/2006/relationships/slide" Target="slide20.xml"/><Relationship Id="rId10" Type="http://schemas.openxmlformats.org/officeDocument/2006/relationships/slide" Target="slide25.xml"/><Relationship Id="rId4" Type="http://schemas.openxmlformats.org/officeDocument/2006/relationships/slide" Target="slide18.xml"/><Relationship Id="rId9" Type="http://schemas.openxmlformats.org/officeDocument/2006/relationships/slide" Target="slide24.xml"/></Relationships>
</file>

<file path=ppt/slides/_rels/slide40.xml.rels><?xml version="1.0" encoding="UTF-8" standalone="yes"?>
<Relationships xmlns="http://schemas.openxmlformats.org/package/2006/relationships"><Relationship Id="rId8" Type="http://schemas.openxmlformats.org/officeDocument/2006/relationships/hyperlink" Target="https://www.adultlearningbc.ac.uk/" TargetMode="External"/><Relationship Id="rId13" Type="http://schemas.openxmlformats.org/officeDocument/2006/relationships/slide" Target="slide3.xml"/><Relationship Id="rId3" Type="http://schemas.openxmlformats.org/officeDocument/2006/relationships/hyperlink" Target="https://www.buckscollegegroup.ac.uk/" TargetMode="External"/><Relationship Id="rId7" Type="http://schemas.openxmlformats.org/officeDocument/2006/relationships/hyperlink" Target="https://www.beds.ac.uk/about-us/campuses/aylesbury" TargetMode="External"/><Relationship Id="rId12" Type="http://schemas.openxmlformats.org/officeDocument/2006/relationships/hyperlink" Target="https://pinewoodgroup.com/on-the-lot?studio-name=pinewood-studios" TargetMode="External"/><Relationship Id="rId2" Type="http://schemas.openxmlformats.org/officeDocument/2006/relationships/hyperlink" Target="https://buckinghamshireutc.co.uk/" TargetMode="External"/><Relationship Id="rId1" Type="http://schemas.openxmlformats.org/officeDocument/2006/relationships/slideLayout" Target="../slideLayouts/slideLayout2.xml"/><Relationship Id="rId6" Type="http://schemas.openxmlformats.org/officeDocument/2006/relationships/hyperlink" Target="https://nfts.co.uk/" TargetMode="External"/><Relationship Id="rId11" Type="http://schemas.openxmlformats.org/officeDocument/2006/relationships/hyperlink" Target="https://www.henley.ac.uk/" TargetMode="External"/><Relationship Id="rId5" Type="http://schemas.openxmlformats.org/officeDocument/2006/relationships/hyperlink" Target="https://www.buckingham.ac.uk/" TargetMode="External"/><Relationship Id="rId10" Type="http://schemas.openxmlformats.org/officeDocument/2006/relationships/hyperlink" Target="https://southcentraliot.co.uk/" TargetMode="External"/><Relationship Id="rId4" Type="http://schemas.openxmlformats.org/officeDocument/2006/relationships/hyperlink" Target="https://bucks.ac.uk/" TargetMode="External"/><Relationship Id="rId9" Type="http://schemas.openxmlformats.org/officeDocument/2006/relationships/hyperlink" Target="https://www.utc-silverstone.co.uk/" TargetMode="External"/></Relationships>
</file>

<file path=ppt/slides/_rels/slide41.xml.rels><?xml version="1.0" encoding="UTF-8" standalone="yes"?>
<Relationships xmlns="http://schemas.openxmlformats.org/package/2006/relationships"><Relationship Id="rId3" Type="http://schemas.openxmlformats.org/officeDocument/2006/relationships/hyperlink" Target="https://app.powerbi.com/view?r=eyJrIjoiYjY0NmZlNzYtMzEzMy00MjI0LTg2OTYtOGFjMjc3OTEyN2UwIiwidCI6ImJkM2MyYTViLTJkMDAtNGQxMS1iNzljLTJhYWY0MWM3NGJiOSJ9" TargetMode="External"/><Relationship Id="rId2" Type="http://schemas.openxmlformats.org/officeDocument/2006/relationships/image" Target="../media/image14.png"/><Relationship Id="rId1" Type="http://schemas.openxmlformats.org/officeDocument/2006/relationships/slideLayout" Target="../slideLayouts/slideLayout2.xml"/><Relationship Id="rId6" Type="http://schemas.openxmlformats.org/officeDocument/2006/relationships/slide" Target="slide3.xml"/><Relationship Id="rId5" Type="http://schemas.openxmlformats.org/officeDocument/2006/relationships/image" Target="../media/image16.png"/><Relationship Id="rId4" Type="http://schemas.openxmlformats.org/officeDocument/2006/relationships/image" Target="../media/image15.png"/></Relationships>
</file>

<file path=ppt/slides/_rels/slide42.xml.rels><?xml version="1.0" encoding="UTF-8" standalone="yes"?>
<Relationships xmlns="http://schemas.openxmlformats.org/package/2006/relationships"><Relationship Id="rId3" Type="http://schemas.openxmlformats.org/officeDocument/2006/relationships/chart" Target="../charts/chart19.xml"/><Relationship Id="rId2" Type="http://schemas.openxmlformats.org/officeDocument/2006/relationships/hyperlink" Target="https://explore-education-statistics.service.gov.uk/find-statistics/key-stage-4-destination-measures" TargetMode="External"/><Relationship Id="rId1" Type="http://schemas.openxmlformats.org/officeDocument/2006/relationships/slideLayout" Target="../slideLayouts/slideLayout2.xml"/><Relationship Id="rId6" Type="http://schemas.openxmlformats.org/officeDocument/2006/relationships/slide" Target="slide3.xml"/><Relationship Id="rId5" Type="http://schemas.openxmlformats.org/officeDocument/2006/relationships/hyperlink" Target="https://explore-education-statistics.service.gov.uk/find-statistics/16-18-destination-measures" TargetMode="External"/><Relationship Id="rId4" Type="http://schemas.openxmlformats.org/officeDocument/2006/relationships/chart" Target="../charts/chart20.xml"/></Relationships>
</file>

<file path=ppt/slides/_rels/slide43.xml.rels><?xml version="1.0" encoding="UTF-8" standalone="yes"?>
<Relationships xmlns="http://schemas.openxmlformats.org/package/2006/relationships"><Relationship Id="rId3" Type="http://schemas.openxmlformats.org/officeDocument/2006/relationships/hyperlink" Target="https://explore-education-statistics.service.gov.uk/find-statistics/16-18-destination-measures" TargetMode="External"/><Relationship Id="rId2" Type="http://schemas.openxmlformats.org/officeDocument/2006/relationships/hyperlink" Target="https://explore-education-statistics.service.gov.uk/find-statistics/key-stage-4-destination-measures" TargetMode="External"/><Relationship Id="rId1" Type="http://schemas.openxmlformats.org/officeDocument/2006/relationships/slideLayout" Target="../slideLayouts/slideLayout2.xml"/><Relationship Id="rId4" Type="http://schemas.openxmlformats.org/officeDocument/2006/relationships/slide" Target="slide3.xml"/></Relationships>
</file>

<file path=ppt/slides/_rels/slide44.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hyperlink" Target="https://explore-education-statistics.service.gov.uk/find-statistics/apprenticeships-and-traineeships" TargetMode="External"/><Relationship Id="rId1" Type="http://schemas.openxmlformats.org/officeDocument/2006/relationships/slideLayout" Target="../slideLayouts/slideLayout2.xml"/><Relationship Id="rId4" Type="http://schemas.openxmlformats.org/officeDocument/2006/relationships/chart" Target="../charts/chart21.xml"/></Relationships>
</file>

<file path=ppt/slides/_rels/slide45.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hyperlink" Target="https://explore-education-statistics.service.gov.uk/find-statistics/apprenticeships-and-traineeships" TargetMode="External"/><Relationship Id="rId1" Type="http://schemas.openxmlformats.org/officeDocument/2006/relationships/slideLayout" Target="../slideLayouts/slideLayout2.xml"/><Relationship Id="rId5" Type="http://schemas.openxmlformats.org/officeDocument/2006/relationships/chart" Target="../charts/chart23.xml"/><Relationship Id="rId4" Type="http://schemas.openxmlformats.org/officeDocument/2006/relationships/chart" Target="../charts/chart22.xml"/></Relationships>
</file>

<file path=ppt/slides/_rels/slide46.xml.rels><?xml version="1.0" encoding="UTF-8" standalone="yes"?>
<Relationships xmlns="http://schemas.openxmlformats.org/package/2006/relationships"><Relationship Id="rId2" Type="http://schemas.openxmlformats.org/officeDocument/2006/relationships/slide" Target="slide3.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hyperlink" Target="https://www.hesa.ac.uk/data-and-analysis/students/table-51#metadata" TargetMode="External"/><Relationship Id="rId2" Type="http://schemas.openxmlformats.org/officeDocument/2006/relationships/hyperlink" Target="https://www.bhsca.co.uk/" TargetMode="External"/><Relationship Id="rId1" Type="http://schemas.openxmlformats.org/officeDocument/2006/relationships/slideLayout" Target="../slideLayouts/slideLayout2.xml"/><Relationship Id="rId5" Type="http://schemas.openxmlformats.org/officeDocument/2006/relationships/slide" Target="slide3.xml"/><Relationship Id="rId4" Type="http://schemas.openxmlformats.org/officeDocument/2006/relationships/chart" Target="../charts/chart24.xml"/></Relationships>
</file>

<file path=ppt/slides/_rels/slide48.xml.rels><?xml version="1.0" encoding="UTF-8" standalone="yes"?>
<Relationships xmlns="http://schemas.openxmlformats.org/package/2006/relationships"><Relationship Id="rId3" Type="http://schemas.openxmlformats.org/officeDocument/2006/relationships/hyperlink" Target="https://www.hesa.ac.uk/data-and-analysis/graduates/table-6" TargetMode="External"/><Relationship Id="rId2" Type="http://schemas.openxmlformats.org/officeDocument/2006/relationships/hyperlink" Target="https://nfts.co.uk/graduate-impact-report" TargetMode="External"/><Relationship Id="rId1" Type="http://schemas.openxmlformats.org/officeDocument/2006/relationships/slideLayout" Target="../slideLayouts/slideLayout2.xml"/><Relationship Id="rId5" Type="http://schemas.openxmlformats.org/officeDocument/2006/relationships/slide" Target="slide3.xml"/><Relationship Id="rId4" Type="http://schemas.openxmlformats.org/officeDocument/2006/relationships/chart" Target="../charts/chart25.xml"/></Relationships>
</file>

<file path=ppt/slides/_rels/slide49.xml.rels><?xml version="1.0" encoding="UTF-8" standalone="yes"?>
<Relationships xmlns="http://schemas.openxmlformats.org/package/2006/relationships"><Relationship Id="rId3" Type="http://schemas.openxmlformats.org/officeDocument/2006/relationships/chart" Target="../charts/chart26.xml"/><Relationship Id="rId2" Type="http://schemas.openxmlformats.org/officeDocument/2006/relationships/hyperlink" Target="https://explore-education-statistics.service.gov.uk/find-statistics/graduate-outcomes-leo-provider-level-data#dataDownloads-1" TargetMode="External"/><Relationship Id="rId1" Type="http://schemas.openxmlformats.org/officeDocument/2006/relationships/slideLayout" Target="../slideLayouts/slideLayout2.xml"/><Relationship Id="rId4" Type="http://schemas.openxmlformats.org/officeDocument/2006/relationships/slide" Target="slide3.xml"/></Relationships>
</file>

<file path=ppt/slides/_rels/slide5.xml.rels><?xml version="1.0" encoding="UTF-8" standalone="yes"?>
<Relationships xmlns="http://schemas.openxmlformats.org/package/2006/relationships"><Relationship Id="rId3" Type="http://schemas.openxmlformats.org/officeDocument/2006/relationships/slide" Target="slide33.xml"/><Relationship Id="rId2" Type="http://schemas.openxmlformats.org/officeDocument/2006/relationships/slide" Target="slide31.xml"/><Relationship Id="rId1" Type="http://schemas.openxmlformats.org/officeDocument/2006/relationships/slideLayout" Target="../slideLayouts/slideLayout2.xml"/><Relationship Id="rId4" Type="http://schemas.openxmlformats.org/officeDocument/2006/relationships/slide" Target="slide34.xml"/></Relationships>
</file>

<file path=ppt/slides/_rels/slide50.xml.rels><?xml version="1.0" encoding="UTF-8" standalone="yes"?>
<Relationships xmlns="http://schemas.openxmlformats.org/package/2006/relationships"><Relationship Id="rId3" Type="http://schemas.openxmlformats.org/officeDocument/2006/relationships/hyperlink" Target="https://www.gov.uk/government/publications/employer-skills-survey-2019-england-results" TargetMode="External"/><Relationship Id="rId2" Type="http://schemas.openxmlformats.org/officeDocument/2006/relationships/chart" Target="../charts/chart27.xml"/><Relationship Id="rId1" Type="http://schemas.openxmlformats.org/officeDocument/2006/relationships/slideLayout" Target="../slideLayouts/slideLayout2.xml"/><Relationship Id="rId4" Type="http://schemas.openxmlformats.org/officeDocument/2006/relationships/slide" Target="slide3.xml"/></Relationships>
</file>

<file path=ppt/slides/_rels/slide51.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slide" Target="slide3.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slide" Target="slide24.xml"/><Relationship Id="rId2" Type="http://schemas.openxmlformats.org/officeDocument/2006/relationships/chart" Target="../charts/chart28.xml"/><Relationship Id="rId1" Type="http://schemas.openxmlformats.org/officeDocument/2006/relationships/slideLayout" Target="../slideLayouts/slideLayout2.xml"/><Relationship Id="rId4" Type="http://schemas.openxmlformats.org/officeDocument/2006/relationships/slide" Target="slide3.xml"/></Relationships>
</file>

<file path=ppt/slides/_rels/slide55.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chart" Target="../charts/chart29.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chart" Target="../charts/chart30.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chart" Target="../charts/chart31.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hyperlink" Target="https://www.pinewoodcommunications.co.uk/downloads/pinewood-south-and-alderbourne-farm-summary-document.pdf" TargetMode="Externa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chart" Target="../charts/chart32.xml"/><Relationship Id="rId2" Type="http://schemas.openxmlformats.org/officeDocument/2006/relationships/hyperlink" Target="https://www.gov.uk/government/publications/employer-skills-survey-2019-england-results" TargetMode="External"/><Relationship Id="rId1" Type="http://schemas.openxmlformats.org/officeDocument/2006/relationships/slideLayout" Target="../slideLayouts/slideLayout2.xml"/><Relationship Id="rId4" Type="http://schemas.openxmlformats.org/officeDocument/2006/relationships/slide" Target="slide3.xml"/></Relationships>
</file>

<file path=ppt/slides/_rels/slide6.xml.rels><?xml version="1.0" encoding="UTF-8" standalone="yes"?>
<Relationships xmlns="http://schemas.openxmlformats.org/package/2006/relationships"><Relationship Id="rId8" Type="http://schemas.openxmlformats.org/officeDocument/2006/relationships/slide" Target="slide49.xml"/><Relationship Id="rId3" Type="http://schemas.openxmlformats.org/officeDocument/2006/relationships/slide" Target="slide40.xml"/><Relationship Id="rId7" Type="http://schemas.openxmlformats.org/officeDocument/2006/relationships/slide" Target="slide48.xml"/><Relationship Id="rId2" Type="http://schemas.openxmlformats.org/officeDocument/2006/relationships/slide" Target="slide39.xml"/><Relationship Id="rId1" Type="http://schemas.openxmlformats.org/officeDocument/2006/relationships/slideLayout" Target="../slideLayouts/slideLayout2.xml"/><Relationship Id="rId6" Type="http://schemas.openxmlformats.org/officeDocument/2006/relationships/slide" Target="slide47.xml"/><Relationship Id="rId5" Type="http://schemas.openxmlformats.org/officeDocument/2006/relationships/slide" Target="slide46.xml"/><Relationship Id="rId10" Type="http://schemas.openxmlformats.org/officeDocument/2006/relationships/slide" Target="slide51.xml"/><Relationship Id="rId4" Type="http://schemas.openxmlformats.org/officeDocument/2006/relationships/slide" Target="slide44.xml"/><Relationship Id="rId9" Type="http://schemas.openxmlformats.org/officeDocument/2006/relationships/slide" Target="slide50.xml"/></Relationships>
</file>

<file path=ppt/slides/_rels/slide60.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hyperlink" Target="https://www.gov.uk/government/publications/employer-skills-survey-2019-england-results" TargetMode="Externa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3" Type="http://schemas.openxmlformats.org/officeDocument/2006/relationships/hyperlink" Target="https://bbf.uk.com/business-support/local-skills-improvement-plan" TargetMode="External"/><Relationship Id="rId2" Type="http://schemas.openxmlformats.org/officeDocument/2006/relationships/image" Target="../media/image18.png"/><Relationship Id="rId1" Type="http://schemas.openxmlformats.org/officeDocument/2006/relationships/slideLayout" Target="../slideLayouts/slideLayout2.xml"/><Relationship Id="rId4" Type="http://schemas.openxmlformats.org/officeDocument/2006/relationships/slide" Target="slide3.xml"/></Relationships>
</file>

<file path=ppt/slides/_rels/slide62.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hyperlink" Target="https://bbf.uk.com/business-support/local-skills-improvement-plan" TargetMode="Externa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3" Type="http://schemas.openxmlformats.org/officeDocument/2006/relationships/hyperlink" Target="https://www.gov.uk/government/publications/employer-skills-survey-2019-england-results" TargetMode="External"/><Relationship Id="rId2" Type="http://schemas.openxmlformats.org/officeDocument/2006/relationships/chart" Target="../charts/chart33.xml"/><Relationship Id="rId1" Type="http://schemas.openxmlformats.org/officeDocument/2006/relationships/slideLayout" Target="../slideLayouts/slideLayout2.xml"/><Relationship Id="rId4" Type="http://schemas.openxmlformats.org/officeDocument/2006/relationships/slide" Target="slide3.xml"/></Relationships>
</file>

<file path=ppt/slides/_rels/slide65.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hyperlink" Target="https://www.buckseconomy.co.uk/business-and-innovation/business-innovation-research-reports/#Business-Innovation-Buckinghamshire-Business-Barometer" TargetMode="Externa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slide" Target="slide3.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3" Type="http://schemas.openxmlformats.org/officeDocument/2006/relationships/hyperlink" Target="https://www.gov.uk/government/publications/employer-skills-survey-2019-england-results" TargetMode="External"/><Relationship Id="rId2" Type="http://schemas.openxmlformats.org/officeDocument/2006/relationships/chart" Target="../charts/chart34.xml"/><Relationship Id="rId1" Type="http://schemas.openxmlformats.org/officeDocument/2006/relationships/slideLayout" Target="../slideLayouts/slideLayout2.xml"/><Relationship Id="rId5" Type="http://schemas.openxmlformats.org/officeDocument/2006/relationships/slide" Target="slide3.xml"/><Relationship Id="rId4" Type="http://schemas.openxmlformats.org/officeDocument/2006/relationships/chart" Target="../charts/chart35.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slide" Target="slide3.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8" Type="http://schemas.openxmlformats.org/officeDocument/2006/relationships/slide" Target="slide62.xml"/><Relationship Id="rId3" Type="http://schemas.openxmlformats.org/officeDocument/2006/relationships/slide" Target="slide55.xml"/><Relationship Id="rId7" Type="http://schemas.openxmlformats.org/officeDocument/2006/relationships/slide" Target="slide61.xml"/><Relationship Id="rId2" Type="http://schemas.openxmlformats.org/officeDocument/2006/relationships/slide" Target="slide53.xml"/><Relationship Id="rId1" Type="http://schemas.openxmlformats.org/officeDocument/2006/relationships/slideLayout" Target="../slideLayouts/slideLayout2.xml"/><Relationship Id="rId6" Type="http://schemas.openxmlformats.org/officeDocument/2006/relationships/slide" Target="slide60.xml"/><Relationship Id="rId5" Type="http://schemas.openxmlformats.org/officeDocument/2006/relationships/slide" Target="slide59.xml"/><Relationship Id="rId4" Type="http://schemas.openxmlformats.org/officeDocument/2006/relationships/slide" Target="slide58.xml"/></Relationships>
</file>

<file path=ppt/slides/_rels/slide70.xml.rels><?xml version="1.0" encoding="UTF-8" standalone="yes"?>
<Relationships xmlns="http://schemas.openxmlformats.org/package/2006/relationships"><Relationship Id="rId2" Type="http://schemas.openxmlformats.org/officeDocument/2006/relationships/slide" Target="slide3.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slide" Target="slide66.xml"/><Relationship Id="rId2" Type="http://schemas.openxmlformats.org/officeDocument/2006/relationships/slide" Target="slide64.xml"/><Relationship Id="rId1" Type="http://schemas.openxmlformats.org/officeDocument/2006/relationships/slideLayout" Target="../slideLayouts/slideLayout2.xml"/><Relationship Id="rId4" Type="http://schemas.openxmlformats.org/officeDocument/2006/relationships/slide" Target="slide65.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8F5375-9EC1-B6C0-DBD4-37F9633B4F1A}"/>
              </a:ext>
            </a:extLst>
          </p:cNvPr>
          <p:cNvSpPr>
            <a:spLocks noGrp="1"/>
          </p:cNvSpPr>
          <p:nvPr>
            <p:ph type="ctrTitle"/>
          </p:nvPr>
        </p:nvSpPr>
        <p:spPr>
          <a:xfrm>
            <a:off x="1719309" y="3359536"/>
            <a:ext cx="9144000" cy="2387600"/>
          </a:xfrm>
        </p:spPr>
        <p:txBody>
          <a:bodyPr>
            <a:noAutofit/>
          </a:bodyPr>
          <a:lstStyle/>
          <a:p>
            <a:r>
              <a:rPr lang="en-GB" sz="3600" b="1" dirty="0">
                <a:solidFill>
                  <a:srgbClr val="006965"/>
                </a:solidFill>
                <a:latin typeface="+mn-lt"/>
              </a:rPr>
              <a:t>Buckinghamshire Labour Market and Skills Analysis: 2023</a:t>
            </a:r>
            <a:br>
              <a:rPr lang="en-GB" sz="4800" b="1" dirty="0">
                <a:solidFill>
                  <a:srgbClr val="006965"/>
                </a:solidFill>
              </a:rPr>
            </a:br>
            <a:br>
              <a:rPr lang="en-GB" sz="4800" b="1" dirty="0">
                <a:solidFill>
                  <a:srgbClr val="006965"/>
                </a:solidFill>
              </a:rPr>
            </a:br>
            <a:r>
              <a:rPr lang="en-GB" sz="2800" b="1" dirty="0">
                <a:solidFill>
                  <a:srgbClr val="006965"/>
                </a:solidFill>
                <a:latin typeface="+mn-lt"/>
              </a:rPr>
              <a:t>August 2023</a:t>
            </a:r>
            <a:br>
              <a:rPr lang="en-GB" sz="2800" b="1" dirty="0">
                <a:solidFill>
                  <a:srgbClr val="006965"/>
                </a:solidFill>
                <a:latin typeface="+mn-lt"/>
              </a:rPr>
            </a:br>
            <a:br>
              <a:rPr lang="en-GB" sz="2800" b="1">
                <a:solidFill>
                  <a:srgbClr val="006965"/>
                </a:solidFill>
                <a:latin typeface="+mn-lt"/>
              </a:rPr>
            </a:br>
            <a:br>
              <a:rPr lang="en-GB" sz="3600" b="1" dirty="0">
                <a:solidFill>
                  <a:srgbClr val="006965"/>
                </a:solidFill>
              </a:rPr>
            </a:br>
            <a:endParaRPr lang="en-GB" sz="4800" dirty="0">
              <a:solidFill>
                <a:srgbClr val="006965"/>
              </a:solidFill>
            </a:endParaRPr>
          </a:p>
        </p:txBody>
      </p:sp>
      <p:pic>
        <p:nvPicPr>
          <p:cNvPr id="4" name="Picture 2" descr="Buckinghamshire Local Enterprise Partnership Logo">
            <a:extLst>
              <a:ext uri="{FF2B5EF4-FFF2-40B4-BE49-F238E27FC236}">
                <a16:creationId xmlns:a16="http://schemas.microsoft.com/office/drawing/2014/main" id="{55E40851-58B7-34D1-2FE2-38B56FAE4BD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3883" y="258166"/>
            <a:ext cx="2428875" cy="10382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8057275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3A3F54F1-2C39-4334-ADB0-13397C4E5A0B}"/>
              </a:ext>
            </a:extLst>
          </p:cNvPr>
          <p:cNvSpPr txBox="1"/>
          <p:nvPr/>
        </p:nvSpPr>
        <p:spPr>
          <a:xfrm>
            <a:off x="514392" y="416515"/>
            <a:ext cx="8322906" cy="461665"/>
          </a:xfrm>
          <a:prstGeom prst="rect">
            <a:avLst/>
          </a:prstGeom>
          <a:noFill/>
        </p:spPr>
        <p:txBody>
          <a:bodyPr wrap="square">
            <a:spAutoFit/>
          </a:bodyPr>
          <a:lstStyle/>
          <a:p>
            <a:r>
              <a:rPr lang="en-GB" sz="2400" b="1" dirty="0">
                <a:solidFill>
                  <a:srgbClr val="006965"/>
                </a:solidFill>
              </a:rPr>
              <a:t>Buckinghamshire’s labour market and skills strengths</a:t>
            </a:r>
          </a:p>
        </p:txBody>
      </p:sp>
      <p:sp>
        <p:nvSpPr>
          <p:cNvPr id="4" name="TextBox 3">
            <a:extLst>
              <a:ext uri="{FF2B5EF4-FFF2-40B4-BE49-F238E27FC236}">
                <a16:creationId xmlns:a16="http://schemas.microsoft.com/office/drawing/2014/main" id="{DE960B8D-C7DA-1CFD-B091-B8C3F76BBC58}"/>
              </a:ext>
            </a:extLst>
          </p:cNvPr>
          <p:cNvSpPr txBox="1"/>
          <p:nvPr/>
        </p:nvSpPr>
        <p:spPr>
          <a:xfrm>
            <a:off x="605672" y="1141568"/>
            <a:ext cx="10178591" cy="5219955"/>
          </a:xfrm>
          <a:prstGeom prst="rect">
            <a:avLst/>
          </a:prstGeom>
          <a:noFill/>
        </p:spPr>
        <p:txBody>
          <a:bodyPr wrap="square">
            <a:spAutoFit/>
          </a:bodyPr>
          <a:lstStyle/>
          <a:p>
            <a:pPr>
              <a:lnSpc>
                <a:spcPct val="107000"/>
              </a:lnSpc>
              <a:spcAft>
                <a:spcPts val="800"/>
              </a:spcAft>
            </a:pPr>
            <a:r>
              <a:rPr lang="en-GB" sz="1800" kern="100" dirty="0">
                <a:solidFill>
                  <a:srgbClr val="006965"/>
                </a:solidFill>
                <a:effectLst/>
                <a:latin typeface="Calibri" panose="020F0502020204030204" pitchFamily="34" charset="0"/>
                <a:ea typeface="Calibri" panose="020F0502020204030204" pitchFamily="34" charset="0"/>
                <a:cs typeface="Times New Roman" panose="02020603050405020304" pitchFamily="18" charset="0"/>
              </a:rPr>
              <a:t>Strengths </a:t>
            </a:r>
            <a:endParaRPr lang="en-GB"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buFont typeface="Symbol" panose="05050102010706020507" pitchFamily="18" charset="2"/>
              <a:buChar char=""/>
            </a:pPr>
            <a:r>
              <a:rPr lang="en-GB" sz="1800" kern="100" dirty="0">
                <a:effectLst/>
                <a:latin typeface="Calibri" panose="020F0502020204030204" pitchFamily="34" charset="0"/>
                <a:ea typeface="Calibri" panose="020F0502020204030204" pitchFamily="34" charset="0"/>
                <a:cs typeface="Times New Roman" panose="02020603050405020304" pitchFamily="18" charset="0"/>
              </a:rPr>
              <a:t>High employment rates.</a:t>
            </a:r>
          </a:p>
          <a:p>
            <a:pPr marL="342900" lvl="0" indent="-342900">
              <a:lnSpc>
                <a:spcPct val="107000"/>
              </a:lnSpc>
              <a:buFont typeface="Symbol" panose="05050102010706020507" pitchFamily="18" charset="2"/>
              <a:buChar char=""/>
            </a:pPr>
            <a:r>
              <a:rPr lang="en-GB" sz="1800" kern="100" dirty="0">
                <a:effectLst/>
                <a:latin typeface="Calibri" panose="020F0502020204030204" pitchFamily="34" charset="0"/>
                <a:ea typeface="Calibri" panose="020F0502020204030204" pitchFamily="34" charset="0"/>
                <a:cs typeface="Times New Roman" panose="02020603050405020304" pitchFamily="18" charset="0"/>
              </a:rPr>
              <a:t>High wages (particularly for residents but also Buckinghamshire workers). </a:t>
            </a:r>
          </a:p>
          <a:p>
            <a:pPr marL="342900" lvl="0" indent="-342900">
              <a:lnSpc>
                <a:spcPct val="107000"/>
              </a:lnSpc>
              <a:buFont typeface="Symbol" panose="05050102010706020507" pitchFamily="18" charset="2"/>
              <a:buChar char=""/>
            </a:pPr>
            <a:r>
              <a:rPr lang="en-GB" sz="1800" kern="100" dirty="0">
                <a:effectLst/>
                <a:latin typeface="Calibri" panose="020F0502020204030204" pitchFamily="34" charset="0"/>
                <a:ea typeface="Calibri" panose="020F0502020204030204" pitchFamily="34" charset="0"/>
                <a:cs typeface="Times New Roman" panose="02020603050405020304" pitchFamily="18" charset="0"/>
              </a:rPr>
              <a:t>High levels of qualifications amongst residents.</a:t>
            </a:r>
          </a:p>
          <a:p>
            <a:pPr marL="342900" lvl="0" indent="-342900">
              <a:lnSpc>
                <a:spcPct val="107000"/>
              </a:lnSpc>
              <a:buFont typeface="Symbol" panose="05050102010706020507" pitchFamily="18" charset="2"/>
              <a:buChar char=""/>
            </a:pPr>
            <a:r>
              <a:rPr lang="en-GB" sz="1800" kern="100" dirty="0">
                <a:effectLst/>
                <a:latin typeface="Calibri" panose="020F0502020204030204" pitchFamily="34" charset="0"/>
                <a:ea typeface="Calibri" panose="020F0502020204030204" pitchFamily="34" charset="0"/>
                <a:cs typeface="Times New Roman" panose="02020603050405020304" pitchFamily="18" charset="0"/>
              </a:rPr>
              <a:t>Higher than average Level 2 and 3 attainment by young people.</a:t>
            </a:r>
          </a:p>
          <a:p>
            <a:pPr marL="342900" indent="-342900">
              <a:lnSpc>
                <a:spcPct val="107000"/>
              </a:lnSpc>
              <a:buFont typeface="Symbol" panose="05050102010706020507" pitchFamily="18" charset="2"/>
              <a:buChar char=""/>
            </a:pPr>
            <a:r>
              <a:rPr lang="en-GB" dirty="0"/>
              <a:t>High proportion of young people entering ‘sustained positive destinations’ after both Key Stage 4 and Key Stage 5.</a:t>
            </a:r>
          </a:p>
          <a:p>
            <a:pPr marL="342900" lvl="0" indent="-342900">
              <a:lnSpc>
                <a:spcPct val="107000"/>
              </a:lnSpc>
              <a:buFont typeface="Symbol" panose="05050102010706020507" pitchFamily="18" charset="2"/>
              <a:buChar char=""/>
            </a:pPr>
            <a:r>
              <a:rPr lang="en-GB" sz="1800" kern="100" dirty="0">
                <a:effectLst/>
                <a:latin typeface="Calibri" panose="020F0502020204030204" pitchFamily="34" charset="0"/>
                <a:ea typeface="Calibri" panose="020F0502020204030204" pitchFamily="34" charset="0"/>
                <a:cs typeface="Times New Roman" panose="02020603050405020304" pitchFamily="18" charset="0"/>
              </a:rPr>
              <a:t>Further and Higher Education Institutions with a strong history of employer engagement, and a focus on applied learning and employability.</a:t>
            </a:r>
          </a:p>
          <a:p>
            <a:pPr marL="342900" lvl="0" indent="-342900">
              <a:lnSpc>
                <a:spcPct val="107000"/>
              </a:lnSpc>
              <a:buFont typeface="Symbol" panose="05050102010706020507" pitchFamily="18" charset="2"/>
              <a:buChar char=""/>
            </a:pPr>
            <a:r>
              <a:rPr lang="en-GB" sz="1800" kern="100" dirty="0">
                <a:effectLst/>
                <a:latin typeface="Calibri" panose="020F0502020204030204" pitchFamily="34" charset="0"/>
                <a:ea typeface="Calibri" panose="020F0502020204030204" pitchFamily="34" charset="0"/>
                <a:cs typeface="Times New Roman" panose="02020603050405020304" pitchFamily="18" charset="0"/>
              </a:rPr>
              <a:t>World-class talent in industries such as high-performance engineering, film &amp; TV, space and medtech</a:t>
            </a:r>
          </a:p>
          <a:p>
            <a:pPr marL="342900" lvl="0" indent="-342900">
              <a:lnSpc>
                <a:spcPct val="107000"/>
              </a:lnSpc>
              <a:buFont typeface="Symbol" panose="05050102010706020507" pitchFamily="18" charset="2"/>
              <a:buChar char=""/>
            </a:pPr>
            <a:r>
              <a:rPr lang="en-GB" sz="1800" kern="100" dirty="0">
                <a:effectLst/>
                <a:latin typeface="Calibri" panose="020F0502020204030204" pitchFamily="34" charset="0"/>
                <a:ea typeface="Calibri" panose="020F0502020204030204" pitchFamily="34" charset="0"/>
                <a:cs typeface="Times New Roman" panose="02020603050405020304" pitchFamily="18" charset="0"/>
              </a:rPr>
              <a:t>Significant job growth expected in a variety of sectors over the next few years, in particular in the film &amp; TV and construction sectors. </a:t>
            </a:r>
          </a:p>
          <a:p>
            <a:pPr marL="342900" lvl="0" indent="-342900">
              <a:lnSpc>
                <a:spcPct val="107000"/>
              </a:lnSpc>
              <a:buFont typeface="Symbol" panose="05050102010706020507" pitchFamily="18" charset="2"/>
              <a:buChar char=""/>
            </a:pPr>
            <a:r>
              <a:rPr lang="en-GB" sz="1800" kern="100" dirty="0">
                <a:effectLst/>
                <a:latin typeface="Calibri" panose="020F0502020204030204" pitchFamily="34" charset="0"/>
                <a:ea typeface="Calibri" panose="020F0502020204030204" pitchFamily="34" charset="0"/>
                <a:cs typeface="Times New Roman" panose="02020603050405020304" pitchFamily="18" charset="0"/>
              </a:rPr>
              <a:t>A strong collaborative culture (between education institutions, and between employers and educators).</a:t>
            </a:r>
          </a:p>
          <a:p>
            <a:pPr marL="342900" lvl="0" indent="-342900">
              <a:lnSpc>
                <a:spcPct val="107000"/>
              </a:lnSpc>
              <a:buFont typeface="Symbol" panose="05050102010706020507" pitchFamily="18" charset="2"/>
              <a:buChar char=""/>
            </a:pPr>
            <a:r>
              <a:rPr lang="en-GB" sz="1800" kern="100" dirty="0">
                <a:effectLst/>
                <a:latin typeface="Calibri" panose="020F0502020204030204" pitchFamily="34" charset="0"/>
                <a:ea typeface="Calibri" panose="020F0502020204030204" pitchFamily="34" charset="0"/>
                <a:cs typeface="Times New Roman" panose="02020603050405020304" pitchFamily="18" charset="0"/>
              </a:rPr>
              <a:t>High levels of employer involvement in the local skills agenda.</a:t>
            </a:r>
          </a:p>
          <a:p>
            <a:pPr marL="342900" lvl="0" indent="-342900">
              <a:lnSpc>
                <a:spcPct val="107000"/>
              </a:lnSpc>
              <a:buFont typeface="Symbol" panose="05050102010706020507" pitchFamily="18" charset="2"/>
              <a:buChar char=""/>
            </a:pPr>
            <a:r>
              <a:rPr lang="en-GB" sz="1800" kern="100" dirty="0">
                <a:effectLst/>
                <a:latin typeface="Calibri" panose="020F0502020204030204" pitchFamily="34" charset="0"/>
                <a:ea typeface="Calibri" panose="020F0502020204030204" pitchFamily="34" charset="0"/>
                <a:cs typeface="Times New Roman" panose="02020603050405020304" pitchFamily="18" charset="0"/>
              </a:rPr>
              <a:t>Clear long-term economic growth aspirations set out in the </a:t>
            </a:r>
            <a:r>
              <a:rPr lang="en-GB" sz="1800" u="sng" kern="100"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2"/>
              </a:rPr>
              <a:t>Buckinghamshire Local Industrial Strategy</a:t>
            </a:r>
            <a:r>
              <a:rPr lang="en-GB" sz="1800" u="sng" kern="100"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rPr>
              <a:t>.</a:t>
            </a:r>
            <a:r>
              <a:rPr lang="en-GB" sz="1800" kern="100" dirty="0">
                <a:effectLst/>
                <a:latin typeface="Calibri" panose="020F0502020204030204" pitchFamily="34" charset="0"/>
                <a:ea typeface="Calibri" panose="020F0502020204030204" pitchFamily="34" charset="0"/>
                <a:cs typeface="Times New Roman" panose="02020603050405020304" pitchFamily="18" charset="0"/>
              </a:rPr>
              <a:t> </a:t>
            </a:r>
          </a:p>
          <a:p>
            <a:pPr marL="342900" lvl="0" indent="-342900">
              <a:lnSpc>
                <a:spcPct val="107000"/>
              </a:lnSpc>
              <a:buFont typeface="Symbol" panose="05050102010706020507" pitchFamily="18" charset="2"/>
              <a:buChar char=""/>
            </a:pPr>
            <a:r>
              <a:rPr lang="en-GB" sz="1800" kern="100" dirty="0">
                <a:effectLst/>
                <a:latin typeface="Calibri" panose="020F0502020204030204" pitchFamily="34" charset="0"/>
                <a:ea typeface="Calibri" panose="020F0502020204030204" pitchFamily="34" charset="0"/>
                <a:cs typeface="Times New Roman" panose="02020603050405020304" pitchFamily="18" charset="0"/>
              </a:rPr>
              <a:t>A top performing </a:t>
            </a:r>
            <a:r>
              <a:rPr lang="en-GB" sz="1800" u="sng" kern="100"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3"/>
              </a:rPr>
              <a:t>Careers Hub</a:t>
            </a:r>
            <a:r>
              <a:rPr lang="en-GB" sz="1800" kern="100" dirty="0">
                <a:effectLst/>
                <a:latin typeface="Calibri" panose="020F0502020204030204" pitchFamily="34" charset="0"/>
                <a:ea typeface="Calibri" panose="020F0502020204030204" pitchFamily="34" charset="0"/>
                <a:cs typeface="Times New Roman" panose="02020603050405020304" pitchFamily="18" charset="0"/>
              </a:rPr>
              <a:t>. </a:t>
            </a:r>
          </a:p>
          <a:p>
            <a:pPr marL="342900" lvl="0" indent="-342900">
              <a:lnSpc>
                <a:spcPct val="107000"/>
              </a:lnSpc>
              <a:buFont typeface="Symbol" panose="05050102010706020507" pitchFamily="18" charset="2"/>
              <a:buChar char=""/>
            </a:pPr>
            <a:r>
              <a:rPr lang="en-GB" sz="1800" kern="100" dirty="0">
                <a:effectLst/>
                <a:latin typeface="Calibri" panose="020F0502020204030204" pitchFamily="34" charset="0"/>
                <a:ea typeface="Calibri" panose="020F0502020204030204" pitchFamily="34" charset="0"/>
                <a:cs typeface="Times New Roman" panose="02020603050405020304" pitchFamily="18" charset="0"/>
              </a:rPr>
              <a:t>A top performing business </a:t>
            </a:r>
            <a:r>
              <a:rPr lang="en-GB" sz="1800" u="sng" kern="100"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4"/>
              </a:rPr>
              <a:t>Growth Hub</a:t>
            </a:r>
            <a:endParaRPr lang="en-GB" sz="18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02935524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7B3C3C-AFC7-5B43-2164-7C78DDBC3C04}"/>
              </a:ext>
            </a:extLst>
          </p:cNvPr>
          <p:cNvSpPr>
            <a:spLocks noGrp="1"/>
          </p:cNvSpPr>
          <p:nvPr>
            <p:ph type="title"/>
          </p:nvPr>
        </p:nvSpPr>
        <p:spPr>
          <a:xfrm>
            <a:off x="306967" y="0"/>
            <a:ext cx="10515600" cy="1325563"/>
          </a:xfrm>
        </p:spPr>
        <p:txBody>
          <a:bodyPr>
            <a:normAutofit/>
          </a:bodyPr>
          <a:lstStyle/>
          <a:p>
            <a:r>
              <a:rPr lang="en-GB" sz="2400" b="1" dirty="0">
                <a:solidFill>
                  <a:srgbClr val="006965"/>
                </a:solidFill>
                <a:latin typeface="+mn-lt"/>
              </a:rPr>
              <a:t>Buckinghamshire’s labour market and skills challenges</a:t>
            </a:r>
            <a:endParaRPr lang="en-GB" sz="2400" dirty="0">
              <a:latin typeface="+mn-lt"/>
            </a:endParaRPr>
          </a:p>
        </p:txBody>
      </p:sp>
      <p:sp>
        <p:nvSpPr>
          <p:cNvPr id="5" name="TextBox 4">
            <a:extLst>
              <a:ext uri="{FF2B5EF4-FFF2-40B4-BE49-F238E27FC236}">
                <a16:creationId xmlns:a16="http://schemas.microsoft.com/office/drawing/2014/main" id="{DC2822E3-6BF7-83BA-A160-D7D2BBFB9339}"/>
              </a:ext>
            </a:extLst>
          </p:cNvPr>
          <p:cNvSpPr txBox="1"/>
          <p:nvPr/>
        </p:nvSpPr>
        <p:spPr>
          <a:xfrm>
            <a:off x="306967" y="767726"/>
            <a:ext cx="10200398" cy="5618910"/>
          </a:xfrm>
          <a:prstGeom prst="rect">
            <a:avLst/>
          </a:prstGeom>
          <a:noFill/>
        </p:spPr>
        <p:txBody>
          <a:bodyPr wrap="square">
            <a:spAutoFit/>
          </a:bodyPr>
          <a:lstStyle/>
          <a:p>
            <a:pPr marL="457200">
              <a:lnSpc>
                <a:spcPct val="107000"/>
              </a:lnSpc>
              <a:spcAft>
                <a:spcPts val="800"/>
              </a:spcAft>
            </a:pPr>
            <a:r>
              <a:rPr lang="en-GB" sz="1800" kern="100" dirty="0">
                <a:effectLst/>
                <a:latin typeface="Calibri" panose="020F0502020204030204" pitchFamily="34" charset="0"/>
                <a:ea typeface="Calibri" panose="020F0502020204030204" pitchFamily="34" charset="0"/>
                <a:cs typeface="Times New Roman" panose="02020603050405020304" pitchFamily="18" charset="0"/>
              </a:rPr>
              <a:t> </a:t>
            </a:r>
          </a:p>
          <a:p>
            <a:pPr>
              <a:lnSpc>
                <a:spcPct val="107000"/>
              </a:lnSpc>
              <a:spcAft>
                <a:spcPts val="800"/>
              </a:spcAft>
            </a:pPr>
            <a:r>
              <a:rPr lang="en-GB" sz="1800" kern="100" dirty="0">
                <a:solidFill>
                  <a:srgbClr val="006965"/>
                </a:solidFill>
                <a:effectLst/>
                <a:latin typeface="Calibri" panose="020F0502020204030204" pitchFamily="34" charset="0"/>
                <a:ea typeface="Calibri" panose="020F0502020204030204" pitchFamily="34" charset="0"/>
                <a:cs typeface="Times New Roman" panose="02020603050405020304" pitchFamily="18" charset="0"/>
              </a:rPr>
              <a:t>Challenges (1 of 2)</a:t>
            </a:r>
            <a:endParaRPr lang="en-GB"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buFont typeface="Symbol" panose="05050102010706020507" pitchFamily="18" charset="2"/>
              <a:buChar char=""/>
            </a:pPr>
            <a:r>
              <a:rPr lang="en-GB" sz="1800" kern="100" dirty="0">
                <a:effectLst/>
                <a:latin typeface="Calibri" panose="020F0502020204030204" pitchFamily="34" charset="0"/>
                <a:ea typeface="Calibri" panose="020F0502020204030204" pitchFamily="34" charset="0"/>
                <a:cs typeface="Calibri" panose="020F0502020204030204" pitchFamily="34" charset="0"/>
              </a:rPr>
              <a:t>High levels of out-commuting of highly skilled residents </a:t>
            </a:r>
          </a:p>
          <a:p>
            <a:pPr marL="342900" lvl="0" indent="-342900">
              <a:lnSpc>
                <a:spcPct val="107000"/>
              </a:lnSpc>
              <a:buFont typeface="Symbol" panose="05050102010706020507" pitchFamily="18" charset="2"/>
              <a:buChar char=""/>
            </a:pPr>
            <a:r>
              <a:rPr lang="en-GB" sz="1800" kern="100" dirty="0">
                <a:effectLst/>
                <a:latin typeface="Calibri" panose="020F0502020204030204" pitchFamily="34" charset="0"/>
                <a:ea typeface="Calibri" panose="020F0502020204030204" pitchFamily="34" charset="0"/>
                <a:cs typeface="Calibri" panose="020F0502020204030204" pitchFamily="34" charset="0"/>
              </a:rPr>
              <a:t>Buckinghamshire’s unemployment and claimant count rates are closer to the national average than they have been historically (historically they have been much lower).</a:t>
            </a:r>
            <a:endParaRPr lang="en-GB"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buFont typeface="Symbol" panose="05050102010706020507" pitchFamily="18" charset="2"/>
              <a:buChar char=""/>
            </a:pPr>
            <a:r>
              <a:rPr lang="en-GB" sz="1800" kern="100" dirty="0">
                <a:effectLst/>
                <a:latin typeface="Calibri" panose="020F0502020204030204" pitchFamily="34" charset="0"/>
                <a:ea typeface="Calibri" panose="020F0502020204030204" pitchFamily="34" charset="0"/>
                <a:cs typeface="Calibri" panose="020F0502020204030204" pitchFamily="34" charset="0"/>
              </a:rPr>
              <a:t>An increasing proportion of economically inactive working-age residents are inactive due to ill health.</a:t>
            </a:r>
            <a:endParaRPr lang="en-GB"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buFont typeface="Symbol" panose="05050102010706020507" pitchFamily="18" charset="2"/>
              <a:buChar char=""/>
            </a:pPr>
            <a:r>
              <a:rPr lang="en-GB" sz="1800" kern="100" dirty="0">
                <a:effectLst/>
                <a:latin typeface="Calibri" panose="020F0502020204030204" pitchFamily="34" charset="0"/>
                <a:ea typeface="Calibri" panose="020F0502020204030204" pitchFamily="34" charset="0"/>
                <a:cs typeface="Calibri" panose="020F0502020204030204" pitchFamily="34" charset="0"/>
              </a:rPr>
              <a:t>Ensuring strong local talent pipelines for growing sectors (including life sciences, health and social care; film &amp; TV; construction; high performance engineering; space).</a:t>
            </a:r>
            <a:endParaRPr lang="en-GB"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buFont typeface="Symbol" panose="05050102010706020507" pitchFamily="18" charset="2"/>
              <a:buChar char=""/>
            </a:pPr>
            <a:r>
              <a:rPr lang="en-GB" sz="1800" kern="100" dirty="0">
                <a:effectLst/>
                <a:latin typeface="Calibri" panose="020F0502020204030204" pitchFamily="34" charset="0"/>
                <a:ea typeface="Calibri" panose="020F0502020204030204" pitchFamily="34" charset="0"/>
                <a:cs typeface="Calibri" panose="020F0502020204030204" pitchFamily="34" charset="0"/>
              </a:rPr>
              <a:t>Ensuring a strong talent pipeline of green skills (including digital and engineering skills) to enable the shift towards a net zero economy.  </a:t>
            </a:r>
            <a:endParaRPr lang="en-GB"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buFont typeface="Symbol" panose="05050102010706020507" pitchFamily="18" charset="2"/>
              <a:buChar char=""/>
            </a:pPr>
            <a:r>
              <a:rPr lang="en-GB" sz="1800" kern="100" dirty="0">
                <a:effectLst/>
                <a:latin typeface="Calibri" panose="020F0502020204030204" pitchFamily="34" charset="0"/>
                <a:ea typeface="Calibri" panose="020F0502020204030204" pitchFamily="34" charset="0"/>
                <a:cs typeface="Calibri" panose="020F0502020204030204" pitchFamily="34" charset="0"/>
              </a:rPr>
              <a:t>Retaining and attracting talent (school leavers, graduates and high skilled residents) – linked to the perceived attractiveness of the County’s main towns and the rural nature of much of the County.</a:t>
            </a:r>
            <a:endParaRPr lang="en-GB"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buFont typeface="Symbol" panose="05050102010706020507" pitchFamily="18" charset="2"/>
              <a:buChar char=""/>
            </a:pPr>
            <a:r>
              <a:rPr lang="en-GB" sz="1800" kern="100" dirty="0">
                <a:effectLst/>
                <a:latin typeface="Calibri" panose="020F0502020204030204" pitchFamily="34" charset="0"/>
                <a:ea typeface="Calibri" panose="020F0502020204030204" pitchFamily="34" charset="0"/>
                <a:cs typeface="Calibri" panose="020F0502020204030204" pitchFamily="34" charset="0"/>
              </a:rPr>
              <a:t>Low take-up of apprenticeships, and fewer apprenticeships at level 2.</a:t>
            </a:r>
            <a:endParaRPr lang="en-GB"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buFont typeface="Symbol" panose="05050102010706020507" pitchFamily="18" charset="2"/>
              <a:buChar char=""/>
            </a:pPr>
            <a:r>
              <a:rPr lang="en-GB" sz="1800" kern="100" dirty="0">
                <a:effectLst/>
                <a:latin typeface="Calibri" panose="020F0502020204030204" pitchFamily="34" charset="0"/>
                <a:ea typeface="Calibri" panose="020F0502020204030204" pitchFamily="34" charset="0"/>
                <a:cs typeface="Calibri" panose="020F0502020204030204" pitchFamily="34" charset="0"/>
              </a:rPr>
              <a:t>Higher than average rates of 16-17 year olds classified as being NEET or ‘activity not known.’ </a:t>
            </a:r>
            <a:endParaRPr lang="en-GB"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buFont typeface="Symbol" panose="05050102010706020507" pitchFamily="18" charset="2"/>
              <a:buChar char=""/>
            </a:pPr>
            <a:r>
              <a:rPr lang="en-GB" sz="1800" kern="100" dirty="0">
                <a:effectLst/>
                <a:latin typeface="Calibri" panose="020F0502020204030204" pitchFamily="34" charset="0"/>
                <a:ea typeface="Calibri" panose="020F0502020204030204" pitchFamily="34" charset="0"/>
                <a:cs typeface="Calibri" panose="020F0502020204030204" pitchFamily="34" charset="0"/>
              </a:rPr>
              <a:t>A lack of engineering training provision within the county.</a:t>
            </a:r>
            <a:endParaRPr lang="en-GB"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buFont typeface="Symbol" panose="05050102010706020507" pitchFamily="18" charset="2"/>
              <a:buChar char=""/>
            </a:pPr>
            <a:r>
              <a:rPr lang="en-GB" sz="1800" kern="100" dirty="0">
                <a:effectLst/>
                <a:latin typeface="Calibri" panose="020F0502020204030204" pitchFamily="34" charset="0"/>
                <a:ea typeface="Calibri" panose="020F0502020204030204" pitchFamily="34" charset="0"/>
                <a:cs typeface="Calibri" panose="020F0502020204030204" pitchFamily="34" charset="0"/>
              </a:rPr>
              <a:t>Low levels of interest in construction and health and social care careers, resulting in employers. struggling to fill vacancies.</a:t>
            </a:r>
            <a:endParaRPr lang="en-GB"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buFont typeface="Symbol" panose="05050102010706020507" pitchFamily="18" charset="2"/>
              <a:buChar char=""/>
            </a:pPr>
            <a:r>
              <a:rPr lang="en-GB" sz="1800" kern="100" dirty="0">
                <a:effectLst/>
                <a:latin typeface="Calibri" panose="020F0502020204030204" pitchFamily="34" charset="0"/>
                <a:ea typeface="Calibri" panose="020F0502020204030204" pitchFamily="34" charset="0"/>
                <a:cs typeface="Calibri" panose="020F0502020204030204" pitchFamily="34" charset="0"/>
              </a:rPr>
              <a:t>Pockets of inequality and poor social mobility.</a:t>
            </a:r>
            <a:endParaRPr lang="en-GB" sz="18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05352755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EAAAD9A7-7D08-DAF7-A8EB-67503908C560}"/>
              </a:ext>
            </a:extLst>
          </p:cNvPr>
          <p:cNvSpPr>
            <a:spLocks noGrp="1"/>
          </p:cNvSpPr>
          <p:nvPr>
            <p:ph type="title"/>
          </p:nvPr>
        </p:nvSpPr>
        <p:spPr>
          <a:xfrm>
            <a:off x="282018" y="0"/>
            <a:ext cx="10515600" cy="1325563"/>
          </a:xfrm>
        </p:spPr>
        <p:txBody>
          <a:bodyPr>
            <a:normAutofit/>
          </a:bodyPr>
          <a:lstStyle/>
          <a:p>
            <a:r>
              <a:rPr lang="en-GB" sz="2400" b="1" dirty="0">
                <a:solidFill>
                  <a:srgbClr val="006965"/>
                </a:solidFill>
                <a:latin typeface="+mn-lt"/>
              </a:rPr>
              <a:t>Buckinghamshire’s labour market and skills challenges</a:t>
            </a:r>
            <a:endParaRPr lang="en-GB" sz="2400" dirty="0">
              <a:latin typeface="+mn-lt"/>
            </a:endParaRPr>
          </a:p>
        </p:txBody>
      </p:sp>
      <p:sp>
        <p:nvSpPr>
          <p:cNvPr id="4" name="TextBox 3">
            <a:extLst>
              <a:ext uri="{FF2B5EF4-FFF2-40B4-BE49-F238E27FC236}">
                <a16:creationId xmlns:a16="http://schemas.microsoft.com/office/drawing/2014/main" id="{6B9B0841-C417-E61C-8C48-8B96FE602BC1}"/>
              </a:ext>
            </a:extLst>
          </p:cNvPr>
          <p:cNvSpPr txBox="1"/>
          <p:nvPr/>
        </p:nvSpPr>
        <p:spPr>
          <a:xfrm>
            <a:off x="282018" y="926588"/>
            <a:ext cx="10536810" cy="3339184"/>
          </a:xfrm>
          <a:prstGeom prst="rect">
            <a:avLst/>
          </a:prstGeom>
          <a:noFill/>
        </p:spPr>
        <p:txBody>
          <a:bodyPr wrap="square">
            <a:spAutoFit/>
          </a:bodyPr>
          <a:lstStyle/>
          <a:p>
            <a:pPr marL="342900" lvl="0" indent="-342900">
              <a:lnSpc>
                <a:spcPct val="107000"/>
              </a:lnSpc>
              <a:buFont typeface="Symbol" panose="05050102010706020507" pitchFamily="18" charset="2"/>
              <a:buChar char=""/>
            </a:pPr>
            <a:endParaRPr lang="en-GB" sz="1800" kern="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pPr>
            <a:r>
              <a:rPr lang="en-GB" sz="1800" kern="100" dirty="0">
                <a:solidFill>
                  <a:srgbClr val="006965"/>
                </a:solidFill>
                <a:effectLst/>
                <a:latin typeface="Calibri" panose="020F0502020204030204" pitchFamily="34" charset="0"/>
                <a:ea typeface="Calibri" panose="020F0502020204030204" pitchFamily="34" charset="0"/>
                <a:cs typeface="Times New Roman" panose="02020603050405020304" pitchFamily="18" charset="0"/>
              </a:rPr>
              <a:t>Challenges (2 of 2)</a:t>
            </a:r>
            <a:endParaRPr lang="en-GB" sz="1800" kern="100" dirty="0">
              <a:effectLst/>
              <a:latin typeface="Calibri" panose="020F0502020204030204" pitchFamily="34" charset="0"/>
              <a:ea typeface="Calibri" panose="020F0502020204030204" pitchFamily="34" charset="0"/>
              <a:cs typeface="Times New Roman" panose="02020603050405020304" pitchFamily="18" charset="0"/>
            </a:endParaRPr>
          </a:p>
          <a:p>
            <a:pPr lvl="0">
              <a:lnSpc>
                <a:spcPct val="107000"/>
              </a:lnSpc>
            </a:pPr>
            <a:endParaRPr lang="en-GB" kern="1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buFont typeface="Symbol" panose="05050102010706020507" pitchFamily="18" charset="2"/>
              <a:buChar char=""/>
            </a:pPr>
            <a:r>
              <a:rPr lang="en-GB" sz="1800" kern="100" dirty="0">
                <a:effectLst/>
                <a:latin typeface="Calibri" panose="020F0502020204030204" pitchFamily="34" charset="0"/>
                <a:ea typeface="Calibri" panose="020F0502020204030204" pitchFamily="34" charset="0"/>
                <a:cs typeface="Times New Roman" panose="02020603050405020304" pitchFamily="18" charset="0"/>
              </a:rPr>
              <a:t>Recruitment difficulties causing problems for employers in many sectors and hampering business growth.  In some cases this is linked to wider issues such as a lack of affordable housing and poor transport links. </a:t>
            </a:r>
          </a:p>
          <a:p>
            <a:pPr marL="342900" lvl="0" indent="-342900">
              <a:lnSpc>
                <a:spcPct val="107000"/>
              </a:lnSpc>
              <a:buFont typeface="Symbol" panose="05050102010706020507" pitchFamily="18" charset="2"/>
              <a:buChar char=""/>
            </a:pPr>
            <a:r>
              <a:rPr lang="en-GB" sz="1800" kern="100">
                <a:effectLst/>
                <a:latin typeface="Calibri" panose="020F0502020204030204" pitchFamily="34" charset="0"/>
                <a:ea typeface="Calibri" panose="020F0502020204030204" pitchFamily="34" charset="0"/>
                <a:cs typeface="Times New Roman" panose="02020603050405020304" pitchFamily="18" charset="0"/>
              </a:rPr>
              <a:t>Employer </a:t>
            </a:r>
            <a:r>
              <a:rPr lang="en-GB" sz="1800" kern="100" dirty="0">
                <a:effectLst/>
                <a:latin typeface="Calibri" panose="020F0502020204030204" pitchFamily="34" charset="0"/>
                <a:ea typeface="Calibri" panose="020F0502020204030204" pitchFamily="34" charset="0"/>
                <a:cs typeface="Times New Roman" panose="02020603050405020304" pitchFamily="18" charset="0"/>
              </a:rPr>
              <a:t>demand for new entrants to be better ‘work ready.’</a:t>
            </a:r>
          </a:p>
          <a:p>
            <a:pPr marL="342900" lvl="0" indent="-342900">
              <a:lnSpc>
                <a:spcPct val="107000"/>
              </a:lnSpc>
              <a:buFont typeface="Symbol" panose="05050102010706020507" pitchFamily="18" charset="2"/>
              <a:buChar char=""/>
            </a:pPr>
            <a:r>
              <a:rPr lang="en-GB" sz="1800" kern="100" dirty="0">
                <a:effectLst/>
                <a:latin typeface="Calibri" panose="020F0502020204030204" pitchFamily="34" charset="0"/>
                <a:ea typeface="Calibri" panose="020F0502020204030204" pitchFamily="34" charset="0"/>
                <a:cs typeface="Times New Roman" panose="02020603050405020304" pitchFamily="18" charset="0"/>
              </a:rPr>
              <a:t>Lower than average levels of training by County employers.</a:t>
            </a:r>
          </a:p>
          <a:p>
            <a:pPr marL="342900" lvl="0" indent="-342900">
              <a:lnSpc>
                <a:spcPct val="107000"/>
              </a:lnSpc>
              <a:buFont typeface="Symbol" panose="05050102010706020507" pitchFamily="18" charset="2"/>
              <a:buChar char=""/>
            </a:pPr>
            <a:r>
              <a:rPr lang="en-GB" sz="1800" kern="100" dirty="0">
                <a:effectLst/>
                <a:latin typeface="Calibri" panose="020F0502020204030204" pitchFamily="34" charset="0"/>
                <a:ea typeface="Calibri" panose="020F0502020204030204" pitchFamily="34" charset="0"/>
                <a:cs typeface="Times New Roman" panose="02020603050405020304" pitchFamily="18" charset="0"/>
              </a:rPr>
              <a:t>Ever-growing and evolving demand for digital skills, including utilising AI.</a:t>
            </a:r>
          </a:p>
          <a:p>
            <a:pPr marL="342900" lvl="0" indent="-342900">
              <a:lnSpc>
                <a:spcPct val="107000"/>
              </a:lnSpc>
              <a:buFont typeface="Symbol" panose="05050102010706020507" pitchFamily="18" charset="2"/>
              <a:buChar char=""/>
            </a:pPr>
            <a:r>
              <a:rPr lang="en-GB" sz="1800" kern="100" dirty="0">
                <a:effectLst/>
                <a:latin typeface="Calibri" panose="020F0502020204030204" pitchFamily="34" charset="0"/>
                <a:ea typeface="Calibri" panose="020F0502020204030204" pitchFamily="34" charset="0"/>
                <a:cs typeface="Times New Roman" panose="02020603050405020304" pitchFamily="18" charset="0"/>
              </a:rPr>
              <a:t>Ensuring opportunities in growth sectors are accessible to all.</a:t>
            </a:r>
          </a:p>
          <a:p>
            <a:pPr marL="342900" lvl="0" indent="-342900">
              <a:lnSpc>
                <a:spcPct val="107000"/>
              </a:lnSpc>
              <a:spcAft>
                <a:spcPts val="800"/>
              </a:spcAft>
              <a:buFont typeface="Symbol" panose="05050102010706020507" pitchFamily="18" charset="2"/>
              <a:buChar char=""/>
            </a:pPr>
            <a:r>
              <a:rPr lang="en-GB" sz="1800" kern="100" dirty="0">
                <a:effectLst/>
                <a:latin typeface="Calibri" panose="020F0502020204030204" pitchFamily="34" charset="0"/>
                <a:ea typeface="Calibri" panose="020F0502020204030204" pitchFamily="34" charset="0"/>
                <a:cs typeface="Times New Roman" panose="02020603050405020304" pitchFamily="18" charset="0"/>
              </a:rPr>
              <a:t>Mismatch between the demand for skills and labour within the local economy, and the skills held and jobs sought by local residents. </a:t>
            </a:r>
          </a:p>
        </p:txBody>
      </p:sp>
    </p:spTree>
    <p:extLst>
      <p:ext uri="{BB962C8B-B14F-4D97-AF65-F5344CB8AC3E}">
        <p14:creationId xmlns:p14="http://schemas.microsoft.com/office/powerpoint/2010/main" val="138766349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9D2AF98B-4B83-4A86-8D5A-1BC6E0467932}"/>
              </a:ext>
            </a:extLst>
          </p:cNvPr>
          <p:cNvSpPr>
            <a:spLocks noGrp="1"/>
          </p:cNvSpPr>
          <p:nvPr>
            <p:ph type="title"/>
          </p:nvPr>
        </p:nvSpPr>
        <p:spPr>
          <a:xfrm>
            <a:off x="2152650" y="2244455"/>
            <a:ext cx="7886700" cy="936368"/>
          </a:xfrm>
        </p:spPr>
        <p:txBody>
          <a:bodyPr>
            <a:normAutofit/>
          </a:bodyPr>
          <a:lstStyle/>
          <a:p>
            <a:r>
              <a:rPr lang="en-GB" b="1" dirty="0">
                <a:solidFill>
                  <a:srgbClr val="006965"/>
                </a:solidFill>
              </a:rPr>
              <a:t>Section 1: About the economy</a:t>
            </a:r>
            <a:endParaRPr lang="en-GB" dirty="0">
              <a:solidFill>
                <a:srgbClr val="006965"/>
              </a:solidFill>
            </a:endParaRPr>
          </a:p>
        </p:txBody>
      </p:sp>
    </p:spTree>
    <p:extLst>
      <p:ext uri="{BB962C8B-B14F-4D97-AF65-F5344CB8AC3E}">
        <p14:creationId xmlns:p14="http://schemas.microsoft.com/office/powerpoint/2010/main" val="255403154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AAF27F-F9EC-4883-9957-AA354CE310E7}"/>
              </a:ext>
            </a:extLst>
          </p:cNvPr>
          <p:cNvSpPr>
            <a:spLocks noGrp="1"/>
          </p:cNvSpPr>
          <p:nvPr>
            <p:ph type="title"/>
          </p:nvPr>
        </p:nvSpPr>
        <p:spPr>
          <a:xfrm>
            <a:off x="285394" y="498525"/>
            <a:ext cx="8132795" cy="393344"/>
          </a:xfrm>
        </p:spPr>
        <p:txBody>
          <a:bodyPr>
            <a:noAutofit/>
          </a:bodyPr>
          <a:lstStyle/>
          <a:p>
            <a:r>
              <a:rPr lang="en-GB" sz="2400" b="1">
                <a:solidFill>
                  <a:srgbClr val="006965"/>
                </a:solidFill>
                <a:latin typeface="+mn-lt"/>
              </a:rPr>
              <a:t>What kind of economy does Buckinghamshire have? </a:t>
            </a:r>
            <a:br>
              <a:rPr lang="en-GB" sz="2400">
                <a:latin typeface="+mn-lt"/>
              </a:rPr>
            </a:br>
            <a:endParaRPr lang="en-GB" sz="2400">
              <a:latin typeface="+mn-lt"/>
            </a:endParaRPr>
          </a:p>
        </p:txBody>
      </p:sp>
      <p:sp>
        <p:nvSpPr>
          <p:cNvPr id="7" name="TextBox 6">
            <a:extLst>
              <a:ext uri="{FF2B5EF4-FFF2-40B4-BE49-F238E27FC236}">
                <a16:creationId xmlns:a16="http://schemas.microsoft.com/office/drawing/2014/main" id="{0AB54BE8-5B74-45BE-9E69-860EBAEA6CC8}"/>
              </a:ext>
            </a:extLst>
          </p:cNvPr>
          <p:cNvSpPr txBox="1"/>
          <p:nvPr/>
        </p:nvSpPr>
        <p:spPr>
          <a:xfrm>
            <a:off x="132831" y="6066610"/>
            <a:ext cx="5010669" cy="646331"/>
          </a:xfrm>
          <a:prstGeom prst="rect">
            <a:avLst/>
          </a:prstGeom>
          <a:noFill/>
          <a:ln>
            <a:noFill/>
          </a:ln>
        </p:spPr>
        <p:txBody>
          <a:bodyPr wrap="square" rtlCol="0">
            <a:spAutoFit/>
          </a:bodyPr>
          <a:lstStyle/>
          <a:p>
            <a:r>
              <a:rPr lang="en-GB" sz="1200" baseline="30000" dirty="0">
                <a:latin typeface="Calibri" panose="020F0502020204030204" pitchFamily="34" charset="0"/>
                <a:ea typeface="Times New Roman" panose="02020603050405020304" pitchFamily="18" charset="0"/>
              </a:rPr>
              <a:t>1</a:t>
            </a:r>
            <a:r>
              <a:rPr lang="en-GB" sz="1200" dirty="0">
                <a:latin typeface="Calibri" panose="020F0502020204030204" pitchFamily="34" charset="0"/>
                <a:ea typeface="Times New Roman" panose="02020603050405020304" pitchFamily="18" charset="0"/>
              </a:rPr>
              <a:t> </a:t>
            </a:r>
            <a:r>
              <a:rPr lang="en-GB" sz="1200" u="sng"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2"/>
              </a:rPr>
              <a:t>Business Register and Employment Survey, 2021, ONS</a:t>
            </a:r>
            <a:endParaRPr lang="en-GB" sz="1200" u="sng"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endParaRPr>
          </a:p>
          <a:p>
            <a:r>
              <a:rPr lang="en-GB" sz="1200" baseline="30000" dirty="0">
                <a:latin typeface="Calibri" panose="020F0502020204030204" pitchFamily="34" charset="0"/>
                <a:ea typeface="Times New Roman" panose="02020603050405020304" pitchFamily="18" charset="0"/>
              </a:rPr>
              <a:t>2</a:t>
            </a:r>
            <a:r>
              <a:rPr lang="en-GB" sz="1200" dirty="0">
                <a:latin typeface="Calibri" panose="020F0502020204030204" pitchFamily="34" charset="0"/>
                <a:ea typeface="Times New Roman" panose="02020603050405020304" pitchFamily="18" charset="0"/>
              </a:rPr>
              <a:t> </a:t>
            </a:r>
            <a:r>
              <a:rPr lang="en-GB" sz="1200" u="sng" dirty="0">
                <a:solidFill>
                  <a:srgbClr val="0563C1"/>
                </a:solidFill>
                <a:latin typeface="Calibri" panose="020F0502020204030204" pitchFamily="34" charset="0"/>
                <a:ea typeface="Times New Roman" panose="02020603050405020304" pitchFamily="18" charset="0"/>
                <a:hlinkClick r:id="rId3"/>
              </a:rPr>
              <a:t>Inter Departmental Business Register, 2022. ONS</a:t>
            </a:r>
            <a:endParaRPr lang="en-GB" sz="1200" u="sng" dirty="0">
              <a:solidFill>
                <a:srgbClr val="0563C1"/>
              </a:solidFill>
              <a:latin typeface="Calibri" panose="020F0502020204030204" pitchFamily="34" charset="0"/>
              <a:ea typeface="Times New Roman" panose="02020603050405020304" pitchFamily="18" charset="0"/>
            </a:endParaRPr>
          </a:p>
          <a:p>
            <a:r>
              <a:rPr lang="en-GB" sz="1200" baseline="30000" dirty="0">
                <a:latin typeface="Calibri" panose="020F0502020204030204" pitchFamily="34" charset="0"/>
                <a:ea typeface="Times New Roman" panose="02020603050405020304" pitchFamily="18" charset="0"/>
              </a:rPr>
              <a:t>3</a:t>
            </a:r>
            <a:r>
              <a:rPr lang="en-GB" sz="1200" dirty="0">
                <a:latin typeface="Calibri" panose="020F0502020204030204" pitchFamily="34" charset="0"/>
                <a:ea typeface="Times New Roman" panose="02020603050405020304" pitchFamily="18" charset="0"/>
              </a:rPr>
              <a:t> </a:t>
            </a:r>
            <a:r>
              <a:rPr lang="en-GB" sz="1200" dirty="0">
                <a:latin typeface="Calibri" panose="020F0502020204030204" pitchFamily="34" charset="0"/>
                <a:ea typeface="Times New Roman" panose="02020603050405020304" pitchFamily="18" charset="0"/>
                <a:hlinkClick r:id="rId4"/>
              </a:rPr>
              <a:t>Annual Population Survey – workplace analysis (</a:t>
            </a:r>
            <a:r>
              <a:rPr lang="en-GB" sz="1200" dirty="0">
                <a:latin typeface="Calibri" panose="020F0502020204030204" pitchFamily="34" charset="0"/>
                <a:ea typeface="Calibri" panose="020F0502020204030204" pitchFamily="34" charset="0"/>
                <a:cs typeface="Arial" panose="020B0604020202020204" pitchFamily="34" charset="0"/>
                <a:hlinkClick r:id="rId4"/>
              </a:rPr>
              <a:t>Jan – Dec 2022)</a:t>
            </a:r>
            <a:r>
              <a:rPr lang="en-GB" sz="1200" dirty="0">
                <a:latin typeface="Calibri" panose="020F0502020204030204" pitchFamily="34" charset="0"/>
                <a:ea typeface="Times New Roman" panose="02020603050405020304" pitchFamily="18" charset="0"/>
                <a:hlinkClick r:id="rId4"/>
              </a:rPr>
              <a:t>, ONS </a:t>
            </a:r>
            <a:endParaRPr lang="en-GB" sz="1200" dirty="0"/>
          </a:p>
        </p:txBody>
      </p:sp>
      <p:sp>
        <p:nvSpPr>
          <p:cNvPr id="13" name="TextBox 12">
            <a:extLst>
              <a:ext uri="{FF2B5EF4-FFF2-40B4-BE49-F238E27FC236}">
                <a16:creationId xmlns:a16="http://schemas.microsoft.com/office/drawing/2014/main" id="{834C6E58-F845-4606-8F05-F34531C5A836}"/>
              </a:ext>
            </a:extLst>
          </p:cNvPr>
          <p:cNvSpPr txBox="1"/>
          <p:nvPr/>
        </p:nvSpPr>
        <p:spPr>
          <a:xfrm>
            <a:off x="6683193" y="4833980"/>
            <a:ext cx="4455905" cy="523220"/>
          </a:xfrm>
          <a:prstGeom prst="rect">
            <a:avLst/>
          </a:prstGeom>
          <a:noFill/>
        </p:spPr>
        <p:txBody>
          <a:bodyPr wrap="square" rtlCol="0">
            <a:spAutoFit/>
          </a:bodyPr>
          <a:lstStyle/>
          <a:p>
            <a:r>
              <a:rPr lang="en-GB" sz="1400" b="1">
                <a:solidFill>
                  <a:srgbClr val="006965"/>
                </a:solidFill>
              </a:rPr>
              <a:t>Approximately 1 in every 6 people working in the Buckinghamshire economy are self-employed</a:t>
            </a:r>
            <a:r>
              <a:rPr lang="en-GB" sz="1400" b="1" baseline="30000">
                <a:solidFill>
                  <a:srgbClr val="006965"/>
                </a:solidFill>
              </a:rPr>
              <a:t>3</a:t>
            </a:r>
          </a:p>
        </p:txBody>
      </p:sp>
      <p:sp>
        <p:nvSpPr>
          <p:cNvPr id="4" name="TextBox 3">
            <a:extLst>
              <a:ext uri="{FF2B5EF4-FFF2-40B4-BE49-F238E27FC236}">
                <a16:creationId xmlns:a16="http://schemas.microsoft.com/office/drawing/2014/main" id="{5B3A1D63-22B1-53B5-487E-9C3A0F8AF6BD}"/>
              </a:ext>
            </a:extLst>
          </p:cNvPr>
          <p:cNvSpPr txBox="1"/>
          <p:nvPr/>
        </p:nvSpPr>
        <p:spPr>
          <a:xfrm>
            <a:off x="290285" y="1002881"/>
            <a:ext cx="6094520" cy="923330"/>
          </a:xfrm>
          <a:prstGeom prst="rect">
            <a:avLst/>
          </a:prstGeom>
          <a:noFill/>
        </p:spPr>
        <p:txBody>
          <a:bodyPr wrap="square">
            <a:spAutoFit/>
          </a:bodyPr>
          <a:lstStyle/>
          <a:p>
            <a:pPr>
              <a:spcAft>
                <a:spcPts val="1500"/>
              </a:spcAft>
            </a:pPr>
            <a:r>
              <a:rPr lang="en-GB" sz="1800">
                <a:latin typeface="Calibri" panose="020F0502020204030204" pitchFamily="34" charset="0"/>
                <a:ea typeface="Times New Roman" panose="02020603050405020304" pitchFamily="18" charset="0"/>
                <a:cs typeface="Calibri" panose="020F0502020204030204" pitchFamily="34" charset="0"/>
              </a:rPr>
              <a:t>As with most of the developed world, Buckinghamshire’s economy is dominated by the </a:t>
            </a:r>
            <a:r>
              <a:rPr lang="en-GB" sz="1800" b="1">
                <a:solidFill>
                  <a:srgbClr val="006965"/>
                </a:solidFill>
                <a:latin typeface="Calibri" panose="020F0502020204030204" pitchFamily="34" charset="0"/>
                <a:ea typeface="Times New Roman" panose="02020603050405020304" pitchFamily="18" charset="0"/>
                <a:cs typeface="Calibri" panose="020F0502020204030204" pitchFamily="34" charset="0"/>
              </a:rPr>
              <a:t>service sector</a:t>
            </a:r>
            <a:r>
              <a:rPr lang="en-GB" sz="1800">
                <a:latin typeface="Calibri" panose="020F0502020204030204" pitchFamily="34" charset="0"/>
                <a:ea typeface="Times New Roman" panose="02020603050405020304" pitchFamily="18" charset="0"/>
                <a:cs typeface="Calibri" panose="020F0502020204030204" pitchFamily="34" charset="0"/>
              </a:rPr>
              <a:t>, which provides </a:t>
            </a:r>
            <a:r>
              <a:rPr lang="en-GB" sz="1800" b="1">
                <a:solidFill>
                  <a:srgbClr val="006965"/>
                </a:solidFill>
                <a:latin typeface="Calibri" panose="020F0502020204030204" pitchFamily="34" charset="0"/>
                <a:ea typeface="Times New Roman" panose="02020603050405020304" pitchFamily="18" charset="0"/>
                <a:cs typeface="Calibri" panose="020F0502020204030204" pitchFamily="34" charset="0"/>
              </a:rPr>
              <a:t>85% </a:t>
            </a:r>
            <a:r>
              <a:rPr lang="en-GB" sz="1800">
                <a:latin typeface="Calibri" panose="020F0502020204030204" pitchFamily="34" charset="0"/>
                <a:ea typeface="Times New Roman" panose="02020603050405020304" pitchFamily="18" charset="0"/>
                <a:cs typeface="Calibri" panose="020F0502020204030204" pitchFamily="34" charset="0"/>
              </a:rPr>
              <a:t>of all local employee jobs</a:t>
            </a:r>
            <a:r>
              <a:rPr lang="en-GB" sz="1800" baseline="30000">
                <a:latin typeface="Calibri" panose="020F0502020204030204" pitchFamily="34" charset="0"/>
                <a:ea typeface="Times New Roman" panose="02020603050405020304" pitchFamily="18" charset="0"/>
                <a:cs typeface="Calibri" panose="020F0502020204030204" pitchFamily="34" charset="0"/>
              </a:rPr>
              <a:t>1</a:t>
            </a:r>
            <a:r>
              <a:rPr lang="en-GB" sz="1800">
                <a:latin typeface="Calibri" panose="020F0502020204030204" pitchFamily="34" charset="0"/>
                <a:ea typeface="Times New Roman" panose="02020603050405020304" pitchFamily="18" charset="0"/>
                <a:cs typeface="Calibri" panose="020F0502020204030204" pitchFamily="34" charset="0"/>
              </a:rPr>
              <a:t>. </a:t>
            </a:r>
            <a:endParaRPr lang="en-GB" sz="1800">
              <a:latin typeface="Calibri" panose="020F0502020204030204" pitchFamily="34" charset="0"/>
              <a:ea typeface="Calibri" panose="020F0502020204030204" pitchFamily="34" charset="0"/>
              <a:cs typeface="Arial" panose="020B0604020202020204" pitchFamily="34" charset="0"/>
            </a:endParaRPr>
          </a:p>
        </p:txBody>
      </p:sp>
      <p:sp>
        <p:nvSpPr>
          <p:cNvPr id="9" name="TextBox 8">
            <a:extLst>
              <a:ext uri="{FF2B5EF4-FFF2-40B4-BE49-F238E27FC236}">
                <a16:creationId xmlns:a16="http://schemas.microsoft.com/office/drawing/2014/main" id="{0940CCBA-C384-9CF4-BBC9-11A386450325}"/>
              </a:ext>
            </a:extLst>
          </p:cNvPr>
          <p:cNvSpPr txBox="1"/>
          <p:nvPr/>
        </p:nvSpPr>
        <p:spPr>
          <a:xfrm>
            <a:off x="285394" y="1943558"/>
            <a:ext cx="6094520" cy="4123052"/>
          </a:xfrm>
          <a:prstGeom prst="rect">
            <a:avLst/>
          </a:prstGeom>
          <a:noFill/>
        </p:spPr>
        <p:txBody>
          <a:bodyPr wrap="square">
            <a:spAutoFit/>
          </a:bodyPr>
          <a:lstStyle/>
          <a:p>
            <a:pPr>
              <a:lnSpc>
                <a:spcPct val="107000"/>
              </a:lnSpc>
              <a:spcAft>
                <a:spcPts val="800"/>
              </a:spcAft>
            </a:pPr>
            <a:r>
              <a:rPr lang="en-GB" sz="1800" dirty="0">
                <a:latin typeface="Calibri" panose="020F0502020204030204" pitchFamily="34" charset="0"/>
                <a:ea typeface="Calibri" panose="020F0502020204030204" pitchFamily="34" charset="0"/>
                <a:cs typeface="Arial" panose="020B0604020202020204" pitchFamily="34" charset="0"/>
              </a:rPr>
              <a:t>Defining features of Buckinghamshire’s economy include: </a:t>
            </a:r>
          </a:p>
          <a:p>
            <a:pPr marL="342900" indent="-342900">
              <a:spcAft>
                <a:spcPts val="600"/>
              </a:spcAft>
              <a:buFont typeface="Arial" panose="020B0604020202020204" pitchFamily="34" charset="0"/>
              <a:buChar char="•"/>
            </a:pPr>
            <a:r>
              <a:rPr lang="en-GB" sz="1800" dirty="0">
                <a:latin typeface="Calibri" panose="020F0502020204030204" pitchFamily="34" charset="0"/>
                <a:ea typeface="Calibri" panose="020F0502020204030204" pitchFamily="34" charset="0"/>
                <a:cs typeface="Arial" panose="020B0604020202020204" pitchFamily="34" charset="0"/>
              </a:rPr>
              <a:t>The dominance of </a:t>
            </a:r>
            <a:r>
              <a:rPr lang="en-GB" sz="1800" b="1" dirty="0">
                <a:solidFill>
                  <a:srgbClr val="006965"/>
                </a:solidFill>
                <a:latin typeface="Calibri" panose="020F0502020204030204" pitchFamily="34" charset="0"/>
                <a:ea typeface="Calibri" panose="020F0502020204030204" pitchFamily="34" charset="0"/>
                <a:cs typeface="Arial" panose="020B0604020202020204" pitchFamily="34" charset="0"/>
              </a:rPr>
              <a:t>small businesses</a:t>
            </a:r>
            <a:r>
              <a:rPr lang="en-GB" sz="1800" baseline="30000" dirty="0">
                <a:solidFill>
                  <a:srgbClr val="006965"/>
                </a:solidFill>
                <a:latin typeface="Calibri" panose="020F0502020204030204" pitchFamily="34" charset="0"/>
                <a:ea typeface="Calibri" panose="020F0502020204030204" pitchFamily="34" charset="0"/>
                <a:cs typeface="Arial" panose="020B0604020202020204" pitchFamily="34" charset="0"/>
              </a:rPr>
              <a:t>2</a:t>
            </a:r>
            <a:r>
              <a:rPr lang="en-GB" sz="1800" dirty="0">
                <a:latin typeface="Calibri" panose="020F0502020204030204" pitchFamily="34" charset="0"/>
                <a:ea typeface="Calibri" panose="020F0502020204030204" pitchFamily="34" charset="0"/>
                <a:cs typeface="Arial" panose="020B0604020202020204" pitchFamily="34" charset="0"/>
              </a:rPr>
              <a:t>.  </a:t>
            </a:r>
          </a:p>
          <a:p>
            <a:pPr marL="342900" indent="-342900">
              <a:spcAft>
                <a:spcPts val="600"/>
              </a:spcAft>
              <a:buFont typeface="Arial" panose="020B0604020202020204" pitchFamily="34" charset="0"/>
              <a:buChar char="•"/>
            </a:pPr>
            <a:r>
              <a:rPr lang="en-GB" sz="1800" dirty="0">
                <a:latin typeface="Calibri" panose="020F0502020204030204" pitchFamily="34" charset="0"/>
                <a:ea typeface="Calibri" panose="020F0502020204030204" pitchFamily="34" charset="0"/>
                <a:cs typeface="Arial" panose="020B0604020202020204" pitchFamily="34" charset="0"/>
              </a:rPr>
              <a:t>High levels of </a:t>
            </a:r>
            <a:r>
              <a:rPr lang="en-GB" sz="1800" b="1" dirty="0">
                <a:solidFill>
                  <a:srgbClr val="006965"/>
                </a:solidFill>
                <a:latin typeface="Calibri" panose="020F0502020204030204" pitchFamily="34" charset="0"/>
                <a:ea typeface="Calibri" panose="020F0502020204030204" pitchFamily="34" charset="0"/>
                <a:cs typeface="Arial" panose="020B0604020202020204" pitchFamily="34" charset="0"/>
              </a:rPr>
              <a:t>self-employment</a:t>
            </a:r>
            <a:r>
              <a:rPr lang="en-GB" sz="1800" dirty="0">
                <a:latin typeface="Calibri" panose="020F0502020204030204" pitchFamily="34" charset="0"/>
                <a:ea typeface="Calibri" panose="020F0502020204030204" pitchFamily="34" charset="0"/>
                <a:cs typeface="Arial" panose="020B0604020202020204" pitchFamily="34" charset="0"/>
              </a:rPr>
              <a:t>, particularly within the county’s creative and construction sectors.</a:t>
            </a:r>
          </a:p>
          <a:p>
            <a:pPr marL="342900" indent="-342900">
              <a:spcAft>
                <a:spcPts val="600"/>
              </a:spcAft>
              <a:buFont typeface="Arial" panose="020B0604020202020204" pitchFamily="34" charset="0"/>
              <a:buChar char="•"/>
            </a:pPr>
            <a:r>
              <a:rPr lang="en-GB" sz="1800" dirty="0">
                <a:latin typeface="Calibri" panose="020F0502020204030204" pitchFamily="34" charset="0"/>
                <a:ea typeface="Calibri" panose="020F0502020204030204" pitchFamily="34" charset="0"/>
                <a:cs typeface="Arial" panose="020B0604020202020204" pitchFamily="34" charset="0"/>
              </a:rPr>
              <a:t>World-class economic assets and high performing clusters of business activity in the areas of </a:t>
            </a:r>
            <a:r>
              <a:rPr lang="en-GB" sz="1800" b="1" dirty="0">
                <a:solidFill>
                  <a:srgbClr val="006965"/>
                </a:solidFill>
                <a:latin typeface="Calibri" panose="020F0502020204030204" pitchFamily="34" charset="0"/>
                <a:ea typeface="Calibri" panose="020F0502020204030204" pitchFamily="34" charset="0"/>
                <a:cs typeface="Arial" panose="020B0604020202020204" pitchFamily="34" charset="0"/>
              </a:rPr>
              <a:t>film and TV</a:t>
            </a:r>
            <a:r>
              <a:rPr lang="en-GB" sz="1800" dirty="0">
                <a:solidFill>
                  <a:srgbClr val="006965"/>
                </a:solidFill>
                <a:latin typeface="Calibri" panose="020F0502020204030204" pitchFamily="34" charset="0"/>
                <a:ea typeface="Calibri" panose="020F0502020204030204" pitchFamily="34" charset="0"/>
                <a:cs typeface="Arial" panose="020B0604020202020204" pitchFamily="34" charset="0"/>
              </a:rPr>
              <a:t>,</a:t>
            </a:r>
            <a:r>
              <a:rPr lang="en-GB" sz="1800" dirty="0">
                <a:solidFill>
                  <a:schemeClr val="accent6"/>
                </a:solidFill>
                <a:latin typeface="Calibri" panose="020F0502020204030204" pitchFamily="34" charset="0"/>
                <a:ea typeface="Calibri" panose="020F0502020204030204" pitchFamily="34" charset="0"/>
                <a:cs typeface="Arial" panose="020B0604020202020204" pitchFamily="34" charset="0"/>
              </a:rPr>
              <a:t> </a:t>
            </a:r>
            <a:r>
              <a:rPr lang="en-GB" sz="1800" b="1" dirty="0">
                <a:solidFill>
                  <a:srgbClr val="006965"/>
                </a:solidFill>
                <a:latin typeface="Calibri" panose="020F0502020204030204" pitchFamily="34" charset="0"/>
                <a:ea typeface="Calibri" panose="020F0502020204030204" pitchFamily="34" charset="0"/>
                <a:cs typeface="Arial" panose="020B0604020202020204" pitchFamily="34" charset="0"/>
              </a:rPr>
              <a:t>high-performance engineering</a:t>
            </a:r>
            <a:r>
              <a:rPr lang="en-GB" sz="1800" dirty="0">
                <a:solidFill>
                  <a:srgbClr val="006965"/>
                </a:solidFill>
                <a:latin typeface="Calibri" panose="020F0502020204030204" pitchFamily="34" charset="0"/>
                <a:ea typeface="Calibri" panose="020F0502020204030204" pitchFamily="34" charset="0"/>
                <a:cs typeface="Arial" panose="020B0604020202020204" pitchFamily="34" charset="0"/>
              </a:rPr>
              <a:t>, </a:t>
            </a:r>
            <a:r>
              <a:rPr lang="en-GB" sz="1800" b="1" dirty="0">
                <a:solidFill>
                  <a:srgbClr val="006965"/>
                </a:solidFill>
                <a:latin typeface="Calibri" panose="020F0502020204030204" pitchFamily="34" charset="0"/>
                <a:ea typeface="Calibri" panose="020F0502020204030204" pitchFamily="34" charset="0"/>
                <a:cs typeface="Arial" panose="020B0604020202020204" pitchFamily="34" charset="0"/>
              </a:rPr>
              <a:t>space</a:t>
            </a:r>
            <a:r>
              <a:rPr lang="en-GB" sz="1800" dirty="0">
                <a:solidFill>
                  <a:schemeClr val="accent6"/>
                </a:solidFill>
                <a:latin typeface="Calibri" panose="020F0502020204030204" pitchFamily="34" charset="0"/>
                <a:ea typeface="Calibri" panose="020F0502020204030204" pitchFamily="34" charset="0"/>
                <a:cs typeface="Arial" panose="020B0604020202020204" pitchFamily="34" charset="0"/>
              </a:rPr>
              <a:t> </a:t>
            </a:r>
            <a:r>
              <a:rPr lang="en-GB" sz="1800" dirty="0">
                <a:latin typeface="Calibri" panose="020F0502020204030204" pitchFamily="34" charset="0"/>
                <a:ea typeface="Calibri" panose="020F0502020204030204" pitchFamily="34" charset="0"/>
                <a:cs typeface="Arial" panose="020B0604020202020204" pitchFamily="34" charset="0"/>
              </a:rPr>
              <a:t>and </a:t>
            </a:r>
            <a:r>
              <a:rPr lang="en-GB" sz="1800" b="1" dirty="0">
                <a:solidFill>
                  <a:srgbClr val="006965"/>
                </a:solidFill>
                <a:latin typeface="Calibri" panose="020F0502020204030204" pitchFamily="34" charset="0"/>
                <a:ea typeface="Calibri" panose="020F0502020204030204" pitchFamily="34" charset="0"/>
                <a:cs typeface="Arial" panose="020B0604020202020204" pitchFamily="34" charset="0"/>
              </a:rPr>
              <a:t>MedTech</a:t>
            </a:r>
            <a:r>
              <a:rPr lang="en-GB" sz="1800" dirty="0">
                <a:solidFill>
                  <a:srgbClr val="006965"/>
                </a:solidFill>
                <a:latin typeface="Calibri" panose="020F0502020204030204" pitchFamily="34" charset="0"/>
                <a:ea typeface="Calibri" panose="020F0502020204030204" pitchFamily="34" charset="0"/>
                <a:cs typeface="Arial" panose="020B0604020202020204" pitchFamily="34" charset="0"/>
              </a:rPr>
              <a:t>.</a:t>
            </a:r>
            <a:r>
              <a:rPr lang="en-GB" sz="1800" dirty="0">
                <a:latin typeface="Calibri" panose="020F0502020204030204" pitchFamily="34" charset="0"/>
                <a:ea typeface="Calibri" panose="020F0502020204030204" pitchFamily="34" charset="0"/>
                <a:cs typeface="Arial" panose="020B0604020202020204" pitchFamily="34" charset="0"/>
              </a:rPr>
              <a:t> </a:t>
            </a:r>
          </a:p>
          <a:p>
            <a:pPr marL="342900" indent="-342900">
              <a:spcAft>
                <a:spcPts val="600"/>
              </a:spcAft>
              <a:buFont typeface="Arial" panose="020B0604020202020204" pitchFamily="34" charset="0"/>
              <a:buChar char="•"/>
            </a:pPr>
            <a:r>
              <a:rPr lang="en-GB" sz="1800" dirty="0">
                <a:latin typeface="Calibri" panose="020F0502020204030204" pitchFamily="34" charset="0"/>
                <a:ea typeface="Calibri" panose="020F0502020204030204" pitchFamily="34" charset="0"/>
                <a:cs typeface="Arial" panose="020B0604020202020204" pitchFamily="34" charset="0"/>
              </a:rPr>
              <a:t>A comparatively large </a:t>
            </a:r>
            <a:r>
              <a:rPr lang="en-GB" sz="1800" b="1" dirty="0">
                <a:solidFill>
                  <a:srgbClr val="006965"/>
                </a:solidFill>
                <a:latin typeface="Calibri" panose="020F0502020204030204" pitchFamily="34" charset="0"/>
                <a:ea typeface="Calibri" panose="020F0502020204030204" pitchFamily="34" charset="0"/>
                <a:cs typeface="Arial" panose="020B0604020202020204" pitchFamily="34" charset="0"/>
              </a:rPr>
              <a:t>wholesale</a:t>
            </a:r>
            <a:r>
              <a:rPr lang="en-GB" sz="1800" dirty="0">
                <a:latin typeface="Calibri" panose="020F0502020204030204" pitchFamily="34" charset="0"/>
                <a:ea typeface="Calibri" panose="020F0502020204030204" pitchFamily="34" charset="0"/>
                <a:cs typeface="Arial" panose="020B0604020202020204" pitchFamily="34" charset="0"/>
              </a:rPr>
              <a:t> sector (particularly the wholesale of pharmaceutical goods, machinery and equipment, computers and software)</a:t>
            </a:r>
            <a:r>
              <a:rPr lang="en-GB" sz="1800" baseline="30000" dirty="0">
                <a:latin typeface="Calibri" panose="020F0502020204030204" pitchFamily="34" charset="0"/>
                <a:ea typeface="Calibri" panose="020F0502020204030204" pitchFamily="34" charset="0"/>
                <a:cs typeface="Arial" panose="020B0604020202020204" pitchFamily="34" charset="0"/>
              </a:rPr>
              <a:t>1</a:t>
            </a:r>
            <a:r>
              <a:rPr lang="en-GB" sz="1800" dirty="0">
                <a:latin typeface="Calibri" panose="020F0502020204030204" pitchFamily="34" charset="0"/>
                <a:ea typeface="Calibri" panose="020F0502020204030204" pitchFamily="34" charset="0"/>
                <a:cs typeface="Arial" panose="020B0604020202020204" pitchFamily="34" charset="0"/>
              </a:rPr>
              <a:t>.</a:t>
            </a:r>
          </a:p>
          <a:p>
            <a:pPr marL="342900" indent="-342900">
              <a:spcAft>
                <a:spcPts val="600"/>
              </a:spcAft>
              <a:buFont typeface="Arial" panose="020B0604020202020204" pitchFamily="34" charset="0"/>
              <a:buChar char="•"/>
            </a:pPr>
            <a:r>
              <a:rPr lang="en-GB" sz="1800" dirty="0">
                <a:latin typeface="Calibri" panose="020F0502020204030204" pitchFamily="34" charset="0"/>
                <a:ea typeface="Calibri" panose="020F0502020204030204" pitchFamily="34" charset="0"/>
                <a:cs typeface="Arial" panose="020B0604020202020204" pitchFamily="34" charset="0"/>
              </a:rPr>
              <a:t>Larger than average </a:t>
            </a:r>
            <a:r>
              <a:rPr lang="en-GB" sz="1800" b="1" dirty="0">
                <a:solidFill>
                  <a:srgbClr val="006965"/>
                </a:solidFill>
                <a:latin typeface="Calibri" panose="020F0502020204030204" pitchFamily="34" charset="0"/>
                <a:ea typeface="Calibri" panose="020F0502020204030204" pitchFamily="34" charset="0"/>
                <a:cs typeface="Arial" panose="020B0604020202020204" pitchFamily="34" charset="0"/>
              </a:rPr>
              <a:t>construction</a:t>
            </a:r>
            <a:r>
              <a:rPr lang="en-GB" b="1" dirty="0">
                <a:solidFill>
                  <a:srgbClr val="006965"/>
                </a:solidFill>
                <a:latin typeface="Calibri" panose="020F0502020204030204" pitchFamily="34" charset="0"/>
                <a:ea typeface="Calibri" panose="020F0502020204030204" pitchFamily="34" charset="0"/>
                <a:cs typeface="Arial" panose="020B0604020202020204" pitchFamily="34" charset="0"/>
              </a:rPr>
              <a:t>, </a:t>
            </a:r>
            <a:r>
              <a:rPr lang="en-GB" sz="1800" b="1" dirty="0">
                <a:solidFill>
                  <a:srgbClr val="006965"/>
                </a:solidFill>
                <a:latin typeface="Calibri" panose="020F0502020204030204" pitchFamily="34" charset="0"/>
                <a:ea typeface="Calibri" panose="020F0502020204030204" pitchFamily="34" charset="0"/>
                <a:cs typeface="Arial" panose="020B0604020202020204" pitchFamily="34" charset="0"/>
              </a:rPr>
              <a:t>business admin and support, info and comms, and mining, quarrying &amp; utilities</a:t>
            </a:r>
            <a:r>
              <a:rPr lang="en-GB" sz="1800" b="1" dirty="0">
                <a:latin typeface="Calibri" panose="020F0502020204030204" pitchFamily="34" charset="0"/>
                <a:ea typeface="Calibri" panose="020F0502020204030204" pitchFamily="34" charset="0"/>
                <a:cs typeface="Arial" panose="020B0604020202020204" pitchFamily="34" charset="0"/>
              </a:rPr>
              <a:t> </a:t>
            </a:r>
            <a:r>
              <a:rPr lang="en-GB" sz="1800" dirty="0">
                <a:latin typeface="Calibri" panose="020F0502020204030204" pitchFamily="34" charset="0"/>
                <a:ea typeface="Calibri" panose="020F0502020204030204" pitchFamily="34" charset="0"/>
                <a:cs typeface="Arial" panose="020B0604020202020204" pitchFamily="34" charset="0"/>
              </a:rPr>
              <a:t>sectors</a:t>
            </a:r>
            <a:r>
              <a:rPr lang="en-GB" sz="1800" baseline="30000" dirty="0">
                <a:latin typeface="Calibri" panose="020F0502020204030204" pitchFamily="34" charset="0"/>
                <a:ea typeface="Calibri" panose="020F0502020204030204" pitchFamily="34" charset="0"/>
                <a:cs typeface="Arial" panose="020B0604020202020204" pitchFamily="34" charset="0"/>
              </a:rPr>
              <a:t>1</a:t>
            </a:r>
            <a:r>
              <a:rPr lang="en-GB" sz="1800" dirty="0">
                <a:latin typeface="Calibri" panose="020F0502020204030204" pitchFamily="34" charset="0"/>
                <a:ea typeface="Calibri" panose="020F0502020204030204" pitchFamily="34" charset="0"/>
                <a:cs typeface="Arial" panose="020B0604020202020204" pitchFamily="34" charset="0"/>
              </a:rPr>
              <a:t>.</a:t>
            </a:r>
          </a:p>
        </p:txBody>
      </p:sp>
      <p:graphicFrame>
        <p:nvGraphicFramePr>
          <p:cNvPr id="14" name="Chart 13">
            <a:extLst>
              <a:ext uri="{FF2B5EF4-FFF2-40B4-BE49-F238E27FC236}">
                <a16:creationId xmlns:a16="http://schemas.microsoft.com/office/drawing/2014/main" id="{E268AB83-51C8-CE12-7D67-2F7266C2E828}"/>
              </a:ext>
            </a:extLst>
          </p:cNvPr>
          <p:cNvGraphicFramePr>
            <a:graphicFrameLocks/>
          </p:cNvGraphicFramePr>
          <p:nvPr>
            <p:extLst>
              <p:ext uri="{D42A27DB-BD31-4B8C-83A1-F6EECF244321}">
                <p14:modId xmlns:p14="http://schemas.microsoft.com/office/powerpoint/2010/main" val="218387861"/>
              </p:ext>
            </p:extLst>
          </p:nvPr>
        </p:nvGraphicFramePr>
        <p:xfrm>
          <a:off x="8639175" y="1285915"/>
          <a:ext cx="3262540" cy="2881030"/>
        </p:xfrm>
        <a:graphic>
          <a:graphicData uri="http://schemas.openxmlformats.org/drawingml/2006/chart">
            <c:chart xmlns:c="http://schemas.openxmlformats.org/drawingml/2006/chart" xmlns:r="http://schemas.openxmlformats.org/officeDocument/2006/relationships" r:id="rId5"/>
          </a:graphicData>
        </a:graphic>
      </p:graphicFrame>
      <p:sp>
        <p:nvSpPr>
          <p:cNvPr id="22" name="TextBox 21">
            <a:extLst>
              <a:ext uri="{FF2B5EF4-FFF2-40B4-BE49-F238E27FC236}">
                <a16:creationId xmlns:a16="http://schemas.microsoft.com/office/drawing/2014/main" id="{8F251AB8-EBDE-3004-E1AC-F758189389FF}"/>
              </a:ext>
            </a:extLst>
          </p:cNvPr>
          <p:cNvSpPr txBox="1"/>
          <p:nvPr/>
        </p:nvSpPr>
        <p:spPr>
          <a:xfrm>
            <a:off x="6677026" y="1285915"/>
            <a:ext cx="2133600" cy="1600438"/>
          </a:xfrm>
          <a:prstGeom prst="rect">
            <a:avLst/>
          </a:prstGeom>
          <a:noFill/>
        </p:spPr>
        <p:txBody>
          <a:bodyPr wrap="square" rtlCol="0">
            <a:spAutoFit/>
          </a:bodyPr>
          <a:lstStyle/>
          <a:p>
            <a:r>
              <a:rPr lang="en-GB" sz="1400" b="1">
                <a:solidFill>
                  <a:srgbClr val="006965"/>
                </a:solidFill>
              </a:rPr>
              <a:t>A higher proportion of those working in the Buckinghamshire economy work for small firms (employing fewer than 50 people) than the national average</a:t>
            </a:r>
            <a:r>
              <a:rPr lang="en-GB" sz="1400" baseline="30000">
                <a:solidFill>
                  <a:srgbClr val="006965"/>
                </a:solidFill>
                <a:latin typeface="Calibri" panose="020F0502020204030204" pitchFamily="34" charset="0"/>
                <a:ea typeface="Calibri" panose="020F0502020204030204" pitchFamily="34" charset="0"/>
                <a:cs typeface="Arial" panose="020B0604020202020204" pitchFamily="34" charset="0"/>
              </a:rPr>
              <a:t>2</a:t>
            </a:r>
            <a:r>
              <a:rPr lang="en-GB" sz="1400" b="1">
                <a:solidFill>
                  <a:srgbClr val="006965"/>
                </a:solidFill>
              </a:rPr>
              <a:t>. </a:t>
            </a:r>
          </a:p>
        </p:txBody>
      </p:sp>
      <p:cxnSp>
        <p:nvCxnSpPr>
          <p:cNvPr id="25" name="Straight Connector 24">
            <a:extLst>
              <a:ext uri="{FF2B5EF4-FFF2-40B4-BE49-F238E27FC236}">
                <a16:creationId xmlns:a16="http://schemas.microsoft.com/office/drawing/2014/main" id="{364AF852-0F63-2D64-9FB5-4C5372340DCF}"/>
              </a:ext>
            </a:extLst>
          </p:cNvPr>
          <p:cNvCxnSpPr>
            <a:cxnSpLocks/>
            <a:stCxn id="4" idx="3"/>
          </p:cNvCxnSpPr>
          <p:nvPr/>
        </p:nvCxnSpPr>
        <p:spPr>
          <a:xfrm flipH="1">
            <a:off x="6379914" y="1464546"/>
            <a:ext cx="4891" cy="4012329"/>
          </a:xfrm>
          <a:prstGeom prst="line">
            <a:avLst/>
          </a:prstGeom>
          <a:ln>
            <a:solidFill>
              <a:srgbClr val="006965"/>
            </a:solidFill>
          </a:ln>
        </p:spPr>
        <p:style>
          <a:lnRef idx="1">
            <a:schemeClr val="accent1"/>
          </a:lnRef>
          <a:fillRef idx="0">
            <a:schemeClr val="accent1"/>
          </a:fillRef>
          <a:effectRef idx="0">
            <a:schemeClr val="accent1"/>
          </a:effectRef>
          <a:fontRef idx="minor">
            <a:schemeClr val="tx1"/>
          </a:fontRef>
        </p:style>
      </p:cxnSp>
      <p:grpSp>
        <p:nvGrpSpPr>
          <p:cNvPr id="30" name="Group 29">
            <a:extLst>
              <a:ext uri="{FF2B5EF4-FFF2-40B4-BE49-F238E27FC236}">
                <a16:creationId xmlns:a16="http://schemas.microsoft.com/office/drawing/2014/main" id="{C9E04485-E266-1A55-5DB7-A27CFC7DDA66}"/>
              </a:ext>
            </a:extLst>
          </p:cNvPr>
          <p:cNvGrpSpPr/>
          <p:nvPr/>
        </p:nvGrpSpPr>
        <p:grpSpPr>
          <a:xfrm>
            <a:off x="9182035" y="5572085"/>
            <a:ext cx="2408560" cy="696375"/>
            <a:chOff x="6711442" y="5636953"/>
            <a:chExt cx="2408560" cy="696375"/>
          </a:xfrm>
        </p:grpSpPr>
        <p:pic>
          <p:nvPicPr>
            <p:cNvPr id="15" name="Graphic 14" descr="Woman with solid fill">
              <a:extLst>
                <a:ext uri="{FF2B5EF4-FFF2-40B4-BE49-F238E27FC236}">
                  <a16:creationId xmlns:a16="http://schemas.microsoft.com/office/drawing/2014/main" id="{E9C9EE0A-5C0C-4F70-B357-F1DC414DC786}"/>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6711442" y="5638386"/>
              <a:ext cx="664545" cy="664545"/>
            </a:xfrm>
            <a:prstGeom prst="rect">
              <a:avLst/>
            </a:prstGeom>
          </p:spPr>
        </p:pic>
        <p:pic>
          <p:nvPicPr>
            <p:cNvPr id="17" name="Graphic 16" descr="Man with solid fill">
              <a:extLst>
                <a:ext uri="{FF2B5EF4-FFF2-40B4-BE49-F238E27FC236}">
                  <a16:creationId xmlns:a16="http://schemas.microsoft.com/office/drawing/2014/main" id="{4D55713E-8B7C-457E-8ED6-7A2693E6FCB2}"/>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7070191" y="5636953"/>
              <a:ext cx="664545" cy="664545"/>
            </a:xfrm>
            <a:prstGeom prst="rect">
              <a:avLst/>
            </a:prstGeom>
          </p:spPr>
        </p:pic>
        <p:pic>
          <p:nvPicPr>
            <p:cNvPr id="18" name="Graphic 17" descr="Woman with solid fill">
              <a:extLst>
                <a:ext uri="{FF2B5EF4-FFF2-40B4-BE49-F238E27FC236}">
                  <a16:creationId xmlns:a16="http://schemas.microsoft.com/office/drawing/2014/main" id="{9783C044-784E-4136-AAC1-D6E397B099D7}"/>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7411553" y="5647620"/>
              <a:ext cx="664545" cy="664545"/>
            </a:xfrm>
            <a:prstGeom prst="rect">
              <a:avLst/>
            </a:prstGeom>
          </p:spPr>
        </p:pic>
        <p:pic>
          <p:nvPicPr>
            <p:cNvPr id="19" name="Graphic 18" descr="Man with solid fill">
              <a:extLst>
                <a:ext uri="{FF2B5EF4-FFF2-40B4-BE49-F238E27FC236}">
                  <a16:creationId xmlns:a16="http://schemas.microsoft.com/office/drawing/2014/main" id="{7B46737B-847F-4724-A231-884889D1BD98}"/>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7767369" y="5658287"/>
              <a:ext cx="664545" cy="664545"/>
            </a:xfrm>
            <a:prstGeom prst="rect">
              <a:avLst/>
            </a:prstGeom>
          </p:spPr>
        </p:pic>
        <p:pic>
          <p:nvPicPr>
            <p:cNvPr id="20" name="Graphic 19" descr="Woman with solid fill">
              <a:extLst>
                <a:ext uri="{FF2B5EF4-FFF2-40B4-BE49-F238E27FC236}">
                  <a16:creationId xmlns:a16="http://schemas.microsoft.com/office/drawing/2014/main" id="{84ADA2C6-0EF8-4969-A4F9-F64DB1852640}"/>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8108731" y="5656784"/>
              <a:ext cx="664545" cy="664545"/>
            </a:xfrm>
            <a:prstGeom prst="rect">
              <a:avLst/>
            </a:prstGeom>
          </p:spPr>
        </p:pic>
        <p:pic>
          <p:nvPicPr>
            <p:cNvPr id="21" name="Graphic 20" descr="Man with solid fill">
              <a:extLst>
                <a:ext uri="{FF2B5EF4-FFF2-40B4-BE49-F238E27FC236}">
                  <a16:creationId xmlns:a16="http://schemas.microsoft.com/office/drawing/2014/main" id="{896B0551-2D5F-4EE0-9EC8-7859B2949116}"/>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8455457" y="5668783"/>
              <a:ext cx="664545" cy="664545"/>
            </a:xfrm>
            <a:prstGeom prst="rect">
              <a:avLst/>
            </a:prstGeom>
          </p:spPr>
        </p:pic>
      </p:grpSp>
      <p:sp>
        <p:nvSpPr>
          <p:cNvPr id="31" name="Rectangle: Rounded Corners 30">
            <a:extLst>
              <a:ext uri="{FF2B5EF4-FFF2-40B4-BE49-F238E27FC236}">
                <a16:creationId xmlns:a16="http://schemas.microsoft.com/office/drawing/2014/main" id="{D5632322-1533-0A8C-D948-68C4BE33333B}"/>
              </a:ext>
            </a:extLst>
          </p:cNvPr>
          <p:cNvSpPr/>
          <p:nvPr/>
        </p:nvSpPr>
        <p:spPr>
          <a:xfrm>
            <a:off x="10620375" y="168676"/>
            <a:ext cx="1334147" cy="421689"/>
          </a:xfrm>
          <a:prstGeom prst="roundRect">
            <a:avLst/>
          </a:prstGeom>
          <a:solidFill>
            <a:srgbClr val="808285"/>
          </a:solidFill>
          <a:ln>
            <a:solidFill>
              <a:srgbClr val="80828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a:solidFill>
                  <a:schemeClr val="bg1"/>
                </a:solidFill>
                <a:hlinkClick r:id="rId12" action="ppaction://hlinksldjump">
                  <a:extLst>
                    <a:ext uri="{A12FA001-AC4F-418D-AE19-62706E023703}">
                      <ahyp:hlinkClr xmlns:ahyp="http://schemas.microsoft.com/office/drawing/2018/hyperlinkcolor" val="tx"/>
                    </a:ext>
                  </a:extLst>
                </a:hlinkClick>
              </a:rPr>
              <a:t>Back to index</a:t>
            </a:r>
            <a:endParaRPr lang="en-GB" sz="1400">
              <a:solidFill>
                <a:schemeClr val="bg1"/>
              </a:solidFill>
            </a:endParaRPr>
          </a:p>
        </p:txBody>
      </p:sp>
    </p:spTree>
    <p:extLst>
      <p:ext uri="{BB962C8B-B14F-4D97-AF65-F5344CB8AC3E}">
        <p14:creationId xmlns:p14="http://schemas.microsoft.com/office/powerpoint/2010/main" val="169730655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701A8B48-85A9-058A-1597-6191407908D6}"/>
              </a:ext>
            </a:extLst>
          </p:cNvPr>
          <p:cNvSpPr txBox="1">
            <a:spLocks/>
          </p:cNvSpPr>
          <p:nvPr/>
        </p:nvSpPr>
        <p:spPr>
          <a:xfrm>
            <a:off x="268074" y="517547"/>
            <a:ext cx="8132795" cy="39334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2400" b="1">
                <a:solidFill>
                  <a:srgbClr val="006965"/>
                </a:solidFill>
                <a:latin typeface="+mn-lt"/>
              </a:rPr>
              <a:t>What kind of economy does Buckinghamshire have? </a:t>
            </a:r>
            <a:br>
              <a:rPr lang="en-GB" sz="2400">
                <a:latin typeface="+mn-lt"/>
              </a:rPr>
            </a:br>
            <a:endParaRPr lang="en-GB" sz="2400">
              <a:latin typeface="+mn-lt"/>
            </a:endParaRPr>
          </a:p>
        </p:txBody>
      </p:sp>
      <p:sp>
        <p:nvSpPr>
          <p:cNvPr id="6" name="TextBox 5">
            <a:extLst>
              <a:ext uri="{FF2B5EF4-FFF2-40B4-BE49-F238E27FC236}">
                <a16:creationId xmlns:a16="http://schemas.microsoft.com/office/drawing/2014/main" id="{1C3E0272-46C4-78C7-1BC2-BF946FB78C15}"/>
              </a:ext>
            </a:extLst>
          </p:cNvPr>
          <p:cNvSpPr txBox="1"/>
          <p:nvPr/>
        </p:nvSpPr>
        <p:spPr>
          <a:xfrm>
            <a:off x="309563" y="1190640"/>
            <a:ext cx="6096000" cy="1477328"/>
          </a:xfrm>
          <a:prstGeom prst="rect">
            <a:avLst/>
          </a:prstGeom>
          <a:noFill/>
        </p:spPr>
        <p:txBody>
          <a:bodyPr wrap="square">
            <a:spAutoFit/>
          </a:bodyPr>
          <a:lstStyle/>
          <a:p>
            <a:r>
              <a:rPr lang="en-GB" sz="1800">
                <a:solidFill>
                  <a:schemeClr val="tx1">
                    <a:lumMod val="95000"/>
                    <a:lumOff val="5000"/>
                  </a:schemeClr>
                </a:solidFill>
                <a:effectLst/>
                <a:ea typeface="Times New Roman" panose="02020603050405020304" pitchFamily="18" charset="0"/>
              </a:rPr>
              <a:t>There were </a:t>
            </a:r>
            <a:r>
              <a:rPr lang="en-GB" sz="1800" b="1">
                <a:solidFill>
                  <a:srgbClr val="006965"/>
                </a:solidFill>
                <a:effectLst/>
                <a:ea typeface="Times New Roman" panose="02020603050405020304" pitchFamily="18" charset="0"/>
              </a:rPr>
              <a:t>31,355 VAT/PAYE </a:t>
            </a:r>
            <a:r>
              <a:rPr lang="en-GB" sz="1800">
                <a:solidFill>
                  <a:schemeClr val="tx1">
                    <a:lumMod val="95000"/>
                    <a:lumOff val="5000"/>
                  </a:schemeClr>
                </a:solidFill>
                <a:effectLst/>
                <a:ea typeface="Times New Roman" panose="02020603050405020304" pitchFamily="18" charset="0"/>
              </a:rPr>
              <a:t>registered businesses (enterprises) operating in Buckinghamshire in March 2022, a decrease of 0.4% from March 2021.  </a:t>
            </a:r>
            <a:r>
              <a:rPr lang="en-GB" sz="1800">
                <a:solidFill>
                  <a:schemeClr val="tx1">
                    <a:lumMod val="95000"/>
                    <a:lumOff val="5000"/>
                  </a:schemeClr>
                </a:solidFill>
                <a:ea typeface="Times New Roman" panose="02020603050405020304" pitchFamily="18" charset="0"/>
              </a:rPr>
              <a:t>These businesses operated from 34,520 individual units (or workplaces).  A decrease of 0.5% from March 2021</a:t>
            </a:r>
            <a:r>
              <a:rPr lang="en-GB" sz="1800" baseline="30000">
                <a:latin typeface="Calibri" panose="020F0502020204030204" pitchFamily="34" charset="0"/>
                <a:ea typeface="Times New Roman" panose="02020603050405020304" pitchFamily="18" charset="0"/>
              </a:rPr>
              <a:t>1</a:t>
            </a:r>
            <a:r>
              <a:rPr lang="en-GB" sz="1800">
                <a:solidFill>
                  <a:schemeClr val="tx1">
                    <a:lumMod val="95000"/>
                    <a:lumOff val="5000"/>
                  </a:schemeClr>
                </a:solidFill>
                <a:ea typeface="Times New Roman" panose="02020603050405020304" pitchFamily="18" charset="0"/>
              </a:rPr>
              <a:t>.</a:t>
            </a:r>
          </a:p>
        </p:txBody>
      </p:sp>
      <p:sp>
        <p:nvSpPr>
          <p:cNvPr id="7" name="Rectangle: Rounded Corners 6">
            <a:extLst>
              <a:ext uri="{FF2B5EF4-FFF2-40B4-BE49-F238E27FC236}">
                <a16:creationId xmlns:a16="http://schemas.microsoft.com/office/drawing/2014/main" id="{F25FA9AB-C295-3260-77E2-CE0C1B277E5C}"/>
              </a:ext>
            </a:extLst>
          </p:cNvPr>
          <p:cNvSpPr/>
          <p:nvPr/>
        </p:nvSpPr>
        <p:spPr>
          <a:xfrm>
            <a:off x="10620375" y="168676"/>
            <a:ext cx="1334147" cy="421689"/>
          </a:xfrm>
          <a:prstGeom prst="roundRect">
            <a:avLst/>
          </a:prstGeom>
          <a:solidFill>
            <a:srgbClr val="808285"/>
          </a:solidFill>
          <a:ln>
            <a:solidFill>
              <a:srgbClr val="80828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a:solidFill>
                  <a:schemeClr val="bg1"/>
                </a:solidFill>
                <a:hlinkClick r:id="rId2" action="ppaction://hlinksldjump">
                  <a:extLst>
                    <a:ext uri="{A12FA001-AC4F-418D-AE19-62706E023703}">
                      <ahyp:hlinkClr xmlns:ahyp="http://schemas.microsoft.com/office/drawing/2018/hyperlinkcolor" val="tx"/>
                    </a:ext>
                  </a:extLst>
                </a:hlinkClick>
              </a:rPr>
              <a:t>Back to index</a:t>
            </a:r>
            <a:endParaRPr lang="en-GB" sz="1400">
              <a:solidFill>
                <a:schemeClr val="bg1"/>
              </a:solidFill>
            </a:endParaRPr>
          </a:p>
        </p:txBody>
      </p:sp>
      <p:graphicFrame>
        <p:nvGraphicFramePr>
          <p:cNvPr id="8" name="Chart 7">
            <a:extLst>
              <a:ext uri="{FF2B5EF4-FFF2-40B4-BE49-F238E27FC236}">
                <a16:creationId xmlns:a16="http://schemas.microsoft.com/office/drawing/2014/main" id="{EE1456E2-0105-2AD2-D2F8-AD5B283BBEA5}"/>
              </a:ext>
            </a:extLst>
          </p:cNvPr>
          <p:cNvGraphicFramePr>
            <a:graphicFrameLocks/>
          </p:cNvGraphicFramePr>
          <p:nvPr>
            <p:extLst>
              <p:ext uri="{D42A27DB-BD31-4B8C-83A1-F6EECF244321}">
                <p14:modId xmlns:p14="http://schemas.microsoft.com/office/powerpoint/2010/main" val="345869933"/>
              </p:ext>
            </p:extLst>
          </p:nvPr>
        </p:nvGraphicFramePr>
        <p:xfrm>
          <a:off x="6857999" y="1859725"/>
          <a:ext cx="4772025" cy="2914650"/>
        </p:xfrm>
        <a:graphic>
          <a:graphicData uri="http://schemas.openxmlformats.org/drawingml/2006/chart">
            <c:chart xmlns:c="http://schemas.openxmlformats.org/drawingml/2006/chart" xmlns:r="http://schemas.openxmlformats.org/officeDocument/2006/relationships" r:id="rId3"/>
          </a:graphicData>
        </a:graphic>
      </p:graphicFrame>
      <p:sp>
        <p:nvSpPr>
          <p:cNvPr id="10" name="TextBox 9">
            <a:extLst>
              <a:ext uri="{FF2B5EF4-FFF2-40B4-BE49-F238E27FC236}">
                <a16:creationId xmlns:a16="http://schemas.microsoft.com/office/drawing/2014/main" id="{5C3C9178-8137-019E-BDF0-307C84E17A01}"/>
              </a:ext>
            </a:extLst>
          </p:cNvPr>
          <p:cNvSpPr txBox="1"/>
          <p:nvPr/>
        </p:nvSpPr>
        <p:spPr>
          <a:xfrm>
            <a:off x="268074" y="2947718"/>
            <a:ext cx="6096000" cy="738664"/>
          </a:xfrm>
          <a:prstGeom prst="rect">
            <a:avLst/>
          </a:prstGeom>
          <a:noFill/>
        </p:spPr>
        <p:txBody>
          <a:bodyPr wrap="square">
            <a:spAutoFit/>
          </a:bodyPr>
          <a:lstStyle/>
          <a:p>
            <a:r>
              <a:rPr lang="en-GB" sz="1400" b="1">
                <a:solidFill>
                  <a:srgbClr val="006965"/>
                </a:solidFill>
              </a:rPr>
              <a:t>In 2021 (latest available data), Buckinghamshire had a relatively stable business population. Fewer businesses were created, and fewer businesses closed (as a proportion of all existing business) than the national average. </a:t>
            </a:r>
          </a:p>
        </p:txBody>
      </p:sp>
      <p:graphicFrame>
        <p:nvGraphicFramePr>
          <p:cNvPr id="12" name="Chart 11">
            <a:extLst>
              <a:ext uri="{FF2B5EF4-FFF2-40B4-BE49-F238E27FC236}">
                <a16:creationId xmlns:a16="http://schemas.microsoft.com/office/drawing/2014/main" id="{6DDCE1C7-2D43-5987-2315-7F4063A5A302}"/>
              </a:ext>
            </a:extLst>
          </p:cNvPr>
          <p:cNvGraphicFramePr>
            <a:graphicFrameLocks/>
          </p:cNvGraphicFramePr>
          <p:nvPr>
            <p:extLst>
              <p:ext uri="{D42A27DB-BD31-4B8C-83A1-F6EECF244321}">
                <p14:modId xmlns:p14="http://schemas.microsoft.com/office/powerpoint/2010/main" val="1189986458"/>
              </p:ext>
            </p:extLst>
          </p:nvPr>
        </p:nvGraphicFramePr>
        <p:xfrm>
          <a:off x="268074" y="3756874"/>
          <a:ext cx="4187671" cy="2743200"/>
        </p:xfrm>
        <a:graphic>
          <a:graphicData uri="http://schemas.openxmlformats.org/drawingml/2006/chart">
            <c:chart xmlns:c="http://schemas.openxmlformats.org/drawingml/2006/chart" xmlns:r="http://schemas.openxmlformats.org/officeDocument/2006/relationships" r:id="rId4"/>
          </a:graphicData>
        </a:graphic>
      </p:graphicFrame>
      <p:sp>
        <p:nvSpPr>
          <p:cNvPr id="14" name="TextBox 13">
            <a:extLst>
              <a:ext uri="{FF2B5EF4-FFF2-40B4-BE49-F238E27FC236}">
                <a16:creationId xmlns:a16="http://schemas.microsoft.com/office/drawing/2014/main" id="{94A0E935-11FD-8BB2-63AD-8A017B950415}"/>
              </a:ext>
            </a:extLst>
          </p:cNvPr>
          <p:cNvSpPr txBox="1"/>
          <p:nvPr/>
        </p:nvSpPr>
        <p:spPr>
          <a:xfrm>
            <a:off x="6096000" y="6428490"/>
            <a:ext cx="6096000" cy="307777"/>
          </a:xfrm>
          <a:prstGeom prst="rect">
            <a:avLst/>
          </a:prstGeom>
          <a:noFill/>
        </p:spPr>
        <p:txBody>
          <a:bodyPr wrap="square">
            <a:spAutoFit/>
          </a:bodyPr>
          <a:lstStyle/>
          <a:p>
            <a:pPr algn="r"/>
            <a:r>
              <a:rPr lang="en-GB" sz="1400" baseline="30000"/>
              <a:t>2 </a:t>
            </a:r>
            <a:r>
              <a:rPr lang="en-GB" sz="1400" b="0" i="0" u="sng" strike="noStrike">
                <a:solidFill>
                  <a:srgbClr val="0563C1"/>
                </a:solidFill>
                <a:effectLst/>
                <a:latin typeface="Calibri" panose="020F0502020204030204" pitchFamily="34" charset="0"/>
                <a:hlinkClick r:id="rId5"/>
              </a:rPr>
              <a:t>Business demography, UK - Office for National Statistics (ons.gov.uk)</a:t>
            </a:r>
            <a:r>
              <a:rPr lang="en-GB" sz="1400"/>
              <a:t> </a:t>
            </a:r>
          </a:p>
        </p:txBody>
      </p:sp>
      <p:sp>
        <p:nvSpPr>
          <p:cNvPr id="16" name="TextBox 15">
            <a:extLst>
              <a:ext uri="{FF2B5EF4-FFF2-40B4-BE49-F238E27FC236}">
                <a16:creationId xmlns:a16="http://schemas.microsoft.com/office/drawing/2014/main" id="{A269BCCE-01AD-B590-7273-73B596DCD10F}"/>
              </a:ext>
            </a:extLst>
          </p:cNvPr>
          <p:cNvSpPr txBox="1"/>
          <p:nvPr/>
        </p:nvSpPr>
        <p:spPr>
          <a:xfrm>
            <a:off x="7110411" y="1216033"/>
            <a:ext cx="4772026" cy="523220"/>
          </a:xfrm>
          <a:prstGeom prst="rect">
            <a:avLst/>
          </a:prstGeom>
          <a:noFill/>
        </p:spPr>
        <p:txBody>
          <a:bodyPr wrap="square">
            <a:spAutoFit/>
          </a:bodyPr>
          <a:lstStyle/>
          <a:p>
            <a:r>
              <a:rPr lang="en-GB" sz="1400" b="1">
                <a:solidFill>
                  <a:srgbClr val="006965"/>
                </a:solidFill>
              </a:rPr>
              <a:t>Business survival rates in Buckinghamshire are higher than the national average. </a:t>
            </a:r>
          </a:p>
        </p:txBody>
      </p:sp>
      <p:sp>
        <p:nvSpPr>
          <p:cNvPr id="18" name="TextBox 17">
            <a:extLst>
              <a:ext uri="{FF2B5EF4-FFF2-40B4-BE49-F238E27FC236}">
                <a16:creationId xmlns:a16="http://schemas.microsoft.com/office/drawing/2014/main" id="{6363DA79-3DFC-B1C5-6EC1-9529D74F39F9}"/>
              </a:ext>
            </a:extLst>
          </p:cNvPr>
          <p:cNvSpPr txBox="1"/>
          <p:nvPr/>
        </p:nvSpPr>
        <p:spPr>
          <a:xfrm>
            <a:off x="4931226" y="5016301"/>
            <a:ext cx="6939286" cy="923330"/>
          </a:xfrm>
          <a:prstGeom prst="rect">
            <a:avLst/>
          </a:prstGeom>
          <a:noFill/>
        </p:spPr>
        <p:txBody>
          <a:bodyPr wrap="square">
            <a:spAutoFit/>
          </a:bodyPr>
          <a:lstStyle/>
          <a:p>
            <a:r>
              <a:rPr lang="en-GB" sz="1800"/>
              <a:t>In 2021, there were </a:t>
            </a:r>
            <a:r>
              <a:rPr lang="en-GB" sz="1800" b="1">
                <a:solidFill>
                  <a:srgbClr val="006965"/>
                </a:solidFill>
              </a:rPr>
              <a:t>slightly more high growth businesses </a:t>
            </a:r>
            <a:r>
              <a:rPr lang="en-GB" sz="1800"/>
              <a:t>in Buckinghamshire than the national average (4.2% of </a:t>
            </a:r>
            <a:r>
              <a:rPr lang="en-GB"/>
              <a:t>all businesses employing more than 10 people, </a:t>
            </a:r>
            <a:r>
              <a:rPr lang="en-GB" sz="1800"/>
              <a:t>compared with 3.8%)</a:t>
            </a:r>
            <a:r>
              <a:rPr lang="en-GB" sz="1800" baseline="30000"/>
              <a:t>2</a:t>
            </a:r>
            <a:r>
              <a:rPr lang="en-GB" sz="1800"/>
              <a:t>.</a:t>
            </a:r>
          </a:p>
        </p:txBody>
      </p:sp>
      <p:sp>
        <p:nvSpPr>
          <p:cNvPr id="20" name="TextBox 19">
            <a:extLst>
              <a:ext uri="{FF2B5EF4-FFF2-40B4-BE49-F238E27FC236}">
                <a16:creationId xmlns:a16="http://schemas.microsoft.com/office/drawing/2014/main" id="{14BB4E66-32ED-C118-654B-410ECD25519D}"/>
              </a:ext>
            </a:extLst>
          </p:cNvPr>
          <p:cNvSpPr txBox="1"/>
          <p:nvPr/>
        </p:nvSpPr>
        <p:spPr>
          <a:xfrm>
            <a:off x="5748338" y="6186564"/>
            <a:ext cx="6443662" cy="307777"/>
          </a:xfrm>
          <a:prstGeom prst="rect">
            <a:avLst/>
          </a:prstGeom>
          <a:noFill/>
        </p:spPr>
        <p:txBody>
          <a:bodyPr wrap="square">
            <a:spAutoFit/>
          </a:bodyPr>
          <a:lstStyle/>
          <a:p>
            <a:pPr algn="r"/>
            <a:r>
              <a:rPr lang="en-GB" sz="1400" baseline="30000">
                <a:latin typeface="Calibri" panose="020F0502020204030204" pitchFamily="34" charset="0"/>
                <a:ea typeface="Times New Roman" panose="02020603050405020304" pitchFamily="18" charset="0"/>
              </a:rPr>
              <a:t>1</a:t>
            </a:r>
            <a:r>
              <a:rPr lang="en-GB" sz="1400">
                <a:latin typeface="Calibri" panose="020F0502020204030204" pitchFamily="34" charset="0"/>
                <a:ea typeface="Times New Roman" panose="02020603050405020304" pitchFamily="18" charset="0"/>
              </a:rPr>
              <a:t> </a:t>
            </a:r>
            <a:r>
              <a:rPr lang="en-GB" sz="1400">
                <a:latin typeface="Calibri" panose="020F0502020204030204" pitchFamily="34" charset="0"/>
                <a:ea typeface="Times New Roman" panose="02020603050405020304" pitchFamily="18" charset="0"/>
                <a:hlinkClick r:id="rId6"/>
              </a:rPr>
              <a:t>UK Business Count, 2022, ONS</a:t>
            </a:r>
            <a:endParaRPr lang="en-GB" sz="1400">
              <a:latin typeface="Calibri" panose="020F0502020204030204" pitchFamily="34" charset="0"/>
              <a:ea typeface="Times New Roman" panose="02020603050405020304" pitchFamily="18" charset="0"/>
            </a:endParaRPr>
          </a:p>
        </p:txBody>
      </p:sp>
    </p:spTree>
    <p:extLst>
      <p:ext uri="{BB962C8B-B14F-4D97-AF65-F5344CB8AC3E}">
        <p14:creationId xmlns:p14="http://schemas.microsoft.com/office/powerpoint/2010/main" val="234420578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B1694A-962F-C0EB-2541-EEF85A47B87F}"/>
              </a:ext>
            </a:extLst>
          </p:cNvPr>
          <p:cNvSpPr>
            <a:spLocks noGrp="1"/>
          </p:cNvSpPr>
          <p:nvPr>
            <p:ph type="title"/>
          </p:nvPr>
        </p:nvSpPr>
        <p:spPr>
          <a:xfrm>
            <a:off x="114300" y="107950"/>
            <a:ext cx="10574415" cy="1325563"/>
          </a:xfrm>
        </p:spPr>
        <p:txBody>
          <a:bodyPr>
            <a:normAutofit/>
          </a:bodyPr>
          <a:lstStyle/>
          <a:p>
            <a:r>
              <a:rPr lang="en-GB" sz="3600" b="1">
                <a:solidFill>
                  <a:srgbClr val="006965"/>
                </a:solidFill>
                <a:latin typeface="+mn-lt"/>
              </a:rPr>
              <a:t>What are Buckinghamshire’s largest employment sectors? </a:t>
            </a:r>
            <a:endParaRPr lang="en-GB" sz="3600">
              <a:solidFill>
                <a:srgbClr val="006965"/>
              </a:solidFill>
              <a:latin typeface="+mn-lt"/>
            </a:endParaRPr>
          </a:p>
        </p:txBody>
      </p:sp>
      <p:graphicFrame>
        <p:nvGraphicFramePr>
          <p:cNvPr id="4" name="Content Placeholder 3">
            <a:extLst>
              <a:ext uri="{FF2B5EF4-FFF2-40B4-BE49-F238E27FC236}">
                <a16:creationId xmlns:a16="http://schemas.microsoft.com/office/drawing/2014/main" id="{8A200D69-7E2D-34F1-DF26-B746CF4A4621}"/>
              </a:ext>
            </a:extLst>
          </p:cNvPr>
          <p:cNvGraphicFramePr>
            <a:graphicFrameLocks noGrp="1"/>
          </p:cNvGraphicFramePr>
          <p:nvPr>
            <p:ph idx="1"/>
            <p:extLst>
              <p:ext uri="{D42A27DB-BD31-4B8C-83A1-F6EECF244321}">
                <p14:modId xmlns:p14="http://schemas.microsoft.com/office/powerpoint/2010/main" val="517257593"/>
              </p:ext>
            </p:extLst>
          </p:nvPr>
        </p:nvGraphicFramePr>
        <p:xfrm>
          <a:off x="247650" y="2311400"/>
          <a:ext cx="6715539" cy="4351338"/>
        </p:xfrm>
        <a:graphic>
          <a:graphicData uri="http://schemas.openxmlformats.org/drawingml/2006/chart">
            <c:chart xmlns:c="http://schemas.openxmlformats.org/drawingml/2006/chart" xmlns:r="http://schemas.openxmlformats.org/officeDocument/2006/relationships" r:id="rId2"/>
          </a:graphicData>
        </a:graphic>
      </p:graphicFrame>
      <p:sp>
        <p:nvSpPr>
          <p:cNvPr id="6" name="TextBox 5">
            <a:extLst>
              <a:ext uri="{FF2B5EF4-FFF2-40B4-BE49-F238E27FC236}">
                <a16:creationId xmlns:a16="http://schemas.microsoft.com/office/drawing/2014/main" id="{B41D2AED-8401-767E-14C0-404D96B8D583}"/>
              </a:ext>
            </a:extLst>
          </p:cNvPr>
          <p:cNvSpPr txBox="1"/>
          <p:nvPr/>
        </p:nvSpPr>
        <p:spPr>
          <a:xfrm>
            <a:off x="114300" y="1433513"/>
            <a:ext cx="11734800" cy="646331"/>
          </a:xfrm>
          <a:prstGeom prst="rect">
            <a:avLst/>
          </a:prstGeom>
          <a:noFill/>
        </p:spPr>
        <p:txBody>
          <a:bodyPr wrap="square">
            <a:spAutoFit/>
          </a:bodyPr>
          <a:lstStyle/>
          <a:p>
            <a:r>
              <a:rPr lang="en-GB" sz="1800">
                <a:solidFill>
                  <a:schemeClr val="tx1"/>
                </a:solidFill>
              </a:rPr>
              <a:t>The </a:t>
            </a:r>
            <a:r>
              <a:rPr lang="en-GB" sz="1800" b="1">
                <a:solidFill>
                  <a:srgbClr val="006965"/>
                </a:solidFill>
              </a:rPr>
              <a:t>health and social care </a:t>
            </a:r>
            <a:r>
              <a:rPr lang="en-GB" sz="1800">
                <a:solidFill>
                  <a:schemeClr val="tx1"/>
                </a:solidFill>
              </a:rPr>
              <a:t>and the </a:t>
            </a:r>
            <a:r>
              <a:rPr lang="en-GB" sz="1800" b="1">
                <a:solidFill>
                  <a:srgbClr val="006965"/>
                </a:solidFill>
              </a:rPr>
              <a:t>business admin and support services </a:t>
            </a:r>
            <a:r>
              <a:rPr lang="en-GB" sz="1800">
                <a:solidFill>
                  <a:schemeClr val="tx1"/>
                </a:solidFill>
              </a:rPr>
              <a:t>sectors are the largest in Buckinghamshire in terms of the number of people they employ.</a:t>
            </a:r>
          </a:p>
        </p:txBody>
      </p:sp>
      <p:sp>
        <p:nvSpPr>
          <p:cNvPr id="7" name="TextBox 6">
            <a:extLst>
              <a:ext uri="{FF2B5EF4-FFF2-40B4-BE49-F238E27FC236}">
                <a16:creationId xmlns:a16="http://schemas.microsoft.com/office/drawing/2014/main" id="{1E845669-B753-8AD7-61EB-88A9533CCA73}"/>
              </a:ext>
            </a:extLst>
          </p:cNvPr>
          <p:cNvSpPr txBox="1"/>
          <p:nvPr/>
        </p:nvSpPr>
        <p:spPr>
          <a:xfrm>
            <a:off x="7724775" y="3429000"/>
            <a:ext cx="3790950" cy="1754326"/>
          </a:xfrm>
          <a:prstGeom prst="rect">
            <a:avLst/>
          </a:prstGeom>
          <a:noFill/>
        </p:spPr>
        <p:txBody>
          <a:bodyPr wrap="square">
            <a:spAutoFit/>
          </a:bodyPr>
          <a:lstStyle/>
          <a:p>
            <a:r>
              <a:rPr lang="en-GB" sz="1800">
                <a:solidFill>
                  <a:schemeClr val="tx1"/>
                </a:solidFill>
              </a:rPr>
              <a:t>The </a:t>
            </a:r>
            <a:r>
              <a:rPr lang="en-GB" sz="1800" b="1">
                <a:solidFill>
                  <a:srgbClr val="006965"/>
                </a:solidFill>
              </a:rPr>
              <a:t>wholesale</a:t>
            </a:r>
            <a:r>
              <a:rPr lang="en-GB" sz="1800">
                <a:solidFill>
                  <a:schemeClr val="tx1"/>
                </a:solidFill>
              </a:rPr>
              <a:t>; </a:t>
            </a:r>
          </a:p>
          <a:p>
            <a:r>
              <a:rPr lang="en-GB" sz="1800" b="1">
                <a:solidFill>
                  <a:srgbClr val="006965"/>
                </a:solidFill>
              </a:rPr>
              <a:t>construction</a:t>
            </a:r>
            <a:r>
              <a:rPr lang="en-GB" sz="1800">
                <a:solidFill>
                  <a:schemeClr val="tx1"/>
                </a:solidFill>
              </a:rPr>
              <a:t> and </a:t>
            </a:r>
          </a:p>
          <a:p>
            <a:r>
              <a:rPr lang="en-GB" sz="1800" b="1">
                <a:solidFill>
                  <a:srgbClr val="006965"/>
                </a:solidFill>
              </a:rPr>
              <a:t>business admin and support services </a:t>
            </a:r>
            <a:r>
              <a:rPr lang="en-GB" sz="1800"/>
              <a:t>sectors</a:t>
            </a:r>
            <a:r>
              <a:rPr lang="en-GB" sz="1800" b="1">
                <a:solidFill>
                  <a:srgbClr val="006965"/>
                </a:solidFill>
              </a:rPr>
              <a:t> </a:t>
            </a:r>
            <a:r>
              <a:rPr lang="en-GB" sz="1800"/>
              <a:t>employ comparatively more people in Buckinghamshire than the national average. </a:t>
            </a:r>
          </a:p>
        </p:txBody>
      </p:sp>
      <p:cxnSp>
        <p:nvCxnSpPr>
          <p:cNvPr id="9" name="Straight Arrow Connector 8">
            <a:extLst>
              <a:ext uri="{FF2B5EF4-FFF2-40B4-BE49-F238E27FC236}">
                <a16:creationId xmlns:a16="http://schemas.microsoft.com/office/drawing/2014/main" id="{2270BF64-D229-50CC-904F-058CA8D97513}"/>
              </a:ext>
            </a:extLst>
          </p:cNvPr>
          <p:cNvCxnSpPr/>
          <p:nvPr/>
        </p:nvCxnSpPr>
        <p:spPr>
          <a:xfrm flipH="1">
            <a:off x="4686300" y="3629025"/>
            <a:ext cx="3038475" cy="276225"/>
          </a:xfrm>
          <a:prstGeom prst="straightConnector1">
            <a:avLst/>
          </a:prstGeom>
          <a:ln>
            <a:solidFill>
              <a:srgbClr val="006965"/>
            </a:solidFill>
            <a:tailEnd type="triangle"/>
          </a:ln>
        </p:spPr>
        <p:style>
          <a:lnRef idx="1">
            <a:schemeClr val="accent1"/>
          </a:lnRef>
          <a:fillRef idx="0">
            <a:schemeClr val="accent1"/>
          </a:fillRef>
          <a:effectRef idx="0">
            <a:schemeClr val="accent1"/>
          </a:effectRef>
          <a:fontRef idx="minor">
            <a:schemeClr val="tx1"/>
          </a:fontRef>
        </p:style>
      </p:cxnSp>
      <p:cxnSp>
        <p:nvCxnSpPr>
          <p:cNvPr id="10" name="Straight Arrow Connector 9">
            <a:extLst>
              <a:ext uri="{FF2B5EF4-FFF2-40B4-BE49-F238E27FC236}">
                <a16:creationId xmlns:a16="http://schemas.microsoft.com/office/drawing/2014/main" id="{C80774D4-8F4B-7531-DFB1-1D81F2A182A4}"/>
              </a:ext>
            </a:extLst>
          </p:cNvPr>
          <p:cNvCxnSpPr>
            <a:cxnSpLocks/>
          </p:cNvCxnSpPr>
          <p:nvPr/>
        </p:nvCxnSpPr>
        <p:spPr>
          <a:xfrm flipH="1">
            <a:off x="4686300" y="3905250"/>
            <a:ext cx="3038475" cy="200025"/>
          </a:xfrm>
          <a:prstGeom prst="straightConnector1">
            <a:avLst/>
          </a:prstGeom>
          <a:ln>
            <a:solidFill>
              <a:srgbClr val="006965"/>
            </a:solidFill>
            <a:tailEnd type="triangle"/>
          </a:ln>
        </p:spPr>
        <p:style>
          <a:lnRef idx="1">
            <a:schemeClr val="accent1"/>
          </a:lnRef>
          <a:fillRef idx="0">
            <a:schemeClr val="accent1"/>
          </a:fillRef>
          <a:effectRef idx="0">
            <a:schemeClr val="accent1"/>
          </a:effectRef>
          <a:fontRef idx="minor">
            <a:schemeClr val="tx1"/>
          </a:fontRef>
        </p:style>
      </p:cxnSp>
      <p:cxnSp>
        <p:nvCxnSpPr>
          <p:cNvPr id="13" name="Straight Arrow Connector 12">
            <a:extLst>
              <a:ext uri="{FF2B5EF4-FFF2-40B4-BE49-F238E27FC236}">
                <a16:creationId xmlns:a16="http://schemas.microsoft.com/office/drawing/2014/main" id="{633A8802-15EC-E10B-DE40-64DA99D2D014}"/>
              </a:ext>
            </a:extLst>
          </p:cNvPr>
          <p:cNvCxnSpPr>
            <a:cxnSpLocks/>
          </p:cNvCxnSpPr>
          <p:nvPr/>
        </p:nvCxnSpPr>
        <p:spPr>
          <a:xfrm flipH="1" flipV="1">
            <a:off x="5981700" y="2992934"/>
            <a:ext cx="1743075" cy="1119008"/>
          </a:xfrm>
          <a:prstGeom prst="straightConnector1">
            <a:avLst/>
          </a:prstGeom>
          <a:ln>
            <a:solidFill>
              <a:srgbClr val="006965"/>
            </a:solidFill>
            <a:tailEnd type="triangle"/>
          </a:ln>
        </p:spPr>
        <p:style>
          <a:lnRef idx="1">
            <a:schemeClr val="accent1"/>
          </a:lnRef>
          <a:fillRef idx="0">
            <a:schemeClr val="accent1"/>
          </a:fillRef>
          <a:effectRef idx="0">
            <a:schemeClr val="accent1"/>
          </a:effectRef>
          <a:fontRef idx="minor">
            <a:schemeClr val="tx1"/>
          </a:fontRef>
        </p:style>
      </p:cxnSp>
      <p:sp>
        <p:nvSpPr>
          <p:cNvPr id="17" name="TextBox 16">
            <a:extLst>
              <a:ext uri="{FF2B5EF4-FFF2-40B4-BE49-F238E27FC236}">
                <a16:creationId xmlns:a16="http://schemas.microsoft.com/office/drawing/2014/main" id="{33B17B76-82DC-9E6B-1AF1-23A5961094FE}"/>
              </a:ext>
            </a:extLst>
          </p:cNvPr>
          <p:cNvSpPr txBox="1"/>
          <p:nvPr/>
        </p:nvSpPr>
        <p:spPr>
          <a:xfrm>
            <a:off x="7367587" y="6013165"/>
            <a:ext cx="6134100" cy="307777"/>
          </a:xfrm>
          <a:prstGeom prst="rect">
            <a:avLst/>
          </a:prstGeom>
          <a:noFill/>
        </p:spPr>
        <p:txBody>
          <a:bodyPr wrap="square">
            <a:spAutoFit/>
          </a:bodyPr>
          <a:lstStyle/>
          <a:p>
            <a:r>
              <a:rPr lang="en-GB" sz="1400"/>
              <a:t>Source: </a:t>
            </a:r>
            <a:r>
              <a:rPr lang="en-GB" sz="1400">
                <a:latin typeface="Calibri" panose="020F0502020204030204" pitchFamily="34" charset="0"/>
                <a:ea typeface="Times New Roman" panose="02020603050405020304" pitchFamily="18" charset="0"/>
                <a:hlinkClick r:id="rId3"/>
              </a:rPr>
              <a:t>Business Register and Employment Survey, 2021, ONS</a:t>
            </a:r>
            <a:r>
              <a:rPr lang="en-GB" sz="1400"/>
              <a:t> </a:t>
            </a:r>
          </a:p>
        </p:txBody>
      </p:sp>
      <p:sp>
        <p:nvSpPr>
          <p:cNvPr id="18" name="TextBox 17">
            <a:extLst>
              <a:ext uri="{FF2B5EF4-FFF2-40B4-BE49-F238E27FC236}">
                <a16:creationId xmlns:a16="http://schemas.microsoft.com/office/drawing/2014/main" id="{FB190E01-241C-DDF3-C4FD-B7AA15D0D204}"/>
              </a:ext>
            </a:extLst>
          </p:cNvPr>
          <p:cNvSpPr txBox="1"/>
          <p:nvPr/>
        </p:nvSpPr>
        <p:spPr>
          <a:xfrm>
            <a:off x="9211733" y="6354961"/>
            <a:ext cx="2980267" cy="307777"/>
          </a:xfrm>
          <a:prstGeom prst="rect">
            <a:avLst/>
          </a:prstGeom>
          <a:noFill/>
        </p:spPr>
        <p:txBody>
          <a:bodyPr wrap="square" rtlCol="0">
            <a:spAutoFit/>
          </a:bodyPr>
          <a:lstStyle/>
          <a:p>
            <a:r>
              <a:rPr lang="en-GB" sz="1400"/>
              <a:t>Sector definitions can be found </a:t>
            </a:r>
            <a:r>
              <a:rPr lang="en-GB" sz="1400">
                <a:hlinkClick r:id="rId4" action="ppaction://hlinksldjump"/>
              </a:rPr>
              <a:t>here</a:t>
            </a:r>
            <a:r>
              <a:rPr lang="en-GB" sz="1400"/>
              <a:t> </a:t>
            </a:r>
          </a:p>
        </p:txBody>
      </p:sp>
      <p:sp>
        <p:nvSpPr>
          <p:cNvPr id="3" name="Rectangle: Rounded Corners 2">
            <a:extLst>
              <a:ext uri="{FF2B5EF4-FFF2-40B4-BE49-F238E27FC236}">
                <a16:creationId xmlns:a16="http://schemas.microsoft.com/office/drawing/2014/main" id="{AA16B23D-AE36-7CFE-6B69-564FF645AA33}"/>
              </a:ext>
            </a:extLst>
          </p:cNvPr>
          <p:cNvSpPr/>
          <p:nvPr/>
        </p:nvSpPr>
        <p:spPr>
          <a:xfrm>
            <a:off x="10620375" y="168676"/>
            <a:ext cx="1334147" cy="421689"/>
          </a:xfrm>
          <a:prstGeom prst="roundRect">
            <a:avLst/>
          </a:prstGeom>
          <a:solidFill>
            <a:srgbClr val="808285"/>
          </a:solidFill>
          <a:ln>
            <a:solidFill>
              <a:srgbClr val="80828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a:solidFill>
                  <a:schemeClr val="bg1"/>
                </a:solidFill>
                <a:hlinkClick r:id="rId5" action="ppaction://hlinksldjump">
                  <a:extLst>
                    <a:ext uri="{A12FA001-AC4F-418D-AE19-62706E023703}">
                      <ahyp:hlinkClr xmlns:ahyp="http://schemas.microsoft.com/office/drawing/2018/hyperlinkcolor" val="tx"/>
                    </a:ext>
                  </a:extLst>
                </a:hlinkClick>
              </a:rPr>
              <a:t>Back to index</a:t>
            </a:r>
            <a:endParaRPr lang="en-GB" sz="1400">
              <a:solidFill>
                <a:schemeClr val="bg1"/>
              </a:solidFill>
            </a:endParaRPr>
          </a:p>
        </p:txBody>
      </p:sp>
    </p:spTree>
    <p:extLst>
      <p:ext uri="{BB962C8B-B14F-4D97-AF65-F5344CB8AC3E}">
        <p14:creationId xmlns:p14="http://schemas.microsoft.com/office/powerpoint/2010/main" val="195366265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a:extLst>
              <a:ext uri="{FF2B5EF4-FFF2-40B4-BE49-F238E27FC236}">
                <a16:creationId xmlns:a16="http://schemas.microsoft.com/office/drawing/2014/main" id="{8B118975-2A93-290B-F2A2-8B05F550E9E6}"/>
              </a:ext>
            </a:extLst>
          </p:cNvPr>
          <p:cNvGraphicFramePr>
            <a:graphicFrameLocks noGrp="1"/>
          </p:cNvGraphicFramePr>
          <p:nvPr>
            <p:ph idx="1"/>
            <p:extLst>
              <p:ext uri="{D42A27DB-BD31-4B8C-83A1-F6EECF244321}">
                <p14:modId xmlns:p14="http://schemas.microsoft.com/office/powerpoint/2010/main" val="1633380601"/>
              </p:ext>
            </p:extLst>
          </p:nvPr>
        </p:nvGraphicFramePr>
        <p:xfrm>
          <a:off x="838200" y="1825625"/>
          <a:ext cx="6178826" cy="4351338"/>
        </p:xfrm>
        <a:graphic>
          <a:graphicData uri="http://schemas.openxmlformats.org/drawingml/2006/chart">
            <c:chart xmlns:c="http://schemas.openxmlformats.org/drawingml/2006/chart" xmlns:r="http://schemas.openxmlformats.org/officeDocument/2006/relationships" r:id="rId2"/>
          </a:graphicData>
        </a:graphic>
      </p:graphicFrame>
      <p:sp>
        <p:nvSpPr>
          <p:cNvPr id="5" name="Title 1">
            <a:extLst>
              <a:ext uri="{FF2B5EF4-FFF2-40B4-BE49-F238E27FC236}">
                <a16:creationId xmlns:a16="http://schemas.microsoft.com/office/drawing/2014/main" id="{FEAF5CB5-66E4-1B49-831E-16066779976C}"/>
              </a:ext>
            </a:extLst>
          </p:cNvPr>
          <p:cNvSpPr txBox="1">
            <a:spLocks/>
          </p:cNvSpPr>
          <p:nvPr/>
        </p:nvSpPr>
        <p:spPr>
          <a:xfrm>
            <a:off x="114299" y="107950"/>
            <a:ext cx="10370229"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3600" b="1">
                <a:solidFill>
                  <a:srgbClr val="006965"/>
                </a:solidFill>
                <a:latin typeface="+mn-lt"/>
              </a:rPr>
              <a:t>What are Buckinghamshire’s largest employment sectors? </a:t>
            </a:r>
            <a:endParaRPr lang="en-GB" sz="3600">
              <a:solidFill>
                <a:srgbClr val="006965"/>
              </a:solidFill>
              <a:latin typeface="+mn-lt"/>
            </a:endParaRPr>
          </a:p>
        </p:txBody>
      </p:sp>
      <p:sp>
        <p:nvSpPr>
          <p:cNvPr id="7" name="TextBox 6">
            <a:extLst>
              <a:ext uri="{FF2B5EF4-FFF2-40B4-BE49-F238E27FC236}">
                <a16:creationId xmlns:a16="http://schemas.microsoft.com/office/drawing/2014/main" id="{D4CAE762-174F-3B5D-E7E8-FFC8181F1388}"/>
              </a:ext>
            </a:extLst>
          </p:cNvPr>
          <p:cNvSpPr txBox="1"/>
          <p:nvPr/>
        </p:nvSpPr>
        <p:spPr>
          <a:xfrm>
            <a:off x="189050" y="1397675"/>
            <a:ext cx="7477126" cy="369332"/>
          </a:xfrm>
          <a:prstGeom prst="rect">
            <a:avLst/>
          </a:prstGeom>
          <a:noFill/>
        </p:spPr>
        <p:txBody>
          <a:bodyPr wrap="square">
            <a:spAutoFit/>
          </a:bodyPr>
          <a:lstStyle/>
          <a:p>
            <a:r>
              <a:rPr lang="en-GB" sz="1800" b="1">
                <a:solidFill>
                  <a:srgbClr val="006965"/>
                </a:solidFill>
              </a:rPr>
              <a:t>The prevalence of part-time working varies considerably by sector  </a:t>
            </a:r>
          </a:p>
        </p:txBody>
      </p:sp>
      <p:sp>
        <p:nvSpPr>
          <p:cNvPr id="9" name="TextBox 8">
            <a:extLst>
              <a:ext uri="{FF2B5EF4-FFF2-40B4-BE49-F238E27FC236}">
                <a16:creationId xmlns:a16="http://schemas.microsoft.com/office/drawing/2014/main" id="{4D25A5C1-1D49-D49F-B512-373295FC51B0}"/>
              </a:ext>
            </a:extLst>
          </p:cNvPr>
          <p:cNvSpPr txBox="1"/>
          <p:nvPr/>
        </p:nvSpPr>
        <p:spPr>
          <a:xfrm>
            <a:off x="7505700" y="2690336"/>
            <a:ext cx="3962400" cy="2585323"/>
          </a:xfrm>
          <a:prstGeom prst="rect">
            <a:avLst/>
          </a:prstGeom>
          <a:noFill/>
        </p:spPr>
        <p:txBody>
          <a:bodyPr wrap="square">
            <a:spAutoFit/>
          </a:bodyPr>
          <a:lstStyle/>
          <a:p>
            <a:r>
              <a:rPr lang="en-GB" sz="1800">
                <a:solidFill>
                  <a:schemeClr val="tx1"/>
                </a:solidFill>
              </a:rPr>
              <a:t>Buckinghamshire’s retail and health and social care sectors employ the largest number of people on a part-time basis.  </a:t>
            </a:r>
          </a:p>
          <a:p>
            <a:endParaRPr lang="en-GB"/>
          </a:p>
          <a:p>
            <a:r>
              <a:rPr lang="en-GB" sz="1800">
                <a:solidFill>
                  <a:schemeClr val="tx1"/>
                </a:solidFill>
              </a:rPr>
              <a:t>Buckinghamshire’s business admin &amp; support and professional, scientific and technical and health sectors employ the largest number of people on a full-time basis. </a:t>
            </a:r>
            <a:endParaRPr lang="en-GB"/>
          </a:p>
        </p:txBody>
      </p:sp>
      <p:sp>
        <p:nvSpPr>
          <p:cNvPr id="10" name="TextBox 9">
            <a:extLst>
              <a:ext uri="{FF2B5EF4-FFF2-40B4-BE49-F238E27FC236}">
                <a16:creationId xmlns:a16="http://schemas.microsoft.com/office/drawing/2014/main" id="{6064D211-277F-95C6-4FC2-7352DFCCFB30}"/>
              </a:ext>
            </a:extLst>
          </p:cNvPr>
          <p:cNvSpPr txBox="1"/>
          <p:nvPr/>
        </p:nvSpPr>
        <p:spPr>
          <a:xfrm>
            <a:off x="7367587" y="6013165"/>
            <a:ext cx="6134100" cy="307777"/>
          </a:xfrm>
          <a:prstGeom prst="rect">
            <a:avLst/>
          </a:prstGeom>
          <a:noFill/>
        </p:spPr>
        <p:txBody>
          <a:bodyPr wrap="square">
            <a:spAutoFit/>
          </a:bodyPr>
          <a:lstStyle/>
          <a:p>
            <a:r>
              <a:rPr lang="en-GB" sz="1400"/>
              <a:t>Source: </a:t>
            </a:r>
            <a:r>
              <a:rPr lang="en-GB" sz="1400">
                <a:latin typeface="Calibri" panose="020F0502020204030204" pitchFamily="34" charset="0"/>
                <a:ea typeface="Times New Roman" panose="02020603050405020304" pitchFamily="18" charset="0"/>
                <a:hlinkClick r:id="rId3"/>
              </a:rPr>
              <a:t>Business Register and Employment Survey, 2021, ONS</a:t>
            </a:r>
            <a:r>
              <a:rPr lang="en-GB" sz="1400"/>
              <a:t> </a:t>
            </a:r>
          </a:p>
        </p:txBody>
      </p:sp>
      <p:sp>
        <p:nvSpPr>
          <p:cNvPr id="11" name="TextBox 10">
            <a:extLst>
              <a:ext uri="{FF2B5EF4-FFF2-40B4-BE49-F238E27FC236}">
                <a16:creationId xmlns:a16="http://schemas.microsoft.com/office/drawing/2014/main" id="{3C7CC821-C689-4103-DFF0-B2293BAA16C5}"/>
              </a:ext>
            </a:extLst>
          </p:cNvPr>
          <p:cNvSpPr txBox="1"/>
          <p:nvPr/>
        </p:nvSpPr>
        <p:spPr>
          <a:xfrm>
            <a:off x="9211733" y="6354961"/>
            <a:ext cx="2980267" cy="307777"/>
          </a:xfrm>
          <a:prstGeom prst="rect">
            <a:avLst/>
          </a:prstGeom>
          <a:noFill/>
        </p:spPr>
        <p:txBody>
          <a:bodyPr wrap="square" rtlCol="0">
            <a:spAutoFit/>
          </a:bodyPr>
          <a:lstStyle/>
          <a:p>
            <a:r>
              <a:rPr lang="en-GB" sz="1400"/>
              <a:t>Sector definitions can be found </a:t>
            </a:r>
            <a:r>
              <a:rPr lang="en-GB" sz="1400">
                <a:hlinkClick r:id="rId4" action="ppaction://hlinksldjump"/>
              </a:rPr>
              <a:t>here</a:t>
            </a:r>
            <a:r>
              <a:rPr lang="en-GB" sz="1400"/>
              <a:t> </a:t>
            </a:r>
          </a:p>
        </p:txBody>
      </p:sp>
      <p:sp>
        <p:nvSpPr>
          <p:cNvPr id="2" name="Rectangle: Rounded Corners 1">
            <a:extLst>
              <a:ext uri="{FF2B5EF4-FFF2-40B4-BE49-F238E27FC236}">
                <a16:creationId xmlns:a16="http://schemas.microsoft.com/office/drawing/2014/main" id="{3E58B3E2-EAD2-1F40-D512-07A2DD1C42D3}"/>
              </a:ext>
            </a:extLst>
          </p:cNvPr>
          <p:cNvSpPr/>
          <p:nvPr/>
        </p:nvSpPr>
        <p:spPr>
          <a:xfrm>
            <a:off x="10620375" y="168676"/>
            <a:ext cx="1334147" cy="421689"/>
          </a:xfrm>
          <a:prstGeom prst="roundRect">
            <a:avLst/>
          </a:prstGeom>
          <a:solidFill>
            <a:srgbClr val="808285"/>
          </a:solidFill>
          <a:ln>
            <a:solidFill>
              <a:srgbClr val="80828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a:solidFill>
                  <a:schemeClr val="bg1"/>
                </a:solidFill>
                <a:hlinkClick r:id="rId5" action="ppaction://hlinksldjump">
                  <a:extLst>
                    <a:ext uri="{A12FA001-AC4F-418D-AE19-62706E023703}">
                      <ahyp:hlinkClr xmlns:ahyp="http://schemas.microsoft.com/office/drawing/2018/hyperlinkcolor" val="tx"/>
                    </a:ext>
                  </a:extLst>
                </a:hlinkClick>
              </a:rPr>
              <a:t>Back to index</a:t>
            </a:r>
            <a:endParaRPr lang="en-GB" sz="1400">
              <a:solidFill>
                <a:schemeClr val="bg1"/>
              </a:solidFill>
            </a:endParaRPr>
          </a:p>
        </p:txBody>
      </p:sp>
    </p:spTree>
    <p:extLst>
      <p:ext uri="{BB962C8B-B14F-4D97-AF65-F5344CB8AC3E}">
        <p14:creationId xmlns:p14="http://schemas.microsoft.com/office/powerpoint/2010/main" val="424413910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EEDEA6C4-FED3-0B2B-E9B1-D41AC79A3436}"/>
              </a:ext>
            </a:extLst>
          </p:cNvPr>
          <p:cNvSpPr>
            <a:spLocks noGrp="1"/>
          </p:cNvSpPr>
          <p:nvPr>
            <p:ph type="title"/>
          </p:nvPr>
        </p:nvSpPr>
        <p:spPr>
          <a:xfrm>
            <a:off x="257175" y="0"/>
            <a:ext cx="10515600" cy="1325563"/>
          </a:xfrm>
        </p:spPr>
        <p:txBody>
          <a:bodyPr>
            <a:normAutofit/>
          </a:bodyPr>
          <a:lstStyle/>
          <a:p>
            <a:r>
              <a:rPr lang="en-GB" sz="3600" b="1">
                <a:solidFill>
                  <a:srgbClr val="006965"/>
                </a:solidFill>
                <a:latin typeface="+mn-lt"/>
              </a:rPr>
              <a:t>What are Buckinghamshire’s sector specialisms? </a:t>
            </a:r>
            <a:endParaRPr lang="en-GB" sz="6000">
              <a:solidFill>
                <a:srgbClr val="006965"/>
              </a:solidFill>
              <a:latin typeface="+mn-lt"/>
            </a:endParaRPr>
          </a:p>
        </p:txBody>
      </p:sp>
      <p:graphicFrame>
        <p:nvGraphicFramePr>
          <p:cNvPr id="6" name="Content Placeholder 5">
            <a:extLst>
              <a:ext uri="{FF2B5EF4-FFF2-40B4-BE49-F238E27FC236}">
                <a16:creationId xmlns:a16="http://schemas.microsoft.com/office/drawing/2014/main" id="{68E3947A-930F-A468-1993-FBC68BEC135E}"/>
              </a:ext>
            </a:extLst>
          </p:cNvPr>
          <p:cNvGraphicFramePr>
            <a:graphicFrameLocks noGrp="1"/>
          </p:cNvGraphicFramePr>
          <p:nvPr>
            <p:ph idx="1"/>
            <p:extLst>
              <p:ext uri="{D42A27DB-BD31-4B8C-83A1-F6EECF244321}">
                <p14:modId xmlns:p14="http://schemas.microsoft.com/office/powerpoint/2010/main" val="352903206"/>
              </p:ext>
            </p:extLst>
          </p:nvPr>
        </p:nvGraphicFramePr>
        <p:xfrm>
          <a:off x="6096000" y="1168400"/>
          <a:ext cx="6016487" cy="4667250"/>
        </p:xfrm>
        <a:graphic>
          <a:graphicData uri="http://schemas.openxmlformats.org/drawingml/2006/chart">
            <c:chart xmlns:c="http://schemas.openxmlformats.org/drawingml/2006/chart" xmlns:r="http://schemas.openxmlformats.org/officeDocument/2006/relationships" r:id="rId2"/>
          </a:graphicData>
        </a:graphic>
      </p:graphicFrame>
      <p:sp>
        <p:nvSpPr>
          <p:cNvPr id="8" name="TextBox 7">
            <a:extLst>
              <a:ext uri="{FF2B5EF4-FFF2-40B4-BE49-F238E27FC236}">
                <a16:creationId xmlns:a16="http://schemas.microsoft.com/office/drawing/2014/main" id="{3BDDD969-11AA-F9A3-997E-01C275A47A8E}"/>
              </a:ext>
            </a:extLst>
          </p:cNvPr>
          <p:cNvSpPr txBox="1"/>
          <p:nvPr/>
        </p:nvSpPr>
        <p:spPr>
          <a:xfrm>
            <a:off x="257175" y="1387182"/>
            <a:ext cx="5648325" cy="5322547"/>
          </a:xfrm>
          <a:prstGeom prst="rect">
            <a:avLst/>
          </a:prstGeom>
          <a:noFill/>
        </p:spPr>
        <p:txBody>
          <a:bodyPr wrap="square">
            <a:spAutoFit/>
          </a:bodyPr>
          <a:lstStyle/>
          <a:p>
            <a:pPr>
              <a:lnSpc>
                <a:spcPct val="107000"/>
              </a:lnSpc>
              <a:spcAft>
                <a:spcPts val="800"/>
              </a:spcAft>
            </a:pPr>
            <a:r>
              <a:rPr lang="en-GB" sz="1800">
                <a:latin typeface="Calibri" panose="020F0502020204030204" pitchFamily="34" charset="0"/>
                <a:ea typeface="Calibri" panose="020F0502020204030204" pitchFamily="34" charset="0"/>
                <a:cs typeface="Arial" panose="020B0604020202020204" pitchFamily="34" charset="0"/>
              </a:rPr>
              <a:t>The chart to the right shows how the structure of Buckinghamshire’s economy differs to the national economy, based on the number of employees in different sectors. </a:t>
            </a:r>
          </a:p>
          <a:p>
            <a:pPr>
              <a:lnSpc>
                <a:spcPct val="107000"/>
              </a:lnSpc>
              <a:spcAft>
                <a:spcPts val="800"/>
              </a:spcAft>
            </a:pPr>
            <a:r>
              <a:rPr lang="en-GB" sz="1800">
                <a:latin typeface="Calibri" panose="020F0502020204030204" pitchFamily="34" charset="0"/>
                <a:ea typeface="Calibri" panose="020F0502020204030204" pitchFamily="34" charset="0"/>
                <a:cs typeface="Arial" panose="020B0604020202020204" pitchFamily="34" charset="0"/>
              </a:rPr>
              <a:t>The orange ring is the national average, and the turquoise ring is employment within the Buckinghamshire economy.  Where the turquoise ring sits outside the orange ring, Buckinghamshire has a higher proportion of people employed than the national average.  </a:t>
            </a:r>
          </a:p>
          <a:p>
            <a:pPr>
              <a:lnSpc>
                <a:spcPct val="107000"/>
              </a:lnSpc>
              <a:spcAft>
                <a:spcPts val="800"/>
              </a:spcAft>
            </a:pPr>
            <a:r>
              <a:rPr lang="en-GB" sz="1800">
                <a:latin typeface="Calibri" panose="020F0502020204030204" pitchFamily="34" charset="0"/>
                <a:ea typeface="Calibri" panose="020F0502020204030204" pitchFamily="34" charset="0"/>
                <a:cs typeface="Arial" panose="020B0604020202020204" pitchFamily="34" charset="0"/>
              </a:rPr>
              <a:t>The numbers on the chart are location quotients.  A location quotient over 1 shows a local specialism.  The five broad sectors* of the economy in which Buckinghamshire has a specialism are: </a:t>
            </a:r>
            <a:r>
              <a:rPr lang="en-GB" sz="1800" b="1">
                <a:solidFill>
                  <a:srgbClr val="006965"/>
                </a:solidFill>
                <a:latin typeface="Calibri" panose="020F0502020204030204" pitchFamily="34" charset="0"/>
                <a:ea typeface="Calibri" panose="020F0502020204030204" pitchFamily="34" charset="0"/>
                <a:cs typeface="Arial" panose="020B0604020202020204" pitchFamily="34" charset="0"/>
              </a:rPr>
              <a:t>wholesale</a:t>
            </a:r>
            <a:r>
              <a:rPr lang="en-GB" sz="1800">
                <a:latin typeface="Calibri" panose="020F0502020204030204" pitchFamily="34" charset="0"/>
                <a:ea typeface="Calibri" panose="020F0502020204030204" pitchFamily="34" charset="0"/>
                <a:cs typeface="Arial" panose="020B0604020202020204" pitchFamily="34" charset="0"/>
              </a:rPr>
              <a:t> (1.8 times more employment in this sector locally than nationally), </a:t>
            </a:r>
            <a:r>
              <a:rPr lang="en-GB" sz="1800" b="1">
                <a:solidFill>
                  <a:srgbClr val="006965"/>
                </a:solidFill>
                <a:latin typeface="Calibri" panose="020F0502020204030204" pitchFamily="34" charset="0"/>
                <a:ea typeface="Calibri" panose="020F0502020204030204" pitchFamily="34" charset="0"/>
                <a:cs typeface="Arial" panose="020B0604020202020204" pitchFamily="34" charset="0"/>
              </a:rPr>
              <a:t>construction</a:t>
            </a:r>
            <a:r>
              <a:rPr lang="en-GB" sz="1800" b="1">
                <a:latin typeface="Calibri" panose="020F0502020204030204" pitchFamily="34" charset="0"/>
                <a:ea typeface="Calibri" panose="020F0502020204030204" pitchFamily="34" charset="0"/>
                <a:cs typeface="Arial" panose="020B0604020202020204" pitchFamily="34" charset="0"/>
              </a:rPr>
              <a:t> </a:t>
            </a:r>
            <a:r>
              <a:rPr lang="en-GB" sz="1800">
                <a:latin typeface="Calibri" panose="020F0502020204030204" pitchFamily="34" charset="0"/>
                <a:ea typeface="Calibri" panose="020F0502020204030204" pitchFamily="34" charset="0"/>
                <a:cs typeface="Arial" panose="020B0604020202020204" pitchFamily="34" charset="0"/>
              </a:rPr>
              <a:t>(1.4 times more), </a:t>
            </a:r>
            <a:r>
              <a:rPr lang="en-GB" sz="1800" b="1">
                <a:solidFill>
                  <a:srgbClr val="006965"/>
                </a:solidFill>
                <a:latin typeface="Calibri" panose="020F0502020204030204" pitchFamily="34" charset="0"/>
                <a:ea typeface="Calibri" panose="020F0502020204030204" pitchFamily="34" charset="0"/>
                <a:cs typeface="Arial" panose="020B0604020202020204" pitchFamily="34" charset="0"/>
              </a:rPr>
              <a:t>info and comms </a:t>
            </a:r>
            <a:r>
              <a:rPr lang="en-GB" sz="1800">
                <a:latin typeface="Calibri" panose="020F0502020204030204" pitchFamily="34" charset="0"/>
                <a:ea typeface="Calibri" panose="020F0502020204030204" pitchFamily="34" charset="0"/>
                <a:cs typeface="Arial" panose="020B0604020202020204" pitchFamily="34" charset="0"/>
              </a:rPr>
              <a:t>(1.2 times more), </a:t>
            </a:r>
            <a:r>
              <a:rPr lang="en-GB" sz="1800" b="1">
                <a:solidFill>
                  <a:srgbClr val="006965"/>
                </a:solidFill>
                <a:latin typeface="Calibri" panose="020F0502020204030204" pitchFamily="34" charset="0"/>
                <a:ea typeface="Calibri" panose="020F0502020204030204" pitchFamily="34" charset="0"/>
                <a:cs typeface="Arial" panose="020B0604020202020204" pitchFamily="34" charset="0"/>
              </a:rPr>
              <a:t>business admin </a:t>
            </a:r>
            <a:r>
              <a:rPr lang="en-GB" sz="1800">
                <a:latin typeface="Calibri" panose="020F0502020204030204" pitchFamily="34" charset="0"/>
                <a:ea typeface="Calibri" panose="020F0502020204030204" pitchFamily="34" charset="0"/>
                <a:cs typeface="Arial" panose="020B0604020202020204" pitchFamily="34" charset="0"/>
              </a:rPr>
              <a:t>(1.2 times more) and </a:t>
            </a:r>
            <a:r>
              <a:rPr lang="en-GB" sz="1800" b="1">
                <a:solidFill>
                  <a:srgbClr val="006965"/>
                </a:solidFill>
                <a:latin typeface="Calibri" panose="020F0502020204030204" pitchFamily="34" charset="0"/>
                <a:ea typeface="Calibri" panose="020F0502020204030204" pitchFamily="34" charset="0"/>
                <a:cs typeface="Arial" panose="020B0604020202020204" pitchFamily="34" charset="0"/>
              </a:rPr>
              <a:t>mining, quarrying &amp; utilities</a:t>
            </a:r>
            <a:r>
              <a:rPr lang="en-GB" sz="1800">
                <a:latin typeface="Calibri" panose="020F0502020204030204" pitchFamily="34" charset="0"/>
                <a:ea typeface="Calibri" panose="020F0502020204030204" pitchFamily="34" charset="0"/>
                <a:cs typeface="Arial" panose="020B0604020202020204" pitchFamily="34" charset="0"/>
              </a:rPr>
              <a:t> (1.2 times more).</a:t>
            </a:r>
          </a:p>
        </p:txBody>
      </p:sp>
      <p:sp>
        <p:nvSpPr>
          <p:cNvPr id="9" name="TextBox 8">
            <a:extLst>
              <a:ext uri="{FF2B5EF4-FFF2-40B4-BE49-F238E27FC236}">
                <a16:creationId xmlns:a16="http://schemas.microsoft.com/office/drawing/2014/main" id="{4BC50BEE-630A-88CD-B624-869D3F672248}"/>
              </a:ext>
            </a:extLst>
          </p:cNvPr>
          <p:cNvSpPr txBox="1"/>
          <p:nvPr/>
        </p:nvSpPr>
        <p:spPr>
          <a:xfrm>
            <a:off x="7229474" y="6334600"/>
            <a:ext cx="4772025" cy="461665"/>
          </a:xfrm>
          <a:prstGeom prst="rect">
            <a:avLst/>
          </a:prstGeom>
          <a:noFill/>
          <a:ln>
            <a:solidFill>
              <a:schemeClr val="accent6">
                <a:lumMod val="20000"/>
                <a:lumOff val="80000"/>
              </a:schemeClr>
            </a:solidFill>
          </a:ln>
        </p:spPr>
        <p:txBody>
          <a:bodyPr wrap="square" rtlCol="0">
            <a:spAutoFit/>
          </a:bodyPr>
          <a:lstStyle/>
          <a:p>
            <a:pPr algn="r"/>
            <a:r>
              <a:rPr lang="en-GB" sz="1200">
                <a:latin typeface="Calibri" panose="020F0502020204030204" pitchFamily="34" charset="0"/>
                <a:ea typeface="Times New Roman" panose="02020603050405020304" pitchFamily="18" charset="0"/>
              </a:rPr>
              <a:t>*this analysis uses broad </a:t>
            </a:r>
            <a:r>
              <a:rPr lang="en-GB" sz="1200">
                <a:latin typeface="Calibri" panose="020F0502020204030204" pitchFamily="34" charset="0"/>
                <a:ea typeface="Times New Roman" panose="02020603050405020304" pitchFamily="18" charset="0"/>
                <a:hlinkClick r:id="rId3" action="ppaction://hlinksldjump"/>
              </a:rPr>
              <a:t>Standard Industrial Classification codes</a:t>
            </a:r>
            <a:r>
              <a:rPr lang="en-GB" sz="1200">
                <a:latin typeface="Calibri" panose="020F0502020204030204" pitchFamily="34" charset="0"/>
                <a:ea typeface="Times New Roman" panose="02020603050405020304" pitchFamily="18" charset="0"/>
              </a:rPr>
              <a:t>.  The analysis on the following pages provides more granular insight</a:t>
            </a:r>
          </a:p>
        </p:txBody>
      </p:sp>
      <p:sp>
        <p:nvSpPr>
          <p:cNvPr id="10" name="TextBox 9">
            <a:extLst>
              <a:ext uri="{FF2B5EF4-FFF2-40B4-BE49-F238E27FC236}">
                <a16:creationId xmlns:a16="http://schemas.microsoft.com/office/drawing/2014/main" id="{3ED9142E-FA28-7CF8-39C5-0A3DC69EF67C}"/>
              </a:ext>
            </a:extLst>
          </p:cNvPr>
          <p:cNvSpPr txBox="1"/>
          <p:nvPr/>
        </p:nvSpPr>
        <p:spPr>
          <a:xfrm>
            <a:off x="6248400" y="1168400"/>
            <a:ext cx="5381625" cy="523220"/>
          </a:xfrm>
          <a:prstGeom prst="rect">
            <a:avLst/>
          </a:prstGeom>
          <a:noFill/>
        </p:spPr>
        <p:txBody>
          <a:bodyPr wrap="square" rtlCol="0">
            <a:spAutoFit/>
          </a:bodyPr>
          <a:lstStyle/>
          <a:p>
            <a:r>
              <a:rPr lang="en-GB" sz="1400" b="1">
                <a:solidFill>
                  <a:srgbClr val="006965"/>
                </a:solidFill>
              </a:rPr>
              <a:t>Buckinghamshire has nearly twice much employment in the wholesale sector than the national average. </a:t>
            </a:r>
          </a:p>
        </p:txBody>
      </p:sp>
      <p:sp>
        <p:nvSpPr>
          <p:cNvPr id="11" name="TextBox 10">
            <a:extLst>
              <a:ext uri="{FF2B5EF4-FFF2-40B4-BE49-F238E27FC236}">
                <a16:creationId xmlns:a16="http://schemas.microsoft.com/office/drawing/2014/main" id="{56198763-58A4-A88A-65E2-852B308A01AC}"/>
              </a:ext>
            </a:extLst>
          </p:cNvPr>
          <p:cNvSpPr txBox="1"/>
          <p:nvPr/>
        </p:nvSpPr>
        <p:spPr>
          <a:xfrm>
            <a:off x="7367587" y="6013165"/>
            <a:ext cx="6134100" cy="307777"/>
          </a:xfrm>
          <a:prstGeom prst="rect">
            <a:avLst/>
          </a:prstGeom>
          <a:noFill/>
        </p:spPr>
        <p:txBody>
          <a:bodyPr wrap="square">
            <a:spAutoFit/>
          </a:bodyPr>
          <a:lstStyle/>
          <a:p>
            <a:r>
              <a:rPr lang="en-GB" sz="1400"/>
              <a:t>Source: </a:t>
            </a:r>
            <a:r>
              <a:rPr lang="en-GB" sz="1400">
                <a:latin typeface="Calibri" panose="020F0502020204030204" pitchFamily="34" charset="0"/>
                <a:ea typeface="Times New Roman" panose="02020603050405020304" pitchFamily="18" charset="0"/>
                <a:hlinkClick r:id="rId4"/>
              </a:rPr>
              <a:t>Business Register and Employment Survey, 2021, ONS</a:t>
            </a:r>
            <a:r>
              <a:rPr lang="en-GB" sz="1400"/>
              <a:t> </a:t>
            </a:r>
          </a:p>
        </p:txBody>
      </p:sp>
      <p:sp>
        <p:nvSpPr>
          <p:cNvPr id="2" name="Rectangle: Rounded Corners 1">
            <a:extLst>
              <a:ext uri="{FF2B5EF4-FFF2-40B4-BE49-F238E27FC236}">
                <a16:creationId xmlns:a16="http://schemas.microsoft.com/office/drawing/2014/main" id="{6ED49379-3693-21F0-0C4D-0C84AFAE6757}"/>
              </a:ext>
            </a:extLst>
          </p:cNvPr>
          <p:cNvSpPr/>
          <p:nvPr/>
        </p:nvSpPr>
        <p:spPr>
          <a:xfrm>
            <a:off x="10620375" y="168676"/>
            <a:ext cx="1334147" cy="421689"/>
          </a:xfrm>
          <a:prstGeom prst="roundRect">
            <a:avLst/>
          </a:prstGeom>
          <a:solidFill>
            <a:srgbClr val="808285"/>
          </a:solidFill>
          <a:ln>
            <a:solidFill>
              <a:srgbClr val="80828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a:solidFill>
                  <a:schemeClr val="bg1"/>
                </a:solidFill>
                <a:hlinkClick r:id="rId5" action="ppaction://hlinksldjump">
                  <a:extLst>
                    <a:ext uri="{A12FA001-AC4F-418D-AE19-62706E023703}">
                      <ahyp:hlinkClr xmlns:ahyp="http://schemas.microsoft.com/office/drawing/2018/hyperlinkcolor" val="tx"/>
                    </a:ext>
                  </a:extLst>
                </a:hlinkClick>
              </a:rPr>
              <a:t>Back to index</a:t>
            </a:r>
            <a:endParaRPr lang="en-GB" sz="1400">
              <a:solidFill>
                <a:schemeClr val="bg1"/>
              </a:solidFill>
            </a:endParaRPr>
          </a:p>
        </p:txBody>
      </p:sp>
    </p:spTree>
    <p:extLst>
      <p:ext uri="{BB962C8B-B14F-4D97-AF65-F5344CB8AC3E}">
        <p14:creationId xmlns:p14="http://schemas.microsoft.com/office/powerpoint/2010/main" val="415185253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640F6C-2EBE-4AA2-B9DD-28DDC4621EFC}"/>
              </a:ext>
            </a:extLst>
          </p:cNvPr>
          <p:cNvSpPr>
            <a:spLocks noGrp="1"/>
          </p:cNvSpPr>
          <p:nvPr>
            <p:ph type="title"/>
          </p:nvPr>
        </p:nvSpPr>
        <p:spPr>
          <a:xfrm>
            <a:off x="198965" y="207587"/>
            <a:ext cx="10183285" cy="696489"/>
          </a:xfrm>
        </p:spPr>
        <p:txBody>
          <a:bodyPr>
            <a:noAutofit/>
          </a:bodyPr>
          <a:lstStyle/>
          <a:p>
            <a:r>
              <a:rPr lang="en-GB" sz="3600" b="1">
                <a:solidFill>
                  <a:srgbClr val="006965"/>
                </a:solidFill>
                <a:latin typeface="+mn-lt"/>
              </a:rPr>
              <a:t>What are Buckinghamshire’s sector specialisms? </a:t>
            </a:r>
            <a:endParaRPr lang="en-GB" sz="3600">
              <a:solidFill>
                <a:srgbClr val="006965"/>
              </a:solidFill>
              <a:latin typeface="+mn-lt"/>
            </a:endParaRPr>
          </a:p>
        </p:txBody>
      </p:sp>
      <p:sp>
        <p:nvSpPr>
          <p:cNvPr id="6" name="TextBox 5">
            <a:extLst>
              <a:ext uri="{FF2B5EF4-FFF2-40B4-BE49-F238E27FC236}">
                <a16:creationId xmlns:a16="http://schemas.microsoft.com/office/drawing/2014/main" id="{498F606A-FF12-45B2-8B7A-95A6336B3140}"/>
              </a:ext>
            </a:extLst>
          </p:cNvPr>
          <p:cNvSpPr txBox="1"/>
          <p:nvPr/>
        </p:nvSpPr>
        <p:spPr>
          <a:xfrm>
            <a:off x="7740679" y="1190006"/>
            <a:ext cx="4079034" cy="1695721"/>
          </a:xfrm>
          <a:prstGeom prst="rect">
            <a:avLst/>
          </a:prstGeom>
          <a:noFill/>
        </p:spPr>
        <p:txBody>
          <a:bodyPr wrap="square">
            <a:spAutoFit/>
          </a:bodyPr>
          <a:lstStyle/>
          <a:p>
            <a:pPr>
              <a:lnSpc>
                <a:spcPct val="107000"/>
              </a:lnSpc>
              <a:spcAft>
                <a:spcPts val="800"/>
              </a:spcAft>
            </a:pPr>
            <a:r>
              <a:rPr lang="en-GB" sz="1400">
                <a:latin typeface="Calibri" panose="020F0502020204030204" pitchFamily="34" charset="0"/>
                <a:ea typeface="Calibri" panose="020F0502020204030204" pitchFamily="34" charset="0"/>
                <a:cs typeface="Times New Roman" panose="02020603050405020304" pitchFamily="18" charset="0"/>
              </a:rPr>
              <a:t>There are twice as many </a:t>
            </a:r>
            <a:r>
              <a:rPr lang="en-GB" sz="1400" b="1">
                <a:latin typeface="Calibri" panose="020F0502020204030204" pitchFamily="34" charset="0"/>
                <a:ea typeface="Calibri" panose="020F0502020204030204" pitchFamily="34" charset="0"/>
                <a:cs typeface="Times New Roman" panose="02020603050405020304" pitchFamily="18" charset="0"/>
              </a:rPr>
              <a:t>creative industry</a:t>
            </a:r>
            <a:r>
              <a:rPr lang="en-GB" sz="1400">
                <a:latin typeface="Calibri" panose="020F0502020204030204" pitchFamily="34" charset="0"/>
                <a:ea typeface="Calibri" panose="020F0502020204030204" pitchFamily="34" charset="0"/>
                <a:cs typeface="Times New Roman" panose="02020603050405020304" pitchFamily="18" charset="0"/>
              </a:rPr>
              <a:t> jobs within the Buckinghamshire economy than the national average, many of which are in the </a:t>
            </a:r>
            <a:r>
              <a:rPr lang="en-GB" sz="1400" b="1">
                <a:latin typeface="Calibri" panose="020F0502020204030204" pitchFamily="34" charset="0"/>
                <a:ea typeface="Calibri" panose="020F0502020204030204" pitchFamily="34" charset="0"/>
                <a:cs typeface="Times New Roman" panose="02020603050405020304" pitchFamily="18" charset="0"/>
              </a:rPr>
              <a:t>film and TV sector.</a:t>
            </a:r>
            <a:r>
              <a:rPr lang="en-GB" sz="1400">
                <a:latin typeface="Calibri" panose="020F0502020204030204" pitchFamily="34" charset="0"/>
                <a:ea typeface="Calibri" panose="020F0502020204030204" pitchFamily="34" charset="0"/>
                <a:cs typeface="Times New Roman" panose="02020603050405020304" pitchFamily="18" charset="0"/>
              </a:rPr>
              <a:t> Buckinghamshire also has higher than average levels of employment in advertising, specialist design, artistic creation and sound recording / music publication</a:t>
            </a:r>
            <a:r>
              <a:rPr lang="en-GB" sz="1400" baseline="30000">
                <a:latin typeface="Calibri" panose="020F0502020204030204" pitchFamily="34" charset="0"/>
                <a:ea typeface="Calibri" panose="020F0502020204030204" pitchFamily="34" charset="0"/>
                <a:cs typeface="Times New Roman" panose="02020603050405020304" pitchFamily="18" charset="0"/>
              </a:rPr>
              <a:t>1</a:t>
            </a:r>
            <a:r>
              <a:rPr lang="en-GB" sz="1400">
                <a:latin typeface="Calibri" panose="020F0502020204030204" pitchFamily="34" charset="0"/>
                <a:ea typeface="Calibri" panose="020F0502020204030204" pitchFamily="34" charset="0"/>
                <a:cs typeface="Times New Roman" panose="02020603050405020304" pitchFamily="18" charset="0"/>
              </a:rPr>
              <a:t>. </a:t>
            </a:r>
          </a:p>
        </p:txBody>
      </p:sp>
      <p:sp>
        <p:nvSpPr>
          <p:cNvPr id="7" name="Rectangle: Rounded Corners 6">
            <a:extLst>
              <a:ext uri="{FF2B5EF4-FFF2-40B4-BE49-F238E27FC236}">
                <a16:creationId xmlns:a16="http://schemas.microsoft.com/office/drawing/2014/main" id="{AE249196-6776-4CF0-B937-81B66F4303F5}"/>
              </a:ext>
            </a:extLst>
          </p:cNvPr>
          <p:cNvSpPr/>
          <p:nvPr/>
        </p:nvSpPr>
        <p:spPr>
          <a:xfrm>
            <a:off x="6275917" y="1054559"/>
            <a:ext cx="5664476" cy="1867118"/>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8" name="Picture 7">
            <a:extLst>
              <a:ext uri="{FF2B5EF4-FFF2-40B4-BE49-F238E27FC236}">
                <a16:creationId xmlns:a16="http://schemas.microsoft.com/office/drawing/2014/main" id="{7A76E8B3-57A0-4AA2-BAFB-AF08A9023E1C}"/>
              </a:ext>
            </a:extLst>
          </p:cNvPr>
          <p:cNvPicPr>
            <a:picLocks noChangeAspect="1"/>
          </p:cNvPicPr>
          <p:nvPr/>
        </p:nvPicPr>
        <p:blipFill>
          <a:blip r:embed="rId2">
            <a:duotone>
              <a:schemeClr val="accent2">
                <a:shade val="45000"/>
                <a:satMod val="135000"/>
              </a:schemeClr>
              <a:prstClr val="white"/>
            </a:duotone>
          </a:blip>
          <a:stretch>
            <a:fillRect/>
          </a:stretch>
        </p:blipFill>
        <p:spPr>
          <a:xfrm>
            <a:off x="6385104" y="1287584"/>
            <a:ext cx="1234895" cy="1207694"/>
          </a:xfrm>
          <a:prstGeom prst="rect">
            <a:avLst/>
          </a:prstGeom>
        </p:spPr>
      </p:pic>
      <p:sp>
        <p:nvSpPr>
          <p:cNvPr id="10" name="Rectangle: Rounded Corners 9">
            <a:extLst>
              <a:ext uri="{FF2B5EF4-FFF2-40B4-BE49-F238E27FC236}">
                <a16:creationId xmlns:a16="http://schemas.microsoft.com/office/drawing/2014/main" id="{C3FE1F13-3D85-4B11-B602-4E5F24CAF1B0}"/>
              </a:ext>
            </a:extLst>
          </p:cNvPr>
          <p:cNvSpPr/>
          <p:nvPr/>
        </p:nvSpPr>
        <p:spPr>
          <a:xfrm>
            <a:off x="6275917" y="3118752"/>
            <a:ext cx="5664476" cy="1451159"/>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TextBox 8">
            <a:extLst>
              <a:ext uri="{FF2B5EF4-FFF2-40B4-BE49-F238E27FC236}">
                <a16:creationId xmlns:a16="http://schemas.microsoft.com/office/drawing/2014/main" id="{E30411E9-EFE2-44DE-BF61-0BA95B9FA880}"/>
              </a:ext>
            </a:extLst>
          </p:cNvPr>
          <p:cNvSpPr txBox="1"/>
          <p:nvPr/>
        </p:nvSpPr>
        <p:spPr>
          <a:xfrm>
            <a:off x="7821345" y="3259555"/>
            <a:ext cx="3480959" cy="1169551"/>
          </a:xfrm>
          <a:prstGeom prst="rect">
            <a:avLst/>
          </a:prstGeom>
          <a:noFill/>
        </p:spPr>
        <p:txBody>
          <a:bodyPr wrap="square" rtlCol="0">
            <a:spAutoFit/>
          </a:bodyPr>
          <a:lstStyle/>
          <a:p>
            <a:r>
              <a:rPr lang="en-GB" sz="1400"/>
              <a:t>There are approximately 70 companies involved with the </a:t>
            </a:r>
            <a:r>
              <a:rPr lang="en-GB" sz="1400" b="1"/>
              <a:t>wholesale of pharmaceuticals </a:t>
            </a:r>
            <a:r>
              <a:rPr lang="en-GB" sz="1400"/>
              <a:t>goods in Buckinghamshire.  They employ nearly 9 times as many people in county than the national average</a:t>
            </a:r>
            <a:r>
              <a:rPr lang="en-GB" sz="1400" baseline="30000"/>
              <a:t>1</a:t>
            </a:r>
            <a:r>
              <a:rPr lang="en-GB" sz="1400"/>
              <a:t>.  </a:t>
            </a:r>
          </a:p>
        </p:txBody>
      </p:sp>
      <p:sp>
        <p:nvSpPr>
          <p:cNvPr id="12" name="Rectangle: Rounded Corners 11">
            <a:extLst>
              <a:ext uri="{FF2B5EF4-FFF2-40B4-BE49-F238E27FC236}">
                <a16:creationId xmlns:a16="http://schemas.microsoft.com/office/drawing/2014/main" id="{8FA90BAD-37BA-4B45-B4A2-C6C720DA8F87}"/>
              </a:ext>
            </a:extLst>
          </p:cNvPr>
          <p:cNvSpPr/>
          <p:nvPr/>
        </p:nvSpPr>
        <p:spPr>
          <a:xfrm>
            <a:off x="6275917" y="4746744"/>
            <a:ext cx="5664476" cy="1290378"/>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TextBox 13">
            <a:extLst>
              <a:ext uri="{FF2B5EF4-FFF2-40B4-BE49-F238E27FC236}">
                <a16:creationId xmlns:a16="http://schemas.microsoft.com/office/drawing/2014/main" id="{1E42AD01-03AC-4F8C-892A-A251F8BBBA9B}"/>
              </a:ext>
            </a:extLst>
          </p:cNvPr>
          <p:cNvSpPr txBox="1"/>
          <p:nvPr/>
        </p:nvSpPr>
        <p:spPr>
          <a:xfrm>
            <a:off x="198965" y="6373414"/>
            <a:ext cx="4572000" cy="276999"/>
          </a:xfrm>
          <a:prstGeom prst="rect">
            <a:avLst/>
          </a:prstGeom>
          <a:noFill/>
        </p:spPr>
        <p:txBody>
          <a:bodyPr wrap="square">
            <a:spAutoFit/>
          </a:bodyPr>
          <a:lstStyle/>
          <a:p>
            <a:r>
              <a:rPr lang="en-GB" sz="1200" baseline="30000"/>
              <a:t>1 </a:t>
            </a:r>
            <a:r>
              <a:rPr lang="en-GB" sz="1200">
                <a:ea typeface="Times New Roman" panose="02020603050405020304" pitchFamily="18" charset="0"/>
                <a:hlinkClick r:id="rId3"/>
              </a:rPr>
              <a:t>Business Register and Employment Survey, 2021, ONS</a:t>
            </a:r>
            <a:r>
              <a:rPr lang="en-GB" sz="1200"/>
              <a:t> </a:t>
            </a:r>
          </a:p>
        </p:txBody>
      </p:sp>
      <p:sp>
        <p:nvSpPr>
          <p:cNvPr id="5" name="TextBox 4">
            <a:extLst>
              <a:ext uri="{FF2B5EF4-FFF2-40B4-BE49-F238E27FC236}">
                <a16:creationId xmlns:a16="http://schemas.microsoft.com/office/drawing/2014/main" id="{40C9DE49-CEAE-B21D-8675-B5CBE972C914}"/>
              </a:ext>
            </a:extLst>
          </p:cNvPr>
          <p:cNvSpPr txBox="1"/>
          <p:nvPr/>
        </p:nvSpPr>
        <p:spPr>
          <a:xfrm>
            <a:off x="413427" y="2037866"/>
            <a:ext cx="5664477" cy="2849050"/>
          </a:xfrm>
          <a:prstGeom prst="rect">
            <a:avLst/>
          </a:prstGeom>
          <a:noFill/>
        </p:spPr>
        <p:txBody>
          <a:bodyPr wrap="square">
            <a:spAutoFit/>
          </a:bodyPr>
          <a:lstStyle/>
          <a:p>
            <a:pPr>
              <a:lnSpc>
                <a:spcPct val="107000"/>
              </a:lnSpc>
              <a:spcAft>
                <a:spcPts val="800"/>
              </a:spcAft>
            </a:pPr>
            <a:r>
              <a:rPr lang="en-GB" sz="1800">
                <a:latin typeface="Calibri" panose="020F0502020204030204" pitchFamily="34" charset="0"/>
                <a:ea typeface="Calibri" panose="020F0502020204030204" pitchFamily="34" charset="0"/>
                <a:cs typeface="Arial" panose="020B0604020202020204" pitchFamily="34" charset="0"/>
              </a:rPr>
              <a:t>Some sectors or clusters of business activity are not well defined within the Standard Industrial Classification (SIC) code system or are not captured well when using the </a:t>
            </a:r>
            <a:r>
              <a:rPr lang="en-GB" sz="1800">
                <a:latin typeface="Calibri" panose="020F0502020204030204" pitchFamily="34" charset="0"/>
                <a:ea typeface="Calibri" panose="020F0502020204030204" pitchFamily="34" charset="0"/>
                <a:cs typeface="Arial" panose="020B0604020202020204" pitchFamily="34" charset="0"/>
                <a:hlinkClick r:id="" action="ppaction://noaction"/>
              </a:rPr>
              <a:t>broad classification codes</a:t>
            </a:r>
            <a:r>
              <a:rPr lang="en-GB" sz="1800">
                <a:latin typeface="Calibri" panose="020F0502020204030204" pitchFamily="34" charset="0"/>
                <a:ea typeface="Calibri" panose="020F0502020204030204" pitchFamily="34" charset="0"/>
                <a:cs typeface="Arial" panose="020B0604020202020204" pitchFamily="34" charset="0"/>
              </a:rPr>
              <a:t> (see previous pages).  </a:t>
            </a:r>
          </a:p>
          <a:p>
            <a:pPr>
              <a:lnSpc>
                <a:spcPct val="107000"/>
              </a:lnSpc>
              <a:spcAft>
                <a:spcPts val="800"/>
              </a:spcAft>
            </a:pPr>
            <a:r>
              <a:rPr lang="en-GB" sz="1800">
                <a:latin typeface="Calibri" panose="020F0502020204030204" pitchFamily="34" charset="0"/>
                <a:ea typeface="Calibri" panose="020F0502020204030204" pitchFamily="34" charset="0"/>
                <a:cs typeface="Arial" panose="020B0604020202020204" pitchFamily="34" charset="0"/>
              </a:rPr>
              <a:t>However, using 4 and 5 digit SIC codes, along with our knowledge of the local economy, we can dig deeper to gain a more granular understanding of Buckinghamshire’s sector specialisms and the demand for labour and skills within them</a:t>
            </a:r>
            <a:endParaRPr lang="en-GB"/>
          </a:p>
        </p:txBody>
      </p:sp>
      <p:pic>
        <p:nvPicPr>
          <p:cNvPr id="16" name="Picture 15">
            <a:extLst>
              <a:ext uri="{FF2B5EF4-FFF2-40B4-BE49-F238E27FC236}">
                <a16:creationId xmlns:a16="http://schemas.microsoft.com/office/drawing/2014/main" id="{949239C4-0126-9930-FBCE-85EE3C7DC4F5}"/>
              </a:ext>
            </a:extLst>
          </p:cNvPr>
          <p:cNvPicPr>
            <a:picLocks noChangeAspect="1"/>
          </p:cNvPicPr>
          <p:nvPr/>
        </p:nvPicPr>
        <p:blipFill rotWithShape="1">
          <a:blip r:embed="rId4"/>
          <a:srcRect l="24630" r="21080"/>
          <a:stretch/>
        </p:blipFill>
        <p:spPr>
          <a:xfrm>
            <a:off x="6567237" y="4823691"/>
            <a:ext cx="1173442" cy="1136484"/>
          </a:xfrm>
          <a:prstGeom prst="rect">
            <a:avLst/>
          </a:prstGeom>
        </p:spPr>
      </p:pic>
      <p:sp>
        <p:nvSpPr>
          <p:cNvPr id="17" name="TextBox 16">
            <a:extLst>
              <a:ext uri="{FF2B5EF4-FFF2-40B4-BE49-F238E27FC236}">
                <a16:creationId xmlns:a16="http://schemas.microsoft.com/office/drawing/2014/main" id="{97057F04-E0FF-2A06-44DD-D4E438B380C7}"/>
              </a:ext>
            </a:extLst>
          </p:cNvPr>
          <p:cNvSpPr txBox="1"/>
          <p:nvPr/>
        </p:nvSpPr>
        <p:spPr>
          <a:xfrm>
            <a:off x="7821345" y="4849334"/>
            <a:ext cx="3822015" cy="954107"/>
          </a:xfrm>
          <a:prstGeom prst="rect">
            <a:avLst/>
          </a:prstGeom>
          <a:noFill/>
        </p:spPr>
        <p:txBody>
          <a:bodyPr wrap="square" rtlCol="0">
            <a:spAutoFit/>
          </a:bodyPr>
          <a:lstStyle/>
          <a:p>
            <a:r>
              <a:rPr lang="en-GB" sz="1400"/>
              <a:t>There are approximately 60 companies involved with </a:t>
            </a:r>
            <a:r>
              <a:rPr lang="en-GB" sz="1400" b="1"/>
              <a:t>waste collection </a:t>
            </a:r>
            <a:r>
              <a:rPr lang="en-GB" sz="1400"/>
              <a:t>in Buckinghamshire.  They employ nearly 5 times as many people in county than the national average</a:t>
            </a:r>
            <a:r>
              <a:rPr lang="en-GB" sz="1400" baseline="30000"/>
              <a:t>1</a:t>
            </a:r>
            <a:r>
              <a:rPr lang="en-GB" sz="1400"/>
              <a:t>.  </a:t>
            </a:r>
          </a:p>
        </p:txBody>
      </p:sp>
      <p:pic>
        <p:nvPicPr>
          <p:cNvPr id="19" name="Picture 18">
            <a:extLst>
              <a:ext uri="{FF2B5EF4-FFF2-40B4-BE49-F238E27FC236}">
                <a16:creationId xmlns:a16="http://schemas.microsoft.com/office/drawing/2014/main" id="{444B1A4E-8377-797F-1BF7-831C6CF41E4B}"/>
              </a:ext>
            </a:extLst>
          </p:cNvPr>
          <p:cNvPicPr>
            <a:picLocks noChangeAspect="1"/>
          </p:cNvPicPr>
          <p:nvPr/>
        </p:nvPicPr>
        <p:blipFill rotWithShape="1">
          <a:blip r:embed="rId5"/>
          <a:srcRect l="21172" r="19544"/>
          <a:stretch/>
        </p:blipFill>
        <p:spPr>
          <a:xfrm>
            <a:off x="6435754" y="3231367"/>
            <a:ext cx="1304925" cy="1157387"/>
          </a:xfrm>
          <a:prstGeom prst="rect">
            <a:avLst/>
          </a:prstGeom>
        </p:spPr>
      </p:pic>
      <p:sp>
        <p:nvSpPr>
          <p:cNvPr id="3" name="Rectangle: Rounded Corners 2">
            <a:extLst>
              <a:ext uri="{FF2B5EF4-FFF2-40B4-BE49-F238E27FC236}">
                <a16:creationId xmlns:a16="http://schemas.microsoft.com/office/drawing/2014/main" id="{718DF1D1-7961-9408-E7E5-EA49547E5BC6}"/>
              </a:ext>
            </a:extLst>
          </p:cNvPr>
          <p:cNvSpPr/>
          <p:nvPr/>
        </p:nvSpPr>
        <p:spPr>
          <a:xfrm>
            <a:off x="10620375" y="168676"/>
            <a:ext cx="1334147" cy="421689"/>
          </a:xfrm>
          <a:prstGeom prst="roundRect">
            <a:avLst/>
          </a:prstGeom>
          <a:solidFill>
            <a:srgbClr val="808285"/>
          </a:solidFill>
          <a:ln>
            <a:solidFill>
              <a:srgbClr val="80828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a:solidFill>
                  <a:schemeClr val="bg1"/>
                </a:solidFill>
                <a:hlinkClick r:id="rId6" action="ppaction://hlinksldjump">
                  <a:extLst>
                    <a:ext uri="{A12FA001-AC4F-418D-AE19-62706E023703}">
                      <ahyp:hlinkClr xmlns:ahyp="http://schemas.microsoft.com/office/drawing/2018/hyperlinkcolor" val="tx"/>
                    </a:ext>
                  </a:extLst>
                </a:hlinkClick>
              </a:rPr>
              <a:t>Back to index</a:t>
            </a:r>
            <a:endParaRPr lang="en-GB" sz="1400">
              <a:solidFill>
                <a:schemeClr val="bg1"/>
              </a:solidFill>
            </a:endParaRPr>
          </a:p>
        </p:txBody>
      </p:sp>
    </p:spTree>
    <p:extLst>
      <p:ext uri="{BB962C8B-B14F-4D97-AF65-F5344CB8AC3E}">
        <p14:creationId xmlns:p14="http://schemas.microsoft.com/office/powerpoint/2010/main" val="162101843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D46D4C-AD80-B15F-0A6E-011366AAA47A}"/>
              </a:ext>
            </a:extLst>
          </p:cNvPr>
          <p:cNvSpPr>
            <a:spLocks noGrp="1"/>
          </p:cNvSpPr>
          <p:nvPr>
            <p:ph type="title"/>
          </p:nvPr>
        </p:nvSpPr>
        <p:spPr/>
        <p:txBody>
          <a:bodyPr/>
          <a:lstStyle/>
          <a:p>
            <a:r>
              <a:rPr lang="en-GB" b="1">
                <a:solidFill>
                  <a:srgbClr val="006965"/>
                </a:solidFill>
              </a:rPr>
              <a:t>About</a:t>
            </a:r>
            <a:r>
              <a:rPr lang="en-GB"/>
              <a:t> </a:t>
            </a:r>
          </a:p>
        </p:txBody>
      </p:sp>
      <p:sp>
        <p:nvSpPr>
          <p:cNvPr id="3" name="Content Placeholder 2">
            <a:extLst>
              <a:ext uri="{FF2B5EF4-FFF2-40B4-BE49-F238E27FC236}">
                <a16:creationId xmlns:a16="http://schemas.microsoft.com/office/drawing/2014/main" id="{C7435E1D-8A65-F4D9-3D49-A2C1A656CC44}"/>
              </a:ext>
            </a:extLst>
          </p:cNvPr>
          <p:cNvSpPr>
            <a:spLocks noGrp="1"/>
          </p:cNvSpPr>
          <p:nvPr>
            <p:ph idx="1"/>
          </p:nvPr>
        </p:nvSpPr>
        <p:spPr/>
        <p:txBody>
          <a:bodyPr/>
          <a:lstStyle/>
          <a:p>
            <a:pPr marL="0" indent="0">
              <a:buNone/>
            </a:pPr>
            <a:r>
              <a:rPr lang="en-GB" sz="2800"/>
              <a:t>This slide deck has been produced to share analysis of Buckinghamshire’s labour market and skills needs in an accessible way. </a:t>
            </a:r>
          </a:p>
          <a:p>
            <a:pPr marL="0" indent="0">
              <a:buNone/>
            </a:pPr>
            <a:endParaRPr lang="en-GB" sz="2800"/>
          </a:p>
          <a:p>
            <a:pPr marL="0" indent="0">
              <a:buNone/>
            </a:pPr>
            <a:r>
              <a:rPr lang="en-GB" sz="2800"/>
              <a:t>Links to source data are provided wherever possible. </a:t>
            </a:r>
          </a:p>
          <a:p>
            <a:pPr marL="0" indent="0">
              <a:buNone/>
            </a:pPr>
            <a:endParaRPr lang="en-GB" sz="2800"/>
          </a:p>
          <a:p>
            <a:pPr marL="0" indent="0">
              <a:buNone/>
            </a:pPr>
            <a:r>
              <a:rPr lang="en-GB" sz="2800"/>
              <a:t>If you have any queries, feedback or suggestions for further analysis, please contact Caroline Hargrave – </a:t>
            </a:r>
            <a:r>
              <a:rPr lang="en-GB" sz="2800">
                <a:hlinkClick r:id="rId2"/>
              </a:rPr>
              <a:t>caroline.hargrave@buckslep.co.uk</a:t>
            </a:r>
            <a:r>
              <a:rPr lang="en-GB" sz="2800"/>
              <a:t> </a:t>
            </a:r>
          </a:p>
          <a:p>
            <a:endParaRPr lang="en-GB"/>
          </a:p>
        </p:txBody>
      </p:sp>
    </p:spTree>
    <p:extLst>
      <p:ext uri="{BB962C8B-B14F-4D97-AF65-F5344CB8AC3E}">
        <p14:creationId xmlns:p14="http://schemas.microsoft.com/office/powerpoint/2010/main" val="123263200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a:extLst>
              <a:ext uri="{FF2B5EF4-FFF2-40B4-BE49-F238E27FC236}">
                <a16:creationId xmlns:a16="http://schemas.microsoft.com/office/drawing/2014/main" id="{2D381C98-E8D1-9344-9D1E-98AA692E5C8A}"/>
              </a:ext>
            </a:extLst>
          </p:cNvPr>
          <p:cNvSpPr txBox="1"/>
          <p:nvPr/>
        </p:nvSpPr>
        <p:spPr>
          <a:xfrm>
            <a:off x="288130" y="1346926"/>
            <a:ext cx="6119812" cy="4923592"/>
          </a:xfrm>
          <a:prstGeom prst="rect">
            <a:avLst/>
          </a:prstGeom>
          <a:noFill/>
        </p:spPr>
        <p:txBody>
          <a:bodyPr wrap="square">
            <a:spAutoFit/>
          </a:bodyPr>
          <a:lstStyle/>
          <a:p>
            <a:pPr>
              <a:lnSpc>
                <a:spcPct val="107000"/>
              </a:lnSpc>
              <a:spcAft>
                <a:spcPts val="800"/>
              </a:spcAft>
            </a:pPr>
            <a:r>
              <a:rPr lang="en-GB" sz="1800" dirty="0">
                <a:latin typeface="Calibri" panose="020F0502020204030204" pitchFamily="34" charset="0"/>
                <a:ea typeface="Calibri" panose="020F0502020204030204" pitchFamily="34" charset="0"/>
                <a:cs typeface="Arial" panose="020B0604020202020204" pitchFamily="34" charset="0"/>
              </a:rPr>
              <a:t>Key growth sectors (from an employment perspective) within Buckinghamshire over the next 10 years will be: </a:t>
            </a:r>
          </a:p>
          <a:p>
            <a:pPr marL="342900" indent="-342900">
              <a:lnSpc>
                <a:spcPct val="107000"/>
              </a:lnSpc>
              <a:buFont typeface="Symbol" panose="05050102010706020507" pitchFamily="18" charset="2"/>
              <a:buChar char=""/>
            </a:pPr>
            <a:r>
              <a:rPr lang="en-GB" sz="1800" b="1" dirty="0">
                <a:solidFill>
                  <a:srgbClr val="006965"/>
                </a:solidFill>
                <a:latin typeface="Calibri" panose="020F0502020204030204" pitchFamily="34" charset="0"/>
                <a:ea typeface="Calibri" panose="020F0502020204030204" pitchFamily="34" charset="0"/>
                <a:cs typeface="Arial" panose="020B0604020202020204" pitchFamily="34" charset="0"/>
              </a:rPr>
              <a:t>Construction</a:t>
            </a:r>
            <a:r>
              <a:rPr lang="en-GB" sz="1800" dirty="0">
                <a:latin typeface="Calibri" panose="020F0502020204030204" pitchFamily="34" charset="0"/>
                <a:ea typeface="Calibri" panose="020F0502020204030204" pitchFamily="34" charset="0"/>
                <a:cs typeface="Arial" panose="020B0604020202020204" pitchFamily="34" charset="0"/>
              </a:rPr>
              <a:t> (in part due to HS2, East West Rail, Aylesbury Garden Town related construction activity, and a large house building programme) </a:t>
            </a:r>
          </a:p>
          <a:p>
            <a:pPr marL="342900" indent="-342900">
              <a:lnSpc>
                <a:spcPct val="107000"/>
              </a:lnSpc>
              <a:buFont typeface="Symbol" panose="05050102010706020507" pitchFamily="18" charset="2"/>
              <a:buChar char=""/>
            </a:pPr>
            <a:r>
              <a:rPr lang="en-GB" sz="1800" b="1" dirty="0">
                <a:solidFill>
                  <a:srgbClr val="006965"/>
                </a:solidFill>
                <a:latin typeface="Calibri" panose="020F0502020204030204" pitchFamily="34" charset="0"/>
                <a:ea typeface="Calibri" panose="020F0502020204030204" pitchFamily="34" charset="0"/>
                <a:cs typeface="Arial" panose="020B0604020202020204" pitchFamily="34" charset="0"/>
              </a:rPr>
              <a:t>Film and TV </a:t>
            </a:r>
            <a:r>
              <a:rPr lang="en-GB" sz="1800" dirty="0">
                <a:latin typeface="Calibri" panose="020F0502020204030204" pitchFamily="34" charset="0"/>
                <a:ea typeface="Calibri" panose="020F0502020204030204" pitchFamily="34" charset="0"/>
                <a:cs typeface="Arial" panose="020B0604020202020204" pitchFamily="34" charset="0"/>
              </a:rPr>
              <a:t>(linked to expansion plans at Pinewood Studios, plus the continuing inward investment boom of the West of London Screen Cluster, with many new studios opening within the next few years)</a:t>
            </a:r>
          </a:p>
          <a:p>
            <a:pPr marL="342900" indent="-342900">
              <a:lnSpc>
                <a:spcPct val="107000"/>
              </a:lnSpc>
              <a:buFont typeface="Symbol" panose="05050102010706020507" pitchFamily="18" charset="2"/>
              <a:buChar char=""/>
            </a:pPr>
            <a:r>
              <a:rPr lang="en-GB" sz="1800" b="1" dirty="0">
                <a:solidFill>
                  <a:srgbClr val="006965"/>
                </a:solidFill>
                <a:latin typeface="Calibri" panose="020F0502020204030204" pitchFamily="34" charset="0"/>
                <a:ea typeface="Calibri" panose="020F0502020204030204" pitchFamily="34" charset="0"/>
                <a:cs typeface="Arial" panose="020B0604020202020204" pitchFamily="34" charset="0"/>
              </a:rPr>
              <a:t>Life sciences, health and social care </a:t>
            </a:r>
            <a:r>
              <a:rPr lang="en-GB" sz="1800" dirty="0">
                <a:latin typeface="Calibri" panose="020F0502020204030204" pitchFamily="34" charset="0"/>
                <a:ea typeface="Calibri" panose="020F0502020204030204" pitchFamily="34" charset="0"/>
                <a:cs typeface="Arial" panose="020B0604020202020204" pitchFamily="34" charset="0"/>
              </a:rPr>
              <a:t>(linked to both the health needs of an ageing population and the need to respond to the aftermath of the Covid-19 pandemic) </a:t>
            </a:r>
          </a:p>
          <a:p>
            <a:pPr marL="342900" indent="-342900">
              <a:lnSpc>
                <a:spcPct val="107000"/>
              </a:lnSpc>
              <a:buFont typeface="Symbol" panose="05050102010706020507" pitchFamily="18" charset="2"/>
              <a:buChar char=""/>
            </a:pPr>
            <a:r>
              <a:rPr lang="en-GB" sz="1800" b="1" dirty="0">
                <a:solidFill>
                  <a:srgbClr val="006965"/>
                </a:solidFill>
                <a:latin typeface="Calibri" panose="020F0502020204030204" pitchFamily="34" charset="0"/>
                <a:ea typeface="Calibri" panose="020F0502020204030204" pitchFamily="34" charset="0"/>
                <a:cs typeface="Arial" panose="020B0604020202020204" pitchFamily="34" charset="0"/>
              </a:rPr>
              <a:t>Space</a:t>
            </a:r>
            <a:r>
              <a:rPr lang="en-GB" sz="1800" dirty="0">
                <a:latin typeface="Calibri" panose="020F0502020204030204" pitchFamily="34" charset="0"/>
                <a:ea typeface="Calibri" panose="020F0502020204030204" pitchFamily="34" charset="0"/>
                <a:cs typeface="Arial" panose="020B0604020202020204" pitchFamily="34" charset="0"/>
              </a:rPr>
              <a:t> (linked to expansion of the Westcott Space Cluster)</a:t>
            </a:r>
          </a:p>
          <a:p>
            <a:pPr marL="342900" indent="-342900">
              <a:lnSpc>
                <a:spcPct val="107000"/>
              </a:lnSpc>
              <a:spcAft>
                <a:spcPts val="800"/>
              </a:spcAft>
              <a:buFont typeface="Symbol" panose="05050102010706020507" pitchFamily="18" charset="2"/>
              <a:buChar char=""/>
            </a:pPr>
            <a:r>
              <a:rPr lang="en-GB" sz="1800" b="1" dirty="0">
                <a:solidFill>
                  <a:srgbClr val="006965"/>
                </a:solidFill>
                <a:latin typeface="Calibri" panose="020F0502020204030204" pitchFamily="34" charset="0"/>
                <a:ea typeface="Calibri" panose="020F0502020204030204" pitchFamily="34" charset="0"/>
                <a:cs typeface="Arial" panose="020B0604020202020204" pitchFamily="34" charset="0"/>
              </a:rPr>
              <a:t>High performance engineering </a:t>
            </a:r>
            <a:r>
              <a:rPr lang="en-GB" sz="1800" dirty="0">
                <a:latin typeface="Calibri" panose="020F0502020204030204" pitchFamily="34" charset="0"/>
                <a:ea typeface="Calibri" panose="020F0502020204030204" pitchFamily="34" charset="0"/>
                <a:cs typeface="Arial" panose="020B0604020202020204" pitchFamily="34" charset="0"/>
              </a:rPr>
              <a:t>(linked to expansion of the Silverstone Enterprise Zone and an increasing focus on the need for green technologies to combat climate change) </a:t>
            </a:r>
          </a:p>
        </p:txBody>
      </p:sp>
      <p:sp>
        <p:nvSpPr>
          <p:cNvPr id="2" name="Title 1">
            <a:extLst>
              <a:ext uri="{FF2B5EF4-FFF2-40B4-BE49-F238E27FC236}">
                <a16:creationId xmlns:a16="http://schemas.microsoft.com/office/drawing/2014/main" id="{5FF0798F-0A3E-4908-A95D-E9E91C5E0E83}"/>
              </a:ext>
            </a:extLst>
          </p:cNvPr>
          <p:cNvSpPr>
            <a:spLocks noGrp="1"/>
          </p:cNvSpPr>
          <p:nvPr>
            <p:ph type="title"/>
          </p:nvPr>
        </p:nvSpPr>
        <p:spPr>
          <a:xfrm>
            <a:off x="142875" y="411500"/>
            <a:ext cx="11868150" cy="936368"/>
          </a:xfrm>
        </p:spPr>
        <p:txBody>
          <a:bodyPr>
            <a:normAutofit fontScale="90000"/>
          </a:bodyPr>
          <a:lstStyle/>
          <a:p>
            <a:r>
              <a:rPr lang="en-GB" sz="4000" b="1">
                <a:solidFill>
                  <a:srgbClr val="006965"/>
                </a:solidFill>
                <a:latin typeface="+mn-lt"/>
              </a:rPr>
              <a:t>Which sectors are predicted to create the most jobs in Buckinghamshire over the next 10 years? </a:t>
            </a:r>
            <a:br>
              <a:rPr lang="en-GB"/>
            </a:br>
            <a:endParaRPr lang="en-GB"/>
          </a:p>
        </p:txBody>
      </p:sp>
      <p:sp>
        <p:nvSpPr>
          <p:cNvPr id="5" name="Rectangle: Rounded Corners 4">
            <a:extLst>
              <a:ext uri="{FF2B5EF4-FFF2-40B4-BE49-F238E27FC236}">
                <a16:creationId xmlns:a16="http://schemas.microsoft.com/office/drawing/2014/main" id="{8EC995F7-2AF3-43FF-8E49-C421642AE5DF}"/>
              </a:ext>
            </a:extLst>
          </p:cNvPr>
          <p:cNvSpPr/>
          <p:nvPr/>
        </p:nvSpPr>
        <p:spPr>
          <a:xfrm>
            <a:off x="6793174" y="3747341"/>
            <a:ext cx="2529951" cy="1500934"/>
          </a:xfrm>
          <a:prstGeom prst="roundRect">
            <a:avLst/>
          </a:prstGeom>
          <a:solidFill>
            <a:srgbClr val="006965"/>
          </a:solidFill>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GB" sz="1400"/>
              <a:t>The construction, film/TV and health &amp; social care sectors are expected to create the greatest volume of jobs in Buckinghamshire over the next five years. </a:t>
            </a:r>
          </a:p>
        </p:txBody>
      </p:sp>
      <p:sp>
        <p:nvSpPr>
          <p:cNvPr id="6" name="Rectangle: Rounded Corners 5">
            <a:extLst>
              <a:ext uri="{FF2B5EF4-FFF2-40B4-BE49-F238E27FC236}">
                <a16:creationId xmlns:a16="http://schemas.microsoft.com/office/drawing/2014/main" id="{1A2C1B72-B603-45E0-B532-382A7F7A1F7A}"/>
              </a:ext>
            </a:extLst>
          </p:cNvPr>
          <p:cNvSpPr/>
          <p:nvPr/>
        </p:nvSpPr>
        <p:spPr>
          <a:xfrm>
            <a:off x="9481609" y="3713257"/>
            <a:ext cx="2624667" cy="1526769"/>
          </a:xfrm>
          <a:prstGeom prst="roundRect">
            <a:avLst/>
          </a:prstGeom>
          <a:solidFill>
            <a:srgbClr val="FFFFFF"/>
          </a:solidFill>
          <a:ln>
            <a:solidFill>
              <a:srgbClr val="006965"/>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GB" sz="1400" dirty="0">
                <a:solidFill>
                  <a:schemeClr val="tx1"/>
                </a:solidFill>
                <a:latin typeface="Calibri" panose="020F0502020204030204" pitchFamily="34" charset="0"/>
                <a:ea typeface="Calibri" panose="020F0502020204030204" pitchFamily="34" charset="0"/>
                <a:cs typeface="Arial" panose="020B0604020202020204" pitchFamily="34" charset="0"/>
              </a:rPr>
              <a:t>Pinewood Studios’ expansion plans are predicted to create 8,000 new jobs, including 3,000 construction jobs. There are also plans for a new studio at Marlow.</a:t>
            </a:r>
            <a:endParaRPr lang="en-GB" sz="1400" dirty="0">
              <a:solidFill>
                <a:schemeClr val="tx1"/>
              </a:solidFill>
            </a:endParaRPr>
          </a:p>
        </p:txBody>
      </p:sp>
      <p:sp>
        <p:nvSpPr>
          <p:cNvPr id="7" name="Rectangle: Rounded Corners 6">
            <a:extLst>
              <a:ext uri="{FF2B5EF4-FFF2-40B4-BE49-F238E27FC236}">
                <a16:creationId xmlns:a16="http://schemas.microsoft.com/office/drawing/2014/main" id="{3AECE9CD-911D-4B6A-847E-EFAD16A85DA6}"/>
              </a:ext>
            </a:extLst>
          </p:cNvPr>
          <p:cNvSpPr/>
          <p:nvPr/>
        </p:nvSpPr>
        <p:spPr>
          <a:xfrm>
            <a:off x="6793174" y="5391584"/>
            <a:ext cx="2529951" cy="1247341"/>
          </a:xfrm>
          <a:prstGeom prst="roundRect">
            <a:avLst/>
          </a:prstGeom>
          <a:solidFill>
            <a:schemeClr val="bg1"/>
          </a:solidFill>
          <a:ln>
            <a:solidFill>
              <a:srgbClr val="006965"/>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GB" sz="1400">
                <a:solidFill>
                  <a:schemeClr val="tx1"/>
                </a:solidFill>
                <a:latin typeface="Calibri" panose="020F0502020204030204" pitchFamily="34" charset="0"/>
                <a:ea typeface="Calibri" panose="020F0502020204030204" pitchFamily="34" charset="0"/>
                <a:cs typeface="Arial" panose="020B0604020202020204" pitchFamily="34" charset="0"/>
              </a:rPr>
              <a:t>It is anticipated that the 10-year plan for the Westcott Space Cluster will create over 2,000 jobs.</a:t>
            </a:r>
            <a:endParaRPr lang="en-GB" sz="1400">
              <a:solidFill>
                <a:schemeClr val="tx1"/>
              </a:solidFill>
            </a:endParaRPr>
          </a:p>
        </p:txBody>
      </p:sp>
      <p:sp>
        <p:nvSpPr>
          <p:cNvPr id="8" name="Rectangle: Rounded Corners 7">
            <a:extLst>
              <a:ext uri="{FF2B5EF4-FFF2-40B4-BE49-F238E27FC236}">
                <a16:creationId xmlns:a16="http://schemas.microsoft.com/office/drawing/2014/main" id="{45208A49-2411-45DB-8963-1C4EDF4277EA}"/>
              </a:ext>
            </a:extLst>
          </p:cNvPr>
          <p:cNvSpPr/>
          <p:nvPr/>
        </p:nvSpPr>
        <p:spPr>
          <a:xfrm>
            <a:off x="9494704" y="5383335"/>
            <a:ext cx="2598475" cy="1247341"/>
          </a:xfrm>
          <a:prstGeom prst="roundRect">
            <a:avLst/>
          </a:prstGeom>
          <a:solidFill>
            <a:srgbClr val="006965"/>
          </a:solidFill>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GB" sz="1400" dirty="0">
                <a:solidFill>
                  <a:schemeClr val="bg1"/>
                </a:solidFill>
                <a:latin typeface="Calibri" panose="020F0502020204030204" pitchFamily="34" charset="0"/>
                <a:ea typeface="Calibri" panose="020F0502020204030204" pitchFamily="34" charset="0"/>
                <a:cs typeface="Arial" panose="020B0604020202020204" pitchFamily="34" charset="0"/>
              </a:rPr>
              <a:t>The construction of HS2 is expected to create around 4,000 jobs over the lifetime of the project in Buckinghamshire and the surrounding areas. </a:t>
            </a:r>
            <a:endParaRPr lang="en-GB" sz="1400" dirty="0">
              <a:solidFill>
                <a:schemeClr val="bg1"/>
              </a:solidFill>
            </a:endParaRPr>
          </a:p>
        </p:txBody>
      </p:sp>
      <p:sp>
        <p:nvSpPr>
          <p:cNvPr id="13" name="TextBox 12">
            <a:extLst>
              <a:ext uri="{FF2B5EF4-FFF2-40B4-BE49-F238E27FC236}">
                <a16:creationId xmlns:a16="http://schemas.microsoft.com/office/drawing/2014/main" id="{77A826D6-CB73-1707-EE71-72B9859396F7}"/>
              </a:ext>
            </a:extLst>
          </p:cNvPr>
          <p:cNvSpPr txBox="1"/>
          <p:nvPr/>
        </p:nvSpPr>
        <p:spPr>
          <a:xfrm>
            <a:off x="6679406" y="1351801"/>
            <a:ext cx="4960144" cy="2308324"/>
          </a:xfrm>
          <a:prstGeom prst="rect">
            <a:avLst/>
          </a:prstGeom>
          <a:noFill/>
        </p:spPr>
        <p:txBody>
          <a:bodyPr wrap="square">
            <a:spAutoFit/>
          </a:bodyPr>
          <a:lstStyle/>
          <a:p>
            <a:r>
              <a:rPr lang="en-GB" sz="1800" dirty="0">
                <a:latin typeface="Calibri" panose="020F0502020204030204" pitchFamily="34" charset="0"/>
                <a:ea typeface="Calibri" panose="020F0502020204030204" pitchFamily="34" charset="0"/>
                <a:cs typeface="Arial" panose="020B0604020202020204" pitchFamily="34" charset="0"/>
              </a:rPr>
              <a:t>The Space, Creative Industries, High Performance Engineering and MedTech sectors are identified within </a:t>
            </a:r>
            <a:r>
              <a:rPr lang="en-GB" sz="1800" dirty="0">
                <a:latin typeface="Calibri" panose="020F0502020204030204" pitchFamily="34" charset="0"/>
                <a:ea typeface="Calibri" panose="020F0502020204030204" pitchFamily="34" charset="0"/>
                <a:cs typeface="Arial" panose="020B0604020202020204" pitchFamily="34" charset="0"/>
                <a:hlinkClick r:id="rId2"/>
              </a:rPr>
              <a:t>Buckinghamshire’s Local Industrial Strategy </a:t>
            </a:r>
            <a:r>
              <a:rPr lang="en-GB" sz="1800" dirty="0">
                <a:latin typeface="Calibri" panose="020F0502020204030204" pitchFamily="34" charset="0"/>
                <a:ea typeface="Calibri" panose="020F0502020204030204" pitchFamily="34" charset="0"/>
                <a:cs typeface="Arial" panose="020B0604020202020204" pitchFamily="34" charset="0"/>
              </a:rPr>
              <a:t>as key sectors.  Each has a significant ‘asset’ located within the County (Westcott Space Cluster, Pinewood Studios, Silverstone Park and Technology Cluster and Stoke Mandeville hospital) and strong long-term growth prospects. </a:t>
            </a:r>
            <a:endParaRPr lang="en-GB" sz="1800" dirty="0"/>
          </a:p>
        </p:txBody>
      </p:sp>
    </p:spTree>
    <p:extLst>
      <p:ext uri="{BB962C8B-B14F-4D97-AF65-F5344CB8AC3E}">
        <p14:creationId xmlns:p14="http://schemas.microsoft.com/office/powerpoint/2010/main" val="233070232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5455F9EB-920C-41F4-8D1D-BF66BC416177}"/>
              </a:ext>
            </a:extLst>
          </p:cNvPr>
          <p:cNvSpPr>
            <a:spLocks noGrp="1"/>
          </p:cNvSpPr>
          <p:nvPr>
            <p:ph type="title"/>
          </p:nvPr>
        </p:nvSpPr>
        <p:spPr>
          <a:xfrm>
            <a:off x="165801" y="-169777"/>
            <a:ext cx="11392925" cy="1204231"/>
          </a:xfrm>
        </p:spPr>
        <p:txBody>
          <a:bodyPr>
            <a:normAutofit/>
          </a:bodyPr>
          <a:lstStyle/>
          <a:p>
            <a:r>
              <a:rPr lang="en-GB" sz="3600" b="1">
                <a:solidFill>
                  <a:srgbClr val="006965"/>
                </a:solidFill>
                <a:latin typeface="+mn-lt"/>
              </a:rPr>
              <a:t>How many people work in Buckinghamshire’s key sectors? </a:t>
            </a:r>
          </a:p>
        </p:txBody>
      </p:sp>
      <p:sp>
        <p:nvSpPr>
          <p:cNvPr id="11" name="TextBox 10">
            <a:extLst>
              <a:ext uri="{FF2B5EF4-FFF2-40B4-BE49-F238E27FC236}">
                <a16:creationId xmlns:a16="http://schemas.microsoft.com/office/drawing/2014/main" id="{5BB3313E-581B-46B8-A7BD-4FA81C315CF6}"/>
              </a:ext>
            </a:extLst>
          </p:cNvPr>
          <p:cNvSpPr txBox="1"/>
          <p:nvPr/>
        </p:nvSpPr>
        <p:spPr>
          <a:xfrm>
            <a:off x="165801" y="6018765"/>
            <a:ext cx="8653463" cy="646331"/>
          </a:xfrm>
          <a:prstGeom prst="rect">
            <a:avLst/>
          </a:prstGeom>
          <a:noFill/>
        </p:spPr>
        <p:txBody>
          <a:bodyPr wrap="square" rtlCol="0">
            <a:spAutoFit/>
          </a:bodyPr>
          <a:lstStyle/>
          <a:p>
            <a:r>
              <a:rPr lang="en-GB" sz="1200" dirty="0"/>
              <a:t>Note 1 - whilst the digital technology sector is not expected to grow significantly in Buckinghamshire over the next decade, it does employ more people locally than nationally, and is a growing sector globally.  Note 2 – It is difficult to measure how many people are employed in the space sector in Buckinghamshire.  An estimate will be provided in due course. </a:t>
            </a:r>
          </a:p>
        </p:txBody>
      </p:sp>
      <p:sp>
        <p:nvSpPr>
          <p:cNvPr id="7" name="TextBox 6">
            <a:extLst>
              <a:ext uri="{FF2B5EF4-FFF2-40B4-BE49-F238E27FC236}">
                <a16:creationId xmlns:a16="http://schemas.microsoft.com/office/drawing/2014/main" id="{FE1647B1-B966-4EA1-AD74-DA5458441589}"/>
              </a:ext>
            </a:extLst>
          </p:cNvPr>
          <p:cNvSpPr txBox="1"/>
          <p:nvPr/>
        </p:nvSpPr>
        <p:spPr>
          <a:xfrm>
            <a:off x="165801" y="5609055"/>
            <a:ext cx="3629608" cy="276999"/>
          </a:xfrm>
          <a:prstGeom prst="rect">
            <a:avLst/>
          </a:prstGeom>
          <a:noFill/>
        </p:spPr>
        <p:txBody>
          <a:bodyPr wrap="square">
            <a:spAutoFit/>
          </a:bodyPr>
          <a:lstStyle/>
          <a:p>
            <a:r>
              <a:rPr lang="en-GB" sz="1200" baseline="30000" dirty="0"/>
              <a:t> 1</a:t>
            </a:r>
            <a:r>
              <a:rPr lang="en-GB" sz="1200" dirty="0">
                <a:ea typeface="Times New Roman" panose="02020603050405020304" pitchFamily="18" charset="0"/>
                <a:hlinkClick r:id="rId2"/>
              </a:rPr>
              <a:t>Business Register and Employment Survey, 2021, ONS</a:t>
            </a:r>
            <a:r>
              <a:rPr lang="en-GB" sz="1200" dirty="0"/>
              <a:t> </a:t>
            </a:r>
          </a:p>
        </p:txBody>
      </p:sp>
      <p:sp>
        <p:nvSpPr>
          <p:cNvPr id="3" name="TextBox 2">
            <a:extLst>
              <a:ext uri="{FF2B5EF4-FFF2-40B4-BE49-F238E27FC236}">
                <a16:creationId xmlns:a16="http://schemas.microsoft.com/office/drawing/2014/main" id="{40AE1A89-9208-5DF0-78E3-302A89D5A095}"/>
              </a:ext>
            </a:extLst>
          </p:cNvPr>
          <p:cNvSpPr txBox="1"/>
          <p:nvPr/>
        </p:nvSpPr>
        <p:spPr>
          <a:xfrm>
            <a:off x="7288568" y="2413337"/>
            <a:ext cx="4270158" cy="2031325"/>
          </a:xfrm>
          <a:prstGeom prst="rect">
            <a:avLst/>
          </a:prstGeom>
          <a:noFill/>
        </p:spPr>
        <p:txBody>
          <a:bodyPr wrap="square">
            <a:spAutoFit/>
          </a:bodyPr>
          <a:lstStyle/>
          <a:p>
            <a:pPr algn="ctr"/>
            <a:r>
              <a:rPr lang="en-GB" sz="1800"/>
              <a:t>In total, approximately 40% of all those working in the Buckinghamshire economy work in the county’s key sectors</a:t>
            </a:r>
            <a:r>
              <a:rPr lang="en-GB" sz="1800" baseline="30000"/>
              <a:t>1</a:t>
            </a:r>
            <a:r>
              <a:rPr lang="en-GB" sz="1800"/>
              <a:t>.</a:t>
            </a:r>
          </a:p>
          <a:p>
            <a:pPr algn="ctr"/>
            <a:endParaRPr lang="en-GB" sz="1800"/>
          </a:p>
          <a:p>
            <a:pPr algn="ctr"/>
            <a:r>
              <a:rPr lang="en-GB" sz="1800"/>
              <a:t>These sectors vary considerably in size, with health and social care currently the largest and space the smallest.  </a:t>
            </a:r>
          </a:p>
        </p:txBody>
      </p:sp>
      <p:pic>
        <p:nvPicPr>
          <p:cNvPr id="4" name="Picture 3">
            <a:extLst>
              <a:ext uri="{FF2B5EF4-FFF2-40B4-BE49-F238E27FC236}">
                <a16:creationId xmlns:a16="http://schemas.microsoft.com/office/drawing/2014/main" id="{A99DE15D-79A5-6F12-B622-D36E1683001E}"/>
              </a:ext>
            </a:extLst>
          </p:cNvPr>
          <p:cNvPicPr>
            <a:picLocks noChangeAspect="1"/>
          </p:cNvPicPr>
          <p:nvPr/>
        </p:nvPicPr>
        <p:blipFill rotWithShape="1">
          <a:blip r:embed="rId3"/>
          <a:srcRect l="354" t="-638" r="-354" b="7016"/>
          <a:stretch/>
        </p:blipFill>
        <p:spPr>
          <a:xfrm>
            <a:off x="370994" y="971945"/>
            <a:ext cx="5612363" cy="4723177"/>
          </a:xfrm>
          <a:prstGeom prst="rect">
            <a:avLst/>
          </a:prstGeom>
        </p:spPr>
      </p:pic>
    </p:spTree>
    <p:extLst>
      <p:ext uri="{BB962C8B-B14F-4D97-AF65-F5344CB8AC3E}">
        <p14:creationId xmlns:p14="http://schemas.microsoft.com/office/powerpoint/2010/main" val="335806827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33C675-757F-438F-A8A5-FC7A03494565}"/>
              </a:ext>
            </a:extLst>
          </p:cNvPr>
          <p:cNvSpPr>
            <a:spLocks noGrp="1"/>
          </p:cNvSpPr>
          <p:nvPr>
            <p:ph type="title"/>
          </p:nvPr>
        </p:nvSpPr>
        <p:spPr>
          <a:xfrm>
            <a:off x="162490" y="-234211"/>
            <a:ext cx="8344118" cy="1309573"/>
          </a:xfrm>
        </p:spPr>
        <p:txBody>
          <a:bodyPr>
            <a:normAutofit/>
          </a:bodyPr>
          <a:lstStyle/>
          <a:p>
            <a:r>
              <a:rPr lang="en-GB" sz="3200" b="1">
                <a:solidFill>
                  <a:srgbClr val="006965"/>
                </a:solidFill>
                <a:latin typeface="+mn-lt"/>
              </a:rPr>
              <a:t>Who are Buckinghamshire’s biggest employers? </a:t>
            </a:r>
          </a:p>
        </p:txBody>
      </p:sp>
      <p:sp>
        <p:nvSpPr>
          <p:cNvPr id="4" name="TextBox 3">
            <a:extLst>
              <a:ext uri="{FF2B5EF4-FFF2-40B4-BE49-F238E27FC236}">
                <a16:creationId xmlns:a16="http://schemas.microsoft.com/office/drawing/2014/main" id="{7A091BD5-85E8-CCF0-A6B9-601AE3486979}"/>
              </a:ext>
            </a:extLst>
          </p:cNvPr>
          <p:cNvSpPr txBox="1"/>
          <p:nvPr/>
        </p:nvSpPr>
        <p:spPr>
          <a:xfrm>
            <a:off x="162490" y="5746474"/>
            <a:ext cx="11769098" cy="923330"/>
          </a:xfrm>
          <a:prstGeom prst="rect">
            <a:avLst/>
          </a:prstGeom>
          <a:noFill/>
        </p:spPr>
        <p:txBody>
          <a:bodyPr wrap="square">
            <a:spAutoFit/>
          </a:bodyPr>
          <a:lstStyle/>
          <a:p>
            <a:r>
              <a:rPr lang="en-GB" sz="1800"/>
              <a:t>In addition to the above, national companies who employ large numbers of people within the local economy include national construction companies, national retail chains, national hospitality chains, national care home chains and global film production companies.   </a:t>
            </a:r>
          </a:p>
        </p:txBody>
      </p:sp>
      <p:sp>
        <p:nvSpPr>
          <p:cNvPr id="8" name="TextBox 7">
            <a:extLst>
              <a:ext uri="{FF2B5EF4-FFF2-40B4-BE49-F238E27FC236}">
                <a16:creationId xmlns:a16="http://schemas.microsoft.com/office/drawing/2014/main" id="{2564055D-31BA-106B-12E5-51142474AA2E}"/>
              </a:ext>
            </a:extLst>
          </p:cNvPr>
          <p:cNvSpPr txBox="1"/>
          <p:nvPr/>
        </p:nvSpPr>
        <p:spPr>
          <a:xfrm>
            <a:off x="943993" y="2470564"/>
            <a:ext cx="2130641" cy="1477328"/>
          </a:xfrm>
          <a:prstGeom prst="rect">
            <a:avLst/>
          </a:prstGeom>
          <a:noFill/>
        </p:spPr>
        <p:txBody>
          <a:bodyPr wrap="square" rtlCol="0">
            <a:spAutoFit/>
          </a:bodyPr>
          <a:lstStyle/>
          <a:p>
            <a:r>
              <a:rPr lang="en-GB"/>
              <a:t>Some of Buckinghamshire’s largest employers can be found in the graphic to the right</a:t>
            </a:r>
          </a:p>
        </p:txBody>
      </p:sp>
      <p:pic>
        <p:nvPicPr>
          <p:cNvPr id="5" name="Picture 4">
            <a:extLst>
              <a:ext uri="{FF2B5EF4-FFF2-40B4-BE49-F238E27FC236}">
                <a16:creationId xmlns:a16="http://schemas.microsoft.com/office/drawing/2014/main" id="{712FF452-FC44-6E6E-FF86-CAB1FC773ECE}"/>
              </a:ext>
            </a:extLst>
          </p:cNvPr>
          <p:cNvPicPr>
            <a:picLocks noChangeAspect="1"/>
          </p:cNvPicPr>
          <p:nvPr/>
        </p:nvPicPr>
        <p:blipFill rotWithShape="1">
          <a:blip r:embed="rId2"/>
          <a:srcRect l="9099" r="6053" b="10962"/>
          <a:stretch/>
        </p:blipFill>
        <p:spPr>
          <a:xfrm>
            <a:off x="4467225" y="961062"/>
            <a:ext cx="7343775" cy="4334838"/>
          </a:xfrm>
          <a:prstGeom prst="rect">
            <a:avLst/>
          </a:prstGeom>
        </p:spPr>
      </p:pic>
    </p:spTree>
    <p:extLst>
      <p:ext uri="{BB962C8B-B14F-4D97-AF65-F5344CB8AC3E}">
        <p14:creationId xmlns:p14="http://schemas.microsoft.com/office/powerpoint/2010/main" val="128096433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F855A75D-5842-4527-A543-B10F08B95AED}"/>
              </a:ext>
            </a:extLst>
          </p:cNvPr>
          <p:cNvPicPr/>
          <p:nvPr/>
        </p:nvPicPr>
        <p:blipFill rotWithShape="1">
          <a:blip r:embed="rId2"/>
          <a:srcRect b="7274"/>
          <a:stretch/>
        </p:blipFill>
        <p:spPr>
          <a:xfrm>
            <a:off x="5756661" y="1400917"/>
            <a:ext cx="6269687" cy="3532935"/>
          </a:xfrm>
          <a:prstGeom prst="rect">
            <a:avLst/>
          </a:prstGeom>
        </p:spPr>
      </p:pic>
      <p:sp>
        <p:nvSpPr>
          <p:cNvPr id="2" name="Title 1">
            <a:extLst>
              <a:ext uri="{FF2B5EF4-FFF2-40B4-BE49-F238E27FC236}">
                <a16:creationId xmlns:a16="http://schemas.microsoft.com/office/drawing/2014/main" id="{9023B27B-7CE4-4DCE-8D54-9E220274BD02}"/>
              </a:ext>
            </a:extLst>
          </p:cNvPr>
          <p:cNvSpPr>
            <a:spLocks noGrp="1"/>
          </p:cNvSpPr>
          <p:nvPr>
            <p:ph type="title"/>
          </p:nvPr>
        </p:nvSpPr>
        <p:spPr>
          <a:xfrm>
            <a:off x="140613" y="0"/>
            <a:ext cx="11885735" cy="1252330"/>
          </a:xfrm>
        </p:spPr>
        <p:txBody>
          <a:bodyPr>
            <a:normAutofit/>
          </a:bodyPr>
          <a:lstStyle/>
          <a:p>
            <a:r>
              <a:rPr lang="en-GB" sz="3600" b="1">
                <a:solidFill>
                  <a:srgbClr val="006965"/>
                </a:solidFill>
                <a:latin typeface="+mn-lt"/>
              </a:rPr>
              <a:t>How many people commute into and out of the county for work? </a:t>
            </a:r>
          </a:p>
        </p:txBody>
      </p:sp>
      <p:sp>
        <p:nvSpPr>
          <p:cNvPr id="8" name="TextBox 7">
            <a:extLst>
              <a:ext uri="{FF2B5EF4-FFF2-40B4-BE49-F238E27FC236}">
                <a16:creationId xmlns:a16="http://schemas.microsoft.com/office/drawing/2014/main" id="{0B25374D-CFB0-4DBD-9A23-EEB3700CF12D}"/>
              </a:ext>
            </a:extLst>
          </p:cNvPr>
          <p:cNvSpPr txBox="1"/>
          <p:nvPr/>
        </p:nvSpPr>
        <p:spPr>
          <a:xfrm>
            <a:off x="5968723" y="4051715"/>
            <a:ext cx="3088432" cy="276999"/>
          </a:xfrm>
          <a:prstGeom prst="rect">
            <a:avLst/>
          </a:prstGeom>
          <a:noFill/>
        </p:spPr>
        <p:txBody>
          <a:bodyPr wrap="square" rtlCol="0">
            <a:spAutoFit/>
          </a:bodyPr>
          <a:lstStyle/>
          <a:p>
            <a:r>
              <a:rPr lang="en-GB" sz="1200"/>
              <a:t>Source: </a:t>
            </a:r>
            <a:r>
              <a:rPr lang="en-GB" sz="1200">
                <a:hlinkClick r:id="rId3"/>
              </a:rPr>
              <a:t>Census 2011, ONS</a:t>
            </a:r>
            <a:endParaRPr lang="en-GB" sz="1200"/>
          </a:p>
        </p:txBody>
      </p:sp>
      <p:sp>
        <p:nvSpPr>
          <p:cNvPr id="10" name="TextBox 9">
            <a:extLst>
              <a:ext uri="{FF2B5EF4-FFF2-40B4-BE49-F238E27FC236}">
                <a16:creationId xmlns:a16="http://schemas.microsoft.com/office/drawing/2014/main" id="{3AE9D95E-5014-EF07-E9EB-B681EBD44A33}"/>
              </a:ext>
            </a:extLst>
          </p:cNvPr>
          <p:cNvSpPr txBox="1"/>
          <p:nvPr/>
        </p:nvSpPr>
        <p:spPr>
          <a:xfrm>
            <a:off x="205752" y="1364110"/>
            <a:ext cx="5479431" cy="2031325"/>
          </a:xfrm>
          <a:prstGeom prst="rect">
            <a:avLst/>
          </a:prstGeom>
          <a:noFill/>
        </p:spPr>
        <p:txBody>
          <a:bodyPr wrap="square">
            <a:spAutoFit/>
          </a:bodyPr>
          <a:lstStyle/>
          <a:p>
            <a:pPr>
              <a:spcAft>
                <a:spcPts val="1500"/>
              </a:spcAft>
            </a:pPr>
            <a:r>
              <a:rPr lang="en-GB">
                <a:latin typeface="Calibri" panose="020F0502020204030204" pitchFamily="34" charset="0"/>
                <a:ea typeface="Times New Roman" panose="02020603050405020304" pitchFamily="18" charset="0"/>
                <a:cs typeface="Calibri" panose="020F0502020204030204" pitchFamily="34" charset="0"/>
              </a:rPr>
              <a:t>Buckinghamshire has one of least ‘self-contained’ labour markets in England. In 2011 (latest available data), around a third of working residents travelled out of the county for work whilst 28% of all those working within the Buckinghamshire economy travel into the county from elsewhere. In total, 34,000 Buckinghamshire residents usually work in London.   </a:t>
            </a:r>
          </a:p>
        </p:txBody>
      </p:sp>
      <p:sp>
        <p:nvSpPr>
          <p:cNvPr id="12" name="TextBox 11">
            <a:extLst>
              <a:ext uri="{FF2B5EF4-FFF2-40B4-BE49-F238E27FC236}">
                <a16:creationId xmlns:a16="http://schemas.microsoft.com/office/drawing/2014/main" id="{1B14E15E-0E05-36E3-368E-96D8B64644D7}"/>
              </a:ext>
            </a:extLst>
          </p:cNvPr>
          <p:cNvSpPr txBox="1"/>
          <p:nvPr/>
        </p:nvSpPr>
        <p:spPr>
          <a:xfrm>
            <a:off x="205752" y="3577046"/>
            <a:ext cx="5479431" cy="1477328"/>
          </a:xfrm>
          <a:prstGeom prst="rect">
            <a:avLst/>
          </a:prstGeom>
          <a:noFill/>
        </p:spPr>
        <p:txBody>
          <a:bodyPr wrap="square">
            <a:spAutoFit/>
          </a:bodyPr>
          <a:lstStyle/>
          <a:p>
            <a:r>
              <a:rPr lang="en-GB" sz="1800">
                <a:latin typeface="Calibri" panose="020F0502020204030204" pitchFamily="34" charset="0"/>
                <a:ea typeface="Calibri" panose="020F0502020204030204" pitchFamily="34" charset="0"/>
                <a:cs typeface="Arial" panose="020B0604020202020204" pitchFamily="34" charset="0"/>
              </a:rPr>
              <a:t>There are some sector specific commuting patterns. Within the film and TV sector for example (which is concentrated in the south of the county), </a:t>
            </a:r>
            <a:r>
              <a:rPr lang="en-GB" sz="1800">
                <a:latin typeface="Calibri" panose="020F0502020204030204" pitchFamily="34" charset="0"/>
                <a:ea typeface="Calibri" panose="020F0502020204030204" pitchFamily="34" charset="0"/>
                <a:cs typeface="Times New Roman" panose="02020603050405020304" pitchFamily="18" charset="0"/>
              </a:rPr>
              <a:t>film crews of up to 1,000 per large production, primarily freelancers, move between studios. </a:t>
            </a:r>
          </a:p>
        </p:txBody>
      </p:sp>
      <p:sp>
        <p:nvSpPr>
          <p:cNvPr id="14" name="TextBox 13">
            <a:extLst>
              <a:ext uri="{FF2B5EF4-FFF2-40B4-BE49-F238E27FC236}">
                <a16:creationId xmlns:a16="http://schemas.microsoft.com/office/drawing/2014/main" id="{9E60FEF9-516C-8E38-3305-D86EC89D16D5}"/>
              </a:ext>
            </a:extLst>
          </p:cNvPr>
          <p:cNvSpPr txBox="1"/>
          <p:nvPr/>
        </p:nvSpPr>
        <p:spPr>
          <a:xfrm>
            <a:off x="255276" y="5538991"/>
            <a:ext cx="11681448" cy="1077218"/>
          </a:xfrm>
          <a:prstGeom prst="rect">
            <a:avLst/>
          </a:prstGeom>
          <a:noFill/>
          <a:ln>
            <a:solidFill>
              <a:srgbClr val="006965"/>
            </a:solidFill>
          </a:ln>
        </p:spPr>
        <p:txBody>
          <a:bodyPr wrap="square">
            <a:spAutoFit/>
          </a:bodyPr>
          <a:lstStyle/>
          <a:p>
            <a:pPr>
              <a:spcAft>
                <a:spcPts val="1500"/>
              </a:spcAft>
            </a:pPr>
            <a:r>
              <a:rPr lang="en-GB" sz="1600" i="1">
                <a:latin typeface="Calibri" panose="020F0502020204030204" pitchFamily="34" charset="0"/>
                <a:ea typeface="Times New Roman" panose="02020603050405020304" pitchFamily="18" charset="0"/>
                <a:cs typeface="Calibri" panose="020F0502020204030204" pitchFamily="34" charset="0"/>
              </a:rPr>
              <a:t>Commuting patterns matter when undertaking local labour market and skills analysis, particularly when trying to compare data on the demand for, and supply of, skills. For example, whilst Buckinghamshire may have a large number of highly qualified residents, high levels of out-commuting, often for high paid jobs, means that the skills of many of these residents are not available to Buckinghamshire employers, nor are these individuals directly contributing to the output and productivity of the local economy.  </a:t>
            </a:r>
          </a:p>
        </p:txBody>
      </p:sp>
    </p:spTree>
    <p:extLst>
      <p:ext uri="{BB962C8B-B14F-4D97-AF65-F5344CB8AC3E}">
        <p14:creationId xmlns:p14="http://schemas.microsoft.com/office/powerpoint/2010/main" val="48852361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F62293-3016-6F38-0A9A-EBEF0F4E3F4C}"/>
              </a:ext>
            </a:extLst>
          </p:cNvPr>
          <p:cNvSpPr>
            <a:spLocks noGrp="1"/>
          </p:cNvSpPr>
          <p:nvPr>
            <p:ph type="title"/>
          </p:nvPr>
        </p:nvSpPr>
        <p:spPr>
          <a:xfrm>
            <a:off x="162338" y="166343"/>
            <a:ext cx="11794435" cy="1325563"/>
          </a:xfrm>
        </p:spPr>
        <p:txBody>
          <a:bodyPr>
            <a:normAutofit/>
          </a:bodyPr>
          <a:lstStyle/>
          <a:p>
            <a:r>
              <a:rPr lang="en-GB" sz="3600" b="1">
                <a:solidFill>
                  <a:srgbClr val="006965"/>
                </a:solidFill>
                <a:latin typeface="+mn-lt"/>
              </a:rPr>
              <a:t>What is the occupational profile of the Buckinghamshire workforce? </a:t>
            </a:r>
            <a:endParaRPr lang="en-GB" sz="3600">
              <a:solidFill>
                <a:srgbClr val="006965"/>
              </a:solidFill>
              <a:latin typeface="+mn-lt"/>
            </a:endParaRPr>
          </a:p>
        </p:txBody>
      </p:sp>
      <p:graphicFrame>
        <p:nvGraphicFramePr>
          <p:cNvPr id="4" name="Content Placeholder 3">
            <a:extLst>
              <a:ext uri="{FF2B5EF4-FFF2-40B4-BE49-F238E27FC236}">
                <a16:creationId xmlns:a16="http://schemas.microsoft.com/office/drawing/2014/main" id="{B4B81183-904C-9EAD-5E76-FAFE9BF369C0}"/>
              </a:ext>
            </a:extLst>
          </p:cNvPr>
          <p:cNvGraphicFramePr>
            <a:graphicFrameLocks noGrp="1"/>
          </p:cNvGraphicFramePr>
          <p:nvPr>
            <p:ph idx="1"/>
            <p:extLst>
              <p:ext uri="{D42A27DB-BD31-4B8C-83A1-F6EECF244321}">
                <p14:modId xmlns:p14="http://schemas.microsoft.com/office/powerpoint/2010/main" val="2036124536"/>
              </p:ext>
            </p:extLst>
          </p:nvPr>
        </p:nvGraphicFramePr>
        <p:xfrm>
          <a:off x="162338" y="1805747"/>
          <a:ext cx="6149009" cy="4351338"/>
        </p:xfrm>
        <a:graphic>
          <a:graphicData uri="http://schemas.openxmlformats.org/drawingml/2006/chart">
            <c:chart xmlns:c="http://schemas.openxmlformats.org/drawingml/2006/chart" xmlns:r="http://schemas.openxmlformats.org/officeDocument/2006/relationships" r:id="rId2"/>
          </a:graphicData>
        </a:graphic>
      </p:graphicFrame>
      <p:sp>
        <p:nvSpPr>
          <p:cNvPr id="6" name="TextBox 5">
            <a:extLst>
              <a:ext uri="{FF2B5EF4-FFF2-40B4-BE49-F238E27FC236}">
                <a16:creationId xmlns:a16="http://schemas.microsoft.com/office/drawing/2014/main" id="{475FABD5-F563-B9F9-7F01-871F865EC355}"/>
              </a:ext>
            </a:extLst>
          </p:cNvPr>
          <p:cNvSpPr txBox="1"/>
          <p:nvPr/>
        </p:nvSpPr>
        <p:spPr>
          <a:xfrm>
            <a:off x="6516754" y="1442259"/>
            <a:ext cx="5512908" cy="5078313"/>
          </a:xfrm>
          <a:prstGeom prst="rect">
            <a:avLst/>
          </a:prstGeom>
          <a:noFill/>
        </p:spPr>
        <p:txBody>
          <a:bodyPr wrap="square">
            <a:spAutoFit/>
          </a:bodyPr>
          <a:lstStyle/>
          <a:p>
            <a:r>
              <a:rPr lang="en-GB" sz="1800"/>
              <a:t>This chart shows how the broad occupational profile of Buckinghamshire’s workforce compares with the occupational profile of England as a whole.  </a:t>
            </a:r>
          </a:p>
          <a:p>
            <a:endParaRPr lang="en-GB" sz="1800"/>
          </a:p>
          <a:p>
            <a:r>
              <a:rPr lang="en-GB" sz="1800"/>
              <a:t>The largest occupational group in Buckinghamshire is ‘professional’.  A similar proportion of the local workforce work in professional roles than nationally.  </a:t>
            </a:r>
          </a:p>
          <a:p>
            <a:endParaRPr lang="en-GB" sz="1800"/>
          </a:p>
          <a:p>
            <a:r>
              <a:rPr lang="en-GB" sz="1800"/>
              <a:t>The second largest occupational group in Buckinghamshire is ‘associate professional &amp; technical’.  A large proportion of the workforce work in this occupational group locally than nationally (18% versus 15%). </a:t>
            </a:r>
          </a:p>
          <a:p>
            <a:endParaRPr lang="en-GB" sz="1800"/>
          </a:p>
          <a:p>
            <a:r>
              <a:rPr lang="en-GB" sz="1800"/>
              <a:t>More people work in managerial roles in the Buckinghamshire economy than nationally. Fewer people work in ‘sales and customers service’ and in ‘process, plant and machine operatives’ and elementary roles.</a:t>
            </a:r>
          </a:p>
        </p:txBody>
      </p:sp>
      <p:sp>
        <p:nvSpPr>
          <p:cNvPr id="7" name="TextBox 6">
            <a:extLst>
              <a:ext uri="{FF2B5EF4-FFF2-40B4-BE49-F238E27FC236}">
                <a16:creationId xmlns:a16="http://schemas.microsoft.com/office/drawing/2014/main" id="{0B8658F7-9EB7-266E-17DF-926F7BA83173}"/>
              </a:ext>
            </a:extLst>
          </p:cNvPr>
          <p:cNvSpPr txBox="1"/>
          <p:nvPr/>
        </p:nvSpPr>
        <p:spPr>
          <a:xfrm>
            <a:off x="162338" y="6382072"/>
            <a:ext cx="5771323" cy="276999"/>
          </a:xfrm>
          <a:prstGeom prst="rect">
            <a:avLst/>
          </a:prstGeom>
          <a:noFill/>
        </p:spPr>
        <p:txBody>
          <a:bodyPr wrap="square" rtlCol="0">
            <a:spAutoFit/>
          </a:bodyPr>
          <a:lstStyle/>
          <a:p>
            <a:r>
              <a:rPr lang="en-GB" sz="1200"/>
              <a:t>Source: Annual Population Survey (workplace analysis) – Jan to Dec 2022</a:t>
            </a:r>
          </a:p>
        </p:txBody>
      </p:sp>
    </p:spTree>
    <p:extLst>
      <p:ext uri="{BB962C8B-B14F-4D97-AF65-F5344CB8AC3E}">
        <p14:creationId xmlns:p14="http://schemas.microsoft.com/office/powerpoint/2010/main" val="7188438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0CAD2C-B56D-C662-E4DF-7E571F44CA0C}"/>
              </a:ext>
            </a:extLst>
          </p:cNvPr>
          <p:cNvSpPr>
            <a:spLocks noGrp="1"/>
          </p:cNvSpPr>
          <p:nvPr>
            <p:ph type="title"/>
          </p:nvPr>
        </p:nvSpPr>
        <p:spPr>
          <a:xfrm>
            <a:off x="172278" y="136525"/>
            <a:ext cx="11734800" cy="887205"/>
          </a:xfrm>
        </p:spPr>
        <p:txBody>
          <a:bodyPr>
            <a:normAutofit/>
          </a:bodyPr>
          <a:lstStyle/>
          <a:p>
            <a:r>
              <a:rPr lang="en-GB" sz="3600" b="1">
                <a:solidFill>
                  <a:srgbClr val="006965"/>
                </a:solidFill>
                <a:latin typeface="+mn-lt"/>
              </a:rPr>
              <a:t>What are the occupations of Buckinghamshire residents? </a:t>
            </a:r>
            <a:endParaRPr lang="en-GB" sz="3600">
              <a:solidFill>
                <a:srgbClr val="006965"/>
              </a:solidFill>
              <a:latin typeface="+mn-lt"/>
            </a:endParaRPr>
          </a:p>
        </p:txBody>
      </p:sp>
      <p:graphicFrame>
        <p:nvGraphicFramePr>
          <p:cNvPr id="7" name="Content Placeholder 6">
            <a:extLst>
              <a:ext uri="{FF2B5EF4-FFF2-40B4-BE49-F238E27FC236}">
                <a16:creationId xmlns:a16="http://schemas.microsoft.com/office/drawing/2014/main" id="{50E92636-6ECE-990F-0F56-D86B4E681DEE}"/>
              </a:ext>
            </a:extLst>
          </p:cNvPr>
          <p:cNvGraphicFramePr>
            <a:graphicFrameLocks noGrp="1"/>
          </p:cNvGraphicFramePr>
          <p:nvPr>
            <p:ph idx="1"/>
            <p:extLst>
              <p:ext uri="{D42A27DB-BD31-4B8C-83A1-F6EECF244321}">
                <p14:modId xmlns:p14="http://schemas.microsoft.com/office/powerpoint/2010/main" val="1923038788"/>
              </p:ext>
            </p:extLst>
          </p:nvPr>
        </p:nvGraphicFramePr>
        <p:xfrm>
          <a:off x="430696" y="1656659"/>
          <a:ext cx="5999922" cy="4351338"/>
        </p:xfrm>
        <a:graphic>
          <a:graphicData uri="http://schemas.openxmlformats.org/drawingml/2006/chart">
            <c:chart xmlns:c="http://schemas.openxmlformats.org/drawingml/2006/chart" xmlns:r="http://schemas.openxmlformats.org/officeDocument/2006/relationships" r:id="rId2"/>
          </a:graphicData>
        </a:graphic>
      </p:graphicFrame>
      <p:sp>
        <p:nvSpPr>
          <p:cNvPr id="8" name="TextBox 7">
            <a:extLst>
              <a:ext uri="{FF2B5EF4-FFF2-40B4-BE49-F238E27FC236}">
                <a16:creationId xmlns:a16="http://schemas.microsoft.com/office/drawing/2014/main" id="{4F5821F7-F2B1-3B22-82BE-BC7090B2EC60}"/>
              </a:ext>
            </a:extLst>
          </p:cNvPr>
          <p:cNvSpPr txBox="1"/>
          <p:nvPr/>
        </p:nvSpPr>
        <p:spPr>
          <a:xfrm>
            <a:off x="162338" y="6382072"/>
            <a:ext cx="5771323" cy="276999"/>
          </a:xfrm>
          <a:prstGeom prst="rect">
            <a:avLst/>
          </a:prstGeom>
          <a:noFill/>
        </p:spPr>
        <p:txBody>
          <a:bodyPr wrap="square" rtlCol="0">
            <a:spAutoFit/>
          </a:bodyPr>
          <a:lstStyle/>
          <a:p>
            <a:r>
              <a:rPr lang="en-GB" sz="1200"/>
              <a:t>Source: Annual Population Survey (workplace and resident analysis) – Jan to Dec 2022</a:t>
            </a:r>
          </a:p>
        </p:txBody>
      </p:sp>
      <p:sp>
        <p:nvSpPr>
          <p:cNvPr id="10" name="TextBox 9">
            <a:extLst>
              <a:ext uri="{FF2B5EF4-FFF2-40B4-BE49-F238E27FC236}">
                <a16:creationId xmlns:a16="http://schemas.microsoft.com/office/drawing/2014/main" id="{0898B40E-404E-DB03-3B38-FC856A096193}"/>
              </a:ext>
            </a:extLst>
          </p:cNvPr>
          <p:cNvSpPr txBox="1"/>
          <p:nvPr/>
        </p:nvSpPr>
        <p:spPr>
          <a:xfrm>
            <a:off x="6838122" y="2304798"/>
            <a:ext cx="5208104" cy="2585323"/>
          </a:xfrm>
          <a:prstGeom prst="rect">
            <a:avLst/>
          </a:prstGeom>
          <a:noFill/>
        </p:spPr>
        <p:txBody>
          <a:bodyPr wrap="square">
            <a:spAutoFit/>
          </a:bodyPr>
          <a:lstStyle/>
          <a:p>
            <a:r>
              <a:rPr lang="en-GB" sz="1800" dirty="0">
                <a:solidFill>
                  <a:schemeClr val="tx1"/>
                </a:solidFill>
              </a:rPr>
              <a:t>This chart shows how the occupational profile of Buckinghamshire </a:t>
            </a:r>
            <a:r>
              <a:rPr lang="en-GB" sz="1800" u="sng" dirty="0">
                <a:solidFill>
                  <a:schemeClr val="tx1"/>
                </a:solidFill>
              </a:rPr>
              <a:t>residents</a:t>
            </a:r>
            <a:r>
              <a:rPr lang="en-GB" sz="1800" dirty="0">
                <a:solidFill>
                  <a:schemeClr val="tx1"/>
                </a:solidFill>
              </a:rPr>
              <a:t> differs to the occupational profile of Buckinghamshire-based </a:t>
            </a:r>
            <a:r>
              <a:rPr lang="en-GB" sz="1800" u="sng" dirty="0">
                <a:solidFill>
                  <a:schemeClr val="tx1"/>
                </a:solidFill>
              </a:rPr>
              <a:t>workers</a:t>
            </a:r>
            <a:r>
              <a:rPr lang="en-GB" sz="1800" dirty="0">
                <a:solidFill>
                  <a:schemeClr val="tx1"/>
                </a:solidFill>
              </a:rPr>
              <a:t>. </a:t>
            </a:r>
          </a:p>
          <a:p>
            <a:endParaRPr lang="en-GB" sz="1800" dirty="0"/>
          </a:p>
          <a:p>
            <a:r>
              <a:rPr lang="en-GB" sz="1800" dirty="0"/>
              <a:t>The two </a:t>
            </a:r>
            <a:r>
              <a:rPr lang="en-GB" dirty="0"/>
              <a:t>are more similar than they have been in previous years. </a:t>
            </a:r>
            <a:r>
              <a:rPr lang="en-GB" sz="1800" dirty="0"/>
              <a:t>The biggest difference is at the top end.  16% of Buckinghamshire residents work as ‘managers, directors and senior officials’, compared to 14% within the local economy. </a:t>
            </a:r>
          </a:p>
        </p:txBody>
      </p:sp>
    </p:spTree>
    <p:extLst>
      <p:ext uri="{BB962C8B-B14F-4D97-AF65-F5344CB8AC3E}">
        <p14:creationId xmlns:p14="http://schemas.microsoft.com/office/powerpoint/2010/main" val="222889083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5DCAB2-FD66-FFD7-AE68-BF652697C838}"/>
              </a:ext>
            </a:extLst>
          </p:cNvPr>
          <p:cNvSpPr>
            <a:spLocks noGrp="1"/>
          </p:cNvSpPr>
          <p:nvPr>
            <p:ph type="title"/>
          </p:nvPr>
        </p:nvSpPr>
        <p:spPr>
          <a:xfrm>
            <a:off x="233569" y="136526"/>
            <a:ext cx="11724861" cy="966718"/>
          </a:xfrm>
        </p:spPr>
        <p:txBody>
          <a:bodyPr>
            <a:normAutofit fontScale="90000"/>
          </a:bodyPr>
          <a:lstStyle/>
          <a:p>
            <a:r>
              <a:rPr lang="en-GB" sz="3600" b="1" dirty="0">
                <a:solidFill>
                  <a:srgbClr val="006965"/>
                </a:solidFill>
                <a:latin typeface="+mn-lt"/>
              </a:rPr>
              <a:t>What are Buckinghamshire’s occupational specialisms? </a:t>
            </a:r>
            <a:br>
              <a:rPr lang="en-GB" sz="3600" b="1" dirty="0">
                <a:solidFill>
                  <a:srgbClr val="006965"/>
                </a:solidFill>
                <a:latin typeface="+mn-lt"/>
              </a:rPr>
            </a:br>
            <a:r>
              <a:rPr lang="en-GB" sz="3600" b="1" dirty="0">
                <a:solidFill>
                  <a:srgbClr val="006965"/>
                </a:solidFill>
                <a:latin typeface="+mn-lt"/>
              </a:rPr>
              <a:t>(workplace analysis)</a:t>
            </a:r>
            <a:endParaRPr lang="en-GB" sz="3600" dirty="0">
              <a:solidFill>
                <a:srgbClr val="006965"/>
              </a:solidFill>
              <a:latin typeface="+mn-lt"/>
            </a:endParaRPr>
          </a:p>
        </p:txBody>
      </p:sp>
      <p:graphicFrame>
        <p:nvGraphicFramePr>
          <p:cNvPr id="4" name="Content Placeholder 3">
            <a:extLst>
              <a:ext uri="{FF2B5EF4-FFF2-40B4-BE49-F238E27FC236}">
                <a16:creationId xmlns:a16="http://schemas.microsoft.com/office/drawing/2014/main" id="{4C610818-D672-6BB9-2078-918B0EE8B4E8}"/>
              </a:ext>
            </a:extLst>
          </p:cNvPr>
          <p:cNvGraphicFramePr>
            <a:graphicFrameLocks noGrp="1"/>
          </p:cNvGraphicFramePr>
          <p:nvPr>
            <p:ph idx="1"/>
            <p:extLst>
              <p:ext uri="{D42A27DB-BD31-4B8C-83A1-F6EECF244321}">
                <p14:modId xmlns:p14="http://schemas.microsoft.com/office/powerpoint/2010/main" val="2645501049"/>
              </p:ext>
            </p:extLst>
          </p:nvPr>
        </p:nvGraphicFramePr>
        <p:xfrm>
          <a:off x="5718451" y="1701917"/>
          <a:ext cx="5920867" cy="3764280"/>
        </p:xfrm>
        <a:graphic>
          <a:graphicData uri="http://schemas.openxmlformats.org/drawingml/2006/table">
            <a:tbl>
              <a:tblPr/>
              <a:tblGrid>
                <a:gridCol w="4307967">
                  <a:extLst>
                    <a:ext uri="{9D8B030D-6E8A-4147-A177-3AD203B41FA5}">
                      <a16:colId xmlns:a16="http://schemas.microsoft.com/office/drawing/2014/main" val="3925962987"/>
                    </a:ext>
                  </a:extLst>
                </a:gridCol>
                <a:gridCol w="609600">
                  <a:extLst>
                    <a:ext uri="{9D8B030D-6E8A-4147-A177-3AD203B41FA5}">
                      <a16:colId xmlns:a16="http://schemas.microsoft.com/office/drawing/2014/main" val="3986066727"/>
                    </a:ext>
                  </a:extLst>
                </a:gridCol>
                <a:gridCol w="1003300">
                  <a:extLst>
                    <a:ext uri="{9D8B030D-6E8A-4147-A177-3AD203B41FA5}">
                      <a16:colId xmlns:a16="http://schemas.microsoft.com/office/drawing/2014/main" val="2051782897"/>
                    </a:ext>
                  </a:extLst>
                </a:gridCol>
              </a:tblGrid>
              <a:tr h="838200">
                <a:tc>
                  <a:txBody>
                    <a:bodyPr/>
                    <a:lstStyle/>
                    <a:p>
                      <a:pPr algn="l" fontAlgn="ctr"/>
                      <a:r>
                        <a:rPr lang="en-GB" sz="1200" b="0" i="0" u="none" strike="noStrike" dirty="0">
                          <a:solidFill>
                            <a:srgbClr val="FFFFFF"/>
                          </a:solidFill>
                          <a:effectLst/>
                          <a:latin typeface="+mn-lt"/>
                        </a:rPr>
                        <a:t>Description</a:t>
                      </a:r>
                    </a:p>
                  </a:txBody>
                  <a:tcPr marL="7620" marR="7620" marT="7620" marB="0" anchor="ctr">
                    <a:lnL>
                      <a:noFill/>
                    </a:lnL>
                    <a:lnR>
                      <a:noFill/>
                    </a:lnR>
                    <a:lnT>
                      <a:noFill/>
                    </a:lnT>
                    <a:lnB>
                      <a:noFill/>
                    </a:lnB>
                    <a:solidFill>
                      <a:srgbClr val="006965"/>
                    </a:solidFill>
                  </a:tcPr>
                </a:tc>
                <a:tc>
                  <a:txBody>
                    <a:bodyPr/>
                    <a:lstStyle/>
                    <a:p>
                      <a:pPr algn="r" fontAlgn="ctr"/>
                      <a:r>
                        <a:rPr lang="en-GB" sz="1200" b="0" i="0" u="none" strike="noStrike">
                          <a:solidFill>
                            <a:srgbClr val="FFFFFF"/>
                          </a:solidFill>
                          <a:effectLst/>
                          <a:latin typeface="+mn-lt"/>
                        </a:rPr>
                        <a:t>2021 Jobs</a:t>
                      </a:r>
                    </a:p>
                  </a:txBody>
                  <a:tcPr marL="7620" marR="7620" marT="7620" marB="0" anchor="ctr">
                    <a:lnL>
                      <a:noFill/>
                    </a:lnL>
                    <a:lnR>
                      <a:noFill/>
                    </a:lnR>
                    <a:lnT>
                      <a:noFill/>
                    </a:lnT>
                    <a:lnB>
                      <a:noFill/>
                    </a:lnB>
                    <a:solidFill>
                      <a:srgbClr val="006965"/>
                    </a:solidFill>
                  </a:tcPr>
                </a:tc>
                <a:tc>
                  <a:txBody>
                    <a:bodyPr/>
                    <a:lstStyle/>
                    <a:p>
                      <a:pPr algn="r" fontAlgn="ctr"/>
                      <a:r>
                        <a:rPr lang="en-GB" sz="1200" b="0" i="0" u="none" strike="noStrike">
                          <a:solidFill>
                            <a:srgbClr val="FFFFFF"/>
                          </a:solidFill>
                          <a:effectLst/>
                          <a:latin typeface="+mn-lt"/>
                        </a:rPr>
                        <a:t>2021 Employment Concentration</a:t>
                      </a:r>
                    </a:p>
                  </a:txBody>
                  <a:tcPr marL="7620" marR="7620" marT="7620" marB="0" anchor="ctr">
                    <a:lnL>
                      <a:noFill/>
                    </a:lnL>
                    <a:lnR>
                      <a:noFill/>
                    </a:lnR>
                    <a:lnT>
                      <a:noFill/>
                    </a:lnT>
                    <a:lnB>
                      <a:noFill/>
                    </a:lnB>
                    <a:solidFill>
                      <a:srgbClr val="006965"/>
                    </a:solidFill>
                  </a:tcPr>
                </a:tc>
                <a:extLst>
                  <a:ext uri="{0D108BD9-81ED-4DB2-BD59-A6C34878D82A}">
                    <a16:rowId xmlns:a16="http://schemas.microsoft.com/office/drawing/2014/main" val="1438666970"/>
                  </a:ext>
                </a:extLst>
              </a:tr>
              <a:tr h="182880">
                <a:tc>
                  <a:txBody>
                    <a:bodyPr/>
                    <a:lstStyle/>
                    <a:p>
                      <a:pPr algn="l" fontAlgn="ctr"/>
                      <a:r>
                        <a:rPr lang="en-GB" sz="1000" b="0" i="0" u="none" strike="noStrike" dirty="0">
                          <a:solidFill>
                            <a:srgbClr val="000000"/>
                          </a:solidFill>
                          <a:effectLst/>
                          <a:latin typeface="arial" panose="020B0604020202020204" pitchFamily="34" charset="0"/>
                        </a:rPr>
                        <a:t>Animal Care and Control Services</a:t>
                      </a:r>
                    </a:p>
                  </a:txBody>
                  <a:tcPr marL="9525" marR="9525" marT="9525" marB="0" anchor="ctr">
                    <a:lnL>
                      <a:noFill/>
                    </a:lnL>
                    <a:lnR>
                      <a:noFill/>
                    </a:lnR>
                    <a:lnT>
                      <a:noFill/>
                    </a:lnT>
                    <a:lnB>
                      <a:noFill/>
                    </a:lnB>
                  </a:tcPr>
                </a:tc>
                <a:tc>
                  <a:txBody>
                    <a:bodyPr/>
                    <a:lstStyle/>
                    <a:p>
                      <a:pPr algn="r" fontAlgn="b"/>
                      <a:r>
                        <a:rPr lang="en-GB" sz="1100" b="0" i="0" u="none" strike="noStrike" dirty="0">
                          <a:solidFill>
                            <a:srgbClr val="000000"/>
                          </a:solidFill>
                          <a:effectLst/>
                          <a:latin typeface="Calibri" panose="020F0502020204030204" pitchFamily="34" charset="0"/>
                        </a:rPr>
                        <a:t>1,200</a:t>
                      </a:r>
                    </a:p>
                  </a:txBody>
                  <a:tcPr marL="9525" marR="9525" marT="9525" marB="0" anchor="b">
                    <a:lnL>
                      <a:noFill/>
                    </a:lnL>
                    <a:lnR>
                      <a:noFill/>
                    </a:lnR>
                    <a:lnT>
                      <a:noFill/>
                    </a:lnT>
                    <a:lnB>
                      <a:noFill/>
                    </a:lnB>
                  </a:tcPr>
                </a:tc>
                <a:tc>
                  <a:txBody>
                    <a:bodyPr/>
                    <a:lstStyle/>
                    <a:p>
                      <a:pPr algn="r" fontAlgn="ctr"/>
                      <a:r>
                        <a:rPr lang="en-GB" sz="1000" b="0" i="0" u="none" strike="noStrike" dirty="0">
                          <a:solidFill>
                            <a:srgbClr val="000000"/>
                          </a:solidFill>
                          <a:effectLst/>
                          <a:latin typeface="arial" panose="020B0604020202020204" pitchFamily="34" charset="0"/>
                        </a:rPr>
                        <a:t>1.5</a:t>
                      </a:r>
                    </a:p>
                  </a:txBody>
                  <a:tcPr marL="9525" marR="9525" marT="9525" marB="0" anchor="ctr">
                    <a:lnL>
                      <a:noFill/>
                    </a:lnL>
                    <a:lnR>
                      <a:noFill/>
                    </a:lnR>
                    <a:lnT>
                      <a:noFill/>
                    </a:lnT>
                    <a:lnB>
                      <a:noFill/>
                    </a:lnB>
                  </a:tcPr>
                </a:tc>
                <a:extLst>
                  <a:ext uri="{0D108BD9-81ED-4DB2-BD59-A6C34878D82A}">
                    <a16:rowId xmlns:a16="http://schemas.microsoft.com/office/drawing/2014/main" val="3038623190"/>
                  </a:ext>
                </a:extLst>
              </a:tr>
              <a:tr h="182880">
                <a:tc>
                  <a:txBody>
                    <a:bodyPr/>
                    <a:lstStyle/>
                    <a:p>
                      <a:pPr algn="l" fontAlgn="ctr"/>
                      <a:r>
                        <a:rPr lang="en-GB" sz="1000" b="0" i="0" u="none" strike="noStrike">
                          <a:solidFill>
                            <a:srgbClr val="000000"/>
                          </a:solidFill>
                          <a:effectLst/>
                          <a:latin typeface="arial" panose="020B0604020202020204" pitchFamily="34" charset="0"/>
                        </a:rPr>
                        <a:t>Artistic, Literary and Media Occupations</a:t>
                      </a:r>
                    </a:p>
                  </a:txBody>
                  <a:tcPr marL="9525" marR="9525" marT="9525" marB="0" anchor="ctr">
                    <a:lnL>
                      <a:noFill/>
                    </a:lnL>
                    <a:lnR>
                      <a:noFill/>
                    </a:lnR>
                    <a:lnT>
                      <a:noFill/>
                    </a:lnT>
                    <a:lnB>
                      <a:noFill/>
                    </a:lnB>
                  </a:tcPr>
                </a:tc>
                <a:tc>
                  <a:txBody>
                    <a:bodyPr/>
                    <a:lstStyle/>
                    <a:p>
                      <a:pPr algn="r" fontAlgn="b"/>
                      <a:r>
                        <a:rPr lang="en-GB" sz="1100" b="0" i="0" u="none" strike="noStrike">
                          <a:solidFill>
                            <a:srgbClr val="000000"/>
                          </a:solidFill>
                          <a:effectLst/>
                          <a:latin typeface="Calibri" panose="020F0502020204030204" pitchFamily="34" charset="0"/>
                        </a:rPr>
                        <a:t>1,900</a:t>
                      </a:r>
                    </a:p>
                  </a:txBody>
                  <a:tcPr marL="9525" marR="9525" marT="9525" marB="0" anchor="b">
                    <a:lnL>
                      <a:noFill/>
                    </a:lnL>
                    <a:lnR>
                      <a:noFill/>
                    </a:lnR>
                    <a:lnT>
                      <a:noFill/>
                    </a:lnT>
                    <a:lnB>
                      <a:noFill/>
                    </a:lnB>
                  </a:tcPr>
                </a:tc>
                <a:tc>
                  <a:txBody>
                    <a:bodyPr/>
                    <a:lstStyle/>
                    <a:p>
                      <a:pPr algn="r" fontAlgn="ctr"/>
                      <a:r>
                        <a:rPr lang="en-GB" sz="1000" b="0" i="0" u="none" strike="noStrike" dirty="0">
                          <a:solidFill>
                            <a:srgbClr val="000000"/>
                          </a:solidFill>
                          <a:effectLst/>
                          <a:latin typeface="arial" panose="020B0604020202020204" pitchFamily="34" charset="0"/>
                        </a:rPr>
                        <a:t>1.4</a:t>
                      </a:r>
                    </a:p>
                  </a:txBody>
                  <a:tcPr marL="9525" marR="9525" marT="9525" marB="0" anchor="ctr">
                    <a:lnL>
                      <a:noFill/>
                    </a:lnL>
                    <a:lnR>
                      <a:noFill/>
                    </a:lnR>
                    <a:lnT>
                      <a:noFill/>
                    </a:lnT>
                    <a:lnB>
                      <a:noFill/>
                    </a:lnB>
                  </a:tcPr>
                </a:tc>
                <a:extLst>
                  <a:ext uri="{0D108BD9-81ED-4DB2-BD59-A6C34878D82A}">
                    <a16:rowId xmlns:a16="http://schemas.microsoft.com/office/drawing/2014/main" val="785176176"/>
                  </a:ext>
                </a:extLst>
              </a:tr>
              <a:tr h="182880">
                <a:tc>
                  <a:txBody>
                    <a:bodyPr/>
                    <a:lstStyle/>
                    <a:p>
                      <a:pPr algn="l" fontAlgn="ctr"/>
                      <a:r>
                        <a:rPr lang="en-GB" sz="1000" b="0" i="0" u="none" strike="noStrike">
                          <a:solidFill>
                            <a:srgbClr val="000000"/>
                          </a:solidFill>
                          <a:effectLst/>
                          <a:latin typeface="arial" panose="020B0604020202020204" pitchFamily="34" charset="0"/>
                        </a:rPr>
                        <a:t>Agricultural and Related Trades</a:t>
                      </a:r>
                    </a:p>
                  </a:txBody>
                  <a:tcPr marL="9525" marR="9525" marT="9525" marB="0" anchor="ctr">
                    <a:lnL>
                      <a:noFill/>
                    </a:lnL>
                    <a:lnR>
                      <a:noFill/>
                    </a:lnR>
                    <a:lnT>
                      <a:noFill/>
                    </a:lnT>
                    <a:lnB>
                      <a:noFill/>
                    </a:lnB>
                  </a:tcPr>
                </a:tc>
                <a:tc>
                  <a:txBody>
                    <a:bodyPr/>
                    <a:lstStyle/>
                    <a:p>
                      <a:pPr algn="r" fontAlgn="b"/>
                      <a:r>
                        <a:rPr lang="en-GB" sz="1100" b="0" i="0" u="none" strike="noStrike">
                          <a:solidFill>
                            <a:srgbClr val="000000"/>
                          </a:solidFill>
                          <a:effectLst/>
                          <a:latin typeface="Calibri" panose="020F0502020204030204" pitchFamily="34" charset="0"/>
                        </a:rPr>
                        <a:t>1,600</a:t>
                      </a:r>
                    </a:p>
                  </a:txBody>
                  <a:tcPr marL="9525" marR="9525" marT="9525" marB="0" anchor="b">
                    <a:lnL>
                      <a:noFill/>
                    </a:lnL>
                    <a:lnR>
                      <a:noFill/>
                    </a:lnR>
                    <a:lnT>
                      <a:noFill/>
                    </a:lnT>
                    <a:lnB>
                      <a:noFill/>
                    </a:lnB>
                  </a:tcPr>
                </a:tc>
                <a:tc>
                  <a:txBody>
                    <a:bodyPr/>
                    <a:lstStyle/>
                    <a:p>
                      <a:pPr algn="r" fontAlgn="ctr"/>
                      <a:r>
                        <a:rPr lang="en-GB" sz="1000" b="0" i="0" u="none" strike="noStrike" dirty="0">
                          <a:solidFill>
                            <a:srgbClr val="000000"/>
                          </a:solidFill>
                          <a:effectLst/>
                          <a:latin typeface="arial" panose="020B0604020202020204" pitchFamily="34" charset="0"/>
                        </a:rPr>
                        <a:t>1.4</a:t>
                      </a:r>
                    </a:p>
                  </a:txBody>
                  <a:tcPr marL="9525" marR="9525" marT="9525" marB="0" anchor="ctr">
                    <a:lnL>
                      <a:noFill/>
                    </a:lnL>
                    <a:lnR>
                      <a:noFill/>
                    </a:lnR>
                    <a:lnT>
                      <a:noFill/>
                    </a:lnT>
                    <a:lnB>
                      <a:noFill/>
                    </a:lnB>
                  </a:tcPr>
                </a:tc>
                <a:extLst>
                  <a:ext uri="{0D108BD9-81ED-4DB2-BD59-A6C34878D82A}">
                    <a16:rowId xmlns:a16="http://schemas.microsoft.com/office/drawing/2014/main" val="2937449599"/>
                  </a:ext>
                </a:extLst>
              </a:tr>
              <a:tr h="182880">
                <a:tc>
                  <a:txBody>
                    <a:bodyPr/>
                    <a:lstStyle/>
                    <a:p>
                      <a:pPr algn="l" fontAlgn="ctr"/>
                      <a:r>
                        <a:rPr lang="en-GB" sz="1000" b="0" i="0" u="none" strike="noStrike">
                          <a:solidFill>
                            <a:srgbClr val="000000"/>
                          </a:solidFill>
                          <a:effectLst/>
                          <a:latin typeface="arial" panose="020B0604020202020204" pitchFamily="34" charset="0"/>
                        </a:rPr>
                        <a:t>Elementary Cleaning Occupations</a:t>
                      </a:r>
                    </a:p>
                  </a:txBody>
                  <a:tcPr marL="9525" marR="9525" marT="9525" marB="0" anchor="ctr">
                    <a:lnL>
                      <a:noFill/>
                    </a:lnL>
                    <a:lnR>
                      <a:noFill/>
                    </a:lnR>
                    <a:lnT>
                      <a:noFill/>
                    </a:lnT>
                    <a:lnB>
                      <a:noFill/>
                    </a:lnB>
                  </a:tcPr>
                </a:tc>
                <a:tc>
                  <a:txBody>
                    <a:bodyPr/>
                    <a:lstStyle/>
                    <a:p>
                      <a:pPr algn="r" fontAlgn="b"/>
                      <a:r>
                        <a:rPr lang="en-GB" sz="1100" b="0" i="0" u="none" strike="noStrike">
                          <a:solidFill>
                            <a:srgbClr val="000000"/>
                          </a:solidFill>
                          <a:effectLst/>
                          <a:latin typeface="Calibri" panose="020F0502020204030204" pitchFamily="34" charset="0"/>
                        </a:rPr>
                        <a:t>8,600</a:t>
                      </a:r>
                    </a:p>
                  </a:txBody>
                  <a:tcPr marL="9525" marR="9525" marT="9525" marB="0" anchor="b">
                    <a:lnL>
                      <a:noFill/>
                    </a:lnL>
                    <a:lnR>
                      <a:noFill/>
                    </a:lnR>
                    <a:lnT>
                      <a:noFill/>
                    </a:lnT>
                    <a:lnB>
                      <a:noFill/>
                    </a:lnB>
                  </a:tcPr>
                </a:tc>
                <a:tc>
                  <a:txBody>
                    <a:bodyPr/>
                    <a:lstStyle/>
                    <a:p>
                      <a:pPr algn="r" fontAlgn="ctr"/>
                      <a:r>
                        <a:rPr lang="en-GB" sz="1000" b="0" i="0" u="none" strike="noStrike" dirty="0">
                          <a:solidFill>
                            <a:srgbClr val="000000"/>
                          </a:solidFill>
                          <a:effectLst/>
                          <a:latin typeface="arial" panose="020B0604020202020204" pitchFamily="34" charset="0"/>
                        </a:rPr>
                        <a:t>1.4</a:t>
                      </a:r>
                    </a:p>
                  </a:txBody>
                  <a:tcPr marL="9525" marR="9525" marT="9525" marB="0" anchor="ctr">
                    <a:lnL>
                      <a:noFill/>
                    </a:lnL>
                    <a:lnR>
                      <a:noFill/>
                    </a:lnR>
                    <a:lnT>
                      <a:noFill/>
                    </a:lnT>
                    <a:lnB>
                      <a:noFill/>
                    </a:lnB>
                  </a:tcPr>
                </a:tc>
                <a:extLst>
                  <a:ext uri="{0D108BD9-81ED-4DB2-BD59-A6C34878D82A}">
                    <a16:rowId xmlns:a16="http://schemas.microsoft.com/office/drawing/2014/main" val="3424505445"/>
                  </a:ext>
                </a:extLst>
              </a:tr>
              <a:tr h="182880">
                <a:tc>
                  <a:txBody>
                    <a:bodyPr/>
                    <a:lstStyle/>
                    <a:p>
                      <a:pPr algn="l" fontAlgn="ctr"/>
                      <a:r>
                        <a:rPr lang="en-GB" sz="1000" b="0" i="0" u="none" strike="noStrike">
                          <a:solidFill>
                            <a:srgbClr val="000000"/>
                          </a:solidFill>
                          <a:effectLst/>
                          <a:latin typeface="arial" panose="020B0604020202020204" pitchFamily="34" charset="0"/>
                        </a:rPr>
                        <a:t>Cleaning and Housekeeping Managers and Supervisors</a:t>
                      </a:r>
                    </a:p>
                  </a:txBody>
                  <a:tcPr marL="9525" marR="9525" marT="9525" marB="0" anchor="ctr">
                    <a:lnL>
                      <a:noFill/>
                    </a:lnL>
                    <a:lnR>
                      <a:noFill/>
                    </a:lnR>
                    <a:lnT>
                      <a:noFill/>
                    </a:lnT>
                    <a:lnB>
                      <a:noFill/>
                    </a:lnB>
                  </a:tcPr>
                </a:tc>
                <a:tc>
                  <a:txBody>
                    <a:bodyPr/>
                    <a:lstStyle/>
                    <a:p>
                      <a:pPr algn="r" fontAlgn="b"/>
                      <a:r>
                        <a:rPr lang="en-GB" sz="1100" b="0" i="0" u="none" strike="noStrike">
                          <a:solidFill>
                            <a:srgbClr val="000000"/>
                          </a:solidFill>
                          <a:effectLst/>
                          <a:latin typeface="Calibri" panose="020F0502020204030204" pitchFamily="34" charset="0"/>
                        </a:rPr>
                        <a:t>1,000</a:t>
                      </a:r>
                    </a:p>
                  </a:txBody>
                  <a:tcPr marL="9525" marR="9525" marT="9525" marB="0" anchor="b">
                    <a:lnL>
                      <a:noFill/>
                    </a:lnL>
                    <a:lnR>
                      <a:noFill/>
                    </a:lnR>
                    <a:lnT>
                      <a:noFill/>
                    </a:lnT>
                    <a:lnB>
                      <a:noFill/>
                    </a:lnB>
                  </a:tcPr>
                </a:tc>
                <a:tc>
                  <a:txBody>
                    <a:bodyPr/>
                    <a:lstStyle/>
                    <a:p>
                      <a:pPr algn="r" fontAlgn="ctr"/>
                      <a:r>
                        <a:rPr lang="en-GB" sz="1000" b="0" i="0" u="none" strike="noStrike" dirty="0">
                          <a:solidFill>
                            <a:srgbClr val="000000"/>
                          </a:solidFill>
                          <a:effectLst/>
                          <a:latin typeface="arial" panose="020B0604020202020204" pitchFamily="34" charset="0"/>
                        </a:rPr>
                        <a:t>1.3</a:t>
                      </a:r>
                    </a:p>
                  </a:txBody>
                  <a:tcPr marL="9525" marR="9525" marT="9525" marB="0" anchor="ctr">
                    <a:lnL>
                      <a:noFill/>
                    </a:lnL>
                    <a:lnR>
                      <a:noFill/>
                    </a:lnR>
                    <a:lnT>
                      <a:noFill/>
                    </a:lnT>
                    <a:lnB>
                      <a:noFill/>
                    </a:lnB>
                  </a:tcPr>
                </a:tc>
                <a:extLst>
                  <a:ext uri="{0D108BD9-81ED-4DB2-BD59-A6C34878D82A}">
                    <a16:rowId xmlns:a16="http://schemas.microsoft.com/office/drawing/2014/main" val="4129931835"/>
                  </a:ext>
                </a:extLst>
              </a:tr>
              <a:tr h="182880">
                <a:tc>
                  <a:txBody>
                    <a:bodyPr/>
                    <a:lstStyle/>
                    <a:p>
                      <a:pPr algn="l" fontAlgn="ctr"/>
                      <a:r>
                        <a:rPr lang="en-GB" sz="1000" b="0" i="0" u="none" strike="noStrike">
                          <a:solidFill>
                            <a:srgbClr val="000000"/>
                          </a:solidFill>
                          <a:effectLst/>
                          <a:latin typeface="arial" panose="020B0604020202020204" pitchFamily="34" charset="0"/>
                        </a:rPr>
                        <a:t>Hairdressers and Related Services</a:t>
                      </a:r>
                    </a:p>
                  </a:txBody>
                  <a:tcPr marL="9525" marR="9525" marT="9525" marB="0" anchor="ctr">
                    <a:lnL>
                      <a:noFill/>
                    </a:lnL>
                    <a:lnR>
                      <a:noFill/>
                    </a:lnR>
                    <a:lnT>
                      <a:noFill/>
                    </a:lnT>
                    <a:lnB>
                      <a:noFill/>
                    </a:lnB>
                  </a:tcPr>
                </a:tc>
                <a:tc>
                  <a:txBody>
                    <a:bodyPr/>
                    <a:lstStyle/>
                    <a:p>
                      <a:pPr algn="r" fontAlgn="b"/>
                      <a:r>
                        <a:rPr lang="en-GB" sz="1100" b="0" i="0" u="none" strike="noStrike">
                          <a:solidFill>
                            <a:srgbClr val="000000"/>
                          </a:solidFill>
                          <a:effectLst/>
                          <a:latin typeface="Calibri" panose="020F0502020204030204" pitchFamily="34" charset="0"/>
                        </a:rPr>
                        <a:t>1,600</a:t>
                      </a:r>
                    </a:p>
                  </a:txBody>
                  <a:tcPr marL="9525" marR="9525" marT="9525" marB="0" anchor="b">
                    <a:lnL>
                      <a:noFill/>
                    </a:lnL>
                    <a:lnR>
                      <a:noFill/>
                    </a:lnR>
                    <a:lnT>
                      <a:noFill/>
                    </a:lnT>
                    <a:lnB>
                      <a:noFill/>
                    </a:lnB>
                  </a:tcPr>
                </a:tc>
                <a:tc>
                  <a:txBody>
                    <a:bodyPr/>
                    <a:lstStyle/>
                    <a:p>
                      <a:pPr algn="r" fontAlgn="ctr"/>
                      <a:r>
                        <a:rPr lang="en-GB" sz="1000" b="0" i="0" u="none" strike="noStrike" dirty="0">
                          <a:solidFill>
                            <a:srgbClr val="000000"/>
                          </a:solidFill>
                          <a:effectLst/>
                          <a:latin typeface="arial" panose="020B0604020202020204" pitchFamily="34" charset="0"/>
                        </a:rPr>
                        <a:t>1.3</a:t>
                      </a:r>
                    </a:p>
                  </a:txBody>
                  <a:tcPr marL="9525" marR="9525" marT="9525" marB="0" anchor="ctr">
                    <a:lnL>
                      <a:noFill/>
                    </a:lnL>
                    <a:lnR>
                      <a:noFill/>
                    </a:lnR>
                    <a:lnT>
                      <a:noFill/>
                    </a:lnT>
                    <a:lnB>
                      <a:noFill/>
                    </a:lnB>
                  </a:tcPr>
                </a:tc>
                <a:extLst>
                  <a:ext uri="{0D108BD9-81ED-4DB2-BD59-A6C34878D82A}">
                    <a16:rowId xmlns:a16="http://schemas.microsoft.com/office/drawing/2014/main" val="509344663"/>
                  </a:ext>
                </a:extLst>
              </a:tr>
              <a:tr h="182880">
                <a:tc>
                  <a:txBody>
                    <a:bodyPr/>
                    <a:lstStyle/>
                    <a:p>
                      <a:pPr algn="l" fontAlgn="ctr"/>
                      <a:r>
                        <a:rPr lang="en-GB" sz="1000" b="0" i="0" u="none" strike="noStrike">
                          <a:solidFill>
                            <a:srgbClr val="000000"/>
                          </a:solidFill>
                          <a:effectLst/>
                          <a:latin typeface="arial" panose="020B0604020202020204" pitchFamily="34" charset="0"/>
                        </a:rPr>
                        <a:t>Sales, Marketing and Related Associate Professionals</a:t>
                      </a:r>
                    </a:p>
                  </a:txBody>
                  <a:tcPr marL="9525" marR="9525" marT="9525" marB="0" anchor="ctr">
                    <a:lnL>
                      <a:noFill/>
                    </a:lnL>
                    <a:lnR>
                      <a:noFill/>
                    </a:lnR>
                    <a:lnT>
                      <a:noFill/>
                    </a:lnT>
                    <a:lnB>
                      <a:noFill/>
                    </a:lnB>
                  </a:tcPr>
                </a:tc>
                <a:tc>
                  <a:txBody>
                    <a:bodyPr/>
                    <a:lstStyle/>
                    <a:p>
                      <a:pPr algn="r" fontAlgn="b"/>
                      <a:r>
                        <a:rPr lang="en-GB" sz="1100" b="0" i="0" u="none" strike="noStrike">
                          <a:solidFill>
                            <a:srgbClr val="000000"/>
                          </a:solidFill>
                          <a:effectLst/>
                          <a:latin typeface="Calibri" panose="020F0502020204030204" pitchFamily="34" charset="0"/>
                        </a:rPr>
                        <a:t>11,000</a:t>
                      </a:r>
                    </a:p>
                  </a:txBody>
                  <a:tcPr marL="9525" marR="9525" marT="9525" marB="0" anchor="b">
                    <a:lnL>
                      <a:noFill/>
                    </a:lnL>
                    <a:lnR>
                      <a:noFill/>
                    </a:lnR>
                    <a:lnT>
                      <a:noFill/>
                    </a:lnT>
                    <a:lnB>
                      <a:noFill/>
                    </a:lnB>
                  </a:tcPr>
                </a:tc>
                <a:tc>
                  <a:txBody>
                    <a:bodyPr/>
                    <a:lstStyle/>
                    <a:p>
                      <a:pPr algn="r" fontAlgn="ctr"/>
                      <a:r>
                        <a:rPr lang="en-GB" sz="1000" b="0" i="0" u="none" strike="noStrike" dirty="0">
                          <a:solidFill>
                            <a:srgbClr val="000000"/>
                          </a:solidFill>
                          <a:effectLst/>
                          <a:latin typeface="arial" panose="020B0604020202020204" pitchFamily="34" charset="0"/>
                        </a:rPr>
                        <a:t>1.3</a:t>
                      </a:r>
                    </a:p>
                  </a:txBody>
                  <a:tcPr marL="9525" marR="9525" marT="9525" marB="0" anchor="ctr">
                    <a:lnL>
                      <a:noFill/>
                    </a:lnL>
                    <a:lnR>
                      <a:noFill/>
                    </a:lnR>
                    <a:lnT>
                      <a:noFill/>
                    </a:lnT>
                    <a:lnB>
                      <a:noFill/>
                    </a:lnB>
                  </a:tcPr>
                </a:tc>
                <a:extLst>
                  <a:ext uri="{0D108BD9-81ED-4DB2-BD59-A6C34878D82A}">
                    <a16:rowId xmlns:a16="http://schemas.microsoft.com/office/drawing/2014/main" val="2447092127"/>
                  </a:ext>
                </a:extLst>
              </a:tr>
              <a:tr h="182880">
                <a:tc>
                  <a:txBody>
                    <a:bodyPr/>
                    <a:lstStyle/>
                    <a:p>
                      <a:pPr algn="l" fontAlgn="ctr"/>
                      <a:r>
                        <a:rPr lang="en-GB" sz="1000" b="0" i="0" u="none" strike="noStrike">
                          <a:solidFill>
                            <a:srgbClr val="000000"/>
                          </a:solidFill>
                          <a:effectLst/>
                          <a:latin typeface="arial" panose="020B0604020202020204" pitchFamily="34" charset="0"/>
                        </a:rPr>
                        <a:t>Functional Managers and Directors</a:t>
                      </a:r>
                    </a:p>
                  </a:txBody>
                  <a:tcPr marL="9525" marR="9525" marT="9525" marB="0" anchor="ctr">
                    <a:lnL>
                      <a:noFill/>
                    </a:lnL>
                    <a:lnR>
                      <a:noFill/>
                    </a:lnR>
                    <a:lnT>
                      <a:noFill/>
                    </a:lnT>
                    <a:lnB>
                      <a:noFill/>
                    </a:lnB>
                  </a:tcPr>
                </a:tc>
                <a:tc>
                  <a:txBody>
                    <a:bodyPr/>
                    <a:lstStyle/>
                    <a:p>
                      <a:pPr algn="r" fontAlgn="b"/>
                      <a:r>
                        <a:rPr lang="en-GB" sz="1100" b="0" i="0" u="none" strike="noStrike">
                          <a:solidFill>
                            <a:srgbClr val="000000"/>
                          </a:solidFill>
                          <a:effectLst/>
                          <a:latin typeface="Calibri" panose="020F0502020204030204" pitchFamily="34" charset="0"/>
                        </a:rPr>
                        <a:t>9,800</a:t>
                      </a:r>
                    </a:p>
                  </a:txBody>
                  <a:tcPr marL="9525" marR="9525" marT="9525" marB="0" anchor="b">
                    <a:lnL>
                      <a:noFill/>
                    </a:lnL>
                    <a:lnR>
                      <a:noFill/>
                    </a:lnR>
                    <a:lnT>
                      <a:noFill/>
                    </a:lnT>
                    <a:lnB>
                      <a:noFill/>
                    </a:lnB>
                  </a:tcPr>
                </a:tc>
                <a:tc>
                  <a:txBody>
                    <a:bodyPr/>
                    <a:lstStyle/>
                    <a:p>
                      <a:pPr algn="r" fontAlgn="ctr"/>
                      <a:r>
                        <a:rPr lang="en-GB" sz="1000" b="0" i="0" u="none" strike="noStrike" dirty="0">
                          <a:solidFill>
                            <a:srgbClr val="000000"/>
                          </a:solidFill>
                          <a:effectLst/>
                          <a:latin typeface="arial" panose="020B0604020202020204" pitchFamily="34" charset="0"/>
                        </a:rPr>
                        <a:t>1.2</a:t>
                      </a:r>
                    </a:p>
                  </a:txBody>
                  <a:tcPr marL="9525" marR="9525" marT="9525" marB="0" anchor="ctr">
                    <a:lnL>
                      <a:noFill/>
                    </a:lnL>
                    <a:lnR>
                      <a:noFill/>
                    </a:lnR>
                    <a:lnT>
                      <a:noFill/>
                    </a:lnT>
                    <a:lnB>
                      <a:noFill/>
                    </a:lnB>
                  </a:tcPr>
                </a:tc>
                <a:extLst>
                  <a:ext uri="{0D108BD9-81ED-4DB2-BD59-A6C34878D82A}">
                    <a16:rowId xmlns:a16="http://schemas.microsoft.com/office/drawing/2014/main" val="2671404853"/>
                  </a:ext>
                </a:extLst>
              </a:tr>
              <a:tr h="182880">
                <a:tc>
                  <a:txBody>
                    <a:bodyPr/>
                    <a:lstStyle/>
                    <a:p>
                      <a:pPr algn="l" fontAlgn="ctr"/>
                      <a:r>
                        <a:rPr lang="en-GB" sz="1000" b="0" i="0" u="none" strike="noStrike">
                          <a:solidFill>
                            <a:srgbClr val="000000"/>
                          </a:solidFill>
                          <a:effectLst/>
                          <a:latin typeface="arial" panose="020B0604020202020204" pitchFamily="34" charset="0"/>
                        </a:rPr>
                        <a:t>Elementary Construction Occupations</a:t>
                      </a:r>
                    </a:p>
                  </a:txBody>
                  <a:tcPr marL="9525" marR="9525" marT="9525" marB="0" anchor="ctr">
                    <a:lnL>
                      <a:noFill/>
                    </a:lnL>
                    <a:lnR>
                      <a:noFill/>
                    </a:lnR>
                    <a:lnT>
                      <a:noFill/>
                    </a:lnT>
                    <a:lnB>
                      <a:noFill/>
                    </a:lnB>
                  </a:tcPr>
                </a:tc>
                <a:tc>
                  <a:txBody>
                    <a:bodyPr/>
                    <a:lstStyle/>
                    <a:p>
                      <a:pPr algn="r" fontAlgn="b"/>
                      <a:r>
                        <a:rPr lang="en-GB" sz="1100" b="0" i="0" u="none" strike="noStrike">
                          <a:solidFill>
                            <a:srgbClr val="000000"/>
                          </a:solidFill>
                          <a:effectLst/>
                          <a:latin typeface="Calibri" panose="020F0502020204030204" pitchFamily="34" charset="0"/>
                        </a:rPr>
                        <a:t>1,200</a:t>
                      </a:r>
                    </a:p>
                  </a:txBody>
                  <a:tcPr marL="9525" marR="9525" marT="9525" marB="0" anchor="b">
                    <a:lnL>
                      <a:noFill/>
                    </a:lnL>
                    <a:lnR>
                      <a:noFill/>
                    </a:lnR>
                    <a:lnT>
                      <a:noFill/>
                    </a:lnT>
                    <a:lnB>
                      <a:noFill/>
                    </a:lnB>
                  </a:tcPr>
                </a:tc>
                <a:tc>
                  <a:txBody>
                    <a:bodyPr/>
                    <a:lstStyle/>
                    <a:p>
                      <a:pPr algn="r" fontAlgn="ctr"/>
                      <a:r>
                        <a:rPr lang="en-GB" sz="1000" b="0" i="0" u="none" strike="noStrike" dirty="0">
                          <a:solidFill>
                            <a:srgbClr val="000000"/>
                          </a:solidFill>
                          <a:effectLst/>
                          <a:latin typeface="arial" panose="020B0604020202020204" pitchFamily="34" charset="0"/>
                        </a:rPr>
                        <a:t>1.2</a:t>
                      </a:r>
                    </a:p>
                  </a:txBody>
                  <a:tcPr marL="9525" marR="9525" marT="9525" marB="0" anchor="ctr">
                    <a:lnL>
                      <a:noFill/>
                    </a:lnL>
                    <a:lnR>
                      <a:noFill/>
                    </a:lnR>
                    <a:lnT>
                      <a:noFill/>
                    </a:lnT>
                    <a:lnB>
                      <a:noFill/>
                    </a:lnB>
                  </a:tcPr>
                </a:tc>
                <a:extLst>
                  <a:ext uri="{0D108BD9-81ED-4DB2-BD59-A6C34878D82A}">
                    <a16:rowId xmlns:a16="http://schemas.microsoft.com/office/drawing/2014/main" val="2236642610"/>
                  </a:ext>
                </a:extLst>
              </a:tr>
              <a:tr h="182880">
                <a:tc>
                  <a:txBody>
                    <a:bodyPr/>
                    <a:lstStyle/>
                    <a:p>
                      <a:pPr algn="l" fontAlgn="ctr"/>
                      <a:r>
                        <a:rPr lang="en-GB" sz="1000" b="0" i="0" u="none" strike="noStrike">
                          <a:solidFill>
                            <a:srgbClr val="000000"/>
                          </a:solidFill>
                          <a:effectLst/>
                          <a:latin typeface="arial" panose="020B0604020202020204" pitchFamily="34" charset="0"/>
                        </a:rPr>
                        <a:t>Information Technology and Telecommunications Professionals</a:t>
                      </a:r>
                    </a:p>
                  </a:txBody>
                  <a:tcPr marL="9525" marR="9525" marT="9525" marB="0" anchor="ctr">
                    <a:lnL>
                      <a:noFill/>
                    </a:lnL>
                    <a:lnR>
                      <a:noFill/>
                    </a:lnR>
                    <a:lnT>
                      <a:noFill/>
                    </a:lnT>
                    <a:lnB>
                      <a:noFill/>
                    </a:lnB>
                  </a:tcPr>
                </a:tc>
                <a:tc>
                  <a:txBody>
                    <a:bodyPr/>
                    <a:lstStyle/>
                    <a:p>
                      <a:pPr algn="r" fontAlgn="b"/>
                      <a:r>
                        <a:rPr lang="en-GB" sz="1100" b="0" i="0" u="none" strike="noStrike">
                          <a:solidFill>
                            <a:srgbClr val="000000"/>
                          </a:solidFill>
                          <a:effectLst/>
                          <a:latin typeface="Calibri" panose="020F0502020204030204" pitchFamily="34" charset="0"/>
                        </a:rPr>
                        <a:t>9,000</a:t>
                      </a:r>
                    </a:p>
                  </a:txBody>
                  <a:tcPr marL="9525" marR="9525" marT="9525" marB="0" anchor="b">
                    <a:lnL>
                      <a:noFill/>
                    </a:lnL>
                    <a:lnR>
                      <a:noFill/>
                    </a:lnR>
                    <a:lnT>
                      <a:noFill/>
                    </a:lnT>
                    <a:lnB>
                      <a:noFill/>
                    </a:lnB>
                  </a:tcPr>
                </a:tc>
                <a:tc>
                  <a:txBody>
                    <a:bodyPr/>
                    <a:lstStyle/>
                    <a:p>
                      <a:pPr algn="r" fontAlgn="ctr"/>
                      <a:r>
                        <a:rPr lang="en-GB" sz="1000" b="0" i="0" u="none" strike="noStrike" dirty="0">
                          <a:solidFill>
                            <a:srgbClr val="000000"/>
                          </a:solidFill>
                          <a:effectLst/>
                          <a:latin typeface="arial" panose="020B0604020202020204" pitchFamily="34" charset="0"/>
                        </a:rPr>
                        <a:t>1.2</a:t>
                      </a:r>
                    </a:p>
                  </a:txBody>
                  <a:tcPr marL="9525" marR="9525" marT="9525" marB="0" anchor="ctr">
                    <a:lnL>
                      <a:noFill/>
                    </a:lnL>
                    <a:lnR>
                      <a:noFill/>
                    </a:lnR>
                    <a:lnT>
                      <a:noFill/>
                    </a:lnT>
                    <a:lnB>
                      <a:noFill/>
                    </a:lnB>
                  </a:tcPr>
                </a:tc>
                <a:extLst>
                  <a:ext uri="{0D108BD9-81ED-4DB2-BD59-A6C34878D82A}">
                    <a16:rowId xmlns:a16="http://schemas.microsoft.com/office/drawing/2014/main" val="3571276656"/>
                  </a:ext>
                </a:extLst>
              </a:tr>
              <a:tr h="182880">
                <a:tc>
                  <a:txBody>
                    <a:bodyPr/>
                    <a:lstStyle/>
                    <a:p>
                      <a:pPr algn="l" fontAlgn="ctr"/>
                      <a:r>
                        <a:rPr lang="en-GB" sz="1000" b="0" i="0" u="none" strike="noStrike">
                          <a:solidFill>
                            <a:srgbClr val="000000"/>
                          </a:solidFill>
                          <a:effectLst/>
                          <a:latin typeface="arial" panose="020B0604020202020204" pitchFamily="34" charset="0"/>
                        </a:rPr>
                        <a:t>Sports and Fitness Occupations</a:t>
                      </a:r>
                    </a:p>
                  </a:txBody>
                  <a:tcPr marL="9525" marR="9525" marT="9525" marB="0" anchor="ctr">
                    <a:lnL>
                      <a:noFill/>
                    </a:lnL>
                    <a:lnR>
                      <a:noFill/>
                    </a:lnR>
                    <a:lnT>
                      <a:noFill/>
                    </a:lnT>
                    <a:lnB>
                      <a:noFill/>
                    </a:lnB>
                  </a:tcPr>
                </a:tc>
                <a:tc>
                  <a:txBody>
                    <a:bodyPr/>
                    <a:lstStyle/>
                    <a:p>
                      <a:pPr algn="r" fontAlgn="b"/>
                      <a:r>
                        <a:rPr lang="en-GB" sz="1100" b="0" i="0" u="none" strike="noStrike">
                          <a:solidFill>
                            <a:srgbClr val="000000"/>
                          </a:solidFill>
                          <a:effectLst/>
                          <a:latin typeface="Calibri" panose="020F0502020204030204" pitchFamily="34" charset="0"/>
                        </a:rPr>
                        <a:t>1,300</a:t>
                      </a:r>
                    </a:p>
                  </a:txBody>
                  <a:tcPr marL="9525" marR="9525" marT="9525" marB="0" anchor="b">
                    <a:lnL>
                      <a:noFill/>
                    </a:lnL>
                    <a:lnR>
                      <a:noFill/>
                    </a:lnR>
                    <a:lnT>
                      <a:noFill/>
                    </a:lnT>
                    <a:lnB>
                      <a:noFill/>
                    </a:lnB>
                  </a:tcPr>
                </a:tc>
                <a:tc>
                  <a:txBody>
                    <a:bodyPr/>
                    <a:lstStyle/>
                    <a:p>
                      <a:pPr algn="r" fontAlgn="ctr"/>
                      <a:r>
                        <a:rPr lang="en-GB" sz="1000" b="0" i="0" u="none" strike="noStrike" dirty="0">
                          <a:solidFill>
                            <a:srgbClr val="000000"/>
                          </a:solidFill>
                          <a:effectLst/>
                          <a:latin typeface="arial" panose="020B0604020202020204" pitchFamily="34" charset="0"/>
                        </a:rPr>
                        <a:t>1.2</a:t>
                      </a:r>
                    </a:p>
                  </a:txBody>
                  <a:tcPr marL="9525" marR="9525" marT="9525" marB="0" anchor="ctr">
                    <a:lnL>
                      <a:noFill/>
                    </a:lnL>
                    <a:lnR>
                      <a:noFill/>
                    </a:lnR>
                    <a:lnT>
                      <a:noFill/>
                    </a:lnT>
                    <a:lnB>
                      <a:noFill/>
                    </a:lnB>
                  </a:tcPr>
                </a:tc>
                <a:extLst>
                  <a:ext uri="{0D108BD9-81ED-4DB2-BD59-A6C34878D82A}">
                    <a16:rowId xmlns:a16="http://schemas.microsoft.com/office/drawing/2014/main" val="1581174528"/>
                  </a:ext>
                </a:extLst>
              </a:tr>
              <a:tr h="182880">
                <a:tc>
                  <a:txBody>
                    <a:bodyPr/>
                    <a:lstStyle/>
                    <a:p>
                      <a:pPr algn="l" fontAlgn="ctr"/>
                      <a:r>
                        <a:rPr lang="en-GB" sz="1000" b="0" i="0" u="none" strike="noStrike">
                          <a:solidFill>
                            <a:srgbClr val="000000"/>
                          </a:solidFill>
                          <a:effectLst/>
                          <a:latin typeface="arial" panose="020B0604020202020204" pitchFamily="34" charset="0"/>
                        </a:rPr>
                        <a:t>Construction and Building Trades</a:t>
                      </a:r>
                    </a:p>
                  </a:txBody>
                  <a:tcPr marL="9525" marR="9525" marT="9525" marB="0" anchor="ctr">
                    <a:lnL>
                      <a:noFill/>
                    </a:lnL>
                    <a:lnR>
                      <a:noFill/>
                    </a:lnR>
                    <a:lnT>
                      <a:noFill/>
                    </a:lnT>
                    <a:lnB>
                      <a:noFill/>
                    </a:lnB>
                  </a:tcPr>
                </a:tc>
                <a:tc>
                  <a:txBody>
                    <a:bodyPr/>
                    <a:lstStyle/>
                    <a:p>
                      <a:pPr algn="r" fontAlgn="b"/>
                      <a:r>
                        <a:rPr lang="en-GB" sz="1100" b="0" i="0" u="none" strike="noStrike">
                          <a:solidFill>
                            <a:srgbClr val="000000"/>
                          </a:solidFill>
                          <a:effectLst/>
                          <a:latin typeface="Calibri" panose="020F0502020204030204" pitchFamily="34" charset="0"/>
                        </a:rPr>
                        <a:t>3,500</a:t>
                      </a:r>
                    </a:p>
                  </a:txBody>
                  <a:tcPr marL="9525" marR="9525" marT="9525" marB="0" anchor="b">
                    <a:lnL>
                      <a:noFill/>
                    </a:lnL>
                    <a:lnR>
                      <a:noFill/>
                    </a:lnR>
                    <a:lnT>
                      <a:noFill/>
                    </a:lnT>
                    <a:lnB>
                      <a:noFill/>
                    </a:lnB>
                  </a:tcPr>
                </a:tc>
                <a:tc>
                  <a:txBody>
                    <a:bodyPr/>
                    <a:lstStyle/>
                    <a:p>
                      <a:pPr algn="r" fontAlgn="ctr"/>
                      <a:r>
                        <a:rPr lang="en-GB" sz="1000" b="0" i="0" u="none" strike="noStrike" dirty="0">
                          <a:solidFill>
                            <a:srgbClr val="000000"/>
                          </a:solidFill>
                          <a:effectLst/>
                          <a:latin typeface="arial" panose="020B0604020202020204" pitchFamily="34" charset="0"/>
                        </a:rPr>
                        <a:t>1.2</a:t>
                      </a:r>
                    </a:p>
                  </a:txBody>
                  <a:tcPr marL="9525" marR="9525" marT="9525" marB="0" anchor="ctr">
                    <a:lnL>
                      <a:noFill/>
                    </a:lnL>
                    <a:lnR>
                      <a:noFill/>
                    </a:lnR>
                    <a:lnT>
                      <a:noFill/>
                    </a:lnT>
                    <a:lnB>
                      <a:noFill/>
                    </a:lnB>
                  </a:tcPr>
                </a:tc>
                <a:extLst>
                  <a:ext uri="{0D108BD9-81ED-4DB2-BD59-A6C34878D82A}">
                    <a16:rowId xmlns:a16="http://schemas.microsoft.com/office/drawing/2014/main" val="1735139713"/>
                  </a:ext>
                </a:extLst>
              </a:tr>
              <a:tr h="182880">
                <a:tc>
                  <a:txBody>
                    <a:bodyPr/>
                    <a:lstStyle/>
                    <a:p>
                      <a:pPr algn="l" fontAlgn="ctr"/>
                      <a:r>
                        <a:rPr lang="en-GB" sz="1000" b="0" i="0" u="none" strike="noStrike">
                          <a:solidFill>
                            <a:srgbClr val="000000"/>
                          </a:solidFill>
                          <a:effectLst/>
                          <a:latin typeface="arial" panose="020B0604020202020204" pitchFamily="34" charset="0"/>
                        </a:rPr>
                        <a:t>Elementary Sales Occupations</a:t>
                      </a:r>
                    </a:p>
                  </a:txBody>
                  <a:tcPr marL="9525" marR="9525" marT="9525" marB="0" anchor="ctr">
                    <a:lnL>
                      <a:noFill/>
                    </a:lnL>
                    <a:lnR>
                      <a:noFill/>
                    </a:lnR>
                    <a:lnT>
                      <a:noFill/>
                    </a:lnT>
                    <a:lnB>
                      <a:noFill/>
                    </a:lnB>
                  </a:tcPr>
                </a:tc>
                <a:tc>
                  <a:txBody>
                    <a:bodyPr/>
                    <a:lstStyle/>
                    <a:p>
                      <a:pPr algn="r" fontAlgn="b"/>
                      <a:r>
                        <a:rPr lang="en-GB" sz="1100" b="0" i="0" u="none" strike="noStrike">
                          <a:solidFill>
                            <a:srgbClr val="000000"/>
                          </a:solidFill>
                          <a:effectLst/>
                          <a:latin typeface="Calibri" panose="020F0502020204030204" pitchFamily="34" charset="0"/>
                        </a:rPr>
                        <a:t>1,100</a:t>
                      </a:r>
                    </a:p>
                  </a:txBody>
                  <a:tcPr marL="9525" marR="9525" marT="9525" marB="0" anchor="b">
                    <a:lnL>
                      <a:noFill/>
                    </a:lnL>
                    <a:lnR>
                      <a:noFill/>
                    </a:lnR>
                    <a:lnT>
                      <a:noFill/>
                    </a:lnT>
                    <a:lnB>
                      <a:noFill/>
                    </a:lnB>
                  </a:tcPr>
                </a:tc>
                <a:tc>
                  <a:txBody>
                    <a:bodyPr/>
                    <a:lstStyle/>
                    <a:p>
                      <a:pPr algn="r" fontAlgn="ctr"/>
                      <a:r>
                        <a:rPr lang="en-GB" sz="1000" b="0" i="0" u="none" strike="noStrike" dirty="0">
                          <a:solidFill>
                            <a:srgbClr val="000000"/>
                          </a:solidFill>
                          <a:effectLst/>
                          <a:latin typeface="arial" panose="020B0604020202020204" pitchFamily="34" charset="0"/>
                        </a:rPr>
                        <a:t>1.2</a:t>
                      </a:r>
                    </a:p>
                  </a:txBody>
                  <a:tcPr marL="9525" marR="9525" marT="9525" marB="0" anchor="ctr">
                    <a:lnL>
                      <a:noFill/>
                    </a:lnL>
                    <a:lnR>
                      <a:noFill/>
                    </a:lnR>
                    <a:lnT>
                      <a:noFill/>
                    </a:lnT>
                    <a:lnB>
                      <a:noFill/>
                    </a:lnB>
                  </a:tcPr>
                </a:tc>
                <a:extLst>
                  <a:ext uri="{0D108BD9-81ED-4DB2-BD59-A6C34878D82A}">
                    <a16:rowId xmlns:a16="http://schemas.microsoft.com/office/drawing/2014/main" val="981683803"/>
                  </a:ext>
                </a:extLst>
              </a:tr>
              <a:tr h="182880">
                <a:tc>
                  <a:txBody>
                    <a:bodyPr/>
                    <a:lstStyle/>
                    <a:p>
                      <a:pPr algn="l" fontAlgn="ctr"/>
                      <a:r>
                        <a:rPr lang="en-GB" sz="1000" b="0" i="0" u="none" strike="noStrike">
                          <a:solidFill>
                            <a:srgbClr val="000000"/>
                          </a:solidFill>
                          <a:effectLst/>
                          <a:latin typeface="arial" panose="020B0604020202020204" pitchFamily="34" charset="0"/>
                        </a:rPr>
                        <a:t>Production Managers and Directors</a:t>
                      </a:r>
                    </a:p>
                  </a:txBody>
                  <a:tcPr marL="9525" marR="9525" marT="9525" marB="0" anchor="ctr">
                    <a:lnL>
                      <a:noFill/>
                    </a:lnL>
                    <a:lnR>
                      <a:noFill/>
                    </a:lnR>
                    <a:lnT>
                      <a:noFill/>
                    </a:lnT>
                    <a:lnB>
                      <a:noFill/>
                    </a:lnB>
                  </a:tcPr>
                </a:tc>
                <a:tc>
                  <a:txBody>
                    <a:bodyPr/>
                    <a:lstStyle/>
                    <a:p>
                      <a:pPr algn="r" fontAlgn="b"/>
                      <a:r>
                        <a:rPr lang="en-GB" sz="1100" b="0" i="0" u="none" strike="noStrike">
                          <a:solidFill>
                            <a:srgbClr val="000000"/>
                          </a:solidFill>
                          <a:effectLst/>
                          <a:latin typeface="Calibri" panose="020F0502020204030204" pitchFamily="34" charset="0"/>
                        </a:rPr>
                        <a:t>3,900</a:t>
                      </a:r>
                    </a:p>
                  </a:txBody>
                  <a:tcPr marL="9525" marR="9525" marT="9525" marB="0" anchor="b">
                    <a:lnL>
                      <a:noFill/>
                    </a:lnL>
                    <a:lnR>
                      <a:noFill/>
                    </a:lnR>
                    <a:lnT>
                      <a:noFill/>
                    </a:lnT>
                    <a:lnB>
                      <a:noFill/>
                    </a:lnB>
                  </a:tcPr>
                </a:tc>
                <a:tc>
                  <a:txBody>
                    <a:bodyPr/>
                    <a:lstStyle/>
                    <a:p>
                      <a:pPr algn="r" fontAlgn="ctr"/>
                      <a:r>
                        <a:rPr lang="en-GB" sz="1000" b="0" i="0" u="none" strike="noStrike" dirty="0">
                          <a:solidFill>
                            <a:srgbClr val="000000"/>
                          </a:solidFill>
                          <a:effectLst/>
                          <a:latin typeface="arial" panose="020B0604020202020204" pitchFamily="34" charset="0"/>
                        </a:rPr>
                        <a:t>1.2</a:t>
                      </a:r>
                    </a:p>
                  </a:txBody>
                  <a:tcPr marL="9525" marR="9525" marT="9525" marB="0" anchor="ctr">
                    <a:lnL>
                      <a:noFill/>
                    </a:lnL>
                    <a:lnR>
                      <a:noFill/>
                    </a:lnR>
                    <a:lnT>
                      <a:noFill/>
                    </a:lnT>
                    <a:lnB>
                      <a:noFill/>
                    </a:lnB>
                  </a:tcPr>
                </a:tc>
                <a:extLst>
                  <a:ext uri="{0D108BD9-81ED-4DB2-BD59-A6C34878D82A}">
                    <a16:rowId xmlns:a16="http://schemas.microsoft.com/office/drawing/2014/main" val="2393286713"/>
                  </a:ext>
                </a:extLst>
              </a:tr>
              <a:tr h="182880">
                <a:tc>
                  <a:txBody>
                    <a:bodyPr/>
                    <a:lstStyle/>
                    <a:p>
                      <a:pPr algn="l" fontAlgn="ctr"/>
                      <a:r>
                        <a:rPr lang="en-GB" sz="1000" b="0" i="0" u="none" strike="noStrike">
                          <a:solidFill>
                            <a:srgbClr val="000000"/>
                          </a:solidFill>
                          <a:effectLst/>
                          <a:latin typeface="arial" panose="020B0604020202020204" pitchFamily="34" charset="0"/>
                        </a:rPr>
                        <a:t>Managers and Directors in Retail and Wholesale</a:t>
                      </a:r>
                    </a:p>
                  </a:txBody>
                  <a:tcPr marL="9525" marR="9525" marT="9525" marB="0" anchor="ctr">
                    <a:lnL>
                      <a:noFill/>
                    </a:lnL>
                    <a:lnR>
                      <a:noFill/>
                    </a:lnR>
                    <a:lnT>
                      <a:noFill/>
                    </a:lnT>
                    <a:lnB>
                      <a:noFill/>
                    </a:lnB>
                  </a:tcPr>
                </a:tc>
                <a:tc>
                  <a:txBody>
                    <a:bodyPr/>
                    <a:lstStyle/>
                    <a:p>
                      <a:pPr algn="r" fontAlgn="b"/>
                      <a:r>
                        <a:rPr lang="en-GB" sz="1100" b="0" i="0" u="none" strike="noStrike">
                          <a:solidFill>
                            <a:srgbClr val="000000"/>
                          </a:solidFill>
                          <a:effectLst/>
                          <a:latin typeface="Calibri" panose="020F0502020204030204" pitchFamily="34" charset="0"/>
                        </a:rPr>
                        <a:t>3,100</a:t>
                      </a:r>
                    </a:p>
                  </a:txBody>
                  <a:tcPr marL="9525" marR="9525" marT="9525" marB="0" anchor="b">
                    <a:lnL>
                      <a:noFill/>
                    </a:lnL>
                    <a:lnR>
                      <a:noFill/>
                    </a:lnR>
                    <a:lnT>
                      <a:noFill/>
                    </a:lnT>
                    <a:lnB>
                      <a:noFill/>
                    </a:lnB>
                  </a:tcPr>
                </a:tc>
                <a:tc>
                  <a:txBody>
                    <a:bodyPr/>
                    <a:lstStyle/>
                    <a:p>
                      <a:pPr algn="r" fontAlgn="ctr"/>
                      <a:r>
                        <a:rPr lang="en-GB" sz="1000" b="0" i="0" u="none" strike="noStrike" dirty="0">
                          <a:solidFill>
                            <a:srgbClr val="000000"/>
                          </a:solidFill>
                          <a:effectLst/>
                          <a:latin typeface="arial" panose="020B0604020202020204" pitchFamily="34" charset="0"/>
                        </a:rPr>
                        <a:t>1.1</a:t>
                      </a:r>
                    </a:p>
                  </a:txBody>
                  <a:tcPr marL="9525" marR="9525" marT="9525" marB="0" anchor="ctr">
                    <a:lnL>
                      <a:noFill/>
                    </a:lnL>
                    <a:lnR>
                      <a:noFill/>
                    </a:lnR>
                    <a:lnT>
                      <a:noFill/>
                    </a:lnT>
                    <a:lnB>
                      <a:noFill/>
                    </a:lnB>
                  </a:tcPr>
                </a:tc>
                <a:extLst>
                  <a:ext uri="{0D108BD9-81ED-4DB2-BD59-A6C34878D82A}">
                    <a16:rowId xmlns:a16="http://schemas.microsoft.com/office/drawing/2014/main" val="2189850275"/>
                  </a:ext>
                </a:extLst>
              </a:tr>
              <a:tr h="182880">
                <a:tc>
                  <a:txBody>
                    <a:bodyPr/>
                    <a:lstStyle/>
                    <a:p>
                      <a:pPr algn="l" fontAlgn="ctr"/>
                      <a:r>
                        <a:rPr lang="en-GB" sz="1000" b="0" i="0" u="none" strike="noStrike" dirty="0">
                          <a:solidFill>
                            <a:srgbClr val="000000"/>
                          </a:solidFill>
                          <a:effectLst/>
                          <a:latin typeface="arial" panose="020B0604020202020204" pitchFamily="34" charset="0"/>
                        </a:rPr>
                        <a:t>Electrical and Electronic Trades</a:t>
                      </a:r>
                    </a:p>
                  </a:txBody>
                  <a:tcPr marL="9525" marR="9525" marT="9525" marB="0" anchor="ctr">
                    <a:lnL>
                      <a:noFill/>
                    </a:lnL>
                    <a:lnR>
                      <a:noFill/>
                    </a:lnR>
                    <a:lnT>
                      <a:noFill/>
                    </a:lnT>
                    <a:lnB>
                      <a:noFill/>
                    </a:lnB>
                  </a:tcPr>
                </a:tc>
                <a:tc>
                  <a:txBody>
                    <a:bodyPr/>
                    <a:lstStyle/>
                    <a:p>
                      <a:pPr algn="r" fontAlgn="b"/>
                      <a:r>
                        <a:rPr lang="en-GB" sz="1100" b="0" i="0" u="none" strike="noStrike" dirty="0">
                          <a:solidFill>
                            <a:srgbClr val="000000"/>
                          </a:solidFill>
                          <a:effectLst/>
                          <a:latin typeface="Calibri" panose="020F0502020204030204" pitchFamily="34" charset="0"/>
                        </a:rPr>
                        <a:t>3,500</a:t>
                      </a:r>
                    </a:p>
                  </a:txBody>
                  <a:tcPr marL="9525" marR="9525" marT="9525" marB="0" anchor="b">
                    <a:lnL>
                      <a:noFill/>
                    </a:lnL>
                    <a:lnR>
                      <a:noFill/>
                    </a:lnR>
                    <a:lnT>
                      <a:noFill/>
                    </a:lnT>
                    <a:lnB>
                      <a:noFill/>
                    </a:lnB>
                  </a:tcPr>
                </a:tc>
                <a:tc>
                  <a:txBody>
                    <a:bodyPr/>
                    <a:lstStyle/>
                    <a:p>
                      <a:pPr algn="r" fontAlgn="ctr"/>
                      <a:r>
                        <a:rPr lang="en-GB" sz="1000" b="0" i="0" u="none" strike="noStrike" dirty="0">
                          <a:solidFill>
                            <a:srgbClr val="000000"/>
                          </a:solidFill>
                          <a:effectLst/>
                          <a:latin typeface="arial" panose="020B0604020202020204" pitchFamily="34" charset="0"/>
                        </a:rPr>
                        <a:t>1.1</a:t>
                      </a:r>
                    </a:p>
                  </a:txBody>
                  <a:tcPr marL="9525" marR="9525" marT="9525" marB="0" anchor="ctr">
                    <a:lnL>
                      <a:noFill/>
                    </a:lnL>
                    <a:lnR>
                      <a:noFill/>
                    </a:lnR>
                    <a:lnT>
                      <a:noFill/>
                    </a:lnT>
                    <a:lnB>
                      <a:noFill/>
                    </a:lnB>
                  </a:tcPr>
                </a:tc>
                <a:extLst>
                  <a:ext uri="{0D108BD9-81ED-4DB2-BD59-A6C34878D82A}">
                    <a16:rowId xmlns:a16="http://schemas.microsoft.com/office/drawing/2014/main" val="371771489"/>
                  </a:ext>
                </a:extLst>
              </a:tr>
            </a:tbl>
          </a:graphicData>
        </a:graphic>
      </p:graphicFrame>
      <p:sp>
        <p:nvSpPr>
          <p:cNvPr id="6" name="TextBox 5">
            <a:extLst>
              <a:ext uri="{FF2B5EF4-FFF2-40B4-BE49-F238E27FC236}">
                <a16:creationId xmlns:a16="http://schemas.microsoft.com/office/drawing/2014/main" id="{7D247CE0-D4E4-B611-8F8D-E62A5955446F}"/>
              </a:ext>
            </a:extLst>
          </p:cNvPr>
          <p:cNvSpPr txBox="1"/>
          <p:nvPr/>
        </p:nvSpPr>
        <p:spPr>
          <a:xfrm>
            <a:off x="233569" y="1701917"/>
            <a:ext cx="5203135" cy="2862322"/>
          </a:xfrm>
          <a:prstGeom prst="rect">
            <a:avLst/>
          </a:prstGeom>
          <a:noFill/>
        </p:spPr>
        <p:txBody>
          <a:bodyPr wrap="square">
            <a:spAutoFit/>
          </a:bodyPr>
          <a:lstStyle/>
          <a:p>
            <a:r>
              <a:rPr lang="en-GB" sz="1800" dirty="0">
                <a:effectLst/>
                <a:latin typeface="Calibri" panose="020F0502020204030204" pitchFamily="34" charset="0"/>
                <a:ea typeface="Calibri" panose="020F0502020204030204" pitchFamily="34" charset="0"/>
                <a:cs typeface="Arial" panose="020B0604020202020204" pitchFamily="34" charset="0"/>
              </a:rPr>
              <a:t>This table lists Buckinghamshire’s top occupational specialisms (number of employee jobs as a proportion of all employees, compared with employee jobs nationally).  </a:t>
            </a:r>
          </a:p>
          <a:p>
            <a:endParaRPr lang="en-GB" sz="1800" dirty="0">
              <a:latin typeface="Calibri" panose="020F0502020204030204" pitchFamily="34" charset="0"/>
              <a:ea typeface="Calibri" panose="020F0502020204030204" pitchFamily="34" charset="0"/>
              <a:cs typeface="Arial" panose="020B0604020202020204" pitchFamily="34" charset="0"/>
            </a:endParaRPr>
          </a:p>
          <a:p>
            <a:r>
              <a:rPr lang="en-GB" sz="1800" dirty="0">
                <a:effectLst/>
                <a:latin typeface="Calibri" panose="020F0502020204030204" pitchFamily="34" charset="0"/>
                <a:ea typeface="Calibri" panose="020F0502020204030204" pitchFamily="34" charset="0"/>
                <a:cs typeface="Arial" panose="020B0604020202020204" pitchFamily="34" charset="0"/>
              </a:rPr>
              <a:t>The top occupation is ‘animal care and control services’, in which 1.5 as many people are employed locally than the national average, followed by ‘artistic, literary and media occupations’, ‘agricultural and related trades’ and ‘elementary cleaning occupations’. </a:t>
            </a:r>
          </a:p>
        </p:txBody>
      </p:sp>
      <p:sp>
        <p:nvSpPr>
          <p:cNvPr id="8" name="TextBox 7">
            <a:extLst>
              <a:ext uri="{FF2B5EF4-FFF2-40B4-BE49-F238E27FC236}">
                <a16:creationId xmlns:a16="http://schemas.microsoft.com/office/drawing/2014/main" id="{EEEAC7CA-45F4-DA9F-E847-73F6C41AFE86}"/>
              </a:ext>
            </a:extLst>
          </p:cNvPr>
          <p:cNvSpPr txBox="1"/>
          <p:nvPr/>
        </p:nvSpPr>
        <p:spPr>
          <a:xfrm>
            <a:off x="233569" y="4795072"/>
            <a:ext cx="5203135" cy="1169551"/>
          </a:xfrm>
          <a:prstGeom prst="rect">
            <a:avLst/>
          </a:prstGeom>
          <a:noFill/>
        </p:spPr>
        <p:txBody>
          <a:bodyPr wrap="square">
            <a:spAutoFit/>
          </a:bodyPr>
          <a:lstStyle/>
          <a:p>
            <a:r>
              <a:rPr lang="en-GB" sz="1400" i="1" dirty="0">
                <a:effectLst/>
                <a:latin typeface="Calibri" panose="020F0502020204030204" pitchFamily="34" charset="0"/>
                <a:ea typeface="Calibri" panose="020F0502020204030204" pitchFamily="34" charset="0"/>
                <a:cs typeface="Times New Roman" panose="02020603050405020304" pitchFamily="18" charset="0"/>
              </a:rPr>
              <a:t>Employment Concentrations (EC) are a way of quantifying how concentrated a particular sector or occupation is in a local area as compared to the nation.  An EC greater than 1 indicates a specialism.  An EC of 2 would show that twice as many people are employed in a certain sector or occupation locally than nationally.</a:t>
            </a:r>
            <a:endParaRPr lang="en-GB" sz="1400" i="1" dirty="0"/>
          </a:p>
        </p:txBody>
      </p:sp>
      <p:sp>
        <p:nvSpPr>
          <p:cNvPr id="9" name="TextBox 8">
            <a:extLst>
              <a:ext uri="{FF2B5EF4-FFF2-40B4-BE49-F238E27FC236}">
                <a16:creationId xmlns:a16="http://schemas.microsoft.com/office/drawing/2014/main" id="{7EE6CCD5-E9FA-BE7F-5AA8-38594AE66616}"/>
              </a:ext>
            </a:extLst>
          </p:cNvPr>
          <p:cNvSpPr txBox="1"/>
          <p:nvPr/>
        </p:nvSpPr>
        <p:spPr>
          <a:xfrm>
            <a:off x="10312503" y="6048290"/>
            <a:ext cx="3291854" cy="276999"/>
          </a:xfrm>
          <a:prstGeom prst="rect">
            <a:avLst/>
          </a:prstGeom>
          <a:noFill/>
        </p:spPr>
        <p:txBody>
          <a:bodyPr wrap="square" rtlCol="0">
            <a:spAutoFit/>
          </a:bodyPr>
          <a:lstStyle/>
          <a:p>
            <a:r>
              <a:rPr lang="en-GB" sz="1200" dirty="0"/>
              <a:t>Source: EMSI Analyst </a:t>
            </a:r>
          </a:p>
        </p:txBody>
      </p:sp>
    </p:spTree>
    <p:extLst>
      <p:ext uri="{BB962C8B-B14F-4D97-AF65-F5344CB8AC3E}">
        <p14:creationId xmlns:p14="http://schemas.microsoft.com/office/powerpoint/2010/main" val="419482104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5DCAB2-FD66-FFD7-AE68-BF652697C838}"/>
              </a:ext>
            </a:extLst>
          </p:cNvPr>
          <p:cNvSpPr>
            <a:spLocks noGrp="1"/>
          </p:cNvSpPr>
          <p:nvPr>
            <p:ph type="title"/>
          </p:nvPr>
        </p:nvSpPr>
        <p:spPr>
          <a:xfrm>
            <a:off x="233569" y="136526"/>
            <a:ext cx="11724861" cy="966718"/>
          </a:xfrm>
        </p:spPr>
        <p:txBody>
          <a:bodyPr>
            <a:normAutofit fontScale="90000"/>
          </a:bodyPr>
          <a:lstStyle/>
          <a:p>
            <a:r>
              <a:rPr lang="en-GB" sz="3600" b="1" dirty="0">
                <a:solidFill>
                  <a:srgbClr val="006965"/>
                </a:solidFill>
                <a:latin typeface="+mn-lt"/>
              </a:rPr>
              <a:t>What are Buckinghamshire’s resident’s occupational specialisms? </a:t>
            </a:r>
            <a:br>
              <a:rPr lang="en-GB" sz="3600" b="1" dirty="0">
                <a:solidFill>
                  <a:srgbClr val="006965"/>
                </a:solidFill>
                <a:latin typeface="+mn-lt"/>
              </a:rPr>
            </a:br>
            <a:endParaRPr lang="en-GB" sz="3600" dirty="0">
              <a:solidFill>
                <a:srgbClr val="006965"/>
              </a:solidFill>
              <a:latin typeface="+mn-lt"/>
            </a:endParaRPr>
          </a:p>
        </p:txBody>
      </p:sp>
      <p:graphicFrame>
        <p:nvGraphicFramePr>
          <p:cNvPr id="4" name="Content Placeholder 3">
            <a:extLst>
              <a:ext uri="{FF2B5EF4-FFF2-40B4-BE49-F238E27FC236}">
                <a16:creationId xmlns:a16="http://schemas.microsoft.com/office/drawing/2014/main" id="{4C610818-D672-6BB9-2078-918B0EE8B4E8}"/>
              </a:ext>
            </a:extLst>
          </p:cNvPr>
          <p:cNvGraphicFramePr>
            <a:graphicFrameLocks noGrp="1"/>
          </p:cNvGraphicFramePr>
          <p:nvPr>
            <p:ph idx="1"/>
            <p:extLst>
              <p:ext uri="{D42A27DB-BD31-4B8C-83A1-F6EECF244321}">
                <p14:modId xmlns:p14="http://schemas.microsoft.com/office/powerpoint/2010/main" val="305425165"/>
              </p:ext>
            </p:extLst>
          </p:nvPr>
        </p:nvGraphicFramePr>
        <p:xfrm>
          <a:off x="5718451" y="1701917"/>
          <a:ext cx="5920867" cy="3398520"/>
        </p:xfrm>
        <a:graphic>
          <a:graphicData uri="http://schemas.openxmlformats.org/drawingml/2006/table">
            <a:tbl>
              <a:tblPr/>
              <a:tblGrid>
                <a:gridCol w="4307967">
                  <a:extLst>
                    <a:ext uri="{9D8B030D-6E8A-4147-A177-3AD203B41FA5}">
                      <a16:colId xmlns:a16="http://schemas.microsoft.com/office/drawing/2014/main" val="3925962987"/>
                    </a:ext>
                  </a:extLst>
                </a:gridCol>
                <a:gridCol w="609600">
                  <a:extLst>
                    <a:ext uri="{9D8B030D-6E8A-4147-A177-3AD203B41FA5}">
                      <a16:colId xmlns:a16="http://schemas.microsoft.com/office/drawing/2014/main" val="3986066727"/>
                    </a:ext>
                  </a:extLst>
                </a:gridCol>
                <a:gridCol w="1003300">
                  <a:extLst>
                    <a:ext uri="{9D8B030D-6E8A-4147-A177-3AD203B41FA5}">
                      <a16:colId xmlns:a16="http://schemas.microsoft.com/office/drawing/2014/main" val="2051782897"/>
                    </a:ext>
                  </a:extLst>
                </a:gridCol>
              </a:tblGrid>
              <a:tr h="838200">
                <a:tc>
                  <a:txBody>
                    <a:bodyPr/>
                    <a:lstStyle/>
                    <a:p>
                      <a:pPr algn="l" fontAlgn="ctr"/>
                      <a:r>
                        <a:rPr lang="en-GB" sz="1200" b="0" i="0" u="none" strike="noStrike" dirty="0">
                          <a:solidFill>
                            <a:srgbClr val="FFFFFF"/>
                          </a:solidFill>
                          <a:effectLst/>
                          <a:latin typeface="+mn-lt"/>
                        </a:rPr>
                        <a:t>Description</a:t>
                      </a:r>
                    </a:p>
                  </a:txBody>
                  <a:tcPr marL="7620" marR="7620" marT="7620" marB="0" anchor="ctr">
                    <a:lnL>
                      <a:noFill/>
                    </a:lnL>
                    <a:lnR>
                      <a:noFill/>
                    </a:lnR>
                    <a:lnT>
                      <a:noFill/>
                    </a:lnT>
                    <a:lnB>
                      <a:noFill/>
                    </a:lnB>
                    <a:solidFill>
                      <a:srgbClr val="006965"/>
                    </a:solidFill>
                  </a:tcPr>
                </a:tc>
                <a:tc>
                  <a:txBody>
                    <a:bodyPr/>
                    <a:lstStyle/>
                    <a:p>
                      <a:pPr algn="r" fontAlgn="ctr"/>
                      <a:r>
                        <a:rPr lang="en-GB" sz="1200" b="0" i="0" u="none" strike="noStrike">
                          <a:solidFill>
                            <a:srgbClr val="FFFFFF"/>
                          </a:solidFill>
                          <a:effectLst/>
                          <a:latin typeface="+mn-lt"/>
                        </a:rPr>
                        <a:t>2021 Jobs</a:t>
                      </a:r>
                    </a:p>
                  </a:txBody>
                  <a:tcPr marL="7620" marR="7620" marT="7620" marB="0" anchor="ctr">
                    <a:lnL>
                      <a:noFill/>
                    </a:lnL>
                    <a:lnR>
                      <a:noFill/>
                    </a:lnR>
                    <a:lnT>
                      <a:noFill/>
                    </a:lnT>
                    <a:lnB>
                      <a:noFill/>
                    </a:lnB>
                    <a:solidFill>
                      <a:srgbClr val="006965"/>
                    </a:solidFill>
                  </a:tcPr>
                </a:tc>
                <a:tc>
                  <a:txBody>
                    <a:bodyPr/>
                    <a:lstStyle/>
                    <a:p>
                      <a:pPr algn="r" fontAlgn="ctr"/>
                      <a:r>
                        <a:rPr lang="en-GB" sz="1200" b="0" i="0" u="none" strike="noStrike" dirty="0">
                          <a:solidFill>
                            <a:srgbClr val="FFFFFF"/>
                          </a:solidFill>
                          <a:effectLst/>
                          <a:latin typeface="+mn-lt"/>
                        </a:rPr>
                        <a:t>2021 Employment Concentration</a:t>
                      </a:r>
                    </a:p>
                  </a:txBody>
                  <a:tcPr marL="7620" marR="7620" marT="7620" marB="0" anchor="ctr">
                    <a:lnL>
                      <a:noFill/>
                    </a:lnL>
                    <a:lnR>
                      <a:noFill/>
                    </a:lnR>
                    <a:lnT>
                      <a:noFill/>
                    </a:lnT>
                    <a:lnB>
                      <a:noFill/>
                    </a:lnB>
                    <a:solidFill>
                      <a:srgbClr val="006965"/>
                    </a:solidFill>
                  </a:tcPr>
                </a:tc>
                <a:extLst>
                  <a:ext uri="{0D108BD9-81ED-4DB2-BD59-A6C34878D82A}">
                    <a16:rowId xmlns:a16="http://schemas.microsoft.com/office/drawing/2014/main" val="1438666970"/>
                  </a:ext>
                </a:extLst>
              </a:tr>
              <a:tr h="182880">
                <a:tc>
                  <a:txBody>
                    <a:bodyPr/>
                    <a:lstStyle/>
                    <a:p>
                      <a:pPr algn="l" fontAlgn="b"/>
                      <a:r>
                        <a:rPr lang="en-GB" sz="1000" b="0" i="0" u="none" strike="noStrike" dirty="0">
                          <a:solidFill>
                            <a:srgbClr val="000000"/>
                          </a:solidFill>
                          <a:effectLst/>
                          <a:latin typeface="arial" panose="020B0604020202020204" pitchFamily="34" charset="0"/>
                        </a:rPr>
                        <a:t>111 Chief Executives and Senior Officials</a:t>
                      </a:r>
                    </a:p>
                  </a:txBody>
                  <a:tcPr marL="9525" marR="9525" marT="9525" marB="0" anchor="b">
                    <a:lnL>
                      <a:noFill/>
                    </a:lnL>
                    <a:lnR>
                      <a:noFill/>
                    </a:lnR>
                    <a:lnT>
                      <a:noFill/>
                    </a:lnT>
                    <a:lnB>
                      <a:noFill/>
                    </a:lnB>
                  </a:tcPr>
                </a:tc>
                <a:tc>
                  <a:txBody>
                    <a:bodyPr/>
                    <a:lstStyle/>
                    <a:p>
                      <a:pPr algn="r" fontAlgn="b"/>
                      <a:r>
                        <a:rPr lang="en-GB" sz="1100" b="0" i="0" u="none" strike="noStrike" dirty="0">
                          <a:solidFill>
                            <a:srgbClr val="000000"/>
                          </a:solidFill>
                          <a:effectLst/>
                          <a:latin typeface="Calibri" panose="020F0502020204030204" pitchFamily="34" charset="0"/>
                        </a:rPr>
                        <a:t>2,700</a:t>
                      </a:r>
                    </a:p>
                  </a:txBody>
                  <a:tcPr marL="9525" marR="9525" marT="9525" marB="0" anchor="b">
                    <a:lnL>
                      <a:noFill/>
                    </a:lnL>
                    <a:lnR>
                      <a:noFill/>
                    </a:lnR>
                    <a:lnT>
                      <a:noFill/>
                    </a:lnT>
                    <a:lnB>
                      <a:noFill/>
                    </a:lnB>
                  </a:tcPr>
                </a:tc>
                <a:tc>
                  <a:txBody>
                    <a:bodyPr/>
                    <a:lstStyle/>
                    <a:p>
                      <a:pPr algn="r" fontAlgn="b"/>
                      <a:r>
                        <a:rPr lang="en-GB" sz="1100" b="0" i="0" u="none" strike="noStrike" dirty="0">
                          <a:solidFill>
                            <a:srgbClr val="000000"/>
                          </a:solidFill>
                          <a:effectLst/>
                          <a:latin typeface="Calibri" panose="020F0502020204030204" pitchFamily="34" charset="0"/>
                        </a:rPr>
                        <a:t>2.1</a:t>
                      </a:r>
                    </a:p>
                  </a:txBody>
                  <a:tcPr marL="9525" marR="9525" marT="9525" marB="0" anchor="b">
                    <a:lnL>
                      <a:noFill/>
                    </a:lnL>
                    <a:lnR>
                      <a:noFill/>
                    </a:lnR>
                    <a:lnT>
                      <a:noFill/>
                    </a:lnT>
                    <a:lnB>
                      <a:noFill/>
                    </a:lnB>
                  </a:tcPr>
                </a:tc>
                <a:extLst>
                  <a:ext uri="{0D108BD9-81ED-4DB2-BD59-A6C34878D82A}">
                    <a16:rowId xmlns:a16="http://schemas.microsoft.com/office/drawing/2014/main" val="3038623190"/>
                  </a:ext>
                </a:extLst>
              </a:tr>
              <a:tr h="182880">
                <a:tc>
                  <a:txBody>
                    <a:bodyPr/>
                    <a:lstStyle/>
                    <a:p>
                      <a:pPr algn="l" fontAlgn="b"/>
                      <a:r>
                        <a:rPr lang="en-GB" sz="1000" b="0" i="0" u="none" strike="noStrike">
                          <a:solidFill>
                            <a:srgbClr val="000000"/>
                          </a:solidFill>
                          <a:effectLst/>
                          <a:latin typeface="arial" panose="020B0604020202020204" pitchFamily="34" charset="0"/>
                        </a:rPr>
                        <a:t>113 Functional Managers and Directors</a:t>
                      </a:r>
                    </a:p>
                  </a:txBody>
                  <a:tcPr marL="9525" marR="9525" marT="9525" marB="0" anchor="b">
                    <a:lnL>
                      <a:noFill/>
                    </a:lnL>
                    <a:lnR>
                      <a:noFill/>
                    </a:lnR>
                    <a:lnT>
                      <a:noFill/>
                    </a:lnT>
                    <a:lnB>
                      <a:noFill/>
                    </a:lnB>
                  </a:tcPr>
                </a:tc>
                <a:tc>
                  <a:txBody>
                    <a:bodyPr/>
                    <a:lstStyle/>
                    <a:p>
                      <a:pPr algn="r" fontAlgn="b"/>
                      <a:r>
                        <a:rPr lang="en-GB" sz="1100" b="0" i="0" u="none" strike="noStrike">
                          <a:solidFill>
                            <a:srgbClr val="000000"/>
                          </a:solidFill>
                          <a:effectLst/>
                          <a:latin typeface="Calibri" panose="020F0502020204030204" pitchFamily="34" charset="0"/>
                        </a:rPr>
                        <a:t>17,300</a:t>
                      </a:r>
                    </a:p>
                  </a:txBody>
                  <a:tcPr marL="9525" marR="9525" marT="9525" marB="0" anchor="b">
                    <a:lnL>
                      <a:noFill/>
                    </a:lnL>
                    <a:lnR>
                      <a:noFill/>
                    </a:lnR>
                    <a:lnT>
                      <a:noFill/>
                    </a:lnT>
                    <a:lnB>
                      <a:noFill/>
                    </a:lnB>
                  </a:tcPr>
                </a:tc>
                <a:tc>
                  <a:txBody>
                    <a:bodyPr/>
                    <a:lstStyle/>
                    <a:p>
                      <a:pPr algn="r" fontAlgn="b"/>
                      <a:r>
                        <a:rPr lang="en-GB" sz="1100" b="0" i="0" u="none" strike="noStrike">
                          <a:solidFill>
                            <a:srgbClr val="000000"/>
                          </a:solidFill>
                          <a:effectLst/>
                          <a:latin typeface="Calibri" panose="020F0502020204030204" pitchFamily="34" charset="0"/>
                        </a:rPr>
                        <a:t>1.8</a:t>
                      </a:r>
                    </a:p>
                  </a:txBody>
                  <a:tcPr marL="9525" marR="9525" marT="9525" marB="0" anchor="b">
                    <a:lnL>
                      <a:noFill/>
                    </a:lnL>
                    <a:lnR>
                      <a:noFill/>
                    </a:lnR>
                    <a:lnT>
                      <a:noFill/>
                    </a:lnT>
                    <a:lnB>
                      <a:noFill/>
                    </a:lnB>
                  </a:tcPr>
                </a:tc>
                <a:extLst>
                  <a:ext uri="{0D108BD9-81ED-4DB2-BD59-A6C34878D82A}">
                    <a16:rowId xmlns:a16="http://schemas.microsoft.com/office/drawing/2014/main" val="785176176"/>
                  </a:ext>
                </a:extLst>
              </a:tr>
              <a:tr h="182880">
                <a:tc>
                  <a:txBody>
                    <a:bodyPr/>
                    <a:lstStyle/>
                    <a:p>
                      <a:pPr algn="l" fontAlgn="b"/>
                      <a:r>
                        <a:rPr lang="en-GB" sz="1000" b="0" i="0" u="none" strike="noStrike">
                          <a:solidFill>
                            <a:srgbClr val="000000"/>
                          </a:solidFill>
                          <a:effectLst/>
                          <a:latin typeface="arial" panose="020B0604020202020204" pitchFamily="34" charset="0"/>
                        </a:rPr>
                        <a:t>125 Managers and Proprietors in Other Services</a:t>
                      </a:r>
                    </a:p>
                  </a:txBody>
                  <a:tcPr marL="9525" marR="9525" marT="9525" marB="0" anchor="b">
                    <a:lnL>
                      <a:noFill/>
                    </a:lnL>
                    <a:lnR>
                      <a:noFill/>
                    </a:lnR>
                    <a:lnT>
                      <a:noFill/>
                    </a:lnT>
                    <a:lnB>
                      <a:noFill/>
                    </a:lnB>
                  </a:tcPr>
                </a:tc>
                <a:tc>
                  <a:txBody>
                    <a:bodyPr/>
                    <a:lstStyle/>
                    <a:p>
                      <a:pPr algn="r" fontAlgn="b"/>
                      <a:r>
                        <a:rPr lang="en-GB" sz="1100" b="0" i="0" u="none" strike="noStrike">
                          <a:solidFill>
                            <a:srgbClr val="000000"/>
                          </a:solidFill>
                          <a:effectLst/>
                          <a:latin typeface="Calibri" panose="020F0502020204030204" pitchFamily="34" charset="0"/>
                        </a:rPr>
                        <a:t>8,700</a:t>
                      </a:r>
                    </a:p>
                  </a:txBody>
                  <a:tcPr marL="9525" marR="9525" marT="9525" marB="0" anchor="b">
                    <a:lnL>
                      <a:noFill/>
                    </a:lnL>
                    <a:lnR>
                      <a:noFill/>
                    </a:lnR>
                    <a:lnT>
                      <a:noFill/>
                    </a:lnT>
                    <a:lnB>
                      <a:noFill/>
                    </a:lnB>
                  </a:tcPr>
                </a:tc>
                <a:tc>
                  <a:txBody>
                    <a:bodyPr/>
                    <a:lstStyle/>
                    <a:p>
                      <a:pPr algn="r" fontAlgn="b"/>
                      <a:r>
                        <a:rPr lang="en-GB" sz="1100" b="0" i="0" u="none" strike="noStrike">
                          <a:solidFill>
                            <a:srgbClr val="000000"/>
                          </a:solidFill>
                          <a:effectLst/>
                          <a:latin typeface="Calibri" panose="020F0502020204030204" pitchFamily="34" charset="0"/>
                        </a:rPr>
                        <a:t>1.5</a:t>
                      </a:r>
                    </a:p>
                  </a:txBody>
                  <a:tcPr marL="9525" marR="9525" marT="9525" marB="0" anchor="b">
                    <a:lnL>
                      <a:noFill/>
                    </a:lnL>
                    <a:lnR>
                      <a:noFill/>
                    </a:lnR>
                    <a:lnT>
                      <a:noFill/>
                    </a:lnT>
                    <a:lnB>
                      <a:noFill/>
                    </a:lnB>
                  </a:tcPr>
                </a:tc>
                <a:extLst>
                  <a:ext uri="{0D108BD9-81ED-4DB2-BD59-A6C34878D82A}">
                    <a16:rowId xmlns:a16="http://schemas.microsoft.com/office/drawing/2014/main" val="2937449599"/>
                  </a:ext>
                </a:extLst>
              </a:tr>
              <a:tr h="182880">
                <a:tc>
                  <a:txBody>
                    <a:bodyPr/>
                    <a:lstStyle/>
                    <a:p>
                      <a:pPr algn="l" fontAlgn="b"/>
                      <a:r>
                        <a:rPr lang="en-GB" sz="1000" b="0" i="0" u="none" strike="noStrike">
                          <a:solidFill>
                            <a:srgbClr val="000000"/>
                          </a:solidFill>
                          <a:effectLst/>
                          <a:latin typeface="arial" panose="020B0604020202020204" pitchFamily="34" charset="0"/>
                        </a:rPr>
                        <a:t>355 Sales, Marketing and Related Associate Professionals</a:t>
                      </a:r>
                    </a:p>
                  </a:txBody>
                  <a:tcPr marL="9525" marR="9525" marT="9525" marB="0" anchor="b">
                    <a:lnL>
                      <a:noFill/>
                    </a:lnL>
                    <a:lnR>
                      <a:noFill/>
                    </a:lnR>
                    <a:lnT>
                      <a:noFill/>
                    </a:lnT>
                    <a:lnB>
                      <a:noFill/>
                    </a:lnB>
                  </a:tcPr>
                </a:tc>
                <a:tc>
                  <a:txBody>
                    <a:bodyPr/>
                    <a:lstStyle/>
                    <a:p>
                      <a:pPr algn="r" fontAlgn="b"/>
                      <a:r>
                        <a:rPr lang="en-GB" sz="1100" b="0" i="0" u="none" strike="noStrike">
                          <a:solidFill>
                            <a:srgbClr val="000000"/>
                          </a:solidFill>
                          <a:effectLst/>
                          <a:latin typeface="Calibri" panose="020F0502020204030204" pitchFamily="34" charset="0"/>
                        </a:rPr>
                        <a:t>10,500</a:t>
                      </a:r>
                    </a:p>
                  </a:txBody>
                  <a:tcPr marL="9525" marR="9525" marT="9525" marB="0" anchor="b">
                    <a:lnL>
                      <a:noFill/>
                    </a:lnL>
                    <a:lnR>
                      <a:noFill/>
                    </a:lnR>
                    <a:lnT>
                      <a:noFill/>
                    </a:lnT>
                    <a:lnB>
                      <a:noFill/>
                    </a:lnB>
                  </a:tcPr>
                </a:tc>
                <a:tc>
                  <a:txBody>
                    <a:bodyPr/>
                    <a:lstStyle/>
                    <a:p>
                      <a:pPr algn="r" fontAlgn="b"/>
                      <a:r>
                        <a:rPr lang="en-GB" sz="1100" b="0" i="0" u="none" strike="noStrike">
                          <a:solidFill>
                            <a:srgbClr val="000000"/>
                          </a:solidFill>
                          <a:effectLst/>
                          <a:latin typeface="Calibri" panose="020F0502020204030204" pitchFamily="34" charset="0"/>
                        </a:rPr>
                        <a:t>1.4</a:t>
                      </a:r>
                    </a:p>
                  </a:txBody>
                  <a:tcPr marL="9525" marR="9525" marT="9525" marB="0" anchor="b">
                    <a:lnL>
                      <a:noFill/>
                    </a:lnL>
                    <a:lnR>
                      <a:noFill/>
                    </a:lnR>
                    <a:lnT>
                      <a:noFill/>
                    </a:lnT>
                    <a:lnB>
                      <a:noFill/>
                    </a:lnB>
                  </a:tcPr>
                </a:tc>
                <a:extLst>
                  <a:ext uri="{0D108BD9-81ED-4DB2-BD59-A6C34878D82A}">
                    <a16:rowId xmlns:a16="http://schemas.microsoft.com/office/drawing/2014/main" val="3424505445"/>
                  </a:ext>
                </a:extLst>
              </a:tr>
              <a:tr h="182880">
                <a:tc>
                  <a:txBody>
                    <a:bodyPr/>
                    <a:lstStyle/>
                    <a:p>
                      <a:pPr algn="l" fontAlgn="b"/>
                      <a:r>
                        <a:rPr lang="en-GB" sz="1000" b="0" i="0" u="none" strike="noStrike">
                          <a:solidFill>
                            <a:srgbClr val="000000"/>
                          </a:solidFill>
                          <a:effectLst/>
                          <a:latin typeface="arial" panose="020B0604020202020204" pitchFamily="34" charset="0"/>
                        </a:rPr>
                        <a:t>343 Sports and Fitness Occupations</a:t>
                      </a:r>
                    </a:p>
                  </a:txBody>
                  <a:tcPr marL="9525" marR="9525" marT="9525" marB="0" anchor="b">
                    <a:lnL>
                      <a:noFill/>
                    </a:lnL>
                    <a:lnR>
                      <a:noFill/>
                    </a:lnR>
                    <a:lnT>
                      <a:noFill/>
                    </a:lnT>
                    <a:lnB>
                      <a:noFill/>
                    </a:lnB>
                  </a:tcPr>
                </a:tc>
                <a:tc>
                  <a:txBody>
                    <a:bodyPr/>
                    <a:lstStyle/>
                    <a:p>
                      <a:pPr algn="r" fontAlgn="b"/>
                      <a:r>
                        <a:rPr lang="en-GB" sz="1100" b="0" i="0" u="none" strike="noStrike">
                          <a:solidFill>
                            <a:srgbClr val="000000"/>
                          </a:solidFill>
                          <a:effectLst/>
                          <a:latin typeface="Calibri" panose="020F0502020204030204" pitchFamily="34" charset="0"/>
                        </a:rPr>
                        <a:t>1,900</a:t>
                      </a:r>
                    </a:p>
                  </a:txBody>
                  <a:tcPr marL="9525" marR="9525" marT="9525" marB="0" anchor="b">
                    <a:lnL>
                      <a:noFill/>
                    </a:lnL>
                    <a:lnR>
                      <a:noFill/>
                    </a:lnR>
                    <a:lnT>
                      <a:noFill/>
                    </a:lnT>
                    <a:lnB>
                      <a:noFill/>
                    </a:lnB>
                  </a:tcPr>
                </a:tc>
                <a:tc>
                  <a:txBody>
                    <a:bodyPr/>
                    <a:lstStyle/>
                    <a:p>
                      <a:pPr algn="r" fontAlgn="b"/>
                      <a:r>
                        <a:rPr lang="en-GB" sz="1100" b="0" i="0" u="none" strike="noStrike">
                          <a:solidFill>
                            <a:srgbClr val="000000"/>
                          </a:solidFill>
                          <a:effectLst/>
                          <a:latin typeface="Calibri" panose="020F0502020204030204" pitchFamily="34" charset="0"/>
                        </a:rPr>
                        <a:t>1.4</a:t>
                      </a:r>
                    </a:p>
                  </a:txBody>
                  <a:tcPr marL="9525" marR="9525" marT="9525" marB="0" anchor="b">
                    <a:lnL>
                      <a:noFill/>
                    </a:lnL>
                    <a:lnR>
                      <a:noFill/>
                    </a:lnR>
                    <a:lnT>
                      <a:noFill/>
                    </a:lnT>
                    <a:lnB>
                      <a:noFill/>
                    </a:lnB>
                  </a:tcPr>
                </a:tc>
                <a:extLst>
                  <a:ext uri="{0D108BD9-81ED-4DB2-BD59-A6C34878D82A}">
                    <a16:rowId xmlns:a16="http://schemas.microsoft.com/office/drawing/2014/main" val="4129931835"/>
                  </a:ext>
                </a:extLst>
              </a:tr>
              <a:tr h="182880">
                <a:tc>
                  <a:txBody>
                    <a:bodyPr/>
                    <a:lstStyle/>
                    <a:p>
                      <a:pPr algn="l" fontAlgn="b"/>
                      <a:r>
                        <a:rPr lang="en-GB" sz="1000" b="0" i="0" u="none" strike="noStrike">
                          <a:solidFill>
                            <a:srgbClr val="000000"/>
                          </a:solidFill>
                          <a:effectLst/>
                          <a:latin typeface="arial" panose="020B0604020202020204" pitchFamily="34" charset="0"/>
                        </a:rPr>
                        <a:t>213 Information Technology Professionals</a:t>
                      </a:r>
                    </a:p>
                  </a:txBody>
                  <a:tcPr marL="9525" marR="9525" marT="9525" marB="0" anchor="b">
                    <a:lnL>
                      <a:noFill/>
                    </a:lnL>
                    <a:lnR>
                      <a:noFill/>
                    </a:lnR>
                    <a:lnT>
                      <a:noFill/>
                    </a:lnT>
                    <a:lnB>
                      <a:noFill/>
                    </a:lnB>
                  </a:tcPr>
                </a:tc>
                <a:tc>
                  <a:txBody>
                    <a:bodyPr/>
                    <a:lstStyle/>
                    <a:p>
                      <a:pPr algn="r" fontAlgn="b"/>
                      <a:r>
                        <a:rPr lang="en-GB" sz="1100" b="0" i="0" u="none" strike="noStrike">
                          <a:solidFill>
                            <a:srgbClr val="000000"/>
                          </a:solidFill>
                          <a:effectLst/>
                          <a:latin typeface="Calibri" panose="020F0502020204030204" pitchFamily="34" charset="0"/>
                        </a:rPr>
                        <a:t>9,200</a:t>
                      </a:r>
                    </a:p>
                  </a:txBody>
                  <a:tcPr marL="9525" marR="9525" marT="9525" marB="0" anchor="b">
                    <a:lnL>
                      <a:noFill/>
                    </a:lnL>
                    <a:lnR>
                      <a:noFill/>
                    </a:lnR>
                    <a:lnT>
                      <a:noFill/>
                    </a:lnT>
                    <a:lnB>
                      <a:noFill/>
                    </a:lnB>
                  </a:tcPr>
                </a:tc>
                <a:tc>
                  <a:txBody>
                    <a:bodyPr/>
                    <a:lstStyle/>
                    <a:p>
                      <a:pPr algn="r" fontAlgn="b"/>
                      <a:r>
                        <a:rPr lang="en-GB" sz="1100" b="0" i="0" u="none" strike="noStrike">
                          <a:solidFill>
                            <a:srgbClr val="000000"/>
                          </a:solidFill>
                          <a:effectLst/>
                          <a:latin typeface="Calibri" panose="020F0502020204030204" pitchFamily="34" charset="0"/>
                        </a:rPr>
                        <a:t>1.3</a:t>
                      </a:r>
                    </a:p>
                  </a:txBody>
                  <a:tcPr marL="9525" marR="9525" marT="9525" marB="0" anchor="b">
                    <a:lnL>
                      <a:noFill/>
                    </a:lnL>
                    <a:lnR>
                      <a:noFill/>
                    </a:lnR>
                    <a:lnT>
                      <a:noFill/>
                    </a:lnT>
                    <a:lnB>
                      <a:noFill/>
                    </a:lnB>
                  </a:tcPr>
                </a:tc>
                <a:extLst>
                  <a:ext uri="{0D108BD9-81ED-4DB2-BD59-A6C34878D82A}">
                    <a16:rowId xmlns:a16="http://schemas.microsoft.com/office/drawing/2014/main" val="509344663"/>
                  </a:ext>
                </a:extLst>
              </a:tr>
              <a:tr h="182880">
                <a:tc>
                  <a:txBody>
                    <a:bodyPr/>
                    <a:lstStyle/>
                    <a:p>
                      <a:pPr algn="l" fontAlgn="b"/>
                      <a:r>
                        <a:rPr lang="en-GB" sz="1000" b="0" i="0" u="none" strike="noStrike">
                          <a:solidFill>
                            <a:srgbClr val="000000"/>
                          </a:solidFill>
                          <a:effectLst/>
                          <a:latin typeface="arial" panose="020B0604020202020204" pitchFamily="34" charset="0"/>
                        </a:rPr>
                        <a:t>612 Animal Care and Control Services</a:t>
                      </a:r>
                    </a:p>
                  </a:txBody>
                  <a:tcPr marL="9525" marR="9525" marT="9525" marB="0" anchor="b">
                    <a:lnL>
                      <a:noFill/>
                    </a:lnL>
                    <a:lnR>
                      <a:noFill/>
                    </a:lnR>
                    <a:lnT>
                      <a:noFill/>
                    </a:lnT>
                    <a:lnB>
                      <a:noFill/>
                    </a:lnB>
                  </a:tcPr>
                </a:tc>
                <a:tc>
                  <a:txBody>
                    <a:bodyPr/>
                    <a:lstStyle/>
                    <a:p>
                      <a:pPr algn="r" fontAlgn="b"/>
                      <a:r>
                        <a:rPr lang="en-GB" sz="1100" b="0" i="0" u="none" strike="noStrike">
                          <a:solidFill>
                            <a:srgbClr val="000000"/>
                          </a:solidFill>
                          <a:effectLst/>
                          <a:latin typeface="Calibri" panose="020F0502020204030204" pitchFamily="34" charset="0"/>
                        </a:rPr>
                        <a:t>1,100</a:t>
                      </a:r>
                    </a:p>
                  </a:txBody>
                  <a:tcPr marL="9525" marR="9525" marT="9525" marB="0" anchor="b">
                    <a:lnL>
                      <a:noFill/>
                    </a:lnL>
                    <a:lnR>
                      <a:noFill/>
                    </a:lnR>
                    <a:lnT>
                      <a:noFill/>
                    </a:lnT>
                    <a:lnB>
                      <a:noFill/>
                    </a:lnB>
                  </a:tcPr>
                </a:tc>
                <a:tc>
                  <a:txBody>
                    <a:bodyPr/>
                    <a:lstStyle/>
                    <a:p>
                      <a:pPr algn="r" fontAlgn="b"/>
                      <a:r>
                        <a:rPr lang="en-GB" sz="1100" b="0" i="0" u="none" strike="noStrike">
                          <a:solidFill>
                            <a:srgbClr val="000000"/>
                          </a:solidFill>
                          <a:effectLst/>
                          <a:latin typeface="Calibri" panose="020F0502020204030204" pitchFamily="34" charset="0"/>
                        </a:rPr>
                        <a:t>1.3</a:t>
                      </a:r>
                    </a:p>
                  </a:txBody>
                  <a:tcPr marL="9525" marR="9525" marT="9525" marB="0" anchor="b">
                    <a:lnL>
                      <a:noFill/>
                    </a:lnL>
                    <a:lnR>
                      <a:noFill/>
                    </a:lnR>
                    <a:lnT>
                      <a:noFill/>
                    </a:lnT>
                    <a:lnB>
                      <a:noFill/>
                    </a:lnB>
                  </a:tcPr>
                </a:tc>
                <a:extLst>
                  <a:ext uri="{0D108BD9-81ED-4DB2-BD59-A6C34878D82A}">
                    <a16:rowId xmlns:a16="http://schemas.microsoft.com/office/drawing/2014/main" val="2447092127"/>
                  </a:ext>
                </a:extLst>
              </a:tr>
              <a:tr h="182880">
                <a:tc>
                  <a:txBody>
                    <a:bodyPr/>
                    <a:lstStyle/>
                    <a:p>
                      <a:pPr algn="l" fontAlgn="b"/>
                      <a:r>
                        <a:rPr lang="en-GB" sz="1000" b="0" i="0" u="none" strike="noStrike">
                          <a:solidFill>
                            <a:srgbClr val="000000"/>
                          </a:solidFill>
                          <a:effectLst/>
                          <a:latin typeface="arial" panose="020B0604020202020204" pitchFamily="34" charset="0"/>
                        </a:rPr>
                        <a:t>112 Production Managers and Directors</a:t>
                      </a:r>
                    </a:p>
                  </a:txBody>
                  <a:tcPr marL="9525" marR="9525" marT="9525" marB="0" anchor="b">
                    <a:lnL>
                      <a:noFill/>
                    </a:lnL>
                    <a:lnR>
                      <a:noFill/>
                    </a:lnR>
                    <a:lnT>
                      <a:noFill/>
                    </a:lnT>
                    <a:lnB>
                      <a:noFill/>
                    </a:lnB>
                  </a:tcPr>
                </a:tc>
                <a:tc>
                  <a:txBody>
                    <a:bodyPr/>
                    <a:lstStyle/>
                    <a:p>
                      <a:pPr algn="r" fontAlgn="b"/>
                      <a:r>
                        <a:rPr lang="en-GB" sz="1100" b="0" i="0" u="none" strike="noStrike">
                          <a:solidFill>
                            <a:srgbClr val="000000"/>
                          </a:solidFill>
                          <a:effectLst/>
                          <a:latin typeface="Calibri" panose="020F0502020204030204" pitchFamily="34" charset="0"/>
                        </a:rPr>
                        <a:t>7,800</a:t>
                      </a:r>
                    </a:p>
                  </a:txBody>
                  <a:tcPr marL="9525" marR="9525" marT="9525" marB="0" anchor="b">
                    <a:lnL>
                      <a:noFill/>
                    </a:lnL>
                    <a:lnR>
                      <a:noFill/>
                    </a:lnR>
                    <a:lnT>
                      <a:noFill/>
                    </a:lnT>
                    <a:lnB>
                      <a:noFill/>
                    </a:lnB>
                  </a:tcPr>
                </a:tc>
                <a:tc>
                  <a:txBody>
                    <a:bodyPr/>
                    <a:lstStyle/>
                    <a:p>
                      <a:pPr algn="r" fontAlgn="b"/>
                      <a:r>
                        <a:rPr lang="en-GB" sz="1100" b="0" i="0" u="none" strike="noStrike">
                          <a:solidFill>
                            <a:srgbClr val="000000"/>
                          </a:solidFill>
                          <a:effectLst/>
                          <a:latin typeface="Calibri" panose="020F0502020204030204" pitchFamily="34" charset="0"/>
                        </a:rPr>
                        <a:t>1.3</a:t>
                      </a:r>
                    </a:p>
                  </a:txBody>
                  <a:tcPr marL="9525" marR="9525" marT="9525" marB="0" anchor="b">
                    <a:lnL>
                      <a:noFill/>
                    </a:lnL>
                    <a:lnR>
                      <a:noFill/>
                    </a:lnR>
                    <a:lnT>
                      <a:noFill/>
                    </a:lnT>
                    <a:lnB>
                      <a:noFill/>
                    </a:lnB>
                  </a:tcPr>
                </a:tc>
                <a:extLst>
                  <a:ext uri="{0D108BD9-81ED-4DB2-BD59-A6C34878D82A}">
                    <a16:rowId xmlns:a16="http://schemas.microsoft.com/office/drawing/2014/main" val="2671404853"/>
                  </a:ext>
                </a:extLst>
              </a:tr>
              <a:tr h="182880">
                <a:tc>
                  <a:txBody>
                    <a:bodyPr/>
                    <a:lstStyle/>
                    <a:p>
                      <a:pPr algn="l" fontAlgn="b"/>
                      <a:r>
                        <a:rPr lang="en-GB" sz="1000" b="0" i="0" u="none" strike="noStrike">
                          <a:solidFill>
                            <a:srgbClr val="000000"/>
                          </a:solidFill>
                          <a:effectLst/>
                          <a:latin typeface="arial" panose="020B0604020202020204" pitchFamily="34" charset="0"/>
                        </a:rPr>
                        <a:t>243 Business, Research and Administrative Professionals</a:t>
                      </a:r>
                    </a:p>
                  </a:txBody>
                  <a:tcPr marL="9525" marR="9525" marT="9525" marB="0" anchor="b">
                    <a:lnL>
                      <a:noFill/>
                    </a:lnL>
                    <a:lnR>
                      <a:noFill/>
                    </a:lnR>
                    <a:lnT>
                      <a:noFill/>
                    </a:lnT>
                    <a:lnB>
                      <a:noFill/>
                    </a:lnB>
                  </a:tcPr>
                </a:tc>
                <a:tc>
                  <a:txBody>
                    <a:bodyPr/>
                    <a:lstStyle/>
                    <a:p>
                      <a:pPr algn="r" fontAlgn="b"/>
                      <a:r>
                        <a:rPr lang="en-GB" sz="1100" b="0" i="0" u="none" strike="noStrike">
                          <a:solidFill>
                            <a:srgbClr val="000000"/>
                          </a:solidFill>
                          <a:effectLst/>
                          <a:latin typeface="Calibri" panose="020F0502020204030204" pitchFamily="34" charset="0"/>
                        </a:rPr>
                        <a:t>4,400</a:t>
                      </a:r>
                    </a:p>
                  </a:txBody>
                  <a:tcPr marL="9525" marR="9525" marT="9525" marB="0" anchor="b">
                    <a:lnL>
                      <a:noFill/>
                    </a:lnL>
                    <a:lnR>
                      <a:noFill/>
                    </a:lnR>
                    <a:lnT>
                      <a:noFill/>
                    </a:lnT>
                    <a:lnB>
                      <a:noFill/>
                    </a:lnB>
                  </a:tcPr>
                </a:tc>
                <a:tc>
                  <a:txBody>
                    <a:bodyPr/>
                    <a:lstStyle/>
                    <a:p>
                      <a:pPr algn="r" fontAlgn="b"/>
                      <a:r>
                        <a:rPr lang="en-GB" sz="1100" b="0" i="0" u="none" strike="noStrike">
                          <a:solidFill>
                            <a:srgbClr val="000000"/>
                          </a:solidFill>
                          <a:effectLst/>
                          <a:latin typeface="Calibri" panose="020F0502020204030204" pitchFamily="34" charset="0"/>
                        </a:rPr>
                        <a:t>1.3</a:t>
                      </a:r>
                    </a:p>
                  </a:txBody>
                  <a:tcPr marL="9525" marR="9525" marT="9525" marB="0" anchor="b">
                    <a:lnL>
                      <a:noFill/>
                    </a:lnL>
                    <a:lnR>
                      <a:noFill/>
                    </a:lnR>
                    <a:lnT>
                      <a:noFill/>
                    </a:lnT>
                    <a:lnB>
                      <a:noFill/>
                    </a:lnB>
                  </a:tcPr>
                </a:tc>
                <a:extLst>
                  <a:ext uri="{0D108BD9-81ED-4DB2-BD59-A6C34878D82A}">
                    <a16:rowId xmlns:a16="http://schemas.microsoft.com/office/drawing/2014/main" val="2236642610"/>
                  </a:ext>
                </a:extLst>
              </a:tr>
              <a:tr h="182880">
                <a:tc>
                  <a:txBody>
                    <a:bodyPr/>
                    <a:lstStyle/>
                    <a:p>
                      <a:pPr algn="l" fontAlgn="b"/>
                      <a:r>
                        <a:rPr lang="en-GB" sz="1000" b="0" i="0" u="none" strike="noStrike">
                          <a:solidFill>
                            <a:srgbClr val="000000"/>
                          </a:solidFill>
                          <a:effectLst/>
                          <a:latin typeface="arial" panose="020B0604020202020204" pitchFamily="34" charset="0"/>
                        </a:rPr>
                        <a:t>244 Business and Financial Project Management Professionals</a:t>
                      </a:r>
                    </a:p>
                  </a:txBody>
                  <a:tcPr marL="9525" marR="9525" marT="9525" marB="0" anchor="b">
                    <a:lnL>
                      <a:noFill/>
                    </a:lnL>
                    <a:lnR>
                      <a:noFill/>
                    </a:lnR>
                    <a:lnT>
                      <a:noFill/>
                    </a:lnT>
                    <a:lnB>
                      <a:noFill/>
                    </a:lnB>
                  </a:tcPr>
                </a:tc>
                <a:tc>
                  <a:txBody>
                    <a:bodyPr/>
                    <a:lstStyle/>
                    <a:p>
                      <a:pPr algn="r" fontAlgn="b"/>
                      <a:r>
                        <a:rPr lang="en-GB" sz="1100" b="0" i="0" u="none" strike="noStrike">
                          <a:solidFill>
                            <a:srgbClr val="000000"/>
                          </a:solidFill>
                          <a:effectLst/>
                          <a:latin typeface="Calibri" panose="020F0502020204030204" pitchFamily="34" charset="0"/>
                        </a:rPr>
                        <a:t>2,600</a:t>
                      </a:r>
                    </a:p>
                  </a:txBody>
                  <a:tcPr marL="9525" marR="9525" marT="9525" marB="0" anchor="b">
                    <a:lnL>
                      <a:noFill/>
                    </a:lnL>
                    <a:lnR>
                      <a:noFill/>
                    </a:lnR>
                    <a:lnT>
                      <a:noFill/>
                    </a:lnT>
                    <a:lnB>
                      <a:noFill/>
                    </a:lnB>
                  </a:tcPr>
                </a:tc>
                <a:tc>
                  <a:txBody>
                    <a:bodyPr/>
                    <a:lstStyle/>
                    <a:p>
                      <a:pPr algn="r" fontAlgn="b"/>
                      <a:r>
                        <a:rPr lang="en-GB" sz="1100" b="0" i="0" u="none" strike="noStrike">
                          <a:solidFill>
                            <a:srgbClr val="000000"/>
                          </a:solidFill>
                          <a:effectLst/>
                          <a:latin typeface="Calibri" panose="020F0502020204030204" pitchFamily="34" charset="0"/>
                        </a:rPr>
                        <a:t>1.3</a:t>
                      </a:r>
                    </a:p>
                  </a:txBody>
                  <a:tcPr marL="9525" marR="9525" marT="9525" marB="0" anchor="b">
                    <a:lnL>
                      <a:noFill/>
                    </a:lnL>
                    <a:lnR>
                      <a:noFill/>
                    </a:lnR>
                    <a:lnT>
                      <a:noFill/>
                    </a:lnT>
                    <a:lnB>
                      <a:noFill/>
                    </a:lnB>
                  </a:tcPr>
                </a:tc>
                <a:extLst>
                  <a:ext uri="{0D108BD9-81ED-4DB2-BD59-A6C34878D82A}">
                    <a16:rowId xmlns:a16="http://schemas.microsoft.com/office/drawing/2014/main" val="3571276656"/>
                  </a:ext>
                </a:extLst>
              </a:tr>
              <a:tr h="182880">
                <a:tc>
                  <a:txBody>
                    <a:bodyPr/>
                    <a:lstStyle/>
                    <a:p>
                      <a:pPr algn="l" fontAlgn="b"/>
                      <a:r>
                        <a:rPr lang="en-GB" sz="1000" b="0" i="0" u="none" strike="noStrike">
                          <a:solidFill>
                            <a:srgbClr val="000000"/>
                          </a:solidFill>
                          <a:effectLst/>
                          <a:latin typeface="arial" panose="020B0604020202020204" pitchFamily="34" charset="0"/>
                        </a:rPr>
                        <a:t>249 Media Professionals</a:t>
                      </a:r>
                    </a:p>
                  </a:txBody>
                  <a:tcPr marL="9525" marR="9525" marT="9525" marB="0" anchor="b">
                    <a:lnL>
                      <a:noFill/>
                    </a:lnL>
                    <a:lnR>
                      <a:noFill/>
                    </a:lnR>
                    <a:lnT>
                      <a:noFill/>
                    </a:lnT>
                    <a:lnB>
                      <a:noFill/>
                    </a:lnB>
                  </a:tcPr>
                </a:tc>
                <a:tc>
                  <a:txBody>
                    <a:bodyPr/>
                    <a:lstStyle/>
                    <a:p>
                      <a:pPr algn="r" fontAlgn="b"/>
                      <a:r>
                        <a:rPr lang="en-GB" sz="1100" b="0" i="0" u="none" strike="noStrike">
                          <a:solidFill>
                            <a:srgbClr val="000000"/>
                          </a:solidFill>
                          <a:effectLst/>
                          <a:latin typeface="Calibri" panose="020F0502020204030204" pitchFamily="34" charset="0"/>
                        </a:rPr>
                        <a:t>1,900</a:t>
                      </a:r>
                    </a:p>
                  </a:txBody>
                  <a:tcPr marL="9525" marR="9525" marT="9525" marB="0" anchor="b">
                    <a:lnL>
                      <a:noFill/>
                    </a:lnL>
                    <a:lnR>
                      <a:noFill/>
                    </a:lnR>
                    <a:lnT>
                      <a:noFill/>
                    </a:lnT>
                    <a:lnB>
                      <a:noFill/>
                    </a:lnB>
                  </a:tcPr>
                </a:tc>
                <a:tc>
                  <a:txBody>
                    <a:bodyPr/>
                    <a:lstStyle/>
                    <a:p>
                      <a:pPr algn="r" fontAlgn="b"/>
                      <a:r>
                        <a:rPr lang="en-GB" sz="1100" b="0" i="0" u="none" strike="noStrike">
                          <a:solidFill>
                            <a:srgbClr val="000000"/>
                          </a:solidFill>
                          <a:effectLst/>
                          <a:latin typeface="Calibri" panose="020F0502020204030204" pitchFamily="34" charset="0"/>
                        </a:rPr>
                        <a:t>1.3</a:t>
                      </a:r>
                    </a:p>
                  </a:txBody>
                  <a:tcPr marL="9525" marR="9525" marT="9525" marB="0" anchor="b">
                    <a:lnL>
                      <a:noFill/>
                    </a:lnL>
                    <a:lnR>
                      <a:noFill/>
                    </a:lnR>
                    <a:lnT>
                      <a:noFill/>
                    </a:lnT>
                    <a:lnB>
                      <a:noFill/>
                    </a:lnB>
                  </a:tcPr>
                </a:tc>
                <a:extLst>
                  <a:ext uri="{0D108BD9-81ED-4DB2-BD59-A6C34878D82A}">
                    <a16:rowId xmlns:a16="http://schemas.microsoft.com/office/drawing/2014/main" val="1581174528"/>
                  </a:ext>
                </a:extLst>
              </a:tr>
              <a:tr h="182880">
                <a:tc>
                  <a:txBody>
                    <a:bodyPr/>
                    <a:lstStyle/>
                    <a:p>
                      <a:pPr algn="l" fontAlgn="b"/>
                      <a:r>
                        <a:rPr lang="en-GB" sz="1000" b="0" i="0" u="none" strike="noStrike">
                          <a:solidFill>
                            <a:srgbClr val="000000"/>
                          </a:solidFill>
                          <a:effectLst/>
                          <a:latin typeface="arial" panose="020B0604020202020204" pitchFamily="34" charset="0"/>
                        </a:rPr>
                        <a:t>414 Administrative Occupations: Office Managers and Supervisors</a:t>
                      </a:r>
                    </a:p>
                  </a:txBody>
                  <a:tcPr marL="9525" marR="9525" marT="9525" marB="0" anchor="b">
                    <a:lnL>
                      <a:noFill/>
                    </a:lnL>
                    <a:lnR>
                      <a:noFill/>
                    </a:lnR>
                    <a:lnT>
                      <a:noFill/>
                    </a:lnT>
                    <a:lnB>
                      <a:noFill/>
                    </a:lnB>
                  </a:tcPr>
                </a:tc>
                <a:tc>
                  <a:txBody>
                    <a:bodyPr/>
                    <a:lstStyle/>
                    <a:p>
                      <a:pPr algn="r" fontAlgn="b"/>
                      <a:r>
                        <a:rPr lang="en-GB" sz="1100" b="0" i="0" u="none" strike="noStrike">
                          <a:solidFill>
                            <a:srgbClr val="000000"/>
                          </a:solidFill>
                          <a:effectLst/>
                          <a:latin typeface="Calibri" panose="020F0502020204030204" pitchFamily="34" charset="0"/>
                        </a:rPr>
                        <a:t>2,800</a:t>
                      </a:r>
                    </a:p>
                  </a:txBody>
                  <a:tcPr marL="9525" marR="9525" marT="9525" marB="0" anchor="b">
                    <a:lnL>
                      <a:noFill/>
                    </a:lnL>
                    <a:lnR>
                      <a:noFill/>
                    </a:lnR>
                    <a:lnT>
                      <a:noFill/>
                    </a:lnT>
                    <a:lnB>
                      <a:noFill/>
                    </a:lnB>
                  </a:tcPr>
                </a:tc>
                <a:tc>
                  <a:txBody>
                    <a:bodyPr/>
                    <a:lstStyle/>
                    <a:p>
                      <a:pPr algn="r" fontAlgn="b"/>
                      <a:r>
                        <a:rPr lang="en-GB" sz="1100" b="0" i="0" u="none" strike="noStrike">
                          <a:solidFill>
                            <a:srgbClr val="000000"/>
                          </a:solidFill>
                          <a:effectLst/>
                          <a:latin typeface="Calibri" panose="020F0502020204030204" pitchFamily="34" charset="0"/>
                        </a:rPr>
                        <a:t>1.2</a:t>
                      </a:r>
                    </a:p>
                  </a:txBody>
                  <a:tcPr marL="9525" marR="9525" marT="9525" marB="0" anchor="b">
                    <a:lnL>
                      <a:noFill/>
                    </a:lnL>
                    <a:lnR>
                      <a:noFill/>
                    </a:lnR>
                    <a:lnT>
                      <a:noFill/>
                    </a:lnT>
                    <a:lnB>
                      <a:noFill/>
                    </a:lnB>
                  </a:tcPr>
                </a:tc>
                <a:extLst>
                  <a:ext uri="{0D108BD9-81ED-4DB2-BD59-A6C34878D82A}">
                    <a16:rowId xmlns:a16="http://schemas.microsoft.com/office/drawing/2014/main" val="1735139713"/>
                  </a:ext>
                </a:extLst>
              </a:tr>
              <a:tr h="182880">
                <a:tc>
                  <a:txBody>
                    <a:bodyPr/>
                    <a:lstStyle/>
                    <a:p>
                      <a:pPr algn="l" fontAlgn="b"/>
                      <a:r>
                        <a:rPr lang="en-GB" sz="1000" b="0" i="0" u="none" strike="noStrike">
                          <a:solidFill>
                            <a:srgbClr val="000000"/>
                          </a:solidFill>
                          <a:effectLst/>
                          <a:latin typeface="arial" panose="020B0604020202020204" pitchFamily="34" charset="0"/>
                        </a:rPr>
                        <a:t>341 Artistic, Literary and Media Occupations</a:t>
                      </a:r>
                    </a:p>
                  </a:txBody>
                  <a:tcPr marL="9525" marR="9525" marT="9525" marB="0" anchor="b">
                    <a:lnL>
                      <a:noFill/>
                    </a:lnL>
                    <a:lnR>
                      <a:noFill/>
                    </a:lnR>
                    <a:lnT>
                      <a:noFill/>
                    </a:lnT>
                    <a:lnB>
                      <a:noFill/>
                    </a:lnB>
                  </a:tcPr>
                </a:tc>
                <a:tc>
                  <a:txBody>
                    <a:bodyPr/>
                    <a:lstStyle/>
                    <a:p>
                      <a:pPr algn="r" fontAlgn="b"/>
                      <a:r>
                        <a:rPr lang="en-GB" sz="1100" b="0" i="0" u="none" strike="noStrike">
                          <a:solidFill>
                            <a:srgbClr val="000000"/>
                          </a:solidFill>
                          <a:effectLst/>
                          <a:latin typeface="Calibri" panose="020F0502020204030204" pitchFamily="34" charset="0"/>
                        </a:rPr>
                        <a:t>4,100</a:t>
                      </a:r>
                    </a:p>
                  </a:txBody>
                  <a:tcPr marL="9525" marR="9525" marT="9525" marB="0" anchor="b">
                    <a:lnL>
                      <a:noFill/>
                    </a:lnL>
                    <a:lnR>
                      <a:noFill/>
                    </a:lnR>
                    <a:lnT>
                      <a:noFill/>
                    </a:lnT>
                    <a:lnB>
                      <a:noFill/>
                    </a:lnB>
                  </a:tcPr>
                </a:tc>
                <a:tc>
                  <a:txBody>
                    <a:bodyPr/>
                    <a:lstStyle/>
                    <a:p>
                      <a:pPr algn="r" fontAlgn="b"/>
                      <a:r>
                        <a:rPr lang="en-GB" sz="1100" b="0" i="0" u="none" strike="noStrike">
                          <a:solidFill>
                            <a:srgbClr val="000000"/>
                          </a:solidFill>
                          <a:effectLst/>
                          <a:latin typeface="Calibri" panose="020F0502020204030204" pitchFamily="34" charset="0"/>
                        </a:rPr>
                        <a:t>1.2</a:t>
                      </a:r>
                    </a:p>
                  </a:txBody>
                  <a:tcPr marL="9525" marR="9525" marT="9525" marB="0" anchor="b">
                    <a:lnL>
                      <a:noFill/>
                    </a:lnL>
                    <a:lnR>
                      <a:noFill/>
                    </a:lnR>
                    <a:lnT>
                      <a:noFill/>
                    </a:lnT>
                    <a:lnB>
                      <a:noFill/>
                    </a:lnB>
                  </a:tcPr>
                </a:tc>
                <a:extLst>
                  <a:ext uri="{0D108BD9-81ED-4DB2-BD59-A6C34878D82A}">
                    <a16:rowId xmlns:a16="http://schemas.microsoft.com/office/drawing/2014/main" val="981683803"/>
                  </a:ext>
                </a:extLst>
              </a:tr>
              <a:tr h="182880">
                <a:tc>
                  <a:txBody>
                    <a:bodyPr/>
                    <a:lstStyle/>
                    <a:p>
                      <a:pPr algn="l" fontAlgn="b"/>
                      <a:r>
                        <a:rPr lang="en-GB" sz="1000" b="0" i="0" u="none" strike="noStrike" dirty="0">
                          <a:solidFill>
                            <a:srgbClr val="000000"/>
                          </a:solidFill>
                          <a:effectLst/>
                          <a:latin typeface="arial" panose="020B0604020202020204" pitchFamily="34" charset="0"/>
                        </a:rPr>
                        <a:t>242 Finance Professionals</a:t>
                      </a:r>
                    </a:p>
                  </a:txBody>
                  <a:tcPr marL="9525" marR="9525" marT="9525" marB="0" anchor="b">
                    <a:lnL>
                      <a:noFill/>
                    </a:lnL>
                    <a:lnR>
                      <a:noFill/>
                    </a:lnR>
                    <a:lnT>
                      <a:noFill/>
                    </a:lnT>
                    <a:lnB>
                      <a:noFill/>
                    </a:lnB>
                  </a:tcPr>
                </a:tc>
                <a:tc>
                  <a:txBody>
                    <a:bodyPr/>
                    <a:lstStyle/>
                    <a:p>
                      <a:pPr algn="r" fontAlgn="b"/>
                      <a:r>
                        <a:rPr lang="en-GB" sz="1100" b="0" i="0" u="none" strike="noStrike" dirty="0">
                          <a:solidFill>
                            <a:srgbClr val="000000"/>
                          </a:solidFill>
                          <a:effectLst/>
                          <a:latin typeface="Calibri" panose="020F0502020204030204" pitchFamily="34" charset="0"/>
                        </a:rPr>
                        <a:t>4,600</a:t>
                      </a:r>
                    </a:p>
                  </a:txBody>
                  <a:tcPr marL="9525" marR="9525" marT="9525" marB="0" anchor="b">
                    <a:lnL>
                      <a:noFill/>
                    </a:lnL>
                    <a:lnR>
                      <a:noFill/>
                    </a:lnR>
                    <a:lnT>
                      <a:noFill/>
                    </a:lnT>
                    <a:lnB>
                      <a:noFill/>
                    </a:lnB>
                  </a:tcPr>
                </a:tc>
                <a:tc>
                  <a:txBody>
                    <a:bodyPr/>
                    <a:lstStyle/>
                    <a:p>
                      <a:pPr algn="r" fontAlgn="b"/>
                      <a:r>
                        <a:rPr lang="en-GB" sz="1100" b="0" i="0" u="none" strike="noStrike" dirty="0">
                          <a:solidFill>
                            <a:srgbClr val="000000"/>
                          </a:solidFill>
                          <a:effectLst/>
                          <a:latin typeface="Calibri" panose="020F0502020204030204" pitchFamily="34" charset="0"/>
                        </a:rPr>
                        <a:t>1.2</a:t>
                      </a:r>
                    </a:p>
                  </a:txBody>
                  <a:tcPr marL="9525" marR="9525" marT="9525" marB="0" anchor="b">
                    <a:lnL>
                      <a:noFill/>
                    </a:lnL>
                    <a:lnR>
                      <a:noFill/>
                    </a:lnR>
                    <a:lnT>
                      <a:noFill/>
                    </a:lnT>
                    <a:lnB>
                      <a:noFill/>
                    </a:lnB>
                  </a:tcPr>
                </a:tc>
                <a:extLst>
                  <a:ext uri="{0D108BD9-81ED-4DB2-BD59-A6C34878D82A}">
                    <a16:rowId xmlns:a16="http://schemas.microsoft.com/office/drawing/2014/main" val="2393286713"/>
                  </a:ext>
                </a:extLst>
              </a:tr>
            </a:tbl>
          </a:graphicData>
        </a:graphic>
      </p:graphicFrame>
      <p:sp>
        <p:nvSpPr>
          <p:cNvPr id="6" name="TextBox 5">
            <a:extLst>
              <a:ext uri="{FF2B5EF4-FFF2-40B4-BE49-F238E27FC236}">
                <a16:creationId xmlns:a16="http://schemas.microsoft.com/office/drawing/2014/main" id="{7D247CE0-D4E4-B611-8F8D-E62A5955446F}"/>
              </a:ext>
            </a:extLst>
          </p:cNvPr>
          <p:cNvSpPr txBox="1"/>
          <p:nvPr/>
        </p:nvSpPr>
        <p:spPr>
          <a:xfrm>
            <a:off x="233569" y="1515703"/>
            <a:ext cx="5203135" cy="3139321"/>
          </a:xfrm>
          <a:prstGeom prst="rect">
            <a:avLst/>
          </a:prstGeom>
          <a:noFill/>
        </p:spPr>
        <p:txBody>
          <a:bodyPr wrap="square">
            <a:spAutoFit/>
          </a:bodyPr>
          <a:lstStyle/>
          <a:p>
            <a:r>
              <a:rPr lang="en-GB" sz="1800" dirty="0">
                <a:effectLst/>
                <a:latin typeface="Calibri" panose="020F0502020204030204" pitchFamily="34" charset="0"/>
                <a:ea typeface="Calibri" panose="020F0502020204030204" pitchFamily="34" charset="0"/>
                <a:cs typeface="Arial" panose="020B0604020202020204" pitchFamily="34" charset="0"/>
              </a:rPr>
              <a:t>This table lists the top occupational specialisms of Buckinghamshire’s residents (number of residents in an occupation as a proportion of all working residents compared with the proportion nationally).  </a:t>
            </a:r>
          </a:p>
          <a:p>
            <a:endParaRPr lang="en-GB" sz="1800" dirty="0">
              <a:latin typeface="Calibri" panose="020F0502020204030204" pitchFamily="34" charset="0"/>
              <a:ea typeface="Calibri" panose="020F0502020204030204" pitchFamily="34" charset="0"/>
              <a:cs typeface="Arial" panose="020B0604020202020204" pitchFamily="34" charset="0"/>
            </a:endParaRPr>
          </a:p>
          <a:p>
            <a:r>
              <a:rPr lang="en-GB" sz="1800" dirty="0">
                <a:effectLst/>
                <a:latin typeface="Calibri" panose="020F0502020204030204" pitchFamily="34" charset="0"/>
                <a:ea typeface="Calibri" panose="020F0502020204030204" pitchFamily="34" charset="0"/>
                <a:cs typeface="Arial" panose="020B0604020202020204" pitchFamily="34" charset="0"/>
              </a:rPr>
              <a:t>The top occupation is ‘chief executives and senior officials’, in which 2.1 as many people are employed locally than the national average, followed by ‘functional managers and directors’, ‘managers and proprietors in other services’ and ‘sales, marketing and related associate professionals.’ </a:t>
            </a:r>
          </a:p>
        </p:txBody>
      </p:sp>
      <p:sp>
        <p:nvSpPr>
          <p:cNvPr id="8" name="TextBox 7">
            <a:extLst>
              <a:ext uri="{FF2B5EF4-FFF2-40B4-BE49-F238E27FC236}">
                <a16:creationId xmlns:a16="http://schemas.microsoft.com/office/drawing/2014/main" id="{EEEAC7CA-45F4-DA9F-E847-73F6C41AFE86}"/>
              </a:ext>
            </a:extLst>
          </p:cNvPr>
          <p:cNvSpPr txBox="1"/>
          <p:nvPr/>
        </p:nvSpPr>
        <p:spPr>
          <a:xfrm>
            <a:off x="233569" y="4655024"/>
            <a:ext cx="5203135" cy="1600438"/>
          </a:xfrm>
          <a:prstGeom prst="rect">
            <a:avLst/>
          </a:prstGeom>
          <a:noFill/>
        </p:spPr>
        <p:txBody>
          <a:bodyPr wrap="square">
            <a:spAutoFit/>
          </a:bodyPr>
          <a:lstStyle/>
          <a:p>
            <a:r>
              <a:rPr lang="en-GB" sz="1400" i="1" dirty="0">
                <a:effectLst/>
                <a:latin typeface="Calibri" panose="020F0502020204030204" pitchFamily="34" charset="0"/>
                <a:ea typeface="Calibri" panose="020F0502020204030204" pitchFamily="34" charset="0"/>
                <a:cs typeface="Times New Roman" panose="02020603050405020304" pitchFamily="18" charset="0"/>
              </a:rPr>
              <a:t>Employment Concentrations (EC) are a way of quantifying how concentrated a particular sector or occupation is in a local area as compared to the nation.  An EC greater than 1 indicates a specialism.  An EC of 2 would show that twice as many people are employed in a certain sector or occupation locally than nationally.</a:t>
            </a:r>
          </a:p>
          <a:p>
            <a:endParaRPr lang="en-GB" sz="1400" i="1" dirty="0">
              <a:latin typeface="Calibri" panose="020F0502020204030204" pitchFamily="34" charset="0"/>
              <a:cs typeface="Times New Roman" panose="02020603050405020304" pitchFamily="18" charset="0"/>
            </a:endParaRPr>
          </a:p>
          <a:p>
            <a:r>
              <a:rPr lang="en-GB" sz="1400" i="1" dirty="0">
                <a:latin typeface="Calibri" panose="020F0502020204030204" pitchFamily="34" charset="0"/>
                <a:cs typeface="Times New Roman" panose="02020603050405020304" pitchFamily="18" charset="0"/>
              </a:rPr>
              <a:t>Note – only occupations with more than 1,000 residents are included </a:t>
            </a:r>
            <a:endParaRPr lang="en-GB" sz="1400" i="1" dirty="0"/>
          </a:p>
        </p:txBody>
      </p:sp>
      <p:sp>
        <p:nvSpPr>
          <p:cNvPr id="9" name="TextBox 8">
            <a:extLst>
              <a:ext uri="{FF2B5EF4-FFF2-40B4-BE49-F238E27FC236}">
                <a16:creationId xmlns:a16="http://schemas.microsoft.com/office/drawing/2014/main" id="{7EE6CCD5-E9FA-BE7F-5AA8-38594AE66616}"/>
              </a:ext>
            </a:extLst>
          </p:cNvPr>
          <p:cNvSpPr txBox="1"/>
          <p:nvPr/>
        </p:nvSpPr>
        <p:spPr>
          <a:xfrm>
            <a:off x="10312503" y="6048290"/>
            <a:ext cx="3291854" cy="276999"/>
          </a:xfrm>
          <a:prstGeom prst="rect">
            <a:avLst/>
          </a:prstGeom>
          <a:noFill/>
        </p:spPr>
        <p:txBody>
          <a:bodyPr wrap="square" rtlCol="0">
            <a:spAutoFit/>
          </a:bodyPr>
          <a:lstStyle/>
          <a:p>
            <a:r>
              <a:rPr lang="en-GB" sz="1200" dirty="0"/>
              <a:t>Source: 2021 Census</a:t>
            </a:r>
          </a:p>
        </p:txBody>
      </p:sp>
    </p:spTree>
    <p:extLst>
      <p:ext uri="{BB962C8B-B14F-4D97-AF65-F5344CB8AC3E}">
        <p14:creationId xmlns:p14="http://schemas.microsoft.com/office/powerpoint/2010/main" val="392829033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0783C5-1FBB-485F-BDD5-EB9B03EFC25E}"/>
              </a:ext>
            </a:extLst>
          </p:cNvPr>
          <p:cNvSpPr>
            <a:spLocks noGrp="1"/>
          </p:cNvSpPr>
          <p:nvPr>
            <p:ph type="title"/>
          </p:nvPr>
        </p:nvSpPr>
        <p:spPr>
          <a:xfrm>
            <a:off x="201912" y="498574"/>
            <a:ext cx="11788175" cy="464879"/>
          </a:xfrm>
        </p:spPr>
        <p:txBody>
          <a:bodyPr>
            <a:noAutofit/>
          </a:bodyPr>
          <a:lstStyle/>
          <a:p>
            <a:r>
              <a:rPr lang="en-GB" sz="3600" b="1" dirty="0">
                <a:solidFill>
                  <a:srgbClr val="006965"/>
                </a:solidFill>
                <a:latin typeface="+mn-lt"/>
              </a:rPr>
              <a:t>What are the main occupations of Buckinghamshire’s self-employed workforce?  </a:t>
            </a:r>
          </a:p>
        </p:txBody>
      </p:sp>
      <p:sp>
        <p:nvSpPr>
          <p:cNvPr id="4" name="TextBox 3">
            <a:extLst>
              <a:ext uri="{FF2B5EF4-FFF2-40B4-BE49-F238E27FC236}">
                <a16:creationId xmlns:a16="http://schemas.microsoft.com/office/drawing/2014/main" id="{24AD39DB-B599-4BA7-B7B1-F34369DB73F1}"/>
              </a:ext>
            </a:extLst>
          </p:cNvPr>
          <p:cNvSpPr txBox="1"/>
          <p:nvPr/>
        </p:nvSpPr>
        <p:spPr>
          <a:xfrm>
            <a:off x="219465" y="2577483"/>
            <a:ext cx="5972613" cy="1508105"/>
          </a:xfrm>
          <a:prstGeom prst="rect">
            <a:avLst/>
          </a:prstGeom>
          <a:noFill/>
          <a:ln w="12700">
            <a:noFill/>
          </a:ln>
        </p:spPr>
        <p:txBody>
          <a:bodyPr wrap="square" rtlCol="0">
            <a:spAutoFit/>
          </a:bodyPr>
          <a:lstStyle/>
          <a:p>
            <a:r>
              <a:rPr lang="en-GB" sz="1600" dirty="0">
                <a:latin typeface="Calibri" panose="020F0502020204030204" pitchFamily="34" charset="0"/>
                <a:ea typeface="Calibri" panose="020F0502020204030204" pitchFamily="34" charset="0"/>
                <a:cs typeface="Calibri" panose="020F0502020204030204" pitchFamily="34" charset="0"/>
              </a:rPr>
              <a:t>The table to the right </a:t>
            </a:r>
            <a:r>
              <a:rPr lang="en-GB" sz="1600" dirty="0">
                <a:latin typeface="Calibri" panose="020F0502020204030204" pitchFamily="34" charset="0"/>
                <a:ea typeface="Calibri" panose="020F0502020204030204" pitchFamily="34" charset="0"/>
                <a:cs typeface="Arial" panose="020B0604020202020204" pitchFamily="34" charset="0"/>
              </a:rPr>
              <a:t>provides estimates of the number of people working in different occupations on a self-employed basis within Buckinghamshire. Many of these occupations sit within the construction sectors. The majority of those who are self-employed do not have any employees. </a:t>
            </a:r>
          </a:p>
          <a:p>
            <a:endParaRPr lang="en-GB" sz="1200" dirty="0">
              <a:latin typeface="Calibri" panose="020F0502020204030204" pitchFamily="34" charset="0"/>
              <a:ea typeface="Calibri" panose="020F0502020204030204" pitchFamily="34" charset="0"/>
              <a:cs typeface="Arial" panose="020B0604020202020204" pitchFamily="34" charset="0"/>
            </a:endParaRPr>
          </a:p>
        </p:txBody>
      </p:sp>
      <p:graphicFrame>
        <p:nvGraphicFramePr>
          <p:cNvPr id="5" name="Table 5">
            <a:extLst>
              <a:ext uri="{FF2B5EF4-FFF2-40B4-BE49-F238E27FC236}">
                <a16:creationId xmlns:a16="http://schemas.microsoft.com/office/drawing/2014/main" id="{1DC722F9-D0F0-4396-BC61-37B1660B97AE}"/>
              </a:ext>
            </a:extLst>
          </p:cNvPr>
          <p:cNvGraphicFramePr>
            <a:graphicFrameLocks noGrp="1"/>
          </p:cNvGraphicFramePr>
          <p:nvPr>
            <p:extLst>
              <p:ext uri="{D42A27DB-BD31-4B8C-83A1-F6EECF244321}">
                <p14:modId xmlns:p14="http://schemas.microsoft.com/office/powerpoint/2010/main" val="1489665449"/>
              </p:ext>
            </p:extLst>
          </p:nvPr>
        </p:nvGraphicFramePr>
        <p:xfrm>
          <a:off x="6744620" y="1701219"/>
          <a:ext cx="4851400" cy="4743220"/>
        </p:xfrm>
        <a:graphic>
          <a:graphicData uri="http://schemas.openxmlformats.org/drawingml/2006/table">
            <a:tbl>
              <a:tblPr firstRow="1" bandRow="1">
                <a:tableStyleId>{F5AB1C69-6EDB-4FF4-983F-18BD219EF322}</a:tableStyleId>
              </a:tblPr>
              <a:tblGrid>
                <a:gridCol w="4093369">
                  <a:extLst>
                    <a:ext uri="{9D8B030D-6E8A-4147-A177-3AD203B41FA5}">
                      <a16:colId xmlns:a16="http://schemas.microsoft.com/office/drawing/2014/main" val="4174040534"/>
                    </a:ext>
                  </a:extLst>
                </a:gridCol>
                <a:gridCol w="758031">
                  <a:extLst>
                    <a:ext uri="{9D8B030D-6E8A-4147-A177-3AD203B41FA5}">
                      <a16:colId xmlns:a16="http://schemas.microsoft.com/office/drawing/2014/main" val="3549966065"/>
                    </a:ext>
                  </a:extLst>
                </a:gridCol>
              </a:tblGrid>
              <a:tr h="231178">
                <a:tc>
                  <a:txBody>
                    <a:bodyPr/>
                    <a:lstStyle/>
                    <a:p>
                      <a:pPr>
                        <a:lnSpc>
                          <a:spcPct val="107000"/>
                        </a:lnSpc>
                        <a:spcAft>
                          <a:spcPts val="800"/>
                        </a:spcAft>
                      </a:pPr>
                      <a:r>
                        <a:rPr lang="en-GB" sz="1100" dirty="0">
                          <a:solidFill>
                            <a:srgbClr val="FFFFFF"/>
                          </a:solidFill>
                          <a:effectLst/>
                        </a:rPr>
                        <a:t> Occupation </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solidFill>
                      <a:srgbClr val="006965"/>
                    </a:solidFill>
                  </a:tcPr>
                </a:tc>
                <a:tc>
                  <a:txBody>
                    <a:bodyPr/>
                    <a:lstStyle/>
                    <a:p>
                      <a:pPr>
                        <a:lnSpc>
                          <a:spcPct val="107000"/>
                        </a:lnSpc>
                        <a:spcAft>
                          <a:spcPts val="800"/>
                        </a:spcAft>
                      </a:pPr>
                      <a:r>
                        <a:rPr lang="en-GB" sz="1100" dirty="0">
                          <a:solidFill>
                            <a:srgbClr val="FFFFFF"/>
                          </a:solidFill>
                          <a:effectLst/>
                        </a:rPr>
                        <a:t>Self-employed</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solidFill>
                      <a:srgbClr val="006965"/>
                    </a:solidFill>
                  </a:tcPr>
                </a:tc>
                <a:extLst>
                  <a:ext uri="{0D108BD9-81ED-4DB2-BD59-A6C34878D82A}">
                    <a16:rowId xmlns:a16="http://schemas.microsoft.com/office/drawing/2014/main" val="176207585"/>
                  </a:ext>
                </a:extLst>
              </a:tr>
              <a:tr h="231178">
                <a:tc>
                  <a:txBody>
                    <a:bodyPr/>
                    <a:lstStyle/>
                    <a:p>
                      <a:pPr>
                        <a:lnSpc>
                          <a:spcPct val="107000"/>
                        </a:lnSpc>
                        <a:spcAft>
                          <a:spcPts val="800"/>
                        </a:spcAft>
                      </a:pPr>
                      <a:r>
                        <a:rPr lang="en-GB" sz="1050" dirty="0">
                          <a:solidFill>
                            <a:srgbClr val="000000"/>
                          </a:solidFill>
                          <a:effectLst/>
                        </a:rPr>
                        <a:t>Taxi and Cab Drivers and Chauffeurs</a:t>
                      </a:r>
                      <a:endParaRPr lang="en-GB" sz="12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b"/>
                </a:tc>
                <a:tc>
                  <a:txBody>
                    <a:bodyPr/>
                    <a:lstStyle/>
                    <a:p>
                      <a:pPr algn="r">
                        <a:lnSpc>
                          <a:spcPct val="107000"/>
                        </a:lnSpc>
                        <a:spcAft>
                          <a:spcPts val="800"/>
                        </a:spcAft>
                      </a:pPr>
                      <a:r>
                        <a:rPr lang="en-GB" sz="1050" dirty="0">
                          <a:solidFill>
                            <a:srgbClr val="000000"/>
                          </a:solidFill>
                          <a:effectLst/>
                        </a:rPr>
                        <a:t>       2,700 </a:t>
                      </a:r>
                      <a:endParaRPr lang="en-GB" sz="12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b"/>
                </a:tc>
                <a:extLst>
                  <a:ext uri="{0D108BD9-81ED-4DB2-BD59-A6C34878D82A}">
                    <a16:rowId xmlns:a16="http://schemas.microsoft.com/office/drawing/2014/main" val="2149517738"/>
                  </a:ext>
                </a:extLst>
              </a:tr>
              <a:tr h="231178">
                <a:tc>
                  <a:txBody>
                    <a:bodyPr/>
                    <a:lstStyle/>
                    <a:p>
                      <a:pPr>
                        <a:lnSpc>
                          <a:spcPct val="107000"/>
                        </a:lnSpc>
                        <a:spcAft>
                          <a:spcPts val="800"/>
                        </a:spcAft>
                      </a:pPr>
                      <a:r>
                        <a:rPr lang="en-GB" sz="1050">
                          <a:solidFill>
                            <a:srgbClr val="000000"/>
                          </a:solidFill>
                          <a:effectLst/>
                        </a:rPr>
                        <a:t>Cleaners and Domestics</a:t>
                      </a:r>
                      <a:endParaRPr lang="en-GB" sz="12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b"/>
                </a:tc>
                <a:tc>
                  <a:txBody>
                    <a:bodyPr/>
                    <a:lstStyle/>
                    <a:p>
                      <a:pPr algn="r">
                        <a:lnSpc>
                          <a:spcPct val="107000"/>
                        </a:lnSpc>
                        <a:spcAft>
                          <a:spcPts val="800"/>
                        </a:spcAft>
                      </a:pPr>
                      <a:r>
                        <a:rPr lang="en-GB" sz="1050" dirty="0">
                          <a:solidFill>
                            <a:srgbClr val="000000"/>
                          </a:solidFill>
                          <a:effectLst/>
                        </a:rPr>
                        <a:t>       1,700 </a:t>
                      </a:r>
                      <a:endParaRPr lang="en-GB" sz="12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b"/>
                </a:tc>
                <a:extLst>
                  <a:ext uri="{0D108BD9-81ED-4DB2-BD59-A6C34878D82A}">
                    <a16:rowId xmlns:a16="http://schemas.microsoft.com/office/drawing/2014/main" val="1309951031"/>
                  </a:ext>
                </a:extLst>
              </a:tr>
              <a:tr h="231178">
                <a:tc>
                  <a:txBody>
                    <a:bodyPr/>
                    <a:lstStyle/>
                    <a:p>
                      <a:pPr>
                        <a:lnSpc>
                          <a:spcPct val="107000"/>
                        </a:lnSpc>
                        <a:spcAft>
                          <a:spcPts val="800"/>
                        </a:spcAft>
                      </a:pPr>
                      <a:r>
                        <a:rPr lang="en-GB" sz="1050">
                          <a:solidFill>
                            <a:srgbClr val="000000"/>
                          </a:solidFill>
                          <a:effectLst/>
                        </a:rPr>
                        <a:t>Carpenters and Joiners</a:t>
                      </a:r>
                      <a:endParaRPr lang="en-GB" sz="12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b"/>
                </a:tc>
                <a:tc>
                  <a:txBody>
                    <a:bodyPr/>
                    <a:lstStyle/>
                    <a:p>
                      <a:pPr algn="r">
                        <a:lnSpc>
                          <a:spcPct val="107000"/>
                        </a:lnSpc>
                        <a:spcAft>
                          <a:spcPts val="800"/>
                        </a:spcAft>
                      </a:pPr>
                      <a:r>
                        <a:rPr lang="en-GB" sz="1050">
                          <a:solidFill>
                            <a:srgbClr val="000000"/>
                          </a:solidFill>
                          <a:effectLst/>
                        </a:rPr>
                        <a:t>       1,600 </a:t>
                      </a:r>
                      <a:endParaRPr lang="en-GB" sz="12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b"/>
                </a:tc>
                <a:extLst>
                  <a:ext uri="{0D108BD9-81ED-4DB2-BD59-A6C34878D82A}">
                    <a16:rowId xmlns:a16="http://schemas.microsoft.com/office/drawing/2014/main" val="2368351109"/>
                  </a:ext>
                </a:extLst>
              </a:tr>
              <a:tr h="231178">
                <a:tc>
                  <a:txBody>
                    <a:bodyPr/>
                    <a:lstStyle/>
                    <a:p>
                      <a:pPr>
                        <a:lnSpc>
                          <a:spcPct val="107000"/>
                        </a:lnSpc>
                        <a:spcAft>
                          <a:spcPts val="800"/>
                        </a:spcAft>
                      </a:pPr>
                      <a:r>
                        <a:rPr lang="en-GB" sz="1050">
                          <a:solidFill>
                            <a:srgbClr val="000000"/>
                          </a:solidFill>
                          <a:effectLst/>
                        </a:rPr>
                        <a:t>Hairdressers and Barbers</a:t>
                      </a:r>
                      <a:endParaRPr lang="en-GB" sz="12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b"/>
                </a:tc>
                <a:tc>
                  <a:txBody>
                    <a:bodyPr/>
                    <a:lstStyle/>
                    <a:p>
                      <a:pPr algn="r">
                        <a:lnSpc>
                          <a:spcPct val="107000"/>
                        </a:lnSpc>
                        <a:spcAft>
                          <a:spcPts val="800"/>
                        </a:spcAft>
                      </a:pPr>
                      <a:r>
                        <a:rPr lang="en-GB" sz="1050">
                          <a:solidFill>
                            <a:srgbClr val="000000"/>
                          </a:solidFill>
                          <a:effectLst/>
                        </a:rPr>
                        <a:t>       1,500 </a:t>
                      </a:r>
                      <a:endParaRPr lang="en-GB" sz="12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b"/>
                </a:tc>
                <a:extLst>
                  <a:ext uri="{0D108BD9-81ED-4DB2-BD59-A6C34878D82A}">
                    <a16:rowId xmlns:a16="http://schemas.microsoft.com/office/drawing/2014/main" val="4060136796"/>
                  </a:ext>
                </a:extLst>
              </a:tr>
              <a:tr h="231178">
                <a:tc>
                  <a:txBody>
                    <a:bodyPr/>
                    <a:lstStyle/>
                    <a:p>
                      <a:pPr>
                        <a:lnSpc>
                          <a:spcPct val="107000"/>
                        </a:lnSpc>
                        <a:spcAft>
                          <a:spcPts val="800"/>
                        </a:spcAft>
                      </a:pPr>
                      <a:r>
                        <a:rPr lang="en-GB" sz="1050">
                          <a:solidFill>
                            <a:srgbClr val="000000"/>
                          </a:solidFill>
                          <a:effectLst/>
                        </a:rPr>
                        <a:t>Gardeners and Landscape Gardeners</a:t>
                      </a:r>
                      <a:endParaRPr lang="en-GB" sz="12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b"/>
                </a:tc>
                <a:tc>
                  <a:txBody>
                    <a:bodyPr/>
                    <a:lstStyle/>
                    <a:p>
                      <a:pPr algn="r">
                        <a:lnSpc>
                          <a:spcPct val="107000"/>
                        </a:lnSpc>
                        <a:spcAft>
                          <a:spcPts val="800"/>
                        </a:spcAft>
                      </a:pPr>
                      <a:r>
                        <a:rPr lang="en-GB" sz="1050" dirty="0">
                          <a:solidFill>
                            <a:srgbClr val="000000"/>
                          </a:solidFill>
                          <a:effectLst/>
                        </a:rPr>
                        <a:t>       1,500 </a:t>
                      </a:r>
                      <a:endParaRPr lang="en-GB" sz="12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b"/>
                </a:tc>
                <a:extLst>
                  <a:ext uri="{0D108BD9-81ED-4DB2-BD59-A6C34878D82A}">
                    <a16:rowId xmlns:a16="http://schemas.microsoft.com/office/drawing/2014/main" val="3488247564"/>
                  </a:ext>
                </a:extLst>
              </a:tr>
              <a:tr h="231178">
                <a:tc>
                  <a:txBody>
                    <a:bodyPr/>
                    <a:lstStyle/>
                    <a:p>
                      <a:pPr>
                        <a:lnSpc>
                          <a:spcPct val="107000"/>
                        </a:lnSpc>
                        <a:spcAft>
                          <a:spcPts val="800"/>
                        </a:spcAft>
                      </a:pPr>
                      <a:r>
                        <a:rPr lang="en-GB" sz="1050">
                          <a:solidFill>
                            <a:srgbClr val="000000"/>
                          </a:solidFill>
                          <a:effectLst/>
                        </a:rPr>
                        <a:t>Painters and Decorators</a:t>
                      </a:r>
                      <a:endParaRPr lang="en-GB" sz="12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b"/>
                </a:tc>
                <a:tc>
                  <a:txBody>
                    <a:bodyPr/>
                    <a:lstStyle/>
                    <a:p>
                      <a:pPr algn="r">
                        <a:lnSpc>
                          <a:spcPct val="107000"/>
                        </a:lnSpc>
                        <a:spcAft>
                          <a:spcPts val="800"/>
                        </a:spcAft>
                      </a:pPr>
                      <a:r>
                        <a:rPr lang="en-GB" sz="1050">
                          <a:solidFill>
                            <a:srgbClr val="000000"/>
                          </a:solidFill>
                          <a:effectLst/>
                        </a:rPr>
                        <a:t>       1,400 </a:t>
                      </a:r>
                      <a:endParaRPr lang="en-GB" sz="12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b"/>
                </a:tc>
                <a:extLst>
                  <a:ext uri="{0D108BD9-81ED-4DB2-BD59-A6C34878D82A}">
                    <a16:rowId xmlns:a16="http://schemas.microsoft.com/office/drawing/2014/main" val="2002204261"/>
                  </a:ext>
                </a:extLst>
              </a:tr>
              <a:tr h="231178">
                <a:tc>
                  <a:txBody>
                    <a:bodyPr/>
                    <a:lstStyle/>
                    <a:p>
                      <a:pPr>
                        <a:lnSpc>
                          <a:spcPct val="107000"/>
                        </a:lnSpc>
                        <a:spcAft>
                          <a:spcPts val="800"/>
                        </a:spcAft>
                      </a:pPr>
                      <a:r>
                        <a:rPr lang="en-GB" sz="1050">
                          <a:solidFill>
                            <a:srgbClr val="000000"/>
                          </a:solidFill>
                          <a:effectLst/>
                        </a:rPr>
                        <a:t>Shopkeepers and Proprietors – Wholesale and Retail</a:t>
                      </a:r>
                      <a:endParaRPr lang="en-GB" sz="12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b"/>
                </a:tc>
                <a:tc>
                  <a:txBody>
                    <a:bodyPr/>
                    <a:lstStyle/>
                    <a:p>
                      <a:pPr algn="r">
                        <a:lnSpc>
                          <a:spcPct val="107000"/>
                        </a:lnSpc>
                        <a:spcAft>
                          <a:spcPts val="800"/>
                        </a:spcAft>
                      </a:pPr>
                      <a:r>
                        <a:rPr lang="en-GB" sz="1050">
                          <a:solidFill>
                            <a:srgbClr val="000000"/>
                          </a:solidFill>
                          <a:effectLst/>
                        </a:rPr>
                        <a:t>       1,200 </a:t>
                      </a:r>
                      <a:endParaRPr lang="en-GB" sz="12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b"/>
                </a:tc>
                <a:extLst>
                  <a:ext uri="{0D108BD9-81ED-4DB2-BD59-A6C34878D82A}">
                    <a16:rowId xmlns:a16="http://schemas.microsoft.com/office/drawing/2014/main" val="2602056284"/>
                  </a:ext>
                </a:extLst>
              </a:tr>
              <a:tr h="231178">
                <a:tc>
                  <a:txBody>
                    <a:bodyPr/>
                    <a:lstStyle/>
                    <a:p>
                      <a:pPr>
                        <a:lnSpc>
                          <a:spcPct val="107000"/>
                        </a:lnSpc>
                        <a:spcAft>
                          <a:spcPts val="800"/>
                        </a:spcAft>
                      </a:pPr>
                      <a:r>
                        <a:rPr lang="en-GB" sz="1050">
                          <a:solidFill>
                            <a:srgbClr val="000000"/>
                          </a:solidFill>
                          <a:effectLst/>
                        </a:rPr>
                        <a:t>Beauticians and Related Occupations</a:t>
                      </a:r>
                      <a:endParaRPr lang="en-GB" sz="12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b"/>
                </a:tc>
                <a:tc>
                  <a:txBody>
                    <a:bodyPr/>
                    <a:lstStyle/>
                    <a:p>
                      <a:pPr algn="r">
                        <a:lnSpc>
                          <a:spcPct val="107000"/>
                        </a:lnSpc>
                        <a:spcAft>
                          <a:spcPts val="800"/>
                        </a:spcAft>
                      </a:pPr>
                      <a:r>
                        <a:rPr lang="en-GB" sz="1050">
                          <a:solidFill>
                            <a:srgbClr val="000000"/>
                          </a:solidFill>
                          <a:effectLst/>
                        </a:rPr>
                        <a:t>       1,200 </a:t>
                      </a:r>
                      <a:endParaRPr lang="en-GB" sz="12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b"/>
                </a:tc>
                <a:extLst>
                  <a:ext uri="{0D108BD9-81ED-4DB2-BD59-A6C34878D82A}">
                    <a16:rowId xmlns:a16="http://schemas.microsoft.com/office/drawing/2014/main" val="3068767644"/>
                  </a:ext>
                </a:extLst>
              </a:tr>
              <a:tr h="231178">
                <a:tc>
                  <a:txBody>
                    <a:bodyPr/>
                    <a:lstStyle/>
                    <a:p>
                      <a:pPr>
                        <a:lnSpc>
                          <a:spcPct val="107000"/>
                        </a:lnSpc>
                        <a:spcAft>
                          <a:spcPts val="800"/>
                        </a:spcAft>
                      </a:pPr>
                      <a:r>
                        <a:rPr lang="en-GB" sz="1050">
                          <a:solidFill>
                            <a:srgbClr val="000000"/>
                          </a:solidFill>
                          <a:effectLst/>
                        </a:rPr>
                        <a:t>Animal Care Services Occupations </a:t>
                      </a:r>
                      <a:endParaRPr lang="en-GB" sz="12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b"/>
                </a:tc>
                <a:tc>
                  <a:txBody>
                    <a:bodyPr/>
                    <a:lstStyle/>
                    <a:p>
                      <a:pPr algn="r">
                        <a:lnSpc>
                          <a:spcPct val="107000"/>
                        </a:lnSpc>
                        <a:spcAft>
                          <a:spcPts val="800"/>
                        </a:spcAft>
                      </a:pPr>
                      <a:r>
                        <a:rPr lang="en-GB" sz="1050" dirty="0">
                          <a:solidFill>
                            <a:srgbClr val="000000"/>
                          </a:solidFill>
                          <a:effectLst/>
                        </a:rPr>
                        <a:t>       1,100 </a:t>
                      </a:r>
                      <a:endParaRPr lang="en-GB" sz="12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b"/>
                </a:tc>
                <a:extLst>
                  <a:ext uri="{0D108BD9-81ED-4DB2-BD59-A6C34878D82A}">
                    <a16:rowId xmlns:a16="http://schemas.microsoft.com/office/drawing/2014/main" val="2693280076"/>
                  </a:ext>
                </a:extLst>
              </a:tr>
              <a:tr h="231178">
                <a:tc>
                  <a:txBody>
                    <a:bodyPr/>
                    <a:lstStyle/>
                    <a:p>
                      <a:pPr>
                        <a:lnSpc>
                          <a:spcPct val="107000"/>
                        </a:lnSpc>
                        <a:spcAft>
                          <a:spcPts val="800"/>
                        </a:spcAft>
                      </a:pPr>
                      <a:r>
                        <a:rPr lang="en-GB" sz="1050">
                          <a:solidFill>
                            <a:srgbClr val="000000"/>
                          </a:solidFill>
                          <a:effectLst/>
                        </a:rPr>
                        <a:t>Electricians and Electrical Fitters</a:t>
                      </a:r>
                      <a:endParaRPr lang="en-GB" sz="12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b"/>
                </a:tc>
                <a:tc>
                  <a:txBody>
                    <a:bodyPr/>
                    <a:lstStyle/>
                    <a:p>
                      <a:pPr algn="r">
                        <a:lnSpc>
                          <a:spcPct val="107000"/>
                        </a:lnSpc>
                        <a:spcAft>
                          <a:spcPts val="800"/>
                        </a:spcAft>
                      </a:pPr>
                      <a:r>
                        <a:rPr lang="en-GB" sz="1050">
                          <a:solidFill>
                            <a:srgbClr val="000000"/>
                          </a:solidFill>
                          <a:effectLst/>
                        </a:rPr>
                        <a:t>       1,100 </a:t>
                      </a:r>
                      <a:endParaRPr lang="en-GB" sz="12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b"/>
                </a:tc>
                <a:extLst>
                  <a:ext uri="{0D108BD9-81ED-4DB2-BD59-A6C34878D82A}">
                    <a16:rowId xmlns:a16="http://schemas.microsoft.com/office/drawing/2014/main" val="4194653027"/>
                  </a:ext>
                </a:extLst>
              </a:tr>
              <a:tr h="231178">
                <a:tc>
                  <a:txBody>
                    <a:bodyPr/>
                    <a:lstStyle/>
                    <a:p>
                      <a:pPr>
                        <a:lnSpc>
                          <a:spcPct val="107000"/>
                        </a:lnSpc>
                        <a:spcAft>
                          <a:spcPts val="800"/>
                        </a:spcAft>
                      </a:pPr>
                      <a:r>
                        <a:rPr lang="en-GB" sz="1050">
                          <a:solidFill>
                            <a:srgbClr val="000000"/>
                          </a:solidFill>
                          <a:effectLst/>
                        </a:rPr>
                        <a:t>Construction and Building Trades </a:t>
                      </a:r>
                      <a:endParaRPr lang="en-GB" sz="12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b"/>
                </a:tc>
                <a:tc>
                  <a:txBody>
                    <a:bodyPr/>
                    <a:lstStyle/>
                    <a:p>
                      <a:pPr algn="r">
                        <a:lnSpc>
                          <a:spcPct val="107000"/>
                        </a:lnSpc>
                        <a:spcAft>
                          <a:spcPts val="800"/>
                        </a:spcAft>
                      </a:pPr>
                      <a:r>
                        <a:rPr lang="en-GB" sz="1050" dirty="0">
                          <a:solidFill>
                            <a:srgbClr val="000000"/>
                          </a:solidFill>
                          <a:effectLst/>
                        </a:rPr>
                        <a:t>       1,100 </a:t>
                      </a:r>
                      <a:endParaRPr lang="en-GB" sz="12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b"/>
                </a:tc>
                <a:extLst>
                  <a:ext uri="{0D108BD9-81ED-4DB2-BD59-A6C34878D82A}">
                    <a16:rowId xmlns:a16="http://schemas.microsoft.com/office/drawing/2014/main" val="3167166221"/>
                  </a:ext>
                </a:extLst>
              </a:tr>
              <a:tr h="231178">
                <a:tc>
                  <a:txBody>
                    <a:bodyPr/>
                    <a:lstStyle/>
                    <a:p>
                      <a:pPr>
                        <a:lnSpc>
                          <a:spcPct val="107000"/>
                        </a:lnSpc>
                        <a:spcAft>
                          <a:spcPts val="800"/>
                        </a:spcAft>
                      </a:pPr>
                      <a:r>
                        <a:rPr lang="en-GB" sz="1050">
                          <a:solidFill>
                            <a:srgbClr val="000000"/>
                          </a:solidFill>
                          <a:effectLst/>
                        </a:rPr>
                        <a:t>Plumbers and Heating and Ventilating Engineers</a:t>
                      </a:r>
                      <a:endParaRPr lang="en-GB" sz="12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b"/>
                </a:tc>
                <a:tc>
                  <a:txBody>
                    <a:bodyPr/>
                    <a:lstStyle/>
                    <a:p>
                      <a:pPr algn="r">
                        <a:lnSpc>
                          <a:spcPct val="107000"/>
                        </a:lnSpc>
                        <a:spcAft>
                          <a:spcPts val="800"/>
                        </a:spcAft>
                      </a:pPr>
                      <a:r>
                        <a:rPr lang="en-GB" sz="1050" dirty="0">
                          <a:solidFill>
                            <a:srgbClr val="000000"/>
                          </a:solidFill>
                          <a:effectLst/>
                        </a:rPr>
                        <a:t>          900 </a:t>
                      </a:r>
                      <a:endParaRPr lang="en-GB" sz="12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b"/>
                </a:tc>
                <a:extLst>
                  <a:ext uri="{0D108BD9-81ED-4DB2-BD59-A6C34878D82A}">
                    <a16:rowId xmlns:a16="http://schemas.microsoft.com/office/drawing/2014/main" val="1804060802"/>
                  </a:ext>
                </a:extLst>
              </a:tr>
              <a:tr h="231178">
                <a:tc>
                  <a:txBody>
                    <a:bodyPr/>
                    <a:lstStyle/>
                    <a:p>
                      <a:pPr>
                        <a:lnSpc>
                          <a:spcPct val="107000"/>
                        </a:lnSpc>
                        <a:spcAft>
                          <a:spcPts val="800"/>
                        </a:spcAft>
                      </a:pPr>
                      <a:r>
                        <a:rPr lang="en-GB" sz="1050">
                          <a:solidFill>
                            <a:srgbClr val="000000"/>
                          </a:solidFill>
                          <a:effectLst/>
                        </a:rPr>
                        <a:t>Authors, Writers and Translators</a:t>
                      </a:r>
                      <a:endParaRPr lang="en-GB" sz="12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b"/>
                </a:tc>
                <a:tc>
                  <a:txBody>
                    <a:bodyPr/>
                    <a:lstStyle/>
                    <a:p>
                      <a:pPr algn="r">
                        <a:lnSpc>
                          <a:spcPct val="107000"/>
                        </a:lnSpc>
                        <a:spcAft>
                          <a:spcPts val="800"/>
                        </a:spcAft>
                      </a:pPr>
                      <a:r>
                        <a:rPr lang="en-GB" sz="1050">
                          <a:solidFill>
                            <a:srgbClr val="000000"/>
                          </a:solidFill>
                          <a:effectLst/>
                        </a:rPr>
                        <a:t>          900 </a:t>
                      </a:r>
                      <a:endParaRPr lang="en-GB" sz="12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b"/>
                </a:tc>
                <a:extLst>
                  <a:ext uri="{0D108BD9-81ED-4DB2-BD59-A6C34878D82A}">
                    <a16:rowId xmlns:a16="http://schemas.microsoft.com/office/drawing/2014/main" val="1873942986"/>
                  </a:ext>
                </a:extLst>
              </a:tr>
              <a:tr h="231178">
                <a:tc>
                  <a:txBody>
                    <a:bodyPr/>
                    <a:lstStyle/>
                    <a:p>
                      <a:pPr>
                        <a:lnSpc>
                          <a:spcPct val="107000"/>
                        </a:lnSpc>
                        <a:spcAft>
                          <a:spcPts val="800"/>
                        </a:spcAft>
                      </a:pPr>
                      <a:r>
                        <a:rPr lang="en-GB" sz="1050">
                          <a:solidFill>
                            <a:srgbClr val="000000"/>
                          </a:solidFill>
                          <a:effectLst/>
                        </a:rPr>
                        <a:t>Elementary Construction Occupations</a:t>
                      </a:r>
                      <a:endParaRPr lang="en-GB" sz="12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b"/>
                </a:tc>
                <a:tc>
                  <a:txBody>
                    <a:bodyPr/>
                    <a:lstStyle/>
                    <a:p>
                      <a:pPr algn="r">
                        <a:lnSpc>
                          <a:spcPct val="107000"/>
                        </a:lnSpc>
                        <a:spcAft>
                          <a:spcPts val="800"/>
                        </a:spcAft>
                      </a:pPr>
                      <a:r>
                        <a:rPr lang="en-GB" sz="1050" dirty="0">
                          <a:solidFill>
                            <a:srgbClr val="000000"/>
                          </a:solidFill>
                          <a:effectLst/>
                        </a:rPr>
                        <a:t>          800 </a:t>
                      </a:r>
                      <a:endParaRPr lang="en-GB" sz="12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b"/>
                </a:tc>
                <a:extLst>
                  <a:ext uri="{0D108BD9-81ED-4DB2-BD59-A6C34878D82A}">
                    <a16:rowId xmlns:a16="http://schemas.microsoft.com/office/drawing/2014/main" val="4184919456"/>
                  </a:ext>
                </a:extLst>
              </a:tr>
              <a:tr h="231178">
                <a:tc>
                  <a:txBody>
                    <a:bodyPr/>
                    <a:lstStyle/>
                    <a:p>
                      <a:pPr>
                        <a:lnSpc>
                          <a:spcPct val="107000"/>
                        </a:lnSpc>
                        <a:spcAft>
                          <a:spcPts val="800"/>
                        </a:spcAft>
                      </a:pPr>
                      <a:r>
                        <a:rPr lang="en-GB" sz="1050">
                          <a:solidFill>
                            <a:srgbClr val="000000"/>
                          </a:solidFill>
                          <a:effectLst/>
                        </a:rPr>
                        <a:t>Actors, Entertainers and Presenters</a:t>
                      </a:r>
                      <a:endParaRPr lang="en-GB" sz="12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b"/>
                </a:tc>
                <a:tc>
                  <a:txBody>
                    <a:bodyPr/>
                    <a:lstStyle/>
                    <a:p>
                      <a:pPr algn="r">
                        <a:lnSpc>
                          <a:spcPct val="107000"/>
                        </a:lnSpc>
                        <a:spcAft>
                          <a:spcPts val="800"/>
                        </a:spcAft>
                      </a:pPr>
                      <a:r>
                        <a:rPr lang="en-GB" sz="1050" dirty="0">
                          <a:solidFill>
                            <a:srgbClr val="000000"/>
                          </a:solidFill>
                          <a:effectLst/>
                        </a:rPr>
                        <a:t>          800 </a:t>
                      </a:r>
                      <a:endParaRPr lang="en-GB" sz="12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b"/>
                </a:tc>
                <a:extLst>
                  <a:ext uri="{0D108BD9-81ED-4DB2-BD59-A6C34878D82A}">
                    <a16:rowId xmlns:a16="http://schemas.microsoft.com/office/drawing/2014/main" val="1722990441"/>
                  </a:ext>
                </a:extLst>
              </a:tr>
              <a:tr h="231178">
                <a:tc>
                  <a:txBody>
                    <a:bodyPr/>
                    <a:lstStyle/>
                    <a:p>
                      <a:pPr>
                        <a:lnSpc>
                          <a:spcPct val="107000"/>
                        </a:lnSpc>
                        <a:spcAft>
                          <a:spcPts val="800"/>
                        </a:spcAft>
                      </a:pPr>
                      <a:r>
                        <a:rPr lang="en-GB" sz="1050">
                          <a:solidFill>
                            <a:srgbClr val="000000"/>
                          </a:solidFill>
                          <a:effectLst/>
                        </a:rPr>
                        <a:t>Bricklayers and Masons</a:t>
                      </a:r>
                      <a:endParaRPr lang="en-GB" sz="12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b"/>
                </a:tc>
                <a:tc>
                  <a:txBody>
                    <a:bodyPr/>
                    <a:lstStyle/>
                    <a:p>
                      <a:pPr algn="r">
                        <a:lnSpc>
                          <a:spcPct val="107000"/>
                        </a:lnSpc>
                        <a:spcAft>
                          <a:spcPts val="800"/>
                        </a:spcAft>
                      </a:pPr>
                      <a:r>
                        <a:rPr lang="en-GB" sz="1050">
                          <a:solidFill>
                            <a:srgbClr val="000000"/>
                          </a:solidFill>
                          <a:effectLst/>
                        </a:rPr>
                        <a:t>          700 </a:t>
                      </a:r>
                      <a:endParaRPr lang="en-GB" sz="12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b"/>
                </a:tc>
                <a:extLst>
                  <a:ext uri="{0D108BD9-81ED-4DB2-BD59-A6C34878D82A}">
                    <a16:rowId xmlns:a16="http://schemas.microsoft.com/office/drawing/2014/main" val="2091363571"/>
                  </a:ext>
                </a:extLst>
              </a:tr>
              <a:tr h="231178">
                <a:tc>
                  <a:txBody>
                    <a:bodyPr/>
                    <a:lstStyle/>
                    <a:p>
                      <a:pPr>
                        <a:lnSpc>
                          <a:spcPct val="107000"/>
                        </a:lnSpc>
                        <a:spcAft>
                          <a:spcPts val="800"/>
                        </a:spcAft>
                      </a:pPr>
                      <a:r>
                        <a:rPr lang="en-GB" sz="1050">
                          <a:solidFill>
                            <a:srgbClr val="000000"/>
                          </a:solidFill>
                          <a:effectLst/>
                        </a:rPr>
                        <a:t>Photographers, Audio-visual and Broadcasting Equipment Operators</a:t>
                      </a:r>
                      <a:endParaRPr lang="en-GB" sz="12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b"/>
                </a:tc>
                <a:tc>
                  <a:txBody>
                    <a:bodyPr/>
                    <a:lstStyle/>
                    <a:p>
                      <a:pPr algn="r">
                        <a:lnSpc>
                          <a:spcPct val="107000"/>
                        </a:lnSpc>
                        <a:spcAft>
                          <a:spcPts val="800"/>
                        </a:spcAft>
                      </a:pPr>
                      <a:r>
                        <a:rPr lang="en-GB" sz="1050">
                          <a:solidFill>
                            <a:srgbClr val="000000"/>
                          </a:solidFill>
                          <a:effectLst/>
                        </a:rPr>
                        <a:t>          700 </a:t>
                      </a:r>
                      <a:endParaRPr lang="en-GB" sz="12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b"/>
                </a:tc>
                <a:extLst>
                  <a:ext uri="{0D108BD9-81ED-4DB2-BD59-A6C34878D82A}">
                    <a16:rowId xmlns:a16="http://schemas.microsoft.com/office/drawing/2014/main" val="3858399522"/>
                  </a:ext>
                </a:extLst>
              </a:tr>
              <a:tr h="231178">
                <a:tc>
                  <a:txBody>
                    <a:bodyPr/>
                    <a:lstStyle/>
                    <a:p>
                      <a:pPr>
                        <a:lnSpc>
                          <a:spcPct val="107000"/>
                        </a:lnSpc>
                        <a:spcAft>
                          <a:spcPts val="800"/>
                        </a:spcAft>
                      </a:pPr>
                      <a:r>
                        <a:rPr lang="en-GB" sz="1050">
                          <a:solidFill>
                            <a:srgbClr val="000000"/>
                          </a:solidFill>
                          <a:effectLst/>
                        </a:rPr>
                        <a:t>Childminders and Related Occupations</a:t>
                      </a:r>
                      <a:endParaRPr lang="en-GB" sz="12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b"/>
                </a:tc>
                <a:tc>
                  <a:txBody>
                    <a:bodyPr/>
                    <a:lstStyle/>
                    <a:p>
                      <a:pPr algn="r">
                        <a:lnSpc>
                          <a:spcPct val="107000"/>
                        </a:lnSpc>
                        <a:spcAft>
                          <a:spcPts val="800"/>
                        </a:spcAft>
                      </a:pPr>
                      <a:r>
                        <a:rPr lang="en-GB" sz="1050" dirty="0">
                          <a:solidFill>
                            <a:srgbClr val="000000"/>
                          </a:solidFill>
                          <a:effectLst/>
                        </a:rPr>
                        <a:t>          600 </a:t>
                      </a:r>
                      <a:endParaRPr lang="en-GB" sz="12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b"/>
                </a:tc>
                <a:extLst>
                  <a:ext uri="{0D108BD9-81ED-4DB2-BD59-A6C34878D82A}">
                    <a16:rowId xmlns:a16="http://schemas.microsoft.com/office/drawing/2014/main" val="1387563019"/>
                  </a:ext>
                </a:extLst>
              </a:tr>
              <a:tr h="231178">
                <a:tc>
                  <a:txBody>
                    <a:bodyPr/>
                    <a:lstStyle/>
                    <a:p>
                      <a:pPr>
                        <a:lnSpc>
                          <a:spcPct val="107000"/>
                        </a:lnSpc>
                        <a:spcAft>
                          <a:spcPts val="800"/>
                        </a:spcAft>
                      </a:pPr>
                      <a:r>
                        <a:rPr lang="en-GB" sz="1050">
                          <a:solidFill>
                            <a:srgbClr val="000000"/>
                          </a:solidFill>
                          <a:effectLst/>
                        </a:rPr>
                        <a:t>Van Drivers</a:t>
                      </a:r>
                      <a:endParaRPr lang="en-GB" sz="12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b"/>
                </a:tc>
                <a:tc>
                  <a:txBody>
                    <a:bodyPr/>
                    <a:lstStyle/>
                    <a:p>
                      <a:pPr algn="r">
                        <a:lnSpc>
                          <a:spcPct val="107000"/>
                        </a:lnSpc>
                        <a:spcAft>
                          <a:spcPts val="800"/>
                        </a:spcAft>
                      </a:pPr>
                      <a:r>
                        <a:rPr lang="en-GB" sz="1050" dirty="0">
                          <a:solidFill>
                            <a:srgbClr val="000000"/>
                          </a:solidFill>
                          <a:effectLst/>
                        </a:rPr>
                        <a:t>          600 </a:t>
                      </a:r>
                      <a:endParaRPr lang="en-GB" sz="12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b"/>
                </a:tc>
                <a:extLst>
                  <a:ext uri="{0D108BD9-81ED-4DB2-BD59-A6C34878D82A}">
                    <a16:rowId xmlns:a16="http://schemas.microsoft.com/office/drawing/2014/main" val="2845247828"/>
                  </a:ext>
                </a:extLst>
              </a:tr>
            </a:tbl>
          </a:graphicData>
        </a:graphic>
      </p:graphicFrame>
      <p:sp>
        <p:nvSpPr>
          <p:cNvPr id="6" name="TextBox 5">
            <a:extLst>
              <a:ext uri="{FF2B5EF4-FFF2-40B4-BE49-F238E27FC236}">
                <a16:creationId xmlns:a16="http://schemas.microsoft.com/office/drawing/2014/main" id="{466A38F4-C574-42C5-839F-FBB6CF8D1865}"/>
              </a:ext>
            </a:extLst>
          </p:cNvPr>
          <p:cNvSpPr txBox="1"/>
          <p:nvPr/>
        </p:nvSpPr>
        <p:spPr>
          <a:xfrm>
            <a:off x="219465" y="6305940"/>
            <a:ext cx="5047472" cy="461665"/>
          </a:xfrm>
          <a:prstGeom prst="rect">
            <a:avLst/>
          </a:prstGeom>
          <a:noFill/>
        </p:spPr>
        <p:txBody>
          <a:bodyPr wrap="square">
            <a:spAutoFit/>
          </a:bodyPr>
          <a:lstStyle/>
          <a:p>
            <a:r>
              <a:rPr lang="en-GB" sz="1200" dirty="0">
                <a:latin typeface="Calibri" panose="020F0502020204030204" pitchFamily="34" charset="0"/>
                <a:ea typeface="Times New Roman" panose="02020603050405020304" pitchFamily="18" charset="0"/>
              </a:rPr>
              <a:t>Estimates based on national data (APS 2021) along with local data from EMSI Analyst </a:t>
            </a:r>
            <a:endParaRPr lang="en-GB" sz="1200" dirty="0"/>
          </a:p>
        </p:txBody>
      </p:sp>
    </p:spTree>
    <p:extLst>
      <p:ext uri="{BB962C8B-B14F-4D97-AF65-F5344CB8AC3E}">
        <p14:creationId xmlns:p14="http://schemas.microsoft.com/office/powerpoint/2010/main" val="21643302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E01160D-119A-872D-D9BD-9E803F28FCA7}"/>
              </a:ext>
            </a:extLst>
          </p:cNvPr>
          <p:cNvSpPr txBox="1">
            <a:spLocks/>
          </p:cNvSpPr>
          <p:nvPr/>
        </p:nvSpPr>
        <p:spPr>
          <a:xfrm>
            <a:off x="628650" y="2244455"/>
            <a:ext cx="7886700" cy="936368"/>
          </a:xfrm>
          <a:prstGeom prst="rect">
            <a:avLst/>
          </a:prstGeom>
        </p:spPr>
        <p:txBody>
          <a:bodyPr vert="horz" lIns="91440" tIns="45720" rIns="91440" bIns="45720" rtlCol="0" anchor="ctr">
            <a:normAutofit fontScale="92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b="1">
                <a:solidFill>
                  <a:srgbClr val="006965"/>
                </a:solidFill>
                <a:latin typeface="+mn-lt"/>
              </a:rPr>
              <a:t>Section 2: About the labour market </a:t>
            </a:r>
            <a:endParaRPr lang="en-GB">
              <a:solidFill>
                <a:srgbClr val="006965"/>
              </a:solidFill>
              <a:latin typeface="+mn-lt"/>
            </a:endParaRPr>
          </a:p>
        </p:txBody>
      </p:sp>
    </p:spTree>
    <p:extLst>
      <p:ext uri="{BB962C8B-B14F-4D97-AF65-F5344CB8AC3E}">
        <p14:creationId xmlns:p14="http://schemas.microsoft.com/office/powerpoint/2010/main" val="121466157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7CD814-ACA1-48E1-8AE4-AD1920AF49A2}"/>
              </a:ext>
            </a:extLst>
          </p:cNvPr>
          <p:cNvSpPr>
            <a:spLocks noGrp="1"/>
          </p:cNvSpPr>
          <p:nvPr>
            <p:ph type="title"/>
          </p:nvPr>
        </p:nvSpPr>
        <p:spPr>
          <a:xfrm>
            <a:off x="838200" y="420377"/>
            <a:ext cx="7886700" cy="936368"/>
          </a:xfrm>
        </p:spPr>
        <p:txBody>
          <a:bodyPr/>
          <a:lstStyle/>
          <a:p>
            <a:r>
              <a:rPr lang="en-GB" b="1">
                <a:solidFill>
                  <a:srgbClr val="006965"/>
                </a:solidFill>
              </a:rPr>
              <a:t>What would you like to know? </a:t>
            </a:r>
            <a:endParaRPr lang="en-GB">
              <a:solidFill>
                <a:srgbClr val="006965"/>
              </a:solidFill>
            </a:endParaRPr>
          </a:p>
        </p:txBody>
      </p:sp>
      <p:sp>
        <p:nvSpPr>
          <p:cNvPr id="3" name="Content Placeholder 2">
            <a:extLst>
              <a:ext uri="{FF2B5EF4-FFF2-40B4-BE49-F238E27FC236}">
                <a16:creationId xmlns:a16="http://schemas.microsoft.com/office/drawing/2014/main" id="{0D04D3EC-5367-49F9-9D39-FC7115742770}"/>
              </a:ext>
            </a:extLst>
          </p:cNvPr>
          <p:cNvSpPr>
            <a:spLocks noGrp="1"/>
          </p:cNvSpPr>
          <p:nvPr>
            <p:ph idx="1"/>
          </p:nvPr>
        </p:nvSpPr>
        <p:spPr/>
        <p:txBody>
          <a:bodyPr/>
          <a:lstStyle/>
          <a:p>
            <a:pPr marL="0" indent="0">
              <a:buNone/>
            </a:pPr>
            <a:r>
              <a:rPr lang="en-GB" b="1" dirty="0">
                <a:solidFill>
                  <a:srgbClr val="808285"/>
                </a:solidFill>
              </a:rPr>
              <a:t>At a glance</a:t>
            </a:r>
          </a:p>
          <a:p>
            <a:pPr marL="0" indent="0">
              <a:buNone/>
            </a:pPr>
            <a:endParaRPr lang="en-GB" b="1" dirty="0">
              <a:solidFill>
                <a:srgbClr val="7030A0"/>
              </a:solidFill>
            </a:endParaRPr>
          </a:p>
          <a:p>
            <a:r>
              <a:rPr lang="en-GB" sz="1600" dirty="0">
                <a:hlinkClick r:id="rId2" action="ppaction://hlinksldjump"/>
              </a:rPr>
              <a:t>Buckinghamshire’s labour market and skills strengths </a:t>
            </a:r>
            <a:endParaRPr lang="en-GB" sz="1600" dirty="0"/>
          </a:p>
          <a:p>
            <a:r>
              <a:rPr lang="en-GB" sz="1600" dirty="0">
                <a:hlinkClick r:id="rId3" action="ppaction://hlinksldjump"/>
              </a:rPr>
              <a:t>Buckinghamshire’s labour market and skills challenges</a:t>
            </a:r>
            <a:endParaRPr lang="en-GB" sz="1600" dirty="0"/>
          </a:p>
          <a:p>
            <a:endParaRPr lang="en-GB" dirty="0"/>
          </a:p>
        </p:txBody>
      </p:sp>
    </p:spTree>
    <p:extLst>
      <p:ext uri="{BB962C8B-B14F-4D97-AF65-F5344CB8AC3E}">
        <p14:creationId xmlns:p14="http://schemas.microsoft.com/office/powerpoint/2010/main" val="294625446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9CDBFD3A-C333-4116-969C-9B54F4949E34}"/>
              </a:ext>
            </a:extLst>
          </p:cNvPr>
          <p:cNvSpPr/>
          <p:nvPr/>
        </p:nvSpPr>
        <p:spPr>
          <a:xfrm>
            <a:off x="401859" y="713584"/>
            <a:ext cx="10759736" cy="723531"/>
          </a:xfrm>
          <a:prstGeom prst="rect">
            <a:avLst/>
          </a:prstGeom>
          <a:solidFill>
            <a:schemeClr val="accent1">
              <a:lumMod val="50000"/>
            </a:schemeClr>
          </a:solid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a:t>Working age population (329,600)</a:t>
            </a:r>
          </a:p>
        </p:txBody>
      </p:sp>
      <p:sp>
        <p:nvSpPr>
          <p:cNvPr id="7" name="Rectangle 6">
            <a:extLst>
              <a:ext uri="{FF2B5EF4-FFF2-40B4-BE49-F238E27FC236}">
                <a16:creationId xmlns:a16="http://schemas.microsoft.com/office/drawing/2014/main" id="{0EA19B33-4A4F-4143-9E72-1219499752A2}"/>
              </a:ext>
            </a:extLst>
          </p:cNvPr>
          <p:cNvSpPr/>
          <p:nvPr/>
        </p:nvSpPr>
        <p:spPr>
          <a:xfrm>
            <a:off x="401859" y="1638341"/>
            <a:ext cx="8149701" cy="723531"/>
          </a:xfrm>
          <a:prstGeom prst="rect">
            <a:avLst/>
          </a:prstGeom>
          <a:solidFill>
            <a:schemeClr val="accent1">
              <a:lumMod val="75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a:t>Economically active (277,900 – 84%)</a:t>
            </a:r>
          </a:p>
        </p:txBody>
      </p:sp>
      <p:sp>
        <p:nvSpPr>
          <p:cNvPr id="8" name="Rectangle 7">
            <a:extLst>
              <a:ext uri="{FF2B5EF4-FFF2-40B4-BE49-F238E27FC236}">
                <a16:creationId xmlns:a16="http://schemas.microsoft.com/office/drawing/2014/main" id="{CF50BD63-979E-4039-A84E-F6B825EADE39}"/>
              </a:ext>
            </a:extLst>
          </p:cNvPr>
          <p:cNvSpPr/>
          <p:nvPr/>
        </p:nvSpPr>
        <p:spPr>
          <a:xfrm>
            <a:off x="8675849" y="1638340"/>
            <a:ext cx="2485746" cy="723531"/>
          </a:xfrm>
          <a:prstGeom prst="rect">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a:t>Economically inactive </a:t>
            </a:r>
          </a:p>
          <a:p>
            <a:pPr algn="ctr"/>
            <a:r>
              <a:rPr lang="en-GB" sz="1400"/>
              <a:t>(</a:t>
            </a:r>
            <a:r>
              <a:rPr lang="en-GB" sz="1400" b="0" i="0" u="none" strike="noStrike">
                <a:solidFill>
                  <a:schemeClr val="bg1"/>
                </a:solidFill>
                <a:effectLst/>
                <a:latin typeface="Calibri" panose="020F0502020204030204" pitchFamily="34" charset="0"/>
              </a:rPr>
              <a:t>51,700</a:t>
            </a:r>
            <a:r>
              <a:rPr lang="en-GB" sz="1800" b="0" i="0" u="none" strike="noStrike">
                <a:solidFill>
                  <a:srgbClr val="000000"/>
                </a:solidFill>
                <a:effectLst/>
                <a:latin typeface="Calibri" panose="020F0502020204030204" pitchFamily="34" charset="0"/>
              </a:rPr>
              <a:t> </a:t>
            </a:r>
            <a:r>
              <a:rPr lang="en-GB" sz="1400"/>
              <a:t> – 16%)</a:t>
            </a:r>
          </a:p>
        </p:txBody>
      </p:sp>
      <p:sp>
        <p:nvSpPr>
          <p:cNvPr id="9" name="Rectangle 8">
            <a:extLst>
              <a:ext uri="{FF2B5EF4-FFF2-40B4-BE49-F238E27FC236}">
                <a16:creationId xmlns:a16="http://schemas.microsoft.com/office/drawing/2014/main" id="{4D3813FA-D6B3-49E6-9C65-E8274DAA2155}"/>
              </a:ext>
            </a:extLst>
          </p:cNvPr>
          <p:cNvSpPr/>
          <p:nvPr/>
        </p:nvSpPr>
        <p:spPr>
          <a:xfrm>
            <a:off x="401860" y="2544603"/>
            <a:ext cx="7297444" cy="723531"/>
          </a:xfrm>
          <a:prstGeom prst="rect">
            <a:avLst/>
          </a:prstGeom>
          <a:solidFill>
            <a:schemeClr val="accent5">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a:solidFill>
                  <a:schemeClr val="tx1"/>
                </a:solidFill>
              </a:rPr>
              <a:t>Employed (</a:t>
            </a:r>
            <a:r>
              <a:rPr lang="en-GB" sz="1800" b="0" i="0" u="none" strike="noStrike">
                <a:solidFill>
                  <a:srgbClr val="000000"/>
                </a:solidFill>
                <a:effectLst/>
                <a:latin typeface="Calibri" panose="020F0502020204030204" pitchFamily="34" charset="0"/>
              </a:rPr>
              <a:t>269,100 </a:t>
            </a:r>
            <a:r>
              <a:rPr lang="en-GB">
                <a:solidFill>
                  <a:schemeClr val="tx1"/>
                </a:solidFill>
              </a:rPr>
              <a:t> – 82%)</a:t>
            </a:r>
          </a:p>
        </p:txBody>
      </p:sp>
      <p:sp>
        <p:nvSpPr>
          <p:cNvPr id="10" name="Rectangle 9">
            <a:extLst>
              <a:ext uri="{FF2B5EF4-FFF2-40B4-BE49-F238E27FC236}">
                <a16:creationId xmlns:a16="http://schemas.microsoft.com/office/drawing/2014/main" id="{A14EEC2E-105B-4E86-A1CD-737F30ADEFE1}"/>
              </a:ext>
            </a:extLst>
          </p:cNvPr>
          <p:cNvSpPr/>
          <p:nvPr/>
        </p:nvSpPr>
        <p:spPr>
          <a:xfrm>
            <a:off x="7779943" y="2544599"/>
            <a:ext cx="770878" cy="723531"/>
          </a:xfrm>
          <a:prstGeom prst="rect">
            <a:avLst/>
          </a:prstGeom>
          <a:solidFill>
            <a:schemeClr val="accent3">
              <a:lumMod val="50000"/>
            </a:schemeClr>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GB" sz="900"/>
              <a:t>Unemployed (8,800 – 3%)</a:t>
            </a:r>
          </a:p>
        </p:txBody>
      </p:sp>
      <p:sp>
        <p:nvSpPr>
          <p:cNvPr id="11" name="Rectangle 10">
            <a:extLst>
              <a:ext uri="{FF2B5EF4-FFF2-40B4-BE49-F238E27FC236}">
                <a16:creationId xmlns:a16="http://schemas.microsoft.com/office/drawing/2014/main" id="{7C7E66B0-A7E3-4662-8D57-A8473A2CCEBE}"/>
              </a:ext>
            </a:extLst>
          </p:cNvPr>
          <p:cNvSpPr/>
          <p:nvPr/>
        </p:nvSpPr>
        <p:spPr>
          <a:xfrm>
            <a:off x="8675849" y="2573456"/>
            <a:ext cx="770878" cy="672846"/>
          </a:xfrm>
          <a:prstGeom prst="rect">
            <a:avLst/>
          </a:prstGeom>
          <a:solidFill>
            <a:schemeClr val="accent3">
              <a:lumMod val="50000"/>
            </a:schemeClr>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a:t>Want a job (13,100 – 4%)</a:t>
            </a:r>
          </a:p>
        </p:txBody>
      </p:sp>
      <p:sp>
        <p:nvSpPr>
          <p:cNvPr id="12" name="Rectangle 11">
            <a:extLst>
              <a:ext uri="{FF2B5EF4-FFF2-40B4-BE49-F238E27FC236}">
                <a16:creationId xmlns:a16="http://schemas.microsoft.com/office/drawing/2014/main" id="{0E5DB5CA-EA1A-4EC1-B2AB-945185846E18}"/>
              </a:ext>
            </a:extLst>
          </p:cNvPr>
          <p:cNvSpPr/>
          <p:nvPr/>
        </p:nvSpPr>
        <p:spPr>
          <a:xfrm>
            <a:off x="9527367" y="2544601"/>
            <a:ext cx="1634228" cy="723531"/>
          </a:xfrm>
          <a:prstGeom prst="rect">
            <a:avLst/>
          </a:prstGeom>
          <a:solidFill>
            <a:schemeClr val="accent2">
              <a:lumMod val="40000"/>
              <a:lumOff val="60000"/>
            </a:schemeClr>
          </a:solidFill>
          <a:ln>
            <a:solidFill>
              <a:schemeClr val="accent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a:solidFill>
                  <a:schemeClr val="tx1"/>
                </a:solidFill>
              </a:rPr>
              <a:t>Don’t want a job (38,600 – 12%)</a:t>
            </a:r>
          </a:p>
        </p:txBody>
      </p:sp>
      <p:sp>
        <p:nvSpPr>
          <p:cNvPr id="13" name="Rectangle 12">
            <a:extLst>
              <a:ext uri="{FF2B5EF4-FFF2-40B4-BE49-F238E27FC236}">
                <a16:creationId xmlns:a16="http://schemas.microsoft.com/office/drawing/2014/main" id="{3288F707-539A-4B64-AAB2-8F7F325C310D}"/>
              </a:ext>
            </a:extLst>
          </p:cNvPr>
          <p:cNvSpPr/>
          <p:nvPr/>
        </p:nvSpPr>
        <p:spPr>
          <a:xfrm>
            <a:off x="401860" y="3450866"/>
            <a:ext cx="6001304" cy="723531"/>
          </a:xfrm>
          <a:prstGeom prst="rect">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a:solidFill>
                  <a:schemeClr val="tx1"/>
                </a:solidFill>
              </a:rPr>
              <a:t>Employees (229,600 – 70%)</a:t>
            </a:r>
          </a:p>
        </p:txBody>
      </p:sp>
      <p:sp>
        <p:nvSpPr>
          <p:cNvPr id="14" name="Rectangle 13">
            <a:extLst>
              <a:ext uri="{FF2B5EF4-FFF2-40B4-BE49-F238E27FC236}">
                <a16:creationId xmlns:a16="http://schemas.microsoft.com/office/drawing/2014/main" id="{E4DDDD75-3323-4E7F-BE30-5A5B32541AF6}"/>
              </a:ext>
            </a:extLst>
          </p:cNvPr>
          <p:cNvSpPr/>
          <p:nvPr/>
        </p:nvSpPr>
        <p:spPr>
          <a:xfrm>
            <a:off x="6489720" y="3450866"/>
            <a:ext cx="1213282" cy="723531"/>
          </a:xfrm>
          <a:prstGeom prst="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a:t>Self-employed (38,700 – 12%)</a:t>
            </a:r>
          </a:p>
        </p:txBody>
      </p:sp>
      <p:sp>
        <p:nvSpPr>
          <p:cNvPr id="16" name="TextBox 15">
            <a:extLst>
              <a:ext uri="{FF2B5EF4-FFF2-40B4-BE49-F238E27FC236}">
                <a16:creationId xmlns:a16="http://schemas.microsoft.com/office/drawing/2014/main" id="{18579E2A-7680-4EF6-A670-8A8B4CF7AD6D}"/>
              </a:ext>
            </a:extLst>
          </p:cNvPr>
          <p:cNvSpPr txBox="1"/>
          <p:nvPr/>
        </p:nvSpPr>
        <p:spPr>
          <a:xfrm>
            <a:off x="9882469" y="3429000"/>
            <a:ext cx="3142695" cy="307777"/>
          </a:xfrm>
          <a:prstGeom prst="rect">
            <a:avLst/>
          </a:prstGeom>
          <a:noFill/>
        </p:spPr>
        <p:txBody>
          <a:bodyPr wrap="square" rtlCol="0">
            <a:spAutoFit/>
          </a:bodyPr>
          <a:lstStyle/>
          <a:p>
            <a:r>
              <a:rPr lang="en-GB" sz="1400"/>
              <a:t>Reason economically inactive</a:t>
            </a:r>
          </a:p>
        </p:txBody>
      </p:sp>
      <p:cxnSp>
        <p:nvCxnSpPr>
          <p:cNvPr id="18" name="Connector: Curved 17">
            <a:extLst>
              <a:ext uri="{FF2B5EF4-FFF2-40B4-BE49-F238E27FC236}">
                <a16:creationId xmlns:a16="http://schemas.microsoft.com/office/drawing/2014/main" id="{7A7C49E6-F4E4-4021-B296-80AAA1654363}"/>
              </a:ext>
            </a:extLst>
          </p:cNvPr>
          <p:cNvCxnSpPr>
            <a:cxnSpLocks/>
            <a:stCxn id="8" idx="3"/>
          </p:cNvCxnSpPr>
          <p:nvPr/>
        </p:nvCxnSpPr>
        <p:spPr>
          <a:xfrm flipH="1">
            <a:off x="9819589" y="2000106"/>
            <a:ext cx="1342006" cy="1812524"/>
          </a:xfrm>
          <a:prstGeom prst="curvedConnector4">
            <a:avLst>
              <a:gd name="adj1" fmla="val -17034"/>
              <a:gd name="adj2" fmla="val 59980"/>
            </a:avLst>
          </a:prstGeom>
          <a:ln>
            <a:tailEnd type="triangle"/>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36FF21E7-550F-4608-8AEB-51007A06E836}"/>
              </a:ext>
            </a:extLst>
          </p:cNvPr>
          <p:cNvSpPr txBox="1"/>
          <p:nvPr/>
        </p:nvSpPr>
        <p:spPr>
          <a:xfrm>
            <a:off x="347227" y="4359978"/>
            <a:ext cx="6245440" cy="312650"/>
          </a:xfrm>
          <a:prstGeom prst="rect">
            <a:avLst/>
          </a:prstGeom>
          <a:noFill/>
        </p:spPr>
        <p:txBody>
          <a:bodyPr wrap="square">
            <a:spAutoFit/>
          </a:bodyPr>
          <a:lstStyle/>
          <a:p>
            <a:pPr>
              <a:lnSpc>
                <a:spcPct val="107000"/>
              </a:lnSpc>
              <a:spcAft>
                <a:spcPts val="800"/>
              </a:spcAft>
            </a:pPr>
            <a:r>
              <a:rPr lang="en-GB" sz="1400" b="1" i="1">
                <a:effectLst/>
                <a:latin typeface="Calibri" panose="020F0502020204030204" pitchFamily="34" charset="0"/>
                <a:ea typeface="Calibri" panose="020F0502020204030204" pitchFamily="34" charset="0"/>
                <a:cs typeface="Times New Roman" panose="02020603050405020304" pitchFamily="18" charset="0"/>
              </a:rPr>
              <a:t>Source:</a:t>
            </a:r>
            <a:r>
              <a:rPr lang="en-GB" sz="1400" i="1">
                <a:effectLst/>
                <a:latin typeface="Calibri" panose="020F0502020204030204" pitchFamily="34" charset="0"/>
                <a:ea typeface="Calibri" panose="020F0502020204030204" pitchFamily="34" charset="0"/>
                <a:cs typeface="Times New Roman" panose="02020603050405020304" pitchFamily="18" charset="0"/>
              </a:rPr>
              <a:t> Annual Population Survey, 12 months to December 2022, ONS</a:t>
            </a:r>
            <a:endParaRPr lang="en-GB" sz="140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 name="Oval 2">
            <a:extLst>
              <a:ext uri="{FF2B5EF4-FFF2-40B4-BE49-F238E27FC236}">
                <a16:creationId xmlns:a16="http://schemas.microsoft.com/office/drawing/2014/main" id="{2F1AB8B5-1610-4C28-9EDF-1C65C55988FD}"/>
              </a:ext>
            </a:extLst>
          </p:cNvPr>
          <p:cNvSpPr/>
          <p:nvPr/>
        </p:nvSpPr>
        <p:spPr>
          <a:xfrm>
            <a:off x="7763728" y="2497055"/>
            <a:ext cx="922789" cy="869662"/>
          </a:xfrm>
          <a:prstGeom prst="ellipse">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5" name="Straight Arrow Connector 4">
            <a:extLst>
              <a:ext uri="{FF2B5EF4-FFF2-40B4-BE49-F238E27FC236}">
                <a16:creationId xmlns:a16="http://schemas.microsoft.com/office/drawing/2014/main" id="{D286D073-C6D8-FE4E-F4BD-AE88D006C095}"/>
              </a:ext>
            </a:extLst>
          </p:cNvPr>
          <p:cNvCxnSpPr>
            <a:cxnSpLocks/>
          </p:cNvCxnSpPr>
          <p:nvPr/>
        </p:nvCxnSpPr>
        <p:spPr>
          <a:xfrm flipH="1">
            <a:off x="7344442" y="3327270"/>
            <a:ext cx="820940" cy="1784454"/>
          </a:xfrm>
          <a:prstGeom prst="straightConnector1">
            <a:avLst/>
          </a:prstGeom>
          <a:ln>
            <a:tailEnd type="triangle"/>
          </a:ln>
        </p:spPr>
        <p:style>
          <a:lnRef idx="1">
            <a:schemeClr val="accent2"/>
          </a:lnRef>
          <a:fillRef idx="0">
            <a:schemeClr val="accent2"/>
          </a:fillRef>
          <a:effectRef idx="0">
            <a:schemeClr val="accent2"/>
          </a:effectRef>
          <a:fontRef idx="minor">
            <a:schemeClr val="tx1"/>
          </a:fontRef>
        </p:style>
      </p:cxnSp>
      <p:sp>
        <p:nvSpPr>
          <p:cNvPr id="17" name="Rectangle 16">
            <a:extLst>
              <a:ext uri="{FF2B5EF4-FFF2-40B4-BE49-F238E27FC236}">
                <a16:creationId xmlns:a16="http://schemas.microsoft.com/office/drawing/2014/main" id="{6F5AC891-3503-4821-AE0D-3C5461798951}"/>
              </a:ext>
            </a:extLst>
          </p:cNvPr>
          <p:cNvSpPr/>
          <p:nvPr/>
        </p:nvSpPr>
        <p:spPr>
          <a:xfrm>
            <a:off x="4852911" y="5170861"/>
            <a:ext cx="3064507" cy="723532"/>
          </a:xfrm>
          <a:prstGeom prst="rect">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000" dirty="0">
                <a:solidFill>
                  <a:schemeClr val="tx1"/>
                </a:solidFill>
              </a:rPr>
              <a:t>In April 2023, 8,700 people were </a:t>
            </a:r>
            <a:r>
              <a:rPr lang="en-GB" sz="1000" b="1" dirty="0">
                <a:solidFill>
                  <a:schemeClr val="tx1"/>
                </a:solidFill>
              </a:rPr>
              <a:t>claiming unemployment related benefits </a:t>
            </a:r>
            <a:r>
              <a:rPr lang="en-GB" sz="1000" dirty="0">
                <a:solidFill>
                  <a:schemeClr val="tx1"/>
                </a:solidFill>
              </a:rPr>
              <a:t>(85% were estimated to be unemployed and 15% working some hours / having low earnings) (Source: DWP, </a:t>
            </a:r>
            <a:r>
              <a:rPr lang="en-GB" sz="1000" dirty="0" err="1">
                <a:solidFill>
                  <a:schemeClr val="tx1"/>
                </a:solidFill>
              </a:rPr>
              <a:t>StatXplore</a:t>
            </a:r>
            <a:r>
              <a:rPr lang="en-GB" sz="1000" dirty="0">
                <a:solidFill>
                  <a:schemeClr val="tx1"/>
                </a:solidFill>
              </a:rPr>
              <a:t>)</a:t>
            </a:r>
            <a:r>
              <a:rPr lang="en-GB" sz="1000" dirty="0"/>
              <a:t>ants </a:t>
            </a:r>
          </a:p>
        </p:txBody>
      </p:sp>
      <p:sp>
        <p:nvSpPr>
          <p:cNvPr id="21" name="TextBox 20">
            <a:extLst>
              <a:ext uri="{FF2B5EF4-FFF2-40B4-BE49-F238E27FC236}">
                <a16:creationId xmlns:a16="http://schemas.microsoft.com/office/drawing/2014/main" id="{78C243F3-DC14-F3ED-520E-9E4E8E7C6A95}"/>
              </a:ext>
            </a:extLst>
          </p:cNvPr>
          <p:cNvSpPr txBox="1"/>
          <p:nvPr/>
        </p:nvSpPr>
        <p:spPr>
          <a:xfrm>
            <a:off x="3469947" y="227662"/>
            <a:ext cx="6125333" cy="369332"/>
          </a:xfrm>
          <a:prstGeom prst="rect">
            <a:avLst/>
          </a:prstGeom>
          <a:noFill/>
        </p:spPr>
        <p:txBody>
          <a:bodyPr wrap="square" rtlCol="0">
            <a:spAutoFit/>
          </a:bodyPr>
          <a:lstStyle/>
          <a:p>
            <a:r>
              <a:rPr lang="en-GB" b="1">
                <a:solidFill>
                  <a:srgbClr val="006965"/>
                </a:solidFill>
              </a:rPr>
              <a:t>Economic activity of Buckinghamshire residents – 2022</a:t>
            </a:r>
          </a:p>
        </p:txBody>
      </p:sp>
      <p:graphicFrame>
        <p:nvGraphicFramePr>
          <p:cNvPr id="4" name="Chart 3">
            <a:extLst>
              <a:ext uri="{FF2B5EF4-FFF2-40B4-BE49-F238E27FC236}">
                <a16:creationId xmlns:a16="http://schemas.microsoft.com/office/drawing/2014/main" id="{4E679B8D-6F32-FEFD-64FF-82E3796745B5}"/>
              </a:ext>
            </a:extLst>
          </p:cNvPr>
          <p:cNvGraphicFramePr>
            <a:graphicFrameLocks/>
          </p:cNvGraphicFramePr>
          <p:nvPr>
            <p:extLst>
              <p:ext uri="{D42A27DB-BD31-4B8C-83A1-F6EECF244321}">
                <p14:modId xmlns:p14="http://schemas.microsoft.com/office/powerpoint/2010/main" val="1511650801"/>
              </p:ext>
            </p:extLst>
          </p:nvPr>
        </p:nvGraphicFramePr>
        <p:xfrm>
          <a:off x="7565029" y="3611699"/>
          <a:ext cx="4572000" cy="2743200"/>
        </p:xfrm>
        <a:graphic>
          <a:graphicData uri="http://schemas.openxmlformats.org/drawingml/2006/chart">
            <c:chart xmlns:c="http://schemas.openxmlformats.org/drawingml/2006/chart" xmlns:r="http://schemas.openxmlformats.org/officeDocument/2006/relationships" r:id="rId2"/>
          </a:graphicData>
        </a:graphic>
      </p:graphicFrame>
      <p:sp>
        <p:nvSpPr>
          <p:cNvPr id="2" name="TextBox 1">
            <a:extLst>
              <a:ext uri="{FF2B5EF4-FFF2-40B4-BE49-F238E27FC236}">
                <a16:creationId xmlns:a16="http://schemas.microsoft.com/office/drawing/2014/main" id="{A2CE8805-C459-FBCE-8462-3059EE4A2ACA}"/>
              </a:ext>
            </a:extLst>
          </p:cNvPr>
          <p:cNvSpPr txBox="1"/>
          <p:nvPr/>
        </p:nvSpPr>
        <p:spPr>
          <a:xfrm>
            <a:off x="61738" y="5901740"/>
            <a:ext cx="4677530" cy="900246"/>
          </a:xfrm>
          <a:prstGeom prst="rect">
            <a:avLst/>
          </a:prstGeom>
          <a:noFill/>
        </p:spPr>
        <p:txBody>
          <a:bodyPr wrap="square" rtlCol="0">
            <a:spAutoFit/>
          </a:bodyPr>
          <a:lstStyle/>
          <a:p>
            <a:r>
              <a:rPr lang="en-GB" sz="1050" dirty="0"/>
              <a:t>Note 1: students aged 16+ who are in full-time education (school / college / university) will be classified as economically active if they also have a job (e.g. part-time bar work) or are actively seeking work.  They will be classified as economically inactive if they are not working and are not actively seeking work.  </a:t>
            </a:r>
          </a:p>
          <a:p>
            <a:r>
              <a:rPr lang="en-GB" sz="1050" dirty="0"/>
              <a:t>Note 2: Numbers may not add to totals due to rounding.</a:t>
            </a:r>
          </a:p>
        </p:txBody>
      </p:sp>
    </p:spTree>
    <p:extLst>
      <p:ext uri="{BB962C8B-B14F-4D97-AF65-F5344CB8AC3E}">
        <p14:creationId xmlns:p14="http://schemas.microsoft.com/office/powerpoint/2010/main" val="258516215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C98A5F-AB7C-4AF4-A96E-D7269D6E018A}"/>
              </a:ext>
            </a:extLst>
          </p:cNvPr>
          <p:cNvSpPr>
            <a:spLocks noGrp="1"/>
          </p:cNvSpPr>
          <p:nvPr>
            <p:ph type="title"/>
          </p:nvPr>
        </p:nvSpPr>
        <p:spPr>
          <a:xfrm>
            <a:off x="213782" y="178588"/>
            <a:ext cx="11648017" cy="936368"/>
          </a:xfrm>
        </p:spPr>
        <p:txBody>
          <a:bodyPr>
            <a:normAutofit/>
          </a:bodyPr>
          <a:lstStyle/>
          <a:p>
            <a:r>
              <a:rPr lang="en-GB" sz="2400" b="1">
                <a:solidFill>
                  <a:srgbClr val="006965"/>
                </a:solidFill>
                <a:latin typeface="+mn-lt"/>
              </a:rPr>
              <a:t>What is the current state of the labour market and how has this changed over time? </a:t>
            </a:r>
          </a:p>
        </p:txBody>
      </p:sp>
      <p:sp>
        <p:nvSpPr>
          <p:cNvPr id="3" name="TextBox 2">
            <a:extLst>
              <a:ext uri="{FF2B5EF4-FFF2-40B4-BE49-F238E27FC236}">
                <a16:creationId xmlns:a16="http://schemas.microsoft.com/office/drawing/2014/main" id="{D9979A38-42D5-6BB8-C1C4-B2DE8B8AF3A1}"/>
              </a:ext>
            </a:extLst>
          </p:cNvPr>
          <p:cNvSpPr txBox="1"/>
          <p:nvPr/>
        </p:nvSpPr>
        <p:spPr>
          <a:xfrm>
            <a:off x="330201" y="1095230"/>
            <a:ext cx="11245914" cy="2031325"/>
          </a:xfrm>
          <a:prstGeom prst="rect">
            <a:avLst/>
          </a:prstGeom>
          <a:noFill/>
          <a:ln>
            <a:noFill/>
          </a:ln>
        </p:spPr>
        <p:txBody>
          <a:bodyPr wrap="square" rtlCol="0">
            <a:spAutoFit/>
          </a:bodyPr>
          <a:lstStyle/>
          <a:p>
            <a:r>
              <a:rPr lang="en-GB" sz="1400" dirty="0"/>
              <a:t>Overall, Buckinghamshire’s employment and unemployment rates are better than they were 10 years ago.  It 2022, Buckinghamshire was estimated to have the highest employment rate of all 38 Local Enterprise Partnership (LEP) areas. </a:t>
            </a:r>
          </a:p>
          <a:p>
            <a:endParaRPr lang="en-GB" sz="1400" dirty="0"/>
          </a:p>
          <a:p>
            <a:r>
              <a:rPr lang="en-GB" sz="1400" dirty="0"/>
              <a:t>However, recent unemployment rates have been similar to the national average.  Historically in Buckinghamshire they have been lower. Also, the numbers of people claiming unemployment-related benefits have not yet returned to pre-pandemic levels (see slide 33 onwards).  This is in line with the national trend. </a:t>
            </a:r>
          </a:p>
          <a:p>
            <a:endParaRPr lang="en-GB" sz="1400" dirty="0"/>
          </a:p>
          <a:p>
            <a:r>
              <a:rPr lang="en-GB" sz="1400" dirty="0"/>
              <a:t>Buckinghamshire </a:t>
            </a:r>
            <a:r>
              <a:rPr lang="en-GB" sz="1400"/>
              <a:t>currently (2022) has </a:t>
            </a:r>
            <a:r>
              <a:rPr lang="en-GB" sz="1400" dirty="0"/>
              <a:t>the lowest economic inactivity rate of all Local Enterprise Partnership areas. People can be classified as being economically inactive (i.e. not working and not currently seeking work) for a wide range of reasons (see slide 32).  </a:t>
            </a:r>
          </a:p>
        </p:txBody>
      </p:sp>
      <p:graphicFrame>
        <p:nvGraphicFramePr>
          <p:cNvPr id="8" name="Chart 7">
            <a:extLst>
              <a:ext uri="{FF2B5EF4-FFF2-40B4-BE49-F238E27FC236}">
                <a16:creationId xmlns:a16="http://schemas.microsoft.com/office/drawing/2014/main" id="{EC26BBCE-75BE-EE09-BA24-9D077275D772}"/>
              </a:ext>
            </a:extLst>
          </p:cNvPr>
          <p:cNvGraphicFramePr>
            <a:graphicFrameLocks/>
          </p:cNvGraphicFramePr>
          <p:nvPr>
            <p:extLst>
              <p:ext uri="{D42A27DB-BD31-4B8C-83A1-F6EECF244321}">
                <p14:modId xmlns:p14="http://schemas.microsoft.com/office/powerpoint/2010/main" val="3860072166"/>
              </p:ext>
            </p:extLst>
          </p:nvPr>
        </p:nvGraphicFramePr>
        <p:xfrm>
          <a:off x="213783" y="3639879"/>
          <a:ext cx="3726622" cy="2478722"/>
        </p:xfrm>
        <a:graphic>
          <a:graphicData uri="http://schemas.openxmlformats.org/drawingml/2006/chart">
            <c:chart xmlns:c="http://schemas.openxmlformats.org/drawingml/2006/chart" xmlns:r="http://schemas.openxmlformats.org/officeDocument/2006/relationships" r:id="rId2"/>
          </a:graphicData>
        </a:graphic>
      </p:graphicFrame>
      <p:sp>
        <p:nvSpPr>
          <p:cNvPr id="9" name="TextBox 8">
            <a:extLst>
              <a:ext uri="{FF2B5EF4-FFF2-40B4-BE49-F238E27FC236}">
                <a16:creationId xmlns:a16="http://schemas.microsoft.com/office/drawing/2014/main" id="{450DA388-09F2-D8AF-EEF7-6E44079B8ED1}"/>
              </a:ext>
            </a:extLst>
          </p:cNvPr>
          <p:cNvSpPr txBox="1"/>
          <p:nvPr/>
        </p:nvSpPr>
        <p:spPr>
          <a:xfrm>
            <a:off x="903357" y="3301325"/>
            <a:ext cx="3864078" cy="307777"/>
          </a:xfrm>
          <a:prstGeom prst="rect">
            <a:avLst/>
          </a:prstGeom>
          <a:noFill/>
        </p:spPr>
        <p:txBody>
          <a:bodyPr wrap="square" rtlCol="0">
            <a:spAutoFit/>
          </a:bodyPr>
          <a:lstStyle/>
          <a:p>
            <a:r>
              <a:rPr lang="en-GB" sz="1400" b="1">
                <a:solidFill>
                  <a:srgbClr val="006965"/>
                </a:solidFill>
              </a:rPr>
              <a:t>Employment rate – 2012 to 2022  </a:t>
            </a:r>
          </a:p>
        </p:txBody>
      </p:sp>
      <p:graphicFrame>
        <p:nvGraphicFramePr>
          <p:cNvPr id="11" name="Chart 10">
            <a:extLst>
              <a:ext uri="{FF2B5EF4-FFF2-40B4-BE49-F238E27FC236}">
                <a16:creationId xmlns:a16="http://schemas.microsoft.com/office/drawing/2014/main" id="{CBB0078C-945F-B083-0062-2650F5813EB8}"/>
              </a:ext>
            </a:extLst>
          </p:cNvPr>
          <p:cNvGraphicFramePr>
            <a:graphicFrameLocks/>
          </p:cNvGraphicFramePr>
          <p:nvPr>
            <p:extLst>
              <p:ext uri="{D42A27DB-BD31-4B8C-83A1-F6EECF244321}">
                <p14:modId xmlns:p14="http://schemas.microsoft.com/office/powerpoint/2010/main" val="339682571"/>
              </p:ext>
            </p:extLst>
          </p:nvPr>
        </p:nvGraphicFramePr>
        <p:xfrm>
          <a:off x="4134013" y="3648112"/>
          <a:ext cx="3638289" cy="2532580"/>
        </p:xfrm>
        <a:graphic>
          <a:graphicData uri="http://schemas.openxmlformats.org/drawingml/2006/chart">
            <c:chart xmlns:c="http://schemas.openxmlformats.org/drawingml/2006/chart" xmlns:r="http://schemas.openxmlformats.org/officeDocument/2006/relationships" r:id="rId3"/>
          </a:graphicData>
        </a:graphic>
      </p:graphicFrame>
      <p:sp>
        <p:nvSpPr>
          <p:cNvPr id="12" name="TextBox 11">
            <a:extLst>
              <a:ext uri="{FF2B5EF4-FFF2-40B4-BE49-F238E27FC236}">
                <a16:creationId xmlns:a16="http://schemas.microsoft.com/office/drawing/2014/main" id="{C6921175-0EFC-8E72-5FAE-1DF19A4F9D03}"/>
              </a:ext>
            </a:extLst>
          </p:cNvPr>
          <p:cNvSpPr txBox="1"/>
          <p:nvPr/>
        </p:nvSpPr>
        <p:spPr>
          <a:xfrm>
            <a:off x="4439698" y="3301324"/>
            <a:ext cx="3864078" cy="307777"/>
          </a:xfrm>
          <a:prstGeom prst="rect">
            <a:avLst/>
          </a:prstGeom>
          <a:noFill/>
        </p:spPr>
        <p:txBody>
          <a:bodyPr wrap="square" rtlCol="0">
            <a:spAutoFit/>
          </a:bodyPr>
          <a:lstStyle/>
          <a:p>
            <a:r>
              <a:rPr lang="en-GB" sz="1400" b="1">
                <a:solidFill>
                  <a:srgbClr val="006965"/>
                </a:solidFill>
              </a:rPr>
              <a:t>Unemployment rate – 2012 to 2022  </a:t>
            </a:r>
          </a:p>
        </p:txBody>
      </p:sp>
      <p:sp>
        <p:nvSpPr>
          <p:cNvPr id="5" name="TextBox 4">
            <a:extLst>
              <a:ext uri="{FF2B5EF4-FFF2-40B4-BE49-F238E27FC236}">
                <a16:creationId xmlns:a16="http://schemas.microsoft.com/office/drawing/2014/main" id="{C1E32FFB-AAB8-34FC-008C-1C45FBB27DA1}"/>
              </a:ext>
            </a:extLst>
          </p:cNvPr>
          <p:cNvSpPr txBox="1"/>
          <p:nvPr/>
        </p:nvSpPr>
        <p:spPr>
          <a:xfrm>
            <a:off x="8293647" y="3301323"/>
            <a:ext cx="3864078" cy="307777"/>
          </a:xfrm>
          <a:prstGeom prst="rect">
            <a:avLst/>
          </a:prstGeom>
          <a:noFill/>
        </p:spPr>
        <p:txBody>
          <a:bodyPr wrap="square" rtlCol="0">
            <a:spAutoFit/>
          </a:bodyPr>
          <a:lstStyle/>
          <a:p>
            <a:r>
              <a:rPr lang="en-GB" sz="1400" b="1">
                <a:solidFill>
                  <a:srgbClr val="006965"/>
                </a:solidFill>
              </a:rPr>
              <a:t>Economic inactivity rate – 2012 to 2022  </a:t>
            </a:r>
          </a:p>
        </p:txBody>
      </p:sp>
      <p:graphicFrame>
        <p:nvGraphicFramePr>
          <p:cNvPr id="6" name="Chart 5">
            <a:extLst>
              <a:ext uri="{FF2B5EF4-FFF2-40B4-BE49-F238E27FC236}">
                <a16:creationId xmlns:a16="http://schemas.microsoft.com/office/drawing/2014/main" id="{2C6AA3C8-4A8B-2644-9034-6B7376ACC9A2}"/>
              </a:ext>
            </a:extLst>
          </p:cNvPr>
          <p:cNvGraphicFramePr>
            <a:graphicFrameLocks/>
          </p:cNvGraphicFramePr>
          <p:nvPr>
            <p:extLst>
              <p:ext uri="{D42A27DB-BD31-4B8C-83A1-F6EECF244321}">
                <p14:modId xmlns:p14="http://schemas.microsoft.com/office/powerpoint/2010/main" val="298740304"/>
              </p:ext>
            </p:extLst>
          </p:nvPr>
        </p:nvGraphicFramePr>
        <p:xfrm>
          <a:off x="7965910" y="3609100"/>
          <a:ext cx="3506511" cy="2743200"/>
        </p:xfrm>
        <a:graphic>
          <a:graphicData uri="http://schemas.openxmlformats.org/drawingml/2006/chart">
            <c:chart xmlns:c="http://schemas.openxmlformats.org/drawingml/2006/chart" xmlns:r="http://schemas.openxmlformats.org/officeDocument/2006/relationships" r:id="rId4"/>
          </a:graphicData>
        </a:graphic>
      </p:graphicFrame>
      <p:sp>
        <p:nvSpPr>
          <p:cNvPr id="10" name="TextBox 9">
            <a:extLst>
              <a:ext uri="{FF2B5EF4-FFF2-40B4-BE49-F238E27FC236}">
                <a16:creationId xmlns:a16="http://schemas.microsoft.com/office/drawing/2014/main" id="{D9C88C3A-3763-9547-005E-54FE2754B471}"/>
              </a:ext>
            </a:extLst>
          </p:cNvPr>
          <p:cNvSpPr txBox="1"/>
          <p:nvPr/>
        </p:nvSpPr>
        <p:spPr>
          <a:xfrm>
            <a:off x="108375" y="6219702"/>
            <a:ext cx="11467739" cy="646331"/>
          </a:xfrm>
          <a:prstGeom prst="rect">
            <a:avLst/>
          </a:prstGeom>
          <a:noFill/>
        </p:spPr>
        <p:txBody>
          <a:bodyPr wrap="square">
            <a:spAutoFit/>
          </a:bodyPr>
          <a:lstStyle/>
          <a:p>
            <a:r>
              <a:rPr lang="en-GB" sz="1200" i="1" dirty="0"/>
              <a:t>Source: Annual Population Survey, ONS</a:t>
            </a:r>
          </a:p>
          <a:p>
            <a:r>
              <a:rPr lang="en-GB" sz="1200" i="1" dirty="0"/>
              <a:t>Please note: The Buckinghamshire sample size of the Annual Population Survey is relatively small, and therefore the percentages should be treated with a degree of caution as they are subject to error.</a:t>
            </a:r>
          </a:p>
        </p:txBody>
      </p:sp>
    </p:spTree>
    <p:extLst>
      <p:ext uri="{BB962C8B-B14F-4D97-AF65-F5344CB8AC3E}">
        <p14:creationId xmlns:p14="http://schemas.microsoft.com/office/powerpoint/2010/main" val="223396182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B1F5AC-2ED7-2688-3278-17BB3BA5D8BB}"/>
              </a:ext>
            </a:extLst>
          </p:cNvPr>
          <p:cNvSpPr>
            <a:spLocks noGrp="1"/>
          </p:cNvSpPr>
          <p:nvPr>
            <p:ph type="title"/>
          </p:nvPr>
        </p:nvSpPr>
        <p:spPr>
          <a:xfrm>
            <a:off x="880533" y="92716"/>
            <a:ext cx="10515600" cy="737017"/>
          </a:xfrm>
        </p:spPr>
        <p:txBody>
          <a:bodyPr>
            <a:normAutofit/>
          </a:bodyPr>
          <a:lstStyle/>
          <a:p>
            <a:r>
              <a:rPr lang="en-GB" sz="3200" b="1">
                <a:solidFill>
                  <a:srgbClr val="006965"/>
                </a:solidFill>
                <a:latin typeface="+mn-lt"/>
              </a:rPr>
              <a:t>Spotlight on economic inactivity</a:t>
            </a:r>
          </a:p>
        </p:txBody>
      </p:sp>
      <p:graphicFrame>
        <p:nvGraphicFramePr>
          <p:cNvPr id="4" name="Content Placeholder 3">
            <a:extLst>
              <a:ext uri="{FF2B5EF4-FFF2-40B4-BE49-F238E27FC236}">
                <a16:creationId xmlns:a16="http://schemas.microsoft.com/office/drawing/2014/main" id="{C95FD4C8-41E0-7092-5023-EC47F1281D83}"/>
              </a:ext>
            </a:extLst>
          </p:cNvPr>
          <p:cNvGraphicFramePr>
            <a:graphicFrameLocks noGrp="1"/>
          </p:cNvGraphicFramePr>
          <p:nvPr>
            <p:ph idx="1"/>
            <p:extLst>
              <p:ext uri="{D42A27DB-BD31-4B8C-83A1-F6EECF244321}">
                <p14:modId xmlns:p14="http://schemas.microsoft.com/office/powerpoint/2010/main" val="2369708916"/>
              </p:ext>
            </p:extLst>
          </p:nvPr>
        </p:nvGraphicFramePr>
        <p:xfrm>
          <a:off x="719667" y="1736170"/>
          <a:ext cx="6553200" cy="4177242"/>
        </p:xfrm>
        <a:graphic>
          <a:graphicData uri="http://schemas.openxmlformats.org/drawingml/2006/chart">
            <c:chart xmlns:c="http://schemas.openxmlformats.org/drawingml/2006/chart" xmlns:r="http://schemas.openxmlformats.org/officeDocument/2006/relationships" r:id="rId2"/>
          </a:graphicData>
        </a:graphic>
      </p:graphicFrame>
      <p:sp>
        <p:nvSpPr>
          <p:cNvPr id="5" name="TextBox 4">
            <a:extLst>
              <a:ext uri="{FF2B5EF4-FFF2-40B4-BE49-F238E27FC236}">
                <a16:creationId xmlns:a16="http://schemas.microsoft.com/office/drawing/2014/main" id="{B7174347-B48B-6398-FB55-F03EA97E2680}"/>
              </a:ext>
            </a:extLst>
          </p:cNvPr>
          <p:cNvSpPr txBox="1"/>
          <p:nvPr/>
        </p:nvSpPr>
        <p:spPr>
          <a:xfrm>
            <a:off x="7662334" y="1736170"/>
            <a:ext cx="4064001" cy="4616648"/>
          </a:xfrm>
          <a:prstGeom prst="rect">
            <a:avLst/>
          </a:prstGeom>
          <a:noFill/>
        </p:spPr>
        <p:txBody>
          <a:bodyPr wrap="square" rtlCol="0">
            <a:spAutoFit/>
          </a:bodyPr>
          <a:lstStyle/>
          <a:p>
            <a:r>
              <a:rPr lang="en-GB" sz="1400" dirty="0"/>
              <a:t>The proportion of working-age residents who are economically inactive* due to ill health appears to have doubled over the last five years.  This is in line with the national picture and is broadly considered to be a result of fall-out from the Covid-19 pandemic (e.g. long-Covid or delays in receiving treatment) and longer NHS waiting times. </a:t>
            </a:r>
          </a:p>
          <a:p>
            <a:endParaRPr lang="en-GB" sz="1400" dirty="0"/>
          </a:p>
          <a:p>
            <a:r>
              <a:rPr lang="en-GB" sz="1400" dirty="0"/>
              <a:t>The proportion who are inactive due to being full-time students appears to have dropped considerably between 2021 and 2022. It is unclear whether there has been a decline in the number of full-time students living in Buckinghamshire, or whether more students are working and therefore classified as employed rather than inactive. </a:t>
            </a:r>
          </a:p>
          <a:p>
            <a:endParaRPr lang="en-GB" sz="1400" dirty="0"/>
          </a:p>
          <a:p>
            <a:r>
              <a:rPr lang="en-GB" sz="1400" dirty="0"/>
              <a:t>The proportion of working-age residents stating they are retired increased during the height of the pandemic (2020 and 2021) and in 2022 fell back down to 2019 levels.  Possibly due to the increased cost of living. </a:t>
            </a:r>
          </a:p>
        </p:txBody>
      </p:sp>
      <p:sp>
        <p:nvSpPr>
          <p:cNvPr id="6" name="TextBox 5">
            <a:extLst>
              <a:ext uri="{FF2B5EF4-FFF2-40B4-BE49-F238E27FC236}">
                <a16:creationId xmlns:a16="http://schemas.microsoft.com/office/drawing/2014/main" id="{5A316F67-B0E1-67BE-E37C-FE3ECE1FA269}"/>
              </a:ext>
            </a:extLst>
          </p:cNvPr>
          <p:cNvSpPr txBox="1"/>
          <p:nvPr/>
        </p:nvSpPr>
        <p:spPr>
          <a:xfrm>
            <a:off x="880533" y="747458"/>
            <a:ext cx="9406465" cy="800219"/>
          </a:xfrm>
          <a:prstGeom prst="rect">
            <a:avLst/>
          </a:prstGeom>
          <a:noFill/>
        </p:spPr>
        <p:txBody>
          <a:bodyPr wrap="square" rtlCol="0">
            <a:spAutoFit/>
          </a:bodyPr>
          <a:lstStyle/>
          <a:p>
            <a:r>
              <a:rPr lang="en-GB"/>
              <a:t>Proportion of working age-population who are economically inactive, by reason for inactivity </a:t>
            </a:r>
          </a:p>
          <a:p>
            <a:r>
              <a:rPr lang="en-GB" sz="1400"/>
              <a:t>(note, the Buckinghamshire sample size of the Annual Population Survey is relatively small, and therefore the percentages in the chart below should be treated with a degree of caution)</a:t>
            </a:r>
          </a:p>
        </p:txBody>
      </p:sp>
      <p:sp>
        <p:nvSpPr>
          <p:cNvPr id="7" name="TextBox 6">
            <a:extLst>
              <a:ext uri="{FF2B5EF4-FFF2-40B4-BE49-F238E27FC236}">
                <a16:creationId xmlns:a16="http://schemas.microsoft.com/office/drawing/2014/main" id="{EBFE3B0C-6A52-1E3F-867C-77DACD0DCD15}"/>
              </a:ext>
            </a:extLst>
          </p:cNvPr>
          <p:cNvSpPr txBox="1"/>
          <p:nvPr/>
        </p:nvSpPr>
        <p:spPr>
          <a:xfrm>
            <a:off x="119849" y="6455947"/>
            <a:ext cx="6245440" cy="281231"/>
          </a:xfrm>
          <a:prstGeom prst="rect">
            <a:avLst/>
          </a:prstGeom>
          <a:noFill/>
        </p:spPr>
        <p:txBody>
          <a:bodyPr wrap="square">
            <a:spAutoFit/>
          </a:bodyPr>
          <a:lstStyle/>
          <a:p>
            <a:pPr>
              <a:lnSpc>
                <a:spcPct val="107000"/>
              </a:lnSpc>
              <a:spcAft>
                <a:spcPts val="800"/>
              </a:spcAft>
            </a:pPr>
            <a:r>
              <a:rPr lang="en-GB" sz="1200" b="1" i="1">
                <a:effectLst/>
                <a:latin typeface="Calibri" panose="020F0502020204030204" pitchFamily="34" charset="0"/>
                <a:ea typeface="Calibri" panose="020F0502020204030204" pitchFamily="34" charset="0"/>
                <a:cs typeface="Times New Roman" panose="02020603050405020304" pitchFamily="18" charset="0"/>
              </a:rPr>
              <a:t>Source:</a:t>
            </a:r>
            <a:r>
              <a:rPr lang="en-GB" sz="1200" i="1">
                <a:effectLst/>
                <a:latin typeface="Calibri" panose="020F0502020204030204" pitchFamily="34" charset="0"/>
                <a:ea typeface="Calibri" panose="020F0502020204030204" pitchFamily="34" charset="0"/>
                <a:cs typeface="Times New Roman" panose="02020603050405020304" pitchFamily="18" charset="0"/>
              </a:rPr>
              <a:t> Annual Population Survey, 12 months to December 2022, ONS</a:t>
            </a:r>
            <a:endParaRPr lang="en-GB" sz="120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 name="TextBox 2">
            <a:extLst>
              <a:ext uri="{FF2B5EF4-FFF2-40B4-BE49-F238E27FC236}">
                <a16:creationId xmlns:a16="http://schemas.microsoft.com/office/drawing/2014/main" id="{A2BF2B75-104B-AFC9-BB47-001C6ACA1E11}"/>
              </a:ext>
            </a:extLst>
          </p:cNvPr>
          <p:cNvSpPr txBox="1"/>
          <p:nvPr/>
        </p:nvSpPr>
        <p:spPr>
          <a:xfrm>
            <a:off x="8405720" y="6429401"/>
            <a:ext cx="4132356" cy="307777"/>
          </a:xfrm>
          <a:prstGeom prst="rect">
            <a:avLst/>
          </a:prstGeom>
          <a:noFill/>
        </p:spPr>
        <p:txBody>
          <a:bodyPr wrap="square" rtlCol="0">
            <a:spAutoFit/>
          </a:bodyPr>
          <a:lstStyle/>
          <a:p>
            <a:r>
              <a:rPr lang="en-GB" sz="1400" dirty="0"/>
              <a:t>*not working and not actively seeking work</a:t>
            </a:r>
          </a:p>
        </p:txBody>
      </p:sp>
    </p:spTree>
    <p:extLst>
      <p:ext uri="{BB962C8B-B14F-4D97-AF65-F5344CB8AC3E}">
        <p14:creationId xmlns:p14="http://schemas.microsoft.com/office/powerpoint/2010/main" val="129056771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87576D-F341-5B22-3CAA-F95BE195A4FA}"/>
              </a:ext>
            </a:extLst>
          </p:cNvPr>
          <p:cNvSpPr>
            <a:spLocks noGrp="1"/>
          </p:cNvSpPr>
          <p:nvPr>
            <p:ph type="title"/>
          </p:nvPr>
        </p:nvSpPr>
        <p:spPr>
          <a:xfrm>
            <a:off x="202095" y="18255"/>
            <a:ext cx="11376992" cy="1325563"/>
          </a:xfrm>
        </p:spPr>
        <p:txBody>
          <a:bodyPr>
            <a:normAutofit/>
          </a:bodyPr>
          <a:lstStyle/>
          <a:p>
            <a:r>
              <a:rPr lang="en-GB" sz="3600" b="1">
                <a:solidFill>
                  <a:srgbClr val="006965"/>
                </a:solidFill>
                <a:latin typeface="+mn-lt"/>
              </a:rPr>
              <a:t>How has unemployment in Buckinghamshire changed over time? </a:t>
            </a:r>
            <a:endParaRPr lang="en-GB" sz="3600">
              <a:solidFill>
                <a:srgbClr val="006965"/>
              </a:solidFill>
              <a:latin typeface="+mn-lt"/>
            </a:endParaRPr>
          </a:p>
        </p:txBody>
      </p:sp>
      <p:graphicFrame>
        <p:nvGraphicFramePr>
          <p:cNvPr id="4" name="Content Placeholder 3">
            <a:extLst>
              <a:ext uri="{FF2B5EF4-FFF2-40B4-BE49-F238E27FC236}">
                <a16:creationId xmlns:a16="http://schemas.microsoft.com/office/drawing/2014/main" id="{15E008C2-9D82-F3EC-D994-88082B34DB42}"/>
              </a:ext>
            </a:extLst>
          </p:cNvPr>
          <p:cNvGraphicFramePr>
            <a:graphicFrameLocks noGrp="1"/>
          </p:cNvGraphicFramePr>
          <p:nvPr>
            <p:ph idx="1"/>
            <p:extLst>
              <p:ext uri="{D42A27DB-BD31-4B8C-83A1-F6EECF244321}">
                <p14:modId xmlns:p14="http://schemas.microsoft.com/office/powerpoint/2010/main" val="1467397841"/>
              </p:ext>
            </p:extLst>
          </p:nvPr>
        </p:nvGraphicFramePr>
        <p:xfrm>
          <a:off x="202096" y="1729410"/>
          <a:ext cx="8405192" cy="4522304"/>
        </p:xfrm>
        <a:graphic>
          <a:graphicData uri="http://schemas.openxmlformats.org/drawingml/2006/chart">
            <c:chart xmlns:c="http://schemas.openxmlformats.org/drawingml/2006/chart" xmlns:r="http://schemas.openxmlformats.org/officeDocument/2006/relationships" r:id="rId2"/>
          </a:graphicData>
        </a:graphic>
      </p:graphicFrame>
      <p:sp>
        <p:nvSpPr>
          <p:cNvPr id="6" name="TextBox 5">
            <a:extLst>
              <a:ext uri="{FF2B5EF4-FFF2-40B4-BE49-F238E27FC236}">
                <a16:creationId xmlns:a16="http://schemas.microsoft.com/office/drawing/2014/main" id="{6D4C5184-FA90-472F-FD32-65F484D65D65}"/>
              </a:ext>
            </a:extLst>
          </p:cNvPr>
          <p:cNvSpPr txBox="1"/>
          <p:nvPr/>
        </p:nvSpPr>
        <p:spPr>
          <a:xfrm>
            <a:off x="9084364" y="1729410"/>
            <a:ext cx="3024810" cy="2862322"/>
          </a:xfrm>
          <a:prstGeom prst="rect">
            <a:avLst/>
          </a:prstGeom>
          <a:noFill/>
        </p:spPr>
        <p:txBody>
          <a:bodyPr wrap="square">
            <a:spAutoFit/>
          </a:bodyPr>
          <a:lstStyle/>
          <a:p>
            <a:r>
              <a:rPr lang="en-GB" sz="1800" dirty="0"/>
              <a:t>Buckinghamshire’s unemployment rate over the last decade and a half has been lower than the national average.  Overall, it has tracked national trends but at a lower level, rising following the Great Recession and falling to its lowest rate in recent years in 2018.  </a:t>
            </a:r>
          </a:p>
        </p:txBody>
      </p:sp>
      <p:sp>
        <p:nvSpPr>
          <p:cNvPr id="7" name="TextBox 6">
            <a:extLst>
              <a:ext uri="{FF2B5EF4-FFF2-40B4-BE49-F238E27FC236}">
                <a16:creationId xmlns:a16="http://schemas.microsoft.com/office/drawing/2014/main" id="{8D40D6A9-2535-AF4B-AC1B-3C9282A45E11}"/>
              </a:ext>
            </a:extLst>
          </p:cNvPr>
          <p:cNvSpPr txBox="1"/>
          <p:nvPr/>
        </p:nvSpPr>
        <p:spPr>
          <a:xfrm>
            <a:off x="202095" y="6360307"/>
            <a:ext cx="5771323" cy="276999"/>
          </a:xfrm>
          <a:prstGeom prst="rect">
            <a:avLst/>
          </a:prstGeom>
          <a:noFill/>
        </p:spPr>
        <p:txBody>
          <a:bodyPr wrap="square" rtlCol="0">
            <a:spAutoFit/>
          </a:bodyPr>
          <a:lstStyle/>
          <a:p>
            <a:r>
              <a:rPr lang="en-GB" sz="1200"/>
              <a:t>Source: Annual Population Survey (resident analysis)</a:t>
            </a:r>
          </a:p>
        </p:txBody>
      </p:sp>
    </p:spTree>
    <p:extLst>
      <p:ext uri="{BB962C8B-B14F-4D97-AF65-F5344CB8AC3E}">
        <p14:creationId xmlns:p14="http://schemas.microsoft.com/office/powerpoint/2010/main" val="373639251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245FAB-050E-5119-A96B-A4A8F8F465C0}"/>
              </a:ext>
            </a:extLst>
          </p:cNvPr>
          <p:cNvSpPr>
            <a:spLocks noGrp="1"/>
          </p:cNvSpPr>
          <p:nvPr>
            <p:ph type="title"/>
          </p:nvPr>
        </p:nvSpPr>
        <p:spPr>
          <a:xfrm>
            <a:off x="142461" y="69574"/>
            <a:ext cx="10515600" cy="1325563"/>
          </a:xfrm>
        </p:spPr>
        <p:txBody>
          <a:bodyPr>
            <a:normAutofit/>
          </a:bodyPr>
          <a:lstStyle/>
          <a:p>
            <a:r>
              <a:rPr lang="en-GB" sz="3600" b="1">
                <a:solidFill>
                  <a:srgbClr val="006965"/>
                </a:solidFill>
                <a:latin typeface="+mn-lt"/>
              </a:rPr>
              <a:t>How many people in Buckinghamshire are claiming unemployment related benefits? </a:t>
            </a:r>
            <a:endParaRPr lang="en-GB" sz="3600">
              <a:solidFill>
                <a:srgbClr val="006965"/>
              </a:solidFill>
              <a:latin typeface="+mn-lt"/>
            </a:endParaRPr>
          </a:p>
        </p:txBody>
      </p:sp>
      <p:graphicFrame>
        <p:nvGraphicFramePr>
          <p:cNvPr id="4" name="Content Placeholder 3">
            <a:extLst>
              <a:ext uri="{FF2B5EF4-FFF2-40B4-BE49-F238E27FC236}">
                <a16:creationId xmlns:a16="http://schemas.microsoft.com/office/drawing/2014/main" id="{BC8C2D0A-E075-F0C1-3A3F-1D7561DB432C}"/>
              </a:ext>
            </a:extLst>
          </p:cNvPr>
          <p:cNvGraphicFramePr>
            <a:graphicFrameLocks noGrp="1"/>
          </p:cNvGraphicFramePr>
          <p:nvPr>
            <p:ph idx="1"/>
            <p:extLst>
              <p:ext uri="{D42A27DB-BD31-4B8C-83A1-F6EECF244321}">
                <p14:modId xmlns:p14="http://schemas.microsoft.com/office/powerpoint/2010/main" val="3336700934"/>
              </p:ext>
            </p:extLst>
          </p:nvPr>
        </p:nvGraphicFramePr>
        <p:xfrm>
          <a:off x="5221356" y="1649896"/>
          <a:ext cx="6785113" cy="5138530"/>
        </p:xfrm>
        <a:graphic>
          <a:graphicData uri="http://schemas.openxmlformats.org/drawingml/2006/chart">
            <c:chart xmlns:c="http://schemas.openxmlformats.org/drawingml/2006/chart" xmlns:r="http://schemas.openxmlformats.org/officeDocument/2006/relationships" r:id="rId2"/>
          </a:graphicData>
        </a:graphic>
      </p:graphicFrame>
      <p:sp>
        <p:nvSpPr>
          <p:cNvPr id="6" name="TextBox 5">
            <a:extLst>
              <a:ext uri="{FF2B5EF4-FFF2-40B4-BE49-F238E27FC236}">
                <a16:creationId xmlns:a16="http://schemas.microsoft.com/office/drawing/2014/main" id="{96D61469-B8F4-A058-281B-01A59CC48253}"/>
              </a:ext>
            </a:extLst>
          </p:cNvPr>
          <p:cNvSpPr txBox="1"/>
          <p:nvPr/>
        </p:nvSpPr>
        <p:spPr>
          <a:xfrm>
            <a:off x="275812" y="1649896"/>
            <a:ext cx="4644058" cy="4524315"/>
          </a:xfrm>
          <a:prstGeom prst="rect">
            <a:avLst/>
          </a:prstGeom>
          <a:noFill/>
        </p:spPr>
        <p:txBody>
          <a:bodyPr wrap="square">
            <a:spAutoFit/>
          </a:bodyPr>
          <a:lstStyle/>
          <a:p>
            <a:r>
              <a:rPr lang="en-GB" sz="1800" dirty="0"/>
              <a:t>The number of Buckinghamshire residents claiming unemployment related benefits shot up following the onset of the Covid-19 pandemic and has been gradually falling since March 2021. </a:t>
            </a:r>
          </a:p>
          <a:p>
            <a:endParaRPr lang="en-GB" sz="1800" dirty="0"/>
          </a:p>
          <a:p>
            <a:r>
              <a:rPr lang="en-GB" sz="1800" dirty="0"/>
              <a:t>Buckinghamshire’s claimant count rate (claimants as a proportion of all residents aged 16-64) in June 2023 stood at 2.6%, lower than the national average of 3.8%.  There has been little change in the number and percentage of claimants over the last 12 months.</a:t>
            </a:r>
          </a:p>
          <a:p>
            <a:endParaRPr lang="en-GB" sz="1800" dirty="0"/>
          </a:p>
          <a:p>
            <a:r>
              <a:rPr lang="en-GB" sz="1800" dirty="0"/>
              <a:t>Further analysis is presented on the following pages.  Head to the </a:t>
            </a:r>
            <a:r>
              <a:rPr lang="en-GB" sz="1800" dirty="0">
                <a:hlinkClick r:id="rId3"/>
              </a:rPr>
              <a:t>Buckinghamshire Economic Intelligence Observatory </a:t>
            </a:r>
            <a:r>
              <a:rPr lang="en-GB" sz="1800" dirty="0"/>
              <a:t>for the latest data.</a:t>
            </a:r>
          </a:p>
        </p:txBody>
      </p:sp>
      <p:sp>
        <p:nvSpPr>
          <p:cNvPr id="7" name="TextBox 6">
            <a:extLst>
              <a:ext uri="{FF2B5EF4-FFF2-40B4-BE49-F238E27FC236}">
                <a16:creationId xmlns:a16="http://schemas.microsoft.com/office/drawing/2014/main" id="{F887D0A5-B91E-A460-6F2A-A7960BE1B0A0}"/>
              </a:ext>
            </a:extLst>
          </p:cNvPr>
          <p:cNvSpPr txBox="1"/>
          <p:nvPr/>
        </p:nvSpPr>
        <p:spPr>
          <a:xfrm>
            <a:off x="275812" y="6428970"/>
            <a:ext cx="4163699" cy="276999"/>
          </a:xfrm>
          <a:prstGeom prst="rect">
            <a:avLst/>
          </a:prstGeom>
          <a:noFill/>
        </p:spPr>
        <p:txBody>
          <a:bodyPr wrap="square" rtlCol="0">
            <a:spAutoFit/>
          </a:bodyPr>
          <a:lstStyle/>
          <a:p>
            <a:r>
              <a:rPr lang="en-GB" sz="1200"/>
              <a:t>Source: </a:t>
            </a:r>
            <a:r>
              <a:rPr lang="en-GB" sz="1200">
                <a:hlinkClick r:id="rId4"/>
              </a:rPr>
              <a:t>Claimant Count, </a:t>
            </a:r>
            <a:r>
              <a:rPr lang="en-GB" sz="1200"/>
              <a:t>2023</a:t>
            </a:r>
          </a:p>
        </p:txBody>
      </p:sp>
    </p:spTree>
    <p:extLst>
      <p:ext uri="{BB962C8B-B14F-4D97-AF65-F5344CB8AC3E}">
        <p14:creationId xmlns:p14="http://schemas.microsoft.com/office/powerpoint/2010/main" val="411153687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7E495A-1D77-07AE-DD83-1797C178152D}"/>
              </a:ext>
            </a:extLst>
          </p:cNvPr>
          <p:cNvSpPr>
            <a:spLocks noGrp="1"/>
          </p:cNvSpPr>
          <p:nvPr>
            <p:ph type="title"/>
          </p:nvPr>
        </p:nvSpPr>
        <p:spPr>
          <a:xfrm>
            <a:off x="231912" y="206099"/>
            <a:ext cx="11774557" cy="1325563"/>
          </a:xfrm>
        </p:spPr>
        <p:txBody>
          <a:bodyPr>
            <a:normAutofit/>
          </a:bodyPr>
          <a:lstStyle/>
          <a:p>
            <a:r>
              <a:rPr lang="en-GB" sz="3600" b="1">
                <a:solidFill>
                  <a:srgbClr val="006965"/>
                </a:solidFill>
                <a:latin typeface="+mn-lt"/>
              </a:rPr>
              <a:t>How does Buckinghamshire’s Claimant Count rate compare to other areas? </a:t>
            </a:r>
            <a:endParaRPr lang="en-GB" sz="3600">
              <a:solidFill>
                <a:srgbClr val="006965"/>
              </a:solidFill>
              <a:latin typeface="+mn-lt"/>
            </a:endParaRPr>
          </a:p>
        </p:txBody>
      </p:sp>
      <p:graphicFrame>
        <p:nvGraphicFramePr>
          <p:cNvPr id="4" name="Content Placeholder 3">
            <a:extLst>
              <a:ext uri="{FF2B5EF4-FFF2-40B4-BE49-F238E27FC236}">
                <a16:creationId xmlns:a16="http://schemas.microsoft.com/office/drawing/2014/main" id="{8C17686D-AFE9-097C-C4B0-07B6B424B6B2}"/>
              </a:ext>
            </a:extLst>
          </p:cNvPr>
          <p:cNvGraphicFramePr>
            <a:graphicFrameLocks noGrp="1"/>
          </p:cNvGraphicFramePr>
          <p:nvPr>
            <p:ph idx="1"/>
            <p:extLst>
              <p:ext uri="{D42A27DB-BD31-4B8C-83A1-F6EECF244321}">
                <p14:modId xmlns:p14="http://schemas.microsoft.com/office/powerpoint/2010/main" val="3506209160"/>
              </p:ext>
            </p:extLst>
          </p:nvPr>
        </p:nvGraphicFramePr>
        <p:xfrm>
          <a:off x="86140" y="1629673"/>
          <a:ext cx="8851969" cy="5022228"/>
        </p:xfrm>
        <a:graphic>
          <a:graphicData uri="http://schemas.openxmlformats.org/drawingml/2006/chart">
            <c:chart xmlns:c="http://schemas.openxmlformats.org/drawingml/2006/chart" xmlns:r="http://schemas.openxmlformats.org/officeDocument/2006/relationships" r:id="rId2"/>
          </a:graphicData>
        </a:graphic>
      </p:graphicFrame>
      <p:sp>
        <p:nvSpPr>
          <p:cNvPr id="7" name="TextBox 6">
            <a:extLst>
              <a:ext uri="{FF2B5EF4-FFF2-40B4-BE49-F238E27FC236}">
                <a16:creationId xmlns:a16="http://schemas.microsoft.com/office/drawing/2014/main" id="{114956C6-86F1-34C4-05EE-33227294754D}"/>
              </a:ext>
            </a:extLst>
          </p:cNvPr>
          <p:cNvSpPr txBox="1"/>
          <p:nvPr/>
        </p:nvSpPr>
        <p:spPr>
          <a:xfrm>
            <a:off x="9293087" y="1953542"/>
            <a:ext cx="2713382" cy="2308324"/>
          </a:xfrm>
          <a:prstGeom prst="rect">
            <a:avLst/>
          </a:prstGeom>
          <a:noFill/>
        </p:spPr>
        <p:txBody>
          <a:bodyPr wrap="square">
            <a:spAutoFit/>
          </a:bodyPr>
          <a:lstStyle/>
          <a:p>
            <a:r>
              <a:rPr lang="en-GB" sz="1800"/>
              <a:t>In June 2023, Buckinghamshire had the 10th lowest Claimant Count rate of the 38 LEP areas.  At the start of the pandemic, Buckinghamshire had the 4</a:t>
            </a:r>
            <a:r>
              <a:rPr lang="en-GB" sz="1800" baseline="30000"/>
              <a:t>th</a:t>
            </a:r>
            <a:r>
              <a:rPr lang="en-GB" sz="1800"/>
              <a:t> lowest Claimant Count.  </a:t>
            </a:r>
          </a:p>
        </p:txBody>
      </p:sp>
      <p:sp>
        <p:nvSpPr>
          <p:cNvPr id="8" name="TextBox 7">
            <a:extLst>
              <a:ext uri="{FF2B5EF4-FFF2-40B4-BE49-F238E27FC236}">
                <a16:creationId xmlns:a16="http://schemas.microsoft.com/office/drawing/2014/main" id="{C2D8A36E-8A12-BB03-1F4F-0371063F5741}"/>
              </a:ext>
            </a:extLst>
          </p:cNvPr>
          <p:cNvSpPr txBox="1"/>
          <p:nvPr/>
        </p:nvSpPr>
        <p:spPr>
          <a:xfrm>
            <a:off x="10024010" y="6374902"/>
            <a:ext cx="4163699" cy="276999"/>
          </a:xfrm>
          <a:prstGeom prst="rect">
            <a:avLst/>
          </a:prstGeom>
          <a:noFill/>
        </p:spPr>
        <p:txBody>
          <a:bodyPr wrap="square" rtlCol="0">
            <a:spAutoFit/>
          </a:bodyPr>
          <a:lstStyle/>
          <a:p>
            <a:r>
              <a:rPr lang="en-GB" sz="1200"/>
              <a:t>Source: </a:t>
            </a:r>
            <a:r>
              <a:rPr lang="en-GB" sz="1200">
                <a:hlinkClick r:id="rId3"/>
              </a:rPr>
              <a:t>Claimant Count, </a:t>
            </a:r>
            <a:r>
              <a:rPr lang="en-GB" sz="1200"/>
              <a:t>2023</a:t>
            </a:r>
          </a:p>
        </p:txBody>
      </p:sp>
    </p:spTree>
    <p:extLst>
      <p:ext uri="{BB962C8B-B14F-4D97-AF65-F5344CB8AC3E}">
        <p14:creationId xmlns:p14="http://schemas.microsoft.com/office/powerpoint/2010/main" val="230171819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39B96E-CBF4-8748-7DE3-E2FB661CD9DD}"/>
              </a:ext>
            </a:extLst>
          </p:cNvPr>
          <p:cNvSpPr>
            <a:spLocks noGrp="1"/>
          </p:cNvSpPr>
          <p:nvPr>
            <p:ph type="title"/>
          </p:nvPr>
        </p:nvSpPr>
        <p:spPr>
          <a:xfrm>
            <a:off x="79514" y="0"/>
            <a:ext cx="11234530" cy="1325563"/>
          </a:xfrm>
        </p:spPr>
        <p:txBody>
          <a:bodyPr>
            <a:noAutofit/>
          </a:bodyPr>
          <a:lstStyle/>
          <a:p>
            <a:r>
              <a:rPr lang="en-GB" sz="3200" b="1" dirty="0">
                <a:solidFill>
                  <a:srgbClr val="006965"/>
                </a:solidFill>
                <a:latin typeface="+mn-lt"/>
              </a:rPr>
              <a:t>Which areas have seen the biggest increases in Claimant Count rates since the onset of the pandemic? </a:t>
            </a:r>
            <a:endParaRPr lang="en-GB" sz="3200" dirty="0">
              <a:solidFill>
                <a:srgbClr val="006965"/>
              </a:solidFill>
              <a:latin typeface="+mn-lt"/>
            </a:endParaRPr>
          </a:p>
        </p:txBody>
      </p:sp>
      <p:graphicFrame>
        <p:nvGraphicFramePr>
          <p:cNvPr id="4" name="Content Placeholder 3">
            <a:extLst>
              <a:ext uri="{FF2B5EF4-FFF2-40B4-BE49-F238E27FC236}">
                <a16:creationId xmlns:a16="http://schemas.microsoft.com/office/drawing/2014/main" id="{7F0A89FF-34A6-47E8-4201-B02DDDA74615}"/>
              </a:ext>
            </a:extLst>
          </p:cNvPr>
          <p:cNvGraphicFramePr>
            <a:graphicFrameLocks noGrp="1"/>
          </p:cNvGraphicFramePr>
          <p:nvPr>
            <p:ph idx="1"/>
            <p:extLst>
              <p:ext uri="{D42A27DB-BD31-4B8C-83A1-F6EECF244321}">
                <p14:modId xmlns:p14="http://schemas.microsoft.com/office/powerpoint/2010/main" val="2184479619"/>
              </p:ext>
            </p:extLst>
          </p:nvPr>
        </p:nvGraphicFramePr>
        <p:xfrm>
          <a:off x="202095" y="1398242"/>
          <a:ext cx="7987748" cy="5340487"/>
        </p:xfrm>
        <a:graphic>
          <a:graphicData uri="http://schemas.openxmlformats.org/drawingml/2006/chart">
            <c:chart xmlns:c="http://schemas.openxmlformats.org/drawingml/2006/chart" xmlns:r="http://schemas.openxmlformats.org/officeDocument/2006/relationships" r:id="rId2"/>
          </a:graphicData>
        </a:graphic>
      </p:graphicFrame>
      <p:sp>
        <p:nvSpPr>
          <p:cNvPr id="6" name="TextBox 5">
            <a:extLst>
              <a:ext uri="{FF2B5EF4-FFF2-40B4-BE49-F238E27FC236}">
                <a16:creationId xmlns:a16="http://schemas.microsoft.com/office/drawing/2014/main" id="{E74E125F-9C68-4FE3-71A9-302B928E7B6E}"/>
              </a:ext>
            </a:extLst>
          </p:cNvPr>
          <p:cNvSpPr txBox="1"/>
          <p:nvPr/>
        </p:nvSpPr>
        <p:spPr>
          <a:xfrm>
            <a:off x="8796130" y="2502141"/>
            <a:ext cx="3193775" cy="2585323"/>
          </a:xfrm>
          <a:prstGeom prst="rect">
            <a:avLst/>
          </a:prstGeom>
          <a:noFill/>
        </p:spPr>
        <p:txBody>
          <a:bodyPr wrap="square">
            <a:spAutoFit/>
          </a:bodyPr>
          <a:lstStyle/>
          <a:p>
            <a:r>
              <a:rPr lang="en-GB" sz="1800"/>
              <a:t>Buckinghamshire’s Claimant Count rate was 0.9 percentage points higher in June 2023 than in March 2020.  This places Buckinghamshire 7</a:t>
            </a:r>
            <a:r>
              <a:rPr lang="en-GB" sz="1800" baseline="30000"/>
              <a:t>th</a:t>
            </a:r>
            <a:r>
              <a:rPr lang="en-GB" sz="1800"/>
              <a:t> of 38 LEP areas in terms of the impact of Covid-19 on Claimant Count rates.  London experienced the greatest increase.</a:t>
            </a:r>
          </a:p>
        </p:txBody>
      </p:sp>
    </p:spTree>
    <p:extLst>
      <p:ext uri="{BB962C8B-B14F-4D97-AF65-F5344CB8AC3E}">
        <p14:creationId xmlns:p14="http://schemas.microsoft.com/office/powerpoint/2010/main" val="43892790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5EA4D3-A7A8-4DE8-9AAA-9EC5DDEA57B9}"/>
              </a:ext>
            </a:extLst>
          </p:cNvPr>
          <p:cNvSpPr>
            <a:spLocks noGrp="1"/>
          </p:cNvSpPr>
          <p:nvPr>
            <p:ph type="title"/>
          </p:nvPr>
        </p:nvSpPr>
        <p:spPr>
          <a:xfrm>
            <a:off x="308113" y="224594"/>
            <a:ext cx="9715684" cy="625745"/>
          </a:xfrm>
        </p:spPr>
        <p:txBody>
          <a:bodyPr>
            <a:normAutofit fontScale="90000"/>
          </a:bodyPr>
          <a:lstStyle/>
          <a:p>
            <a:r>
              <a:rPr lang="en-GB" sz="2400" b="1" dirty="0">
                <a:solidFill>
                  <a:srgbClr val="006965"/>
                </a:solidFill>
                <a:latin typeface="+mn-lt"/>
              </a:rPr>
              <a:t>How does the Claimant Count rate vary within Buckinghamshire and by age? </a:t>
            </a:r>
          </a:p>
        </p:txBody>
      </p:sp>
      <p:sp>
        <p:nvSpPr>
          <p:cNvPr id="5" name="TextBox 4">
            <a:extLst>
              <a:ext uri="{FF2B5EF4-FFF2-40B4-BE49-F238E27FC236}">
                <a16:creationId xmlns:a16="http://schemas.microsoft.com/office/drawing/2014/main" id="{90F5E06B-F7A0-44A3-A7E6-DBB422327B0D}"/>
              </a:ext>
            </a:extLst>
          </p:cNvPr>
          <p:cNvSpPr txBox="1"/>
          <p:nvPr/>
        </p:nvSpPr>
        <p:spPr>
          <a:xfrm>
            <a:off x="308113" y="2151727"/>
            <a:ext cx="2699302" cy="2554545"/>
          </a:xfrm>
          <a:prstGeom prst="rect">
            <a:avLst/>
          </a:prstGeom>
          <a:noFill/>
          <a:ln w="12700">
            <a:solidFill>
              <a:schemeClr val="bg1"/>
            </a:solidFill>
          </a:ln>
        </p:spPr>
        <p:txBody>
          <a:bodyPr wrap="square" rtlCol="0">
            <a:spAutoFit/>
          </a:bodyPr>
          <a:lstStyle/>
          <a:p>
            <a:r>
              <a:rPr lang="en-GB" sz="1600" dirty="0"/>
              <a:t>Within Buckinghamshire, the Claimant Count rate is highest (June 2023) in the Wycombe parliamentary constituency area at 4.0%.  Wycombe’s Claimant Count rate is higher than the national average. Buckingham constituency area has the lowest Claimant Count rate at 2.0%. </a:t>
            </a:r>
          </a:p>
        </p:txBody>
      </p:sp>
      <p:sp>
        <p:nvSpPr>
          <p:cNvPr id="7" name="TextBox 6">
            <a:extLst>
              <a:ext uri="{FF2B5EF4-FFF2-40B4-BE49-F238E27FC236}">
                <a16:creationId xmlns:a16="http://schemas.microsoft.com/office/drawing/2014/main" id="{F2629639-F9B1-4839-BAA5-B5088613879D}"/>
              </a:ext>
            </a:extLst>
          </p:cNvPr>
          <p:cNvSpPr txBox="1"/>
          <p:nvPr/>
        </p:nvSpPr>
        <p:spPr>
          <a:xfrm>
            <a:off x="9947351" y="6356407"/>
            <a:ext cx="4163699" cy="276999"/>
          </a:xfrm>
          <a:prstGeom prst="rect">
            <a:avLst/>
          </a:prstGeom>
          <a:noFill/>
        </p:spPr>
        <p:txBody>
          <a:bodyPr wrap="square" rtlCol="0">
            <a:spAutoFit/>
          </a:bodyPr>
          <a:lstStyle/>
          <a:p>
            <a:r>
              <a:rPr lang="en-GB" sz="1200" dirty="0"/>
              <a:t>Source: </a:t>
            </a:r>
            <a:r>
              <a:rPr lang="en-GB" sz="1200" dirty="0">
                <a:hlinkClick r:id="rId2"/>
              </a:rPr>
              <a:t>Claimant Count, </a:t>
            </a:r>
            <a:r>
              <a:rPr lang="en-GB" sz="1200" dirty="0"/>
              <a:t>2023</a:t>
            </a:r>
          </a:p>
        </p:txBody>
      </p:sp>
      <p:graphicFrame>
        <p:nvGraphicFramePr>
          <p:cNvPr id="8" name="Table 4">
            <a:extLst>
              <a:ext uri="{FF2B5EF4-FFF2-40B4-BE49-F238E27FC236}">
                <a16:creationId xmlns:a16="http://schemas.microsoft.com/office/drawing/2014/main" id="{C1FCB450-2670-0566-37B3-6FA5A7254E16}"/>
              </a:ext>
            </a:extLst>
          </p:cNvPr>
          <p:cNvGraphicFramePr>
            <a:graphicFrameLocks/>
          </p:cNvGraphicFramePr>
          <p:nvPr>
            <p:extLst>
              <p:ext uri="{D42A27DB-BD31-4B8C-83A1-F6EECF244321}">
                <p14:modId xmlns:p14="http://schemas.microsoft.com/office/powerpoint/2010/main" val="3175217260"/>
              </p:ext>
            </p:extLst>
          </p:nvPr>
        </p:nvGraphicFramePr>
        <p:xfrm>
          <a:off x="3619112" y="1427477"/>
          <a:ext cx="8264775" cy="4003043"/>
        </p:xfrm>
        <a:graphic>
          <a:graphicData uri="http://schemas.openxmlformats.org/drawingml/2006/table">
            <a:tbl>
              <a:tblPr firstRow="1" bandRow="1">
                <a:tableStyleId>{F5AB1C69-6EDB-4FF4-983F-18BD219EF322}</a:tableStyleId>
              </a:tblPr>
              <a:tblGrid>
                <a:gridCol w="2089530">
                  <a:extLst>
                    <a:ext uri="{9D8B030D-6E8A-4147-A177-3AD203B41FA5}">
                      <a16:colId xmlns:a16="http://schemas.microsoft.com/office/drawing/2014/main" val="1249537814"/>
                    </a:ext>
                  </a:extLst>
                </a:gridCol>
                <a:gridCol w="786765">
                  <a:extLst>
                    <a:ext uri="{9D8B030D-6E8A-4147-A177-3AD203B41FA5}">
                      <a16:colId xmlns:a16="http://schemas.microsoft.com/office/drawing/2014/main" val="305200462"/>
                    </a:ext>
                  </a:extLst>
                </a:gridCol>
                <a:gridCol w="1077696">
                  <a:extLst>
                    <a:ext uri="{9D8B030D-6E8A-4147-A177-3AD203B41FA5}">
                      <a16:colId xmlns:a16="http://schemas.microsoft.com/office/drawing/2014/main" val="3726718846"/>
                    </a:ext>
                  </a:extLst>
                </a:gridCol>
                <a:gridCol w="1077696">
                  <a:extLst>
                    <a:ext uri="{9D8B030D-6E8A-4147-A177-3AD203B41FA5}">
                      <a16:colId xmlns:a16="http://schemas.microsoft.com/office/drawing/2014/main" val="4180364089"/>
                    </a:ext>
                  </a:extLst>
                </a:gridCol>
                <a:gridCol w="1077696">
                  <a:extLst>
                    <a:ext uri="{9D8B030D-6E8A-4147-A177-3AD203B41FA5}">
                      <a16:colId xmlns:a16="http://schemas.microsoft.com/office/drawing/2014/main" val="133471129"/>
                    </a:ext>
                  </a:extLst>
                </a:gridCol>
                <a:gridCol w="1077696">
                  <a:extLst>
                    <a:ext uri="{9D8B030D-6E8A-4147-A177-3AD203B41FA5}">
                      <a16:colId xmlns:a16="http://schemas.microsoft.com/office/drawing/2014/main" val="191910851"/>
                    </a:ext>
                  </a:extLst>
                </a:gridCol>
                <a:gridCol w="1077696">
                  <a:extLst>
                    <a:ext uri="{9D8B030D-6E8A-4147-A177-3AD203B41FA5}">
                      <a16:colId xmlns:a16="http://schemas.microsoft.com/office/drawing/2014/main" val="3403578845"/>
                    </a:ext>
                  </a:extLst>
                </a:gridCol>
              </a:tblGrid>
              <a:tr h="290090">
                <a:tc>
                  <a:txBody>
                    <a:bodyPr/>
                    <a:lstStyle/>
                    <a:p>
                      <a:pPr algn="ctr" fontAlgn="ctr"/>
                      <a:r>
                        <a:rPr lang="en-GB" sz="1400" u="none" strike="noStrike" dirty="0">
                          <a:effectLst/>
                        </a:rPr>
                        <a:t>Area</a:t>
                      </a:r>
                      <a:endParaRPr lang="en-GB" sz="1400" b="1" i="0" u="none" strike="noStrike" dirty="0">
                        <a:solidFill>
                          <a:srgbClr val="000000"/>
                        </a:solidFill>
                        <a:effectLst/>
                        <a:latin typeface="Arial" panose="020B0604020202020204" pitchFamily="34" charset="0"/>
                        <a:cs typeface="Arial" panose="020B0604020202020204" pitchFamily="34" charset="0"/>
                      </a:endParaRPr>
                    </a:p>
                  </a:txBody>
                  <a:tcPr marL="7620" marR="7620" marT="7620" marB="0" anchor="ctr">
                    <a:solidFill>
                      <a:srgbClr val="006965"/>
                    </a:solidFill>
                  </a:tcPr>
                </a:tc>
                <a:tc gridSpan="2">
                  <a:txBody>
                    <a:bodyPr/>
                    <a:lstStyle/>
                    <a:p>
                      <a:pPr algn="ctr" fontAlgn="ctr"/>
                      <a:r>
                        <a:rPr lang="en-GB" sz="1400" u="none" strike="noStrike" dirty="0">
                          <a:effectLst/>
                        </a:rPr>
                        <a:t>March 2020</a:t>
                      </a:r>
                      <a:endParaRPr lang="en-GB" sz="1400" b="0" i="0" u="none" strike="noStrike" dirty="0">
                        <a:solidFill>
                          <a:srgbClr val="000000"/>
                        </a:solidFill>
                        <a:effectLst/>
                        <a:latin typeface="Arial" panose="020B0604020202020204" pitchFamily="34" charset="0"/>
                        <a:cs typeface="Arial" panose="020B0604020202020204" pitchFamily="34" charset="0"/>
                      </a:endParaRPr>
                    </a:p>
                  </a:txBody>
                  <a:tcPr marL="7620" marR="7620" marT="7620" marB="0" anchor="ctr">
                    <a:solidFill>
                      <a:srgbClr val="006965"/>
                    </a:solidFill>
                  </a:tcPr>
                </a:tc>
                <a:tc hMerge="1">
                  <a:txBody>
                    <a:bodyPr/>
                    <a:lstStyle/>
                    <a:p>
                      <a:endParaRPr lang="en-GB"/>
                    </a:p>
                  </a:txBody>
                  <a:tcPr/>
                </a:tc>
                <a:tc gridSpan="2">
                  <a:txBody>
                    <a:bodyPr/>
                    <a:lstStyle/>
                    <a:p>
                      <a:pPr algn="ctr" fontAlgn="ctr"/>
                      <a:r>
                        <a:rPr lang="en-GB" sz="1400" b="1" u="none" strike="noStrike" dirty="0">
                          <a:solidFill>
                            <a:schemeClr val="bg1"/>
                          </a:solidFill>
                          <a:effectLst/>
                        </a:rPr>
                        <a:t>June 2023</a:t>
                      </a:r>
                      <a:endParaRPr lang="en-GB" sz="1400" b="1" i="0" u="none" strike="noStrike" dirty="0">
                        <a:solidFill>
                          <a:schemeClr val="bg1"/>
                        </a:solidFill>
                        <a:effectLst/>
                        <a:latin typeface="Arial" panose="020B0604020202020204" pitchFamily="34" charset="0"/>
                        <a:cs typeface="Arial" panose="020B0604020202020204" pitchFamily="34" charset="0"/>
                      </a:endParaRPr>
                    </a:p>
                  </a:txBody>
                  <a:tcPr marL="7620" marR="7620" marT="7620" marB="0" anchor="ctr">
                    <a:solidFill>
                      <a:srgbClr val="006965"/>
                    </a:solidFill>
                  </a:tcPr>
                </a:tc>
                <a:tc hMerge="1">
                  <a:txBody>
                    <a:bodyPr/>
                    <a:lstStyle/>
                    <a:p>
                      <a:endParaRPr lang="en-GB"/>
                    </a:p>
                  </a:txBody>
                  <a:tcPr/>
                </a:tc>
                <a:tc gridSpan="2">
                  <a:txBody>
                    <a:bodyPr/>
                    <a:lstStyle/>
                    <a:p>
                      <a:pPr algn="ctr" fontAlgn="b"/>
                      <a:r>
                        <a:rPr lang="en-GB" sz="1400" b="1" u="none" strike="noStrike" dirty="0">
                          <a:solidFill>
                            <a:schemeClr val="bg1"/>
                          </a:solidFill>
                          <a:effectLst/>
                        </a:rPr>
                        <a:t>March 2020 - June 2023</a:t>
                      </a:r>
                      <a:endParaRPr lang="en-GB" sz="1400" b="1" i="0" u="none" strike="noStrike" dirty="0">
                        <a:solidFill>
                          <a:schemeClr val="bg1"/>
                        </a:solidFill>
                        <a:effectLst/>
                        <a:latin typeface="Arial" panose="020B0604020202020204" pitchFamily="34" charset="0"/>
                        <a:cs typeface="Arial" panose="020B0604020202020204" pitchFamily="34" charset="0"/>
                      </a:endParaRPr>
                    </a:p>
                  </a:txBody>
                  <a:tcPr marL="7620" marR="7620" marT="7620" marB="0" anchor="ctr">
                    <a:solidFill>
                      <a:srgbClr val="006965"/>
                    </a:solidFill>
                  </a:tcPr>
                </a:tc>
                <a:tc hMerge="1">
                  <a:txBody>
                    <a:bodyPr/>
                    <a:lstStyle/>
                    <a:p>
                      <a:endParaRPr lang="en-GB"/>
                    </a:p>
                  </a:txBody>
                  <a:tcPr/>
                </a:tc>
                <a:extLst>
                  <a:ext uri="{0D108BD9-81ED-4DB2-BD59-A6C34878D82A}">
                    <a16:rowId xmlns:a16="http://schemas.microsoft.com/office/drawing/2014/main" val="2250800113"/>
                  </a:ext>
                </a:extLst>
              </a:tr>
              <a:tr h="623946">
                <a:tc>
                  <a:txBody>
                    <a:bodyPr/>
                    <a:lstStyle/>
                    <a:p>
                      <a:pPr marL="0" marR="0" lvl="0" indent="0" algn="ctr" defTabSz="685800" rtl="0" eaLnBrk="1" fontAlgn="ctr" latinLnBrk="0" hangingPunct="1">
                        <a:lnSpc>
                          <a:spcPct val="100000"/>
                        </a:lnSpc>
                        <a:spcBef>
                          <a:spcPts val="0"/>
                        </a:spcBef>
                        <a:spcAft>
                          <a:spcPts val="0"/>
                        </a:spcAft>
                        <a:buClrTx/>
                        <a:buSzTx/>
                        <a:buFontTx/>
                        <a:buNone/>
                        <a:tabLst/>
                        <a:defRPr/>
                      </a:pPr>
                      <a:r>
                        <a:rPr lang="en-GB" sz="1400" u="none" strike="noStrike" dirty="0">
                          <a:effectLst/>
                        </a:rPr>
                        <a:t> </a:t>
                      </a:r>
                      <a:r>
                        <a:rPr lang="en-GB" sz="1400" b="0" u="none" strike="noStrike" dirty="0">
                          <a:solidFill>
                            <a:srgbClr val="000000"/>
                          </a:solidFill>
                          <a:effectLst/>
                        </a:rPr>
                        <a:t>Parliamentary constituency </a:t>
                      </a:r>
                    </a:p>
                    <a:p>
                      <a:pPr algn="ctr" fontAlgn="ctr"/>
                      <a:endParaRPr lang="en-GB" sz="1400" b="1" i="0" u="none" strike="noStrike" dirty="0">
                        <a:solidFill>
                          <a:srgbClr val="000000"/>
                        </a:solidFill>
                        <a:effectLst/>
                        <a:latin typeface="Arial" panose="020B0604020202020204" pitchFamily="34" charset="0"/>
                        <a:cs typeface="Arial" panose="020B0604020202020204" pitchFamily="34" charset="0"/>
                      </a:endParaRPr>
                    </a:p>
                  </a:txBody>
                  <a:tcPr marL="7620" marR="7620" marT="7620" marB="0" anchor="ctr"/>
                </a:tc>
                <a:tc>
                  <a:txBody>
                    <a:bodyPr/>
                    <a:lstStyle/>
                    <a:p>
                      <a:pPr algn="ctr" fontAlgn="ctr"/>
                      <a:r>
                        <a:rPr lang="en-GB" sz="1400" u="none" strike="noStrike">
                          <a:effectLst/>
                        </a:rPr>
                        <a:t>Number</a:t>
                      </a:r>
                      <a:endParaRPr lang="en-GB" sz="1400" b="0" i="0" u="none" strike="noStrike">
                        <a:solidFill>
                          <a:srgbClr val="000000"/>
                        </a:solidFill>
                        <a:effectLst/>
                        <a:latin typeface="Arial" panose="020B0604020202020204" pitchFamily="34" charset="0"/>
                        <a:cs typeface="Arial" panose="020B0604020202020204" pitchFamily="34" charset="0"/>
                      </a:endParaRPr>
                    </a:p>
                  </a:txBody>
                  <a:tcPr marL="7620" marR="7620" marT="7620" marB="0" anchor="ctr"/>
                </a:tc>
                <a:tc>
                  <a:txBody>
                    <a:bodyPr/>
                    <a:lstStyle/>
                    <a:p>
                      <a:pPr algn="ctr" fontAlgn="ctr"/>
                      <a:r>
                        <a:rPr lang="en-GB" sz="1400" u="none" strike="noStrike" dirty="0">
                          <a:effectLst/>
                        </a:rPr>
                        <a:t>%</a:t>
                      </a:r>
                      <a:endParaRPr lang="en-GB" sz="1400" b="0" i="0" u="none" strike="noStrike" dirty="0">
                        <a:solidFill>
                          <a:srgbClr val="000000"/>
                        </a:solidFill>
                        <a:effectLst/>
                        <a:latin typeface="Arial" panose="020B0604020202020204" pitchFamily="34" charset="0"/>
                        <a:cs typeface="Arial" panose="020B0604020202020204" pitchFamily="34" charset="0"/>
                      </a:endParaRPr>
                    </a:p>
                  </a:txBody>
                  <a:tcPr marL="7620" marR="7620" marT="7620" marB="0" anchor="ctr"/>
                </a:tc>
                <a:tc>
                  <a:txBody>
                    <a:bodyPr/>
                    <a:lstStyle/>
                    <a:p>
                      <a:pPr algn="ctr" fontAlgn="ctr"/>
                      <a:r>
                        <a:rPr lang="en-GB" sz="1400" b="0" u="none" strike="noStrike" dirty="0">
                          <a:solidFill>
                            <a:srgbClr val="000000"/>
                          </a:solidFill>
                          <a:effectLst/>
                        </a:rPr>
                        <a:t>Number</a:t>
                      </a:r>
                      <a:endParaRPr lang="en-GB" sz="1400" b="0" i="0" u="none" strike="noStrike" dirty="0">
                        <a:solidFill>
                          <a:srgbClr val="000000"/>
                        </a:solidFill>
                        <a:effectLst/>
                        <a:latin typeface="Arial" panose="020B0604020202020204" pitchFamily="34" charset="0"/>
                        <a:cs typeface="Arial" panose="020B0604020202020204" pitchFamily="34" charset="0"/>
                      </a:endParaRPr>
                    </a:p>
                  </a:txBody>
                  <a:tcPr marL="7620" marR="7620" marT="7620" marB="0" anchor="ctr"/>
                </a:tc>
                <a:tc>
                  <a:txBody>
                    <a:bodyPr/>
                    <a:lstStyle/>
                    <a:p>
                      <a:pPr algn="ctr" fontAlgn="ctr"/>
                      <a:r>
                        <a:rPr lang="en-GB" sz="1400" b="0" u="none" strike="noStrike" dirty="0">
                          <a:solidFill>
                            <a:srgbClr val="000000"/>
                          </a:solidFill>
                          <a:effectLst/>
                        </a:rPr>
                        <a:t>%</a:t>
                      </a:r>
                      <a:endParaRPr lang="en-GB" sz="1400" b="0" i="0" u="none" strike="noStrike" dirty="0">
                        <a:solidFill>
                          <a:srgbClr val="000000"/>
                        </a:solidFill>
                        <a:effectLst/>
                        <a:latin typeface="Arial" panose="020B0604020202020204" pitchFamily="34" charset="0"/>
                        <a:cs typeface="Arial" panose="020B0604020202020204" pitchFamily="34" charset="0"/>
                      </a:endParaRPr>
                    </a:p>
                  </a:txBody>
                  <a:tcPr marL="7620" marR="7620" marT="7620" marB="0" anchor="ctr"/>
                </a:tc>
                <a:tc>
                  <a:txBody>
                    <a:bodyPr/>
                    <a:lstStyle/>
                    <a:p>
                      <a:pPr algn="ctr" fontAlgn="b"/>
                      <a:r>
                        <a:rPr lang="en-GB" sz="1400" b="0" u="none" strike="noStrike" dirty="0">
                          <a:solidFill>
                            <a:srgbClr val="000000"/>
                          </a:solidFill>
                          <a:effectLst/>
                        </a:rPr>
                        <a:t>Change</a:t>
                      </a:r>
                      <a:endParaRPr lang="en-GB" sz="1400" b="0" i="0" u="none" strike="noStrike" dirty="0">
                        <a:solidFill>
                          <a:srgbClr val="000000"/>
                        </a:solidFill>
                        <a:effectLst/>
                        <a:latin typeface="Arial" panose="020B0604020202020204" pitchFamily="34" charset="0"/>
                        <a:cs typeface="Arial" panose="020B0604020202020204" pitchFamily="34" charset="0"/>
                      </a:endParaRPr>
                    </a:p>
                  </a:txBody>
                  <a:tcPr marL="7620" marR="7620" marT="7620" marB="0" anchor="ctr"/>
                </a:tc>
                <a:tc>
                  <a:txBody>
                    <a:bodyPr/>
                    <a:lstStyle/>
                    <a:p>
                      <a:pPr algn="ctr" fontAlgn="b"/>
                      <a:r>
                        <a:rPr lang="en-GB" sz="1400" b="0" u="none" strike="noStrike" dirty="0">
                          <a:solidFill>
                            <a:srgbClr val="000000"/>
                          </a:solidFill>
                          <a:effectLst/>
                        </a:rPr>
                        <a:t>% point change</a:t>
                      </a:r>
                      <a:endParaRPr lang="en-GB" sz="1400" b="0" i="0" u="none" strike="noStrike" dirty="0">
                        <a:solidFill>
                          <a:srgbClr val="000000"/>
                        </a:solidFill>
                        <a:effectLst/>
                        <a:latin typeface="Arial" panose="020B0604020202020204" pitchFamily="34" charset="0"/>
                        <a:cs typeface="Arial" panose="020B0604020202020204" pitchFamily="34" charset="0"/>
                      </a:endParaRPr>
                    </a:p>
                  </a:txBody>
                  <a:tcPr marL="7620" marR="7620" marT="7620" marB="0" anchor="ctr"/>
                </a:tc>
                <a:extLst>
                  <a:ext uri="{0D108BD9-81ED-4DB2-BD59-A6C34878D82A}">
                    <a16:rowId xmlns:a16="http://schemas.microsoft.com/office/drawing/2014/main" val="2527554147"/>
                  </a:ext>
                </a:extLst>
              </a:tr>
              <a:tr h="357240">
                <a:tc>
                  <a:txBody>
                    <a:bodyPr/>
                    <a:lstStyle/>
                    <a:p>
                      <a:pPr lvl="1" algn="l" fontAlgn="b"/>
                      <a:r>
                        <a:rPr lang="en-GB" sz="1400" u="none" strike="noStrike">
                          <a:effectLst/>
                        </a:rPr>
                        <a:t>Aylesbury</a:t>
                      </a:r>
                      <a:endParaRPr lang="en-GB" sz="1400" b="0" i="0" u="none" strike="noStrike">
                        <a:solidFill>
                          <a:srgbClr val="000000"/>
                        </a:solidFill>
                        <a:effectLst/>
                        <a:latin typeface="Arial" panose="020B0604020202020204" pitchFamily="34" charset="0"/>
                        <a:cs typeface="Arial" panose="020B0604020202020204" pitchFamily="34" charset="0"/>
                      </a:endParaRPr>
                    </a:p>
                  </a:txBody>
                  <a:tcPr marL="7620" marR="7620" marT="7620" marB="0"/>
                </a:tc>
                <a:tc>
                  <a:txBody>
                    <a:bodyPr/>
                    <a:lstStyle/>
                    <a:p>
                      <a:pPr algn="r" fontAlgn="t"/>
                      <a:r>
                        <a:rPr lang="en-GB" sz="1400" u="none" strike="noStrike" dirty="0">
                          <a:effectLst/>
                        </a:rPr>
                        <a:t>1,420</a:t>
                      </a:r>
                      <a:endParaRPr lang="en-GB" sz="1400" b="0" i="0" u="none" strike="noStrike" dirty="0">
                        <a:solidFill>
                          <a:srgbClr val="000000"/>
                        </a:solidFill>
                        <a:effectLst/>
                        <a:latin typeface="Arial" panose="020B0604020202020204" pitchFamily="34" charset="0"/>
                        <a:cs typeface="Arial" panose="020B0604020202020204" pitchFamily="34" charset="0"/>
                      </a:endParaRPr>
                    </a:p>
                  </a:txBody>
                  <a:tcPr marL="7620" marR="7620" marT="7620" marB="0"/>
                </a:tc>
                <a:tc>
                  <a:txBody>
                    <a:bodyPr/>
                    <a:lstStyle/>
                    <a:p>
                      <a:pPr algn="r" fontAlgn="t"/>
                      <a:r>
                        <a:rPr lang="en-GB" sz="1400" u="none" strike="noStrike" dirty="0">
                          <a:effectLst/>
                        </a:rPr>
                        <a:t>1.8</a:t>
                      </a:r>
                      <a:endParaRPr lang="en-GB" sz="1400" b="0" i="0" u="none" strike="noStrike" dirty="0">
                        <a:solidFill>
                          <a:srgbClr val="000000"/>
                        </a:solidFill>
                        <a:effectLst/>
                        <a:latin typeface="Arial" panose="020B0604020202020204" pitchFamily="34" charset="0"/>
                        <a:cs typeface="Arial" panose="020B0604020202020204" pitchFamily="34" charset="0"/>
                      </a:endParaRPr>
                    </a:p>
                  </a:txBody>
                  <a:tcPr marL="7620" marR="7620" marT="7620" marB="0"/>
                </a:tc>
                <a:tc>
                  <a:txBody>
                    <a:bodyPr/>
                    <a:lstStyle/>
                    <a:p>
                      <a:pPr algn="r" fontAlgn="b"/>
                      <a:r>
                        <a:rPr lang="en-GB" sz="1400" b="0" u="none" strike="noStrike" dirty="0">
                          <a:solidFill>
                            <a:srgbClr val="000000"/>
                          </a:solidFill>
                          <a:effectLst/>
                        </a:rPr>
                        <a:t>2,340</a:t>
                      </a:r>
                      <a:endParaRPr lang="en-GB" sz="1400" b="0" i="0" u="none" strike="noStrike" dirty="0">
                        <a:solidFill>
                          <a:srgbClr val="000000"/>
                        </a:solidFill>
                        <a:effectLst/>
                        <a:latin typeface="+mn-lt"/>
                      </a:endParaRPr>
                    </a:p>
                  </a:txBody>
                  <a:tcPr marL="7620" marR="7620" marT="7620" marB="0"/>
                </a:tc>
                <a:tc>
                  <a:txBody>
                    <a:bodyPr/>
                    <a:lstStyle/>
                    <a:p>
                      <a:pPr algn="r" fontAlgn="b"/>
                      <a:r>
                        <a:rPr lang="en-GB" sz="1400" b="0" u="none" strike="noStrike">
                          <a:solidFill>
                            <a:srgbClr val="000000"/>
                          </a:solidFill>
                          <a:effectLst/>
                        </a:rPr>
                        <a:t>2.9</a:t>
                      </a:r>
                      <a:endParaRPr lang="en-GB" sz="1400" b="0" i="0" u="none" strike="noStrike">
                        <a:solidFill>
                          <a:srgbClr val="000000"/>
                        </a:solidFill>
                        <a:effectLst/>
                        <a:latin typeface="+mn-lt"/>
                      </a:endParaRPr>
                    </a:p>
                  </a:txBody>
                  <a:tcPr marL="7620" marR="7620" marT="7620" marB="0"/>
                </a:tc>
                <a:tc>
                  <a:txBody>
                    <a:bodyPr/>
                    <a:lstStyle/>
                    <a:p>
                      <a:pPr algn="r" fontAlgn="b"/>
                      <a:r>
                        <a:rPr lang="en-GB" sz="1400" b="0" u="none" strike="noStrike">
                          <a:solidFill>
                            <a:srgbClr val="000000"/>
                          </a:solidFill>
                          <a:effectLst/>
                        </a:rPr>
                        <a:t>920</a:t>
                      </a:r>
                      <a:endParaRPr lang="en-GB" sz="1400" b="0" i="0" u="none" strike="noStrike">
                        <a:solidFill>
                          <a:srgbClr val="000000"/>
                        </a:solidFill>
                        <a:effectLst/>
                        <a:latin typeface="+mn-lt"/>
                      </a:endParaRPr>
                    </a:p>
                  </a:txBody>
                  <a:tcPr marL="7620" marR="7620" marT="7620" marB="0"/>
                </a:tc>
                <a:tc>
                  <a:txBody>
                    <a:bodyPr/>
                    <a:lstStyle/>
                    <a:p>
                      <a:pPr algn="r" fontAlgn="b"/>
                      <a:r>
                        <a:rPr lang="en-GB" sz="1400" b="0" u="none" strike="noStrike" dirty="0">
                          <a:solidFill>
                            <a:srgbClr val="000000"/>
                          </a:solidFill>
                          <a:effectLst/>
                        </a:rPr>
                        <a:t>1.1</a:t>
                      </a:r>
                      <a:endParaRPr lang="en-GB" sz="1400" b="0" i="0" u="none" strike="noStrike" dirty="0">
                        <a:solidFill>
                          <a:srgbClr val="000000"/>
                        </a:solidFill>
                        <a:effectLst/>
                        <a:latin typeface="+mn-lt"/>
                      </a:endParaRPr>
                    </a:p>
                  </a:txBody>
                  <a:tcPr marL="7620" marR="7620" marT="7620" marB="0"/>
                </a:tc>
                <a:extLst>
                  <a:ext uri="{0D108BD9-81ED-4DB2-BD59-A6C34878D82A}">
                    <a16:rowId xmlns:a16="http://schemas.microsoft.com/office/drawing/2014/main" val="2548708749"/>
                  </a:ext>
                </a:extLst>
              </a:tr>
              <a:tr h="357240">
                <a:tc>
                  <a:txBody>
                    <a:bodyPr/>
                    <a:lstStyle/>
                    <a:p>
                      <a:pPr lvl="1" algn="l" fontAlgn="b"/>
                      <a:r>
                        <a:rPr lang="en-GB" sz="1400" u="none" strike="noStrike">
                          <a:effectLst/>
                        </a:rPr>
                        <a:t>Beaconsfield</a:t>
                      </a:r>
                      <a:endParaRPr lang="en-GB" sz="1400" b="0" i="0" u="none" strike="noStrike">
                        <a:solidFill>
                          <a:srgbClr val="000000"/>
                        </a:solidFill>
                        <a:effectLst/>
                        <a:latin typeface="Arial" panose="020B0604020202020204" pitchFamily="34" charset="0"/>
                        <a:cs typeface="Arial" panose="020B0604020202020204" pitchFamily="34" charset="0"/>
                      </a:endParaRPr>
                    </a:p>
                  </a:txBody>
                  <a:tcPr marL="7620" marR="7620" marT="7620" marB="0"/>
                </a:tc>
                <a:tc>
                  <a:txBody>
                    <a:bodyPr/>
                    <a:lstStyle/>
                    <a:p>
                      <a:pPr algn="r" fontAlgn="t"/>
                      <a:r>
                        <a:rPr lang="en-GB" sz="1400" u="none" strike="noStrike">
                          <a:effectLst/>
                        </a:rPr>
                        <a:t>820</a:t>
                      </a:r>
                      <a:endParaRPr lang="en-GB" sz="1400" b="0" i="0" u="none" strike="noStrike">
                        <a:solidFill>
                          <a:srgbClr val="000000"/>
                        </a:solidFill>
                        <a:effectLst/>
                        <a:latin typeface="Arial" panose="020B0604020202020204" pitchFamily="34" charset="0"/>
                        <a:cs typeface="Arial" panose="020B0604020202020204" pitchFamily="34" charset="0"/>
                      </a:endParaRPr>
                    </a:p>
                  </a:txBody>
                  <a:tcPr marL="7620" marR="7620" marT="7620" marB="0"/>
                </a:tc>
                <a:tc>
                  <a:txBody>
                    <a:bodyPr/>
                    <a:lstStyle/>
                    <a:p>
                      <a:pPr algn="r" fontAlgn="t"/>
                      <a:r>
                        <a:rPr lang="en-GB" sz="1400" u="none" strike="noStrike" dirty="0">
                          <a:effectLst/>
                        </a:rPr>
                        <a:t>1.4</a:t>
                      </a:r>
                      <a:endParaRPr lang="en-GB" sz="1400" b="0" i="0" u="none" strike="noStrike" dirty="0">
                        <a:solidFill>
                          <a:srgbClr val="000000"/>
                        </a:solidFill>
                        <a:effectLst/>
                        <a:latin typeface="Arial" panose="020B0604020202020204" pitchFamily="34" charset="0"/>
                        <a:cs typeface="Arial" panose="020B0604020202020204" pitchFamily="34" charset="0"/>
                      </a:endParaRPr>
                    </a:p>
                  </a:txBody>
                  <a:tcPr marL="7620" marR="7620" marT="7620" marB="0"/>
                </a:tc>
                <a:tc>
                  <a:txBody>
                    <a:bodyPr/>
                    <a:lstStyle/>
                    <a:p>
                      <a:pPr algn="r" fontAlgn="b"/>
                      <a:r>
                        <a:rPr lang="en-GB" sz="1400" b="0" u="none" strike="noStrike" dirty="0">
                          <a:solidFill>
                            <a:srgbClr val="000000"/>
                          </a:solidFill>
                          <a:effectLst/>
                        </a:rPr>
                        <a:t>1,265</a:t>
                      </a:r>
                      <a:endParaRPr lang="en-GB" sz="1400" b="0" i="0" u="none" strike="noStrike" dirty="0">
                        <a:solidFill>
                          <a:srgbClr val="000000"/>
                        </a:solidFill>
                        <a:effectLst/>
                        <a:latin typeface="+mn-lt"/>
                      </a:endParaRPr>
                    </a:p>
                  </a:txBody>
                  <a:tcPr marL="7620" marR="7620" marT="7620" marB="0"/>
                </a:tc>
                <a:tc>
                  <a:txBody>
                    <a:bodyPr/>
                    <a:lstStyle/>
                    <a:p>
                      <a:pPr algn="r" fontAlgn="b"/>
                      <a:r>
                        <a:rPr lang="en-GB" sz="1400" b="0" u="none" strike="noStrike" dirty="0">
                          <a:solidFill>
                            <a:srgbClr val="000000"/>
                          </a:solidFill>
                          <a:effectLst/>
                        </a:rPr>
                        <a:t>2.1</a:t>
                      </a:r>
                      <a:endParaRPr lang="en-GB" sz="1400" b="0" i="0" u="none" strike="noStrike" dirty="0">
                        <a:solidFill>
                          <a:srgbClr val="000000"/>
                        </a:solidFill>
                        <a:effectLst/>
                        <a:latin typeface="+mn-lt"/>
                      </a:endParaRPr>
                    </a:p>
                  </a:txBody>
                  <a:tcPr marL="7620" marR="7620" marT="7620" marB="0"/>
                </a:tc>
                <a:tc>
                  <a:txBody>
                    <a:bodyPr/>
                    <a:lstStyle/>
                    <a:p>
                      <a:pPr algn="r" fontAlgn="b"/>
                      <a:r>
                        <a:rPr lang="en-GB" sz="1400" b="0" u="none" strike="noStrike" dirty="0">
                          <a:solidFill>
                            <a:srgbClr val="000000"/>
                          </a:solidFill>
                          <a:effectLst/>
                        </a:rPr>
                        <a:t>445</a:t>
                      </a:r>
                      <a:endParaRPr lang="en-GB" sz="1400" b="0" i="0" u="none" strike="noStrike" dirty="0">
                        <a:solidFill>
                          <a:srgbClr val="000000"/>
                        </a:solidFill>
                        <a:effectLst/>
                        <a:latin typeface="+mn-lt"/>
                      </a:endParaRPr>
                    </a:p>
                  </a:txBody>
                  <a:tcPr marL="7620" marR="7620" marT="7620" marB="0"/>
                </a:tc>
                <a:tc>
                  <a:txBody>
                    <a:bodyPr/>
                    <a:lstStyle/>
                    <a:p>
                      <a:pPr algn="r" fontAlgn="b"/>
                      <a:r>
                        <a:rPr lang="en-GB" sz="1400" b="0" u="none" strike="noStrike">
                          <a:solidFill>
                            <a:srgbClr val="000000"/>
                          </a:solidFill>
                          <a:effectLst/>
                        </a:rPr>
                        <a:t>0.7</a:t>
                      </a:r>
                      <a:endParaRPr lang="en-GB" sz="1400" b="0" i="0" u="none" strike="noStrike">
                        <a:solidFill>
                          <a:srgbClr val="000000"/>
                        </a:solidFill>
                        <a:effectLst/>
                        <a:latin typeface="+mn-lt"/>
                      </a:endParaRPr>
                    </a:p>
                  </a:txBody>
                  <a:tcPr marL="7620" marR="7620" marT="7620" marB="0"/>
                </a:tc>
                <a:extLst>
                  <a:ext uri="{0D108BD9-81ED-4DB2-BD59-A6C34878D82A}">
                    <a16:rowId xmlns:a16="http://schemas.microsoft.com/office/drawing/2014/main" val="374224658"/>
                  </a:ext>
                </a:extLst>
              </a:tr>
              <a:tr h="357240">
                <a:tc>
                  <a:txBody>
                    <a:bodyPr/>
                    <a:lstStyle/>
                    <a:p>
                      <a:pPr lvl="1" algn="l" fontAlgn="b"/>
                      <a:r>
                        <a:rPr lang="en-GB" sz="1400" u="none" strike="noStrike">
                          <a:effectLst/>
                        </a:rPr>
                        <a:t>Buckingham</a:t>
                      </a:r>
                      <a:endParaRPr lang="en-GB" sz="1400" b="0" i="0" u="none" strike="noStrike">
                        <a:solidFill>
                          <a:srgbClr val="000000"/>
                        </a:solidFill>
                        <a:effectLst/>
                        <a:latin typeface="Arial" panose="020B0604020202020204" pitchFamily="34" charset="0"/>
                        <a:cs typeface="Arial" panose="020B0604020202020204" pitchFamily="34" charset="0"/>
                      </a:endParaRPr>
                    </a:p>
                  </a:txBody>
                  <a:tcPr marL="7620" marR="7620" marT="7620" marB="0"/>
                </a:tc>
                <a:tc>
                  <a:txBody>
                    <a:bodyPr/>
                    <a:lstStyle/>
                    <a:p>
                      <a:pPr algn="r" fontAlgn="t"/>
                      <a:r>
                        <a:rPr lang="en-GB" sz="1400" u="none" strike="noStrike">
                          <a:effectLst/>
                        </a:rPr>
                        <a:t>710</a:t>
                      </a:r>
                      <a:endParaRPr lang="en-GB" sz="1400" b="0" i="0" u="none" strike="noStrike">
                        <a:solidFill>
                          <a:srgbClr val="000000"/>
                        </a:solidFill>
                        <a:effectLst/>
                        <a:latin typeface="Arial" panose="020B0604020202020204" pitchFamily="34" charset="0"/>
                        <a:cs typeface="Arial" panose="020B0604020202020204" pitchFamily="34" charset="0"/>
                      </a:endParaRPr>
                    </a:p>
                  </a:txBody>
                  <a:tcPr marL="7620" marR="7620" marT="7620" marB="0"/>
                </a:tc>
                <a:tc>
                  <a:txBody>
                    <a:bodyPr/>
                    <a:lstStyle/>
                    <a:p>
                      <a:pPr algn="r" fontAlgn="t"/>
                      <a:r>
                        <a:rPr lang="en-GB" sz="1400" u="none" strike="noStrike" dirty="0">
                          <a:effectLst/>
                        </a:rPr>
                        <a:t>1.1</a:t>
                      </a:r>
                      <a:endParaRPr lang="en-GB" sz="1400" b="0" i="0" u="none" strike="noStrike" dirty="0">
                        <a:solidFill>
                          <a:srgbClr val="000000"/>
                        </a:solidFill>
                        <a:effectLst/>
                        <a:latin typeface="Arial" panose="020B0604020202020204" pitchFamily="34" charset="0"/>
                        <a:cs typeface="Arial" panose="020B0604020202020204" pitchFamily="34" charset="0"/>
                      </a:endParaRPr>
                    </a:p>
                  </a:txBody>
                  <a:tcPr marL="7620" marR="7620" marT="7620" marB="0"/>
                </a:tc>
                <a:tc>
                  <a:txBody>
                    <a:bodyPr/>
                    <a:lstStyle/>
                    <a:p>
                      <a:pPr algn="r" fontAlgn="b"/>
                      <a:r>
                        <a:rPr lang="en-GB" sz="1400" b="0" u="none" strike="noStrike">
                          <a:solidFill>
                            <a:srgbClr val="000000"/>
                          </a:solidFill>
                          <a:effectLst/>
                        </a:rPr>
                        <a:t>1,280</a:t>
                      </a:r>
                      <a:endParaRPr lang="en-GB" sz="1400" b="0" i="0" u="none" strike="noStrike">
                        <a:solidFill>
                          <a:srgbClr val="000000"/>
                        </a:solidFill>
                        <a:effectLst/>
                        <a:latin typeface="+mn-lt"/>
                      </a:endParaRPr>
                    </a:p>
                  </a:txBody>
                  <a:tcPr marL="7620" marR="7620" marT="7620" marB="0"/>
                </a:tc>
                <a:tc>
                  <a:txBody>
                    <a:bodyPr/>
                    <a:lstStyle/>
                    <a:p>
                      <a:pPr algn="r" fontAlgn="b"/>
                      <a:r>
                        <a:rPr lang="en-GB" sz="1400" b="0" u="none" strike="noStrike">
                          <a:solidFill>
                            <a:srgbClr val="000000"/>
                          </a:solidFill>
                          <a:effectLst/>
                        </a:rPr>
                        <a:t>2.0</a:t>
                      </a:r>
                      <a:endParaRPr lang="en-GB" sz="1400" b="0" i="0" u="none" strike="noStrike">
                        <a:solidFill>
                          <a:srgbClr val="000000"/>
                        </a:solidFill>
                        <a:effectLst/>
                        <a:latin typeface="+mn-lt"/>
                      </a:endParaRPr>
                    </a:p>
                  </a:txBody>
                  <a:tcPr marL="7620" marR="7620" marT="7620" marB="0"/>
                </a:tc>
                <a:tc>
                  <a:txBody>
                    <a:bodyPr/>
                    <a:lstStyle/>
                    <a:p>
                      <a:pPr algn="r" fontAlgn="b"/>
                      <a:r>
                        <a:rPr lang="en-GB" sz="1400" b="0" u="none" strike="noStrike">
                          <a:solidFill>
                            <a:srgbClr val="000000"/>
                          </a:solidFill>
                          <a:effectLst/>
                        </a:rPr>
                        <a:t>570</a:t>
                      </a:r>
                      <a:endParaRPr lang="en-GB" sz="1400" b="0" i="0" u="none" strike="noStrike">
                        <a:solidFill>
                          <a:srgbClr val="000000"/>
                        </a:solidFill>
                        <a:effectLst/>
                        <a:latin typeface="+mn-lt"/>
                      </a:endParaRPr>
                    </a:p>
                  </a:txBody>
                  <a:tcPr marL="7620" marR="7620" marT="7620" marB="0"/>
                </a:tc>
                <a:tc>
                  <a:txBody>
                    <a:bodyPr/>
                    <a:lstStyle/>
                    <a:p>
                      <a:pPr algn="r" fontAlgn="b"/>
                      <a:r>
                        <a:rPr lang="en-GB" sz="1400" b="0" u="none" strike="noStrike" dirty="0">
                          <a:solidFill>
                            <a:srgbClr val="000000"/>
                          </a:solidFill>
                          <a:effectLst/>
                        </a:rPr>
                        <a:t>0.9</a:t>
                      </a:r>
                      <a:endParaRPr lang="en-GB" sz="1400" b="0" i="0" u="none" strike="noStrike" dirty="0">
                        <a:solidFill>
                          <a:srgbClr val="000000"/>
                        </a:solidFill>
                        <a:effectLst/>
                        <a:latin typeface="+mn-lt"/>
                      </a:endParaRPr>
                    </a:p>
                  </a:txBody>
                  <a:tcPr marL="7620" marR="7620" marT="7620" marB="0"/>
                </a:tc>
                <a:extLst>
                  <a:ext uri="{0D108BD9-81ED-4DB2-BD59-A6C34878D82A}">
                    <a16:rowId xmlns:a16="http://schemas.microsoft.com/office/drawing/2014/main" val="1025161210"/>
                  </a:ext>
                </a:extLst>
              </a:tr>
              <a:tr h="588327">
                <a:tc>
                  <a:txBody>
                    <a:bodyPr/>
                    <a:lstStyle/>
                    <a:p>
                      <a:pPr lvl="1" algn="l" fontAlgn="b"/>
                      <a:r>
                        <a:rPr lang="en-GB" sz="1400" u="none" strike="noStrike" dirty="0">
                          <a:effectLst/>
                        </a:rPr>
                        <a:t>Chesham and Amersham</a:t>
                      </a:r>
                      <a:endParaRPr lang="en-GB" sz="1400" b="0" i="0" u="none" strike="noStrike" dirty="0">
                        <a:solidFill>
                          <a:srgbClr val="000000"/>
                        </a:solidFill>
                        <a:effectLst/>
                        <a:latin typeface="Arial" panose="020B0604020202020204" pitchFamily="34" charset="0"/>
                        <a:cs typeface="Arial" panose="020B0604020202020204" pitchFamily="34" charset="0"/>
                      </a:endParaRPr>
                    </a:p>
                  </a:txBody>
                  <a:tcPr marL="7620" marR="7620" marT="7620" marB="0"/>
                </a:tc>
                <a:tc>
                  <a:txBody>
                    <a:bodyPr/>
                    <a:lstStyle/>
                    <a:p>
                      <a:pPr algn="r" fontAlgn="t"/>
                      <a:r>
                        <a:rPr lang="en-GB" sz="1400" u="none" strike="noStrike">
                          <a:effectLst/>
                        </a:rPr>
                        <a:t>750</a:t>
                      </a:r>
                      <a:endParaRPr lang="en-GB" sz="1400" b="0" i="0" u="none" strike="noStrike">
                        <a:solidFill>
                          <a:srgbClr val="000000"/>
                        </a:solidFill>
                        <a:effectLst/>
                        <a:latin typeface="Arial" panose="020B0604020202020204" pitchFamily="34" charset="0"/>
                        <a:cs typeface="Arial" panose="020B0604020202020204" pitchFamily="34" charset="0"/>
                      </a:endParaRPr>
                    </a:p>
                  </a:txBody>
                  <a:tcPr marL="7620" marR="7620" marT="7620" marB="0"/>
                </a:tc>
                <a:tc>
                  <a:txBody>
                    <a:bodyPr/>
                    <a:lstStyle/>
                    <a:p>
                      <a:pPr algn="r" fontAlgn="t"/>
                      <a:r>
                        <a:rPr lang="en-GB" sz="1400" u="none" strike="noStrike">
                          <a:effectLst/>
                        </a:rPr>
                        <a:t>1.4</a:t>
                      </a:r>
                      <a:endParaRPr lang="en-GB" sz="1400" b="0" i="0" u="none" strike="noStrike">
                        <a:solidFill>
                          <a:srgbClr val="000000"/>
                        </a:solidFill>
                        <a:effectLst/>
                        <a:latin typeface="Arial" panose="020B0604020202020204" pitchFamily="34" charset="0"/>
                        <a:cs typeface="Arial" panose="020B0604020202020204" pitchFamily="34" charset="0"/>
                      </a:endParaRPr>
                    </a:p>
                  </a:txBody>
                  <a:tcPr marL="7620" marR="7620" marT="7620" marB="0"/>
                </a:tc>
                <a:tc>
                  <a:txBody>
                    <a:bodyPr/>
                    <a:lstStyle/>
                    <a:p>
                      <a:pPr algn="r" fontAlgn="b"/>
                      <a:r>
                        <a:rPr lang="en-GB" sz="1400" b="0" u="none" strike="noStrike">
                          <a:solidFill>
                            <a:srgbClr val="000000"/>
                          </a:solidFill>
                          <a:effectLst/>
                        </a:rPr>
                        <a:t>1,245</a:t>
                      </a:r>
                      <a:endParaRPr lang="en-GB" sz="1400" b="0" i="0" u="none" strike="noStrike">
                        <a:solidFill>
                          <a:srgbClr val="000000"/>
                        </a:solidFill>
                        <a:effectLst/>
                        <a:latin typeface="+mn-lt"/>
                      </a:endParaRPr>
                    </a:p>
                  </a:txBody>
                  <a:tcPr marL="7620" marR="7620" marT="7620" marB="0"/>
                </a:tc>
                <a:tc>
                  <a:txBody>
                    <a:bodyPr/>
                    <a:lstStyle/>
                    <a:p>
                      <a:pPr algn="r" fontAlgn="b"/>
                      <a:r>
                        <a:rPr lang="en-GB" sz="1400" b="0" u="none" strike="noStrike">
                          <a:solidFill>
                            <a:srgbClr val="000000"/>
                          </a:solidFill>
                          <a:effectLst/>
                        </a:rPr>
                        <a:t>2.2</a:t>
                      </a:r>
                      <a:endParaRPr lang="en-GB" sz="1400" b="0" i="0" u="none" strike="noStrike">
                        <a:solidFill>
                          <a:srgbClr val="000000"/>
                        </a:solidFill>
                        <a:effectLst/>
                        <a:latin typeface="+mn-lt"/>
                      </a:endParaRPr>
                    </a:p>
                  </a:txBody>
                  <a:tcPr marL="7620" marR="7620" marT="7620" marB="0"/>
                </a:tc>
                <a:tc>
                  <a:txBody>
                    <a:bodyPr/>
                    <a:lstStyle/>
                    <a:p>
                      <a:pPr algn="r" fontAlgn="b"/>
                      <a:r>
                        <a:rPr lang="en-GB" sz="1400" b="0" u="none" strike="noStrike" dirty="0">
                          <a:solidFill>
                            <a:srgbClr val="000000"/>
                          </a:solidFill>
                          <a:effectLst/>
                        </a:rPr>
                        <a:t>495</a:t>
                      </a:r>
                      <a:endParaRPr lang="en-GB" sz="1400" b="0" i="0" u="none" strike="noStrike" dirty="0">
                        <a:solidFill>
                          <a:srgbClr val="000000"/>
                        </a:solidFill>
                        <a:effectLst/>
                        <a:latin typeface="+mn-lt"/>
                      </a:endParaRPr>
                    </a:p>
                  </a:txBody>
                  <a:tcPr marL="7620" marR="7620" marT="7620" marB="0"/>
                </a:tc>
                <a:tc>
                  <a:txBody>
                    <a:bodyPr/>
                    <a:lstStyle/>
                    <a:p>
                      <a:pPr algn="r" fontAlgn="b"/>
                      <a:r>
                        <a:rPr lang="en-GB" sz="1400" b="0" u="none" strike="noStrike" dirty="0">
                          <a:solidFill>
                            <a:srgbClr val="000000"/>
                          </a:solidFill>
                          <a:effectLst/>
                        </a:rPr>
                        <a:t>0.8</a:t>
                      </a:r>
                      <a:endParaRPr lang="en-GB" sz="1400" b="0" i="0" u="none" strike="noStrike" dirty="0">
                        <a:solidFill>
                          <a:srgbClr val="000000"/>
                        </a:solidFill>
                        <a:effectLst/>
                        <a:latin typeface="+mn-lt"/>
                      </a:endParaRPr>
                    </a:p>
                  </a:txBody>
                  <a:tcPr marL="7620" marR="7620" marT="7620" marB="0"/>
                </a:tc>
                <a:extLst>
                  <a:ext uri="{0D108BD9-81ED-4DB2-BD59-A6C34878D82A}">
                    <a16:rowId xmlns:a16="http://schemas.microsoft.com/office/drawing/2014/main" val="559763272"/>
                  </a:ext>
                </a:extLst>
              </a:tr>
              <a:tr h="357240">
                <a:tc>
                  <a:txBody>
                    <a:bodyPr/>
                    <a:lstStyle/>
                    <a:p>
                      <a:pPr lvl="1" algn="l" fontAlgn="b"/>
                      <a:r>
                        <a:rPr lang="en-GB" sz="1400" u="none" strike="noStrike" dirty="0">
                          <a:effectLst/>
                        </a:rPr>
                        <a:t>Wycombe</a:t>
                      </a:r>
                      <a:endParaRPr lang="en-GB" sz="1400" b="0" i="0" u="none" strike="noStrike" dirty="0">
                        <a:solidFill>
                          <a:srgbClr val="000000"/>
                        </a:solidFill>
                        <a:effectLst/>
                        <a:latin typeface="Arial" panose="020B0604020202020204" pitchFamily="34" charset="0"/>
                        <a:cs typeface="Arial" panose="020B0604020202020204" pitchFamily="34" charset="0"/>
                      </a:endParaRPr>
                    </a:p>
                  </a:txBody>
                  <a:tcPr marL="7620" marR="7620" marT="7620" marB="0"/>
                </a:tc>
                <a:tc>
                  <a:txBody>
                    <a:bodyPr/>
                    <a:lstStyle/>
                    <a:p>
                      <a:pPr algn="r" fontAlgn="t"/>
                      <a:r>
                        <a:rPr lang="en-GB" sz="1400" u="none" strike="noStrike">
                          <a:effectLst/>
                        </a:rPr>
                        <a:t>1,840</a:t>
                      </a:r>
                      <a:endParaRPr lang="en-GB" sz="1400" b="0" i="0" u="none" strike="noStrike">
                        <a:solidFill>
                          <a:srgbClr val="000000"/>
                        </a:solidFill>
                        <a:effectLst/>
                        <a:latin typeface="Arial" panose="020B0604020202020204" pitchFamily="34" charset="0"/>
                        <a:cs typeface="Arial" panose="020B0604020202020204" pitchFamily="34" charset="0"/>
                      </a:endParaRPr>
                    </a:p>
                  </a:txBody>
                  <a:tcPr marL="7620" marR="7620" marT="7620" marB="0"/>
                </a:tc>
                <a:tc>
                  <a:txBody>
                    <a:bodyPr/>
                    <a:lstStyle/>
                    <a:p>
                      <a:pPr algn="r" fontAlgn="t"/>
                      <a:r>
                        <a:rPr lang="en-GB" sz="1400" u="none" strike="noStrike" dirty="0">
                          <a:effectLst/>
                        </a:rPr>
                        <a:t>2.6</a:t>
                      </a:r>
                      <a:endParaRPr lang="en-GB" sz="1400" b="0" i="0" u="none" strike="noStrike" dirty="0">
                        <a:solidFill>
                          <a:srgbClr val="000000"/>
                        </a:solidFill>
                        <a:effectLst/>
                        <a:latin typeface="Arial" panose="020B0604020202020204" pitchFamily="34" charset="0"/>
                        <a:cs typeface="Arial" panose="020B0604020202020204" pitchFamily="34" charset="0"/>
                      </a:endParaRPr>
                    </a:p>
                  </a:txBody>
                  <a:tcPr marL="7620" marR="7620" marT="7620" marB="0"/>
                </a:tc>
                <a:tc>
                  <a:txBody>
                    <a:bodyPr/>
                    <a:lstStyle/>
                    <a:p>
                      <a:pPr algn="r" fontAlgn="b"/>
                      <a:r>
                        <a:rPr lang="en-GB" sz="1400" b="0" u="none" strike="noStrike">
                          <a:solidFill>
                            <a:srgbClr val="000000"/>
                          </a:solidFill>
                          <a:effectLst/>
                        </a:rPr>
                        <a:t>2,740</a:t>
                      </a:r>
                      <a:endParaRPr lang="en-GB" sz="1400" b="0" i="0" u="none" strike="noStrike">
                        <a:solidFill>
                          <a:srgbClr val="000000"/>
                        </a:solidFill>
                        <a:effectLst/>
                        <a:latin typeface="+mn-lt"/>
                      </a:endParaRPr>
                    </a:p>
                  </a:txBody>
                  <a:tcPr marL="7620" marR="7620" marT="7620" marB="0"/>
                </a:tc>
                <a:tc>
                  <a:txBody>
                    <a:bodyPr/>
                    <a:lstStyle/>
                    <a:p>
                      <a:pPr algn="r" fontAlgn="b"/>
                      <a:r>
                        <a:rPr lang="en-GB" sz="1400" b="0" u="none" strike="noStrike">
                          <a:solidFill>
                            <a:srgbClr val="000000"/>
                          </a:solidFill>
                          <a:effectLst/>
                        </a:rPr>
                        <a:t>4.0</a:t>
                      </a:r>
                      <a:endParaRPr lang="en-GB" sz="1400" b="0" i="0" u="none" strike="noStrike">
                        <a:solidFill>
                          <a:srgbClr val="000000"/>
                        </a:solidFill>
                        <a:effectLst/>
                        <a:latin typeface="+mn-lt"/>
                      </a:endParaRPr>
                    </a:p>
                  </a:txBody>
                  <a:tcPr marL="7620" marR="7620" marT="7620" marB="0"/>
                </a:tc>
                <a:tc>
                  <a:txBody>
                    <a:bodyPr/>
                    <a:lstStyle/>
                    <a:p>
                      <a:pPr algn="r" fontAlgn="b"/>
                      <a:r>
                        <a:rPr lang="en-GB" sz="1400" b="0" u="none" strike="noStrike" dirty="0">
                          <a:solidFill>
                            <a:srgbClr val="000000"/>
                          </a:solidFill>
                          <a:effectLst/>
                        </a:rPr>
                        <a:t>900</a:t>
                      </a:r>
                      <a:endParaRPr lang="en-GB" sz="1400" b="0" i="0" u="none" strike="noStrike" dirty="0">
                        <a:solidFill>
                          <a:srgbClr val="000000"/>
                        </a:solidFill>
                        <a:effectLst/>
                        <a:latin typeface="+mn-lt"/>
                      </a:endParaRPr>
                    </a:p>
                  </a:txBody>
                  <a:tcPr marL="7620" marR="7620" marT="7620" marB="0"/>
                </a:tc>
                <a:tc>
                  <a:txBody>
                    <a:bodyPr/>
                    <a:lstStyle/>
                    <a:p>
                      <a:pPr algn="r" fontAlgn="b"/>
                      <a:r>
                        <a:rPr lang="en-GB" sz="1400" b="0" u="none" strike="noStrike" dirty="0">
                          <a:solidFill>
                            <a:srgbClr val="000000"/>
                          </a:solidFill>
                          <a:effectLst/>
                        </a:rPr>
                        <a:t>1.4</a:t>
                      </a:r>
                      <a:endParaRPr lang="en-GB" sz="1400" b="0" i="0" u="none" strike="noStrike" dirty="0">
                        <a:solidFill>
                          <a:srgbClr val="000000"/>
                        </a:solidFill>
                        <a:effectLst/>
                        <a:latin typeface="+mn-lt"/>
                      </a:endParaRPr>
                    </a:p>
                  </a:txBody>
                  <a:tcPr marL="7620" marR="7620" marT="7620" marB="0"/>
                </a:tc>
                <a:extLst>
                  <a:ext uri="{0D108BD9-81ED-4DB2-BD59-A6C34878D82A}">
                    <a16:rowId xmlns:a16="http://schemas.microsoft.com/office/drawing/2014/main" val="3378898359"/>
                  </a:ext>
                </a:extLst>
              </a:tr>
              <a:tr h="357240">
                <a:tc>
                  <a:txBody>
                    <a:bodyPr/>
                    <a:lstStyle/>
                    <a:p>
                      <a:pPr algn="l" fontAlgn="b"/>
                      <a:endParaRPr lang="en-GB" sz="1400" b="1" i="0" u="none" strike="noStrike">
                        <a:solidFill>
                          <a:srgbClr val="000000"/>
                        </a:solidFill>
                        <a:effectLst/>
                        <a:latin typeface="Arial" panose="020B0604020202020204" pitchFamily="34" charset="0"/>
                        <a:cs typeface="Arial" panose="020B0604020202020204" pitchFamily="34" charset="0"/>
                      </a:endParaRPr>
                    </a:p>
                  </a:txBody>
                  <a:tcPr marL="7620" marR="7620" marT="7620" marB="0"/>
                </a:tc>
                <a:tc>
                  <a:txBody>
                    <a:bodyPr/>
                    <a:lstStyle/>
                    <a:p>
                      <a:pPr algn="r" fontAlgn="t"/>
                      <a:endParaRPr lang="en-GB" sz="1400" b="1" i="0" u="none" strike="noStrike">
                        <a:solidFill>
                          <a:srgbClr val="000000"/>
                        </a:solidFill>
                        <a:effectLst/>
                        <a:latin typeface="Arial" panose="020B0604020202020204" pitchFamily="34" charset="0"/>
                        <a:cs typeface="Arial" panose="020B0604020202020204" pitchFamily="34" charset="0"/>
                      </a:endParaRPr>
                    </a:p>
                  </a:txBody>
                  <a:tcPr marL="7620" marR="7620" marT="7620" marB="0"/>
                </a:tc>
                <a:tc>
                  <a:txBody>
                    <a:bodyPr/>
                    <a:lstStyle/>
                    <a:p>
                      <a:pPr algn="r" fontAlgn="t"/>
                      <a:endParaRPr lang="en-GB" sz="1400" b="1" i="0" u="none" strike="noStrike">
                        <a:solidFill>
                          <a:srgbClr val="000000"/>
                        </a:solidFill>
                        <a:effectLst/>
                        <a:latin typeface="Arial" panose="020B0604020202020204" pitchFamily="34" charset="0"/>
                        <a:cs typeface="Arial" panose="020B0604020202020204" pitchFamily="34" charset="0"/>
                      </a:endParaRPr>
                    </a:p>
                  </a:txBody>
                  <a:tcPr marL="7620" marR="7620" marT="7620" marB="0"/>
                </a:tc>
                <a:tc>
                  <a:txBody>
                    <a:bodyPr/>
                    <a:lstStyle/>
                    <a:p>
                      <a:pPr algn="r" fontAlgn="ctr"/>
                      <a:endParaRPr lang="en-GB" sz="1400" b="1" i="0" u="none" strike="noStrike" dirty="0">
                        <a:solidFill>
                          <a:srgbClr val="000000"/>
                        </a:solidFill>
                        <a:effectLst/>
                        <a:latin typeface="+mn-lt"/>
                        <a:cs typeface="Arial" panose="020B0604020202020204" pitchFamily="34" charset="0"/>
                      </a:endParaRPr>
                    </a:p>
                  </a:txBody>
                  <a:tcPr marL="7620" marR="7620" marT="7620" marB="0"/>
                </a:tc>
                <a:tc>
                  <a:txBody>
                    <a:bodyPr/>
                    <a:lstStyle/>
                    <a:p>
                      <a:pPr algn="r" fontAlgn="t"/>
                      <a:endParaRPr lang="en-GB" sz="1400" b="1" i="0" u="none" strike="noStrike" dirty="0">
                        <a:solidFill>
                          <a:srgbClr val="000000"/>
                        </a:solidFill>
                        <a:effectLst/>
                        <a:highlight>
                          <a:srgbClr val="FFFF00"/>
                        </a:highlight>
                        <a:latin typeface="+mn-lt"/>
                        <a:cs typeface="Arial" panose="020B0604020202020204" pitchFamily="34" charset="0"/>
                      </a:endParaRPr>
                    </a:p>
                  </a:txBody>
                  <a:tcPr marL="7620" marR="7620" marT="7620" marB="0"/>
                </a:tc>
                <a:tc>
                  <a:txBody>
                    <a:bodyPr/>
                    <a:lstStyle/>
                    <a:p>
                      <a:pPr algn="r" fontAlgn="b"/>
                      <a:endParaRPr lang="en-GB" sz="1400" b="1" i="0" u="none" strike="noStrike" dirty="0">
                        <a:solidFill>
                          <a:srgbClr val="000000"/>
                        </a:solidFill>
                        <a:effectLst/>
                        <a:highlight>
                          <a:srgbClr val="FFFF00"/>
                        </a:highlight>
                        <a:latin typeface="+mn-lt"/>
                        <a:cs typeface="Arial" panose="020B0604020202020204" pitchFamily="34" charset="0"/>
                      </a:endParaRPr>
                    </a:p>
                  </a:txBody>
                  <a:tcPr marL="7620" marR="7620" marT="7620" marB="0"/>
                </a:tc>
                <a:tc>
                  <a:txBody>
                    <a:bodyPr/>
                    <a:lstStyle/>
                    <a:p>
                      <a:pPr algn="r" fontAlgn="b"/>
                      <a:endParaRPr lang="en-GB" sz="1400" b="1" i="0" u="none" strike="noStrike" dirty="0">
                        <a:solidFill>
                          <a:srgbClr val="000000"/>
                        </a:solidFill>
                        <a:effectLst/>
                        <a:highlight>
                          <a:srgbClr val="FFFF00"/>
                        </a:highlight>
                        <a:latin typeface="+mn-lt"/>
                        <a:cs typeface="Arial" panose="020B0604020202020204" pitchFamily="34" charset="0"/>
                      </a:endParaRPr>
                    </a:p>
                  </a:txBody>
                  <a:tcPr marL="7620" marR="7620" marT="7620" marB="0"/>
                </a:tc>
                <a:extLst>
                  <a:ext uri="{0D108BD9-81ED-4DB2-BD59-A6C34878D82A}">
                    <a16:rowId xmlns:a16="http://schemas.microsoft.com/office/drawing/2014/main" val="2142116898"/>
                  </a:ext>
                </a:extLst>
              </a:tr>
              <a:tr h="357240">
                <a:tc>
                  <a:txBody>
                    <a:bodyPr/>
                    <a:lstStyle/>
                    <a:p>
                      <a:pPr algn="l" fontAlgn="b"/>
                      <a:r>
                        <a:rPr lang="en-GB" sz="1400" b="1" u="none" strike="noStrike">
                          <a:effectLst/>
                        </a:rPr>
                        <a:t>Buckinghamshire</a:t>
                      </a:r>
                      <a:endParaRPr lang="en-GB" sz="1400" b="1" i="0" u="none" strike="noStrike">
                        <a:solidFill>
                          <a:srgbClr val="000000"/>
                        </a:solidFill>
                        <a:effectLst/>
                        <a:latin typeface="Arial" panose="020B0604020202020204" pitchFamily="34" charset="0"/>
                        <a:cs typeface="Arial" panose="020B0604020202020204" pitchFamily="34" charset="0"/>
                      </a:endParaRPr>
                    </a:p>
                  </a:txBody>
                  <a:tcPr marL="7620" marR="7620" marT="7620" marB="0"/>
                </a:tc>
                <a:tc>
                  <a:txBody>
                    <a:bodyPr/>
                    <a:lstStyle/>
                    <a:p>
                      <a:pPr algn="r" fontAlgn="t"/>
                      <a:r>
                        <a:rPr lang="en-GB" sz="1400" b="1" u="none" strike="noStrike" dirty="0">
                          <a:effectLst/>
                        </a:rPr>
                        <a:t>5,540</a:t>
                      </a:r>
                      <a:endParaRPr lang="en-GB" sz="1400" b="1" i="0" u="none" strike="noStrike" dirty="0">
                        <a:solidFill>
                          <a:srgbClr val="000000"/>
                        </a:solidFill>
                        <a:effectLst/>
                        <a:latin typeface="Arial" panose="020B0604020202020204" pitchFamily="34" charset="0"/>
                        <a:cs typeface="Arial" panose="020B0604020202020204" pitchFamily="34" charset="0"/>
                      </a:endParaRPr>
                    </a:p>
                  </a:txBody>
                  <a:tcPr marL="7620" marR="7620" marT="7620" marB="0"/>
                </a:tc>
                <a:tc>
                  <a:txBody>
                    <a:bodyPr/>
                    <a:lstStyle/>
                    <a:p>
                      <a:pPr algn="r" fontAlgn="t"/>
                      <a:r>
                        <a:rPr lang="en-GB" sz="1400" b="1" u="none" strike="noStrike">
                          <a:effectLst/>
                        </a:rPr>
                        <a:t>1.7</a:t>
                      </a:r>
                      <a:endParaRPr lang="en-GB" sz="1400" b="1" i="0" u="none" strike="noStrike">
                        <a:solidFill>
                          <a:srgbClr val="000000"/>
                        </a:solidFill>
                        <a:effectLst/>
                        <a:latin typeface="Arial" panose="020B0604020202020204" pitchFamily="34" charset="0"/>
                        <a:cs typeface="Arial" panose="020B0604020202020204" pitchFamily="34" charset="0"/>
                      </a:endParaRPr>
                    </a:p>
                  </a:txBody>
                  <a:tcPr marL="7620" marR="7620" marT="7620" marB="0"/>
                </a:tc>
                <a:tc>
                  <a:txBody>
                    <a:bodyPr/>
                    <a:lstStyle/>
                    <a:p>
                      <a:pPr algn="r" fontAlgn="ctr"/>
                      <a:r>
                        <a:rPr lang="en-GB" sz="1400" b="1" u="none" strike="noStrike" dirty="0">
                          <a:solidFill>
                            <a:srgbClr val="000000"/>
                          </a:solidFill>
                          <a:effectLst/>
                        </a:rPr>
                        <a:t>8,870</a:t>
                      </a:r>
                      <a:endParaRPr lang="en-GB" sz="1400" b="1" i="0" u="none" strike="noStrike" dirty="0">
                        <a:solidFill>
                          <a:srgbClr val="000000"/>
                        </a:solidFill>
                        <a:effectLst/>
                        <a:latin typeface="+mn-lt"/>
                        <a:cs typeface="Arial" panose="020B0604020202020204" pitchFamily="34" charset="0"/>
                      </a:endParaRPr>
                    </a:p>
                  </a:txBody>
                  <a:tcPr marL="7620" marR="7620" marT="7620" marB="0"/>
                </a:tc>
                <a:tc>
                  <a:txBody>
                    <a:bodyPr/>
                    <a:lstStyle/>
                    <a:p>
                      <a:pPr algn="r" fontAlgn="b"/>
                      <a:r>
                        <a:rPr lang="en-GB" sz="1400" b="1" u="none" strike="noStrike" dirty="0">
                          <a:solidFill>
                            <a:srgbClr val="000000"/>
                          </a:solidFill>
                          <a:effectLst/>
                        </a:rPr>
                        <a:t>2.6</a:t>
                      </a:r>
                      <a:endParaRPr lang="en-GB" sz="1400" b="1" i="0" u="none" strike="noStrike" dirty="0">
                        <a:solidFill>
                          <a:srgbClr val="000000"/>
                        </a:solidFill>
                        <a:effectLst/>
                        <a:latin typeface="+mn-lt"/>
                        <a:cs typeface="Arial" panose="020B0604020202020204" pitchFamily="34" charset="0"/>
                      </a:endParaRPr>
                    </a:p>
                  </a:txBody>
                  <a:tcPr marL="7620" marR="7620" marT="7620" marB="0"/>
                </a:tc>
                <a:tc>
                  <a:txBody>
                    <a:bodyPr/>
                    <a:lstStyle/>
                    <a:p>
                      <a:pPr algn="r" fontAlgn="b"/>
                      <a:r>
                        <a:rPr lang="en-GB" sz="1400" b="1" u="none" strike="noStrike" dirty="0">
                          <a:solidFill>
                            <a:srgbClr val="000000"/>
                          </a:solidFill>
                          <a:effectLst/>
                        </a:rPr>
                        <a:t>3,330</a:t>
                      </a:r>
                      <a:endParaRPr lang="en-GB" sz="1400" b="1" i="0" u="none" strike="noStrike" dirty="0">
                        <a:solidFill>
                          <a:srgbClr val="000000"/>
                        </a:solidFill>
                        <a:effectLst/>
                        <a:latin typeface="+mn-lt"/>
                        <a:cs typeface="Arial" panose="020B0604020202020204" pitchFamily="34" charset="0"/>
                      </a:endParaRPr>
                    </a:p>
                  </a:txBody>
                  <a:tcPr marL="7620" marR="7620" marT="7620" marB="0"/>
                </a:tc>
                <a:tc>
                  <a:txBody>
                    <a:bodyPr/>
                    <a:lstStyle/>
                    <a:p>
                      <a:pPr algn="r" fontAlgn="b"/>
                      <a:r>
                        <a:rPr lang="en-GB" sz="1400" b="1" u="none" strike="noStrike" dirty="0">
                          <a:solidFill>
                            <a:srgbClr val="000000"/>
                          </a:solidFill>
                          <a:effectLst/>
                        </a:rPr>
                        <a:t>0.9</a:t>
                      </a:r>
                      <a:endParaRPr lang="en-GB" sz="1400" b="1" i="0" u="none" strike="noStrike" dirty="0">
                        <a:solidFill>
                          <a:srgbClr val="000000"/>
                        </a:solidFill>
                        <a:effectLst/>
                        <a:latin typeface="+mn-lt"/>
                        <a:cs typeface="Arial" panose="020B0604020202020204" pitchFamily="34" charset="0"/>
                      </a:endParaRPr>
                    </a:p>
                  </a:txBody>
                  <a:tcPr marL="7620" marR="7620" marT="7620" marB="0"/>
                </a:tc>
                <a:extLst>
                  <a:ext uri="{0D108BD9-81ED-4DB2-BD59-A6C34878D82A}">
                    <a16:rowId xmlns:a16="http://schemas.microsoft.com/office/drawing/2014/main" val="1577093800"/>
                  </a:ext>
                </a:extLst>
              </a:tr>
              <a:tr h="357240">
                <a:tc>
                  <a:txBody>
                    <a:bodyPr/>
                    <a:lstStyle/>
                    <a:p>
                      <a:pPr algn="l" fontAlgn="b"/>
                      <a:r>
                        <a:rPr lang="en-GB" sz="1400" u="none" strike="noStrike">
                          <a:effectLst/>
                        </a:rPr>
                        <a:t>England</a:t>
                      </a:r>
                      <a:endParaRPr lang="en-GB" sz="1400" b="0" i="0" u="none" strike="noStrike">
                        <a:solidFill>
                          <a:srgbClr val="000000"/>
                        </a:solidFill>
                        <a:effectLst/>
                        <a:latin typeface="Arial" panose="020B0604020202020204" pitchFamily="34" charset="0"/>
                        <a:cs typeface="Arial" panose="020B0604020202020204" pitchFamily="34" charset="0"/>
                      </a:endParaRPr>
                    </a:p>
                  </a:txBody>
                  <a:tcPr marL="7620" marR="7620" marT="7620" marB="0"/>
                </a:tc>
                <a:tc>
                  <a:txBody>
                    <a:bodyPr/>
                    <a:lstStyle/>
                    <a:p>
                      <a:pPr algn="r" fontAlgn="t"/>
                      <a:r>
                        <a:rPr lang="en-GB" sz="1400" u="none" strike="noStrike">
                          <a:effectLst/>
                        </a:rPr>
                        <a:t>1,063,505</a:t>
                      </a:r>
                      <a:endParaRPr lang="en-GB" sz="1400" b="0" i="0" u="none" strike="noStrike">
                        <a:solidFill>
                          <a:srgbClr val="000000"/>
                        </a:solidFill>
                        <a:effectLst/>
                        <a:latin typeface="Arial" panose="020B0604020202020204" pitchFamily="34" charset="0"/>
                        <a:cs typeface="Arial" panose="020B0604020202020204" pitchFamily="34" charset="0"/>
                      </a:endParaRPr>
                    </a:p>
                  </a:txBody>
                  <a:tcPr marL="7620" marR="7620" marT="7620" marB="0"/>
                </a:tc>
                <a:tc>
                  <a:txBody>
                    <a:bodyPr/>
                    <a:lstStyle/>
                    <a:p>
                      <a:pPr algn="r" fontAlgn="t"/>
                      <a:r>
                        <a:rPr lang="en-GB" sz="1400" u="none" strike="noStrike" dirty="0">
                          <a:effectLst/>
                        </a:rPr>
                        <a:t>3.0</a:t>
                      </a:r>
                      <a:endParaRPr lang="en-GB" sz="1400" b="0" i="0" u="none" strike="noStrike" dirty="0">
                        <a:solidFill>
                          <a:srgbClr val="000000"/>
                        </a:solidFill>
                        <a:effectLst/>
                        <a:latin typeface="Arial" panose="020B0604020202020204" pitchFamily="34" charset="0"/>
                        <a:cs typeface="Arial" panose="020B0604020202020204" pitchFamily="34" charset="0"/>
                      </a:endParaRPr>
                    </a:p>
                  </a:txBody>
                  <a:tcPr marL="7620" marR="7620" marT="7620" marB="0"/>
                </a:tc>
                <a:tc>
                  <a:txBody>
                    <a:bodyPr/>
                    <a:lstStyle/>
                    <a:p>
                      <a:pPr algn="r" fontAlgn="ctr"/>
                      <a:r>
                        <a:rPr lang="en-GB" sz="1400" b="0" u="none" strike="noStrike">
                          <a:solidFill>
                            <a:srgbClr val="333333"/>
                          </a:solidFill>
                          <a:effectLst/>
                        </a:rPr>
                        <a:t>1,342,570</a:t>
                      </a:r>
                      <a:endParaRPr lang="en-GB" sz="1400" b="0" i="0" u="none" strike="noStrike">
                        <a:solidFill>
                          <a:srgbClr val="333333"/>
                        </a:solidFill>
                        <a:effectLst/>
                        <a:latin typeface="+mn-lt"/>
                        <a:cs typeface="Arial" panose="020B0604020202020204" pitchFamily="34" charset="0"/>
                      </a:endParaRPr>
                    </a:p>
                  </a:txBody>
                  <a:tcPr marL="7620" marR="7620" marT="7620" marB="0"/>
                </a:tc>
                <a:tc>
                  <a:txBody>
                    <a:bodyPr/>
                    <a:lstStyle/>
                    <a:p>
                      <a:pPr algn="r" fontAlgn="b"/>
                      <a:r>
                        <a:rPr lang="en-GB" sz="1400" b="0" u="none" strike="noStrike">
                          <a:solidFill>
                            <a:srgbClr val="000000"/>
                          </a:solidFill>
                          <a:effectLst/>
                        </a:rPr>
                        <a:t>3.8</a:t>
                      </a:r>
                      <a:endParaRPr lang="en-GB" sz="1400" b="0" i="0" u="none" strike="noStrike">
                        <a:solidFill>
                          <a:srgbClr val="000000"/>
                        </a:solidFill>
                        <a:effectLst/>
                        <a:latin typeface="+mn-lt"/>
                        <a:cs typeface="Arial" panose="020B0604020202020204" pitchFamily="34" charset="0"/>
                      </a:endParaRPr>
                    </a:p>
                  </a:txBody>
                  <a:tcPr marL="7620" marR="7620" marT="7620" marB="0"/>
                </a:tc>
                <a:tc>
                  <a:txBody>
                    <a:bodyPr/>
                    <a:lstStyle/>
                    <a:p>
                      <a:pPr algn="r" fontAlgn="b"/>
                      <a:r>
                        <a:rPr lang="en-GB" sz="1400" b="0" u="none" strike="noStrike">
                          <a:solidFill>
                            <a:srgbClr val="000000"/>
                          </a:solidFill>
                          <a:effectLst/>
                        </a:rPr>
                        <a:t>279,065</a:t>
                      </a:r>
                      <a:endParaRPr lang="en-GB" sz="1400" b="0" i="0" u="none" strike="noStrike">
                        <a:solidFill>
                          <a:srgbClr val="000000"/>
                        </a:solidFill>
                        <a:effectLst/>
                        <a:latin typeface="+mn-lt"/>
                        <a:cs typeface="Arial" panose="020B0604020202020204" pitchFamily="34" charset="0"/>
                      </a:endParaRPr>
                    </a:p>
                  </a:txBody>
                  <a:tcPr marL="7620" marR="7620" marT="7620" marB="0"/>
                </a:tc>
                <a:tc>
                  <a:txBody>
                    <a:bodyPr/>
                    <a:lstStyle/>
                    <a:p>
                      <a:pPr algn="r" fontAlgn="b"/>
                      <a:r>
                        <a:rPr lang="en-GB" sz="1400" b="0" u="none" strike="noStrike" dirty="0">
                          <a:solidFill>
                            <a:srgbClr val="000000"/>
                          </a:solidFill>
                          <a:effectLst/>
                        </a:rPr>
                        <a:t>0.8</a:t>
                      </a:r>
                      <a:endParaRPr lang="en-GB" sz="1400" b="0" i="0" u="none" strike="noStrike" dirty="0">
                        <a:solidFill>
                          <a:srgbClr val="000000"/>
                        </a:solidFill>
                        <a:effectLst/>
                        <a:latin typeface="+mn-lt"/>
                        <a:cs typeface="Arial" panose="020B0604020202020204" pitchFamily="34" charset="0"/>
                      </a:endParaRPr>
                    </a:p>
                  </a:txBody>
                  <a:tcPr marL="7620" marR="7620" marT="7620" marB="0"/>
                </a:tc>
                <a:extLst>
                  <a:ext uri="{0D108BD9-81ED-4DB2-BD59-A6C34878D82A}">
                    <a16:rowId xmlns:a16="http://schemas.microsoft.com/office/drawing/2014/main" val="1894439850"/>
                  </a:ext>
                </a:extLst>
              </a:tr>
            </a:tbl>
          </a:graphicData>
        </a:graphic>
      </p:graphicFrame>
      <p:sp>
        <p:nvSpPr>
          <p:cNvPr id="10" name="TextBox 9">
            <a:extLst>
              <a:ext uri="{FF2B5EF4-FFF2-40B4-BE49-F238E27FC236}">
                <a16:creationId xmlns:a16="http://schemas.microsoft.com/office/drawing/2014/main" id="{F5117E8C-1E15-C852-0D5F-402F5422F961}"/>
              </a:ext>
            </a:extLst>
          </p:cNvPr>
          <p:cNvSpPr txBox="1"/>
          <p:nvPr/>
        </p:nvSpPr>
        <p:spPr>
          <a:xfrm>
            <a:off x="308113" y="5817798"/>
            <a:ext cx="9372600" cy="1077218"/>
          </a:xfrm>
          <a:prstGeom prst="rect">
            <a:avLst/>
          </a:prstGeom>
          <a:noFill/>
        </p:spPr>
        <p:txBody>
          <a:bodyPr wrap="square">
            <a:spAutoFit/>
          </a:bodyPr>
          <a:lstStyle/>
          <a:p>
            <a:r>
              <a:rPr lang="en-GB" sz="1600" dirty="0"/>
              <a:t>More granular data (ward level and age breakdown) is available on the Buckinghamshire Economic Intelligence Observatory website - </a:t>
            </a:r>
            <a:r>
              <a:rPr lang="en-GB" sz="1600" dirty="0">
                <a:hlinkClick r:id="rId3"/>
              </a:rPr>
              <a:t>https://www.buckseconomy.co.uk/jobs-and-skills/jobs-skills-dashboards-charts-and-maps/claimant-count/</a:t>
            </a:r>
            <a:endParaRPr lang="en-GB" sz="1600" dirty="0"/>
          </a:p>
          <a:p>
            <a:endParaRPr lang="en-GB" sz="1600" dirty="0"/>
          </a:p>
        </p:txBody>
      </p:sp>
    </p:spTree>
    <p:extLst>
      <p:ext uri="{BB962C8B-B14F-4D97-AF65-F5344CB8AC3E}">
        <p14:creationId xmlns:p14="http://schemas.microsoft.com/office/powerpoint/2010/main" val="15253606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E01160D-119A-872D-D9BD-9E803F28FCA7}"/>
              </a:ext>
            </a:extLst>
          </p:cNvPr>
          <p:cNvSpPr txBox="1">
            <a:spLocks/>
          </p:cNvSpPr>
          <p:nvPr/>
        </p:nvSpPr>
        <p:spPr>
          <a:xfrm>
            <a:off x="628650" y="2244455"/>
            <a:ext cx="7886700" cy="936368"/>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b="1">
                <a:solidFill>
                  <a:srgbClr val="006965"/>
                </a:solidFill>
                <a:latin typeface="+mn-lt"/>
              </a:rPr>
              <a:t>Section 3: Skills supply</a:t>
            </a:r>
            <a:endParaRPr lang="en-GB">
              <a:solidFill>
                <a:srgbClr val="006965"/>
              </a:solidFill>
              <a:latin typeface="+mn-lt"/>
            </a:endParaRPr>
          </a:p>
        </p:txBody>
      </p:sp>
    </p:spTree>
    <p:extLst>
      <p:ext uri="{BB962C8B-B14F-4D97-AF65-F5344CB8AC3E}">
        <p14:creationId xmlns:p14="http://schemas.microsoft.com/office/powerpoint/2010/main" val="68303181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A6FCD3-DC66-0C57-FDDF-7F139BB3F352}"/>
              </a:ext>
            </a:extLst>
          </p:cNvPr>
          <p:cNvSpPr>
            <a:spLocks noGrp="1"/>
          </p:cNvSpPr>
          <p:nvPr>
            <p:ph type="title"/>
          </p:nvPr>
        </p:nvSpPr>
        <p:spPr>
          <a:xfrm>
            <a:off x="237478" y="-31798"/>
            <a:ext cx="10515600" cy="1325563"/>
          </a:xfrm>
        </p:spPr>
        <p:txBody>
          <a:bodyPr>
            <a:normAutofit/>
          </a:bodyPr>
          <a:lstStyle/>
          <a:p>
            <a:r>
              <a:rPr lang="en-GB" sz="3200" b="1" dirty="0">
                <a:solidFill>
                  <a:srgbClr val="006965"/>
                </a:solidFill>
                <a:latin typeface="+mn-lt"/>
              </a:rPr>
              <a:t>How qualified is the local labour pool? </a:t>
            </a:r>
            <a:endParaRPr lang="en-GB" sz="3200" dirty="0">
              <a:solidFill>
                <a:srgbClr val="006965"/>
              </a:solidFill>
              <a:latin typeface="+mn-lt"/>
            </a:endParaRPr>
          </a:p>
        </p:txBody>
      </p:sp>
      <p:sp>
        <p:nvSpPr>
          <p:cNvPr id="4" name="TextBox 3">
            <a:extLst>
              <a:ext uri="{FF2B5EF4-FFF2-40B4-BE49-F238E27FC236}">
                <a16:creationId xmlns:a16="http://schemas.microsoft.com/office/drawing/2014/main" id="{731C8C01-9B21-517F-D6BE-75621969C70F}"/>
              </a:ext>
            </a:extLst>
          </p:cNvPr>
          <p:cNvSpPr txBox="1"/>
          <p:nvPr/>
        </p:nvSpPr>
        <p:spPr>
          <a:xfrm>
            <a:off x="7072485" y="1690688"/>
            <a:ext cx="4882037" cy="4411208"/>
          </a:xfrm>
          <a:prstGeom prst="rect">
            <a:avLst/>
          </a:prstGeom>
          <a:noFill/>
          <a:ln w="12700">
            <a:noFill/>
          </a:ln>
        </p:spPr>
        <p:txBody>
          <a:bodyPr wrap="square" rtlCol="0">
            <a:spAutoFit/>
          </a:bodyPr>
          <a:lstStyle/>
          <a:p>
            <a:pPr>
              <a:lnSpc>
                <a:spcPct val="107000"/>
              </a:lnSpc>
              <a:spcAft>
                <a:spcPts val="800"/>
              </a:spcAft>
            </a:pPr>
            <a:r>
              <a:rPr lang="en-GB" sz="1400" dirty="0">
                <a:effectLst/>
                <a:latin typeface="Calibri" panose="020F0502020204030204" pitchFamily="34" charset="0"/>
                <a:ea typeface="Calibri" panose="020F0502020204030204" pitchFamily="34" charset="0"/>
                <a:cs typeface="Arial" panose="020B0604020202020204" pitchFamily="34" charset="0"/>
              </a:rPr>
              <a:t>48% of Buckinghamshire’s working age population have a Level 4</a:t>
            </a:r>
            <a:r>
              <a:rPr lang="en-GB" sz="1400" dirty="0">
                <a:latin typeface="Calibri" panose="020F0502020204030204" pitchFamily="34" charset="0"/>
                <a:ea typeface="Calibri" panose="020F0502020204030204" pitchFamily="34" charset="0"/>
                <a:cs typeface="Arial" panose="020B0604020202020204" pitchFamily="34" charset="0"/>
              </a:rPr>
              <a:t> or higher </a:t>
            </a:r>
            <a:r>
              <a:rPr lang="en-GB" sz="1400" dirty="0">
                <a:effectLst/>
                <a:latin typeface="Calibri" panose="020F0502020204030204" pitchFamily="34" charset="0"/>
                <a:ea typeface="Calibri" panose="020F0502020204030204" pitchFamily="34" charset="0"/>
                <a:cs typeface="Arial" panose="020B0604020202020204" pitchFamily="34" charset="0"/>
              </a:rPr>
              <a:t>qualification (see chart). The majority of these people will be degree holders. This </a:t>
            </a:r>
            <a:r>
              <a:rPr lang="en-GB" sz="1400">
                <a:effectLst/>
                <a:latin typeface="Calibri" panose="020F0502020204030204" pitchFamily="34" charset="0"/>
                <a:ea typeface="Calibri" panose="020F0502020204030204" pitchFamily="34" charset="0"/>
                <a:cs typeface="Arial" panose="020B0604020202020204" pitchFamily="34" charset="0"/>
              </a:rPr>
              <a:t>is five </a:t>
            </a:r>
            <a:r>
              <a:rPr lang="en-GB" sz="1400" dirty="0">
                <a:effectLst/>
                <a:latin typeface="Calibri" panose="020F0502020204030204" pitchFamily="34" charset="0"/>
                <a:ea typeface="Calibri" panose="020F0502020204030204" pitchFamily="34" charset="0"/>
                <a:cs typeface="Arial" panose="020B0604020202020204" pitchFamily="34" charset="0"/>
              </a:rPr>
              <a:t>percentage points higher than the national average.  A similar proportion are qualified to Level 2 and 3 as the national average, whilst fewer have no qualifications or are qualified to Level 1. </a:t>
            </a:r>
          </a:p>
          <a:p>
            <a:pPr>
              <a:lnSpc>
                <a:spcPct val="107000"/>
              </a:lnSpc>
              <a:spcAft>
                <a:spcPts val="800"/>
              </a:spcAft>
            </a:pPr>
            <a:r>
              <a:rPr lang="en-GB" sz="1400" dirty="0">
                <a:latin typeface="Calibri" panose="020F0502020204030204" pitchFamily="34" charset="0"/>
                <a:ea typeface="Calibri" panose="020F0502020204030204" pitchFamily="34" charset="0"/>
                <a:cs typeface="Arial" panose="020B0604020202020204" pitchFamily="34" charset="0"/>
              </a:rPr>
              <a:t>The table below describes what these levels mean in practice. </a:t>
            </a:r>
          </a:p>
          <a:p>
            <a:pPr>
              <a:lnSpc>
                <a:spcPct val="107000"/>
              </a:lnSpc>
              <a:spcAft>
                <a:spcPts val="800"/>
              </a:spcAft>
            </a:pPr>
            <a:r>
              <a:rPr lang="en-GB" sz="1400" dirty="0">
                <a:latin typeface="Calibri" panose="020F0502020204030204" pitchFamily="34" charset="0"/>
                <a:ea typeface="Calibri" panose="020F0502020204030204" pitchFamily="34" charset="0"/>
                <a:cs typeface="Arial" panose="020B0604020202020204" pitchFamily="34" charset="0"/>
              </a:rPr>
              <a:t>There tends to be higher demand from employers for people with higher-level technical qualifications (at Levels 3, 4 and 5) than the number of people achieving or entering the labour market on achieving qualifications at these levels. </a:t>
            </a:r>
          </a:p>
          <a:p>
            <a:pPr>
              <a:lnSpc>
                <a:spcPct val="107000"/>
              </a:lnSpc>
              <a:spcAft>
                <a:spcPts val="800"/>
              </a:spcAft>
            </a:pPr>
            <a:r>
              <a:rPr lang="en-GB" sz="1400" dirty="0">
                <a:latin typeface="Calibri" panose="020F0502020204030204" pitchFamily="34" charset="0"/>
                <a:ea typeface="Calibri" panose="020F0502020204030204" pitchFamily="34" charset="0"/>
                <a:cs typeface="Arial" panose="020B0604020202020204" pitchFamily="34" charset="0"/>
              </a:rPr>
              <a:t>Sectors in which there is a high demand for people with qualifications at higher technical level include: high performance engineering, space, film and TV and digital technologies. </a:t>
            </a:r>
          </a:p>
          <a:p>
            <a:pPr>
              <a:lnSpc>
                <a:spcPct val="107000"/>
              </a:lnSpc>
              <a:spcAft>
                <a:spcPts val="800"/>
              </a:spcAft>
            </a:pPr>
            <a:r>
              <a:rPr lang="en-GB" sz="1400" dirty="0">
                <a:effectLst/>
                <a:latin typeface="Calibri" panose="020F0502020204030204" pitchFamily="34" charset="0"/>
                <a:ea typeface="Calibri" panose="020F0502020204030204" pitchFamily="34" charset="0"/>
                <a:cs typeface="Arial" panose="020B0604020202020204" pitchFamily="34" charset="0"/>
              </a:rPr>
              <a:t>In some </a:t>
            </a:r>
            <a:r>
              <a:rPr lang="en-GB" sz="1400" dirty="0">
                <a:latin typeface="Calibri" panose="020F0502020204030204" pitchFamily="34" charset="0"/>
                <a:ea typeface="Calibri" panose="020F0502020204030204" pitchFamily="34" charset="0"/>
                <a:cs typeface="Arial" panose="020B0604020202020204" pitchFamily="34" charset="0"/>
              </a:rPr>
              <a:t>sectors, employers seek recruits who hold a degree, despite a degree not necessarily being required to undertake the role.  </a:t>
            </a:r>
          </a:p>
        </p:txBody>
      </p:sp>
      <p:graphicFrame>
        <p:nvGraphicFramePr>
          <p:cNvPr id="6" name="Table 5">
            <a:extLst>
              <a:ext uri="{FF2B5EF4-FFF2-40B4-BE49-F238E27FC236}">
                <a16:creationId xmlns:a16="http://schemas.microsoft.com/office/drawing/2014/main" id="{BB7C098C-63A2-5E55-106C-B683569F8220}"/>
              </a:ext>
            </a:extLst>
          </p:cNvPr>
          <p:cNvGraphicFramePr>
            <a:graphicFrameLocks noGrp="1"/>
          </p:cNvGraphicFramePr>
          <p:nvPr>
            <p:extLst>
              <p:ext uri="{D42A27DB-BD31-4B8C-83A1-F6EECF244321}">
                <p14:modId xmlns:p14="http://schemas.microsoft.com/office/powerpoint/2010/main" val="2600832810"/>
              </p:ext>
            </p:extLst>
          </p:nvPr>
        </p:nvGraphicFramePr>
        <p:xfrm>
          <a:off x="712236" y="5246874"/>
          <a:ext cx="3979334" cy="1442335"/>
        </p:xfrm>
        <a:graphic>
          <a:graphicData uri="http://schemas.openxmlformats.org/drawingml/2006/table">
            <a:tbl>
              <a:tblPr firstRow="1" bandRow="1">
                <a:tableStyleId>{93296810-A885-4BE3-A3E7-6D5BEEA58F35}</a:tableStyleId>
              </a:tblPr>
              <a:tblGrid>
                <a:gridCol w="922866">
                  <a:extLst>
                    <a:ext uri="{9D8B030D-6E8A-4147-A177-3AD203B41FA5}">
                      <a16:colId xmlns:a16="http://schemas.microsoft.com/office/drawing/2014/main" val="281125354"/>
                    </a:ext>
                  </a:extLst>
                </a:gridCol>
                <a:gridCol w="3056468">
                  <a:extLst>
                    <a:ext uri="{9D8B030D-6E8A-4147-A177-3AD203B41FA5}">
                      <a16:colId xmlns:a16="http://schemas.microsoft.com/office/drawing/2014/main" val="2939049081"/>
                    </a:ext>
                  </a:extLst>
                </a:gridCol>
              </a:tblGrid>
              <a:tr h="288467">
                <a:tc>
                  <a:txBody>
                    <a:bodyPr/>
                    <a:lstStyle/>
                    <a:p>
                      <a:r>
                        <a:rPr lang="en-GB" sz="1200"/>
                        <a:t>Level</a:t>
                      </a:r>
                    </a:p>
                  </a:txBody>
                  <a:tcPr/>
                </a:tc>
                <a:tc>
                  <a:txBody>
                    <a:bodyPr/>
                    <a:lstStyle/>
                    <a:p>
                      <a:r>
                        <a:rPr lang="en-GB" sz="1200"/>
                        <a:t>Description</a:t>
                      </a:r>
                    </a:p>
                  </a:txBody>
                  <a:tcPr/>
                </a:tc>
                <a:extLst>
                  <a:ext uri="{0D108BD9-81ED-4DB2-BD59-A6C34878D82A}">
                    <a16:rowId xmlns:a16="http://schemas.microsoft.com/office/drawing/2014/main" val="1126097532"/>
                  </a:ext>
                </a:extLst>
              </a:tr>
              <a:tr h="288467">
                <a:tc>
                  <a:txBody>
                    <a:bodyPr/>
                    <a:lstStyle/>
                    <a:p>
                      <a:r>
                        <a:rPr lang="en-GB" sz="1200" dirty="0"/>
                        <a:t>Level 1</a:t>
                      </a:r>
                    </a:p>
                  </a:txBody>
                  <a:tcPr/>
                </a:tc>
                <a:tc>
                  <a:txBody>
                    <a:bodyPr/>
                    <a:lstStyle/>
                    <a:p>
                      <a:r>
                        <a:rPr lang="en-GB" sz="1200"/>
                        <a:t>Fewer than 5+ GCSEs / NVQ 1 </a:t>
                      </a:r>
                    </a:p>
                  </a:txBody>
                  <a:tcPr/>
                </a:tc>
                <a:extLst>
                  <a:ext uri="{0D108BD9-81ED-4DB2-BD59-A6C34878D82A}">
                    <a16:rowId xmlns:a16="http://schemas.microsoft.com/office/drawing/2014/main" val="1191897149"/>
                  </a:ext>
                </a:extLst>
              </a:tr>
              <a:tr h="288467">
                <a:tc>
                  <a:txBody>
                    <a:bodyPr/>
                    <a:lstStyle/>
                    <a:p>
                      <a:r>
                        <a:rPr lang="en-GB" sz="1200"/>
                        <a:t>Level 2</a:t>
                      </a:r>
                    </a:p>
                  </a:txBody>
                  <a:tcPr/>
                </a:tc>
                <a:tc>
                  <a:txBody>
                    <a:bodyPr/>
                    <a:lstStyle/>
                    <a:p>
                      <a:r>
                        <a:rPr lang="en-GB" sz="1200"/>
                        <a:t>5+ GCSEs / NVQ 2 or equivalent </a:t>
                      </a:r>
                    </a:p>
                  </a:txBody>
                  <a:tcPr/>
                </a:tc>
                <a:extLst>
                  <a:ext uri="{0D108BD9-81ED-4DB2-BD59-A6C34878D82A}">
                    <a16:rowId xmlns:a16="http://schemas.microsoft.com/office/drawing/2014/main" val="2227713239"/>
                  </a:ext>
                </a:extLst>
              </a:tr>
              <a:tr h="288467">
                <a:tc>
                  <a:txBody>
                    <a:bodyPr/>
                    <a:lstStyle/>
                    <a:p>
                      <a:r>
                        <a:rPr lang="en-GB" sz="1200"/>
                        <a:t>Level 3</a:t>
                      </a:r>
                    </a:p>
                  </a:txBody>
                  <a:tcPr/>
                </a:tc>
                <a:tc>
                  <a:txBody>
                    <a:bodyPr/>
                    <a:lstStyle/>
                    <a:p>
                      <a:r>
                        <a:rPr lang="en-GB" sz="1200"/>
                        <a:t>2+ A-levels / NVQ 3 or equivalent </a:t>
                      </a:r>
                    </a:p>
                  </a:txBody>
                  <a:tcPr/>
                </a:tc>
                <a:extLst>
                  <a:ext uri="{0D108BD9-81ED-4DB2-BD59-A6C34878D82A}">
                    <a16:rowId xmlns:a16="http://schemas.microsoft.com/office/drawing/2014/main" val="3676969420"/>
                  </a:ext>
                </a:extLst>
              </a:tr>
              <a:tr h="288467">
                <a:tc>
                  <a:txBody>
                    <a:bodyPr/>
                    <a:lstStyle/>
                    <a:p>
                      <a:r>
                        <a:rPr lang="en-GB" sz="1200"/>
                        <a:t>Level 4+</a:t>
                      </a:r>
                    </a:p>
                  </a:txBody>
                  <a:tcPr/>
                </a:tc>
                <a:tc>
                  <a:txBody>
                    <a:bodyPr/>
                    <a:lstStyle/>
                    <a:p>
                      <a:r>
                        <a:rPr lang="en-GB" sz="1200" dirty="0"/>
                        <a:t>HNC, HND, NVQ 4 and 5, degree or higher</a:t>
                      </a:r>
                    </a:p>
                  </a:txBody>
                  <a:tcPr/>
                </a:tc>
                <a:extLst>
                  <a:ext uri="{0D108BD9-81ED-4DB2-BD59-A6C34878D82A}">
                    <a16:rowId xmlns:a16="http://schemas.microsoft.com/office/drawing/2014/main" val="1624896046"/>
                  </a:ext>
                </a:extLst>
              </a:tr>
            </a:tbl>
          </a:graphicData>
        </a:graphic>
      </p:graphicFrame>
      <p:sp>
        <p:nvSpPr>
          <p:cNvPr id="8" name="TextBox 7">
            <a:extLst>
              <a:ext uri="{FF2B5EF4-FFF2-40B4-BE49-F238E27FC236}">
                <a16:creationId xmlns:a16="http://schemas.microsoft.com/office/drawing/2014/main" id="{D99FFB99-BCC7-7B34-B84A-AF0405851503}"/>
              </a:ext>
            </a:extLst>
          </p:cNvPr>
          <p:cNvSpPr txBox="1"/>
          <p:nvPr/>
        </p:nvSpPr>
        <p:spPr>
          <a:xfrm>
            <a:off x="8420985" y="6511536"/>
            <a:ext cx="3778898" cy="276999"/>
          </a:xfrm>
          <a:prstGeom prst="rect">
            <a:avLst/>
          </a:prstGeom>
          <a:noFill/>
        </p:spPr>
        <p:txBody>
          <a:bodyPr wrap="square">
            <a:spAutoFit/>
          </a:bodyPr>
          <a:lstStyle/>
          <a:p>
            <a:r>
              <a:rPr lang="en-GB" sz="1200">
                <a:latin typeface="Calibri" panose="020F0502020204030204" pitchFamily="34" charset="0"/>
                <a:ea typeface="Times New Roman" panose="02020603050405020304" pitchFamily="18" charset="0"/>
                <a:hlinkClick r:id="rId2"/>
              </a:rPr>
              <a:t>Source: Annual Population Survey (Jan – Dec 2021), ONS </a:t>
            </a:r>
            <a:endParaRPr lang="en-GB" sz="1200"/>
          </a:p>
        </p:txBody>
      </p:sp>
      <p:sp>
        <p:nvSpPr>
          <p:cNvPr id="3" name="Rectangle: Rounded Corners 2">
            <a:extLst>
              <a:ext uri="{FF2B5EF4-FFF2-40B4-BE49-F238E27FC236}">
                <a16:creationId xmlns:a16="http://schemas.microsoft.com/office/drawing/2014/main" id="{62AD7ECE-1F96-68E0-6EAD-D5FD0A86303E}"/>
              </a:ext>
            </a:extLst>
          </p:cNvPr>
          <p:cNvSpPr/>
          <p:nvPr/>
        </p:nvSpPr>
        <p:spPr>
          <a:xfrm>
            <a:off x="10620375" y="168676"/>
            <a:ext cx="1334147" cy="421689"/>
          </a:xfrm>
          <a:prstGeom prst="roundRect">
            <a:avLst/>
          </a:prstGeom>
          <a:solidFill>
            <a:srgbClr val="00696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a:solidFill>
                  <a:schemeClr val="bg1"/>
                </a:solidFill>
                <a:hlinkClick r:id="rId3" action="ppaction://hlinksldjump">
                  <a:extLst>
                    <a:ext uri="{A12FA001-AC4F-418D-AE19-62706E023703}">
                      <ahyp:hlinkClr xmlns:ahyp="http://schemas.microsoft.com/office/drawing/2018/hyperlinkcolor" val="tx"/>
                    </a:ext>
                  </a:extLst>
                </a:hlinkClick>
              </a:rPr>
              <a:t>Back to index</a:t>
            </a:r>
            <a:endParaRPr lang="en-GB" sz="1400">
              <a:solidFill>
                <a:schemeClr val="bg1"/>
              </a:solidFill>
            </a:endParaRPr>
          </a:p>
        </p:txBody>
      </p:sp>
      <p:graphicFrame>
        <p:nvGraphicFramePr>
          <p:cNvPr id="7" name="Chart 6">
            <a:extLst>
              <a:ext uri="{FF2B5EF4-FFF2-40B4-BE49-F238E27FC236}">
                <a16:creationId xmlns:a16="http://schemas.microsoft.com/office/drawing/2014/main" id="{4BD11B02-8AB5-E8FD-63FA-ADC24A2B3707}"/>
              </a:ext>
            </a:extLst>
          </p:cNvPr>
          <p:cNvGraphicFramePr>
            <a:graphicFrameLocks/>
          </p:cNvGraphicFramePr>
          <p:nvPr>
            <p:extLst>
              <p:ext uri="{D42A27DB-BD31-4B8C-83A1-F6EECF244321}">
                <p14:modId xmlns:p14="http://schemas.microsoft.com/office/powerpoint/2010/main" val="1893028850"/>
              </p:ext>
            </p:extLst>
          </p:nvPr>
        </p:nvGraphicFramePr>
        <p:xfrm>
          <a:off x="712236" y="1293765"/>
          <a:ext cx="6076800" cy="3855600"/>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69363795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4D9A54-A323-406B-BC20-0109715649E6}"/>
              </a:ext>
            </a:extLst>
          </p:cNvPr>
          <p:cNvSpPr>
            <a:spLocks noGrp="1"/>
          </p:cNvSpPr>
          <p:nvPr>
            <p:ph type="title"/>
          </p:nvPr>
        </p:nvSpPr>
        <p:spPr>
          <a:xfrm>
            <a:off x="403749" y="335201"/>
            <a:ext cx="7886700" cy="936368"/>
          </a:xfrm>
        </p:spPr>
        <p:txBody>
          <a:bodyPr/>
          <a:lstStyle/>
          <a:p>
            <a:r>
              <a:rPr lang="en-GB" b="1">
                <a:solidFill>
                  <a:srgbClr val="006965"/>
                </a:solidFill>
              </a:rPr>
              <a:t>What would you like to know? </a:t>
            </a:r>
          </a:p>
        </p:txBody>
      </p:sp>
      <p:sp>
        <p:nvSpPr>
          <p:cNvPr id="3" name="Content Placeholder 2">
            <a:extLst>
              <a:ext uri="{FF2B5EF4-FFF2-40B4-BE49-F238E27FC236}">
                <a16:creationId xmlns:a16="http://schemas.microsoft.com/office/drawing/2014/main" id="{7E9F7560-974D-4DA8-B619-C8D45786A8BA}"/>
              </a:ext>
            </a:extLst>
          </p:cNvPr>
          <p:cNvSpPr>
            <a:spLocks noGrp="1"/>
          </p:cNvSpPr>
          <p:nvPr>
            <p:ph idx="1"/>
          </p:nvPr>
        </p:nvSpPr>
        <p:spPr>
          <a:xfrm>
            <a:off x="528036" y="1575782"/>
            <a:ext cx="7886700" cy="4152691"/>
          </a:xfrm>
        </p:spPr>
        <p:txBody>
          <a:bodyPr>
            <a:normAutofit fontScale="77500" lnSpcReduction="20000"/>
          </a:bodyPr>
          <a:lstStyle/>
          <a:p>
            <a:pPr marL="0" indent="0">
              <a:buNone/>
            </a:pPr>
            <a:r>
              <a:rPr lang="en-GB" b="1" dirty="0">
                <a:solidFill>
                  <a:srgbClr val="808285"/>
                </a:solidFill>
              </a:rPr>
              <a:t>Section 1: About the economy</a:t>
            </a:r>
          </a:p>
          <a:p>
            <a:endParaRPr lang="en-GB" dirty="0"/>
          </a:p>
          <a:p>
            <a:r>
              <a:rPr lang="en-GB" sz="1900" dirty="0">
                <a:hlinkClick r:id="rId2" action="ppaction://hlinksldjump"/>
              </a:rPr>
              <a:t>What kind of economy does Buckinghamshire have? </a:t>
            </a:r>
            <a:endParaRPr lang="en-GB" sz="1900" dirty="0"/>
          </a:p>
          <a:p>
            <a:r>
              <a:rPr lang="en-GB" sz="1900" dirty="0">
                <a:hlinkClick r:id="rId3" action="ppaction://hlinksldjump"/>
              </a:rPr>
              <a:t>What are Buckinghamshire’s largest sectors? </a:t>
            </a:r>
            <a:endParaRPr lang="en-GB" sz="1900" dirty="0"/>
          </a:p>
          <a:p>
            <a:r>
              <a:rPr lang="en-GB" sz="1900" dirty="0">
                <a:hlinkClick r:id="rId4" action="ppaction://hlinksldjump"/>
              </a:rPr>
              <a:t>What are Buckinghamshire’s sector specialisms? </a:t>
            </a:r>
            <a:endParaRPr lang="en-GB" sz="1900" dirty="0"/>
          </a:p>
          <a:p>
            <a:r>
              <a:rPr lang="en-GB" sz="1900" dirty="0">
                <a:hlinkClick r:id="rId5" action="ppaction://hlinksldjump"/>
              </a:rPr>
              <a:t>Which sectors are predicted to create the most jobs in Buckinghamshire over the next 10 years? </a:t>
            </a:r>
            <a:endParaRPr lang="en-GB" sz="1900" dirty="0"/>
          </a:p>
          <a:p>
            <a:r>
              <a:rPr lang="en-GB" sz="1900" dirty="0">
                <a:hlinkClick r:id="rId6" action="ppaction://hlinksldjump"/>
              </a:rPr>
              <a:t>How many people work in Buckinghamshire’s key sectors? </a:t>
            </a:r>
            <a:endParaRPr lang="en-GB" sz="1900" dirty="0"/>
          </a:p>
          <a:p>
            <a:r>
              <a:rPr lang="en-GB" sz="1900" dirty="0">
                <a:hlinkClick r:id="rId7" action="ppaction://hlinksldjump"/>
              </a:rPr>
              <a:t>Who are Buckinghamshire’s biggest employers? </a:t>
            </a:r>
            <a:endParaRPr lang="en-GB" sz="1900" dirty="0"/>
          </a:p>
          <a:p>
            <a:r>
              <a:rPr lang="en-GB" sz="1900" dirty="0">
                <a:hlinkClick r:id="rId8" action="ppaction://hlinksldjump"/>
              </a:rPr>
              <a:t>How many people commute into and out of the county for work? </a:t>
            </a:r>
            <a:endParaRPr lang="en-GB" sz="1900" dirty="0"/>
          </a:p>
          <a:p>
            <a:r>
              <a:rPr lang="en-GB" sz="1900" dirty="0">
                <a:hlinkClick r:id="rId9" action="ppaction://hlinksldjump"/>
              </a:rPr>
              <a:t>What is the occupational profile of the Buckinghamshire workforce? </a:t>
            </a:r>
            <a:endParaRPr lang="en-GB" sz="1900" dirty="0"/>
          </a:p>
          <a:p>
            <a:r>
              <a:rPr lang="en-GB" sz="1900" dirty="0">
                <a:solidFill>
                  <a:schemeClr val="accent6"/>
                </a:solidFill>
                <a:hlinkClick r:id="rId10" action="ppaction://hlinksldjump"/>
              </a:rPr>
              <a:t>What are the occupations of Buckinghamshire residents? </a:t>
            </a:r>
            <a:r>
              <a:rPr lang="en-GB" sz="1900" dirty="0">
                <a:hlinkClick r:id="rId10" action="ppaction://hlinksldjump"/>
              </a:rPr>
              <a:t> </a:t>
            </a:r>
            <a:endParaRPr lang="en-GB" sz="1900" dirty="0"/>
          </a:p>
          <a:p>
            <a:r>
              <a:rPr lang="en-GB" sz="1900" dirty="0">
                <a:hlinkClick r:id="rId11" action="ppaction://hlinksldjump"/>
              </a:rPr>
              <a:t>What are Buckinghamshire’s occupational specialisms? </a:t>
            </a:r>
            <a:endParaRPr lang="en-GB" sz="1900" dirty="0"/>
          </a:p>
          <a:p>
            <a:r>
              <a:rPr lang="en-GB" sz="1900" dirty="0">
                <a:solidFill>
                  <a:schemeClr val="accent6"/>
                </a:solidFill>
                <a:hlinkClick r:id="rId12" action="ppaction://hlinksldjump"/>
              </a:rPr>
              <a:t>What are the occupations of Buckinghamshire’s self-employed workforce? </a:t>
            </a:r>
            <a:endParaRPr lang="en-GB" sz="1600" dirty="0"/>
          </a:p>
        </p:txBody>
      </p:sp>
    </p:spTree>
    <p:extLst>
      <p:ext uri="{BB962C8B-B14F-4D97-AF65-F5344CB8AC3E}">
        <p14:creationId xmlns:p14="http://schemas.microsoft.com/office/powerpoint/2010/main" val="333812439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6FA291-D6CD-E33E-6755-DE2C78D4A0EB}"/>
              </a:ext>
            </a:extLst>
          </p:cNvPr>
          <p:cNvSpPr>
            <a:spLocks noGrp="1"/>
          </p:cNvSpPr>
          <p:nvPr>
            <p:ph type="title"/>
          </p:nvPr>
        </p:nvSpPr>
        <p:spPr>
          <a:xfrm>
            <a:off x="237478" y="152396"/>
            <a:ext cx="10515600" cy="1325563"/>
          </a:xfrm>
        </p:spPr>
        <p:txBody>
          <a:bodyPr>
            <a:normAutofit/>
          </a:bodyPr>
          <a:lstStyle/>
          <a:p>
            <a:r>
              <a:rPr lang="en-GB" sz="3200" b="1" dirty="0">
                <a:solidFill>
                  <a:srgbClr val="006965"/>
                </a:solidFill>
                <a:latin typeface="+mn-lt"/>
              </a:rPr>
              <a:t>Who are Buckinghamshire’s main providers of education and training? </a:t>
            </a:r>
            <a:endParaRPr lang="en-GB" sz="3200" dirty="0">
              <a:solidFill>
                <a:srgbClr val="006965"/>
              </a:solidFill>
              <a:latin typeface="+mn-lt"/>
            </a:endParaRPr>
          </a:p>
        </p:txBody>
      </p:sp>
      <p:sp>
        <p:nvSpPr>
          <p:cNvPr id="4" name="TextBox 3">
            <a:extLst>
              <a:ext uri="{FF2B5EF4-FFF2-40B4-BE49-F238E27FC236}">
                <a16:creationId xmlns:a16="http://schemas.microsoft.com/office/drawing/2014/main" id="{D165C9D9-6027-45A3-B2CF-7C7E1FA2EB23}"/>
              </a:ext>
            </a:extLst>
          </p:cNvPr>
          <p:cNvSpPr txBox="1"/>
          <p:nvPr/>
        </p:nvSpPr>
        <p:spPr>
          <a:xfrm>
            <a:off x="838200" y="1690688"/>
            <a:ext cx="5040000" cy="1200329"/>
          </a:xfrm>
          <a:prstGeom prst="rect">
            <a:avLst/>
          </a:prstGeom>
          <a:noFill/>
          <a:ln w="12700">
            <a:solidFill>
              <a:srgbClr val="006965"/>
            </a:solidFill>
          </a:ln>
        </p:spPr>
        <p:txBody>
          <a:bodyPr wrap="square" rtlCol="0">
            <a:spAutoFit/>
          </a:bodyPr>
          <a:lstStyle/>
          <a:p>
            <a:r>
              <a:rPr lang="en-GB" sz="1200" b="1" dirty="0">
                <a:solidFill>
                  <a:srgbClr val="006965"/>
                </a:solidFill>
              </a:rPr>
              <a:t>Secondary schools </a:t>
            </a:r>
          </a:p>
          <a:p>
            <a:endParaRPr lang="en-GB" sz="1200" dirty="0"/>
          </a:p>
          <a:p>
            <a:r>
              <a:rPr lang="en-GB" sz="1200" b="0" i="0" dirty="0">
                <a:solidFill>
                  <a:srgbClr val="333333"/>
                </a:solidFill>
                <a:effectLst/>
              </a:rPr>
              <a:t>Buckinghamshire is one of a handful of counties in England where secondary education is selective. There are 13 grammar schools and 21 upper schools in the County.  The County also has one Free School and one Universit</a:t>
            </a:r>
            <a:r>
              <a:rPr lang="en-GB" sz="1200" dirty="0">
                <a:solidFill>
                  <a:srgbClr val="333333"/>
                </a:solidFill>
              </a:rPr>
              <a:t>y Technical College (Aylesbury</a:t>
            </a:r>
            <a:r>
              <a:rPr lang="en-GB" sz="1200" dirty="0">
                <a:solidFill>
                  <a:srgbClr val="333333"/>
                </a:solidFill>
                <a:hlinkClick r:id="rId2"/>
              </a:rPr>
              <a:t> UTC</a:t>
            </a:r>
            <a:r>
              <a:rPr lang="en-GB" sz="1200" dirty="0">
                <a:solidFill>
                  <a:srgbClr val="333333"/>
                </a:solidFill>
              </a:rPr>
              <a:t> - which focuses on construction and digital provision)</a:t>
            </a:r>
            <a:endParaRPr lang="en-GB" sz="1200" dirty="0"/>
          </a:p>
        </p:txBody>
      </p:sp>
      <p:sp>
        <p:nvSpPr>
          <p:cNvPr id="5" name="TextBox 4">
            <a:extLst>
              <a:ext uri="{FF2B5EF4-FFF2-40B4-BE49-F238E27FC236}">
                <a16:creationId xmlns:a16="http://schemas.microsoft.com/office/drawing/2014/main" id="{8C4298A5-C5D0-D2FE-6E72-D3145AB20ED0}"/>
              </a:ext>
            </a:extLst>
          </p:cNvPr>
          <p:cNvSpPr txBox="1"/>
          <p:nvPr/>
        </p:nvSpPr>
        <p:spPr>
          <a:xfrm>
            <a:off x="838198" y="3263297"/>
            <a:ext cx="5040000" cy="1384995"/>
          </a:xfrm>
          <a:prstGeom prst="rect">
            <a:avLst/>
          </a:prstGeom>
          <a:noFill/>
          <a:ln w="12700">
            <a:solidFill>
              <a:srgbClr val="006965"/>
            </a:solidFill>
          </a:ln>
        </p:spPr>
        <p:txBody>
          <a:bodyPr wrap="square" rtlCol="0">
            <a:spAutoFit/>
          </a:bodyPr>
          <a:lstStyle/>
          <a:p>
            <a:r>
              <a:rPr lang="en-GB" sz="1200" b="1" dirty="0">
                <a:solidFill>
                  <a:srgbClr val="006965"/>
                </a:solidFill>
              </a:rPr>
              <a:t>Further Education (FE)</a:t>
            </a:r>
          </a:p>
          <a:p>
            <a:endParaRPr lang="en-GB" sz="1200" dirty="0"/>
          </a:p>
          <a:p>
            <a:r>
              <a:rPr lang="en-GB" sz="1200" dirty="0">
                <a:hlinkClick r:id="rId3"/>
              </a:rPr>
              <a:t>Buckinghamshire College Group </a:t>
            </a:r>
            <a:r>
              <a:rPr lang="en-GB" sz="1200" dirty="0"/>
              <a:t>is the largest provider of full-time education and training for 16-18 year olds in Buckinghamshire, with 30% of the county’s 16–18-year-olds studying at the college.</a:t>
            </a:r>
          </a:p>
          <a:p>
            <a:endParaRPr lang="en-GB" sz="1200" dirty="0"/>
          </a:p>
          <a:p>
            <a:r>
              <a:rPr lang="en-GB" sz="1200" dirty="0"/>
              <a:t>The college also caters for adult (19+ learners).  </a:t>
            </a:r>
          </a:p>
        </p:txBody>
      </p:sp>
      <p:sp>
        <p:nvSpPr>
          <p:cNvPr id="6" name="TextBox 5">
            <a:extLst>
              <a:ext uri="{FF2B5EF4-FFF2-40B4-BE49-F238E27FC236}">
                <a16:creationId xmlns:a16="http://schemas.microsoft.com/office/drawing/2014/main" id="{B4E95AC9-0ABE-B0E3-CA3C-891A41CA996D}"/>
              </a:ext>
            </a:extLst>
          </p:cNvPr>
          <p:cNvSpPr txBox="1"/>
          <p:nvPr/>
        </p:nvSpPr>
        <p:spPr>
          <a:xfrm>
            <a:off x="838197" y="4861021"/>
            <a:ext cx="5040000" cy="1384995"/>
          </a:xfrm>
          <a:prstGeom prst="rect">
            <a:avLst/>
          </a:prstGeom>
          <a:noFill/>
          <a:ln w="12700">
            <a:solidFill>
              <a:srgbClr val="006965"/>
            </a:solidFill>
          </a:ln>
        </p:spPr>
        <p:txBody>
          <a:bodyPr wrap="square" rtlCol="0">
            <a:spAutoFit/>
          </a:bodyPr>
          <a:lstStyle/>
          <a:p>
            <a:r>
              <a:rPr lang="en-GB" sz="1200" b="1">
                <a:solidFill>
                  <a:srgbClr val="006965"/>
                </a:solidFill>
              </a:rPr>
              <a:t>Apprenticeships</a:t>
            </a:r>
          </a:p>
          <a:p>
            <a:endParaRPr lang="en-GB" sz="1200"/>
          </a:p>
          <a:p>
            <a:r>
              <a:rPr lang="en-GB" sz="1200"/>
              <a:t>Buckinghamshire College Group and Buckinghamshire New University are the largest providers of apprenticeship training within Buckinghamshire. </a:t>
            </a:r>
            <a:r>
              <a:rPr lang="en-GB" sz="1200">
                <a:effectLst/>
                <a:latin typeface="Calibri" panose="020F0502020204030204" pitchFamily="34" charset="0"/>
                <a:ea typeface="Calibri" panose="020F0502020204030204" pitchFamily="34" charset="0"/>
                <a:cs typeface="Times New Roman" panose="02020603050405020304" pitchFamily="18" charset="0"/>
              </a:rPr>
              <a:t>A significant proportion of apprenticeship provision in Buckinghamshire is delivered by out of area providers.</a:t>
            </a:r>
            <a:r>
              <a:rPr lang="en-GB" sz="1200"/>
              <a:t> </a:t>
            </a:r>
          </a:p>
        </p:txBody>
      </p:sp>
      <p:sp>
        <p:nvSpPr>
          <p:cNvPr id="7" name="TextBox 6">
            <a:extLst>
              <a:ext uri="{FF2B5EF4-FFF2-40B4-BE49-F238E27FC236}">
                <a16:creationId xmlns:a16="http://schemas.microsoft.com/office/drawing/2014/main" id="{C0B2BCE5-1514-AB9B-D8BE-B6CEB7C8433A}"/>
              </a:ext>
            </a:extLst>
          </p:cNvPr>
          <p:cNvSpPr txBox="1"/>
          <p:nvPr/>
        </p:nvSpPr>
        <p:spPr>
          <a:xfrm>
            <a:off x="6313800" y="1690688"/>
            <a:ext cx="5040000" cy="1938992"/>
          </a:xfrm>
          <a:prstGeom prst="rect">
            <a:avLst/>
          </a:prstGeom>
          <a:noFill/>
          <a:ln w="12700">
            <a:solidFill>
              <a:srgbClr val="006965"/>
            </a:solidFill>
          </a:ln>
        </p:spPr>
        <p:txBody>
          <a:bodyPr wrap="square" rtlCol="0">
            <a:spAutoFit/>
          </a:bodyPr>
          <a:lstStyle/>
          <a:p>
            <a:r>
              <a:rPr lang="en-GB" sz="1200" b="1" dirty="0">
                <a:solidFill>
                  <a:srgbClr val="006965"/>
                </a:solidFill>
              </a:rPr>
              <a:t>Higher Education (HE) </a:t>
            </a:r>
          </a:p>
          <a:p>
            <a:endParaRPr lang="en-GB" sz="1200" dirty="0"/>
          </a:p>
          <a:p>
            <a:r>
              <a:rPr lang="en-GB" sz="1200" dirty="0">
                <a:effectLst/>
                <a:latin typeface="Calibri" panose="020F0502020204030204" pitchFamily="34" charset="0"/>
                <a:ea typeface="Calibri" panose="020F0502020204030204" pitchFamily="34" charset="0"/>
                <a:cs typeface="Arial" panose="020B0604020202020204" pitchFamily="34" charset="0"/>
              </a:rPr>
              <a:t>Buckinghamshire has three Higher Education Institutions: </a:t>
            </a:r>
          </a:p>
          <a:p>
            <a:endParaRPr lang="en-GB" sz="1200" dirty="0">
              <a:latin typeface="Calibri" panose="020F0502020204030204" pitchFamily="34" charset="0"/>
              <a:ea typeface="Calibri" panose="020F0502020204030204" pitchFamily="34" charset="0"/>
              <a:cs typeface="Arial" panose="020B0604020202020204" pitchFamily="34" charset="0"/>
            </a:endParaRPr>
          </a:p>
          <a:p>
            <a:pPr marL="171450" indent="-171450">
              <a:buFont typeface="Arial" panose="020B0604020202020204" pitchFamily="34" charset="0"/>
              <a:buChar char="•"/>
            </a:pPr>
            <a:r>
              <a:rPr lang="en-GB" sz="1200" dirty="0">
                <a:effectLst/>
                <a:latin typeface="Calibri" panose="020F0502020204030204" pitchFamily="34" charset="0"/>
                <a:ea typeface="Calibri" panose="020F0502020204030204" pitchFamily="34" charset="0"/>
                <a:cs typeface="Arial" panose="020B0604020202020204" pitchFamily="34" charset="0"/>
                <a:hlinkClick r:id="rId4"/>
              </a:rPr>
              <a:t>Buckinghamshire New University </a:t>
            </a:r>
            <a:endParaRPr lang="en-GB" sz="1200" dirty="0">
              <a:effectLst/>
              <a:latin typeface="Calibri" panose="020F0502020204030204" pitchFamily="34" charset="0"/>
              <a:ea typeface="Calibri" panose="020F0502020204030204" pitchFamily="34" charset="0"/>
              <a:cs typeface="Arial" panose="020B0604020202020204" pitchFamily="34" charset="0"/>
            </a:endParaRPr>
          </a:p>
          <a:p>
            <a:pPr marL="171450" indent="-171450">
              <a:buFont typeface="Arial" panose="020B0604020202020204" pitchFamily="34" charset="0"/>
              <a:buChar char="•"/>
            </a:pPr>
            <a:r>
              <a:rPr lang="en-GB" sz="1200" dirty="0">
                <a:latin typeface="Calibri" panose="020F0502020204030204" pitchFamily="34" charset="0"/>
                <a:ea typeface="Calibri" panose="020F0502020204030204" pitchFamily="34" charset="0"/>
                <a:cs typeface="Arial" panose="020B0604020202020204" pitchFamily="34" charset="0"/>
                <a:hlinkClick r:id="rId5"/>
              </a:rPr>
              <a:t>University of Buckingham</a:t>
            </a:r>
            <a:endParaRPr lang="en-GB" sz="1200" dirty="0">
              <a:latin typeface="Calibri" panose="020F0502020204030204" pitchFamily="34" charset="0"/>
              <a:ea typeface="Calibri" panose="020F0502020204030204" pitchFamily="34" charset="0"/>
              <a:cs typeface="Arial" panose="020B0604020202020204" pitchFamily="34" charset="0"/>
            </a:endParaRPr>
          </a:p>
          <a:p>
            <a:pPr marL="171450" indent="-171450">
              <a:buFont typeface="Arial" panose="020B0604020202020204" pitchFamily="34" charset="0"/>
              <a:buChar char="•"/>
            </a:pPr>
            <a:r>
              <a:rPr lang="en-GB" sz="1200" dirty="0">
                <a:effectLst/>
                <a:latin typeface="Calibri" panose="020F0502020204030204" pitchFamily="34" charset="0"/>
                <a:ea typeface="Calibri" panose="020F0502020204030204" pitchFamily="34" charset="0"/>
                <a:cs typeface="Arial" panose="020B0604020202020204" pitchFamily="34" charset="0"/>
                <a:hlinkClick r:id="rId6"/>
              </a:rPr>
              <a:t>National Film and Television School</a:t>
            </a:r>
            <a:endParaRPr lang="en-GB" sz="1200" dirty="0">
              <a:effectLst/>
              <a:latin typeface="Calibri" panose="020F0502020204030204" pitchFamily="34" charset="0"/>
              <a:ea typeface="Calibri" panose="020F0502020204030204" pitchFamily="34" charset="0"/>
              <a:cs typeface="Arial" panose="020B0604020202020204" pitchFamily="34" charset="0"/>
            </a:endParaRPr>
          </a:p>
          <a:p>
            <a:pPr marL="171450" indent="-171450">
              <a:buFont typeface="Arial" panose="020B0604020202020204" pitchFamily="34" charset="0"/>
              <a:buChar char="•"/>
            </a:pPr>
            <a:endParaRPr lang="en-GB" sz="1200" dirty="0">
              <a:latin typeface="Calibri" panose="020F0502020204030204" pitchFamily="34" charset="0"/>
              <a:ea typeface="Calibri" panose="020F0502020204030204" pitchFamily="34" charset="0"/>
              <a:cs typeface="Arial" panose="020B0604020202020204" pitchFamily="34" charset="0"/>
            </a:endParaRPr>
          </a:p>
          <a:p>
            <a:r>
              <a:rPr lang="en-GB" sz="1200" dirty="0">
                <a:effectLst/>
                <a:latin typeface="Calibri" panose="020F0502020204030204" pitchFamily="34" charset="0"/>
                <a:ea typeface="Calibri" panose="020F0502020204030204" pitchFamily="34" charset="0"/>
                <a:cs typeface="Arial" panose="020B0604020202020204" pitchFamily="34" charset="0"/>
              </a:rPr>
              <a:t>The </a:t>
            </a:r>
            <a:r>
              <a:rPr lang="en-GB" sz="1200" dirty="0">
                <a:effectLst/>
                <a:latin typeface="Calibri" panose="020F0502020204030204" pitchFamily="34" charset="0"/>
                <a:ea typeface="Calibri" panose="020F0502020204030204" pitchFamily="34" charset="0"/>
                <a:cs typeface="Arial" panose="020B0604020202020204" pitchFamily="34" charset="0"/>
                <a:hlinkClick r:id="rId7"/>
              </a:rPr>
              <a:t>University of Bedfordshire </a:t>
            </a:r>
            <a:r>
              <a:rPr lang="en-GB" sz="1200" dirty="0">
                <a:effectLst/>
                <a:latin typeface="Calibri" panose="020F0502020204030204" pitchFamily="34" charset="0"/>
                <a:ea typeface="Calibri" panose="020F0502020204030204" pitchFamily="34" charset="0"/>
                <a:cs typeface="Arial" panose="020B0604020202020204" pitchFamily="34" charset="0"/>
              </a:rPr>
              <a:t>also has a presence in the County, delivering nursing and midwifery qualifications from its Stoke Mandeville campus. </a:t>
            </a:r>
          </a:p>
        </p:txBody>
      </p:sp>
      <p:sp>
        <p:nvSpPr>
          <p:cNvPr id="8" name="TextBox 7">
            <a:extLst>
              <a:ext uri="{FF2B5EF4-FFF2-40B4-BE49-F238E27FC236}">
                <a16:creationId xmlns:a16="http://schemas.microsoft.com/office/drawing/2014/main" id="{AEF9D77F-64E7-AA2D-974F-79E7765E22A5}"/>
              </a:ext>
            </a:extLst>
          </p:cNvPr>
          <p:cNvSpPr txBox="1"/>
          <p:nvPr/>
        </p:nvSpPr>
        <p:spPr>
          <a:xfrm>
            <a:off x="6313800" y="3727235"/>
            <a:ext cx="5040000" cy="830997"/>
          </a:xfrm>
          <a:prstGeom prst="rect">
            <a:avLst/>
          </a:prstGeom>
          <a:noFill/>
          <a:ln w="12700">
            <a:solidFill>
              <a:srgbClr val="006965"/>
            </a:solidFill>
          </a:ln>
        </p:spPr>
        <p:txBody>
          <a:bodyPr wrap="square" rtlCol="0">
            <a:spAutoFit/>
          </a:bodyPr>
          <a:lstStyle/>
          <a:p>
            <a:r>
              <a:rPr lang="en-GB" sz="1200" b="1" dirty="0">
                <a:solidFill>
                  <a:srgbClr val="006965"/>
                </a:solidFill>
              </a:rPr>
              <a:t>Adult Education </a:t>
            </a:r>
          </a:p>
          <a:p>
            <a:endParaRPr lang="en-GB" sz="1200" b="1" dirty="0">
              <a:solidFill>
                <a:schemeClr val="accent6"/>
              </a:solidFill>
            </a:endParaRPr>
          </a:p>
          <a:p>
            <a:r>
              <a:rPr lang="en-GB" sz="1200" dirty="0">
                <a:ea typeface="Calibri" panose="020F0502020204030204" pitchFamily="34" charset="0"/>
                <a:cs typeface="Arial" panose="020B0604020202020204" pitchFamily="34" charset="0"/>
              </a:rPr>
              <a:t>Buckinghamshire has a c</a:t>
            </a:r>
            <a:r>
              <a:rPr lang="en-GB" sz="1200" dirty="0">
                <a:effectLst/>
                <a:ea typeface="Calibri" panose="020F0502020204030204" pitchFamily="34" charset="0"/>
                <a:cs typeface="Arial" panose="020B0604020202020204" pitchFamily="34" charset="0"/>
              </a:rPr>
              <a:t>ounty-wide adult education service - </a:t>
            </a:r>
            <a:r>
              <a:rPr lang="en-GB" sz="1200" dirty="0">
                <a:effectLst/>
                <a:ea typeface="Calibri" panose="020F0502020204030204" pitchFamily="34" charset="0"/>
                <a:cs typeface="Arial" panose="020B0604020202020204" pitchFamily="34" charset="0"/>
                <a:hlinkClick r:id="rId8"/>
              </a:rPr>
              <a:t>Buckinghamshire Adult Learning</a:t>
            </a:r>
            <a:r>
              <a:rPr lang="en-GB" sz="1200" dirty="0">
                <a:effectLst/>
                <a:ea typeface="Calibri" panose="020F0502020204030204" pitchFamily="34" charset="0"/>
                <a:cs typeface="Arial" panose="020B0604020202020204" pitchFamily="34" charset="0"/>
              </a:rPr>
              <a:t>. </a:t>
            </a:r>
            <a:endParaRPr lang="en-GB" sz="1200" b="1" dirty="0">
              <a:solidFill>
                <a:schemeClr val="accent6"/>
              </a:solidFill>
            </a:endParaRPr>
          </a:p>
        </p:txBody>
      </p:sp>
      <p:sp>
        <p:nvSpPr>
          <p:cNvPr id="9" name="TextBox 8">
            <a:extLst>
              <a:ext uri="{FF2B5EF4-FFF2-40B4-BE49-F238E27FC236}">
                <a16:creationId xmlns:a16="http://schemas.microsoft.com/office/drawing/2014/main" id="{931ABEEA-068C-932B-C6FF-318AEF61C7B1}"/>
              </a:ext>
            </a:extLst>
          </p:cNvPr>
          <p:cNvSpPr txBox="1"/>
          <p:nvPr/>
        </p:nvSpPr>
        <p:spPr>
          <a:xfrm>
            <a:off x="6313800" y="4659480"/>
            <a:ext cx="5040000" cy="1015663"/>
          </a:xfrm>
          <a:prstGeom prst="rect">
            <a:avLst/>
          </a:prstGeom>
          <a:noFill/>
          <a:ln w="12700">
            <a:solidFill>
              <a:srgbClr val="006965"/>
            </a:solidFill>
          </a:ln>
        </p:spPr>
        <p:txBody>
          <a:bodyPr wrap="square" rtlCol="0">
            <a:spAutoFit/>
          </a:bodyPr>
          <a:lstStyle/>
          <a:p>
            <a:r>
              <a:rPr lang="en-GB" sz="1200" b="1">
                <a:solidFill>
                  <a:srgbClr val="006965"/>
                </a:solidFill>
              </a:rPr>
              <a:t>Bordering Bucks </a:t>
            </a:r>
          </a:p>
          <a:p>
            <a:endParaRPr lang="en-GB" sz="1200" b="1">
              <a:solidFill>
                <a:schemeClr val="accent6"/>
              </a:solidFill>
            </a:endParaRPr>
          </a:p>
          <a:p>
            <a:r>
              <a:rPr lang="en-GB" sz="1200">
                <a:effectLst/>
                <a:latin typeface="Calibri" panose="020F0502020204030204" pitchFamily="34" charset="0"/>
                <a:ea typeface="Calibri" panose="020F0502020204030204" pitchFamily="34" charset="0"/>
                <a:cs typeface="Arial" panose="020B0604020202020204" pitchFamily="34" charset="0"/>
              </a:rPr>
              <a:t>In addition to the above, the </a:t>
            </a:r>
            <a:r>
              <a:rPr lang="en-GB" sz="1200">
                <a:effectLst/>
                <a:latin typeface="Calibri" panose="020F0502020204030204" pitchFamily="34" charset="0"/>
                <a:ea typeface="Calibri" panose="020F0502020204030204" pitchFamily="34" charset="0"/>
                <a:cs typeface="Arial" panose="020B0604020202020204" pitchFamily="34" charset="0"/>
                <a:hlinkClick r:id="rId9"/>
              </a:rPr>
              <a:t>Silverstone UTC</a:t>
            </a:r>
            <a:r>
              <a:rPr lang="en-GB" sz="1200">
                <a:effectLst/>
                <a:latin typeface="Calibri" panose="020F0502020204030204" pitchFamily="34" charset="0"/>
                <a:ea typeface="Calibri" panose="020F0502020204030204" pitchFamily="34" charset="0"/>
                <a:cs typeface="Arial" panose="020B0604020202020204" pitchFamily="34" charset="0"/>
              </a:rPr>
              <a:t>, the </a:t>
            </a:r>
            <a:r>
              <a:rPr lang="en-GB" sz="1200">
                <a:effectLst/>
                <a:latin typeface="Calibri" panose="020F0502020204030204" pitchFamily="34" charset="0"/>
                <a:ea typeface="Calibri" panose="020F0502020204030204" pitchFamily="34" charset="0"/>
                <a:cs typeface="Arial" panose="020B0604020202020204" pitchFamily="34" charset="0"/>
                <a:hlinkClick r:id="rId10"/>
              </a:rPr>
              <a:t>South Central Institute of Technology</a:t>
            </a:r>
            <a:r>
              <a:rPr lang="en-GB" sz="1200">
                <a:effectLst/>
                <a:latin typeface="Calibri" panose="020F0502020204030204" pitchFamily="34" charset="0"/>
                <a:ea typeface="Calibri" panose="020F0502020204030204" pitchFamily="34" charset="0"/>
                <a:cs typeface="Arial" panose="020B0604020202020204" pitchFamily="34" charset="0"/>
              </a:rPr>
              <a:t> and </a:t>
            </a:r>
            <a:r>
              <a:rPr lang="en-GB" sz="1200">
                <a:effectLst/>
                <a:latin typeface="Calibri" panose="020F0502020204030204" pitchFamily="34" charset="0"/>
                <a:ea typeface="Calibri" panose="020F0502020204030204" pitchFamily="34" charset="0"/>
                <a:cs typeface="Arial" panose="020B0604020202020204" pitchFamily="34" charset="0"/>
                <a:hlinkClick r:id="rId11"/>
              </a:rPr>
              <a:t>Henley Business School </a:t>
            </a:r>
            <a:r>
              <a:rPr lang="en-GB" sz="1200">
                <a:effectLst/>
                <a:latin typeface="Calibri" panose="020F0502020204030204" pitchFamily="34" charset="0"/>
                <a:ea typeface="Calibri" panose="020F0502020204030204" pitchFamily="34" charset="0"/>
                <a:cs typeface="Arial" panose="020B0604020202020204" pitchFamily="34" charset="0"/>
              </a:rPr>
              <a:t>are situated on the Buckinghamshire border. </a:t>
            </a:r>
            <a:endParaRPr lang="en-GB" sz="1200" b="1">
              <a:solidFill>
                <a:schemeClr val="accent6"/>
              </a:solidFill>
            </a:endParaRPr>
          </a:p>
        </p:txBody>
      </p:sp>
      <p:sp>
        <p:nvSpPr>
          <p:cNvPr id="10" name="TextBox 9">
            <a:extLst>
              <a:ext uri="{FF2B5EF4-FFF2-40B4-BE49-F238E27FC236}">
                <a16:creationId xmlns:a16="http://schemas.microsoft.com/office/drawing/2014/main" id="{8A2F0E90-853A-5232-2795-838D38121860}"/>
              </a:ext>
            </a:extLst>
          </p:cNvPr>
          <p:cNvSpPr txBox="1"/>
          <p:nvPr/>
        </p:nvSpPr>
        <p:spPr>
          <a:xfrm>
            <a:off x="6313800" y="5776391"/>
            <a:ext cx="5040000" cy="830997"/>
          </a:xfrm>
          <a:prstGeom prst="rect">
            <a:avLst/>
          </a:prstGeom>
          <a:noFill/>
          <a:ln w="12700">
            <a:solidFill>
              <a:srgbClr val="006965"/>
            </a:solidFill>
          </a:ln>
        </p:spPr>
        <p:txBody>
          <a:bodyPr wrap="square" rtlCol="0">
            <a:spAutoFit/>
          </a:bodyPr>
          <a:lstStyle/>
          <a:p>
            <a:r>
              <a:rPr lang="en-GB" sz="1200" b="1" dirty="0">
                <a:solidFill>
                  <a:srgbClr val="006965"/>
                </a:solidFill>
              </a:rPr>
              <a:t>Pinewood Studios</a:t>
            </a:r>
          </a:p>
          <a:p>
            <a:endParaRPr lang="en-GB" sz="1200" dirty="0"/>
          </a:p>
          <a:p>
            <a:r>
              <a:rPr lang="en-GB" sz="1200" dirty="0"/>
              <a:t>There are a dozen private training companies serving the creative industries and its supply chain, many of whom are located at </a:t>
            </a:r>
            <a:r>
              <a:rPr lang="en-GB" sz="1200" dirty="0">
                <a:hlinkClick r:id="rId12"/>
              </a:rPr>
              <a:t>Pinewood Studios</a:t>
            </a:r>
            <a:r>
              <a:rPr lang="en-GB" sz="1200" dirty="0"/>
              <a:t>.  </a:t>
            </a:r>
          </a:p>
        </p:txBody>
      </p:sp>
      <p:sp>
        <p:nvSpPr>
          <p:cNvPr id="11" name="Rectangle: Rounded Corners 10">
            <a:extLst>
              <a:ext uri="{FF2B5EF4-FFF2-40B4-BE49-F238E27FC236}">
                <a16:creationId xmlns:a16="http://schemas.microsoft.com/office/drawing/2014/main" id="{2930F433-6038-CB56-EAA5-7700202FC0DA}"/>
              </a:ext>
            </a:extLst>
          </p:cNvPr>
          <p:cNvSpPr/>
          <p:nvPr/>
        </p:nvSpPr>
        <p:spPr>
          <a:xfrm>
            <a:off x="10620375" y="168676"/>
            <a:ext cx="1334147" cy="421689"/>
          </a:xfrm>
          <a:prstGeom prst="roundRect">
            <a:avLst/>
          </a:prstGeom>
          <a:solidFill>
            <a:srgbClr val="00696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a:solidFill>
                  <a:schemeClr val="bg1"/>
                </a:solidFill>
                <a:hlinkClick r:id="rId13" action="ppaction://hlinksldjump">
                  <a:extLst>
                    <a:ext uri="{A12FA001-AC4F-418D-AE19-62706E023703}">
                      <ahyp:hlinkClr xmlns:ahyp="http://schemas.microsoft.com/office/drawing/2018/hyperlinkcolor" val="tx"/>
                    </a:ext>
                  </a:extLst>
                </a:hlinkClick>
              </a:rPr>
              <a:t>Back to index</a:t>
            </a:r>
            <a:endParaRPr lang="en-GB" sz="1400">
              <a:solidFill>
                <a:schemeClr val="bg1"/>
              </a:solidFill>
            </a:endParaRPr>
          </a:p>
        </p:txBody>
      </p:sp>
    </p:spTree>
    <p:extLst>
      <p:ext uri="{BB962C8B-B14F-4D97-AF65-F5344CB8AC3E}">
        <p14:creationId xmlns:p14="http://schemas.microsoft.com/office/powerpoint/2010/main" val="408350314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 name="Picture 36">
            <a:extLst>
              <a:ext uri="{FF2B5EF4-FFF2-40B4-BE49-F238E27FC236}">
                <a16:creationId xmlns:a16="http://schemas.microsoft.com/office/drawing/2014/main" id="{575D2846-5087-B607-6C5A-2E7380E760D2}"/>
              </a:ext>
            </a:extLst>
          </p:cNvPr>
          <p:cNvPicPr>
            <a:picLocks noChangeAspect="1"/>
          </p:cNvPicPr>
          <p:nvPr/>
        </p:nvPicPr>
        <p:blipFill>
          <a:blip r:embed="rId2"/>
          <a:stretch>
            <a:fillRect/>
          </a:stretch>
        </p:blipFill>
        <p:spPr>
          <a:xfrm>
            <a:off x="5392029" y="4431641"/>
            <a:ext cx="3447764" cy="1931152"/>
          </a:xfrm>
          <a:prstGeom prst="rect">
            <a:avLst/>
          </a:prstGeom>
        </p:spPr>
      </p:pic>
      <p:sp>
        <p:nvSpPr>
          <p:cNvPr id="2" name="Title 1">
            <a:extLst>
              <a:ext uri="{FF2B5EF4-FFF2-40B4-BE49-F238E27FC236}">
                <a16:creationId xmlns:a16="http://schemas.microsoft.com/office/drawing/2014/main" id="{E9376A1C-A64E-4F27-D60F-6820CCA87CF5}"/>
              </a:ext>
            </a:extLst>
          </p:cNvPr>
          <p:cNvSpPr>
            <a:spLocks noGrp="1"/>
          </p:cNvSpPr>
          <p:nvPr>
            <p:ph type="title"/>
          </p:nvPr>
        </p:nvSpPr>
        <p:spPr>
          <a:xfrm>
            <a:off x="237478" y="109722"/>
            <a:ext cx="10515600" cy="1325563"/>
          </a:xfrm>
        </p:spPr>
        <p:txBody>
          <a:bodyPr>
            <a:normAutofit/>
          </a:bodyPr>
          <a:lstStyle/>
          <a:p>
            <a:r>
              <a:rPr lang="en-GB" sz="3200" b="1" dirty="0">
                <a:solidFill>
                  <a:srgbClr val="006965"/>
                </a:solidFill>
                <a:latin typeface="+mn-lt"/>
              </a:rPr>
              <a:t>Who are Buckinghamshire’s main providers of post-16 education and training? </a:t>
            </a:r>
            <a:r>
              <a:rPr lang="en-GB" sz="2400" b="1" dirty="0">
                <a:solidFill>
                  <a:srgbClr val="006965"/>
                </a:solidFill>
                <a:latin typeface="+mn-lt"/>
              </a:rPr>
              <a:t>(excluding schools) </a:t>
            </a:r>
            <a:endParaRPr lang="en-GB" sz="3200" dirty="0">
              <a:solidFill>
                <a:srgbClr val="006965"/>
              </a:solidFill>
              <a:latin typeface="+mn-lt"/>
            </a:endParaRPr>
          </a:p>
        </p:txBody>
      </p:sp>
      <p:sp>
        <p:nvSpPr>
          <p:cNvPr id="5" name="TextBox 4">
            <a:extLst>
              <a:ext uri="{FF2B5EF4-FFF2-40B4-BE49-F238E27FC236}">
                <a16:creationId xmlns:a16="http://schemas.microsoft.com/office/drawing/2014/main" id="{7EBD574B-7B31-DB79-614C-5C99EA8D882E}"/>
              </a:ext>
            </a:extLst>
          </p:cNvPr>
          <p:cNvSpPr txBox="1"/>
          <p:nvPr/>
        </p:nvSpPr>
        <p:spPr>
          <a:xfrm>
            <a:off x="9105906" y="6459135"/>
            <a:ext cx="2848616" cy="276999"/>
          </a:xfrm>
          <a:prstGeom prst="rect">
            <a:avLst/>
          </a:prstGeom>
          <a:noFill/>
        </p:spPr>
        <p:txBody>
          <a:bodyPr wrap="square" rtlCol="0">
            <a:spAutoFit/>
          </a:bodyPr>
          <a:lstStyle/>
          <a:p>
            <a:r>
              <a:rPr lang="en-GB" sz="1200"/>
              <a:t>Click </a:t>
            </a:r>
            <a:r>
              <a:rPr lang="en-GB" sz="1200">
                <a:hlinkClick r:id="rId3"/>
              </a:rPr>
              <a:t>here</a:t>
            </a:r>
            <a:r>
              <a:rPr lang="en-GB" sz="1200"/>
              <a:t> for an interactive version of map</a:t>
            </a:r>
          </a:p>
        </p:txBody>
      </p:sp>
      <p:pic>
        <p:nvPicPr>
          <p:cNvPr id="7" name="Picture 6">
            <a:extLst>
              <a:ext uri="{FF2B5EF4-FFF2-40B4-BE49-F238E27FC236}">
                <a16:creationId xmlns:a16="http://schemas.microsoft.com/office/drawing/2014/main" id="{97E5D618-28A1-8F14-389C-AFAE434813C7}"/>
              </a:ext>
            </a:extLst>
          </p:cNvPr>
          <p:cNvPicPr>
            <a:picLocks noChangeAspect="1"/>
          </p:cNvPicPr>
          <p:nvPr/>
        </p:nvPicPr>
        <p:blipFill>
          <a:blip r:embed="rId4"/>
          <a:stretch>
            <a:fillRect/>
          </a:stretch>
        </p:blipFill>
        <p:spPr>
          <a:xfrm>
            <a:off x="8970344" y="1606712"/>
            <a:ext cx="2984178" cy="4783150"/>
          </a:xfrm>
          <a:prstGeom prst="rect">
            <a:avLst/>
          </a:prstGeom>
        </p:spPr>
      </p:pic>
      <p:pic>
        <p:nvPicPr>
          <p:cNvPr id="9" name="Picture 8">
            <a:extLst>
              <a:ext uri="{FF2B5EF4-FFF2-40B4-BE49-F238E27FC236}">
                <a16:creationId xmlns:a16="http://schemas.microsoft.com/office/drawing/2014/main" id="{25C3C64B-9455-0562-4441-3939E3CE4034}"/>
              </a:ext>
            </a:extLst>
          </p:cNvPr>
          <p:cNvPicPr>
            <a:picLocks noChangeAspect="1"/>
          </p:cNvPicPr>
          <p:nvPr/>
        </p:nvPicPr>
        <p:blipFill>
          <a:blip r:embed="rId5"/>
          <a:stretch>
            <a:fillRect/>
          </a:stretch>
        </p:blipFill>
        <p:spPr>
          <a:xfrm>
            <a:off x="6141380" y="1606712"/>
            <a:ext cx="2301439" cy="2438611"/>
          </a:xfrm>
          <a:prstGeom prst="rect">
            <a:avLst/>
          </a:prstGeom>
        </p:spPr>
      </p:pic>
      <p:sp>
        <p:nvSpPr>
          <p:cNvPr id="12" name="Rectangle 11">
            <a:extLst>
              <a:ext uri="{FF2B5EF4-FFF2-40B4-BE49-F238E27FC236}">
                <a16:creationId xmlns:a16="http://schemas.microsoft.com/office/drawing/2014/main" id="{02ABAF92-4BA1-1045-0CDB-AF99BAE1F14C}"/>
              </a:ext>
            </a:extLst>
          </p:cNvPr>
          <p:cNvSpPr/>
          <p:nvPr/>
        </p:nvSpPr>
        <p:spPr>
          <a:xfrm>
            <a:off x="9236767" y="3345024"/>
            <a:ext cx="1504549" cy="1245134"/>
          </a:xfrm>
          <a:prstGeom prst="rect">
            <a:avLst/>
          </a:prstGeom>
          <a:noFill/>
          <a:ln w="19050">
            <a:solidFill>
              <a:srgbClr val="00696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Rectangle 12">
            <a:extLst>
              <a:ext uri="{FF2B5EF4-FFF2-40B4-BE49-F238E27FC236}">
                <a16:creationId xmlns:a16="http://schemas.microsoft.com/office/drawing/2014/main" id="{7A408D06-B99B-A209-91B6-28D9BDBAA50A}"/>
              </a:ext>
            </a:extLst>
          </p:cNvPr>
          <p:cNvSpPr/>
          <p:nvPr/>
        </p:nvSpPr>
        <p:spPr>
          <a:xfrm>
            <a:off x="9710158" y="4748319"/>
            <a:ext cx="1749615" cy="1245134"/>
          </a:xfrm>
          <a:prstGeom prst="rect">
            <a:avLst/>
          </a:prstGeom>
          <a:noFill/>
          <a:ln w="19050">
            <a:solidFill>
              <a:srgbClr val="00696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15" name="Straight Arrow Connector 14">
            <a:extLst>
              <a:ext uri="{FF2B5EF4-FFF2-40B4-BE49-F238E27FC236}">
                <a16:creationId xmlns:a16="http://schemas.microsoft.com/office/drawing/2014/main" id="{565E2D32-1AB2-D1E7-63A8-05C945CB7E1D}"/>
              </a:ext>
            </a:extLst>
          </p:cNvPr>
          <p:cNvCxnSpPr>
            <a:endCxn id="9" idx="3"/>
          </p:cNvCxnSpPr>
          <p:nvPr/>
        </p:nvCxnSpPr>
        <p:spPr>
          <a:xfrm flipH="1" flipV="1">
            <a:off x="8442819" y="2826018"/>
            <a:ext cx="793948" cy="519006"/>
          </a:xfrm>
          <a:prstGeom prst="straightConnector1">
            <a:avLst/>
          </a:prstGeom>
          <a:ln>
            <a:solidFill>
              <a:srgbClr val="006965"/>
            </a:solidFill>
            <a:tailEnd type="triangle"/>
          </a:ln>
        </p:spPr>
        <p:style>
          <a:lnRef idx="1">
            <a:schemeClr val="accent1"/>
          </a:lnRef>
          <a:fillRef idx="0">
            <a:schemeClr val="accent1"/>
          </a:fillRef>
          <a:effectRef idx="0">
            <a:schemeClr val="accent1"/>
          </a:effectRef>
          <a:fontRef idx="minor">
            <a:schemeClr val="tx1"/>
          </a:fontRef>
        </p:style>
      </p:cxnSp>
      <p:cxnSp>
        <p:nvCxnSpPr>
          <p:cNvPr id="16" name="Straight Arrow Connector 15">
            <a:extLst>
              <a:ext uri="{FF2B5EF4-FFF2-40B4-BE49-F238E27FC236}">
                <a16:creationId xmlns:a16="http://schemas.microsoft.com/office/drawing/2014/main" id="{84876FC5-3E66-D97D-81F3-1528D2E1D389}"/>
              </a:ext>
            </a:extLst>
          </p:cNvPr>
          <p:cNvCxnSpPr>
            <a:cxnSpLocks/>
            <a:stCxn id="13" idx="1"/>
          </p:cNvCxnSpPr>
          <p:nvPr/>
        </p:nvCxnSpPr>
        <p:spPr>
          <a:xfrm flipH="1">
            <a:off x="8442819" y="5370886"/>
            <a:ext cx="1267339" cy="0"/>
          </a:xfrm>
          <a:prstGeom prst="straightConnector1">
            <a:avLst/>
          </a:prstGeom>
          <a:ln>
            <a:solidFill>
              <a:srgbClr val="006965"/>
            </a:solidFill>
            <a:tailEnd type="triangle"/>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F67AF35F-0464-1EA3-FF48-179537813A40}"/>
              </a:ext>
            </a:extLst>
          </p:cNvPr>
          <p:cNvSpPr txBox="1"/>
          <p:nvPr/>
        </p:nvSpPr>
        <p:spPr>
          <a:xfrm>
            <a:off x="831641" y="1802305"/>
            <a:ext cx="4727094" cy="4772717"/>
          </a:xfrm>
          <a:prstGeom prst="rect">
            <a:avLst/>
          </a:prstGeom>
          <a:noFill/>
        </p:spPr>
        <p:txBody>
          <a:bodyPr wrap="square" rtlCol="0">
            <a:spAutoFit/>
          </a:bodyPr>
          <a:lstStyle/>
          <a:p>
            <a:pPr>
              <a:lnSpc>
                <a:spcPct val="150000"/>
              </a:lnSpc>
            </a:pPr>
            <a:r>
              <a:rPr lang="en-GB" sz="1200" dirty="0"/>
              <a:t>1. Silverstone University Technical College (UTC)</a:t>
            </a:r>
          </a:p>
          <a:p>
            <a:pPr>
              <a:lnSpc>
                <a:spcPct val="150000"/>
              </a:lnSpc>
            </a:pPr>
            <a:r>
              <a:rPr lang="en-GB" sz="1200" dirty="0"/>
              <a:t>2. The University of Buckingham</a:t>
            </a:r>
          </a:p>
          <a:p>
            <a:pPr>
              <a:lnSpc>
                <a:spcPct val="150000"/>
              </a:lnSpc>
            </a:pPr>
            <a:r>
              <a:rPr lang="en-GB" sz="1200" dirty="0"/>
              <a:t>3. South Central Institute of Technology (IoT) (Milton Keynes College)</a:t>
            </a:r>
          </a:p>
          <a:p>
            <a:pPr>
              <a:lnSpc>
                <a:spcPct val="150000"/>
              </a:lnSpc>
            </a:pPr>
            <a:r>
              <a:rPr lang="en-GB" sz="1200" dirty="0"/>
              <a:t>4. Open University</a:t>
            </a:r>
          </a:p>
          <a:p>
            <a:pPr>
              <a:lnSpc>
                <a:spcPct val="150000"/>
              </a:lnSpc>
            </a:pPr>
            <a:r>
              <a:rPr lang="en-GB" sz="1200" dirty="0"/>
              <a:t>5. Bucks Construction Academy</a:t>
            </a:r>
          </a:p>
          <a:p>
            <a:pPr>
              <a:lnSpc>
                <a:spcPct val="150000"/>
              </a:lnSpc>
            </a:pPr>
            <a:r>
              <a:rPr lang="en-GB" sz="1200" dirty="0"/>
              <a:t>6. Aylesbury University Technical College (UTC)</a:t>
            </a:r>
          </a:p>
          <a:p>
            <a:pPr>
              <a:lnSpc>
                <a:spcPct val="150000"/>
              </a:lnSpc>
            </a:pPr>
            <a:r>
              <a:rPr lang="en-GB" sz="1200" dirty="0"/>
              <a:t>7. Bucks College Group (Aylesbury Campus)</a:t>
            </a:r>
          </a:p>
          <a:p>
            <a:pPr>
              <a:lnSpc>
                <a:spcPct val="150000"/>
              </a:lnSpc>
            </a:pPr>
            <a:r>
              <a:rPr lang="en-GB" sz="1200" dirty="0"/>
              <a:t>8. Buckinghamshire New University (Aylesbury Campus)</a:t>
            </a:r>
          </a:p>
          <a:p>
            <a:pPr>
              <a:lnSpc>
                <a:spcPct val="150000"/>
              </a:lnSpc>
            </a:pPr>
            <a:r>
              <a:rPr lang="en-GB" sz="1200" dirty="0"/>
              <a:t>9. University of Bedfordshire (Aylesbury Campus)</a:t>
            </a:r>
          </a:p>
          <a:p>
            <a:pPr>
              <a:lnSpc>
                <a:spcPct val="150000"/>
              </a:lnSpc>
            </a:pPr>
            <a:r>
              <a:rPr lang="en-GB" sz="1200" dirty="0"/>
              <a:t>10. Bucks College Group (Amersham Campus)</a:t>
            </a:r>
          </a:p>
          <a:p>
            <a:pPr>
              <a:lnSpc>
                <a:spcPct val="150000"/>
              </a:lnSpc>
            </a:pPr>
            <a:r>
              <a:rPr lang="en-GB" sz="1200" dirty="0"/>
              <a:t>11. Buckinghamshire New University (High Wycombe Campus)</a:t>
            </a:r>
          </a:p>
          <a:p>
            <a:pPr>
              <a:lnSpc>
                <a:spcPct val="150000"/>
              </a:lnSpc>
            </a:pPr>
            <a:r>
              <a:rPr lang="en-GB" sz="1200" dirty="0"/>
              <a:t>12. Bucks College Group (High Wycombe Campus)</a:t>
            </a:r>
          </a:p>
          <a:p>
            <a:pPr>
              <a:lnSpc>
                <a:spcPct val="150000"/>
              </a:lnSpc>
            </a:pPr>
            <a:r>
              <a:rPr lang="en-GB" sz="1200" dirty="0"/>
              <a:t>13. Henley Business School (</a:t>
            </a:r>
            <a:r>
              <a:rPr lang="en-GB" sz="1200" dirty="0" err="1"/>
              <a:t>Greenlands</a:t>
            </a:r>
            <a:r>
              <a:rPr lang="en-GB" sz="1200" dirty="0"/>
              <a:t> Campus)</a:t>
            </a:r>
          </a:p>
          <a:p>
            <a:pPr>
              <a:lnSpc>
                <a:spcPct val="150000"/>
              </a:lnSpc>
            </a:pPr>
            <a:r>
              <a:rPr lang="en-GB" sz="1200" dirty="0"/>
              <a:t>14. National Film &amp; Television School</a:t>
            </a:r>
          </a:p>
          <a:p>
            <a:pPr>
              <a:lnSpc>
                <a:spcPct val="150000"/>
              </a:lnSpc>
            </a:pPr>
            <a:r>
              <a:rPr lang="en-GB" sz="1200" dirty="0"/>
              <a:t>15. Buckinghamshire New University (Uxbridge Campus)</a:t>
            </a:r>
          </a:p>
          <a:p>
            <a:pPr>
              <a:lnSpc>
                <a:spcPct val="150000"/>
              </a:lnSpc>
            </a:pPr>
            <a:r>
              <a:rPr lang="en-GB" sz="1200" dirty="0"/>
              <a:t>16. West London Institute of Technology (IoT) (Uxbridge Campus)</a:t>
            </a:r>
          </a:p>
          <a:p>
            <a:pPr>
              <a:lnSpc>
                <a:spcPct val="150000"/>
              </a:lnSpc>
            </a:pPr>
            <a:r>
              <a:rPr lang="en-GB" sz="1200" dirty="0"/>
              <a:t>17. Brunel University</a:t>
            </a:r>
          </a:p>
        </p:txBody>
      </p:sp>
      <p:sp>
        <p:nvSpPr>
          <p:cNvPr id="20" name="TextBox 19">
            <a:extLst>
              <a:ext uri="{FF2B5EF4-FFF2-40B4-BE49-F238E27FC236}">
                <a16:creationId xmlns:a16="http://schemas.microsoft.com/office/drawing/2014/main" id="{B10B52DD-7C6C-700C-91C8-D97628056414}"/>
              </a:ext>
            </a:extLst>
          </p:cNvPr>
          <p:cNvSpPr txBox="1"/>
          <p:nvPr/>
        </p:nvSpPr>
        <p:spPr>
          <a:xfrm>
            <a:off x="9087477" y="2171637"/>
            <a:ext cx="371769" cy="369332"/>
          </a:xfrm>
          <a:prstGeom prst="rect">
            <a:avLst/>
          </a:prstGeom>
          <a:noFill/>
        </p:spPr>
        <p:txBody>
          <a:bodyPr wrap="square" rtlCol="0">
            <a:spAutoFit/>
          </a:bodyPr>
          <a:lstStyle/>
          <a:p>
            <a:pPr algn="ctr"/>
            <a:r>
              <a:rPr lang="en-GB" b="1">
                <a:solidFill>
                  <a:srgbClr val="006965"/>
                </a:solidFill>
              </a:rPr>
              <a:t>1</a:t>
            </a:r>
          </a:p>
        </p:txBody>
      </p:sp>
      <p:sp>
        <p:nvSpPr>
          <p:cNvPr id="21" name="TextBox 20">
            <a:extLst>
              <a:ext uri="{FF2B5EF4-FFF2-40B4-BE49-F238E27FC236}">
                <a16:creationId xmlns:a16="http://schemas.microsoft.com/office/drawing/2014/main" id="{8C9B02AC-4C49-6863-02F3-ED3F0E28B19A}"/>
              </a:ext>
            </a:extLst>
          </p:cNvPr>
          <p:cNvSpPr txBox="1"/>
          <p:nvPr/>
        </p:nvSpPr>
        <p:spPr>
          <a:xfrm>
            <a:off x="9459246" y="2808183"/>
            <a:ext cx="371769" cy="369332"/>
          </a:xfrm>
          <a:prstGeom prst="rect">
            <a:avLst/>
          </a:prstGeom>
          <a:noFill/>
        </p:spPr>
        <p:txBody>
          <a:bodyPr wrap="square" rtlCol="0">
            <a:spAutoFit/>
          </a:bodyPr>
          <a:lstStyle/>
          <a:p>
            <a:pPr algn="ctr"/>
            <a:r>
              <a:rPr lang="en-GB" b="1">
                <a:solidFill>
                  <a:srgbClr val="006965"/>
                </a:solidFill>
              </a:rPr>
              <a:t>2</a:t>
            </a:r>
          </a:p>
        </p:txBody>
      </p:sp>
      <p:sp>
        <p:nvSpPr>
          <p:cNvPr id="22" name="TextBox 21">
            <a:extLst>
              <a:ext uri="{FF2B5EF4-FFF2-40B4-BE49-F238E27FC236}">
                <a16:creationId xmlns:a16="http://schemas.microsoft.com/office/drawing/2014/main" id="{6DF5CA1A-4848-CF58-5D25-BE5A353FAD61}"/>
              </a:ext>
            </a:extLst>
          </p:cNvPr>
          <p:cNvSpPr txBox="1"/>
          <p:nvPr/>
        </p:nvSpPr>
        <p:spPr>
          <a:xfrm>
            <a:off x="9986771" y="2932275"/>
            <a:ext cx="371769" cy="369332"/>
          </a:xfrm>
          <a:prstGeom prst="rect">
            <a:avLst/>
          </a:prstGeom>
          <a:noFill/>
        </p:spPr>
        <p:txBody>
          <a:bodyPr wrap="square" rtlCol="0">
            <a:spAutoFit/>
          </a:bodyPr>
          <a:lstStyle/>
          <a:p>
            <a:pPr algn="ctr"/>
            <a:r>
              <a:rPr lang="en-GB" b="1">
                <a:solidFill>
                  <a:srgbClr val="006965"/>
                </a:solidFill>
              </a:rPr>
              <a:t>3</a:t>
            </a:r>
          </a:p>
        </p:txBody>
      </p:sp>
      <p:sp>
        <p:nvSpPr>
          <p:cNvPr id="23" name="TextBox 22">
            <a:extLst>
              <a:ext uri="{FF2B5EF4-FFF2-40B4-BE49-F238E27FC236}">
                <a16:creationId xmlns:a16="http://schemas.microsoft.com/office/drawing/2014/main" id="{BE986463-E166-EC01-281A-A1EF8CB3CE64}"/>
              </a:ext>
            </a:extLst>
          </p:cNvPr>
          <p:cNvSpPr txBox="1"/>
          <p:nvPr/>
        </p:nvSpPr>
        <p:spPr>
          <a:xfrm>
            <a:off x="10458006" y="2752716"/>
            <a:ext cx="371769" cy="369332"/>
          </a:xfrm>
          <a:prstGeom prst="rect">
            <a:avLst/>
          </a:prstGeom>
          <a:noFill/>
        </p:spPr>
        <p:txBody>
          <a:bodyPr wrap="square" rtlCol="0">
            <a:spAutoFit/>
          </a:bodyPr>
          <a:lstStyle/>
          <a:p>
            <a:pPr algn="ctr"/>
            <a:r>
              <a:rPr lang="en-GB" b="1">
                <a:solidFill>
                  <a:srgbClr val="006965"/>
                </a:solidFill>
              </a:rPr>
              <a:t>4</a:t>
            </a:r>
          </a:p>
        </p:txBody>
      </p:sp>
      <p:sp>
        <p:nvSpPr>
          <p:cNvPr id="24" name="TextBox 23">
            <a:extLst>
              <a:ext uri="{FF2B5EF4-FFF2-40B4-BE49-F238E27FC236}">
                <a16:creationId xmlns:a16="http://schemas.microsoft.com/office/drawing/2014/main" id="{37CBF808-7EF3-D73F-CEFA-62DFFD5F9C57}"/>
              </a:ext>
            </a:extLst>
          </p:cNvPr>
          <p:cNvSpPr txBox="1"/>
          <p:nvPr/>
        </p:nvSpPr>
        <p:spPr>
          <a:xfrm>
            <a:off x="7412004" y="3345024"/>
            <a:ext cx="371769" cy="369332"/>
          </a:xfrm>
          <a:prstGeom prst="rect">
            <a:avLst/>
          </a:prstGeom>
          <a:noFill/>
        </p:spPr>
        <p:txBody>
          <a:bodyPr wrap="square" rtlCol="0">
            <a:spAutoFit/>
          </a:bodyPr>
          <a:lstStyle/>
          <a:p>
            <a:pPr algn="ctr"/>
            <a:r>
              <a:rPr lang="en-GB" b="1">
                <a:solidFill>
                  <a:srgbClr val="006965"/>
                </a:solidFill>
              </a:rPr>
              <a:t>7</a:t>
            </a:r>
          </a:p>
        </p:txBody>
      </p:sp>
      <p:sp>
        <p:nvSpPr>
          <p:cNvPr id="25" name="TextBox 24">
            <a:extLst>
              <a:ext uri="{FF2B5EF4-FFF2-40B4-BE49-F238E27FC236}">
                <a16:creationId xmlns:a16="http://schemas.microsoft.com/office/drawing/2014/main" id="{6845A3DB-CA84-4AE9-CF81-DAD8BCC1A707}"/>
              </a:ext>
            </a:extLst>
          </p:cNvPr>
          <p:cNvSpPr txBox="1"/>
          <p:nvPr/>
        </p:nvSpPr>
        <p:spPr>
          <a:xfrm>
            <a:off x="7114880" y="3345024"/>
            <a:ext cx="371769" cy="369332"/>
          </a:xfrm>
          <a:prstGeom prst="rect">
            <a:avLst/>
          </a:prstGeom>
          <a:noFill/>
        </p:spPr>
        <p:txBody>
          <a:bodyPr wrap="square" rtlCol="0">
            <a:spAutoFit/>
          </a:bodyPr>
          <a:lstStyle/>
          <a:p>
            <a:pPr algn="ctr"/>
            <a:r>
              <a:rPr lang="en-GB" b="1">
                <a:solidFill>
                  <a:srgbClr val="006965"/>
                </a:solidFill>
              </a:rPr>
              <a:t>6</a:t>
            </a:r>
          </a:p>
        </p:txBody>
      </p:sp>
      <p:sp>
        <p:nvSpPr>
          <p:cNvPr id="26" name="TextBox 25">
            <a:extLst>
              <a:ext uri="{FF2B5EF4-FFF2-40B4-BE49-F238E27FC236}">
                <a16:creationId xmlns:a16="http://schemas.microsoft.com/office/drawing/2014/main" id="{092F042C-F5DE-0181-5601-60DC8E016837}"/>
              </a:ext>
            </a:extLst>
          </p:cNvPr>
          <p:cNvSpPr txBox="1"/>
          <p:nvPr/>
        </p:nvSpPr>
        <p:spPr>
          <a:xfrm>
            <a:off x="7828218" y="3118675"/>
            <a:ext cx="371769" cy="369332"/>
          </a:xfrm>
          <a:prstGeom prst="rect">
            <a:avLst/>
          </a:prstGeom>
          <a:noFill/>
        </p:spPr>
        <p:txBody>
          <a:bodyPr wrap="square" rtlCol="0">
            <a:spAutoFit/>
          </a:bodyPr>
          <a:lstStyle/>
          <a:p>
            <a:pPr algn="ctr"/>
            <a:r>
              <a:rPr lang="en-GB" b="1">
                <a:solidFill>
                  <a:srgbClr val="006965"/>
                </a:solidFill>
              </a:rPr>
              <a:t>8</a:t>
            </a:r>
          </a:p>
        </p:txBody>
      </p:sp>
      <p:sp>
        <p:nvSpPr>
          <p:cNvPr id="27" name="TextBox 26">
            <a:extLst>
              <a:ext uri="{FF2B5EF4-FFF2-40B4-BE49-F238E27FC236}">
                <a16:creationId xmlns:a16="http://schemas.microsoft.com/office/drawing/2014/main" id="{DE0CA94F-DBD7-2C07-A5CF-C3CB3A1399E7}"/>
              </a:ext>
            </a:extLst>
          </p:cNvPr>
          <p:cNvSpPr txBox="1"/>
          <p:nvPr/>
        </p:nvSpPr>
        <p:spPr>
          <a:xfrm>
            <a:off x="7937670" y="3628955"/>
            <a:ext cx="371769" cy="369332"/>
          </a:xfrm>
          <a:prstGeom prst="rect">
            <a:avLst/>
          </a:prstGeom>
          <a:noFill/>
        </p:spPr>
        <p:txBody>
          <a:bodyPr wrap="square" rtlCol="0">
            <a:spAutoFit/>
          </a:bodyPr>
          <a:lstStyle/>
          <a:p>
            <a:pPr algn="ctr"/>
            <a:r>
              <a:rPr lang="en-GB" b="1">
                <a:solidFill>
                  <a:srgbClr val="006965"/>
                </a:solidFill>
              </a:rPr>
              <a:t>9</a:t>
            </a:r>
          </a:p>
        </p:txBody>
      </p:sp>
      <p:sp>
        <p:nvSpPr>
          <p:cNvPr id="28" name="TextBox 27">
            <a:extLst>
              <a:ext uri="{FF2B5EF4-FFF2-40B4-BE49-F238E27FC236}">
                <a16:creationId xmlns:a16="http://schemas.microsoft.com/office/drawing/2014/main" id="{71762398-F102-5264-DC29-D27E1F5450F3}"/>
              </a:ext>
            </a:extLst>
          </p:cNvPr>
          <p:cNvSpPr txBox="1"/>
          <p:nvPr/>
        </p:nvSpPr>
        <p:spPr>
          <a:xfrm>
            <a:off x="6379126" y="1802305"/>
            <a:ext cx="371769" cy="369332"/>
          </a:xfrm>
          <a:prstGeom prst="rect">
            <a:avLst/>
          </a:prstGeom>
          <a:noFill/>
        </p:spPr>
        <p:txBody>
          <a:bodyPr wrap="square" rtlCol="0">
            <a:spAutoFit/>
          </a:bodyPr>
          <a:lstStyle/>
          <a:p>
            <a:pPr algn="ctr"/>
            <a:r>
              <a:rPr lang="en-GB" b="1">
                <a:solidFill>
                  <a:srgbClr val="006965"/>
                </a:solidFill>
              </a:rPr>
              <a:t>5</a:t>
            </a:r>
          </a:p>
        </p:txBody>
      </p:sp>
      <p:sp>
        <p:nvSpPr>
          <p:cNvPr id="29" name="TextBox 28">
            <a:extLst>
              <a:ext uri="{FF2B5EF4-FFF2-40B4-BE49-F238E27FC236}">
                <a16:creationId xmlns:a16="http://schemas.microsoft.com/office/drawing/2014/main" id="{B2F97CB5-BEC5-0D60-039B-46C3DFA1F066}"/>
              </a:ext>
            </a:extLst>
          </p:cNvPr>
          <p:cNvSpPr txBox="1"/>
          <p:nvPr/>
        </p:nvSpPr>
        <p:spPr>
          <a:xfrm>
            <a:off x="7375359" y="4672798"/>
            <a:ext cx="419118" cy="369332"/>
          </a:xfrm>
          <a:prstGeom prst="rect">
            <a:avLst/>
          </a:prstGeom>
          <a:noFill/>
        </p:spPr>
        <p:txBody>
          <a:bodyPr wrap="square" rtlCol="0">
            <a:spAutoFit/>
          </a:bodyPr>
          <a:lstStyle/>
          <a:p>
            <a:pPr algn="ctr"/>
            <a:r>
              <a:rPr lang="en-GB" b="1">
                <a:solidFill>
                  <a:srgbClr val="006965"/>
                </a:solidFill>
              </a:rPr>
              <a:t>10</a:t>
            </a:r>
          </a:p>
        </p:txBody>
      </p:sp>
      <p:sp>
        <p:nvSpPr>
          <p:cNvPr id="30" name="TextBox 29">
            <a:extLst>
              <a:ext uri="{FF2B5EF4-FFF2-40B4-BE49-F238E27FC236}">
                <a16:creationId xmlns:a16="http://schemas.microsoft.com/office/drawing/2014/main" id="{3ACED97A-E2D3-EB98-C1A8-2ED266B6747E}"/>
              </a:ext>
            </a:extLst>
          </p:cNvPr>
          <p:cNvSpPr txBox="1"/>
          <p:nvPr/>
        </p:nvSpPr>
        <p:spPr>
          <a:xfrm>
            <a:off x="7165800" y="5311272"/>
            <a:ext cx="419118" cy="369332"/>
          </a:xfrm>
          <a:prstGeom prst="rect">
            <a:avLst/>
          </a:prstGeom>
          <a:noFill/>
        </p:spPr>
        <p:txBody>
          <a:bodyPr wrap="square" rtlCol="0">
            <a:spAutoFit/>
          </a:bodyPr>
          <a:lstStyle/>
          <a:p>
            <a:pPr algn="ctr"/>
            <a:r>
              <a:rPr lang="en-GB" b="1">
                <a:solidFill>
                  <a:srgbClr val="006965"/>
                </a:solidFill>
              </a:rPr>
              <a:t>14</a:t>
            </a:r>
          </a:p>
        </p:txBody>
      </p:sp>
      <p:sp>
        <p:nvSpPr>
          <p:cNvPr id="31" name="TextBox 30">
            <a:extLst>
              <a:ext uri="{FF2B5EF4-FFF2-40B4-BE49-F238E27FC236}">
                <a16:creationId xmlns:a16="http://schemas.microsoft.com/office/drawing/2014/main" id="{8A62A042-D027-FAD7-8D17-88D89DA9C7B9}"/>
              </a:ext>
            </a:extLst>
          </p:cNvPr>
          <p:cNvSpPr txBox="1"/>
          <p:nvPr/>
        </p:nvSpPr>
        <p:spPr>
          <a:xfrm>
            <a:off x="5624010" y="5728184"/>
            <a:ext cx="419118" cy="369332"/>
          </a:xfrm>
          <a:prstGeom prst="rect">
            <a:avLst/>
          </a:prstGeom>
          <a:noFill/>
        </p:spPr>
        <p:txBody>
          <a:bodyPr wrap="square" rtlCol="0">
            <a:spAutoFit/>
          </a:bodyPr>
          <a:lstStyle/>
          <a:p>
            <a:pPr algn="ctr"/>
            <a:r>
              <a:rPr lang="en-GB" b="1">
                <a:solidFill>
                  <a:srgbClr val="006965"/>
                </a:solidFill>
              </a:rPr>
              <a:t>13</a:t>
            </a:r>
          </a:p>
        </p:txBody>
      </p:sp>
      <p:sp>
        <p:nvSpPr>
          <p:cNvPr id="32" name="TextBox 31">
            <a:extLst>
              <a:ext uri="{FF2B5EF4-FFF2-40B4-BE49-F238E27FC236}">
                <a16:creationId xmlns:a16="http://schemas.microsoft.com/office/drawing/2014/main" id="{76667725-1CB4-CA7A-F827-BC2067FD1C61}"/>
              </a:ext>
            </a:extLst>
          </p:cNvPr>
          <p:cNvSpPr txBox="1"/>
          <p:nvPr/>
        </p:nvSpPr>
        <p:spPr>
          <a:xfrm>
            <a:off x="6274086" y="5168507"/>
            <a:ext cx="419118" cy="369332"/>
          </a:xfrm>
          <a:prstGeom prst="rect">
            <a:avLst/>
          </a:prstGeom>
          <a:noFill/>
        </p:spPr>
        <p:txBody>
          <a:bodyPr wrap="square" rtlCol="0">
            <a:spAutoFit/>
          </a:bodyPr>
          <a:lstStyle/>
          <a:p>
            <a:pPr algn="ctr"/>
            <a:r>
              <a:rPr lang="en-GB" b="1">
                <a:solidFill>
                  <a:srgbClr val="006965"/>
                </a:solidFill>
              </a:rPr>
              <a:t>12</a:t>
            </a:r>
          </a:p>
        </p:txBody>
      </p:sp>
      <p:sp>
        <p:nvSpPr>
          <p:cNvPr id="33" name="TextBox 32">
            <a:extLst>
              <a:ext uri="{FF2B5EF4-FFF2-40B4-BE49-F238E27FC236}">
                <a16:creationId xmlns:a16="http://schemas.microsoft.com/office/drawing/2014/main" id="{6457A2B9-E090-EE00-7344-5CA76430FD92}"/>
              </a:ext>
            </a:extLst>
          </p:cNvPr>
          <p:cNvSpPr txBox="1"/>
          <p:nvPr/>
        </p:nvSpPr>
        <p:spPr>
          <a:xfrm>
            <a:off x="6099519" y="4947274"/>
            <a:ext cx="419118" cy="369332"/>
          </a:xfrm>
          <a:prstGeom prst="rect">
            <a:avLst/>
          </a:prstGeom>
          <a:noFill/>
        </p:spPr>
        <p:txBody>
          <a:bodyPr wrap="square" rtlCol="0">
            <a:spAutoFit/>
          </a:bodyPr>
          <a:lstStyle/>
          <a:p>
            <a:pPr algn="ctr"/>
            <a:r>
              <a:rPr lang="en-GB" b="1">
                <a:solidFill>
                  <a:srgbClr val="006965"/>
                </a:solidFill>
              </a:rPr>
              <a:t>11</a:t>
            </a:r>
          </a:p>
        </p:txBody>
      </p:sp>
      <p:sp>
        <p:nvSpPr>
          <p:cNvPr id="34" name="TextBox 33">
            <a:extLst>
              <a:ext uri="{FF2B5EF4-FFF2-40B4-BE49-F238E27FC236}">
                <a16:creationId xmlns:a16="http://schemas.microsoft.com/office/drawing/2014/main" id="{F8BF52CB-9782-3D67-8946-0D91409975CE}"/>
              </a:ext>
            </a:extLst>
          </p:cNvPr>
          <p:cNvSpPr txBox="1"/>
          <p:nvPr/>
        </p:nvSpPr>
        <p:spPr>
          <a:xfrm>
            <a:off x="7859954" y="5555552"/>
            <a:ext cx="419118" cy="369332"/>
          </a:xfrm>
          <a:prstGeom prst="rect">
            <a:avLst/>
          </a:prstGeom>
          <a:noFill/>
        </p:spPr>
        <p:txBody>
          <a:bodyPr wrap="square" rtlCol="0">
            <a:spAutoFit/>
          </a:bodyPr>
          <a:lstStyle/>
          <a:p>
            <a:pPr algn="ctr"/>
            <a:r>
              <a:rPr lang="en-GB" b="1">
                <a:solidFill>
                  <a:srgbClr val="006965"/>
                </a:solidFill>
              </a:rPr>
              <a:t>15</a:t>
            </a:r>
          </a:p>
        </p:txBody>
      </p:sp>
      <p:sp>
        <p:nvSpPr>
          <p:cNvPr id="35" name="TextBox 34">
            <a:extLst>
              <a:ext uri="{FF2B5EF4-FFF2-40B4-BE49-F238E27FC236}">
                <a16:creationId xmlns:a16="http://schemas.microsoft.com/office/drawing/2014/main" id="{10484035-7422-BF14-7659-6019F72C3911}"/>
              </a:ext>
            </a:extLst>
          </p:cNvPr>
          <p:cNvSpPr txBox="1"/>
          <p:nvPr/>
        </p:nvSpPr>
        <p:spPr>
          <a:xfrm>
            <a:off x="7804543" y="5882900"/>
            <a:ext cx="419118" cy="369332"/>
          </a:xfrm>
          <a:prstGeom prst="rect">
            <a:avLst/>
          </a:prstGeom>
          <a:noFill/>
        </p:spPr>
        <p:txBody>
          <a:bodyPr wrap="square" rtlCol="0">
            <a:spAutoFit/>
          </a:bodyPr>
          <a:lstStyle/>
          <a:p>
            <a:pPr algn="ctr"/>
            <a:r>
              <a:rPr lang="en-GB" b="1">
                <a:solidFill>
                  <a:srgbClr val="006965"/>
                </a:solidFill>
              </a:rPr>
              <a:t>17</a:t>
            </a:r>
          </a:p>
        </p:txBody>
      </p:sp>
      <p:sp>
        <p:nvSpPr>
          <p:cNvPr id="38" name="TextBox 37">
            <a:extLst>
              <a:ext uri="{FF2B5EF4-FFF2-40B4-BE49-F238E27FC236}">
                <a16:creationId xmlns:a16="http://schemas.microsoft.com/office/drawing/2014/main" id="{7B1B047A-AAC3-C728-BEAC-89CA5071BAF4}"/>
              </a:ext>
            </a:extLst>
          </p:cNvPr>
          <p:cNvSpPr txBox="1"/>
          <p:nvPr/>
        </p:nvSpPr>
        <p:spPr>
          <a:xfrm>
            <a:off x="8372958" y="5680604"/>
            <a:ext cx="419118" cy="369332"/>
          </a:xfrm>
          <a:prstGeom prst="rect">
            <a:avLst/>
          </a:prstGeom>
          <a:noFill/>
        </p:spPr>
        <p:txBody>
          <a:bodyPr wrap="square" rtlCol="0">
            <a:spAutoFit/>
          </a:bodyPr>
          <a:lstStyle/>
          <a:p>
            <a:pPr algn="ctr"/>
            <a:r>
              <a:rPr lang="en-GB" b="1">
                <a:solidFill>
                  <a:srgbClr val="006965"/>
                </a:solidFill>
              </a:rPr>
              <a:t>16</a:t>
            </a:r>
          </a:p>
        </p:txBody>
      </p:sp>
      <p:sp>
        <p:nvSpPr>
          <p:cNvPr id="3" name="Rectangle: Rounded Corners 2">
            <a:extLst>
              <a:ext uri="{FF2B5EF4-FFF2-40B4-BE49-F238E27FC236}">
                <a16:creationId xmlns:a16="http://schemas.microsoft.com/office/drawing/2014/main" id="{6AAD4121-4A7A-4534-87E0-785BFD31F667}"/>
              </a:ext>
            </a:extLst>
          </p:cNvPr>
          <p:cNvSpPr/>
          <p:nvPr/>
        </p:nvSpPr>
        <p:spPr>
          <a:xfrm>
            <a:off x="10620375" y="168676"/>
            <a:ext cx="1334147" cy="421689"/>
          </a:xfrm>
          <a:prstGeom prst="roundRect">
            <a:avLst/>
          </a:prstGeom>
          <a:solidFill>
            <a:srgbClr val="00696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a:solidFill>
                  <a:schemeClr val="bg1"/>
                </a:solidFill>
                <a:hlinkClick r:id="rId6" action="ppaction://hlinksldjump">
                  <a:extLst>
                    <a:ext uri="{A12FA001-AC4F-418D-AE19-62706E023703}">
                      <ahyp:hlinkClr xmlns:ahyp="http://schemas.microsoft.com/office/drawing/2018/hyperlinkcolor" val="tx"/>
                    </a:ext>
                  </a:extLst>
                </a:hlinkClick>
              </a:rPr>
              <a:t>Back to index</a:t>
            </a:r>
            <a:endParaRPr lang="en-GB" sz="1400">
              <a:solidFill>
                <a:schemeClr val="bg1"/>
              </a:solidFill>
            </a:endParaRPr>
          </a:p>
        </p:txBody>
      </p:sp>
    </p:spTree>
    <p:extLst>
      <p:ext uri="{BB962C8B-B14F-4D97-AF65-F5344CB8AC3E}">
        <p14:creationId xmlns:p14="http://schemas.microsoft.com/office/powerpoint/2010/main" val="112057319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7C601F-592C-5260-EE03-22CB31E9D218}"/>
              </a:ext>
            </a:extLst>
          </p:cNvPr>
          <p:cNvSpPr>
            <a:spLocks noGrp="1"/>
          </p:cNvSpPr>
          <p:nvPr>
            <p:ph type="title"/>
          </p:nvPr>
        </p:nvSpPr>
        <p:spPr>
          <a:xfrm>
            <a:off x="289241" y="12892"/>
            <a:ext cx="9630747" cy="1325563"/>
          </a:xfrm>
        </p:spPr>
        <p:txBody>
          <a:bodyPr>
            <a:normAutofit/>
          </a:bodyPr>
          <a:lstStyle/>
          <a:p>
            <a:r>
              <a:rPr lang="en-GB" sz="3200" b="1" dirty="0">
                <a:solidFill>
                  <a:srgbClr val="006965"/>
                </a:solidFill>
                <a:latin typeface="+mn-lt"/>
              </a:rPr>
              <a:t>What do young people in Buckinghamshire do after Year 11, or after 16-18 education? </a:t>
            </a:r>
            <a:endParaRPr lang="en-GB" sz="3200" dirty="0">
              <a:solidFill>
                <a:srgbClr val="006965"/>
              </a:solidFill>
              <a:latin typeface="+mn-lt"/>
            </a:endParaRPr>
          </a:p>
        </p:txBody>
      </p:sp>
      <p:sp>
        <p:nvSpPr>
          <p:cNvPr id="4" name="TextBox 3">
            <a:extLst>
              <a:ext uri="{FF2B5EF4-FFF2-40B4-BE49-F238E27FC236}">
                <a16:creationId xmlns:a16="http://schemas.microsoft.com/office/drawing/2014/main" id="{4AE4C4BA-C2FA-9C1E-530D-20B84CAD1D44}"/>
              </a:ext>
            </a:extLst>
          </p:cNvPr>
          <p:cNvSpPr txBox="1"/>
          <p:nvPr/>
        </p:nvSpPr>
        <p:spPr>
          <a:xfrm>
            <a:off x="289241" y="1572968"/>
            <a:ext cx="6752582" cy="2028825"/>
          </a:xfrm>
          <a:prstGeom prst="rect">
            <a:avLst/>
          </a:prstGeom>
          <a:noFill/>
          <a:ln w="12700">
            <a:noFill/>
          </a:ln>
        </p:spPr>
        <p:txBody>
          <a:bodyPr wrap="square" rtlCol="0">
            <a:spAutoFit/>
          </a:bodyPr>
          <a:lstStyle/>
          <a:p>
            <a:pPr>
              <a:lnSpc>
                <a:spcPct val="107000"/>
              </a:lnSpc>
              <a:spcAft>
                <a:spcPts val="800"/>
              </a:spcAft>
            </a:pPr>
            <a:r>
              <a:rPr lang="en-GB" sz="1400" dirty="0">
                <a:effectLst/>
                <a:latin typeface="Calibri" panose="020F0502020204030204" pitchFamily="34" charset="0"/>
                <a:ea typeface="Calibri" panose="020F0502020204030204" pitchFamily="34" charset="0"/>
                <a:cs typeface="Arial" panose="020B0604020202020204" pitchFamily="34" charset="0"/>
              </a:rPr>
              <a:t>Following Year 11 (Key Stage 4), in 2020/21 most young people </a:t>
            </a:r>
            <a:r>
              <a:rPr lang="en-GB" sz="1400" dirty="0">
                <a:latin typeface="Calibri" panose="020F0502020204030204" pitchFamily="34" charset="0"/>
                <a:ea typeface="Calibri" panose="020F0502020204030204" pitchFamily="34" charset="0"/>
                <a:cs typeface="Arial" panose="020B0604020202020204" pitchFamily="34" charset="0"/>
              </a:rPr>
              <a:t>from</a:t>
            </a:r>
            <a:r>
              <a:rPr lang="en-GB" sz="1400" dirty="0">
                <a:effectLst/>
                <a:latin typeface="Calibri" panose="020F0502020204030204" pitchFamily="34" charset="0"/>
                <a:ea typeface="Calibri" panose="020F0502020204030204" pitchFamily="34" charset="0"/>
                <a:cs typeface="Arial" panose="020B0604020202020204" pitchFamily="34" charset="0"/>
              </a:rPr>
              <a:t> state funded mainstream schools (67%) in Buckinghamshire entered a school sixth form.  This is much higher than the national average of 39%.  Nationally, more young people entered Further Education (36% compared with 22% in Buckinghamshire) and Sixth Form Colleges (13% compared with 4% in Buckinghamshire). Overall, 94% entered sustained education in Buckinghamshire, compared to 89% nationally. </a:t>
            </a:r>
            <a:r>
              <a:rPr lang="en-GB" sz="1400" dirty="0">
                <a:latin typeface="Calibri" panose="020F0502020204030204" pitchFamily="34" charset="0"/>
                <a:ea typeface="Calibri" panose="020F0502020204030204" pitchFamily="34" charset="0"/>
                <a:cs typeface="Arial" panose="020B0604020202020204" pitchFamily="34" charset="0"/>
              </a:rPr>
              <a:t> Moving into apprenticeships and employment are less common in Buckinghamshire than nationally. </a:t>
            </a:r>
            <a:endParaRPr lang="en-GB" sz="1400" dirty="0">
              <a:effectLst/>
              <a:latin typeface="Calibri" panose="020F0502020204030204" pitchFamily="34" charset="0"/>
              <a:ea typeface="Calibri" panose="020F0502020204030204" pitchFamily="34" charset="0"/>
              <a:cs typeface="Arial" panose="020B0604020202020204" pitchFamily="34" charset="0"/>
            </a:endParaRPr>
          </a:p>
          <a:p>
            <a:pPr>
              <a:lnSpc>
                <a:spcPct val="107000"/>
              </a:lnSpc>
              <a:spcAft>
                <a:spcPts val="800"/>
              </a:spcAft>
            </a:pPr>
            <a:r>
              <a:rPr lang="en-GB" sz="1400" dirty="0">
                <a:latin typeface="Calibri" panose="020F0502020204030204" pitchFamily="34" charset="0"/>
                <a:ea typeface="Calibri" panose="020F0502020204030204" pitchFamily="34" charset="0"/>
                <a:cs typeface="Arial" panose="020B0604020202020204" pitchFamily="34" charset="0"/>
              </a:rPr>
              <a:t>Source: </a:t>
            </a:r>
            <a:r>
              <a:rPr lang="en-GB" sz="1400" dirty="0">
                <a:latin typeface="Calibri" panose="020F0502020204030204" pitchFamily="34" charset="0"/>
                <a:ea typeface="Calibri" panose="020F0502020204030204" pitchFamily="34" charset="0"/>
                <a:cs typeface="Arial" panose="020B0604020202020204" pitchFamily="34" charset="0"/>
                <a:hlinkClick r:id="rId2"/>
              </a:rPr>
              <a:t>Key Stage 4 destinations, DfE, 2022 </a:t>
            </a:r>
            <a:endParaRPr lang="en-GB" sz="1400" dirty="0">
              <a:latin typeface="Calibri" panose="020F0502020204030204" pitchFamily="34" charset="0"/>
              <a:ea typeface="Calibri" panose="020F0502020204030204" pitchFamily="34" charset="0"/>
              <a:cs typeface="Arial" panose="020B0604020202020204" pitchFamily="34" charset="0"/>
            </a:endParaRPr>
          </a:p>
        </p:txBody>
      </p:sp>
      <p:graphicFrame>
        <p:nvGraphicFramePr>
          <p:cNvPr id="5" name="Chart 4">
            <a:extLst>
              <a:ext uri="{FF2B5EF4-FFF2-40B4-BE49-F238E27FC236}">
                <a16:creationId xmlns:a16="http://schemas.microsoft.com/office/drawing/2014/main" id="{2BE538E5-8376-0CB8-054F-39C25935890E}"/>
              </a:ext>
            </a:extLst>
          </p:cNvPr>
          <p:cNvGraphicFramePr>
            <a:graphicFrameLocks/>
          </p:cNvGraphicFramePr>
          <p:nvPr>
            <p:extLst>
              <p:ext uri="{D42A27DB-BD31-4B8C-83A1-F6EECF244321}">
                <p14:modId xmlns:p14="http://schemas.microsoft.com/office/powerpoint/2010/main" val="123789520"/>
              </p:ext>
            </p:extLst>
          </p:nvPr>
        </p:nvGraphicFramePr>
        <p:xfrm>
          <a:off x="7458786" y="1572968"/>
          <a:ext cx="3960000" cy="2340000"/>
        </p:xfrm>
        <a:graphic>
          <a:graphicData uri="http://schemas.openxmlformats.org/drawingml/2006/chart">
            <c:chart xmlns:c="http://schemas.openxmlformats.org/drawingml/2006/chart" xmlns:r="http://schemas.openxmlformats.org/officeDocument/2006/relationships" r:id="rId3"/>
          </a:graphicData>
        </a:graphic>
      </p:graphicFrame>
      <p:sp>
        <p:nvSpPr>
          <p:cNvPr id="6" name="Rectangle: Rounded Corners 5">
            <a:extLst>
              <a:ext uri="{FF2B5EF4-FFF2-40B4-BE49-F238E27FC236}">
                <a16:creationId xmlns:a16="http://schemas.microsoft.com/office/drawing/2014/main" id="{E93E3A21-322A-DC2A-E4EA-BE1DD1B82AFA}"/>
              </a:ext>
            </a:extLst>
          </p:cNvPr>
          <p:cNvSpPr/>
          <p:nvPr/>
        </p:nvSpPr>
        <p:spPr>
          <a:xfrm>
            <a:off x="289241" y="3985870"/>
            <a:ext cx="1988841" cy="2188687"/>
          </a:xfrm>
          <a:prstGeom prst="roundRect">
            <a:avLst/>
          </a:prstGeom>
          <a:solidFill>
            <a:srgbClr val="00696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t>In 2020/21, </a:t>
            </a:r>
            <a:r>
              <a:rPr lang="en-GB" sz="1600" b="1" dirty="0"/>
              <a:t>80</a:t>
            </a:r>
            <a:r>
              <a:rPr lang="en-GB" sz="1400" dirty="0"/>
              <a:t> young people in Buckinghamshire entered employment after Year 11, and </a:t>
            </a:r>
            <a:r>
              <a:rPr lang="en-GB" sz="1600" b="1" dirty="0"/>
              <a:t>1,050</a:t>
            </a:r>
            <a:r>
              <a:rPr lang="en-GB" sz="1400" dirty="0"/>
              <a:t> entered employment on completion of 16-18  education</a:t>
            </a:r>
          </a:p>
        </p:txBody>
      </p:sp>
      <p:graphicFrame>
        <p:nvGraphicFramePr>
          <p:cNvPr id="7" name="Chart 6">
            <a:extLst>
              <a:ext uri="{FF2B5EF4-FFF2-40B4-BE49-F238E27FC236}">
                <a16:creationId xmlns:a16="http://schemas.microsoft.com/office/drawing/2014/main" id="{BB12BD31-18E3-811B-1485-201B74087202}"/>
              </a:ext>
            </a:extLst>
          </p:cNvPr>
          <p:cNvGraphicFramePr>
            <a:graphicFrameLocks/>
          </p:cNvGraphicFramePr>
          <p:nvPr>
            <p:extLst>
              <p:ext uri="{D42A27DB-BD31-4B8C-83A1-F6EECF244321}">
                <p14:modId xmlns:p14="http://schemas.microsoft.com/office/powerpoint/2010/main" val="810027171"/>
              </p:ext>
            </p:extLst>
          </p:nvPr>
        </p:nvGraphicFramePr>
        <p:xfrm>
          <a:off x="7458786" y="4221540"/>
          <a:ext cx="3960000" cy="2340000"/>
        </p:xfrm>
        <a:graphic>
          <a:graphicData uri="http://schemas.openxmlformats.org/drawingml/2006/chart">
            <c:chart xmlns:c="http://schemas.openxmlformats.org/drawingml/2006/chart" xmlns:r="http://schemas.openxmlformats.org/officeDocument/2006/relationships" r:id="rId4"/>
          </a:graphicData>
        </a:graphic>
      </p:graphicFrame>
      <p:sp>
        <p:nvSpPr>
          <p:cNvPr id="8" name="TextBox 7">
            <a:extLst>
              <a:ext uri="{FF2B5EF4-FFF2-40B4-BE49-F238E27FC236}">
                <a16:creationId xmlns:a16="http://schemas.microsoft.com/office/drawing/2014/main" id="{358C61AA-CB8B-E095-0C87-F53CD7042D2E}"/>
              </a:ext>
            </a:extLst>
          </p:cNvPr>
          <p:cNvSpPr txBox="1"/>
          <p:nvPr/>
        </p:nvSpPr>
        <p:spPr>
          <a:xfrm>
            <a:off x="2475495" y="3838482"/>
            <a:ext cx="4736009" cy="2677656"/>
          </a:xfrm>
          <a:prstGeom prst="rect">
            <a:avLst/>
          </a:prstGeom>
          <a:noFill/>
          <a:ln>
            <a:noFill/>
          </a:ln>
        </p:spPr>
        <p:txBody>
          <a:bodyPr wrap="square" rtlCol="0">
            <a:spAutoFit/>
          </a:bodyPr>
          <a:lstStyle/>
          <a:p>
            <a:r>
              <a:rPr lang="en-GB" sz="1400" dirty="0">
                <a:latin typeface="Calibri" panose="020F0502020204030204" pitchFamily="34" charset="0"/>
                <a:ea typeface="Calibri" panose="020F0502020204030204" pitchFamily="34" charset="0"/>
                <a:cs typeface="Arial" panose="020B0604020202020204" pitchFamily="34" charset="0"/>
              </a:rPr>
              <a:t>The university destination is deeply ingrained in Buckinghamshire as the pathway of choice on completion of compulsory education. In 2020/21, 66% of young people in Buckinghamshire went from a state funded mainstream school to university, higher than the national average of 57%.</a:t>
            </a:r>
          </a:p>
          <a:p>
            <a:endParaRPr lang="en-GB" sz="1400" dirty="0">
              <a:latin typeface="Calibri" panose="020F0502020204030204" pitchFamily="34" charset="0"/>
              <a:ea typeface="Calibri" panose="020F0502020204030204" pitchFamily="34" charset="0"/>
              <a:cs typeface="Arial" panose="020B0604020202020204" pitchFamily="34" charset="0"/>
            </a:endParaRPr>
          </a:p>
          <a:p>
            <a:r>
              <a:rPr lang="en-GB" sz="1400" dirty="0">
                <a:latin typeface="Calibri" panose="020F0502020204030204" pitchFamily="34" charset="0"/>
                <a:ea typeface="Calibri" panose="020F0502020204030204" pitchFamily="34" charset="0"/>
                <a:cs typeface="Arial" panose="020B0604020202020204" pitchFamily="34" charset="0"/>
              </a:rPr>
              <a:t>A third (33%) of those leaving college in Buckinghamshire in 2020/21 entered work, higher than the national average of 24%, and likely a reflection of the vocational focus of the Buckinghamshire College Group.  </a:t>
            </a:r>
          </a:p>
          <a:p>
            <a:endParaRPr lang="en-GB" sz="1400" dirty="0">
              <a:latin typeface="Calibri" panose="020F0502020204030204" pitchFamily="34" charset="0"/>
              <a:ea typeface="Calibri" panose="020F0502020204030204" pitchFamily="34" charset="0"/>
              <a:cs typeface="Arial" panose="020B0604020202020204" pitchFamily="34" charset="0"/>
            </a:endParaRPr>
          </a:p>
          <a:p>
            <a:r>
              <a:rPr lang="en-GB" sz="1400" dirty="0">
                <a:latin typeface="Calibri" panose="020F0502020204030204" pitchFamily="34" charset="0"/>
                <a:ea typeface="Calibri" panose="020F0502020204030204" pitchFamily="34" charset="0"/>
                <a:cs typeface="Arial" panose="020B0604020202020204" pitchFamily="34" charset="0"/>
              </a:rPr>
              <a:t>Source: </a:t>
            </a:r>
            <a:r>
              <a:rPr lang="en-GB" sz="1400" dirty="0">
                <a:latin typeface="Calibri" panose="020F0502020204030204" pitchFamily="34" charset="0"/>
                <a:ea typeface="Calibri" panose="020F0502020204030204" pitchFamily="34" charset="0"/>
                <a:cs typeface="Arial" panose="020B0604020202020204" pitchFamily="34" charset="0"/>
                <a:hlinkClick r:id="rId5"/>
              </a:rPr>
              <a:t>16-18 destinations, DfE, 2022</a:t>
            </a:r>
            <a:endParaRPr lang="en-GB" sz="1400" dirty="0">
              <a:latin typeface="Calibri" panose="020F0502020204030204" pitchFamily="34" charset="0"/>
              <a:ea typeface="Calibri" panose="020F0502020204030204" pitchFamily="34" charset="0"/>
              <a:cs typeface="Arial" panose="020B0604020202020204" pitchFamily="34" charset="0"/>
            </a:endParaRPr>
          </a:p>
        </p:txBody>
      </p:sp>
      <p:sp>
        <p:nvSpPr>
          <p:cNvPr id="3" name="Rectangle: Rounded Corners 2">
            <a:extLst>
              <a:ext uri="{FF2B5EF4-FFF2-40B4-BE49-F238E27FC236}">
                <a16:creationId xmlns:a16="http://schemas.microsoft.com/office/drawing/2014/main" id="{79B6D1AA-6B42-13F6-06AA-6C58A7E97CBD}"/>
              </a:ext>
            </a:extLst>
          </p:cNvPr>
          <p:cNvSpPr/>
          <p:nvPr/>
        </p:nvSpPr>
        <p:spPr>
          <a:xfrm>
            <a:off x="10620375" y="168676"/>
            <a:ext cx="1334147" cy="421689"/>
          </a:xfrm>
          <a:prstGeom prst="roundRect">
            <a:avLst/>
          </a:prstGeom>
          <a:solidFill>
            <a:srgbClr val="00696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a:solidFill>
                  <a:schemeClr val="bg1"/>
                </a:solidFill>
                <a:hlinkClick r:id="rId6" action="ppaction://hlinksldjump">
                  <a:extLst>
                    <a:ext uri="{A12FA001-AC4F-418D-AE19-62706E023703}">
                      <ahyp:hlinkClr xmlns:ahyp="http://schemas.microsoft.com/office/drawing/2018/hyperlinkcolor" val="tx"/>
                    </a:ext>
                  </a:extLst>
                </a:hlinkClick>
              </a:rPr>
              <a:t>Back to index</a:t>
            </a:r>
            <a:endParaRPr lang="en-GB" sz="1400">
              <a:solidFill>
                <a:schemeClr val="bg1"/>
              </a:solidFill>
            </a:endParaRPr>
          </a:p>
        </p:txBody>
      </p:sp>
    </p:spTree>
    <p:extLst>
      <p:ext uri="{BB962C8B-B14F-4D97-AF65-F5344CB8AC3E}">
        <p14:creationId xmlns:p14="http://schemas.microsoft.com/office/powerpoint/2010/main" val="121152706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1EC18D-E0A6-BE6D-AED5-68911CF9C71D}"/>
              </a:ext>
            </a:extLst>
          </p:cNvPr>
          <p:cNvSpPr>
            <a:spLocks noGrp="1"/>
          </p:cNvSpPr>
          <p:nvPr>
            <p:ph type="title"/>
          </p:nvPr>
        </p:nvSpPr>
        <p:spPr>
          <a:xfrm>
            <a:off x="237478" y="168676"/>
            <a:ext cx="9782175" cy="1325563"/>
          </a:xfrm>
        </p:spPr>
        <p:txBody>
          <a:bodyPr>
            <a:normAutofit/>
          </a:bodyPr>
          <a:lstStyle/>
          <a:p>
            <a:r>
              <a:rPr lang="en-GB" sz="3200" b="1" dirty="0">
                <a:solidFill>
                  <a:srgbClr val="006965"/>
                </a:solidFill>
                <a:latin typeface="+mn-lt"/>
              </a:rPr>
              <a:t>What do young people in Buckinghamshire do after Year 11, or after 16-18 education? </a:t>
            </a:r>
            <a:endParaRPr lang="en-GB" sz="3200" dirty="0">
              <a:solidFill>
                <a:srgbClr val="006965"/>
              </a:solidFill>
              <a:latin typeface="+mn-lt"/>
            </a:endParaRPr>
          </a:p>
        </p:txBody>
      </p:sp>
      <p:graphicFrame>
        <p:nvGraphicFramePr>
          <p:cNvPr id="5" name="Table 4">
            <a:extLst>
              <a:ext uri="{FF2B5EF4-FFF2-40B4-BE49-F238E27FC236}">
                <a16:creationId xmlns:a16="http://schemas.microsoft.com/office/drawing/2014/main" id="{379957AF-9107-F1AE-4B00-E0BA6F0F6398}"/>
              </a:ext>
            </a:extLst>
          </p:cNvPr>
          <p:cNvGraphicFramePr>
            <a:graphicFrameLocks noGrp="1"/>
          </p:cNvGraphicFramePr>
          <p:nvPr>
            <p:extLst>
              <p:ext uri="{D42A27DB-BD31-4B8C-83A1-F6EECF244321}">
                <p14:modId xmlns:p14="http://schemas.microsoft.com/office/powerpoint/2010/main" val="1829089358"/>
              </p:ext>
            </p:extLst>
          </p:nvPr>
        </p:nvGraphicFramePr>
        <p:xfrm>
          <a:off x="779490" y="1732024"/>
          <a:ext cx="10633019" cy="4457527"/>
        </p:xfrm>
        <a:graphic>
          <a:graphicData uri="http://schemas.openxmlformats.org/drawingml/2006/table">
            <a:tbl>
              <a:tblPr firstRow="1" bandRow="1">
                <a:tableStyleId>{5C22544A-7EE6-4342-B048-85BDC9FD1C3A}</a:tableStyleId>
              </a:tblPr>
              <a:tblGrid>
                <a:gridCol w="4050105">
                  <a:extLst>
                    <a:ext uri="{9D8B030D-6E8A-4147-A177-3AD203B41FA5}">
                      <a16:colId xmlns:a16="http://schemas.microsoft.com/office/drawing/2014/main" val="589564304"/>
                    </a:ext>
                  </a:extLst>
                </a:gridCol>
                <a:gridCol w="1590205">
                  <a:extLst>
                    <a:ext uri="{9D8B030D-6E8A-4147-A177-3AD203B41FA5}">
                      <a16:colId xmlns:a16="http://schemas.microsoft.com/office/drawing/2014/main" val="2471879837"/>
                    </a:ext>
                  </a:extLst>
                </a:gridCol>
                <a:gridCol w="623681">
                  <a:extLst>
                    <a:ext uri="{9D8B030D-6E8A-4147-A177-3AD203B41FA5}">
                      <a16:colId xmlns:a16="http://schemas.microsoft.com/office/drawing/2014/main" val="3455387422"/>
                    </a:ext>
                  </a:extLst>
                </a:gridCol>
                <a:gridCol w="936000">
                  <a:extLst>
                    <a:ext uri="{9D8B030D-6E8A-4147-A177-3AD203B41FA5}">
                      <a16:colId xmlns:a16="http://schemas.microsoft.com/office/drawing/2014/main" val="761647429"/>
                    </a:ext>
                  </a:extLst>
                </a:gridCol>
                <a:gridCol w="110656">
                  <a:extLst>
                    <a:ext uri="{9D8B030D-6E8A-4147-A177-3AD203B41FA5}">
                      <a16:colId xmlns:a16="http://schemas.microsoft.com/office/drawing/2014/main" val="2317516299"/>
                    </a:ext>
                  </a:extLst>
                </a:gridCol>
                <a:gridCol w="1762691">
                  <a:extLst>
                    <a:ext uri="{9D8B030D-6E8A-4147-A177-3AD203B41FA5}">
                      <a16:colId xmlns:a16="http://schemas.microsoft.com/office/drawing/2014/main" val="2709316037"/>
                    </a:ext>
                  </a:extLst>
                </a:gridCol>
                <a:gridCol w="623681">
                  <a:extLst>
                    <a:ext uri="{9D8B030D-6E8A-4147-A177-3AD203B41FA5}">
                      <a16:colId xmlns:a16="http://schemas.microsoft.com/office/drawing/2014/main" val="2261531007"/>
                    </a:ext>
                  </a:extLst>
                </a:gridCol>
                <a:gridCol w="936000">
                  <a:extLst>
                    <a:ext uri="{9D8B030D-6E8A-4147-A177-3AD203B41FA5}">
                      <a16:colId xmlns:a16="http://schemas.microsoft.com/office/drawing/2014/main" val="3639004349"/>
                    </a:ext>
                  </a:extLst>
                </a:gridCol>
              </a:tblGrid>
              <a:tr h="834967">
                <a:tc>
                  <a:txBody>
                    <a:bodyPr/>
                    <a:lstStyle/>
                    <a:p>
                      <a:pPr algn="l" fontAlgn="b"/>
                      <a:r>
                        <a:rPr lang="en-GB" sz="1800" u="none" strike="noStrike">
                          <a:effectLst/>
                        </a:rPr>
                        <a:t> </a:t>
                      </a:r>
                      <a:endParaRPr lang="en-GB" sz="1800" b="0" i="0" u="none" strike="noStrike">
                        <a:solidFill>
                          <a:srgbClr val="000000"/>
                        </a:solidFill>
                        <a:effectLst/>
                        <a:latin typeface="Arial" panose="020B0604020202020204" pitchFamily="34" charset="0"/>
                      </a:endParaRPr>
                    </a:p>
                  </a:txBody>
                  <a:tcPr marL="7438" marR="7438" marT="7438" marB="0" anchor="b">
                    <a:noFill/>
                  </a:tcPr>
                </a:tc>
                <a:tc gridSpan="2">
                  <a:txBody>
                    <a:bodyPr/>
                    <a:lstStyle/>
                    <a:p>
                      <a:pPr algn="ctr" rtl="0" fontAlgn="b"/>
                      <a:r>
                        <a:rPr lang="en-GB" sz="1400" b="1" i="0" u="none" strike="noStrike">
                          <a:solidFill>
                            <a:srgbClr val="FFFFFF"/>
                          </a:solidFill>
                          <a:effectLst/>
                          <a:latin typeface="Calibri" panose="020F0502020204030204" pitchFamily="34" charset="0"/>
                        </a:rPr>
                        <a:t>KS4 (Y11) [State-funded schools] - Bucks</a:t>
                      </a:r>
                    </a:p>
                  </a:txBody>
                  <a:tcPr marL="7620" marR="7620" marT="7620" marB="0" anchor="ctr">
                    <a:solidFill>
                      <a:srgbClr val="006965"/>
                    </a:solidFill>
                  </a:tcPr>
                </a:tc>
                <a:tc hMerge="1">
                  <a:txBody>
                    <a:bodyPr/>
                    <a:lstStyle/>
                    <a:p>
                      <a:endParaRPr lang="en-GB"/>
                    </a:p>
                  </a:txBody>
                  <a:tcPr/>
                </a:tc>
                <a:tc>
                  <a:txBody>
                    <a:bodyPr/>
                    <a:lstStyle/>
                    <a:p>
                      <a:pPr algn="ctr" rtl="0" fontAlgn="b"/>
                      <a:r>
                        <a:rPr lang="en-GB" sz="1400" u="none" strike="noStrike">
                          <a:effectLst/>
                        </a:rPr>
                        <a:t> National</a:t>
                      </a:r>
                      <a:endParaRPr lang="en-GB" sz="1400" b="0" i="0" u="none" strike="noStrike">
                        <a:solidFill>
                          <a:srgbClr val="FFFFFF"/>
                        </a:solidFill>
                        <a:effectLst/>
                        <a:latin typeface="Calibri" panose="020F0502020204030204" pitchFamily="34" charset="0"/>
                      </a:endParaRPr>
                    </a:p>
                  </a:txBody>
                  <a:tcPr marL="7438" marR="7438" marT="7438" marB="0" anchor="ctr">
                    <a:lnR w="12700" cmpd="sng">
                      <a:noFill/>
                    </a:lnR>
                    <a:solidFill>
                      <a:srgbClr val="006965"/>
                    </a:solidFill>
                  </a:tcPr>
                </a:tc>
                <a:tc>
                  <a:txBody>
                    <a:bodyPr/>
                    <a:lstStyle/>
                    <a:p>
                      <a:pPr algn="l" rtl="0" fontAlgn="b"/>
                      <a:endParaRPr lang="en-GB" sz="1400" b="0" i="0" u="none" strike="noStrike">
                        <a:solidFill>
                          <a:srgbClr val="FFFFFF"/>
                        </a:solidFill>
                        <a:effectLst/>
                        <a:latin typeface="Calibri" panose="020F0502020204030204" pitchFamily="34" charset="0"/>
                      </a:endParaRPr>
                    </a:p>
                  </a:txBody>
                  <a:tcPr marL="7438" marR="7438" marT="7438" marB="0"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bg1">
                        <a:lumMod val="95000"/>
                      </a:schemeClr>
                    </a:solidFill>
                  </a:tcPr>
                </a:tc>
                <a:tc gridSpan="2">
                  <a:txBody>
                    <a:bodyPr/>
                    <a:lstStyle/>
                    <a:p>
                      <a:pPr algn="ctr" rtl="0" fontAlgn="b"/>
                      <a:r>
                        <a:rPr lang="en-GB" sz="1400" u="none" strike="noStrike">
                          <a:effectLst/>
                        </a:rPr>
                        <a:t>KS5 (Y12 / Y13) [State-funded schools &amp; colleges] - Bucks</a:t>
                      </a:r>
                      <a:endParaRPr lang="en-GB" sz="1400" b="1" i="0" u="none" strike="noStrike">
                        <a:solidFill>
                          <a:srgbClr val="FFFFFF"/>
                        </a:solidFill>
                        <a:effectLst/>
                        <a:latin typeface="Calibri" panose="020F0502020204030204" pitchFamily="34" charset="0"/>
                      </a:endParaRPr>
                    </a:p>
                  </a:txBody>
                  <a:tcPr marL="7438" marR="7438" marT="7438" marB="0" anchor="ctr">
                    <a:lnL w="12700" cmpd="sng">
                      <a:noFill/>
                    </a:lnL>
                    <a:solidFill>
                      <a:srgbClr val="006965"/>
                    </a:solidFill>
                  </a:tcPr>
                </a:tc>
                <a:tc hMerge="1">
                  <a:txBody>
                    <a:bodyPr/>
                    <a:lstStyle/>
                    <a:p>
                      <a:endParaRPr lang="en-GB"/>
                    </a:p>
                  </a:txBody>
                  <a:tcPr/>
                </a:tc>
                <a:tc>
                  <a:txBody>
                    <a:bodyPr/>
                    <a:lstStyle/>
                    <a:p>
                      <a:pPr algn="ctr" rtl="0" fontAlgn="b"/>
                      <a:r>
                        <a:rPr lang="en-GB" sz="1400" u="none" strike="noStrike">
                          <a:effectLst/>
                        </a:rPr>
                        <a:t>National</a:t>
                      </a:r>
                      <a:endParaRPr lang="en-GB" sz="1400" b="1" i="0" u="none" strike="noStrike">
                        <a:solidFill>
                          <a:srgbClr val="FFFFFF"/>
                        </a:solidFill>
                        <a:effectLst/>
                        <a:latin typeface="Calibri" panose="020F0502020204030204" pitchFamily="34" charset="0"/>
                      </a:endParaRPr>
                    </a:p>
                  </a:txBody>
                  <a:tcPr marL="7438" marR="7438" marT="7438" marB="0" anchor="ctr">
                    <a:solidFill>
                      <a:srgbClr val="006965"/>
                    </a:solidFill>
                  </a:tcPr>
                </a:tc>
                <a:extLst>
                  <a:ext uri="{0D108BD9-81ED-4DB2-BD59-A6C34878D82A}">
                    <a16:rowId xmlns:a16="http://schemas.microsoft.com/office/drawing/2014/main" val="1347354130"/>
                  </a:ext>
                </a:extLst>
              </a:tr>
              <a:tr h="380402">
                <a:tc>
                  <a:txBody>
                    <a:bodyPr/>
                    <a:lstStyle/>
                    <a:p>
                      <a:pPr algn="l" rtl="0" fontAlgn="b"/>
                      <a:r>
                        <a:rPr lang="en-GB" sz="1200" u="none" strike="noStrike">
                          <a:effectLst/>
                        </a:rPr>
                        <a:t> </a:t>
                      </a:r>
                      <a:endParaRPr lang="en-GB" sz="1200" b="0" i="0" u="none" strike="noStrike">
                        <a:solidFill>
                          <a:srgbClr val="FFFFFF"/>
                        </a:solidFill>
                        <a:effectLst/>
                        <a:latin typeface="Calibri" panose="020F0502020204030204" pitchFamily="34" charset="0"/>
                      </a:endParaRPr>
                    </a:p>
                  </a:txBody>
                  <a:tcPr marL="7438" marR="7438" marT="7438" marB="0" anchor="b">
                    <a:noFill/>
                  </a:tcPr>
                </a:tc>
                <a:tc>
                  <a:txBody>
                    <a:bodyPr/>
                    <a:lstStyle/>
                    <a:p>
                      <a:pPr algn="ctr" rtl="0" fontAlgn="b"/>
                      <a:r>
                        <a:rPr lang="en-GB" sz="1400" b="1" u="none" strike="noStrike">
                          <a:solidFill>
                            <a:schemeClr val="bg1"/>
                          </a:solidFill>
                          <a:effectLst/>
                        </a:rPr>
                        <a:t>No. pupils</a:t>
                      </a:r>
                      <a:endParaRPr lang="en-GB" sz="1400" b="1" i="0" u="none" strike="noStrike">
                        <a:solidFill>
                          <a:schemeClr val="bg1"/>
                        </a:solidFill>
                        <a:effectLst/>
                        <a:latin typeface="Calibri" panose="020F0502020204030204" pitchFamily="34" charset="0"/>
                      </a:endParaRPr>
                    </a:p>
                  </a:txBody>
                  <a:tcPr marL="7438" marR="7438" marT="7438" marB="0" anchor="ctr">
                    <a:solidFill>
                      <a:srgbClr val="006965"/>
                    </a:solidFill>
                  </a:tcPr>
                </a:tc>
                <a:tc>
                  <a:txBody>
                    <a:bodyPr/>
                    <a:lstStyle/>
                    <a:p>
                      <a:pPr algn="ctr" rtl="0" fontAlgn="b"/>
                      <a:r>
                        <a:rPr lang="en-GB" sz="1400" b="1" i="1" u="none" strike="noStrike">
                          <a:solidFill>
                            <a:schemeClr val="bg1"/>
                          </a:solidFill>
                          <a:effectLst/>
                        </a:rPr>
                        <a:t>%</a:t>
                      </a:r>
                      <a:endParaRPr lang="en-GB" sz="1400" b="1" i="1" u="none" strike="noStrike">
                        <a:solidFill>
                          <a:schemeClr val="bg1"/>
                        </a:solidFill>
                        <a:effectLst/>
                        <a:latin typeface="Calibri" panose="020F0502020204030204" pitchFamily="34" charset="0"/>
                      </a:endParaRPr>
                    </a:p>
                  </a:txBody>
                  <a:tcPr marL="7438" marR="7438" marT="7438" marB="0" anchor="ctr">
                    <a:solidFill>
                      <a:srgbClr val="006965"/>
                    </a:solidFill>
                  </a:tcPr>
                </a:tc>
                <a:tc>
                  <a:txBody>
                    <a:bodyPr/>
                    <a:lstStyle/>
                    <a:p>
                      <a:pPr algn="ctr" rtl="0" fontAlgn="b"/>
                      <a:r>
                        <a:rPr lang="en-GB" sz="1400" b="1" i="1" u="none" strike="noStrike">
                          <a:solidFill>
                            <a:schemeClr val="bg1"/>
                          </a:solidFill>
                          <a:effectLst/>
                        </a:rPr>
                        <a:t> %</a:t>
                      </a:r>
                      <a:endParaRPr lang="en-GB" sz="1400" b="1" i="1" u="none" strike="noStrike">
                        <a:solidFill>
                          <a:schemeClr val="bg1"/>
                        </a:solidFill>
                        <a:effectLst/>
                        <a:latin typeface="Calibri" panose="020F0502020204030204" pitchFamily="34" charset="0"/>
                      </a:endParaRPr>
                    </a:p>
                  </a:txBody>
                  <a:tcPr marL="7438" marR="7438" marT="7438" marB="0" anchor="ctr">
                    <a:lnR w="12700" cmpd="sng">
                      <a:noFill/>
                    </a:lnR>
                    <a:solidFill>
                      <a:srgbClr val="006965"/>
                    </a:solidFill>
                  </a:tcPr>
                </a:tc>
                <a:tc>
                  <a:txBody>
                    <a:bodyPr/>
                    <a:lstStyle/>
                    <a:p>
                      <a:pPr algn="ctr" rtl="0" fontAlgn="b"/>
                      <a:endParaRPr lang="en-GB" sz="1400" b="1" i="0" u="none" strike="noStrike">
                        <a:solidFill>
                          <a:schemeClr val="bg1"/>
                        </a:solidFill>
                        <a:effectLst/>
                        <a:latin typeface="Calibri" panose="020F0502020204030204" pitchFamily="34" charset="0"/>
                      </a:endParaRPr>
                    </a:p>
                  </a:txBody>
                  <a:tcPr marL="7438" marR="7438" marT="7438" marB="0" anchor="ctr">
                    <a:lnL w="12700" cmpd="sng">
                      <a:noFill/>
                    </a:lnL>
                    <a:lnR w="12700" cmpd="sng">
                      <a:noFill/>
                    </a:lnR>
                    <a:lnT w="38100" cmpd="sng">
                      <a:noFill/>
                    </a:lnT>
                    <a:lnB w="12700" cmpd="sng">
                      <a:noFill/>
                    </a:lnB>
                    <a:lnTlToBr w="12700" cmpd="sng">
                      <a:noFill/>
                      <a:prstDash val="solid"/>
                    </a:lnTlToBr>
                    <a:lnBlToTr w="12700" cmpd="sng">
                      <a:noFill/>
                      <a:prstDash val="solid"/>
                    </a:lnBlToTr>
                    <a:solidFill>
                      <a:schemeClr val="bg1">
                        <a:lumMod val="95000"/>
                      </a:schemeClr>
                    </a:solidFill>
                  </a:tcPr>
                </a:tc>
                <a:tc>
                  <a:txBody>
                    <a:bodyPr/>
                    <a:lstStyle/>
                    <a:p>
                      <a:pPr algn="ctr" rtl="0" fontAlgn="b"/>
                      <a:r>
                        <a:rPr lang="en-GB" sz="1400" b="1" u="none" strike="noStrike">
                          <a:solidFill>
                            <a:schemeClr val="bg1"/>
                          </a:solidFill>
                          <a:effectLst/>
                        </a:rPr>
                        <a:t>No. pupils</a:t>
                      </a:r>
                      <a:endParaRPr lang="en-GB" sz="1400" b="1" i="0" u="none" strike="noStrike">
                        <a:solidFill>
                          <a:schemeClr val="bg1"/>
                        </a:solidFill>
                        <a:effectLst/>
                        <a:latin typeface="Calibri" panose="020F0502020204030204" pitchFamily="34" charset="0"/>
                      </a:endParaRPr>
                    </a:p>
                  </a:txBody>
                  <a:tcPr marL="7438" marR="7438" marT="7438" marB="0" anchor="ctr">
                    <a:lnL w="12700" cmpd="sng">
                      <a:noFill/>
                    </a:lnL>
                    <a:solidFill>
                      <a:srgbClr val="006965"/>
                    </a:solidFill>
                  </a:tcPr>
                </a:tc>
                <a:tc>
                  <a:txBody>
                    <a:bodyPr/>
                    <a:lstStyle/>
                    <a:p>
                      <a:pPr algn="ctr" rtl="0" fontAlgn="b"/>
                      <a:r>
                        <a:rPr lang="en-GB" sz="1400" b="1" i="1" u="none" strike="noStrike">
                          <a:solidFill>
                            <a:schemeClr val="bg1"/>
                          </a:solidFill>
                          <a:effectLst/>
                        </a:rPr>
                        <a:t>%</a:t>
                      </a:r>
                      <a:endParaRPr lang="en-GB" sz="1400" b="1" i="1" u="none" strike="noStrike">
                        <a:solidFill>
                          <a:schemeClr val="bg1"/>
                        </a:solidFill>
                        <a:effectLst/>
                        <a:latin typeface="Calibri" panose="020F0502020204030204" pitchFamily="34" charset="0"/>
                      </a:endParaRPr>
                    </a:p>
                  </a:txBody>
                  <a:tcPr marL="7438" marR="7438" marT="7438" marB="0" anchor="ctr">
                    <a:solidFill>
                      <a:srgbClr val="006965"/>
                    </a:solidFill>
                  </a:tcPr>
                </a:tc>
                <a:tc>
                  <a:txBody>
                    <a:bodyPr/>
                    <a:lstStyle/>
                    <a:p>
                      <a:pPr algn="ctr" rtl="0" fontAlgn="b"/>
                      <a:r>
                        <a:rPr lang="en-GB" sz="1400" b="1" i="1" u="none" strike="noStrike">
                          <a:solidFill>
                            <a:schemeClr val="bg1"/>
                          </a:solidFill>
                          <a:effectLst/>
                        </a:rPr>
                        <a:t>%</a:t>
                      </a:r>
                      <a:endParaRPr lang="en-GB" sz="1400" b="1" i="1" u="none" strike="noStrike">
                        <a:solidFill>
                          <a:schemeClr val="bg1"/>
                        </a:solidFill>
                        <a:effectLst/>
                        <a:latin typeface="Calibri" panose="020F0502020204030204" pitchFamily="34" charset="0"/>
                      </a:endParaRPr>
                    </a:p>
                  </a:txBody>
                  <a:tcPr marL="7438" marR="7438" marT="7438" marB="0" anchor="ctr">
                    <a:solidFill>
                      <a:srgbClr val="006965"/>
                    </a:solidFill>
                  </a:tcPr>
                </a:tc>
                <a:extLst>
                  <a:ext uri="{0D108BD9-81ED-4DB2-BD59-A6C34878D82A}">
                    <a16:rowId xmlns:a16="http://schemas.microsoft.com/office/drawing/2014/main" val="530003052"/>
                  </a:ext>
                </a:extLst>
              </a:tr>
              <a:tr h="234000">
                <a:tc>
                  <a:txBody>
                    <a:bodyPr/>
                    <a:lstStyle/>
                    <a:p>
                      <a:pPr algn="r" rtl="0" fontAlgn="b"/>
                      <a:r>
                        <a:rPr lang="en-GB" sz="1400" u="none" strike="noStrike">
                          <a:effectLst/>
                        </a:rPr>
                        <a:t>Cohort</a:t>
                      </a:r>
                      <a:endParaRPr lang="en-GB" sz="1400" b="0" i="0" u="none" strike="noStrike">
                        <a:solidFill>
                          <a:srgbClr val="000000"/>
                        </a:solidFill>
                        <a:effectLst/>
                        <a:latin typeface="Calibri" panose="020F0502020204030204" pitchFamily="34" charset="0"/>
                      </a:endParaRPr>
                    </a:p>
                  </a:txBody>
                  <a:tcPr marL="7438" marR="7438" marT="7438" marB="0" anchor="b">
                    <a:solidFill>
                      <a:srgbClr val="006965">
                        <a:alpha val="20000"/>
                      </a:srgbClr>
                    </a:solidFill>
                  </a:tcPr>
                </a:tc>
                <a:tc>
                  <a:txBody>
                    <a:bodyPr/>
                    <a:lstStyle/>
                    <a:p>
                      <a:pPr algn="r" rtl="0" fontAlgn="b"/>
                      <a:r>
                        <a:rPr lang="en-GB" sz="1400" u="none" strike="noStrike">
                          <a:effectLst/>
                        </a:rPr>
                        <a:t>5,851</a:t>
                      </a:r>
                      <a:endParaRPr lang="en-GB" sz="1400" b="0" i="0" u="none" strike="noStrike">
                        <a:solidFill>
                          <a:srgbClr val="000000"/>
                        </a:solidFill>
                        <a:effectLst/>
                        <a:latin typeface="Calibri" panose="020F0502020204030204" pitchFamily="34" charset="0"/>
                      </a:endParaRPr>
                    </a:p>
                  </a:txBody>
                  <a:tcPr marL="7438" marR="7438" marT="7438" marB="0" anchor="b">
                    <a:solidFill>
                      <a:srgbClr val="006965">
                        <a:alpha val="20000"/>
                      </a:srgbClr>
                    </a:solidFill>
                  </a:tcPr>
                </a:tc>
                <a:tc>
                  <a:txBody>
                    <a:bodyPr/>
                    <a:lstStyle/>
                    <a:p>
                      <a:pPr algn="l" rtl="0" fontAlgn="b"/>
                      <a:r>
                        <a:rPr lang="en-GB" sz="1400" u="none" strike="noStrike">
                          <a:effectLst/>
                        </a:rPr>
                        <a:t> </a:t>
                      </a:r>
                      <a:endParaRPr lang="en-GB" sz="1400" b="0" i="0" u="none" strike="noStrike">
                        <a:solidFill>
                          <a:srgbClr val="000000"/>
                        </a:solidFill>
                        <a:effectLst/>
                        <a:latin typeface="Calibri" panose="020F0502020204030204" pitchFamily="34" charset="0"/>
                      </a:endParaRPr>
                    </a:p>
                  </a:txBody>
                  <a:tcPr marL="7438" marR="7438" marT="7438" marB="0" anchor="b">
                    <a:solidFill>
                      <a:srgbClr val="006965">
                        <a:alpha val="20000"/>
                      </a:srgbClr>
                    </a:solidFill>
                  </a:tcPr>
                </a:tc>
                <a:tc>
                  <a:txBody>
                    <a:bodyPr/>
                    <a:lstStyle/>
                    <a:p>
                      <a:pPr algn="l" rtl="0" fontAlgn="b"/>
                      <a:r>
                        <a:rPr lang="en-GB" sz="1400" u="none" strike="noStrike">
                          <a:effectLst/>
                        </a:rPr>
                        <a:t> </a:t>
                      </a:r>
                      <a:endParaRPr lang="en-GB" sz="1400" b="0" i="0" u="none" strike="noStrike">
                        <a:solidFill>
                          <a:srgbClr val="000000"/>
                        </a:solidFill>
                        <a:effectLst/>
                        <a:latin typeface="Calibri" panose="020F0502020204030204" pitchFamily="34" charset="0"/>
                      </a:endParaRPr>
                    </a:p>
                  </a:txBody>
                  <a:tcPr marL="7438" marR="7438" marT="7438" marB="0" anchor="b">
                    <a:lnR w="12700" cmpd="sng">
                      <a:noFill/>
                    </a:lnR>
                    <a:solidFill>
                      <a:srgbClr val="006965">
                        <a:alpha val="20000"/>
                      </a:srgbClr>
                    </a:solidFill>
                  </a:tcPr>
                </a:tc>
                <a:tc>
                  <a:txBody>
                    <a:bodyPr/>
                    <a:lstStyle/>
                    <a:p>
                      <a:pPr algn="l" rtl="0" fontAlgn="b"/>
                      <a:endParaRPr lang="en-GB" sz="1400" b="0" i="0" u="none" strike="noStrike">
                        <a:solidFill>
                          <a:srgbClr val="000000"/>
                        </a:solidFill>
                        <a:effectLst/>
                        <a:latin typeface="Calibri" panose="020F0502020204030204" pitchFamily="34" charset="0"/>
                      </a:endParaRPr>
                    </a:p>
                  </a:txBody>
                  <a:tcPr marL="7438" marR="7438" marT="7438"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lumMod val="95000"/>
                      </a:schemeClr>
                    </a:solidFill>
                  </a:tcPr>
                </a:tc>
                <a:tc>
                  <a:txBody>
                    <a:bodyPr/>
                    <a:lstStyle/>
                    <a:p>
                      <a:pPr algn="r" rtl="0" fontAlgn="b"/>
                      <a:r>
                        <a:rPr lang="en-GB" sz="1400" u="none" strike="noStrike">
                          <a:effectLst/>
                        </a:rPr>
                        <a:t>4,911</a:t>
                      </a:r>
                      <a:endParaRPr lang="en-GB" sz="1400" b="0" i="0" u="none" strike="noStrike">
                        <a:solidFill>
                          <a:srgbClr val="000000"/>
                        </a:solidFill>
                        <a:effectLst/>
                        <a:latin typeface="Calibri" panose="020F0502020204030204" pitchFamily="34" charset="0"/>
                      </a:endParaRPr>
                    </a:p>
                  </a:txBody>
                  <a:tcPr marL="7438" marR="7438" marT="7438" marB="0" anchor="b">
                    <a:lnL w="12700" cmpd="sng">
                      <a:noFill/>
                    </a:lnL>
                    <a:solidFill>
                      <a:srgbClr val="006965">
                        <a:alpha val="20000"/>
                      </a:srgbClr>
                    </a:solidFill>
                  </a:tcPr>
                </a:tc>
                <a:tc>
                  <a:txBody>
                    <a:bodyPr/>
                    <a:lstStyle/>
                    <a:p>
                      <a:pPr algn="l" rtl="0" fontAlgn="b"/>
                      <a:r>
                        <a:rPr lang="en-GB" sz="1400" i="1" u="none" strike="noStrike">
                          <a:effectLst/>
                        </a:rPr>
                        <a:t> </a:t>
                      </a:r>
                      <a:endParaRPr lang="en-GB" sz="1400" b="0" i="1" u="none" strike="noStrike">
                        <a:solidFill>
                          <a:srgbClr val="000000"/>
                        </a:solidFill>
                        <a:effectLst/>
                        <a:latin typeface="Calibri" panose="020F0502020204030204" pitchFamily="34" charset="0"/>
                      </a:endParaRPr>
                    </a:p>
                  </a:txBody>
                  <a:tcPr marL="7438" marR="7438" marT="7438" marB="0" anchor="b">
                    <a:solidFill>
                      <a:srgbClr val="006965">
                        <a:alpha val="20000"/>
                      </a:srgbClr>
                    </a:solidFill>
                  </a:tcPr>
                </a:tc>
                <a:tc>
                  <a:txBody>
                    <a:bodyPr/>
                    <a:lstStyle/>
                    <a:p>
                      <a:pPr algn="l" rtl="0" fontAlgn="b"/>
                      <a:r>
                        <a:rPr lang="en-GB" sz="1400" i="1" u="none" strike="noStrike">
                          <a:effectLst/>
                        </a:rPr>
                        <a:t> </a:t>
                      </a:r>
                      <a:endParaRPr lang="en-GB" sz="1400" b="0" i="1" u="none" strike="noStrike">
                        <a:solidFill>
                          <a:srgbClr val="000000"/>
                        </a:solidFill>
                        <a:effectLst/>
                        <a:latin typeface="Arial" panose="020B0604020202020204" pitchFamily="34" charset="0"/>
                      </a:endParaRPr>
                    </a:p>
                  </a:txBody>
                  <a:tcPr marL="7438" marR="7438" marT="7438" marB="0" anchor="b">
                    <a:solidFill>
                      <a:srgbClr val="006965">
                        <a:alpha val="20000"/>
                      </a:srgbClr>
                    </a:solidFill>
                  </a:tcPr>
                </a:tc>
                <a:extLst>
                  <a:ext uri="{0D108BD9-81ED-4DB2-BD59-A6C34878D82A}">
                    <a16:rowId xmlns:a16="http://schemas.microsoft.com/office/drawing/2014/main" val="3919344356"/>
                  </a:ext>
                </a:extLst>
              </a:tr>
              <a:tr h="234000">
                <a:tc>
                  <a:txBody>
                    <a:bodyPr/>
                    <a:lstStyle/>
                    <a:p>
                      <a:pPr algn="l" rtl="0" fontAlgn="b"/>
                      <a:r>
                        <a:rPr lang="en-GB" sz="1400" u="none" strike="noStrike">
                          <a:effectLst/>
                        </a:rPr>
                        <a:t> </a:t>
                      </a:r>
                      <a:endParaRPr lang="en-GB" sz="1400" b="0" i="0" u="none" strike="noStrike">
                        <a:solidFill>
                          <a:srgbClr val="000000"/>
                        </a:solidFill>
                        <a:effectLst/>
                        <a:latin typeface="Calibri" panose="020F0502020204030204" pitchFamily="34" charset="0"/>
                      </a:endParaRPr>
                    </a:p>
                  </a:txBody>
                  <a:tcPr marL="7438" marR="7438" marT="7438" marB="0" anchor="b">
                    <a:solidFill>
                      <a:srgbClr val="006965">
                        <a:alpha val="50196"/>
                      </a:srgbClr>
                    </a:solidFill>
                  </a:tcPr>
                </a:tc>
                <a:tc>
                  <a:txBody>
                    <a:bodyPr/>
                    <a:lstStyle/>
                    <a:p>
                      <a:pPr algn="r" rtl="0" fontAlgn="b"/>
                      <a:r>
                        <a:rPr lang="en-GB" sz="1400" u="none" strike="noStrike">
                          <a:effectLst/>
                        </a:rPr>
                        <a:t> </a:t>
                      </a:r>
                      <a:endParaRPr lang="en-GB" sz="1400" b="0" i="0" u="none" strike="noStrike">
                        <a:solidFill>
                          <a:srgbClr val="000000"/>
                        </a:solidFill>
                        <a:effectLst/>
                        <a:latin typeface="Calibri" panose="020F0502020204030204" pitchFamily="34" charset="0"/>
                      </a:endParaRPr>
                    </a:p>
                  </a:txBody>
                  <a:tcPr marL="7438" marR="7438" marT="7438" marB="0" anchor="b">
                    <a:solidFill>
                      <a:srgbClr val="006965">
                        <a:alpha val="50196"/>
                      </a:srgbClr>
                    </a:solidFill>
                  </a:tcPr>
                </a:tc>
                <a:tc>
                  <a:txBody>
                    <a:bodyPr/>
                    <a:lstStyle/>
                    <a:p>
                      <a:pPr algn="l" rtl="0" fontAlgn="b"/>
                      <a:r>
                        <a:rPr lang="en-GB" sz="1400" u="none" strike="noStrike">
                          <a:effectLst/>
                        </a:rPr>
                        <a:t> </a:t>
                      </a:r>
                      <a:endParaRPr lang="en-GB" sz="1400" b="0" i="0" u="none" strike="noStrike">
                        <a:solidFill>
                          <a:srgbClr val="000000"/>
                        </a:solidFill>
                        <a:effectLst/>
                        <a:latin typeface="Calibri" panose="020F0502020204030204" pitchFamily="34" charset="0"/>
                      </a:endParaRPr>
                    </a:p>
                  </a:txBody>
                  <a:tcPr marL="7438" marR="7438" marT="7438" marB="0" anchor="b">
                    <a:solidFill>
                      <a:srgbClr val="006965">
                        <a:alpha val="50196"/>
                      </a:srgbClr>
                    </a:solidFill>
                  </a:tcPr>
                </a:tc>
                <a:tc>
                  <a:txBody>
                    <a:bodyPr/>
                    <a:lstStyle/>
                    <a:p>
                      <a:pPr algn="l" rtl="0" fontAlgn="b"/>
                      <a:r>
                        <a:rPr lang="en-GB" sz="1400" u="none" strike="noStrike">
                          <a:effectLst/>
                        </a:rPr>
                        <a:t> </a:t>
                      </a:r>
                      <a:endParaRPr lang="en-GB" sz="1400" b="0" i="0" u="none" strike="noStrike">
                        <a:solidFill>
                          <a:srgbClr val="000000"/>
                        </a:solidFill>
                        <a:effectLst/>
                        <a:latin typeface="Calibri" panose="020F0502020204030204" pitchFamily="34" charset="0"/>
                      </a:endParaRPr>
                    </a:p>
                  </a:txBody>
                  <a:tcPr marL="7438" marR="7438" marT="7438" marB="0" anchor="b">
                    <a:lnR w="12700" cmpd="sng">
                      <a:noFill/>
                    </a:lnR>
                    <a:solidFill>
                      <a:srgbClr val="006965">
                        <a:alpha val="50196"/>
                      </a:srgbClr>
                    </a:solidFill>
                  </a:tcPr>
                </a:tc>
                <a:tc>
                  <a:txBody>
                    <a:bodyPr/>
                    <a:lstStyle/>
                    <a:p>
                      <a:pPr algn="l" rtl="0" fontAlgn="b"/>
                      <a:endParaRPr lang="en-GB" sz="1400" b="0" i="0" u="none" strike="noStrike">
                        <a:solidFill>
                          <a:srgbClr val="000000"/>
                        </a:solidFill>
                        <a:effectLst/>
                        <a:latin typeface="Calibri" panose="020F0502020204030204" pitchFamily="34" charset="0"/>
                      </a:endParaRPr>
                    </a:p>
                  </a:txBody>
                  <a:tcPr marL="7438" marR="7438" marT="7438"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lumMod val="95000"/>
                      </a:schemeClr>
                    </a:solidFill>
                  </a:tcPr>
                </a:tc>
                <a:tc>
                  <a:txBody>
                    <a:bodyPr/>
                    <a:lstStyle/>
                    <a:p>
                      <a:pPr algn="r" rtl="0" fontAlgn="b"/>
                      <a:r>
                        <a:rPr lang="en-GB" sz="1400" u="none" strike="noStrike">
                          <a:effectLst/>
                        </a:rPr>
                        <a:t> </a:t>
                      </a:r>
                      <a:endParaRPr lang="en-GB" sz="1400" b="0" i="0" u="none" strike="noStrike">
                        <a:solidFill>
                          <a:srgbClr val="000000"/>
                        </a:solidFill>
                        <a:effectLst/>
                        <a:latin typeface="Calibri" panose="020F0502020204030204" pitchFamily="34" charset="0"/>
                      </a:endParaRPr>
                    </a:p>
                  </a:txBody>
                  <a:tcPr marL="7438" marR="7438" marT="7438" marB="0" anchor="b">
                    <a:lnL w="12700" cmpd="sng">
                      <a:noFill/>
                    </a:lnL>
                    <a:solidFill>
                      <a:srgbClr val="006965">
                        <a:alpha val="50196"/>
                      </a:srgbClr>
                    </a:solidFill>
                  </a:tcPr>
                </a:tc>
                <a:tc>
                  <a:txBody>
                    <a:bodyPr/>
                    <a:lstStyle/>
                    <a:p>
                      <a:pPr algn="l" rtl="0" fontAlgn="b"/>
                      <a:r>
                        <a:rPr lang="en-GB" sz="1400" i="1" u="none" strike="noStrike">
                          <a:effectLst/>
                        </a:rPr>
                        <a:t> </a:t>
                      </a:r>
                      <a:endParaRPr lang="en-GB" sz="1400" b="0" i="1" u="none" strike="noStrike">
                        <a:solidFill>
                          <a:srgbClr val="000000"/>
                        </a:solidFill>
                        <a:effectLst/>
                        <a:latin typeface="Calibri" panose="020F0502020204030204" pitchFamily="34" charset="0"/>
                      </a:endParaRPr>
                    </a:p>
                  </a:txBody>
                  <a:tcPr marL="7438" marR="7438" marT="7438" marB="0" anchor="b">
                    <a:solidFill>
                      <a:srgbClr val="006965">
                        <a:alpha val="50196"/>
                      </a:srgbClr>
                    </a:solidFill>
                  </a:tcPr>
                </a:tc>
                <a:tc>
                  <a:txBody>
                    <a:bodyPr/>
                    <a:lstStyle/>
                    <a:p>
                      <a:pPr algn="l" rtl="0" fontAlgn="b"/>
                      <a:r>
                        <a:rPr lang="en-GB" sz="1400" i="1" u="none" strike="noStrike">
                          <a:effectLst/>
                        </a:rPr>
                        <a:t> </a:t>
                      </a:r>
                      <a:endParaRPr lang="en-GB" sz="1400" b="0" i="1" u="none" strike="noStrike">
                        <a:solidFill>
                          <a:srgbClr val="000000"/>
                        </a:solidFill>
                        <a:effectLst/>
                        <a:latin typeface="Arial" panose="020B0604020202020204" pitchFamily="34" charset="0"/>
                      </a:endParaRPr>
                    </a:p>
                  </a:txBody>
                  <a:tcPr marL="7438" marR="7438" marT="7438" marB="0" anchor="b">
                    <a:solidFill>
                      <a:srgbClr val="006965">
                        <a:alpha val="50196"/>
                      </a:srgbClr>
                    </a:solidFill>
                  </a:tcPr>
                </a:tc>
                <a:extLst>
                  <a:ext uri="{0D108BD9-81ED-4DB2-BD59-A6C34878D82A}">
                    <a16:rowId xmlns:a16="http://schemas.microsoft.com/office/drawing/2014/main" val="2348769922"/>
                  </a:ext>
                </a:extLst>
              </a:tr>
              <a:tr h="234000">
                <a:tc>
                  <a:txBody>
                    <a:bodyPr/>
                    <a:lstStyle/>
                    <a:p>
                      <a:pPr algn="l" rtl="0" fontAlgn="b"/>
                      <a:r>
                        <a:rPr lang="en-GB" sz="1400" b="1" u="none" strike="noStrike">
                          <a:effectLst/>
                        </a:rPr>
                        <a:t>Sustained education, apprenticeship or employment</a:t>
                      </a:r>
                      <a:endParaRPr lang="en-GB" sz="1400" b="1" i="0" u="none" strike="noStrike">
                        <a:solidFill>
                          <a:srgbClr val="000000"/>
                        </a:solidFill>
                        <a:effectLst/>
                        <a:latin typeface="Calibri" panose="020F0502020204030204" pitchFamily="34" charset="0"/>
                      </a:endParaRPr>
                    </a:p>
                  </a:txBody>
                  <a:tcPr marL="7438" marR="7438" marT="7438" marB="0" anchor="b">
                    <a:solidFill>
                      <a:srgbClr val="006965">
                        <a:alpha val="20000"/>
                      </a:srgbClr>
                    </a:solidFill>
                  </a:tcPr>
                </a:tc>
                <a:tc>
                  <a:txBody>
                    <a:bodyPr/>
                    <a:lstStyle/>
                    <a:p>
                      <a:pPr algn="r" rtl="0" fontAlgn="b"/>
                      <a:r>
                        <a:rPr lang="en-GB" sz="1400" u="none" strike="noStrike">
                          <a:effectLst/>
                        </a:rPr>
                        <a:t>5,640</a:t>
                      </a:r>
                      <a:endParaRPr lang="en-GB" sz="1400" b="1" i="0" u="none" strike="noStrike">
                        <a:solidFill>
                          <a:srgbClr val="000000"/>
                        </a:solidFill>
                        <a:effectLst/>
                        <a:latin typeface="Calibri" panose="020F0502020204030204" pitchFamily="34" charset="0"/>
                      </a:endParaRPr>
                    </a:p>
                  </a:txBody>
                  <a:tcPr marL="7438" marR="7438" marT="7438" marB="0" anchor="b">
                    <a:solidFill>
                      <a:srgbClr val="006965">
                        <a:alpha val="20000"/>
                      </a:srgbClr>
                    </a:solidFill>
                  </a:tcPr>
                </a:tc>
                <a:tc>
                  <a:txBody>
                    <a:bodyPr/>
                    <a:lstStyle/>
                    <a:p>
                      <a:pPr algn="r" rtl="0" fontAlgn="b"/>
                      <a:r>
                        <a:rPr lang="en-GB" sz="1400" i="1" u="none" strike="noStrike">
                          <a:effectLst/>
                        </a:rPr>
                        <a:t>96</a:t>
                      </a:r>
                      <a:endParaRPr lang="en-GB" sz="1400" b="1" i="1" u="none" strike="noStrike">
                        <a:solidFill>
                          <a:srgbClr val="000000"/>
                        </a:solidFill>
                        <a:effectLst/>
                        <a:latin typeface="Calibri" panose="020F0502020204030204" pitchFamily="34" charset="0"/>
                      </a:endParaRPr>
                    </a:p>
                  </a:txBody>
                  <a:tcPr marL="7438" marR="7438" marT="7438" marB="0" anchor="b">
                    <a:solidFill>
                      <a:srgbClr val="006965">
                        <a:alpha val="20000"/>
                      </a:srgbClr>
                    </a:solidFill>
                  </a:tcPr>
                </a:tc>
                <a:tc>
                  <a:txBody>
                    <a:bodyPr/>
                    <a:lstStyle/>
                    <a:p>
                      <a:pPr algn="r" rtl="0" fontAlgn="b"/>
                      <a:r>
                        <a:rPr lang="en-GB" sz="1400" i="1" u="none" strike="noStrike">
                          <a:effectLst/>
                        </a:rPr>
                        <a:t>94</a:t>
                      </a:r>
                      <a:endParaRPr lang="en-GB" sz="1400" b="1" i="1" u="none" strike="noStrike">
                        <a:solidFill>
                          <a:srgbClr val="000000"/>
                        </a:solidFill>
                        <a:effectLst/>
                        <a:latin typeface="Calibri" panose="020F0502020204030204" pitchFamily="34" charset="0"/>
                      </a:endParaRPr>
                    </a:p>
                  </a:txBody>
                  <a:tcPr marL="7438" marR="7438" marT="7438" marB="0" anchor="b">
                    <a:lnR w="12700" cmpd="sng">
                      <a:noFill/>
                    </a:lnR>
                    <a:solidFill>
                      <a:srgbClr val="006965">
                        <a:alpha val="20000"/>
                      </a:srgbClr>
                    </a:solidFill>
                  </a:tcPr>
                </a:tc>
                <a:tc>
                  <a:txBody>
                    <a:bodyPr/>
                    <a:lstStyle/>
                    <a:p>
                      <a:pPr algn="r" rtl="0" fontAlgn="b"/>
                      <a:endParaRPr lang="en-GB" sz="1400" b="1" i="0" u="none" strike="noStrike">
                        <a:solidFill>
                          <a:srgbClr val="000000"/>
                        </a:solidFill>
                        <a:effectLst/>
                        <a:latin typeface="Calibri" panose="020F0502020204030204" pitchFamily="34" charset="0"/>
                      </a:endParaRPr>
                    </a:p>
                  </a:txBody>
                  <a:tcPr marL="7438" marR="7438" marT="7438"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lumMod val="95000"/>
                      </a:schemeClr>
                    </a:solidFill>
                  </a:tcPr>
                </a:tc>
                <a:tc>
                  <a:txBody>
                    <a:bodyPr/>
                    <a:lstStyle/>
                    <a:p>
                      <a:pPr algn="r" rtl="0" fontAlgn="b"/>
                      <a:r>
                        <a:rPr lang="en-GB" sz="1400" u="none" strike="noStrike">
                          <a:effectLst/>
                        </a:rPr>
                        <a:t>4,125</a:t>
                      </a:r>
                      <a:endParaRPr lang="en-GB" sz="1400" b="1" i="0" u="none" strike="noStrike">
                        <a:solidFill>
                          <a:srgbClr val="000000"/>
                        </a:solidFill>
                        <a:effectLst/>
                        <a:latin typeface="Calibri" panose="020F0502020204030204" pitchFamily="34" charset="0"/>
                      </a:endParaRPr>
                    </a:p>
                  </a:txBody>
                  <a:tcPr marL="7438" marR="7438" marT="7438" marB="0" anchor="b">
                    <a:lnL w="12700" cmpd="sng">
                      <a:noFill/>
                    </a:lnL>
                    <a:solidFill>
                      <a:srgbClr val="006965">
                        <a:alpha val="20000"/>
                      </a:srgbClr>
                    </a:solidFill>
                  </a:tcPr>
                </a:tc>
                <a:tc>
                  <a:txBody>
                    <a:bodyPr/>
                    <a:lstStyle/>
                    <a:p>
                      <a:pPr algn="r" rtl="0" fontAlgn="b"/>
                      <a:r>
                        <a:rPr lang="en-GB" sz="1400" i="1" u="none" strike="noStrike">
                          <a:effectLst/>
                        </a:rPr>
                        <a:t>84</a:t>
                      </a:r>
                      <a:endParaRPr lang="en-GB" sz="1400" b="1" i="1" u="none" strike="noStrike">
                        <a:solidFill>
                          <a:srgbClr val="000000"/>
                        </a:solidFill>
                        <a:effectLst/>
                        <a:latin typeface="Calibri" panose="020F0502020204030204" pitchFamily="34" charset="0"/>
                      </a:endParaRPr>
                    </a:p>
                  </a:txBody>
                  <a:tcPr marL="7438" marR="7438" marT="7438" marB="0" anchor="b">
                    <a:solidFill>
                      <a:srgbClr val="006965">
                        <a:alpha val="20000"/>
                      </a:srgbClr>
                    </a:solidFill>
                  </a:tcPr>
                </a:tc>
                <a:tc>
                  <a:txBody>
                    <a:bodyPr/>
                    <a:lstStyle/>
                    <a:p>
                      <a:pPr algn="r" rtl="0" fontAlgn="b"/>
                      <a:r>
                        <a:rPr lang="en-GB" sz="1400" i="1" u="none" strike="noStrike">
                          <a:effectLst/>
                        </a:rPr>
                        <a:t>79</a:t>
                      </a:r>
                      <a:endParaRPr lang="en-GB" sz="1400" b="1" i="1" u="none" strike="noStrike">
                        <a:solidFill>
                          <a:srgbClr val="000000"/>
                        </a:solidFill>
                        <a:effectLst/>
                        <a:latin typeface="Calibri" panose="020F0502020204030204" pitchFamily="34" charset="0"/>
                      </a:endParaRPr>
                    </a:p>
                  </a:txBody>
                  <a:tcPr marL="7438" marR="7438" marT="7438" marB="0" anchor="b">
                    <a:solidFill>
                      <a:srgbClr val="006965">
                        <a:alpha val="20000"/>
                      </a:srgbClr>
                    </a:solidFill>
                  </a:tcPr>
                </a:tc>
                <a:extLst>
                  <a:ext uri="{0D108BD9-81ED-4DB2-BD59-A6C34878D82A}">
                    <a16:rowId xmlns:a16="http://schemas.microsoft.com/office/drawing/2014/main" val="530746067"/>
                  </a:ext>
                </a:extLst>
              </a:tr>
              <a:tr h="234000">
                <a:tc>
                  <a:txBody>
                    <a:bodyPr/>
                    <a:lstStyle/>
                    <a:p>
                      <a:pPr lvl="1" algn="l" rtl="0" fontAlgn="b"/>
                      <a:r>
                        <a:rPr lang="en-GB" sz="1400" u="none" strike="noStrike">
                          <a:effectLst/>
                        </a:rPr>
                        <a:t>Sustained education</a:t>
                      </a:r>
                      <a:endParaRPr lang="en-GB" sz="1400" b="1" i="0" u="none" strike="noStrike">
                        <a:solidFill>
                          <a:srgbClr val="44546A"/>
                        </a:solidFill>
                        <a:effectLst/>
                        <a:latin typeface="Calibri" panose="020F0502020204030204" pitchFamily="34" charset="0"/>
                      </a:endParaRPr>
                    </a:p>
                  </a:txBody>
                  <a:tcPr marL="7438" marR="7438" marT="7438" marB="0" anchor="b">
                    <a:solidFill>
                      <a:srgbClr val="006965">
                        <a:alpha val="49804"/>
                      </a:srgbClr>
                    </a:solidFill>
                  </a:tcPr>
                </a:tc>
                <a:tc>
                  <a:txBody>
                    <a:bodyPr/>
                    <a:lstStyle/>
                    <a:p>
                      <a:pPr algn="r" rtl="0" fontAlgn="b"/>
                      <a:r>
                        <a:rPr lang="en-GB" sz="1400" u="none" strike="noStrike">
                          <a:effectLst/>
                        </a:rPr>
                        <a:t>5,484</a:t>
                      </a:r>
                      <a:endParaRPr lang="en-GB" sz="1400" b="1" i="0" u="none" strike="noStrike">
                        <a:solidFill>
                          <a:srgbClr val="44546A"/>
                        </a:solidFill>
                        <a:effectLst/>
                        <a:latin typeface="Calibri" panose="020F0502020204030204" pitchFamily="34" charset="0"/>
                      </a:endParaRPr>
                    </a:p>
                  </a:txBody>
                  <a:tcPr marL="7438" marR="7438" marT="7438" marB="0" anchor="b">
                    <a:solidFill>
                      <a:srgbClr val="006965">
                        <a:alpha val="50196"/>
                      </a:srgbClr>
                    </a:solidFill>
                  </a:tcPr>
                </a:tc>
                <a:tc>
                  <a:txBody>
                    <a:bodyPr/>
                    <a:lstStyle/>
                    <a:p>
                      <a:pPr algn="r" rtl="0" fontAlgn="b"/>
                      <a:r>
                        <a:rPr lang="en-GB" sz="1400" i="1" u="none" strike="noStrike">
                          <a:effectLst/>
                        </a:rPr>
                        <a:t>94</a:t>
                      </a:r>
                      <a:endParaRPr lang="en-GB" sz="1400" b="1" i="1" u="none" strike="noStrike">
                        <a:solidFill>
                          <a:srgbClr val="44546A"/>
                        </a:solidFill>
                        <a:effectLst/>
                        <a:latin typeface="Calibri" panose="020F0502020204030204" pitchFamily="34" charset="0"/>
                      </a:endParaRPr>
                    </a:p>
                  </a:txBody>
                  <a:tcPr marL="7438" marR="7438" marT="7438" marB="0" anchor="b">
                    <a:solidFill>
                      <a:srgbClr val="006965">
                        <a:alpha val="50196"/>
                      </a:srgbClr>
                    </a:solidFill>
                  </a:tcPr>
                </a:tc>
                <a:tc>
                  <a:txBody>
                    <a:bodyPr/>
                    <a:lstStyle/>
                    <a:p>
                      <a:pPr algn="r" rtl="0" fontAlgn="b"/>
                      <a:r>
                        <a:rPr lang="en-GB" sz="1400" i="1" u="none" strike="noStrike">
                          <a:effectLst/>
                        </a:rPr>
                        <a:t>89</a:t>
                      </a:r>
                      <a:endParaRPr lang="en-GB" sz="1400" b="0" i="1" u="none" strike="noStrike">
                        <a:solidFill>
                          <a:srgbClr val="000000"/>
                        </a:solidFill>
                        <a:effectLst/>
                        <a:latin typeface="Calibri" panose="020F0502020204030204" pitchFamily="34" charset="0"/>
                      </a:endParaRPr>
                    </a:p>
                  </a:txBody>
                  <a:tcPr marL="7438" marR="7438" marT="7438" marB="0" anchor="b">
                    <a:lnR w="12700" cmpd="sng">
                      <a:noFill/>
                    </a:lnR>
                    <a:solidFill>
                      <a:srgbClr val="006965">
                        <a:alpha val="50196"/>
                      </a:srgbClr>
                    </a:solidFill>
                  </a:tcPr>
                </a:tc>
                <a:tc>
                  <a:txBody>
                    <a:bodyPr/>
                    <a:lstStyle/>
                    <a:p>
                      <a:pPr algn="r" rtl="0" fontAlgn="b"/>
                      <a:endParaRPr lang="en-GB" sz="1400" b="0" i="0" u="none" strike="noStrike">
                        <a:solidFill>
                          <a:srgbClr val="000000"/>
                        </a:solidFill>
                        <a:effectLst/>
                        <a:latin typeface="Calibri" panose="020F0502020204030204" pitchFamily="34" charset="0"/>
                      </a:endParaRPr>
                    </a:p>
                  </a:txBody>
                  <a:tcPr marL="7438" marR="7438" marT="7438"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lumMod val="95000"/>
                      </a:schemeClr>
                    </a:solidFill>
                  </a:tcPr>
                </a:tc>
                <a:tc>
                  <a:txBody>
                    <a:bodyPr/>
                    <a:lstStyle/>
                    <a:p>
                      <a:pPr algn="r" rtl="0" fontAlgn="b"/>
                      <a:r>
                        <a:rPr lang="en-GB" sz="1400" u="none" strike="noStrike" dirty="0">
                          <a:effectLst/>
                        </a:rPr>
                        <a:t>2,834</a:t>
                      </a:r>
                      <a:endParaRPr lang="en-GB" sz="1400" b="1" i="0" u="none" strike="noStrike" dirty="0">
                        <a:solidFill>
                          <a:srgbClr val="44546A"/>
                        </a:solidFill>
                        <a:effectLst/>
                        <a:latin typeface="Calibri" panose="020F0502020204030204" pitchFamily="34" charset="0"/>
                      </a:endParaRPr>
                    </a:p>
                  </a:txBody>
                  <a:tcPr marL="7438" marR="7438" marT="7438" marB="0" anchor="b">
                    <a:lnL w="12700" cmpd="sng">
                      <a:noFill/>
                    </a:lnL>
                    <a:solidFill>
                      <a:srgbClr val="006965">
                        <a:alpha val="50196"/>
                      </a:srgbClr>
                    </a:solidFill>
                  </a:tcPr>
                </a:tc>
                <a:tc>
                  <a:txBody>
                    <a:bodyPr/>
                    <a:lstStyle/>
                    <a:p>
                      <a:pPr algn="r" rtl="0" fontAlgn="b"/>
                      <a:r>
                        <a:rPr lang="en-GB" sz="1400" i="1" u="none" strike="noStrike">
                          <a:effectLst/>
                        </a:rPr>
                        <a:t>58</a:t>
                      </a:r>
                      <a:endParaRPr lang="en-GB" sz="1400" b="1" i="1" u="none" strike="noStrike">
                        <a:solidFill>
                          <a:srgbClr val="44546A"/>
                        </a:solidFill>
                        <a:effectLst/>
                        <a:latin typeface="Calibri" panose="020F0502020204030204" pitchFamily="34" charset="0"/>
                      </a:endParaRPr>
                    </a:p>
                  </a:txBody>
                  <a:tcPr marL="7438" marR="7438" marT="7438" marB="0" anchor="b">
                    <a:solidFill>
                      <a:srgbClr val="006965">
                        <a:alpha val="50196"/>
                      </a:srgbClr>
                    </a:solidFill>
                  </a:tcPr>
                </a:tc>
                <a:tc>
                  <a:txBody>
                    <a:bodyPr/>
                    <a:lstStyle/>
                    <a:p>
                      <a:pPr algn="r" rtl="0" fontAlgn="b"/>
                      <a:r>
                        <a:rPr lang="en-GB" sz="1400" i="1" u="none" strike="noStrike">
                          <a:effectLst/>
                        </a:rPr>
                        <a:t>52</a:t>
                      </a:r>
                      <a:endParaRPr lang="en-GB" sz="1400" b="1" i="1" u="none" strike="noStrike">
                        <a:solidFill>
                          <a:srgbClr val="44546A"/>
                        </a:solidFill>
                        <a:effectLst/>
                        <a:latin typeface="Calibri" panose="020F0502020204030204" pitchFamily="34" charset="0"/>
                      </a:endParaRPr>
                    </a:p>
                  </a:txBody>
                  <a:tcPr marL="7438" marR="7438" marT="7438" marB="0" anchor="b">
                    <a:solidFill>
                      <a:srgbClr val="006965">
                        <a:alpha val="50196"/>
                      </a:srgbClr>
                    </a:solidFill>
                  </a:tcPr>
                </a:tc>
                <a:extLst>
                  <a:ext uri="{0D108BD9-81ED-4DB2-BD59-A6C34878D82A}">
                    <a16:rowId xmlns:a16="http://schemas.microsoft.com/office/drawing/2014/main" val="599876562"/>
                  </a:ext>
                </a:extLst>
              </a:tr>
              <a:tr h="234000">
                <a:tc>
                  <a:txBody>
                    <a:bodyPr/>
                    <a:lstStyle/>
                    <a:p>
                      <a:pPr lvl="2" algn="l" rtl="0" fontAlgn="b"/>
                      <a:r>
                        <a:rPr lang="en-GB" sz="1400" u="none" strike="noStrike" dirty="0">
                          <a:effectLst/>
                        </a:rPr>
                        <a:t>Higher Education</a:t>
                      </a:r>
                      <a:endParaRPr lang="en-GB" sz="1400" b="0" i="0" u="none" strike="noStrike" dirty="0">
                        <a:solidFill>
                          <a:srgbClr val="000000"/>
                        </a:solidFill>
                        <a:effectLst/>
                        <a:latin typeface="Calibri" panose="020F0502020204030204" pitchFamily="34" charset="0"/>
                      </a:endParaRPr>
                    </a:p>
                  </a:txBody>
                  <a:tcPr marL="7438" marR="7438" marT="7438" marB="0" anchor="b">
                    <a:solidFill>
                      <a:srgbClr val="006965">
                        <a:alpha val="20000"/>
                      </a:srgbClr>
                    </a:solidFill>
                  </a:tcPr>
                </a:tc>
                <a:tc>
                  <a:txBody>
                    <a:bodyPr/>
                    <a:lstStyle/>
                    <a:p>
                      <a:pPr algn="r" rtl="0" fontAlgn="b"/>
                      <a:r>
                        <a:rPr lang="en-GB" sz="1400" u="none" strike="noStrike" dirty="0">
                          <a:effectLst/>
                        </a:rPr>
                        <a:t>- </a:t>
                      </a:r>
                      <a:endParaRPr lang="en-GB" sz="1400" b="0" i="0" u="none" strike="noStrike" dirty="0">
                        <a:solidFill>
                          <a:srgbClr val="000000"/>
                        </a:solidFill>
                        <a:effectLst/>
                        <a:latin typeface="Calibri" panose="020F0502020204030204" pitchFamily="34" charset="0"/>
                      </a:endParaRPr>
                    </a:p>
                  </a:txBody>
                  <a:tcPr marL="7438" marR="7438" marT="7438" marB="0" anchor="b">
                    <a:solidFill>
                      <a:srgbClr val="006965">
                        <a:alpha val="20000"/>
                      </a:srgbClr>
                    </a:solidFill>
                  </a:tcPr>
                </a:tc>
                <a:tc>
                  <a:txBody>
                    <a:bodyPr/>
                    <a:lstStyle/>
                    <a:p>
                      <a:pPr algn="r" rtl="0" fontAlgn="b"/>
                      <a:r>
                        <a:rPr lang="en-GB" sz="1400" b="0" i="1" u="none" strike="noStrike" dirty="0">
                          <a:solidFill>
                            <a:srgbClr val="000000"/>
                          </a:solidFill>
                          <a:effectLst/>
                          <a:latin typeface="Calibri" panose="020F0502020204030204" pitchFamily="34" charset="0"/>
                        </a:rPr>
                        <a:t>-</a:t>
                      </a:r>
                    </a:p>
                  </a:txBody>
                  <a:tcPr marL="7438" marR="7438" marT="7438" marB="0" anchor="b">
                    <a:solidFill>
                      <a:srgbClr val="006965">
                        <a:alpha val="20000"/>
                      </a:srgbClr>
                    </a:solidFill>
                  </a:tcPr>
                </a:tc>
                <a:tc>
                  <a:txBody>
                    <a:bodyPr/>
                    <a:lstStyle/>
                    <a:p>
                      <a:pPr algn="r" rtl="0" fontAlgn="b"/>
                      <a:r>
                        <a:rPr lang="en-GB" sz="1400" i="1" u="none" strike="noStrike" dirty="0">
                          <a:effectLst/>
                        </a:rPr>
                        <a:t> -</a:t>
                      </a:r>
                      <a:endParaRPr lang="en-GB" sz="1400" b="0" i="1" u="none" strike="noStrike" dirty="0">
                        <a:solidFill>
                          <a:srgbClr val="000000"/>
                        </a:solidFill>
                        <a:effectLst/>
                        <a:latin typeface="Calibri" panose="020F0502020204030204" pitchFamily="34" charset="0"/>
                      </a:endParaRPr>
                    </a:p>
                  </a:txBody>
                  <a:tcPr marL="7438" marR="7438" marT="7438" marB="0" anchor="b">
                    <a:lnR w="12700" cmpd="sng">
                      <a:noFill/>
                    </a:lnR>
                    <a:solidFill>
                      <a:srgbClr val="006965">
                        <a:alpha val="20000"/>
                      </a:srgbClr>
                    </a:solidFill>
                  </a:tcPr>
                </a:tc>
                <a:tc>
                  <a:txBody>
                    <a:bodyPr/>
                    <a:lstStyle/>
                    <a:p>
                      <a:pPr algn="l" rtl="0" fontAlgn="b"/>
                      <a:endParaRPr lang="en-GB" sz="1400" b="0" i="0" u="none" strike="noStrike">
                        <a:solidFill>
                          <a:srgbClr val="000000"/>
                        </a:solidFill>
                        <a:effectLst/>
                        <a:latin typeface="Calibri" panose="020F0502020204030204" pitchFamily="34" charset="0"/>
                      </a:endParaRPr>
                    </a:p>
                  </a:txBody>
                  <a:tcPr marL="7438" marR="7438" marT="7438"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lumMod val="95000"/>
                      </a:schemeClr>
                    </a:solidFill>
                  </a:tcPr>
                </a:tc>
                <a:tc>
                  <a:txBody>
                    <a:bodyPr/>
                    <a:lstStyle/>
                    <a:p>
                      <a:pPr algn="r" rtl="0" fontAlgn="b"/>
                      <a:r>
                        <a:rPr lang="en-GB" sz="1400" u="none" strike="noStrike" dirty="0">
                          <a:effectLst/>
                        </a:rPr>
                        <a:t>2,491</a:t>
                      </a:r>
                      <a:endParaRPr lang="en-GB" sz="1400" b="0" i="0" u="none" strike="noStrike" dirty="0">
                        <a:solidFill>
                          <a:srgbClr val="000000"/>
                        </a:solidFill>
                        <a:effectLst/>
                        <a:latin typeface="Calibri" panose="020F0502020204030204" pitchFamily="34" charset="0"/>
                      </a:endParaRPr>
                    </a:p>
                  </a:txBody>
                  <a:tcPr marL="7438" marR="7438" marT="7438" marB="0" anchor="b">
                    <a:lnL w="12700" cmpd="sng">
                      <a:noFill/>
                    </a:lnL>
                    <a:solidFill>
                      <a:srgbClr val="006965">
                        <a:alpha val="20000"/>
                      </a:srgbClr>
                    </a:solidFill>
                  </a:tcPr>
                </a:tc>
                <a:tc>
                  <a:txBody>
                    <a:bodyPr/>
                    <a:lstStyle/>
                    <a:p>
                      <a:pPr algn="r" rtl="0" fontAlgn="b"/>
                      <a:r>
                        <a:rPr lang="en-GB" sz="1400" i="1" u="none" strike="noStrike" dirty="0">
                          <a:effectLst/>
                        </a:rPr>
                        <a:t>51</a:t>
                      </a:r>
                      <a:endParaRPr lang="en-GB" sz="1400" b="0" i="1" u="none" strike="noStrike" dirty="0">
                        <a:solidFill>
                          <a:srgbClr val="000000"/>
                        </a:solidFill>
                        <a:effectLst/>
                        <a:latin typeface="Calibri" panose="020F0502020204030204" pitchFamily="34" charset="0"/>
                      </a:endParaRPr>
                    </a:p>
                  </a:txBody>
                  <a:tcPr marL="7438" marR="7438" marT="7438" marB="0" anchor="b">
                    <a:solidFill>
                      <a:srgbClr val="006965">
                        <a:alpha val="20000"/>
                      </a:srgbClr>
                    </a:solidFill>
                  </a:tcPr>
                </a:tc>
                <a:tc>
                  <a:txBody>
                    <a:bodyPr/>
                    <a:lstStyle/>
                    <a:p>
                      <a:pPr algn="r" rtl="0" fontAlgn="b"/>
                      <a:r>
                        <a:rPr lang="en-GB" sz="1400" i="1" u="none" strike="noStrike" dirty="0">
                          <a:effectLst/>
                        </a:rPr>
                        <a:t>36</a:t>
                      </a:r>
                      <a:endParaRPr lang="en-GB" sz="1400" b="0" i="1" u="none" strike="noStrike" dirty="0">
                        <a:solidFill>
                          <a:srgbClr val="000000"/>
                        </a:solidFill>
                        <a:effectLst/>
                        <a:latin typeface="Calibri" panose="020F0502020204030204" pitchFamily="34" charset="0"/>
                      </a:endParaRPr>
                    </a:p>
                  </a:txBody>
                  <a:tcPr marL="7438" marR="7438" marT="7438" marB="0" anchor="b">
                    <a:solidFill>
                      <a:srgbClr val="006965">
                        <a:alpha val="20000"/>
                      </a:srgbClr>
                    </a:solidFill>
                  </a:tcPr>
                </a:tc>
                <a:extLst>
                  <a:ext uri="{0D108BD9-81ED-4DB2-BD59-A6C34878D82A}">
                    <a16:rowId xmlns:a16="http://schemas.microsoft.com/office/drawing/2014/main" val="1484001749"/>
                  </a:ext>
                </a:extLst>
              </a:tr>
              <a:tr h="234000">
                <a:tc>
                  <a:txBody>
                    <a:bodyPr/>
                    <a:lstStyle/>
                    <a:p>
                      <a:pPr lvl="2" algn="l" rtl="0" fontAlgn="b"/>
                      <a:r>
                        <a:rPr lang="en-GB" sz="1400" u="none" strike="noStrike">
                          <a:effectLst/>
                        </a:rPr>
                        <a:t>Further Education</a:t>
                      </a:r>
                      <a:endParaRPr lang="en-GB" sz="1400" b="0" i="0" u="none" strike="noStrike">
                        <a:solidFill>
                          <a:srgbClr val="000000"/>
                        </a:solidFill>
                        <a:effectLst/>
                        <a:latin typeface="Calibri" panose="020F0502020204030204" pitchFamily="34" charset="0"/>
                      </a:endParaRPr>
                    </a:p>
                  </a:txBody>
                  <a:tcPr marL="7438" marR="7438" marT="7438" marB="0" anchor="b">
                    <a:solidFill>
                      <a:srgbClr val="006965">
                        <a:alpha val="50196"/>
                      </a:srgbClr>
                    </a:solidFill>
                  </a:tcPr>
                </a:tc>
                <a:tc>
                  <a:txBody>
                    <a:bodyPr/>
                    <a:lstStyle/>
                    <a:p>
                      <a:pPr algn="r" rtl="0" fontAlgn="b"/>
                      <a:r>
                        <a:rPr lang="en-GB" sz="1400" u="none" strike="noStrike">
                          <a:effectLst/>
                        </a:rPr>
                        <a:t>1,260</a:t>
                      </a:r>
                      <a:endParaRPr lang="en-GB" sz="1400" b="0" i="0" u="none" strike="noStrike">
                        <a:solidFill>
                          <a:srgbClr val="000000"/>
                        </a:solidFill>
                        <a:effectLst/>
                        <a:latin typeface="Calibri" panose="020F0502020204030204" pitchFamily="34" charset="0"/>
                      </a:endParaRPr>
                    </a:p>
                  </a:txBody>
                  <a:tcPr marL="7438" marR="7438" marT="7438" marB="0" anchor="b">
                    <a:solidFill>
                      <a:srgbClr val="006965">
                        <a:alpha val="50196"/>
                      </a:srgbClr>
                    </a:solidFill>
                  </a:tcPr>
                </a:tc>
                <a:tc>
                  <a:txBody>
                    <a:bodyPr/>
                    <a:lstStyle/>
                    <a:p>
                      <a:pPr algn="r" rtl="0" fontAlgn="b"/>
                      <a:r>
                        <a:rPr lang="en-GB" sz="1400" i="1" u="none" strike="noStrike">
                          <a:effectLst/>
                        </a:rPr>
                        <a:t>22</a:t>
                      </a:r>
                      <a:endParaRPr lang="en-GB" sz="1400" b="0" i="1" u="none" strike="noStrike">
                        <a:solidFill>
                          <a:srgbClr val="000000"/>
                        </a:solidFill>
                        <a:effectLst/>
                        <a:latin typeface="Calibri" panose="020F0502020204030204" pitchFamily="34" charset="0"/>
                      </a:endParaRPr>
                    </a:p>
                  </a:txBody>
                  <a:tcPr marL="7438" marR="7438" marT="7438" marB="0" anchor="b">
                    <a:solidFill>
                      <a:srgbClr val="006965">
                        <a:alpha val="50196"/>
                      </a:srgbClr>
                    </a:solidFill>
                  </a:tcPr>
                </a:tc>
                <a:tc>
                  <a:txBody>
                    <a:bodyPr/>
                    <a:lstStyle/>
                    <a:p>
                      <a:pPr algn="r" rtl="0" fontAlgn="b"/>
                      <a:r>
                        <a:rPr lang="en-GB" sz="1400" i="1" u="none" strike="noStrike">
                          <a:effectLst/>
                        </a:rPr>
                        <a:t>36</a:t>
                      </a:r>
                      <a:endParaRPr lang="en-GB" sz="1400" b="0" i="1" u="none" strike="noStrike">
                        <a:solidFill>
                          <a:srgbClr val="000000"/>
                        </a:solidFill>
                        <a:effectLst/>
                        <a:latin typeface="Calibri" panose="020F0502020204030204" pitchFamily="34" charset="0"/>
                      </a:endParaRPr>
                    </a:p>
                  </a:txBody>
                  <a:tcPr marL="7438" marR="7438" marT="7438" marB="0" anchor="b">
                    <a:lnR w="12700" cmpd="sng">
                      <a:noFill/>
                    </a:lnR>
                    <a:solidFill>
                      <a:srgbClr val="006965">
                        <a:alpha val="50196"/>
                      </a:srgbClr>
                    </a:solidFill>
                  </a:tcPr>
                </a:tc>
                <a:tc>
                  <a:txBody>
                    <a:bodyPr/>
                    <a:lstStyle/>
                    <a:p>
                      <a:pPr algn="r" rtl="0" fontAlgn="b"/>
                      <a:endParaRPr lang="en-GB" sz="1400" b="0" i="0" u="none" strike="noStrike">
                        <a:solidFill>
                          <a:srgbClr val="000000"/>
                        </a:solidFill>
                        <a:effectLst/>
                        <a:latin typeface="Calibri" panose="020F0502020204030204" pitchFamily="34" charset="0"/>
                      </a:endParaRPr>
                    </a:p>
                  </a:txBody>
                  <a:tcPr marL="7438" marR="7438" marT="7438"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lumMod val="95000"/>
                      </a:schemeClr>
                    </a:solidFill>
                  </a:tcPr>
                </a:tc>
                <a:tc>
                  <a:txBody>
                    <a:bodyPr/>
                    <a:lstStyle/>
                    <a:p>
                      <a:pPr algn="r" rtl="0" fontAlgn="b"/>
                      <a:r>
                        <a:rPr lang="en-GB" sz="1400" u="none" strike="noStrike">
                          <a:effectLst/>
                        </a:rPr>
                        <a:t>288</a:t>
                      </a:r>
                      <a:endParaRPr lang="en-GB" sz="1400" b="0" i="0" u="none" strike="noStrike">
                        <a:solidFill>
                          <a:srgbClr val="000000"/>
                        </a:solidFill>
                        <a:effectLst/>
                        <a:latin typeface="Calibri" panose="020F0502020204030204" pitchFamily="34" charset="0"/>
                      </a:endParaRPr>
                    </a:p>
                  </a:txBody>
                  <a:tcPr marL="7438" marR="7438" marT="7438" marB="0" anchor="b">
                    <a:lnL w="12700" cmpd="sng">
                      <a:noFill/>
                    </a:lnL>
                    <a:solidFill>
                      <a:srgbClr val="006965">
                        <a:alpha val="50196"/>
                      </a:srgbClr>
                    </a:solidFill>
                  </a:tcPr>
                </a:tc>
                <a:tc>
                  <a:txBody>
                    <a:bodyPr/>
                    <a:lstStyle/>
                    <a:p>
                      <a:pPr algn="r" rtl="0" fontAlgn="b"/>
                      <a:r>
                        <a:rPr lang="en-GB" sz="1400" i="1" u="none" strike="noStrike">
                          <a:effectLst/>
                        </a:rPr>
                        <a:t>6</a:t>
                      </a:r>
                      <a:endParaRPr lang="en-GB" sz="1400" b="0" i="1" u="none" strike="noStrike">
                        <a:solidFill>
                          <a:srgbClr val="000000"/>
                        </a:solidFill>
                        <a:effectLst/>
                        <a:latin typeface="Calibri" panose="020F0502020204030204" pitchFamily="34" charset="0"/>
                      </a:endParaRPr>
                    </a:p>
                  </a:txBody>
                  <a:tcPr marL="7438" marR="7438" marT="7438" marB="0" anchor="b">
                    <a:solidFill>
                      <a:srgbClr val="006965">
                        <a:alpha val="50196"/>
                      </a:srgbClr>
                    </a:solidFill>
                  </a:tcPr>
                </a:tc>
                <a:tc>
                  <a:txBody>
                    <a:bodyPr/>
                    <a:lstStyle/>
                    <a:p>
                      <a:pPr algn="r" rtl="0" fontAlgn="b"/>
                      <a:r>
                        <a:rPr lang="en-GB" sz="1400" i="1" u="none" strike="noStrike">
                          <a:effectLst/>
                        </a:rPr>
                        <a:t>13</a:t>
                      </a:r>
                      <a:endParaRPr lang="en-GB" sz="1400" b="0" i="1" u="none" strike="noStrike">
                        <a:solidFill>
                          <a:srgbClr val="000000"/>
                        </a:solidFill>
                        <a:effectLst/>
                        <a:latin typeface="Calibri" panose="020F0502020204030204" pitchFamily="34" charset="0"/>
                      </a:endParaRPr>
                    </a:p>
                  </a:txBody>
                  <a:tcPr marL="7438" marR="7438" marT="7438" marB="0" anchor="b">
                    <a:solidFill>
                      <a:srgbClr val="006965">
                        <a:alpha val="50196"/>
                      </a:srgbClr>
                    </a:solidFill>
                  </a:tcPr>
                </a:tc>
                <a:extLst>
                  <a:ext uri="{0D108BD9-81ED-4DB2-BD59-A6C34878D82A}">
                    <a16:rowId xmlns:a16="http://schemas.microsoft.com/office/drawing/2014/main" val="787326256"/>
                  </a:ext>
                </a:extLst>
              </a:tr>
              <a:tr h="234000">
                <a:tc>
                  <a:txBody>
                    <a:bodyPr/>
                    <a:lstStyle/>
                    <a:p>
                      <a:pPr lvl="2" algn="l" rtl="0" fontAlgn="b"/>
                      <a:r>
                        <a:rPr lang="en-GB" sz="1400" u="none" strike="noStrike">
                          <a:effectLst/>
                        </a:rPr>
                        <a:t>School Sixth Form</a:t>
                      </a:r>
                      <a:endParaRPr lang="en-GB" sz="1400" b="0" i="0" u="none" strike="noStrike">
                        <a:solidFill>
                          <a:srgbClr val="000000"/>
                        </a:solidFill>
                        <a:effectLst/>
                        <a:latin typeface="Calibri" panose="020F0502020204030204" pitchFamily="34" charset="0"/>
                      </a:endParaRPr>
                    </a:p>
                  </a:txBody>
                  <a:tcPr marL="7438" marR="7438" marT="7438" marB="0" anchor="b">
                    <a:solidFill>
                      <a:srgbClr val="006965">
                        <a:alpha val="20000"/>
                      </a:srgbClr>
                    </a:solidFill>
                  </a:tcPr>
                </a:tc>
                <a:tc>
                  <a:txBody>
                    <a:bodyPr/>
                    <a:lstStyle/>
                    <a:p>
                      <a:pPr algn="r" rtl="0" fontAlgn="b"/>
                      <a:r>
                        <a:rPr lang="en-GB" sz="1400" u="none" strike="noStrike">
                          <a:effectLst/>
                        </a:rPr>
                        <a:t>3,940</a:t>
                      </a:r>
                      <a:endParaRPr lang="en-GB" sz="1400" b="0" i="0" u="none" strike="noStrike">
                        <a:solidFill>
                          <a:srgbClr val="000000"/>
                        </a:solidFill>
                        <a:effectLst/>
                        <a:latin typeface="Calibri" panose="020F0502020204030204" pitchFamily="34" charset="0"/>
                      </a:endParaRPr>
                    </a:p>
                  </a:txBody>
                  <a:tcPr marL="7438" marR="7438" marT="7438" marB="0" anchor="b">
                    <a:solidFill>
                      <a:srgbClr val="006965">
                        <a:alpha val="20000"/>
                      </a:srgbClr>
                    </a:solidFill>
                  </a:tcPr>
                </a:tc>
                <a:tc>
                  <a:txBody>
                    <a:bodyPr/>
                    <a:lstStyle/>
                    <a:p>
                      <a:pPr algn="r" rtl="0" fontAlgn="b"/>
                      <a:r>
                        <a:rPr lang="en-GB" sz="1400" i="1" u="none" strike="noStrike">
                          <a:effectLst/>
                        </a:rPr>
                        <a:t>67</a:t>
                      </a:r>
                      <a:endParaRPr lang="en-GB" sz="1400" b="0" i="1" u="none" strike="noStrike">
                        <a:solidFill>
                          <a:srgbClr val="000000"/>
                        </a:solidFill>
                        <a:effectLst/>
                        <a:latin typeface="Calibri" panose="020F0502020204030204" pitchFamily="34" charset="0"/>
                      </a:endParaRPr>
                    </a:p>
                  </a:txBody>
                  <a:tcPr marL="7438" marR="7438" marT="7438" marB="0" anchor="b">
                    <a:solidFill>
                      <a:srgbClr val="006965">
                        <a:alpha val="20000"/>
                      </a:srgbClr>
                    </a:solidFill>
                  </a:tcPr>
                </a:tc>
                <a:tc>
                  <a:txBody>
                    <a:bodyPr/>
                    <a:lstStyle/>
                    <a:p>
                      <a:pPr algn="r" rtl="0" fontAlgn="b"/>
                      <a:r>
                        <a:rPr lang="en-GB" sz="1400" i="1" u="none" strike="noStrike">
                          <a:effectLst/>
                        </a:rPr>
                        <a:t>39</a:t>
                      </a:r>
                      <a:endParaRPr lang="en-GB" sz="1400" b="0" i="1" u="none" strike="noStrike">
                        <a:solidFill>
                          <a:srgbClr val="000000"/>
                        </a:solidFill>
                        <a:effectLst/>
                        <a:latin typeface="Calibri" panose="020F0502020204030204" pitchFamily="34" charset="0"/>
                      </a:endParaRPr>
                    </a:p>
                  </a:txBody>
                  <a:tcPr marL="7438" marR="7438" marT="7438" marB="0" anchor="b">
                    <a:lnR w="12700" cmpd="sng">
                      <a:noFill/>
                    </a:lnR>
                    <a:solidFill>
                      <a:srgbClr val="006965">
                        <a:alpha val="20000"/>
                      </a:srgbClr>
                    </a:solidFill>
                  </a:tcPr>
                </a:tc>
                <a:tc>
                  <a:txBody>
                    <a:bodyPr/>
                    <a:lstStyle/>
                    <a:p>
                      <a:pPr algn="r" rtl="0" fontAlgn="b"/>
                      <a:endParaRPr lang="en-GB" sz="1400" b="0" i="0" u="none" strike="noStrike">
                        <a:solidFill>
                          <a:srgbClr val="000000"/>
                        </a:solidFill>
                        <a:effectLst/>
                        <a:latin typeface="Calibri" panose="020F0502020204030204" pitchFamily="34" charset="0"/>
                      </a:endParaRPr>
                    </a:p>
                  </a:txBody>
                  <a:tcPr marL="7438" marR="7438" marT="7438"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lumMod val="95000"/>
                      </a:schemeClr>
                    </a:solidFill>
                  </a:tcPr>
                </a:tc>
                <a:tc>
                  <a:txBody>
                    <a:bodyPr/>
                    <a:lstStyle/>
                    <a:p>
                      <a:pPr algn="r" rtl="0" fontAlgn="b"/>
                      <a:r>
                        <a:rPr lang="en-GB" sz="1400" u="none" strike="noStrike">
                          <a:effectLst/>
                        </a:rPr>
                        <a:t>- </a:t>
                      </a:r>
                      <a:endParaRPr lang="en-GB" sz="1400" b="0" i="0" u="none" strike="noStrike">
                        <a:solidFill>
                          <a:srgbClr val="000000"/>
                        </a:solidFill>
                        <a:effectLst/>
                        <a:latin typeface="Calibri" panose="020F0502020204030204" pitchFamily="34" charset="0"/>
                      </a:endParaRPr>
                    </a:p>
                  </a:txBody>
                  <a:tcPr marL="7438" marR="7438" marT="7438" marB="0" anchor="b">
                    <a:lnL w="12700" cmpd="sng">
                      <a:noFill/>
                    </a:lnL>
                    <a:solidFill>
                      <a:srgbClr val="006965">
                        <a:alpha val="20000"/>
                      </a:srgbClr>
                    </a:solidFill>
                  </a:tcPr>
                </a:tc>
                <a:tc>
                  <a:txBody>
                    <a:bodyPr/>
                    <a:lstStyle/>
                    <a:p>
                      <a:pPr algn="r" rtl="0" fontAlgn="b"/>
                      <a:r>
                        <a:rPr lang="en-GB" sz="1400" i="1" u="none" strike="noStrike">
                          <a:effectLst/>
                        </a:rPr>
                        <a:t> -</a:t>
                      </a:r>
                      <a:endParaRPr lang="en-GB" sz="1400" b="0" i="1" u="none" strike="noStrike">
                        <a:solidFill>
                          <a:srgbClr val="000000"/>
                        </a:solidFill>
                        <a:effectLst/>
                        <a:latin typeface="Calibri" panose="020F0502020204030204" pitchFamily="34" charset="0"/>
                      </a:endParaRPr>
                    </a:p>
                  </a:txBody>
                  <a:tcPr marL="7438" marR="7438" marT="7438" marB="0" anchor="b">
                    <a:solidFill>
                      <a:srgbClr val="006965">
                        <a:alpha val="20000"/>
                      </a:srgbClr>
                    </a:solidFill>
                  </a:tcPr>
                </a:tc>
                <a:tc>
                  <a:txBody>
                    <a:bodyPr/>
                    <a:lstStyle/>
                    <a:p>
                      <a:pPr algn="r" rtl="0" fontAlgn="b"/>
                      <a:r>
                        <a:rPr lang="en-GB" sz="1400" i="1" u="none" strike="noStrike">
                          <a:effectLst/>
                        </a:rPr>
                        <a:t>1</a:t>
                      </a:r>
                      <a:endParaRPr lang="en-GB" sz="1400" b="0" i="1" u="none" strike="noStrike">
                        <a:solidFill>
                          <a:srgbClr val="000000"/>
                        </a:solidFill>
                        <a:effectLst/>
                        <a:latin typeface="Calibri" panose="020F0502020204030204" pitchFamily="34" charset="0"/>
                      </a:endParaRPr>
                    </a:p>
                  </a:txBody>
                  <a:tcPr marL="7438" marR="7438" marT="7438" marB="0" anchor="b">
                    <a:solidFill>
                      <a:srgbClr val="006965">
                        <a:alpha val="20000"/>
                      </a:srgbClr>
                    </a:solidFill>
                  </a:tcPr>
                </a:tc>
                <a:extLst>
                  <a:ext uri="{0D108BD9-81ED-4DB2-BD59-A6C34878D82A}">
                    <a16:rowId xmlns:a16="http://schemas.microsoft.com/office/drawing/2014/main" val="1579765757"/>
                  </a:ext>
                </a:extLst>
              </a:tr>
              <a:tr h="234000">
                <a:tc>
                  <a:txBody>
                    <a:bodyPr/>
                    <a:lstStyle/>
                    <a:p>
                      <a:pPr lvl="2" algn="l" rtl="0" fontAlgn="b"/>
                      <a:r>
                        <a:rPr lang="en-GB" sz="1400" u="none" strike="noStrike">
                          <a:effectLst/>
                        </a:rPr>
                        <a:t>Sixth Form College</a:t>
                      </a:r>
                      <a:endParaRPr lang="en-GB" sz="1400" b="0" i="0" u="none" strike="noStrike">
                        <a:solidFill>
                          <a:srgbClr val="000000"/>
                        </a:solidFill>
                        <a:effectLst/>
                        <a:latin typeface="Calibri" panose="020F0502020204030204" pitchFamily="34" charset="0"/>
                      </a:endParaRPr>
                    </a:p>
                  </a:txBody>
                  <a:tcPr marL="7438" marR="7438" marT="7438" marB="0" anchor="b">
                    <a:solidFill>
                      <a:srgbClr val="006965">
                        <a:alpha val="50196"/>
                      </a:srgbClr>
                    </a:solidFill>
                  </a:tcPr>
                </a:tc>
                <a:tc>
                  <a:txBody>
                    <a:bodyPr/>
                    <a:lstStyle/>
                    <a:p>
                      <a:pPr algn="r" rtl="0" fontAlgn="b"/>
                      <a:r>
                        <a:rPr lang="en-GB" sz="1400" u="none" strike="noStrike">
                          <a:effectLst/>
                        </a:rPr>
                        <a:t>226</a:t>
                      </a:r>
                      <a:endParaRPr lang="en-GB" sz="1400" b="0" i="0" u="none" strike="noStrike">
                        <a:solidFill>
                          <a:srgbClr val="000000"/>
                        </a:solidFill>
                        <a:effectLst/>
                        <a:latin typeface="Calibri" panose="020F0502020204030204" pitchFamily="34" charset="0"/>
                      </a:endParaRPr>
                    </a:p>
                  </a:txBody>
                  <a:tcPr marL="7438" marR="7438" marT="7438" marB="0" anchor="b">
                    <a:solidFill>
                      <a:srgbClr val="006965">
                        <a:alpha val="50196"/>
                      </a:srgbClr>
                    </a:solidFill>
                  </a:tcPr>
                </a:tc>
                <a:tc>
                  <a:txBody>
                    <a:bodyPr/>
                    <a:lstStyle/>
                    <a:p>
                      <a:pPr algn="r" rtl="0" fontAlgn="b"/>
                      <a:r>
                        <a:rPr lang="en-GB" sz="1400" i="1" u="none" strike="noStrike">
                          <a:effectLst/>
                        </a:rPr>
                        <a:t>4</a:t>
                      </a:r>
                      <a:endParaRPr lang="en-GB" sz="1400" b="0" i="1" u="none" strike="noStrike">
                        <a:solidFill>
                          <a:srgbClr val="000000"/>
                        </a:solidFill>
                        <a:effectLst/>
                        <a:latin typeface="Calibri" panose="020F0502020204030204" pitchFamily="34" charset="0"/>
                      </a:endParaRPr>
                    </a:p>
                  </a:txBody>
                  <a:tcPr marL="7438" marR="7438" marT="7438" marB="0" anchor="b">
                    <a:solidFill>
                      <a:srgbClr val="006965">
                        <a:alpha val="50196"/>
                      </a:srgbClr>
                    </a:solidFill>
                  </a:tcPr>
                </a:tc>
                <a:tc>
                  <a:txBody>
                    <a:bodyPr/>
                    <a:lstStyle/>
                    <a:p>
                      <a:pPr algn="r" rtl="0" fontAlgn="b"/>
                      <a:r>
                        <a:rPr lang="en-GB" sz="1400" i="1" u="none" strike="noStrike">
                          <a:effectLst/>
                        </a:rPr>
                        <a:t>13</a:t>
                      </a:r>
                      <a:endParaRPr lang="en-GB" sz="1400" b="0" i="1" u="none" strike="noStrike">
                        <a:solidFill>
                          <a:srgbClr val="000000"/>
                        </a:solidFill>
                        <a:effectLst/>
                        <a:latin typeface="Calibri" panose="020F0502020204030204" pitchFamily="34" charset="0"/>
                      </a:endParaRPr>
                    </a:p>
                  </a:txBody>
                  <a:tcPr marL="7438" marR="7438" marT="7438" marB="0" anchor="b">
                    <a:lnR w="12700" cmpd="sng">
                      <a:noFill/>
                    </a:lnR>
                    <a:solidFill>
                      <a:srgbClr val="006965">
                        <a:alpha val="50196"/>
                      </a:srgbClr>
                    </a:solidFill>
                  </a:tcPr>
                </a:tc>
                <a:tc>
                  <a:txBody>
                    <a:bodyPr/>
                    <a:lstStyle/>
                    <a:p>
                      <a:pPr algn="r" rtl="0" fontAlgn="b"/>
                      <a:endParaRPr lang="en-GB" sz="1400" b="0" i="0" u="none" strike="noStrike">
                        <a:solidFill>
                          <a:srgbClr val="000000"/>
                        </a:solidFill>
                        <a:effectLst/>
                        <a:latin typeface="Calibri" panose="020F0502020204030204" pitchFamily="34" charset="0"/>
                      </a:endParaRPr>
                    </a:p>
                  </a:txBody>
                  <a:tcPr marL="7438" marR="7438" marT="7438"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lumMod val="95000"/>
                      </a:schemeClr>
                    </a:solidFill>
                  </a:tcPr>
                </a:tc>
                <a:tc>
                  <a:txBody>
                    <a:bodyPr/>
                    <a:lstStyle/>
                    <a:p>
                      <a:pPr algn="r" rtl="0" fontAlgn="b"/>
                      <a:r>
                        <a:rPr lang="en-GB" sz="1400" u="none" strike="noStrike">
                          <a:effectLst/>
                        </a:rPr>
                        <a:t>- </a:t>
                      </a:r>
                      <a:endParaRPr lang="en-GB" sz="1400" b="0" i="0" u="none" strike="noStrike">
                        <a:solidFill>
                          <a:srgbClr val="000000"/>
                        </a:solidFill>
                        <a:effectLst/>
                        <a:latin typeface="Calibri" panose="020F0502020204030204" pitchFamily="34" charset="0"/>
                      </a:endParaRPr>
                    </a:p>
                  </a:txBody>
                  <a:tcPr marL="7438" marR="7438" marT="7438" marB="0" anchor="b">
                    <a:lnL w="12700" cmpd="sng">
                      <a:noFill/>
                    </a:lnL>
                    <a:solidFill>
                      <a:srgbClr val="006965">
                        <a:alpha val="50196"/>
                      </a:srgbClr>
                    </a:solidFill>
                  </a:tcPr>
                </a:tc>
                <a:tc>
                  <a:txBody>
                    <a:bodyPr/>
                    <a:lstStyle/>
                    <a:p>
                      <a:pPr algn="r" rtl="0" fontAlgn="b"/>
                      <a:r>
                        <a:rPr lang="en-GB" sz="1400" i="1" u="none" strike="noStrike">
                          <a:effectLst/>
                        </a:rPr>
                        <a:t> -</a:t>
                      </a:r>
                      <a:endParaRPr lang="en-GB" sz="1400" b="0" i="1" u="none" strike="noStrike">
                        <a:solidFill>
                          <a:srgbClr val="000000"/>
                        </a:solidFill>
                        <a:effectLst/>
                        <a:latin typeface="Calibri" panose="020F0502020204030204" pitchFamily="34" charset="0"/>
                      </a:endParaRPr>
                    </a:p>
                  </a:txBody>
                  <a:tcPr marL="7438" marR="7438" marT="7438" marB="0" anchor="b">
                    <a:solidFill>
                      <a:srgbClr val="006965">
                        <a:alpha val="50196"/>
                      </a:srgbClr>
                    </a:solidFill>
                  </a:tcPr>
                </a:tc>
                <a:tc>
                  <a:txBody>
                    <a:bodyPr/>
                    <a:lstStyle/>
                    <a:p>
                      <a:pPr algn="r" rtl="0" fontAlgn="b"/>
                      <a:r>
                        <a:rPr lang="en-GB" sz="1400" i="1" u="none" strike="noStrike">
                          <a:effectLst/>
                        </a:rPr>
                        <a:t>1</a:t>
                      </a:r>
                      <a:endParaRPr lang="en-GB" sz="1400" b="0" i="1" u="none" strike="noStrike">
                        <a:solidFill>
                          <a:srgbClr val="000000"/>
                        </a:solidFill>
                        <a:effectLst/>
                        <a:latin typeface="Calibri" panose="020F0502020204030204" pitchFamily="34" charset="0"/>
                      </a:endParaRPr>
                    </a:p>
                  </a:txBody>
                  <a:tcPr marL="7438" marR="7438" marT="7438" marB="0" anchor="b">
                    <a:solidFill>
                      <a:srgbClr val="006965">
                        <a:alpha val="50196"/>
                      </a:srgbClr>
                    </a:solidFill>
                  </a:tcPr>
                </a:tc>
                <a:extLst>
                  <a:ext uri="{0D108BD9-81ED-4DB2-BD59-A6C34878D82A}">
                    <a16:rowId xmlns:a16="http://schemas.microsoft.com/office/drawing/2014/main" val="3119758742"/>
                  </a:ext>
                </a:extLst>
              </a:tr>
              <a:tr h="234000">
                <a:tc>
                  <a:txBody>
                    <a:bodyPr/>
                    <a:lstStyle/>
                    <a:p>
                      <a:pPr lvl="2" algn="l" rtl="0" fontAlgn="b"/>
                      <a:r>
                        <a:rPr lang="en-GB" sz="1400" u="none" strike="noStrike">
                          <a:effectLst/>
                        </a:rPr>
                        <a:t>Other education (includes independent schools)</a:t>
                      </a:r>
                      <a:endParaRPr lang="en-GB" sz="1400" b="0" i="0" u="none" strike="noStrike">
                        <a:solidFill>
                          <a:srgbClr val="000000"/>
                        </a:solidFill>
                        <a:effectLst/>
                        <a:latin typeface="Calibri" panose="020F0502020204030204" pitchFamily="34" charset="0"/>
                      </a:endParaRPr>
                    </a:p>
                  </a:txBody>
                  <a:tcPr marL="7438" marR="7438" marT="7438" marB="0" anchor="b">
                    <a:solidFill>
                      <a:srgbClr val="006965">
                        <a:alpha val="20000"/>
                      </a:srgbClr>
                    </a:solidFill>
                  </a:tcPr>
                </a:tc>
                <a:tc>
                  <a:txBody>
                    <a:bodyPr/>
                    <a:lstStyle/>
                    <a:p>
                      <a:pPr algn="r" rtl="0" fontAlgn="b"/>
                      <a:r>
                        <a:rPr lang="en-GB" sz="1400" u="none" strike="noStrike">
                          <a:effectLst/>
                        </a:rPr>
                        <a:t>58</a:t>
                      </a:r>
                      <a:endParaRPr lang="en-GB" sz="1400" b="0" i="0" u="none" strike="noStrike">
                        <a:solidFill>
                          <a:srgbClr val="000000"/>
                        </a:solidFill>
                        <a:effectLst/>
                        <a:latin typeface="Calibri" panose="020F0502020204030204" pitchFamily="34" charset="0"/>
                      </a:endParaRPr>
                    </a:p>
                  </a:txBody>
                  <a:tcPr marL="7438" marR="7438" marT="7438" marB="0" anchor="b">
                    <a:solidFill>
                      <a:srgbClr val="006965">
                        <a:alpha val="20000"/>
                      </a:srgbClr>
                    </a:solidFill>
                  </a:tcPr>
                </a:tc>
                <a:tc>
                  <a:txBody>
                    <a:bodyPr/>
                    <a:lstStyle/>
                    <a:p>
                      <a:pPr algn="r" rtl="0" fontAlgn="b"/>
                      <a:r>
                        <a:rPr lang="en-GB" sz="1400" i="1" u="none" strike="noStrike">
                          <a:effectLst/>
                        </a:rPr>
                        <a:t>1</a:t>
                      </a:r>
                      <a:endParaRPr lang="en-GB" sz="1400" b="0" i="1" u="none" strike="noStrike">
                        <a:solidFill>
                          <a:srgbClr val="000000"/>
                        </a:solidFill>
                        <a:effectLst/>
                        <a:latin typeface="Calibri" panose="020F0502020204030204" pitchFamily="34" charset="0"/>
                      </a:endParaRPr>
                    </a:p>
                  </a:txBody>
                  <a:tcPr marL="7438" marR="7438" marT="7438" marB="0" anchor="b">
                    <a:solidFill>
                      <a:srgbClr val="006965">
                        <a:alpha val="20000"/>
                      </a:srgbClr>
                    </a:solidFill>
                  </a:tcPr>
                </a:tc>
                <a:tc>
                  <a:txBody>
                    <a:bodyPr/>
                    <a:lstStyle/>
                    <a:p>
                      <a:pPr algn="r" rtl="0" fontAlgn="b"/>
                      <a:r>
                        <a:rPr lang="en-GB" sz="1400" i="1" u="none" strike="noStrike">
                          <a:effectLst/>
                        </a:rPr>
                        <a:t> 1</a:t>
                      </a:r>
                      <a:endParaRPr lang="en-GB" sz="1400" b="0" i="1" u="none" strike="noStrike">
                        <a:solidFill>
                          <a:srgbClr val="000000"/>
                        </a:solidFill>
                        <a:effectLst/>
                        <a:latin typeface="Calibri" panose="020F0502020204030204" pitchFamily="34" charset="0"/>
                      </a:endParaRPr>
                    </a:p>
                  </a:txBody>
                  <a:tcPr marL="7438" marR="7438" marT="7438" marB="0" anchor="b">
                    <a:lnR w="12700" cmpd="sng">
                      <a:noFill/>
                    </a:lnR>
                    <a:solidFill>
                      <a:srgbClr val="006965">
                        <a:alpha val="20000"/>
                      </a:srgbClr>
                    </a:solidFill>
                  </a:tcPr>
                </a:tc>
                <a:tc>
                  <a:txBody>
                    <a:bodyPr/>
                    <a:lstStyle/>
                    <a:p>
                      <a:pPr algn="r" rtl="0" fontAlgn="b"/>
                      <a:endParaRPr lang="en-GB" sz="1400" b="0" i="0" u="none" strike="noStrike">
                        <a:solidFill>
                          <a:srgbClr val="000000"/>
                        </a:solidFill>
                        <a:effectLst/>
                        <a:latin typeface="Calibri" panose="020F0502020204030204" pitchFamily="34" charset="0"/>
                      </a:endParaRPr>
                    </a:p>
                  </a:txBody>
                  <a:tcPr marL="7438" marR="7438" marT="7438"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lumMod val="95000"/>
                      </a:schemeClr>
                    </a:solidFill>
                  </a:tcPr>
                </a:tc>
                <a:tc>
                  <a:txBody>
                    <a:bodyPr/>
                    <a:lstStyle/>
                    <a:p>
                      <a:pPr algn="r" rtl="0" fontAlgn="b"/>
                      <a:r>
                        <a:rPr lang="en-GB" sz="1400" u="none" strike="noStrike">
                          <a:effectLst/>
                        </a:rPr>
                        <a:t>55</a:t>
                      </a:r>
                      <a:endParaRPr lang="en-GB" sz="1400" b="0" i="0" u="none" strike="noStrike">
                        <a:solidFill>
                          <a:srgbClr val="000000"/>
                        </a:solidFill>
                        <a:effectLst/>
                        <a:latin typeface="Calibri" panose="020F0502020204030204" pitchFamily="34" charset="0"/>
                      </a:endParaRPr>
                    </a:p>
                  </a:txBody>
                  <a:tcPr marL="7438" marR="7438" marT="7438" marB="0" anchor="b">
                    <a:lnL w="12700" cmpd="sng">
                      <a:noFill/>
                    </a:lnL>
                    <a:solidFill>
                      <a:srgbClr val="006965">
                        <a:alpha val="20000"/>
                      </a:srgbClr>
                    </a:solidFill>
                  </a:tcPr>
                </a:tc>
                <a:tc>
                  <a:txBody>
                    <a:bodyPr/>
                    <a:lstStyle/>
                    <a:p>
                      <a:pPr algn="r" rtl="0" fontAlgn="b"/>
                      <a:r>
                        <a:rPr lang="en-GB" sz="1400" i="1" u="none" strike="noStrike">
                          <a:effectLst/>
                        </a:rPr>
                        <a:t>1</a:t>
                      </a:r>
                      <a:endParaRPr lang="en-GB" sz="1400" b="0" i="1" u="none" strike="noStrike">
                        <a:solidFill>
                          <a:srgbClr val="000000"/>
                        </a:solidFill>
                        <a:effectLst/>
                        <a:latin typeface="Calibri" panose="020F0502020204030204" pitchFamily="34" charset="0"/>
                      </a:endParaRPr>
                    </a:p>
                  </a:txBody>
                  <a:tcPr marL="7438" marR="7438" marT="7438" marB="0" anchor="b">
                    <a:solidFill>
                      <a:srgbClr val="006965">
                        <a:alpha val="20000"/>
                      </a:srgbClr>
                    </a:solidFill>
                  </a:tcPr>
                </a:tc>
                <a:tc>
                  <a:txBody>
                    <a:bodyPr/>
                    <a:lstStyle/>
                    <a:p>
                      <a:pPr algn="r" rtl="0" fontAlgn="b"/>
                      <a:r>
                        <a:rPr lang="en-GB" sz="1400" i="1" u="none" strike="noStrike">
                          <a:effectLst/>
                        </a:rPr>
                        <a:t>3</a:t>
                      </a:r>
                      <a:endParaRPr lang="en-GB" sz="1400" b="0" i="1" u="none" strike="noStrike">
                        <a:solidFill>
                          <a:srgbClr val="000000"/>
                        </a:solidFill>
                        <a:effectLst/>
                        <a:latin typeface="Calibri" panose="020F0502020204030204" pitchFamily="34" charset="0"/>
                      </a:endParaRPr>
                    </a:p>
                  </a:txBody>
                  <a:tcPr marL="7438" marR="7438" marT="7438" marB="0" anchor="b">
                    <a:solidFill>
                      <a:srgbClr val="006965">
                        <a:alpha val="20000"/>
                      </a:srgbClr>
                    </a:solidFill>
                  </a:tcPr>
                </a:tc>
                <a:extLst>
                  <a:ext uri="{0D108BD9-81ED-4DB2-BD59-A6C34878D82A}">
                    <a16:rowId xmlns:a16="http://schemas.microsoft.com/office/drawing/2014/main" val="1753688808"/>
                  </a:ext>
                </a:extLst>
              </a:tr>
              <a:tr h="234000">
                <a:tc>
                  <a:txBody>
                    <a:bodyPr/>
                    <a:lstStyle/>
                    <a:p>
                      <a:pPr lvl="1" algn="l" rtl="0" fontAlgn="b"/>
                      <a:r>
                        <a:rPr lang="en-GB" sz="1400" u="none" strike="noStrike">
                          <a:effectLst/>
                        </a:rPr>
                        <a:t>Apprenticeship</a:t>
                      </a:r>
                      <a:endParaRPr lang="en-GB" sz="1400" b="1" i="0" u="none" strike="noStrike">
                        <a:solidFill>
                          <a:srgbClr val="44546A"/>
                        </a:solidFill>
                        <a:effectLst/>
                        <a:latin typeface="Calibri" panose="020F0502020204030204" pitchFamily="34" charset="0"/>
                      </a:endParaRPr>
                    </a:p>
                  </a:txBody>
                  <a:tcPr marL="7438" marR="7438" marT="7438" marB="0" anchor="b">
                    <a:solidFill>
                      <a:srgbClr val="006965">
                        <a:alpha val="50196"/>
                      </a:srgbClr>
                    </a:solidFill>
                  </a:tcPr>
                </a:tc>
                <a:tc>
                  <a:txBody>
                    <a:bodyPr/>
                    <a:lstStyle/>
                    <a:p>
                      <a:pPr algn="r" rtl="0" fontAlgn="b"/>
                      <a:r>
                        <a:rPr lang="en-GB" sz="1400" u="none" strike="noStrike">
                          <a:effectLst/>
                        </a:rPr>
                        <a:t>75</a:t>
                      </a:r>
                      <a:endParaRPr lang="en-GB" sz="1400" b="1" i="0" u="none" strike="noStrike">
                        <a:solidFill>
                          <a:srgbClr val="44546A"/>
                        </a:solidFill>
                        <a:effectLst/>
                        <a:latin typeface="Calibri" panose="020F0502020204030204" pitchFamily="34" charset="0"/>
                      </a:endParaRPr>
                    </a:p>
                  </a:txBody>
                  <a:tcPr marL="7438" marR="7438" marT="7438" marB="0" anchor="b">
                    <a:solidFill>
                      <a:srgbClr val="006965">
                        <a:alpha val="50196"/>
                      </a:srgbClr>
                    </a:solidFill>
                  </a:tcPr>
                </a:tc>
                <a:tc>
                  <a:txBody>
                    <a:bodyPr/>
                    <a:lstStyle/>
                    <a:p>
                      <a:pPr algn="r" rtl="0" fontAlgn="b"/>
                      <a:r>
                        <a:rPr lang="en-GB" sz="1400" i="1" u="none" strike="noStrike">
                          <a:effectLst/>
                        </a:rPr>
                        <a:t>1</a:t>
                      </a:r>
                      <a:endParaRPr lang="en-GB" sz="1400" b="1" i="1" u="none" strike="noStrike">
                        <a:solidFill>
                          <a:srgbClr val="44546A"/>
                        </a:solidFill>
                        <a:effectLst/>
                        <a:latin typeface="Calibri" panose="020F0502020204030204" pitchFamily="34" charset="0"/>
                      </a:endParaRPr>
                    </a:p>
                  </a:txBody>
                  <a:tcPr marL="7438" marR="7438" marT="7438" marB="0" anchor="b">
                    <a:solidFill>
                      <a:srgbClr val="006965">
                        <a:alpha val="50196"/>
                      </a:srgbClr>
                    </a:solidFill>
                  </a:tcPr>
                </a:tc>
                <a:tc>
                  <a:txBody>
                    <a:bodyPr/>
                    <a:lstStyle/>
                    <a:p>
                      <a:pPr algn="r" rtl="0" fontAlgn="b"/>
                      <a:r>
                        <a:rPr lang="en-GB" sz="1400" i="1" u="none" strike="noStrike">
                          <a:effectLst/>
                        </a:rPr>
                        <a:t>2</a:t>
                      </a:r>
                      <a:endParaRPr lang="en-GB" sz="1400" b="1" i="1" u="none" strike="noStrike">
                        <a:solidFill>
                          <a:srgbClr val="44546A"/>
                        </a:solidFill>
                        <a:effectLst/>
                        <a:latin typeface="Calibri" panose="020F0502020204030204" pitchFamily="34" charset="0"/>
                      </a:endParaRPr>
                    </a:p>
                  </a:txBody>
                  <a:tcPr marL="7438" marR="7438" marT="7438" marB="0" anchor="b">
                    <a:lnR w="12700" cmpd="sng">
                      <a:noFill/>
                    </a:lnR>
                    <a:solidFill>
                      <a:srgbClr val="006965">
                        <a:alpha val="50196"/>
                      </a:srgbClr>
                    </a:solidFill>
                  </a:tcPr>
                </a:tc>
                <a:tc>
                  <a:txBody>
                    <a:bodyPr/>
                    <a:lstStyle/>
                    <a:p>
                      <a:pPr algn="r" rtl="0" fontAlgn="b"/>
                      <a:endParaRPr lang="en-GB" sz="1400" b="1" i="0" u="none" strike="noStrike">
                        <a:solidFill>
                          <a:srgbClr val="44546A"/>
                        </a:solidFill>
                        <a:effectLst/>
                        <a:latin typeface="Calibri" panose="020F0502020204030204" pitchFamily="34" charset="0"/>
                      </a:endParaRPr>
                    </a:p>
                  </a:txBody>
                  <a:tcPr marL="7438" marR="7438" marT="7438"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lumMod val="95000"/>
                      </a:schemeClr>
                    </a:solidFill>
                  </a:tcPr>
                </a:tc>
                <a:tc>
                  <a:txBody>
                    <a:bodyPr/>
                    <a:lstStyle/>
                    <a:p>
                      <a:pPr algn="r" rtl="0" fontAlgn="b"/>
                      <a:r>
                        <a:rPr lang="en-GB" sz="1400" u="none" strike="noStrike">
                          <a:effectLst/>
                        </a:rPr>
                        <a:t>240</a:t>
                      </a:r>
                      <a:endParaRPr lang="en-GB" sz="1400" b="1" i="0" u="none" strike="noStrike">
                        <a:solidFill>
                          <a:srgbClr val="44546A"/>
                        </a:solidFill>
                        <a:effectLst/>
                        <a:latin typeface="Calibri" panose="020F0502020204030204" pitchFamily="34" charset="0"/>
                      </a:endParaRPr>
                    </a:p>
                  </a:txBody>
                  <a:tcPr marL="7438" marR="7438" marT="7438" marB="0" anchor="b">
                    <a:lnL w="12700" cmpd="sng">
                      <a:noFill/>
                    </a:lnL>
                    <a:solidFill>
                      <a:srgbClr val="006965">
                        <a:alpha val="50196"/>
                      </a:srgbClr>
                    </a:solidFill>
                  </a:tcPr>
                </a:tc>
                <a:tc>
                  <a:txBody>
                    <a:bodyPr/>
                    <a:lstStyle/>
                    <a:p>
                      <a:pPr algn="r" rtl="0" fontAlgn="b"/>
                      <a:r>
                        <a:rPr lang="en-GB" sz="1400" i="1" u="none" strike="noStrike">
                          <a:effectLst/>
                        </a:rPr>
                        <a:t>5</a:t>
                      </a:r>
                      <a:endParaRPr lang="en-GB" sz="1400" b="1" i="1" u="none" strike="noStrike">
                        <a:solidFill>
                          <a:srgbClr val="44546A"/>
                        </a:solidFill>
                        <a:effectLst/>
                        <a:latin typeface="Calibri" panose="020F0502020204030204" pitchFamily="34" charset="0"/>
                      </a:endParaRPr>
                    </a:p>
                  </a:txBody>
                  <a:tcPr marL="7438" marR="7438" marT="7438" marB="0" anchor="b">
                    <a:solidFill>
                      <a:srgbClr val="006965">
                        <a:alpha val="50196"/>
                      </a:srgbClr>
                    </a:solidFill>
                  </a:tcPr>
                </a:tc>
                <a:tc>
                  <a:txBody>
                    <a:bodyPr/>
                    <a:lstStyle/>
                    <a:p>
                      <a:pPr algn="r" rtl="0" fontAlgn="b"/>
                      <a:r>
                        <a:rPr lang="en-GB" sz="1400" i="1" u="none" strike="noStrike">
                          <a:effectLst/>
                        </a:rPr>
                        <a:t>6</a:t>
                      </a:r>
                      <a:endParaRPr lang="en-GB" sz="1400" b="1" i="1" u="none" strike="noStrike">
                        <a:solidFill>
                          <a:srgbClr val="44546A"/>
                        </a:solidFill>
                        <a:effectLst/>
                        <a:latin typeface="Calibri" panose="020F0502020204030204" pitchFamily="34" charset="0"/>
                      </a:endParaRPr>
                    </a:p>
                  </a:txBody>
                  <a:tcPr marL="7438" marR="7438" marT="7438" marB="0" anchor="b">
                    <a:solidFill>
                      <a:srgbClr val="006965">
                        <a:alpha val="50196"/>
                      </a:srgbClr>
                    </a:solidFill>
                  </a:tcPr>
                </a:tc>
                <a:extLst>
                  <a:ext uri="{0D108BD9-81ED-4DB2-BD59-A6C34878D82A}">
                    <a16:rowId xmlns:a16="http://schemas.microsoft.com/office/drawing/2014/main" val="783226255"/>
                  </a:ext>
                </a:extLst>
              </a:tr>
              <a:tr h="234000">
                <a:tc>
                  <a:txBody>
                    <a:bodyPr/>
                    <a:lstStyle/>
                    <a:p>
                      <a:pPr lvl="1" algn="l" rtl="0" fontAlgn="b"/>
                      <a:r>
                        <a:rPr lang="en-GB" sz="1400" u="none" strike="noStrike">
                          <a:effectLst/>
                        </a:rPr>
                        <a:t>Employment</a:t>
                      </a:r>
                      <a:endParaRPr lang="en-GB" sz="1400" b="1" i="0" u="none" strike="noStrike">
                        <a:solidFill>
                          <a:srgbClr val="44546A"/>
                        </a:solidFill>
                        <a:effectLst/>
                        <a:latin typeface="Calibri" panose="020F0502020204030204" pitchFamily="34" charset="0"/>
                      </a:endParaRPr>
                    </a:p>
                  </a:txBody>
                  <a:tcPr marL="7438" marR="7438" marT="7438" marB="0" anchor="b">
                    <a:solidFill>
                      <a:srgbClr val="006965">
                        <a:alpha val="20000"/>
                      </a:srgbClr>
                    </a:solidFill>
                  </a:tcPr>
                </a:tc>
                <a:tc>
                  <a:txBody>
                    <a:bodyPr/>
                    <a:lstStyle/>
                    <a:p>
                      <a:pPr algn="r" rtl="0" fontAlgn="b"/>
                      <a:r>
                        <a:rPr lang="en-GB" sz="1400" u="none" strike="noStrike">
                          <a:effectLst/>
                        </a:rPr>
                        <a:t>81</a:t>
                      </a:r>
                      <a:endParaRPr lang="en-GB" sz="1400" b="1" i="0" u="none" strike="noStrike">
                        <a:solidFill>
                          <a:srgbClr val="44546A"/>
                        </a:solidFill>
                        <a:effectLst/>
                        <a:latin typeface="Calibri" panose="020F0502020204030204" pitchFamily="34" charset="0"/>
                      </a:endParaRPr>
                    </a:p>
                  </a:txBody>
                  <a:tcPr marL="7438" marR="7438" marT="7438" marB="0" anchor="b">
                    <a:solidFill>
                      <a:srgbClr val="006965">
                        <a:alpha val="20000"/>
                      </a:srgbClr>
                    </a:solidFill>
                  </a:tcPr>
                </a:tc>
                <a:tc>
                  <a:txBody>
                    <a:bodyPr/>
                    <a:lstStyle/>
                    <a:p>
                      <a:pPr algn="r" rtl="0" fontAlgn="b"/>
                      <a:r>
                        <a:rPr lang="en-GB" sz="1400" i="1" u="none" strike="noStrike">
                          <a:effectLst/>
                        </a:rPr>
                        <a:t>1</a:t>
                      </a:r>
                      <a:endParaRPr lang="en-GB" sz="1400" b="1" i="1" u="none" strike="noStrike">
                        <a:solidFill>
                          <a:srgbClr val="44546A"/>
                        </a:solidFill>
                        <a:effectLst/>
                        <a:latin typeface="Calibri" panose="020F0502020204030204" pitchFamily="34" charset="0"/>
                      </a:endParaRPr>
                    </a:p>
                  </a:txBody>
                  <a:tcPr marL="7438" marR="7438" marT="7438" marB="0" anchor="b">
                    <a:solidFill>
                      <a:srgbClr val="006965">
                        <a:alpha val="20000"/>
                      </a:srgbClr>
                    </a:solidFill>
                  </a:tcPr>
                </a:tc>
                <a:tc>
                  <a:txBody>
                    <a:bodyPr/>
                    <a:lstStyle/>
                    <a:p>
                      <a:pPr algn="r" rtl="0" fontAlgn="b"/>
                      <a:r>
                        <a:rPr lang="en-GB" sz="1400" i="1" u="none" strike="noStrike">
                          <a:effectLst/>
                        </a:rPr>
                        <a:t>2</a:t>
                      </a:r>
                      <a:endParaRPr lang="en-GB" sz="1400" b="1" i="1" u="none" strike="noStrike">
                        <a:solidFill>
                          <a:srgbClr val="44546A"/>
                        </a:solidFill>
                        <a:effectLst/>
                        <a:latin typeface="Calibri" panose="020F0502020204030204" pitchFamily="34" charset="0"/>
                      </a:endParaRPr>
                    </a:p>
                  </a:txBody>
                  <a:tcPr marL="7438" marR="7438" marT="7438" marB="0" anchor="b">
                    <a:lnR w="12700" cmpd="sng">
                      <a:noFill/>
                    </a:lnR>
                    <a:solidFill>
                      <a:srgbClr val="006965">
                        <a:alpha val="20000"/>
                      </a:srgbClr>
                    </a:solidFill>
                  </a:tcPr>
                </a:tc>
                <a:tc>
                  <a:txBody>
                    <a:bodyPr/>
                    <a:lstStyle/>
                    <a:p>
                      <a:pPr algn="r" rtl="0" fontAlgn="b"/>
                      <a:endParaRPr lang="en-GB" sz="1400" b="1" i="0" u="none" strike="noStrike">
                        <a:solidFill>
                          <a:srgbClr val="44546A"/>
                        </a:solidFill>
                        <a:effectLst/>
                        <a:latin typeface="Calibri" panose="020F0502020204030204" pitchFamily="34" charset="0"/>
                      </a:endParaRPr>
                    </a:p>
                  </a:txBody>
                  <a:tcPr marL="7438" marR="7438" marT="7438"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lumMod val="95000"/>
                      </a:schemeClr>
                    </a:solidFill>
                  </a:tcPr>
                </a:tc>
                <a:tc>
                  <a:txBody>
                    <a:bodyPr/>
                    <a:lstStyle/>
                    <a:p>
                      <a:pPr algn="r" rtl="0" fontAlgn="b"/>
                      <a:r>
                        <a:rPr lang="en-GB" sz="1400" u="none" strike="noStrike">
                          <a:effectLst/>
                        </a:rPr>
                        <a:t>1,051</a:t>
                      </a:r>
                      <a:endParaRPr lang="en-GB" sz="1400" b="1" i="0" u="none" strike="noStrike">
                        <a:solidFill>
                          <a:srgbClr val="44546A"/>
                        </a:solidFill>
                        <a:effectLst/>
                        <a:latin typeface="Calibri" panose="020F0502020204030204" pitchFamily="34" charset="0"/>
                      </a:endParaRPr>
                    </a:p>
                  </a:txBody>
                  <a:tcPr marL="7438" marR="7438" marT="7438" marB="0" anchor="b">
                    <a:lnL w="12700" cmpd="sng">
                      <a:noFill/>
                    </a:lnL>
                    <a:solidFill>
                      <a:srgbClr val="006965">
                        <a:alpha val="20000"/>
                      </a:srgbClr>
                    </a:solidFill>
                  </a:tcPr>
                </a:tc>
                <a:tc>
                  <a:txBody>
                    <a:bodyPr/>
                    <a:lstStyle/>
                    <a:p>
                      <a:pPr algn="r" rtl="0" fontAlgn="b"/>
                      <a:r>
                        <a:rPr lang="en-GB" sz="1400" i="1" u="none" strike="noStrike">
                          <a:effectLst/>
                        </a:rPr>
                        <a:t>21</a:t>
                      </a:r>
                      <a:endParaRPr lang="en-GB" sz="1400" b="1" i="1" u="none" strike="noStrike">
                        <a:solidFill>
                          <a:srgbClr val="44546A"/>
                        </a:solidFill>
                        <a:effectLst/>
                        <a:latin typeface="Calibri" panose="020F0502020204030204" pitchFamily="34" charset="0"/>
                      </a:endParaRPr>
                    </a:p>
                  </a:txBody>
                  <a:tcPr marL="7438" marR="7438" marT="7438" marB="0" anchor="b">
                    <a:solidFill>
                      <a:srgbClr val="006965">
                        <a:alpha val="20000"/>
                      </a:srgbClr>
                    </a:solidFill>
                  </a:tcPr>
                </a:tc>
                <a:tc>
                  <a:txBody>
                    <a:bodyPr/>
                    <a:lstStyle/>
                    <a:p>
                      <a:pPr algn="r" rtl="0" fontAlgn="b"/>
                      <a:r>
                        <a:rPr lang="en-GB" sz="1400" i="1" u="none" strike="noStrike">
                          <a:effectLst/>
                        </a:rPr>
                        <a:t>21</a:t>
                      </a:r>
                      <a:endParaRPr lang="en-GB" sz="1400" b="1" i="1" u="none" strike="noStrike">
                        <a:solidFill>
                          <a:srgbClr val="44546A"/>
                        </a:solidFill>
                        <a:effectLst/>
                        <a:latin typeface="Calibri" panose="020F0502020204030204" pitchFamily="34" charset="0"/>
                      </a:endParaRPr>
                    </a:p>
                  </a:txBody>
                  <a:tcPr marL="7438" marR="7438" marT="7438" marB="0" anchor="b">
                    <a:solidFill>
                      <a:srgbClr val="006965">
                        <a:alpha val="20000"/>
                      </a:srgbClr>
                    </a:solidFill>
                  </a:tcPr>
                </a:tc>
                <a:extLst>
                  <a:ext uri="{0D108BD9-81ED-4DB2-BD59-A6C34878D82A}">
                    <a16:rowId xmlns:a16="http://schemas.microsoft.com/office/drawing/2014/main" val="558357150"/>
                  </a:ext>
                </a:extLst>
              </a:tr>
              <a:tr h="234000">
                <a:tc>
                  <a:txBody>
                    <a:bodyPr/>
                    <a:lstStyle/>
                    <a:p>
                      <a:pPr algn="l" rtl="0" fontAlgn="b"/>
                      <a:r>
                        <a:rPr lang="en-GB" sz="1400" b="1" u="none" strike="noStrike">
                          <a:effectLst/>
                        </a:rPr>
                        <a:t>Not a sustained destination</a:t>
                      </a:r>
                      <a:endParaRPr lang="en-GB" sz="1400" b="1" i="0" u="none" strike="noStrike">
                        <a:solidFill>
                          <a:srgbClr val="000000"/>
                        </a:solidFill>
                        <a:effectLst/>
                        <a:latin typeface="Calibri" panose="020F0502020204030204" pitchFamily="34" charset="0"/>
                      </a:endParaRPr>
                    </a:p>
                  </a:txBody>
                  <a:tcPr marL="7438" marR="7438" marT="7438" marB="0" anchor="b">
                    <a:solidFill>
                      <a:srgbClr val="006965">
                        <a:alpha val="50196"/>
                      </a:srgbClr>
                    </a:solidFill>
                  </a:tcPr>
                </a:tc>
                <a:tc>
                  <a:txBody>
                    <a:bodyPr/>
                    <a:lstStyle/>
                    <a:p>
                      <a:pPr algn="r" rtl="0" fontAlgn="b"/>
                      <a:r>
                        <a:rPr lang="en-GB" sz="1400" u="none" strike="noStrike">
                          <a:effectLst/>
                        </a:rPr>
                        <a:t>161</a:t>
                      </a:r>
                      <a:endParaRPr lang="en-GB" sz="1400" b="1" i="0" u="none" strike="noStrike">
                        <a:solidFill>
                          <a:srgbClr val="000000"/>
                        </a:solidFill>
                        <a:effectLst/>
                        <a:latin typeface="Calibri" panose="020F0502020204030204" pitchFamily="34" charset="0"/>
                      </a:endParaRPr>
                    </a:p>
                  </a:txBody>
                  <a:tcPr marL="7438" marR="7438" marT="7438" marB="0" anchor="b">
                    <a:solidFill>
                      <a:srgbClr val="006965">
                        <a:alpha val="50196"/>
                      </a:srgbClr>
                    </a:solidFill>
                  </a:tcPr>
                </a:tc>
                <a:tc>
                  <a:txBody>
                    <a:bodyPr/>
                    <a:lstStyle/>
                    <a:p>
                      <a:pPr algn="r" rtl="0" fontAlgn="b"/>
                      <a:r>
                        <a:rPr lang="en-GB" sz="1400" i="1" u="none" strike="noStrike">
                          <a:effectLst/>
                        </a:rPr>
                        <a:t>3</a:t>
                      </a:r>
                      <a:endParaRPr lang="en-GB" sz="1400" b="1" i="1" u="none" strike="noStrike">
                        <a:solidFill>
                          <a:srgbClr val="000000"/>
                        </a:solidFill>
                        <a:effectLst/>
                        <a:latin typeface="Calibri" panose="020F0502020204030204" pitchFamily="34" charset="0"/>
                      </a:endParaRPr>
                    </a:p>
                  </a:txBody>
                  <a:tcPr marL="7438" marR="7438" marT="7438" marB="0" anchor="b">
                    <a:solidFill>
                      <a:srgbClr val="006965">
                        <a:alpha val="50196"/>
                      </a:srgbClr>
                    </a:solidFill>
                  </a:tcPr>
                </a:tc>
                <a:tc>
                  <a:txBody>
                    <a:bodyPr/>
                    <a:lstStyle/>
                    <a:p>
                      <a:pPr algn="r" rtl="0" fontAlgn="b"/>
                      <a:r>
                        <a:rPr lang="en-GB" sz="1400" i="1" u="none" strike="noStrike">
                          <a:effectLst/>
                        </a:rPr>
                        <a:t>5</a:t>
                      </a:r>
                      <a:endParaRPr lang="en-GB" sz="1400" b="1" i="1" u="none" strike="noStrike">
                        <a:solidFill>
                          <a:srgbClr val="000000"/>
                        </a:solidFill>
                        <a:effectLst/>
                        <a:latin typeface="Calibri" panose="020F0502020204030204" pitchFamily="34" charset="0"/>
                      </a:endParaRPr>
                    </a:p>
                  </a:txBody>
                  <a:tcPr marL="7438" marR="7438" marT="7438" marB="0" anchor="b">
                    <a:lnR w="12700" cmpd="sng">
                      <a:noFill/>
                    </a:lnR>
                    <a:solidFill>
                      <a:srgbClr val="006965">
                        <a:alpha val="50196"/>
                      </a:srgbClr>
                    </a:solidFill>
                  </a:tcPr>
                </a:tc>
                <a:tc>
                  <a:txBody>
                    <a:bodyPr/>
                    <a:lstStyle/>
                    <a:p>
                      <a:pPr algn="r" rtl="0" fontAlgn="b"/>
                      <a:endParaRPr lang="en-GB" sz="1400" b="1" i="0" u="none" strike="noStrike">
                        <a:solidFill>
                          <a:srgbClr val="000000"/>
                        </a:solidFill>
                        <a:effectLst/>
                        <a:latin typeface="Calibri" panose="020F0502020204030204" pitchFamily="34" charset="0"/>
                      </a:endParaRPr>
                    </a:p>
                  </a:txBody>
                  <a:tcPr marL="7438" marR="7438" marT="7438"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lumMod val="95000"/>
                      </a:schemeClr>
                    </a:solidFill>
                  </a:tcPr>
                </a:tc>
                <a:tc>
                  <a:txBody>
                    <a:bodyPr/>
                    <a:lstStyle/>
                    <a:p>
                      <a:pPr algn="r" rtl="0" fontAlgn="b"/>
                      <a:r>
                        <a:rPr lang="en-GB" sz="1400" u="none" strike="noStrike">
                          <a:effectLst/>
                        </a:rPr>
                        <a:t>536</a:t>
                      </a:r>
                      <a:endParaRPr lang="en-GB" sz="1400" b="1" i="0" u="none" strike="noStrike">
                        <a:solidFill>
                          <a:srgbClr val="000000"/>
                        </a:solidFill>
                        <a:effectLst/>
                        <a:latin typeface="Calibri" panose="020F0502020204030204" pitchFamily="34" charset="0"/>
                      </a:endParaRPr>
                    </a:p>
                  </a:txBody>
                  <a:tcPr marL="7438" marR="7438" marT="7438" marB="0" anchor="b">
                    <a:lnL w="12700" cmpd="sng">
                      <a:noFill/>
                    </a:lnL>
                    <a:solidFill>
                      <a:srgbClr val="006965">
                        <a:alpha val="50196"/>
                      </a:srgbClr>
                    </a:solidFill>
                  </a:tcPr>
                </a:tc>
                <a:tc>
                  <a:txBody>
                    <a:bodyPr/>
                    <a:lstStyle/>
                    <a:p>
                      <a:pPr algn="r" rtl="0" fontAlgn="b"/>
                      <a:r>
                        <a:rPr lang="en-GB" sz="1400" i="1" u="none" strike="noStrike">
                          <a:effectLst/>
                        </a:rPr>
                        <a:t>11</a:t>
                      </a:r>
                      <a:endParaRPr lang="en-GB" sz="1400" b="1" i="1" u="none" strike="noStrike">
                        <a:solidFill>
                          <a:srgbClr val="000000"/>
                        </a:solidFill>
                        <a:effectLst/>
                        <a:latin typeface="Calibri" panose="020F0502020204030204" pitchFamily="34" charset="0"/>
                      </a:endParaRPr>
                    </a:p>
                  </a:txBody>
                  <a:tcPr marL="7438" marR="7438" marT="7438" marB="0" anchor="b">
                    <a:solidFill>
                      <a:srgbClr val="006965">
                        <a:alpha val="50196"/>
                      </a:srgbClr>
                    </a:solidFill>
                  </a:tcPr>
                </a:tc>
                <a:tc>
                  <a:txBody>
                    <a:bodyPr/>
                    <a:lstStyle/>
                    <a:p>
                      <a:pPr algn="r" rtl="0" fontAlgn="b"/>
                      <a:r>
                        <a:rPr lang="en-GB" sz="1400" i="1" u="none" strike="noStrike">
                          <a:effectLst/>
                        </a:rPr>
                        <a:t>15</a:t>
                      </a:r>
                      <a:endParaRPr lang="en-GB" sz="1400" b="1" i="1" u="none" strike="noStrike">
                        <a:solidFill>
                          <a:srgbClr val="000000"/>
                        </a:solidFill>
                        <a:effectLst/>
                        <a:latin typeface="Calibri" panose="020F0502020204030204" pitchFamily="34" charset="0"/>
                      </a:endParaRPr>
                    </a:p>
                  </a:txBody>
                  <a:tcPr marL="7438" marR="7438" marT="7438" marB="0" anchor="b">
                    <a:solidFill>
                      <a:srgbClr val="006965">
                        <a:alpha val="50196"/>
                      </a:srgbClr>
                    </a:solidFill>
                  </a:tcPr>
                </a:tc>
                <a:extLst>
                  <a:ext uri="{0D108BD9-81ED-4DB2-BD59-A6C34878D82A}">
                    <a16:rowId xmlns:a16="http://schemas.microsoft.com/office/drawing/2014/main" val="3122598122"/>
                  </a:ext>
                </a:extLst>
              </a:tr>
              <a:tr h="234000">
                <a:tc>
                  <a:txBody>
                    <a:bodyPr/>
                    <a:lstStyle/>
                    <a:p>
                      <a:pPr algn="l" rtl="0" fontAlgn="b"/>
                      <a:r>
                        <a:rPr lang="en-GB" sz="1400" b="1" u="none" strike="noStrike">
                          <a:effectLst/>
                        </a:rPr>
                        <a:t>Unknown</a:t>
                      </a:r>
                      <a:endParaRPr lang="en-GB" sz="1400" b="1" i="0" u="none" strike="noStrike">
                        <a:solidFill>
                          <a:srgbClr val="000000"/>
                        </a:solidFill>
                        <a:effectLst/>
                        <a:latin typeface="Calibri" panose="020F0502020204030204" pitchFamily="34" charset="0"/>
                      </a:endParaRPr>
                    </a:p>
                  </a:txBody>
                  <a:tcPr marL="7438" marR="7438" marT="7438" marB="0" anchor="b">
                    <a:solidFill>
                      <a:srgbClr val="006965">
                        <a:alpha val="20000"/>
                      </a:srgbClr>
                    </a:solidFill>
                  </a:tcPr>
                </a:tc>
                <a:tc>
                  <a:txBody>
                    <a:bodyPr/>
                    <a:lstStyle/>
                    <a:p>
                      <a:pPr algn="r" rtl="0" fontAlgn="b"/>
                      <a:r>
                        <a:rPr lang="en-GB" sz="1400" u="none" strike="noStrike">
                          <a:effectLst/>
                        </a:rPr>
                        <a:t>50</a:t>
                      </a:r>
                      <a:endParaRPr lang="en-GB" sz="1400" b="1" i="0" u="none" strike="noStrike">
                        <a:solidFill>
                          <a:srgbClr val="000000"/>
                        </a:solidFill>
                        <a:effectLst/>
                        <a:latin typeface="Calibri" panose="020F0502020204030204" pitchFamily="34" charset="0"/>
                      </a:endParaRPr>
                    </a:p>
                  </a:txBody>
                  <a:tcPr marL="7438" marR="7438" marT="7438" marB="0" anchor="b">
                    <a:solidFill>
                      <a:srgbClr val="006965">
                        <a:alpha val="20000"/>
                      </a:srgbClr>
                    </a:solidFill>
                  </a:tcPr>
                </a:tc>
                <a:tc>
                  <a:txBody>
                    <a:bodyPr/>
                    <a:lstStyle/>
                    <a:p>
                      <a:pPr algn="r" rtl="0" fontAlgn="b"/>
                      <a:r>
                        <a:rPr lang="en-GB" sz="1400" i="1" u="none" strike="noStrike">
                          <a:effectLst/>
                        </a:rPr>
                        <a:t>1</a:t>
                      </a:r>
                      <a:endParaRPr lang="en-GB" sz="1400" b="1" i="1" u="none" strike="noStrike">
                        <a:solidFill>
                          <a:srgbClr val="000000"/>
                        </a:solidFill>
                        <a:effectLst/>
                        <a:latin typeface="Calibri" panose="020F0502020204030204" pitchFamily="34" charset="0"/>
                      </a:endParaRPr>
                    </a:p>
                  </a:txBody>
                  <a:tcPr marL="7438" marR="7438" marT="7438" marB="0" anchor="b">
                    <a:solidFill>
                      <a:srgbClr val="006965">
                        <a:alpha val="20000"/>
                      </a:srgbClr>
                    </a:solidFill>
                  </a:tcPr>
                </a:tc>
                <a:tc>
                  <a:txBody>
                    <a:bodyPr/>
                    <a:lstStyle/>
                    <a:p>
                      <a:pPr algn="r" rtl="0" fontAlgn="b"/>
                      <a:r>
                        <a:rPr lang="en-GB" sz="1400" i="1" u="none" strike="noStrike">
                          <a:effectLst/>
                        </a:rPr>
                        <a:t>1</a:t>
                      </a:r>
                      <a:endParaRPr lang="en-GB" sz="1400" b="1" i="1" u="none" strike="noStrike">
                        <a:solidFill>
                          <a:srgbClr val="000000"/>
                        </a:solidFill>
                        <a:effectLst/>
                        <a:latin typeface="Calibri" panose="020F0502020204030204" pitchFamily="34" charset="0"/>
                      </a:endParaRPr>
                    </a:p>
                  </a:txBody>
                  <a:tcPr marL="7438" marR="7438" marT="7438" marB="0" anchor="b">
                    <a:lnR w="12700" cmpd="sng">
                      <a:noFill/>
                    </a:lnR>
                    <a:solidFill>
                      <a:srgbClr val="006965">
                        <a:alpha val="20000"/>
                      </a:srgbClr>
                    </a:solidFill>
                  </a:tcPr>
                </a:tc>
                <a:tc>
                  <a:txBody>
                    <a:bodyPr/>
                    <a:lstStyle/>
                    <a:p>
                      <a:pPr algn="r" rtl="0" fontAlgn="b"/>
                      <a:endParaRPr lang="en-GB" sz="1400" b="1" i="0" u="none" strike="noStrike">
                        <a:solidFill>
                          <a:srgbClr val="000000"/>
                        </a:solidFill>
                        <a:effectLst/>
                        <a:latin typeface="Calibri" panose="020F0502020204030204" pitchFamily="34" charset="0"/>
                      </a:endParaRPr>
                    </a:p>
                  </a:txBody>
                  <a:tcPr marL="7438" marR="7438" marT="7438"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lumMod val="95000"/>
                      </a:schemeClr>
                    </a:solidFill>
                  </a:tcPr>
                </a:tc>
                <a:tc>
                  <a:txBody>
                    <a:bodyPr/>
                    <a:lstStyle/>
                    <a:p>
                      <a:pPr algn="r" rtl="0" fontAlgn="b"/>
                      <a:r>
                        <a:rPr lang="en-GB" sz="1400" u="none" strike="noStrike">
                          <a:effectLst/>
                        </a:rPr>
                        <a:t>250</a:t>
                      </a:r>
                      <a:endParaRPr lang="en-GB" sz="1400" b="1" i="0" u="none" strike="noStrike">
                        <a:solidFill>
                          <a:srgbClr val="000000"/>
                        </a:solidFill>
                        <a:effectLst/>
                        <a:latin typeface="Calibri" panose="020F0502020204030204" pitchFamily="34" charset="0"/>
                      </a:endParaRPr>
                    </a:p>
                  </a:txBody>
                  <a:tcPr marL="7438" marR="7438" marT="7438" marB="0" anchor="b">
                    <a:lnL w="12700" cmpd="sng">
                      <a:noFill/>
                    </a:lnL>
                    <a:solidFill>
                      <a:srgbClr val="006965">
                        <a:alpha val="20000"/>
                      </a:srgbClr>
                    </a:solidFill>
                  </a:tcPr>
                </a:tc>
                <a:tc>
                  <a:txBody>
                    <a:bodyPr/>
                    <a:lstStyle/>
                    <a:p>
                      <a:pPr algn="r" rtl="0" fontAlgn="b"/>
                      <a:r>
                        <a:rPr lang="en-GB" sz="1400" i="1" u="none" strike="noStrike">
                          <a:effectLst/>
                        </a:rPr>
                        <a:t>5</a:t>
                      </a:r>
                      <a:endParaRPr lang="en-GB" sz="1400" b="1" i="1" u="none" strike="noStrike">
                        <a:solidFill>
                          <a:srgbClr val="000000"/>
                        </a:solidFill>
                        <a:effectLst/>
                        <a:latin typeface="Calibri" panose="020F0502020204030204" pitchFamily="34" charset="0"/>
                      </a:endParaRPr>
                    </a:p>
                  </a:txBody>
                  <a:tcPr marL="7438" marR="7438" marT="7438" marB="0" anchor="b">
                    <a:solidFill>
                      <a:srgbClr val="006965">
                        <a:alpha val="20000"/>
                      </a:srgbClr>
                    </a:solidFill>
                  </a:tcPr>
                </a:tc>
                <a:tc>
                  <a:txBody>
                    <a:bodyPr/>
                    <a:lstStyle/>
                    <a:p>
                      <a:pPr algn="r" rtl="0" fontAlgn="b"/>
                      <a:r>
                        <a:rPr lang="en-GB" sz="1400" i="1" u="none" strike="noStrike" dirty="0">
                          <a:effectLst/>
                        </a:rPr>
                        <a:t>5</a:t>
                      </a:r>
                      <a:endParaRPr lang="en-GB" sz="1400" b="1" i="1" u="none" strike="noStrike" dirty="0">
                        <a:solidFill>
                          <a:srgbClr val="000000"/>
                        </a:solidFill>
                        <a:effectLst/>
                        <a:latin typeface="Calibri" panose="020F0502020204030204" pitchFamily="34" charset="0"/>
                      </a:endParaRPr>
                    </a:p>
                  </a:txBody>
                  <a:tcPr marL="7438" marR="7438" marT="7438" marB="0" anchor="b">
                    <a:solidFill>
                      <a:srgbClr val="006965">
                        <a:alpha val="20000"/>
                      </a:srgbClr>
                    </a:solidFill>
                  </a:tcPr>
                </a:tc>
                <a:extLst>
                  <a:ext uri="{0D108BD9-81ED-4DB2-BD59-A6C34878D82A}">
                    <a16:rowId xmlns:a16="http://schemas.microsoft.com/office/drawing/2014/main" val="2946369976"/>
                  </a:ext>
                </a:extLst>
              </a:tr>
            </a:tbl>
          </a:graphicData>
        </a:graphic>
      </p:graphicFrame>
      <p:sp>
        <p:nvSpPr>
          <p:cNvPr id="6" name="TextBox 5">
            <a:extLst>
              <a:ext uri="{FF2B5EF4-FFF2-40B4-BE49-F238E27FC236}">
                <a16:creationId xmlns:a16="http://schemas.microsoft.com/office/drawing/2014/main" id="{D9F01E17-8D61-A09D-A293-FB6F9AAC23BD}"/>
              </a:ext>
            </a:extLst>
          </p:cNvPr>
          <p:cNvSpPr txBox="1"/>
          <p:nvPr/>
        </p:nvSpPr>
        <p:spPr>
          <a:xfrm>
            <a:off x="7426961" y="6169709"/>
            <a:ext cx="4053840" cy="646331"/>
          </a:xfrm>
          <a:prstGeom prst="rect">
            <a:avLst/>
          </a:prstGeom>
          <a:noFill/>
        </p:spPr>
        <p:txBody>
          <a:bodyPr wrap="square">
            <a:spAutoFit/>
          </a:bodyPr>
          <a:lstStyle/>
          <a:p>
            <a:pPr algn="r"/>
            <a:r>
              <a:rPr lang="en-GB" sz="1200" b="0" i="0" strike="noStrike">
                <a:effectLst/>
              </a:rPr>
              <a:t>Source:</a:t>
            </a:r>
            <a:r>
              <a:rPr lang="en-GB" sz="1200" b="0" i="0" u="sng" strike="noStrike">
                <a:effectLst/>
              </a:rPr>
              <a:t> </a:t>
            </a:r>
          </a:p>
          <a:p>
            <a:pPr algn="r"/>
            <a:r>
              <a:rPr lang="en-GB" sz="1200" b="0" i="0" u="sng" strike="noStrike">
                <a:solidFill>
                  <a:srgbClr val="009FE3"/>
                </a:solidFill>
                <a:effectLst/>
                <a:hlinkClick r:id="rId2"/>
              </a:rPr>
              <a:t>Key stage 4 destination measures, Academic Year 2020/21</a:t>
            </a:r>
            <a:endParaRPr lang="en-GB" sz="1200" b="0" i="0" u="sng" strike="noStrike">
              <a:solidFill>
                <a:srgbClr val="009FE3"/>
              </a:solidFill>
              <a:effectLst/>
            </a:endParaRPr>
          </a:p>
          <a:p>
            <a:pPr algn="r"/>
            <a:r>
              <a:rPr lang="en-GB" sz="1200" b="0" i="0" u="sng" strike="noStrike">
                <a:solidFill>
                  <a:srgbClr val="0563C1"/>
                </a:solidFill>
                <a:effectLst/>
                <a:hlinkClick r:id="rId3"/>
              </a:rPr>
              <a:t>16-18 destination measures, Academic Year 2020/21</a:t>
            </a:r>
            <a:r>
              <a:rPr lang="en-GB" sz="1200">
                <a:hlinkClick r:id="rId3"/>
              </a:rPr>
              <a:t> </a:t>
            </a:r>
            <a:endParaRPr lang="en-GB" sz="1200"/>
          </a:p>
        </p:txBody>
      </p:sp>
      <p:sp>
        <p:nvSpPr>
          <p:cNvPr id="4" name="Rectangle: Rounded Corners 3">
            <a:extLst>
              <a:ext uri="{FF2B5EF4-FFF2-40B4-BE49-F238E27FC236}">
                <a16:creationId xmlns:a16="http://schemas.microsoft.com/office/drawing/2014/main" id="{63CF23C3-57CD-6484-8F78-8F2E13C42661}"/>
              </a:ext>
            </a:extLst>
          </p:cNvPr>
          <p:cNvSpPr/>
          <p:nvPr/>
        </p:nvSpPr>
        <p:spPr>
          <a:xfrm>
            <a:off x="10620375" y="168676"/>
            <a:ext cx="1334147" cy="421689"/>
          </a:xfrm>
          <a:prstGeom prst="roundRect">
            <a:avLst/>
          </a:prstGeom>
          <a:solidFill>
            <a:srgbClr val="00696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a:solidFill>
                  <a:schemeClr val="bg1"/>
                </a:solidFill>
                <a:hlinkClick r:id="rId4" action="ppaction://hlinksldjump">
                  <a:extLst>
                    <a:ext uri="{A12FA001-AC4F-418D-AE19-62706E023703}">
                      <ahyp:hlinkClr xmlns:ahyp="http://schemas.microsoft.com/office/drawing/2018/hyperlinkcolor" val="tx"/>
                    </a:ext>
                  </a:extLst>
                </a:hlinkClick>
              </a:rPr>
              <a:t>Back to index</a:t>
            </a:r>
            <a:endParaRPr lang="en-GB" sz="1400">
              <a:solidFill>
                <a:schemeClr val="bg1"/>
              </a:solidFill>
            </a:endParaRPr>
          </a:p>
        </p:txBody>
      </p:sp>
      <p:sp>
        <p:nvSpPr>
          <p:cNvPr id="3" name="TextBox 2">
            <a:extLst>
              <a:ext uri="{FF2B5EF4-FFF2-40B4-BE49-F238E27FC236}">
                <a16:creationId xmlns:a16="http://schemas.microsoft.com/office/drawing/2014/main" id="{F158FC52-2651-F120-AEC7-C7DB1F438F07}"/>
              </a:ext>
            </a:extLst>
          </p:cNvPr>
          <p:cNvSpPr txBox="1"/>
          <p:nvPr/>
        </p:nvSpPr>
        <p:spPr>
          <a:xfrm>
            <a:off x="339365" y="1494239"/>
            <a:ext cx="4270342" cy="1200329"/>
          </a:xfrm>
          <a:prstGeom prst="rect">
            <a:avLst/>
          </a:prstGeom>
          <a:noFill/>
        </p:spPr>
        <p:txBody>
          <a:bodyPr wrap="square" rtlCol="0">
            <a:spAutoFit/>
          </a:bodyPr>
          <a:lstStyle/>
          <a:p>
            <a:r>
              <a:rPr lang="en-GB" dirty="0"/>
              <a:t>Buckinghamshire has the highest proportion of young people entering ‘sustained positive destinations’ after both KS4 and KS5 of all 38 LEP areas.</a:t>
            </a:r>
          </a:p>
        </p:txBody>
      </p:sp>
    </p:spTree>
    <p:extLst>
      <p:ext uri="{BB962C8B-B14F-4D97-AF65-F5344CB8AC3E}">
        <p14:creationId xmlns:p14="http://schemas.microsoft.com/office/powerpoint/2010/main" val="244497742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09CEDD-651B-B397-A0EC-E8859F74B1F7}"/>
              </a:ext>
            </a:extLst>
          </p:cNvPr>
          <p:cNvSpPr>
            <a:spLocks noGrp="1"/>
          </p:cNvSpPr>
          <p:nvPr>
            <p:ph type="title"/>
          </p:nvPr>
        </p:nvSpPr>
        <p:spPr>
          <a:xfrm>
            <a:off x="237478" y="60551"/>
            <a:ext cx="9350829" cy="1325563"/>
          </a:xfrm>
        </p:spPr>
        <p:txBody>
          <a:bodyPr>
            <a:normAutofit/>
          </a:bodyPr>
          <a:lstStyle/>
          <a:p>
            <a:r>
              <a:rPr lang="en-GB" sz="3200" b="1" dirty="0">
                <a:solidFill>
                  <a:srgbClr val="006965"/>
                </a:solidFill>
                <a:latin typeface="+mn-lt"/>
              </a:rPr>
              <a:t>What are Buckinghamshire’s apprenticeship take-up levels? </a:t>
            </a:r>
            <a:endParaRPr lang="en-GB" sz="3200" dirty="0">
              <a:solidFill>
                <a:srgbClr val="006965"/>
              </a:solidFill>
              <a:latin typeface="+mn-lt"/>
            </a:endParaRPr>
          </a:p>
        </p:txBody>
      </p:sp>
      <p:graphicFrame>
        <p:nvGraphicFramePr>
          <p:cNvPr id="4" name="Table 3">
            <a:extLst>
              <a:ext uri="{FF2B5EF4-FFF2-40B4-BE49-F238E27FC236}">
                <a16:creationId xmlns:a16="http://schemas.microsoft.com/office/drawing/2014/main" id="{717E3557-D998-0E84-5458-B5638E18C16D}"/>
              </a:ext>
            </a:extLst>
          </p:cNvPr>
          <p:cNvGraphicFramePr>
            <a:graphicFrameLocks noGrp="1"/>
          </p:cNvGraphicFramePr>
          <p:nvPr/>
        </p:nvGraphicFramePr>
        <p:xfrm>
          <a:off x="5394960" y="980742"/>
          <a:ext cx="6559558" cy="2097180"/>
        </p:xfrm>
        <a:graphic>
          <a:graphicData uri="http://schemas.openxmlformats.org/drawingml/2006/table">
            <a:tbl>
              <a:tblPr firstRow="1" bandRow="1">
                <a:tableStyleId>{5C22544A-7EE6-4342-B048-85BDC9FD1C3A}</a:tableStyleId>
              </a:tblPr>
              <a:tblGrid>
                <a:gridCol w="1166983">
                  <a:extLst>
                    <a:ext uri="{9D8B030D-6E8A-4147-A177-3AD203B41FA5}">
                      <a16:colId xmlns:a16="http://schemas.microsoft.com/office/drawing/2014/main" val="1979596942"/>
                    </a:ext>
                  </a:extLst>
                </a:gridCol>
                <a:gridCol w="659150">
                  <a:extLst>
                    <a:ext uri="{9D8B030D-6E8A-4147-A177-3AD203B41FA5}">
                      <a16:colId xmlns:a16="http://schemas.microsoft.com/office/drawing/2014/main" val="955749331"/>
                    </a:ext>
                  </a:extLst>
                </a:gridCol>
                <a:gridCol w="659150">
                  <a:extLst>
                    <a:ext uri="{9D8B030D-6E8A-4147-A177-3AD203B41FA5}">
                      <a16:colId xmlns:a16="http://schemas.microsoft.com/office/drawing/2014/main" val="4123437589"/>
                    </a:ext>
                  </a:extLst>
                </a:gridCol>
                <a:gridCol w="659150">
                  <a:extLst>
                    <a:ext uri="{9D8B030D-6E8A-4147-A177-3AD203B41FA5}">
                      <a16:colId xmlns:a16="http://schemas.microsoft.com/office/drawing/2014/main" val="1697137016"/>
                    </a:ext>
                  </a:extLst>
                </a:gridCol>
                <a:gridCol w="659150">
                  <a:extLst>
                    <a:ext uri="{9D8B030D-6E8A-4147-A177-3AD203B41FA5}">
                      <a16:colId xmlns:a16="http://schemas.microsoft.com/office/drawing/2014/main" val="2193545620"/>
                    </a:ext>
                  </a:extLst>
                </a:gridCol>
                <a:gridCol w="659150">
                  <a:extLst>
                    <a:ext uri="{9D8B030D-6E8A-4147-A177-3AD203B41FA5}">
                      <a16:colId xmlns:a16="http://schemas.microsoft.com/office/drawing/2014/main" val="3063413591"/>
                    </a:ext>
                  </a:extLst>
                </a:gridCol>
                <a:gridCol w="659150">
                  <a:extLst>
                    <a:ext uri="{9D8B030D-6E8A-4147-A177-3AD203B41FA5}">
                      <a16:colId xmlns:a16="http://schemas.microsoft.com/office/drawing/2014/main" val="559355997"/>
                    </a:ext>
                  </a:extLst>
                </a:gridCol>
                <a:gridCol w="659150">
                  <a:extLst>
                    <a:ext uri="{9D8B030D-6E8A-4147-A177-3AD203B41FA5}">
                      <a16:colId xmlns:a16="http://schemas.microsoft.com/office/drawing/2014/main" val="1043904990"/>
                    </a:ext>
                  </a:extLst>
                </a:gridCol>
                <a:gridCol w="778525">
                  <a:extLst>
                    <a:ext uri="{9D8B030D-6E8A-4147-A177-3AD203B41FA5}">
                      <a16:colId xmlns:a16="http://schemas.microsoft.com/office/drawing/2014/main" val="3738031493"/>
                    </a:ext>
                  </a:extLst>
                </a:gridCol>
              </a:tblGrid>
              <a:tr h="297180">
                <a:tc>
                  <a:txBody>
                    <a:bodyPr/>
                    <a:lstStyle/>
                    <a:p>
                      <a:pPr algn="l" fontAlgn="b"/>
                      <a:r>
                        <a:rPr lang="en-GB" sz="1800" u="none" strike="noStrike">
                          <a:effectLst/>
                        </a:rPr>
                        <a:t> </a:t>
                      </a:r>
                      <a:endParaRPr lang="en-GB" sz="1800" b="0" i="0" u="none" strike="noStrike">
                        <a:solidFill>
                          <a:srgbClr val="000000"/>
                        </a:solidFill>
                        <a:effectLst/>
                        <a:latin typeface="Arial" panose="020B0604020202020204" pitchFamily="34" charset="0"/>
                      </a:endParaRPr>
                    </a:p>
                  </a:txBody>
                  <a:tcPr marL="7620" marR="7620" marT="7620" marB="0" anchor="b">
                    <a:noFill/>
                  </a:tcPr>
                </a:tc>
                <a:tc gridSpan="7">
                  <a:txBody>
                    <a:bodyPr/>
                    <a:lstStyle/>
                    <a:p>
                      <a:pPr algn="ctr" rtl="0" fontAlgn="ctr"/>
                      <a:r>
                        <a:rPr lang="en-GB" sz="1200" u="none" strike="noStrike" dirty="0">
                          <a:effectLst/>
                        </a:rPr>
                        <a:t>Number of apprenticeship starts</a:t>
                      </a:r>
                      <a:endParaRPr lang="en-GB" sz="1200" b="0" i="0" u="none" strike="noStrike" dirty="0">
                        <a:solidFill>
                          <a:srgbClr val="FFFFFF"/>
                        </a:solidFill>
                        <a:effectLst/>
                        <a:latin typeface="Calibri" panose="020F0502020204030204" pitchFamily="34" charset="0"/>
                      </a:endParaRPr>
                    </a:p>
                  </a:txBody>
                  <a:tcPr marL="7620" marR="7620" marT="7620" marB="0" anchor="ctr">
                    <a:solidFill>
                      <a:srgbClr val="006965"/>
                    </a:solidFill>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pPr algn="ctr" rtl="0" fontAlgn="ctr"/>
                      <a:endParaRPr lang="en-GB" sz="1200" b="0" i="0" u="none" strike="noStrike" dirty="0">
                        <a:solidFill>
                          <a:srgbClr val="FFFFFF"/>
                        </a:solidFill>
                        <a:effectLst/>
                        <a:latin typeface="Calibri" panose="020F0502020204030204" pitchFamily="34" charset="0"/>
                      </a:endParaRPr>
                    </a:p>
                  </a:txBody>
                  <a:tcPr marL="7620" marR="7620" marT="7620" marB="0" anchor="ctr">
                    <a:solidFill>
                      <a:srgbClr val="006965"/>
                    </a:solidFill>
                  </a:tcPr>
                </a:tc>
                <a:tc>
                  <a:txBody>
                    <a:bodyPr/>
                    <a:lstStyle/>
                    <a:p>
                      <a:pPr algn="ctr" fontAlgn="ctr"/>
                      <a:r>
                        <a:rPr lang="en-GB" sz="1800" u="none" strike="noStrike">
                          <a:effectLst/>
                        </a:rPr>
                        <a:t> </a:t>
                      </a:r>
                      <a:endParaRPr lang="en-GB" sz="1800" b="0" i="0" u="none" strike="noStrike">
                        <a:solidFill>
                          <a:srgbClr val="000000"/>
                        </a:solidFill>
                        <a:effectLst/>
                        <a:latin typeface="Arial" panose="020B0604020202020204" pitchFamily="34" charset="0"/>
                      </a:endParaRPr>
                    </a:p>
                  </a:txBody>
                  <a:tcPr marL="7620" marR="7620" marT="7620" marB="0" anchor="ctr">
                    <a:noFill/>
                  </a:tcPr>
                </a:tc>
                <a:extLst>
                  <a:ext uri="{0D108BD9-81ED-4DB2-BD59-A6C34878D82A}">
                    <a16:rowId xmlns:a16="http://schemas.microsoft.com/office/drawing/2014/main" val="1594741894"/>
                  </a:ext>
                </a:extLst>
              </a:tr>
              <a:tr h="720000">
                <a:tc>
                  <a:txBody>
                    <a:bodyPr/>
                    <a:lstStyle/>
                    <a:p>
                      <a:pPr algn="l" rtl="0" fontAlgn="b"/>
                      <a:r>
                        <a:rPr lang="en-GB" sz="1200" u="none" strike="noStrike" dirty="0">
                          <a:effectLst/>
                        </a:rPr>
                        <a:t> </a:t>
                      </a:r>
                      <a:endParaRPr lang="en-GB" sz="1200" b="0" i="0" u="none" strike="noStrike" dirty="0">
                        <a:solidFill>
                          <a:srgbClr val="000000"/>
                        </a:solidFill>
                        <a:effectLst/>
                        <a:latin typeface="Calibri" panose="020F0502020204030204" pitchFamily="34" charset="0"/>
                      </a:endParaRPr>
                    </a:p>
                  </a:txBody>
                  <a:tcPr marL="7620" marR="7620" marT="7620" marB="0" anchor="b">
                    <a:noFill/>
                  </a:tcPr>
                </a:tc>
                <a:tc>
                  <a:txBody>
                    <a:bodyPr/>
                    <a:lstStyle/>
                    <a:p>
                      <a:pPr algn="ctr" rtl="0" fontAlgn="ctr"/>
                      <a:r>
                        <a:rPr lang="en-GB" sz="1200" u="none" strike="noStrike" dirty="0">
                          <a:solidFill>
                            <a:schemeClr val="bg1"/>
                          </a:solidFill>
                          <a:effectLst/>
                        </a:rPr>
                        <a:t>2016/17</a:t>
                      </a:r>
                      <a:endParaRPr lang="en-GB" sz="1200" b="0" i="0" u="none" strike="noStrike" dirty="0">
                        <a:solidFill>
                          <a:schemeClr val="bg1"/>
                        </a:solidFill>
                        <a:effectLst/>
                        <a:latin typeface="Calibri" panose="020F0502020204030204" pitchFamily="34" charset="0"/>
                      </a:endParaRPr>
                    </a:p>
                  </a:txBody>
                  <a:tcPr marL="7620" marR="7620" marT="7620" marB="0" anchor="ctr">
                    <a:solidFill>
                      <a:srgbClr val="006965"/>
                    </a:solidFill>
                  </a:tcPr>
                </a:tc>
                <a:tc>
                  <a:txBody>
                    <a:bodyPr/>
                    <a:lstStyle/>
                    <a:p>
                      <a:pPr algn="ctr" rtl="0" fontAlgn="ctr"/>
                      <a:r>
                        <a:rPr lang="en-GB" sz="1200" u="none" strike="noStrike" dirty="0">
                          <a:solidFill>
                            <a:schemeClr val="bg1"/>
                          </a:solidFill>
                          <a:effectLst/>
                        </a:rPr>
                        <a:t>2017/18</a:t>
                      </a:r>
                      <a:endParaRPr lang="en-GB" sz="1200" b="0" i="0" u="none" strike="noStrike" dirty="0">
                        <a:solidFill>
                          <a:schemeClr val="bg1"/>
                        </a:solidFill>
                        <a:effectLst/>
                        <a:latin typeface="Calibri" panose="020F0502020204030204" pitchFamily="34" charset="0"/>
                      </a:endParaRPr>
                    </a:p>
                  </a:txBody>
                  <a:tcPr marL="7620" marR="7620" marT="7620" marB="0" anchor="ctr">
                    <a:solidFill>
                      <a:srgbClr val="006965"/>
                    </a:solidFill>
                  </a:tcPr>
                </a:tc>
                <a:tc>
                  <a:txBody>
                    <a:bodyPr/>
                    <a:lstStyle/>
                    <a:p>
                      <a:pPr algn="ctr" rtl="0" fontAlgn="ctr"/>
                      <a:r>
                        <a:rPr lang="en-GB" sz="1200" u="none" strike="noStrike" dirty="0">
                          <a:solidFill>
                            <a:schemeClr val="bg1"/>
                          </a:solidFill>
                          <a:effectLst/>
                        </a:rPr>
                        <a:t>2018/19</a:t>
                      </a:r>
                      <a:endParaRPr lang="en-GB" sz="1200" b="0" i="0" u="none" strike="noStrike" dirty="0">
                        <a:solidFill>
                          <a:schemeClr val="bg1"/>
                        </a:solidFill>
                        <a:effectLst/>
                        <a:latin typeface="Calibri" panose="020F0502020204030204" pitchFamily="34" charset="0"/>
                      </a:endParaRPr>
                    </a:p>
                  </a:txBody>
                  <a:tcPr marL="7620" marR="7620" marT="7620" marB="0" anchor="ctr">
                    <a:solidFill>
                      <a:srgbClr val="006965"/>
                    </a:solidFill>
                  </a:tcPr>
                </a:tc>
                <a:tc>
                  <a:txBody>
                    <a:bodyPr/>
                    <a:lstStyle/>
                    <a:p>
                      <a:pPr algn="ctr" rtl="0" fontAlgn="ctr"/>
                      <a:r>
                        <a:rPr lang="en-GB" sz="1200" u="none" strike="noStrike">
                          <a:solidFill>
                            <a:schemeClr val="bg1"/>
                          </a:solidFill>
                          <a:effectLst/>
                        </a:rPr>
                        <a:t>2019/20</a:t>
                      </a:r>
                      <a:endParaRPr lang="en-GB" sz="1200" b="0" i="0" u="none" strike="noStrike">
                        <a:solidFill>
                          <a:schemeClr val="bg1"/>
                        </a:solidFill>
                        <a:effectLst/>
                        <a:latin typeface="Calibri" panose="020F0502020204030204" pitchFamily="34" charset="0"/>
                      </a:endParaRPr>
                    </a:p>
                  </a:txBody>
                  <a:tcPr marL="7620" marR="7620" marT="7620" marB="0" anchor="ctr">
                    <a:solidFill>
                      <a:srgbClr val="006965"/>
                    </a:solidFill>
                  </a:tcPr>
                </a:tc>
                <a:tc>
                  <a:txBody>
                    <a:bodyPr/>
                    <a:lstStyle/>
                    <a:p>
                      <a:pPr algn="ctr" rtl="0" fontAlgn="ctr"/>
                      <a:r>
                        <a:rPr lang="en-GB" sz="1200" u="none" strike="noStrike">
                          <a:solidFill>
                            <a:schemeClr val="bg1"/>
                          </a:solidFill>
                          <a:effectLst/>
                        </a:rPr>
                        <a:t>2020/21</a:t>
                      </a:r>
                      <a:endParaRPr lang="en-GB" sz="1200" b="0" i="0" u="none" strike="noStrike">
                        <a:solidFill>
                          <a:schemeClr val="bg1"/>
                        </a:solidFill>
                        <a:effectLst/>
                        <a:latin typeface="Calibri" panose="020F0502020204030204" pitchFamily="34" charset="0"/>
                      </a:endParaRPr>
                    </a:p>
                  </a:txBody>
                  <a:tcPr marL="7620" marR="7620" marT="7620" marB="0" anchor="ctr">
                    <a:solidFill>
                      <a:srgbClr val="006965"/>
                    </a:solidFill>
                  </a:tcPr>
                </a:tc>
                <a:tc>
                  <a:txBody>
                    <a:bodyPr/>
                    <a:lstStyle/>
                    <a:p>
                      <a:pPr algn="ctr" rtl="0" fontAlgn="ctr"/>
                      <a:r>
                        <a:rPr lang="en-GB" sz="1200" u="none" strike="noStrike">
                          <a:solidFill>
                            <a:schemeClr val="bg1"/>
                          </a:solidFill>
                          <a:effectLst/>
                        </a:rPr>
                        <a:t>2021/22</a:t>
                      </a:r>
                      <a:endParaRPr lang="en-GB" sz="1200" b="0" i="0" u="none" strike="noStrike">
                        <a:solidFill>
                          <a:schemeClr val="bg1"/>
                        </a:solidFill>
                        <a:effectLst/>
                        <a:latin typeface="Calibri" panose="020F0502020204030204" pitchFamily="34" charset="0"/>
                      </a:endParaRPr>
                    </a:p>
                  </a:txBody>
                  <a:tcPr marL="7620" marR="7620" marT="7620" marB="0" anchor="ctr">
                    <a:solidFill>
                      <a:srgbClr val="006965"/>
                    </a:solidFill>
                  </a:tcPr>
                </a:tc>
                <a:tc>
                  <a:txBody>
                    <a:bodyPr/>
                    <a:lstStyle/>
                    <a:p>
                      <a:pPr algn="ctr" rtl="0" fontAlgn="ctr"/>
                      <a:r>
                        <a:rPr lang="en-GB" sz="1200" b="0" i="0" u="none" strike="noStrike" dirty="0">
                          <a:solidFill>
                            <a:schemeClr val="bg1"/>
                          </a:solidFill>
                          <a:effectLst/>
                          <a:latin typeface="Calibri" panose="020F0502020204030204" pitchFamily="34" charset="0"/>
                        </a:rPr>
                        <a:t>2022/23</a:t>
                      </a:r>
                    </a:p>
                  </a:txBody>
                  <a:tcPr marL="7620" marR="7620" marT="7620" marB="0" anchor="ctr">
                    <a:solidFill>
                      <a:srgbClr val="006965"/>
                    </a:solidFill>
                  </a:tcPr>
                </a:tc>
                <a:tc>
                  <a:txBody>
                    <a:bodyPr/>
                    <a:lstStyle/>
                    <a:p>
                      <a:pPr algn="ctr" rtl="0" fontAlgn="ctr"/>
                      <a:r>
                        <a:rPr lang="en-GB" sz="1200" u="none" strike="noStrike" dirty="0">
                          <a:solidFill>
                            <a:schemeClr val="bg1"/>
                          </a:solidFill>
                          <a:effectLst/>
                        </a:rPr>
                        <a:t>2016/17 to 2022/23 change</a:t>
                      </a:r>
                      <a:endParaRPr lang="en-GB" sz="1200" b="0" i="0" u="none" strike="noStrike" dirty="0">
                        <a:solidFill>
                          <a:schemeClr val="bg1"/>
                        </a:solidFill>
                        <a:effectLst/>
                        <a:latin typeface="Calibri" panose="020F0502020204030204" pitchFamily="34" charset="0"/>
                      </a:endParaRPr>
                    </a:p>
                  </a:txBody>
                  <a:tcPr marL="7620" marR="7620" marT="7620" marB="0" anchor="ctr">
                    <a:solidFill>
                      <a:srgbClr val="006965"/>
                    </a:solidFill>
                  </a:tcPr>
                </a:tc>
                <a:extLst>
                  <a:ext uri="{0D108BD9-81ED-4DB2-BD59-A6C34878D82A}">
                    <a16:rowId xmlns:a16="http://schemas.microsoft.com/office/drawing/2014/main" val="75851023"/>
                  </a:ext>
                </a:extLst>
              </a:tr>
              <a:tr h="540000">
                <a:tc>
                  <a:txBody>
                    <a:bodyPr/>
                    <a:lstStyle/>
                    <a:p>
                      <a:pPr algn="l" rtl="0" fontAlgn="ctr"/>
                      <a:r>
                        <a:rPr lang="en-GB" sz="1200" u="none" strike="noStrike">
                          <a:effectLst/>
                        </a:rPr>
                        <a:t>Buckinghamshire</a:t>
                      </a:r>
                      <a:endParaRPr lang="en-GB" sz="1200" b="0" i="0" u="none" strike="noStrike">
                        <a:solidFill>
                          <a:srgbClr val="000000"/>
                        </a:solidFill>
                        <a:effectLst/>
                        <a:latin typeface="Calibri" panose="020F0502020204030204" pitchFamily="34" charset="0"/>
                      </a:endParaRPr>
                    </a:p>
                  </a:txBody>
                  <a:tcPr marL="7620" marR="7620" marT="7620" marB="0" anchor="ctr">
                    <a:solidFill>
                      <a:srgbClr val="006965">
                        <a:alpha val="49804"/>
                      </a:srgbClr>
                    </a:solidFill>
                  </a:tcPr>
                </a:tc>
                <a:tc>
                  <a:txBody>
                    <a:bodyPr/>
                    <a:lstStyle/>
                    <a:p>
                      <a:pPr algn="r" rtl="0" fontAlgn="ctr"/>
                      <a:r>
                        <a:rPr lang="en-GB" sz="1200" u="none" strike="noStrike">
                          <a:effectLst/>
                        </a:rPr>
                        <a:t>2,960</a:t>
                      </a:r>
                      <a:endParaRPr lang="en-GB" sz="1200" b="0" i="0" u="none" strike="noStrike">
                        <a:solidFill>
                          <a:srgbClr val="000000"/>
                        </a:solidFill>
                        <a:effectLst/>
                        <a:latin typeface="Calibri" panose="020F0502020204030204" pitchFamily="34" charset="0"/>
                      </a:endParaRPr>
                    </a:p>
                  </a:txBody>
                  <a:tcPr marL="7620" marR="7620" marT="7620" marB="0" anchor="ctr">
                    <a:solidFill>
                      <a:srgbClr val="006965">
                        <a:alpha val="49804"/>
                      </a:srgbClr>
                    </a:solidFill>
                  </a:tcPr>
                </a:tc>
                <a:tc>
                  <a:txBody>
                    <a:bodyPr/>
                    <a:lstStyle/>
                    <a:p>
                      <a:pPr algn="r" rtl="0" fontAlgn="ctr"/>
                      <a:r>
                        <a:rPr lang="en-GB" sz="1200" u="none" strike="noStrike">
                          <a:effectLst/>
                        </a:rPr>
                        <a:t>2,610</a:t>
                      </a:r>
                      <a:endParaRPr lang="en-GB" sz="1200" b="0" i="0" u="none" strike="noStrike">
                        <a:solidFill>
                          <a:srgbClr val="000000"/>
                        </a:solidFill>
                        <a:effectLst/>
                        <a:latin typeface="Calibri" panose="020F0502020204030204" pitchFamily="34" charset="0"/>
                      </a:endParaRPr>
                    </a:p>
                  </a:txBody>
                  <a:tcPr marL="7620" marR="7620" marT="7620" marB="0" anchor="ctr">
                    <a:solidFill>
                      <a:srgbClr val="006965">
                        <a:alpha val="49804"/>
                      </a:srgbClr>
                    </a:solidFill>
                  </a:tcPr>
                </a:tc>
                <a:tc>
                  <a:txBody>
                    <a:bodyPr/>
                    <a:lstStyle/>
                    <a:p>
                      <a:pPr algn="r" rtl="0" fontAlgn="ctr"/>
                      <a:r>
                        <a:rPr lang="en-GB" sz="1200" u="none" strike="noStrike" dirty="0">
                          <a:effectLst/>
                        </a:rPr>
                        <a:t>2,850</a:t>
                      </a:r>
                      <a:endParaRPr lang="en-GB" sz="1200" b="0" i="0" u="none" strike="noStrike" dirty="0">
                        <a:solidFill>
                          <a:srgbClr val="000000"/>
                        </a:solidFill>
                        <a:effectLst/>
                        <a:latin typeface="Calibri" panose="020F0502020204030204" pitchFamily="34" charset="0"/>
                      </a:endParaRPr>
                    </a:p>
                  </a:txBody>
                  <a:tcPr marL="7620" marR="7620" marT="7620" marB="0" anchor="ctr">
                    <a:solidFill>
                      <a:srgbClr val="006965">
                        <a:alpha val="49804"/>
                      </a:srgbClr>
                    </a:solidFill>
                  </a:tcPr>
                </a:tc>
                <a:tc>
                  <a:txBody>
                    <a:bodyPr/>
                    <a:lstStyle/>
                    <a:p>
                      <a:pPr algn="r" rtl="0" fontAlgn="ctr"/>
                      <a:r>
                        <a:rPr lang="en-GB" sz="1200" u="none" strike="noStrike" dirty="0">
                          <a:effectLst/>
                        </a:rPr>
                        <a:t>2,270</a:t>
                      </a:r>
                      <a:endParaRPr lang="en-GB" sz="1200" b="0" i="0" u="none" strike="noStrike" dirty="0">
                        <a:solidFill>
                          <a:srgbClr val="000000"/>
                        </a:solidFill>
                        <a:effectLst/>
                        <a:latin typeface="Calibri" panose="020F0502020204030204" pitchFamily="34" charset="0"/>
                      </a:endParaRPr>
                    </a:p>
                  </a:txBody>
                  <a:tcPr marL="7620" marR="7620" marT="7620" marB="0" anchor="ctr">
                    <a:solidFill>
                      <a:srgbClr val="006965">
                        <a:alpha val="49804"/>
                      </a:srgbClr>
                    </a:solidFill>
                  </a:tcPr>
                </a:tc>
                <a:tc>
                  <a:txBody>
                    <a:bodyPr/>
                    <a:lstStyle/>
                    <a:p>
                      <a:pPr algn="r" rtl="0" fontAlgn="ctr"/>
                      <a:r>
                        <a:rPr lang="en-GB" sz="1200" u="none" strike="noStrike" dirty="0">
                          <a:effectLst/>
                        </a:rPr>
                        <a:t>2,470</a:t>
                      </a:r>
                      <a:endParaRPr lang="en-GB" sz="1200" b="0" i="0" u="none" strike="noStrike" dirty="0">
                        <a:solidFill>
                          <a:srgbClr val="000000"/>
                        </a:solidFill>
                        <a:effectLst/>
                        <a:latin typeface="Calibri" panose="020F0502020204030204" pitchFamily="34" charset="0"/>
                      </a:endParaRPr>
                    </a:p>
                  </a:txBody>
                  <a:tcPr marL="7620" marR="7620" marT="7620" marB="0" anchor="ctr">
                    <a:solidFill>
                      <a:srgbClr val="006965">
                        <a:alpha val="49804"/>
                      </a:srgbClr>
                    </a:solidFill>
                  </a:tcPr>
                </a:tc>
                <a:tc>
                  <a:txBody>
                    <a:bodyPr/>
                    <a:lstStyle/>
                    <a:p>
                      <a:pPr algn="r" rtl="0" fontAlgn="ctr"/>
                      <a:r>
                        <a:rPr lang="en-GB" sz="1200" u="none" strike="noStrike" dirty="0">
                          <a:effectLst/>
                        </a:rPr>
                        <a:t>2,710</a:t>
                      </a:r>
                      <a:endParaRPr lang="en-GB" sz="1200" b="0" i="0" u="none" strike="noStrike" dirty="0">
                        <a:solidFill>
                          <a:srgbClr val="000000"/>
                        </a:solidFill>
                        <a:effectLst/>
                        <a:latin typeface="Calibri" panose="020F0502020204030204" pitchFamily="34" charset="0"/>
                      </a:endParaRPr>
                    </a:p>
                  </a:txBody>
                  <a:tcPr marL="7620" marR="7620" marT="7620" marB="0" anchor="ctr">
                    <a:solidFill>
                      <a:srgbClr val="006965">
                        <a:alpha val="49804"/>
                      </a:srgbClr>
                    </a:solidFill>
                  </a:tcPr>
                </a:tc>
                <a:tc>
                  <a:txBody>
                    <a:bodyPr/>
                    <a:lstStyle/>
                    <a:p>
                      <a:pPr algn="r" rtl="0" fontAlgn="ctr"/>
                      <a:r>
                        <a:rPr lang="en-GB" sz="1200" b="0" i="0" u="none" strike="noStrike" dirty="0">
                          <a:solidFill>
                            <a:srgbClr val="000000"/>
                          </a:solidFill>
                          <a:effectLst/>
                          <a:latin typeface="Calibri" panose="020F0502020204030204" pitchFamily="34" charset="0"/>
                        </a:rPr>
                        <a:t>2,750</a:t>
                      </a:r>
                    </a:p>
                  </a:txBody>
                  <a:tcPr marL="7620" marR="7620" marT="7620" marB="0" anchor="ctr">
                    <a:solidFill>
                      <a:srgbClr val="006965">
                        <a:alpha val="49804"/>
                      </a:srgbClr>
                    </a:solidFill>
                  </a:tcPr>
                </a:tc>
                <a:tc>
                  <a:txBody>
                    <a:bodyPr/>
                    <a:lstStyle/>
                    <a:p>
                      <a:pPr algn="r" rtl="0" fontAlgn="b"/>
                      <a:r>
                        <a:rPr lang="en-GB" sz="1200" u="none" strike="noStrike" dirty="0">
                          <a:effectLst/>
                        </a:rPr>
                        <a:t>-7%</a:t>
                      </a:r>
                      <a:endParaRPr lang="en-GB" sz="1200" b="0" i="0" u="none" strike="noStrike" dirty="0">
                        <a:solidFill>
                          <a:srgbClr val="000000"/>
                        </a:solidFill>
                        <a:effectLst/>
                        <a:latin typeface="Calibri" panose="020F0502020204030204" pitchFamily="34" charset="0"/>
                      </a:endParaRPr>
                    </a:p>
                  </a:txBody>
                  <a:tcPr marL="7620" marR="7620" marT="7620" marB="0" anchor="ctr">
                    <a:solidFill>
                      <a:srgbClr val="006965">
                        <a:alpha val="49804"/>
                      </a:srgbClr>
                    </a:solidFill>
                  </a:tcPr>
                </a:tc>
                <a:extLst>
                  <a:ext uri="{0D108BD9-81ED-4DB2-BD59-A6C34878D82A}">
                    <a16:rowId xmlns:a16="http://schemas.microsoft.com/office/drawing/2014/main" val="116812836"/>
                  </a:ext>
                </a:extLst>
              </a:tr>
              <a:tr h="540000">
                <a:tc>
                  <a:txBody>
                    <a:bodyPr/>
                    <a:lstStyle/>
                    <a:p>
                      <a:pPr algn="l" rtl="0" fontAlgn="ctr"/>
                      <a:r>
                        <a:rPr lang="en-GB" sz="1200" u="none" strike="noStrike">
                          <a:effectLst/>
                        </a:rPr>
                        <a:t>England</a:t>
                      </a:r>
                      <a:endParaRPr lang="en-GB" sz="1200" b="0" i="0" u="none" strike="noStrike">
                        <a:solidFill>
                          <a:srgbClr val="000000"/>
                        </a:solidFill>
                        <a:effectLst/>
                        <a:latin typeface="Calibri" panose="020F0502020204030204" pitchFamily="34" charset="0"/>
                      </a:endParaRPr>
                    </a:p>
                  </a:txBody>
                  <a:tcPr marL="7620" marR="7620" marT="7620" marB="0" anchor="ctr">
                    <a:solidFill>
                      <a:srgbClr val="006965">
                        <a:alpha val="20000"/>
                      </a:srgbClr>
                    </a:solidFill>
                  </a:tcPr>
                </a:tc>
                <a:tc>
                  <a:txBody>
                    <a:bodyPr/>
                    <a:lstStyle/>
                    <a:p>
                      <a:pPr algn="r" rtl="0" fontAlgn="ctr"/>
                      <a:r>
                        <a:rPr lang="en-GB" sz="1200" u="none" strike="noStrike">
                          <a:effectLst/>
                        </a:rPr>
                        <a:t>494,880</a:t>
                      </a:r>
                      <a:endParaRPr lang="en-GB" sz="1200" b="0" i="0" u="none" strike="noStrike">
                        <a:solidFill>
                          <a:srgbClr val="000000"/>
                        </a:solidFill>
                        <a:effectLst/>
                        <a:latin typeface="Calibri" panose="020F0502020204030204" pitchFamily="34" charset="0"/>
                      </a:endParaRPr>
                    </a:p>
                  </a:txBody>
                  <a:tcPr marL="7620" marR="7620" marT="7620" marB="0" anchor="ctr">
                    <a:solidFill>
                      <a:srgbClr val="006965">
                        <a:alpha val="20000"/>
                      </a:srgbClr>
                    </a:solidFill>
                  </a:tcPr>
                </a:tc>
                <a:tc>
                  <a:txBody>
                    <a:bodyPr/>
                    <a:lstStyle/>
                    <a:p>
                      <a:pPr algn="r" rtl="0" fontAlgn="ctr"/>
                      <a:r>
                        <a:rPr lang="en-GB" sz="1200" u="none" strike="noStrike">
                          <a:effectLst/>
                        </a:rPr>
                        <a:t>375,760</a:t>
                      </a:r>
                      <a:endParaRPr lang="en-GB" sz="1200" b="0" i="0" u="none" strike="noStrike">
                        <a:solidFill>
                          <a:srgbClr val="000000"/>
                        </a:solidFill>
                        <a:effectLst/>
                        <a:latin typeface="Calibri" panose="020F0502020204030204" pitchFamily="34" charset="0"/>
                      </a:endParaRPr>
                    </a:p>
                  </a:txBody>
                  <a:tcPr marL="7620" marR="7620" marT="7620" marB="0" anchor="ctr">
                    <a:solidFill>
                      <a:srgbClr val="006965">
                        <a:alpha val="20000"/>
                      </a:srgbClr>
                    </a:solidFill>
                  </a:tcPr>
                </a:tc>
                <a:tc>
                  <a:txBody>
                    <a:bodyPr/>
                    <a:lstStyle/>
                    <a:p>
                      <a:pPr algn="r" rtl="0" fontAlgn="ctr"/>
                      <a:r>
                        <a:rPr lang="en-GB" sz="1200" u="none" strike="noStrike">
                          <a:effectLst/>
                        </a:rPr>
                        <a:t>393,380</a:t>
                      </a:r>
                      <a:endParaRPr lang="en-GB" sz="1200" b="0" i="0" u="none" strike="noStrike">
                        <a:solidFill>
                          <a:srgbClr val="000000"/>
                        </a:solidFill>
                        <a:effectLst/>
                        <a:latin typeface="Calibri" panose="020F0502020204030204" pitchFamily="34" charset="0"/>
                      </a:endParaRPr>
                    </a:p>
                  </a:txBody>
                  <a:tcPr marL="7620" marR="7620" marT="7620" marB="0" anchor="ctr">
                    <a:solidFill>
                      <a:srgbClr val="006965">
                        <a:alpha val="20000"/>
                      </a:srgbClr>
                    </a:solidFill>
                  </a:tcPr>
                </a:tc>
                <a:tc>
                  <a:txBody>
                    <a:bodyPr/>
                    <a:lstStyle/>
                    <a:p>
                      <a:pPr algn="r" rtl="0" fontAlgn="ctr"/>
                      <a:r>
                        <a:rPr lang="en-GB" sz="1200" u="none" strike="noStrike">
                          <a:effectLst/>
                        </a:rPr>
                        <a:t>322,530</a:t>
                      </a:r>
                      <a:endParaRPr lang="en-GB" sz="1200" b="0" i="0" u="none" strike="noStrike">
                        <a:solidFill>
                          <a:srgbClr val="000000"/>
                        </a:solidFill>
                        <a:effectLst/>
                        <a:latin typeface="Calibri" panose="020F0502020204030204" pitchFamily="34" charset="0"/>
                      </a:endParaRPr>
                    </a:p>
                  </a:txBody>
                  <a:tcPr marL="7620" marR="7620" marT="7620" marB="0" anchor="ctr">
                    <a:solidFill>
                      <a:srgbClr val="006965">
                        <a:alpha val="20000"/>
                      </a:srgbClr>
                    </a:solidFill>
                  </a:tcPr>
                </a:tc>
                <a:tc>
                  <a:txBody>
                    <a:bodyPr/>
                    <a:lstStyle/>
                    <a:p>
                      <a:pPr algn="r" rtl="0" fontAlgn="ctr"/>
                      <a:r>
                        <a:rPr lang="en-GB" sz="1200" u="none" strike="noStrike" dirty="0">
                          <a:effectLst/>
                        </a:rPr>
                        <a:t>321,440</a:t>
                      </a:r>
                      <a:endParaRPr lang="en-GB" sz="1200" b="0" i="0" u="none" strike="noStrike" dirty="0">
                        <a:solidFill>
                          <a:srgbClr val="000000"/>
                        </a:solidFill>
                        <a:effectLst/>
                        <a:latin typeface="Calibri" panose="020F0502020204030204" pitchFamily="34" charset="0"/>
                      </a:endParaRPr>
                    </a:p>
                  </a:txBody>
                  <a:tcPr marL="7620" marR="7620" marT="7620" marB="0" anchor="ctr">
                    <a:solidFill>
                      <a:srgbClr val="006965">
                        <a:alpha val="20000"/>
                      </a:srgbClr>
                    </a:solidFill>
                  </a:tcPr>
                </a:tc>
                <a:tc>
                  <a:txBody>
                    <a:bodyPr/>
                    <a:lstStyle/>
                    <a:p>
                      <a:pPr algn="r" rtl="0" fontAlgn="ctr"/>
                      <a:r>
                        <a:rPr lang="en-GB" sz="1200" u="none" strike="noStrike" dirty="0">
                          <a:effectLst/>
                        </a:rPr>
                        <a:t>349,190</a:t>
                      </a:r>
                      <a:endParaRPr lang="en-GB" sz="1200" b="0" i="0" u="none" strike="noStrike" dirty="0">
                        <a:solidFill>
                          <a:srgbClr val="000000"/>
                        </a:solidFill>
                        <a:effectLst/>
                        <a:latin typeface="Calibri" panose="020F0502020204030204" pitchFamily="34" charset="0"/>
                      </a:endParaRPr>
                    </a:p>
                  </a:txBody>
                  <a:tcPr marL="7620" marR="7620" marT="7620" marB="0" anchor="ctr">
                    <a:solidFill>
                      <a:srgbClr val="006965">
                        <a:alpha val="20000"/>
                      </a:srgbClr>
                    </a:solidFill>
                  </a:tcPr>
                </a:tc>
                <a:tc>
                  <a:txBody>
                    <a:bodyPr/>
                    <a:lstStyle/>
                    <a:p>
                      <a:pPr algn="r" rtl="0" fontAlgn="ctr"/>
                      <a:r>
                        <a:rPr lang="en-GB" sz="1200" b="0" i="0" u="none" strike="noStrike" dirty="0">
                          <a:solidFill>
                            <a:srgbClr val="000000"/>
                          </a:solidFill>
                          <a:effectLst/>
                          <a:latin typeface="Calibri" panose="020F0502020204030204" pitchFamily="34" charset="0"/>
                        </a:rPr>
                        <a:t>337,140</a:t>
                      </a:r>
                    </a:p>
                  </a:txBody>
                  <a:tcPr marL="7620" marR="7620" marT="7620" marB="0" anchor="ctr">
                    <a:solidFill>
                      <a:srgbClr val="006965">
                        <a:alpha val="20000"/>
                      </a:srgbClr>
                    </a:solidFill>
                  </a:tcPr>
                </a:tc>
                <a:tc>
                  <a:txBody>
                    <a:bodyPr/>
                    <a:lstStyle/>
                    <a:p>
                      <a:pPr algn="r" rtl="0" fontAlgn="b"/>
                      <a:r>
                        <a:rPr lang="en-GB" sz="1200" u="none" strike="noStrike" dirty="0">
                          <a:effectLst/>
                        </a:rPr>
                        <a:t>-32%</a:t>
                      </a:r>
                      <a:endParaRPr lang="en-GB" sz="1200" b="0" i="0" u="none" strike="noStrike" dirty="0">
                        <a:solidFill>
                          <a:srgbClr val="000000"/>
                        </a:solidFill>
                        <a:effectLst/>
                        <a:latin typeface="Calibri" panose="020F0502020204030204" pitchFamily="34" charset="0"/>
                      </a:endParaRPr>
                    </a:p>
                  </a:txBody>
                  <a:tcPr marL="7620" marR="7620" marT="7620" marB="0" anchor="ctr">
                    <a:solidFill>
                      <a:srgbClr val="006965">
                        <a:alpha val="20000"/>
                      </a:srgbClr>
                    </a:solidFill>
                  </a:tcPr>
                </a:tc>
                <a:extLst>
                  <a:ext uri="{0D108BD9-81ED-4DB2-BD59-A6C34878D82A}">
                    <a16:rowId xmlns:a16="http://schemas.microsoft.com/office/drawing/2014/main" val="164244288"/>
                  </a:ext>
                </a:extLst>
              </a:tr>
            </a:tbl>
          </a:graphicData>
        </a:graphic>
      </p:graphicFrame>
      <p:sp>
        <p:nvSpPr>
          <p:cNvPr id="5" name="TextBox 4">
            <a:extLst>
              <a:ext uri="{FF2B5EF4-FFF2-40B4-BE49-F238E27FC236}">
                <a16:creationId xmlns:a16="http://schemas.microsoft.com/office/drawing/2014/main" id="{685F3FBB-4FBA-EDE9-9C19-36240F056DB0}"/>
              </a:ext>
            </a:extLst>
          </p:cNvPr>
          <p:cNvSpPr txBox="1"/>
          <p:nvPr/>
        </p:nvSpPr>
        <p:spPr>
          <a:xfrm>
            <a:off x="237478" y="6520450"/>
            <a:ext cx="5542384" cy="276999"/>
          </a:xfrm>
          <a:prstGeom prst="rect">
            <a:avLst/>
          </a:prstGeom>
          <a:noFill/>
        </p:spPr>
        <p:txBody>
          <a:bodyPr wrap="square" rtlCol="0">
            <a:spAutoFit/>
          </a:bodyPr>
          <a:lstStyle/>
          <a:p>
            <a:r>
              <a:rPr lang="en-GB" sz="1200" dirty="0"/>
              <a:t>Source: </a:t>
            </a:r>
            <a:r>
              <a:rPr lang="en-GB" sz="1200" dirty="0">
                <a:hlinkClick r:id="rId2"/>
              </a:rPr>
              <a:t>Apprenticeship statistics, DfE</a:t>
            </a:r>
            <a:endParaRPr lang="en-GB" sz="1200" dirty="0"/>
          </a:p>
        </p:txBody>
      </p:sp>
      <p:sp>
        <p:nvSpPr>
          <p:cNvPr id="6" name="TextBox 5">
            <a:extLst>
              <a:ext uri="{FF2B5EF4-FFF2-40B4-BE49-F238E27FC236}">
                <a16:creationId xmlns:a16="http://schemas.microsoft.com/office/drawing/2014/main" id="{4495BEAA-2F74-30F6-ACCF-5BAD22914730}"/>
              </a:ext>
            </a:extLst>
          </p:cNvPr>
          <p:cNvSpPr txBox="1"/>
          <p:nvPr/>
        </p:nvSpPr>
        <p:spPr>
          <a:xfrm>
            <a:off x="237478" y="3338396"/>
            <a:ext cx="6238736" cy="2893100"/>
          </a:xfrm>
          <a:prstGeom prst="rect">
            <a:avLst/>
          </a:prstGeom>
          <a:noFill/>
          <a:ln w="12700">
            <a:noFill/>
          </a:ln>
        </p:spPr>
        <p:txBody>
          <a:bodyPr wrap="square" rtlCol="0">
            <a:spAutoFit/>
          </a:bodyPr>
          <a:lstStyle/>
          <a:p>
            <a:r>
              <a:rPr lang="en-GB" sz="1400" dirty="0">
                <a:effectLst/>
                <a:latin typeface="Calibri" panose="020F0502020204030204" pitchFamily="34" charset="0"/>
                <a:ea typeface="Calibri" panose="020F0502020204030204" pitchFamily="34" charset="0"/>
                <a:cs typeface="Arial" panose="020B0604020202020204" pitchFamily="34" charset="0"/>
              </a:rPr>
              <a:t>However, starts did not decreased in Buckinghamshire as sharply as they did nationally. </a:t>
            </a:r>
            <a:r>
              <a:rPr lang="en-GB" sz="1400" dirty="0">
                <a:effectLst/>
                <a:latin typeface="Calibri" panose="020F0502020204030204" pitchFamily="34" charset="0"/>
                <a:ea typeface="Calibri" panose="020F0502020204030204" pitchFamily="34" charset="0"/>
                <a:cs typeface="Times New Roman" panose="02020603050405020304" pitchFamily="18" charset="0"/>
              </a:rPr>
              <a:t>Between 2019/20 and 2020/21 the number of apprenticeships started by Buckinghamshire residents increased, whilst starts decreased nationally.</a:t>
            </a:r>
          </a:p>
          <a:p>
            <a:endParaRPr lang="en-GB" sz="1400" dirty="0">
              <a:latin typeface="Calibri" panose="020F0502020204030204" pitchFamily="34" charset="0"/>
              <a:ea typeface="Calibri" panose="020F0502020204030204" pitchFamily="34" charset="0"/>
              <a:cs typeface="Times New Roman" panose="02020603050405020304" pitchFamily="18" charset="0"/>
            </a:endParaRPr>
          </a:p>
          <a:p>
            <a:r>
              <a:rPr lang="en-GB" sz="1400" dirty="0">
                <a:latin typeface="Calibri" panose="020F0502020204030204" pitchFamily="34" charset="0"/>
                <a:ea typeface="Calibri" panose="020F0502020204030204" pitchFamily="34" charset="0"/>
                <a:cs typeface="Times New Roman" panose="02020603050405020304" pitchFamily="18" charset="0"/>
              </a:rPr>
              <a:t>Between 2021/22 and 2022/23, growth in the number of apprenticeship starts in Buckinghamshire slowed to a 1% increase. Over the same period, apprenticeship starts nationally declined slightly by -3%.</a:t>
            </a:r>
            <a:endParaRPr lang="en-GB" sz="1400" dirty="0">
              <a:effectLst/>
              <a:latin typeface="Calibri" panose="020F0502020204030204" pitchFamily="34" charset="0"/>
              <a:ea typeface="Calibri" panose="020F0502020204030204" pitchFamily="34" charset="0"/>
              <a:cs typeface="Times New Roman" panose="02020603050405020304" pitchFamily="18" charset="0"/>
            </a:endParaRPr>
          </a:p>
          <a:p>
            <a:endParaRPr lang="en-GB" sz="1400" dirty="0">
              <a:latin typeface="Calibri" panose="020F0502020204030204" pitchFamily="34" charset="0"/>
              <a:ea typeface="Calibri" panose="020F0502020204030204" pitchFamily="34" charset="0"/>
              <a:cs typeface="Times New Roman" panose="02020603050405020304" pitchFamily="18" charset="0"/>
            </a:endParaRPr>
          </a:p>
          <a:p>
            <a:r>
              <a:rPr lang="en-GB" sz="1400" dirty="0">
                <a:effectLst/>
                <a:latin typeface="Calibri" panose="020F0502020204030204" pitchFamily="34" charset="0"/>
                <a:ea typeface="Calibri" panose="020F0502020204030204" pitchFamily="34" charset="0"/>
                <a:cs typeface="Times New Roman" panose="02020603050405020304" pitchFamily="18" charset="0"/>
              </a:rPr>
              <a:t>Since 2019/20, the greatest increase in apprenticeship starts in Buckinghamshire was in the area of ‘health, public services and care’, likely linked to an increased profile and need for people to work in this sector as a result of the Covid-19 pandemic and also increased activity as a result of establishment of the Bucks Health and Social Care Academy.</a:t>
            </a:r>
          </a:p>
        </p:txBody>
      </p:sp>
      <p:sp>
        <p:nvSpPr>
          <p:cNvPr id="7" name="TextBox 6">
            <a:extLst>
              <a:ext uri="{FF2B5EF4-FFF2-40B4-BE49-F238E27FC236}">
                <a16:creationId xmlns:a16="http://schemas.microsoft.com/office/drawing/2014/main" id="{1F9D443B-BCE3-9C0F-2F18-26B0002EEB15}"/>
              </a:ext>
            </a:extLst>
          </p:cNvPr>
          <p:cNvSpPr txBox="1"/>
          <p:nvPr/>
        </p:nvSpPr>
        <p:spPr>
          <a:xfrm>
            <a:off x="237478" y="1449003"/>
            <a:ext cx="4383833" cy="1815882"/>
          </a:xfrm>
          <a:prstGeom prst="rect">
            <a:avLst/>
          </a:prstGeom>
          <a:noFill/>
          <a:ln w="12700">
            <a:noFill/>
          </a:ln>
        </p:spPr>
        <p:txBody>
          <a:bodyPr wrap="square" rtlCol="0">
            <a:spAutoFit/>
          </a:bodyPr>
          <a:lstStyle/>
          <a:p>
            <a:r>
              <a:rPr lang="en-GB" sz="1400" dirty="0">
                <a:effectLst/>
                <a:latin typeface="Calibri" panose="020F0502020204030204" pitchFamily="34" charset="0"/>
                <a:ea typeface="Calibri" panose="020F0502020204030204" pitchFamily="34" charset="0"/>
                <a:cs typeface="Times New Roman" panose="02020603050405020304" pitchFamily="18" charset="0"/>
              </a:rPr>
              <a:t>Buckinghamshire has historically had a small but stable number of people taking apprenticeships. Pre-Covid-19, there were fewer apprentices in the local workforce than the national average, and fewer young people choosing apprenticeships at the ages of 16 or 18. </a:t>
            </a:r>
            <a:r>
              <a:rPr lang="en-GB" sz="1400" dirty="0">
                <a:latin typeface="Calibri" panose="020F0502020204030204" pitchFamily="34" charset="0"/>
                <a:ea typeface="Calibri" panose="020F0502020204030204" pitchFamily="34" charset="0"/>
                <a:cs typeface="Times New Roman" panose="02020603050405020304" pitchFamily="18" charset="0"/>
              </a:rPr>
              <a:t>Apprenticeships starts decreased </a:t>
            </a:r>
            <a:r>
              <a:rPr lang="en-GB" sz="1400" dirty="0">
                <a:effectLst/>
                <a:latin typeface="Calibri" panose="020F0502020204030204" pitchFamily="34" charset="0"/>
                <a:ea typeface="Calibri" panose="020F0502020204030204" pitchFamily="34" charset="0"/>
                <a:cs typeface="Arial" panose="020B0604020202020204" pitchFamily="34" charset="0"/>
              </a:rPr>
              <a:t>between 2016/17 and 2019/20, likely due to funding reforms, including the introduction of the Apprenticeship Levy. </a:t>
            </a:r>
          </a:p>
        </p:txBody>
      </p:sp>
      <p:sp>
        <p:nvSpPr>
          <p:cNvPr id="8" name="Rectangle: Rounded Corners 7">
            <a:extLst>
              <a:ext uri="{FF2B5EF4-FFF2-40B4-BE49-F238E27FC236}">
                <a16:creationId xmlns:a16="http://schemas.microsoft.com/office/drawing/2014/main" id="{6C41CE39-6205-6CB3-CB96-6482C54169DA}"/>
              </a:ext>
            </a:extLst>
          </p:cNvPr>
          <p:cNvSpPr/>
          <p:nvPr/>
        </p:nvSpPr>
        <p:spPr>
          <a:xfrm>
            <a:off x="10620375" y="168676"/>
            <a:ext cx="1334147" cy="421689"/>
          </a:xfrm>
          <a:prstGeom prst="roundRect">
            <a:avLst/>
          </a:prstGeom>
          <a:solidFill>
            <a:srgbClr val="00696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a:solidFill>
                  <a:schemeClr val="bg1"/>
                </a:solidFill>
                <a:hlinkClick r:id="rId3" action="ppaction://hlinksldjump">
                  <a:extLst>
                    <a:ext uri="{A12FA001-AC4F-418D-AE19-62706E023703}">
                      <ahyp:hlinkClr xmlns:ahyp="http://schemas.microsoft.com/office/drawing/2018/hyperlinkcolor" val="tx"/>
                    </a:ext>
                  </a:extLst>
                </a:hlinkClick>
              </a:rPr>
              <a:t>Back to index</a:t>
            </a:r>
            <a:endParaRPr lang="en-GB" sz="1400">
              <a:solidFill>
                <a:schemeClr val="bg1"/>
              </a:solidFill>
            </a:endParaRPr>
          </a:p>
        </p:txBody>
      </p:sp>
      <p:sp>
        <p:nvSpPr>
          <p:cNvPr id="9" name="TextBox 8">
            <a:extLst>
              <a:ext uri="{FF2B5EF4-FFF2-40B4-BE49-F238E27FC236}">
                <a16:creationId xmlns:a16="http://schemas.microsoft.com/office/drawing/2014/main" id="{5541082A-EA9B-2845-7345-582546FDBBF4}"/>
              </a:ext>
            </a:extLst>
          </p:cNvPr>
          <p:cNvSpPr txBox="1"/>
          <p:nvPr/>
        </p:nvSpPr>
        <p:spPr>
          <a:xfrm>
            <a:off x="7302306" y="3195687"/>
            <a:ext cx="4462345" cy="738664"/>
          </a:xfrm>
          <a:prstGeom prst="rect">
            <a:avLst/>
          </a:prstGeom>
          <a:noFill/>
        </p:spPr>
        <p:txBody>
          <a:bodyPr wrap="square" rtlCol="0">
            <a:spAutoFit/>
          </a:bodyPr>
          <a:lstStyle/>
          <a:p>
            <a:r>
              <a:rPr lang="en-GB" sz="1400" dirty="0">
                <a:solidFill>
                  <a:srgbClr val="006965"/>
                </a:solidFill>
              </a:rPr>
              <a:t>The number of Buckinghamshire residents starting apprenticeships declined between 2016/17 and 2019/20 but has risen in recent years</a:t>
            </a:r>
          </a:p>
        </p:txBody>
      </p:sp>
      <p:graphicFrame>
        <p:nvGraphicFramePr>
          <p:cNvPr id="10" name="Chart 9">
            <a:extLst>
              <a:ext uri="{FF2B5EF4-FFF2-40B4-BE49-F238E27FC236}">
                <a16:creationId xmlns:a16="http://schemas.microsoft.com/office/drawing/2014/main" id="{C337B47C-3225-4AC6-8C4E-A44C34EBF039}"/>
              </a:ext>
            </a:extLst>
          </p:cNvPr>
          <p:cNvGraphicFramePr>
            <a:graphicFrameLocks/>
          </p:cNvGraphicFramePr>
          <p:nvPr/>
        </p:nvGraphicFramePr>
        <p:xfrm>
          <a:off x="7302307" y="3998113"/>
          <a:ext cx="4572000" cy="2743200"/>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678869390"/>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DDAC6D-4E98-0969-9181-A4C820D6267F}"/>
              </a:ext>
            </a:extLst>
          </p:cNvPr>
          <p:cNvSpPr>
            <a:spLocks noGrp="1"/>
          </p:cNvSpPr>
          <p:nvPr>
            <p:ph type="title"/>
          </p:nvPr>
        </p:nvSpPr>
        <p:spPr>
          <a:xfrm>
            <a:off x="237478" y="220425"/>
            <a:ext cx="9919996" cy="1325563"/>
          </a:xfrm>
        </p:spPr>
        <p:txBody>
          <a:bodyPr>
            <a:noAutofit/>
          </a:bodyPr>
          <a:lstStyle/>
          <a:p>
            <a:r>
              <a:rPr lang="en-GB" sz="3200" b="1" dirty="0">
                <a:solidFill>
                  <a:srgbClr val="006965"/>
                </a:solidFill>
                <a:latin typeface="+mn-lt"/>
              </a:rPr>
              <a:t>Who is undertaking apprenticeships in Buckinghamshire? At what level? And has this changed in recent years? </a:t>
            </a:r>
            <a:endParaRPr lang="en-GB" sz="3200" dirty="0">
              <a:solidFill>
                <a:srgbClr val="006965"/>
              </a:solidFill>
              <a:latin typeface="+mn-lt"/>
            </a:endParaRPr>
          </a:p>
        </p:txBody>
      </p:sp>
      <p:sp>
        <p:nvSpPr>
          <p:cNvPr id="4" name="TextBox 3">
            <a:extLst>
              <a:ext uri="{FF2B5EF4-FFF2-40B4-BE49-F238E27FC236}">
                <a16:creationId xmlns:a16="http://schemas.microsoft.com/office/drawing/2014/main" id="{4A13F9C7-0AF6-53F7-F791-C26F2620C3EF}"/>
              </a:ext>
            </a:extLst>
          </p:cNvPr>
          <p:cNvSpPr txBox="1"/>
          <p:nvPr/>
        </p:nvSpPr>
        <p:spPr>
          <a:xfrm>
            <a:off x="329152" y="1846356"/>
            <a:ext cx="5257800" cy="1600438"/>
          </a:xfrm>
          <a:prstGeom prst="rect">
            <a:avLst/>
          </a:prstGeom>
          <a:noFill/>
          <a:ln w="12700">
            <a:noFill/>
          </a:ln>
        </p:spPr>
        <p:txBody>
          <a:bodyPr wrap="square" rtlCol="0">
            <a:spAutoFit/>
          </a:bodyPr>
          <a:lstStyle/>
          <a:p>
            <a:r>
              <a:rPr lang="en-GB" sz="1400" dirty="0"/>
              <a:t>In 2022/23, 52% of all those starting Apprenticeships were female and 48% were male. </a:t>
            </a:r>
          </a:p>
          <a:p>
            <a:endParaRPr lang="en-GB" sz="1400" dirty="0"/>
          </a:p>
          <a:p>
            <a:r>
              <a:rPr lang="en-GB" sz="1400" dirty="0"/>
              <a:t>In 2022/23, 46% of Apprenticeships were started by people over the age of 25, up from 40% in 2016/17. Over the same period, the proportion of Apprenticeships started by those under 19 years of age decreased from 29% to 23%.</a:t>
            </a:r>
          </a:p>
        </p:txBody>
      </p:sp>
      <p:sp>
        <p:nvSpPr>
          <p:cNvPr id="5" name="TextBox 4">
            <a:extLst>
              <a:ext uri="{FF2B5EF4-FFF2-40B4-BE49-F238E27FC236}">
                <a16:creationId xmlns:a16="http://schemas.microsoft.com/office/drawing/2014/main" id="{973086C9-C291-7B8C-5839-23FD5A690CC3}"/>
              </a:ext>
            </a:extLst>
          </p:cNvPr>
          <p:cNvSpPr txBox="1"/>
          <p:nvPr/>
        </p:nvSpPr>
        <p:spPr>
          <a:xfrm>
            <a:off x="329152" y="3931088"/>
            <a:ext cx="5257800" cy="1815882"/>
          </a:xfrm>
          <a:prstGeom prst="rect">
            <a:avLst/>
          </a:prstGeom>
          <a:noFill/>
          <a:ln w="12700">
            <a:noFill/>
          </a:ln>
        </p:spPr>
        <p:txBody>
          <a:bodyPr wrap="square" rtlCol="0">
            <a:spAutoFit/>
          </a:bodyPr>
          <a:lstStyle/>
          <a:p>
            <a:r>
              <a:rPr lang="en-GB" sz="1400" dirty="0"/>
              <a:t>There has been a significant shift in the number of Apprenticeships being started at different levels. In 2016/17, 49% of Apprenticeship starts were at Level 2, dropping to only 19% in 2022/23.  </a:t>
            </a:r>
          </a:p>
          <a:p>
            <a:endParaRPr lang="en-GB" sz="1400" dirty="0"/>
          </a:p>
          <a:p>
            <a:r>
              <a:rPr lang="en-GB" sz="1400" dirty="0"/>
              <a:t>Over the same period, there has been a sharp increase in Higher Apprenticeship starts (Level 4 and above). Over a third (38%) of Apprenticeship starts in 2022/23 were at this level, up from 8% in 2016/17.  </a:t>
            </a:r>
          </a:p>
        </p:txBody>
      </p:sp>
      <p:sp>
        <p:nvSpPr>
          <p:cNvPr id="6" name="TextBox 5">
            <a:extLst>
              <a:ext uri="{FF2B5EF4-FFF2-40B4-BE49-F238E27FC236}">
                <a16:creationId xmlns:a16="http://schemas.microsoft.com/office/drawing/2014/main" id="{0E804C0F-56CC-F491-5128-250B217033B8}"/>
              </a:ext>
            </a:extLst>
          </p:cNvPr>
          <p:cNvSpPr txBox="1"/>
          <p:nvPr/>
        </p:nvSpPr>
        <p:spPr>
          <a:xfrm>
            <a:off x="329152" y="6218845"/>
            <a:ext cx="4572000" cy="261610"/>
          </a:xfrm>
          <a:prstGeom prst="rect">
            <a:avLst/>
          </a:prstGeom>
          <a:noFill/>
        </p:spPr>
        <p:txBody>
          <a:bodyPr wrap="square">
            <a:spAutoFit/>
          </a:bodyPr>
          <a:lstStyle/>
          <a:p>
            <a:r>
              <a:rPr lang="en-GB" sz="1100" dirty="0"/>
              <a:t>Source: </a:t>
            </a:r>
            <a:r>
              <a:rPr lang="en-GB" sz="1100" dirty="0">
                <a:hlinkClick r:id="rId2"/>
              </a:rPr>
              <a:t>Apprenticeships and traineeships, Academic Year 2022/23</a:t>
            </a:r>
            <a:endParaRPr lang="en-GB" sz="1100" dirty="0"/>
          </a:p>
        </p:txBody>
      </p:sp>
      <p:sp>
        <p:nvSpPr>
          <p:cNvPr id="9" name="Rectangle: Rounded Corners 8">
            <a:extLst>
              <a:ext uri="{FF2B5EF4-FFF2-40B4-BE49-F238E27FC236}">
                <a16:creationId xmlns:a16="http://schemas.microsoft.com/office/drawing/2014/main" id="{2AC19171-444C-7CDF-0D3E-18C853EE20B3}"/>
              </a:ext>
            </a:extLst>
          </p:cNvPr>
          <p:cNvSpPr/>
          <p:nvPr/>
        </p:nvSpPr>
        <p:spPr>
          <a:xfrm>
            <a:off x="10620375" y="168676"/>
            <a:ext cx="1334147" cy="421689"/>
          </a:xfrm>
          <a:prstGeom prst="roundRect">
            <a:avLst/>
          </a:prstGeom>
          <a:solidFill>
            <a:srgbClr val="00696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a:solidFill>
                  <a:schemeClr val="bg1"/>
                </a:solidFill>
                <a:hlinkClick r:id="rId3" action="ppaction://hlinksldjump">
                  <a:extLst>
                    <a:ext uri="{A12FA001-AC4F-418D-AE19-62706E023703}">
                      <ahyp:hlinkClr xmlns:ahyp="http://schemas.microsoft.com/office/drawing/2018/hyperlinkcolor" val="tx"/>
                    </a:ext>
                  </a:extLst>
                </a:hlinkClick>
              </a:rPr>
              <a:t>Back to index</a:t>
            </a:r>
            <a:endParaRPr lang="en-GB" sz="1400">
              <a:solidFill>
                <a:schemeClr val="bg1"/>
              </a:solidFill>
            </a:endParaRPr>
          </a:p>
        </p:txBody>
      </p:sp>
      <p:graphicFrame>
        <p:nvGraphicFramePr>
          <p:cNvPr id="10" name="Chart 9">
            <a:extLst>
              <a:ext uri="{FF2B5EF4-FFF2-40B4-BE49-F238E27FC236}">
                <a16:creationId xmlns:a16="http://schemas.microsoft.com/office/drawing/2014/main" id="{0058C356-4661-8CDA-02EC-2FFE7F2041E4}"/>
              </a:ext>
            </a:extLst>
          </p:cNvPr>
          <p:cNvGraphicFramePr>
            <a:graphicFrameLocks/>
          </p:cNvGraphicFramePr>
          <p:nvPr/>
        </p:nvGraphicFramePr>
        <p:xfrm>
          <a:off x="6715448" y="4143564"/>
          <a:ext cx="4572000" cy="2336891"/>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1" name="Chart 10">
            <a:extLst>
              <a:ext uri="{FF2B5EF4-FFF2-40B4-BE49-F238E27FC236}">
                <a16:creationId xmlns:a16="http://schemas.microsoft.com/office/drawing/2014/main" id="{CD6D8EBD-4C64-12DA-E430-DEACF82E9748}"/>
              </a:ext>
            </a:extLst>
          </p:cNvPr>
          <p:cNvGraphicFramePr>
            <a:graphicFrameLocks/>
          </p:cNvGraphicFramePr>
          <p:nvPr/>
        </p:nvGraphicFramePr>
        <p:xfrm>
          <a:off x="6715448" y="1676576"/>
          <a:ext cx="4572000" cy="2336400"/>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432869316"/>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88880D-CED1-66AD-E850-D5D479DC2FAB}"/>
              </a:ext>
            </a:extLst>
          </p:cNvPr>
          <p:cNvSpPr>
            <a:spLocks noGrp="1"/>
          </p:cNvSpPr>
          <p:nvPr>
            <p:ph type="title"/>
          </p:nvPr>
        </p:nvSpPr>
        <p:spPr>
          <a:xfrm>
            <a:off x="237478" y="63356"/>
            <a:ext cx="10515600" cy="1325563"/>
          </a:xfrm>
        </p:spPr>
        <p:txBody>
          <a:bodyPr>
            <a:noAutofit/>
          </a:bodyPr>
          <a:lstStyle/>
          <a:p>
            <a:r>
              <a:rPr lang="en-GB" sz="2800" b="1" dirty="0">
                <a:solidFill>
                  <a:srgbClr val="006965"/>
                </a:solidFill>
                <a:latin typeface="+mn-lt"/>
              </a:rPr>
              <a:t>How have apprenticeship reforms and the Covid-19 pandemic affected the take-up of apprenticeships in Buckinghamshire? </a:t>
            </a:r>
            <a:endParaRPr lang="en-GB" sz="2800" dirty="0">
              <a:solidFill>
                <a:srgbClr val="006965"/>
              </a:solidFill>
              <a:latin typeface="+mn-lt"/>
            </a:endParaRPr>
          </a:p>
        </p:txBody>
      </p:sp>
      <p:sp>
        <p:nvSpPr>
          <p:cNvPr id="4" name="TextBox 3">
            <a:extLst>
              <a:ext uri="{FF2B5EF4-FFF2-40B4-BE49-F238E27FC236}">
                <a16:creationId xmlns:a16="http://schemas.microsoft.com/office/drawing/2014/main" id="{5196D100-B95A-0242-48DE-A8B1FE0CF612}"/>
              </a:ext>
            </a:extLst>
          </p:cNvPr>
          <p:cNvSpPr txBox="1"/>
          <p:nvPr/>
        </p:nvSpPr>
        <p:spPr>
          <a:xfrm>
            <a:off x="319726" y="1494239"/>
            <a:ext cx="10515600" cy="3028137"/>
          </a:xfrm>
          <a:prstGeom prst="rect">
            <a:avLst/>
          </a:prstGeom>
          <a:noFill/>
          <a:ln w="12700">
            <a:noFill/>
          </a:ln>
        </p:spPr>
        <p:txBody>
          <a:bodyPr wrap="square" rtlCol="0">
            <a:spAutoFit/>
          </a:bodyPr>
          <a:lstStyle/>
          <a:p>
            <a:pPr>
              <a:lnSpc>
                <a:spcPct val="107000"/>
              </a:lnSpc>
              <a:spcAft>
                <a:spcPts val="800"/>
              </a:spcAft>
            </a:pPr>
            <a:r>
              <a:rPr lang="en-GB" sz="1400" b="1" dirty="0">
                <a:solidFill>
                  <a:srgbClr val="006965"/>
                </a:solidFill>
                <a:effectLst/>
                <a:latin typeface="Calibri" panose="020F0502020204030204" pitchFamily="34" charset="0"/>
                <a:ea typeface="Calibri" panose="020F0502020204030204" pitchFamily="34" charset="0"/>
                <a:cs typeface="Times New Roman" panose="02020603050405020304" pitchFamily="18" charset="0"/>
              </a:rPr>
              <a:t>Apprenticeship reforms </a:t>
            </a:r>
          </a:p>
          <a:p>
            <a:pPr>
              <a:lnSpc>
                <a:spcPct val="107000"/>
              </a:lnSpc>
              <a:spcAft>
                <a:spcPts val="800"/>
              </a:spcAft>
            </a:pPr>
            <a:r>
              <a:rPr lang="en-GB" sz="1400" dirty="0">
                <a:latin typeface="Calibri" panose="020F0502020204030204" pitchFamily="34" charset="0"/>
                <a:ea typeface="Calibri" panose="020F0502020204030204" pitchFamily="34" charset="0"/>
                <a:cs typeface="Times New Roman" panose="02020603050405020304" pitchFamily="18" charset="0"/>
              </a:rPr>
              <a:t>Several reforms to apprenticeships came into effect in 2017.  These included a move to employer designed standards, a requirement for 20% off-the-job training and the introduction of a levy for larger employers. </a:t>
            </a:r>
          </a:p>
          <a:p>
            <a:pPr>
              <a:lnSpc>
                <a:spcPct val="107000"/>
              </a:lnSpc>
              <a:spcAft>
                <a:spcPts val="800"/>
              </a:spcAft>
            </a:pPr>
            <a:r>
              <a:rPr lang="en-GB" sz="1400" dirty="0">
                <a:effectLst/>
                <a:latin typeface="Calibri" panose="020F0502020204030204" pitchFamily="34" charset="0"/>
                <a:ea typeface="Calibri" panose="020F0502020204030204" pitchFamily="34" charset="0"/>
                <a:cs typeface="Times New Roman" panose="02020603050405020304" pitchFamily="18" charset="0"/>
              </a:rPr>
              <a:t>Buckinghamshire has a relatively small number of apprenticeship levy paying organisations (estimated to be in the region of 280), and a disproportionately high number of SME, particularly micro-sized businesses, who typically need more support to recruit and manage apprentices.  </a:t>
            </a:r>
            <a:endParaRPr lang="en-GB" sz="1400" dirty="0">
              <a:effectLst/>
              <a:latin typeface="Calibri" panose="020F0502020204030204" pitchFamily="34" charset="0"/>
              <a:ea typeface="Calibri" panose="020F0502020204030204" pitchFamily="34" charset="0"/>
              <a:cs typeface="Arial" panose="020B0604020202020204" pitchFamily="34" charset="0"/>
            </a:endParaRPr>
          </a:p>
          <a:p>
            <a:pPr>
              <a:lnSpc>
                <a:spcPct val="107000"/>
              </a:lnSpc>
              <a:spcAft>
                <a:spcPts val="800"/>
              </a:spcAft>
            </a:pPr>
            <a:r>
              <a:rPr lang="en-GB" sz="1400" dirty="0">
                <a:solidFill>
                  <a:srgbClr val="000000"/>
                </a:solidFill>
                <a:effectLst/>
                <a:latin typeface="Calibri" panose="020F0502020204030204" pitchFamily="34" charset="0"/>
                <a:ea typeface="Calibri" panose="020F0502020204030204" pitchFamily="34" charset="0"/>
                <a:cs typeface="Arial" panose="020B0604020202020204" pitchFamily="34" charset="0"/>
              </a:rPr>
              <a:t>In terms of the impact of reforms, local providers report witnessing greatest change amongst large employers wishing to spend their levy.  Within the public sector in particular, employers such as the local health trust and the police force have been keen to grow apprenticeship provision to spend their levy.</a:t>
            </a:r>
          </a:p>
          <a:p>
            <a:pPr>
              <a:lnSpc>
                <a:spcPct val="107000"/>
              </a:lnSpc>
              <a:spcAft>
                <a:spcPts val="800"/>
              </a:spcAft>
            </a:pPr>
            <a:r>
              <a:rPr lang="en-GB" sz="1400" dirty="0">
                <a:solidFill>
                  <a:srgbClr val="000000"/>
                </a:solidFill>
                <a:latin typeface="Calibri" panose="020F0502020204030204" pitchFamily="34" charset="0"/>
                <a:ea typeface="Calibri" panose="020F0502020204030204" pitchFamily="34" charset="0"/>
                <a:cs typeface="Arial" panose="020B0604020202020204" pitchFamily="34" charset="0"/>
              </a:rPr>
              <a:t>Further reforms were announced at the Spring 2021 budget.  These include apprenticeship levy transfer changes and increased financial incentives for smaller employers to take on new apprentices. </a:t>
            </a:r>
            <a:endParaRPr lang="en-GB" sz="1400" dirty="0">
              <a:effectLst/>
              <a:latin typeface="Calibri" panose="020F0502020204030204" pitchFamily="34" charset="0"/>
              <a:ea typeface="Calibri" panose="020F0502020204030204" pitchFamily="34" charset="0"/>
              <a:cs typeface="Arial" panose="020B0604020202020204" pitchFamily="34" charset="0"/>
            </a:endParaRPr>
          </a:p>
        </p:txBody>
      </p:sp>
      <p:sp>
        <p:nvSpPr>
          <p:cNvPr id="5" name="TextBox 4">
            <a:extLst>
              <a:ext uri="{FF2B5EF4-FFF2-40B4-BE49-F238E27FC236}">
                <a16:creationId xmlns:a16="http://schemas.microsoft.com/office/drawing/2014/main" id="{62E85BB1-AD56-3F9E-72E1-26DA999FD443}"/>
              </a:ext>
            </a:extLst>
          </p:cNvPr>
          <p:cNvSpPr txBox="1"/>
          <p:nvPr/>
        </p:nvSpPr>
        <p:spPr>
          <a:xfrm>
            <a:off x="319726" y="4748094"/>
            <a:ext cx="10515600" cy="1600438"/>
          </a:xfrm>
          <a:prstGeom prst="rect">
            <a:avLst/>
          </a:prstGeom>
          <a:noFill/>
          <a:ln w="12700">
            <a:noFill/>
          </a:ln>
        </p:spPr>
        <p:txBody>
          <a:bodyPr wrap="square" rtlCol="0">
            <a:spAutoFit/>
          </a:bodyPr>
          <a:lstStyle/>
          <a:p>
            <a:r>
              <a:rPr lang="en-GB" sz="1400" b="1" dirty="0">
                <a:solidFill>
                  <a:srgbClr val="006965"/>
                </a:solidFill>
                <a:effectLst/>
                <a:latin typeface="Calibri" panose="020F0502020204030204" pitchFamily="34" charset="0"/>
                <a:ea typeface="Calibri" panose="020F0502020204030204" pitchFamily="34" charset="0"/>
                <a:cs typeface="Times New Roman" panose="02020603050405020304" pitchFamily="18" charset="0"/>
              </a:rPr>
              <a:t>Impact of Covid-19 </a:t>
            </a:r>
          </a:p>
          <a:p>
            <a:endParaRPr lang="en-GB" sz="1400" dirty="0">
              <a:latin typeface="Calibri" panose="020F0502020204030204" pitchFamily="34" charset="0"/>
              <a:ea typeface="Calibri" panose="020F0502020204030204" pitchFamily="34" charset="0"/>
              <a:cs typeface="Times New Roman" panose="02020603050405020304" pitchFamily="18" charset="0"/>
            </a:endParaRPr>
          </a:p>
          <a:p>
            <a:r>
              <a:rPr lang="en-GB" sz="1400" dirty="0">
                <a:effectLst/>
                <a:latin typeface="Calibri" panose="020F0502020204030204" pitchFamily="34" charset="0"/>
                <a:ea typeface="Calibri" panose="020F0502020204030204" pitchFamily="34" charset="0"/>
                <a:cs typeface="Times New Roman" panose="02020603050405020304" pitchFamily="18" charset="0"/>
              </a:rPr>
              <a:t>The Covid-19 pandemic negatively impacted the apprenticeship experience for some of those part-way through their apprenticeships when the pandemic began and led to a decrease in the number of new apprenticeship vacancies (an estimated drop of 45% in 2020 in Buckinghamshire compared with 2019).  Some apprentices were furloughed, whilst others had their on and off-the-job activities re-timetabled to fit with the situation the sector they were working in was facing (for example, health and social care apprentices were required to work rather than study, whilst some construction apprentices were required to study rather than work).  </a:t>
            </a:r>
          </a:p>
        </p:txBody>
      </p:sp>
      <p:sp>
        <p:nvSpPr>
          <p:cNvPr id="3" name="Rectangle: Rounded Corners 2">
            <a:extLst>
              <a:ext uri="{FF2B5EF4-FFF2-40B4-BE49-F238E27FC236}">
                <a16:creationId xmlns:a16="http://schemas.microsoft.com/office/drawing/2014/main" id="{BE58420B-9D5F-A278-F6EC-AD315E00F01B}"/>
              </a:ext>
            </a:extLst>
          </p:cNvPr>
          <p:cNvSpPr/>
          <p:nvPr/>
        </p:nvSpPr>
        <p:spPr>
          <a:xfrm>
            <a:off x="10620375" y="168676"/>
            <a:ext cx="1334147" cy="421689"/>
          </a:xfrm>
          <a:prstGeom prst="roundRect">
            <a:avLst/>
          </a:prstGeom>
          <a:solidFill>
            <a:srgbClr val="00696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a:solidFill>
                  <a:schemeClr val="bg1"/>
                </a:solidFill>
                <a:hlinkClick r:id="rId2" action="ppaction://hlinksldjump">
                  <a:extLst>
                    <a:ext uri="{A12FA001-AC4F-418D-AE19-62706E023703}">
                      <ahyp:hlinkClr xmlns:ahyp="http://schemas.microsoft.com/office/drawing/2018/hyperlinkcolor" val="tx"/>
                    </a:ext>
                  </a:extLst>
                </a:hlinkClick>
              </a:rPr>
              <a:t>Back to index</a:t>
            </a:r>
            <a:endParaRPr lang="en-GB" sz="1400">
              <a:solidFill>
                <a:schemeClr val="bg1"/>
              </a:solidFill>
            </a:endParaRPr>
          </a:p>
        </p:txBody>
      </p:sp>
    </p:spTree>
    <p:extLst>
      <p:ext uri="{BB962C8B-B14F-4D97-AF65-F5344CB8AC3E}">
        <p14:creationId xmlns:p14="http://schemas.microsoft.com/office/powerpoint/2010/main" val="4285767457"/>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124293-4A4B-EEEC-317B-B49948319F24}"/>
              </a:ext>
            </a:extLst>
          </p:cNvPr>
          <p:cNvSpPr>
            <a:spLocks noGrp="1"/>
          </p:cNvSpPr>
          <p:nvPr>
            <p:ph type="title"/>
          </p:nvPr>
        </p:nvSpPr>
        <p:spPr>
          <a:xfrm>
            <a:off x="131190" y="83893"/>
            <a:ext cx="9892004" cy="1325563"/>
          </a:xfrm>
        </p:spPr>
        <p:txBody>
          <a:bodyPr>
            <a:noAutofit/>
          </a:bodyPr>
          <a:lstStyle/>
          <a:p>
            <a:r>
              <a:rPr lang="en-GB" sz="3200" b="1" dirty="0">
                <a:solidFill>
                  <a:srgbClr val="006965"/>
                </a:solidFill>
                <a:latin typeface="+mn-lt"/>
              </a:rPr>
              <a:t>What subjects have been studied by those graduating from Buckinghamshire’s Higher Education Institutions? </a:t>
            </a:r>
            <a:endParaRPr lang="en-GB" sz="3200" dirty="0">
              <a:solidFill>
                <a:srgbClr val="006965"/>
              </a:solidFill>
              <a:latin typeface="+mn-lt"/>
            </a:endParaRPr>
          </a:p>
        </p:txBody>
      </p:sp>
      <p:sp>
        <p:nvSpPr>
          <p:cNvPr id="4" name="TextBox 3">
            <a:extLst>
              <a:ext uri="{FF2B5EF4-FFF2-40B4-BE49-F238E27FC236}">
                <a16:creationId xmlns:a16="http://schemas.microsoft.com/office/drawing/2014/main" id="{5F78B83A-57B5-8E69-C9AA-E223962C6991}"/>
              </a:ext>
            </a:extLst>
          </p:cNvPr>
          <p:cNvSpPr txBox="1"/>
          <p:nvPr/>
        </p:nvSpPr>
        <p:spPr>
          <a:xfrm>
            <a:off x="6410130" y="1723235"/>
            <a:ext cx="5701003" cy="4872231"/>
          </a:xfrm>
          <a:prstGeom prst="rect">
            <a:avLst/>
          </a:prstGeom>
          <a:noFill/>
          <a:ln w="12700">
            <a:noFill/>
          </a:ln>
        </p:spPr>
        <p:txBody>
          <a:bodyPr wrap="square" rtlCol="0">
            <a:spAutoFit/>
          </a:bodyPr>
          <a:lstStyle/>
          <a:p>
            <a:pPr>
              <a:lnSpc>
                <a:spcPct val="107000"/>
              </a:lnSpc>
              <a:spcAft>
                <a:spcPts val="800"/>
              </a:spcAft>
            </a:pPr>
            <a:r>
              <a:rPr lang="en-GB" sz="1400" dirty="0">
                <a:latin typeface="Calibri" panose="020F0502020204030204" pitchFamily="34" charset="0"/>
                <a:ea typeface="Calibri" panose="020F0502020204030204" pitchFamily="34" charset="0"/>
                <a:cs typeface="Arial" panose="020B0604020202020204" pitchFamily="34" charset="0"/>
              </a:rPr>
              <a:t>In 2021/22, </a:t>
            </a:r>
            <a:r>
              <a:rPr lang="en-GB" sz="1400" dirty="0">
                <a:effectLst/>
                <a:latin typeface="Calibri" panose="020F0502020204030204" pitchFamily="34" charset="0"/>
                <a:ea typeface="Calibri" panose="020F0502020204030204" pitchFamily="34" charset="0"/>
                <a:cs typeface="Arial" panose="020B0604020202020204" pitchFamily="34" charset="0"/>
              </a:rPr>
              <a:t>Higher Education qualifiers (those successfully completing Higher Education qualifications) </a:t>
            </a:r>
            <a:r>
              <a:rPr lang="en-GB" sz="1400" dirty="0">
                <a:latin typeface="Calibri" panose="020F0502020204030204" pitchFamily="34" charset="0"/>
                <a:ea typeface="Calibri" panose="020F0502020204030204" pitchFamily="34" charset="0"/>
                <a:cs typeface="Arial" panose="020B0604020202020204" pitchFamily="34" charset="0"/>
              </a:rPr>
              <a:t>from Buckinghamshire HEIs </a:t>
            </a:r>
            <a:r>
              <a:rPr lang="en-GB" sz="1400" dirty="0">
                <a:effectLst/>
                <a:latin typeface="Calibri" panose="020F0502020204030204" pitchFamily="34" charset="0"/>
                <a:ea typeface="Calibri" panose="020F0502020204030204" pitchFamily="34" charset="0"/>
                <a:cs typeface="Arial" panose="020B0604020202020204" pitchFamily="34" charset="0"/>
              </a:rPr>
              <a:t>were concentrated in three subject areas: business and management (30%), education and teaching (20%) and subjects allied to medicine (16%). </a:t>
            </a:r>
          </a:p>
          <a:p>
            <a:pPr>
              <a:lnSpc>
                <a:spcPct val="107000"/>
              </a:lnSpc>
              <a:spcAft>
                <a:spcPts val="800"/>
              </a:spcAft>
            </a:pPr>
            <a:r>
              <a:rPr lang="en-GB" sz="1400" dirty="0">
                <a:effectLst/>
                <a:latin typeface="Calibri" panose="020F0502020204030204" pitchFamily="34" charset="0"/>
                <a:ea typeface="Calibri" panose="020F0502020204030204" pitchFamily="34" charset="0"/>
                <a:cs typeface="Arial" panose="020B0604020202020204" pitchFamily="34" charset="0"/>
              </a:rPr>
              <a:t>In contrast, the proportion of Higher Education qualifiers in England are distributed across a wider range of subject areas, with smaller concentrations in business and management (19%), subjects allied to medicine (11%) and education (7%).</a:t>
            </a:r>
          </a:p>
          <a:p>
            <a:pPr>
              <a:lnSpc>
                <a:spcPct val="107000"/>
              </a:lnSpc>
              <a:spcAft>
                <a:spcPts val="800"/>
              </a:spcAft>
            </a:pPr>
            <a:r>
              <a:rPr lang="en-GB" sz="1400" dirty="0">
                <a:effectLst/>
                <a:latin typeface="Calibri" panose="020F0502020204030204" pitchFamily="34" charset="0"/>
                <a:ea typeface="Calibri" panose="020F0502020204030204" pitchFamily="34" charset="0"/>
                <a:cs typeface="Arial" panose="020B0604020202020204" pitchFamily="34" charset="0"/>
              </a:rPr>
              <a:t>The high number of qualifiers undertaking subjects related to business and management is attributed to the presence of the University of Buckingham Business School, along with a range of business degrees offered by Buckinghamshire New University.  </a:t>
            </a:r>
          </a:p>
          <a:p>
            <a:pPr>
              <a:lnSpc>
                <a:spcPct val="107000"/>
              </a:lnSpc>
              <a:spcAft>
                <a:spcPts val="800"/>
              </a:spcAft>
            </a:pPr>
            <a:r>
              <a:rPr lang="en-GB" sz="1400" dirty="0">
                <a:effectLst/>
                <a:latin typeface="Calibri" panose="020F0502020204030204" pitchFamily="34" charset="0"/>
                <a:ea typeface="Calibri" panose="020F0502020204030204" pitchFamily="34" charset="0"/>
                <a:cs typeface="Arial" panose="020B0604020202020204" pitchFamily="34" charset="0"/>
              </a:rPr>
              <a:t>Undergraduate health and medical courses within Buckinghamshire are provided by the University of Buckingham (Medical School), Bucks New University (nursing, health and social care, health and social science, </a:t>
            </a:r>
            <a:r>
              <a:rPr lang="en-GB" sz="14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operating department practice, public health) and the University of Bedfordshire (Stoke Mandeville campus) (nursing and midwifery). </a:t>
            </a:r>
          </a:p>
          <a:p>
            <a:pPr>
              <a:lnSpc>
                <a:spcPct val="107000"/>
              </a:lnSpc>
              <a:spcAft>
                <a:spcPts val="800"/>
              </a:spcAft>
            </a:pPr>
            <a:r>
              <a:rPr lang="en-GB" sz="14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The </a:t>
            </a:r>
            <a:r>
              <a:rPr lang="en-GB" sz="1400" u="sng" dirty="0">
                <a:solidFill>
                  <a:srgbClr val="0563C1"/>
                </a:solidFill>
                <a:effectLst/>
                <a:latin typeface="Calibri" panose="020F0502020204030204" pitchFamily="34" charset="0"/>
                <a:ea typeface="Calibri" panose="020F0502020204030204" pitchFamily="34" charset="0"/>
                <a:cs typeface="Calibri" panose="020F0502020204030204" pitchFamily="34" charset="0"/>
                <a:hlinkClick r:id="rId2"/>
              </a:rPr>
              <a:t>Buckinghamshire Health and Social Care Academy</a:t>
            </a:r>
            <a:r>
              <a:rPr lang="en-GB" sz="14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helps facilitate partnership working between these institutions and health providers. </a:t>
            </a:r>
            <a:endParaRPr lang="en-GB" sz="1400" dirty="0">
              <a:effectLst/>
              <a:latin typeface="Calibri" panose="020F0502020204030204" pitchFamily="34" charset="0"/>
              <a:ea typeface="Calibri" panose="020F0502020204030204" pitchFamily="34" charset="0"/>
              <a:cs typeface="Arial" panose="020B0604020202020204" pitchFamily="34" charset="0"/>
            </a:endParaRPr>
          </a:p>
        </p:txBody>
      </p:sp>
      <p:sp>
        <p:nvSpPr>
          <p:cNvPr id="5" name="TextBox 4">
            <a:extLst>
              <a:ext uri="{FF2B5EF4-FFF2-40B4-BE49-F238E27FC236}">
                <a16:creationId xmlns:a16="http://schemas.microsoft.com/office/drawing/2014/main" id="{EEFB4245-8BDD-952D-E89C-0871A9CA8ED8}"/>
              </a:ext>
            </a:extLst>
          </p:cNvPr>
          <p:cNvSpPr txBox="1"/>
          <p:nvPr/>
        </p:nvSpPr>
        <p:spPr>
          <a:xfrm>
            <a:off x="743338" y="6492874"/>
            <a:ext cx="3797560" cy="281231"/>
          </a:xfrm>
          <a:prstGeom prst="rect">
            <a:avLst/>
          </a:prstGeom>
          <a:noFill/>
        </p:spPr>
        <p:txBody>
          <a:bodyPr wrap="square" rtlCol="0">
            <a:spAutoFit/>
          </a:bodyPr>
          <a:lstStyle/>
          <a:p>
            <a:pPr>
              <a:lnSpc>
                <a:spcPct val="107000"/>
              </a:lnSpc>
              <a:spcAft>
                <a:spcPts val="800"/>
              </a:spcAft>
            </a:pPr>
            <a:r>
              <a:rPr lang="en-GB" sz="1200">
                <a:effectLst/>
                <a:latin typeface="Calibri" panose="020F0502020204030204" pitchFamily="34" charset="0"/>
                <a:ea typeface="Calibri" panose="020F0502020204030204" pitchFamily="34" charset="0"/>
                <a:cs typeface="Arial" panose="020B0604020202020204" pitchFamily="34" charset="0"/>
              </a:rPr>
              <a:t>Source: </a:t>
            </a:r>
            <a:r>
              <a:rPr lang="en-GB" sz="1200">
                <a:solidFill>
                  <a:srgbClr val="0563C1"/>
                </a:solidFill>
                <a:effectLst/>
                <a:latin typeface="Calibri" panose="020F0502020204030204" pitchFamily="34" charset="0"/>
                <a:ea typeface="Calibri" panose="020F0502020204030204" pitchFamily="34" charset="0"/>
                <a:cs typeface="Arial" panose="020B0604020202020204" pitchFamily="34" charset="0"/>
                <a:hlinkClick r:id="rId3"/>
              </a:rPr>
              <a:t>HESA, 2021/2022 qualifiers (published 2023)</a:t>
            </a:r>
            <a:endParaRPr lang="en-GB" sz="1200">
              <a:effectLst/>
              <a:latin typeface="Calibri" panose="020F0502020204030204" pitchFamily="34" charset="0"/>
              <a:ea typeface="Calibri" panose="020F0502020204030204" pitchFamily="34" charset="0"/>
              <a:cs typeface="Arial" panose="020B0604020202020204" pitchFamily="34" charset="0"/>
            </a:endParaRPr>
          </a:p>
        </p:txBody>
      </p:sp>
      <p:graphicFrame>
        <p:nvGraphicFramePr>
          <p:cNvPr id="6" name="Chart 5">
            <a:extLst>
              <a:ext uri="{FF2B5EF4-FFF2-40B4-BE49-F238E27FC236}">
                <a16:creationId xmlns:a16="http://schemas.microsoft.com/office/drawing/2014/main" id="{F5C86A2E-13F6-A55C-9551-00704F906DDE}"/>
              </a:ext>
            </a:extLst>
          </p:cNvPr>
          <p:cNvGraphicFramePr>
            <a:graphicFrameLocks/>
          </p:cNvGraphicFramePr>
          <p:nvPr>
            <p:extLst>
              <p:ext uri="{D42A27DB-BD31-4B8C-83A1-F6EECF244321}">
                <p14:modId xmlns:p14="http://schemas.microsoft.com/office/powerpoint/2010/main" val="1148621931"/>
              </p:ext>
            </p:extLst>
          </p:nvPr>
        </p:nvGraphicFramePr>
        <p:xfrm>
          <a:off x="743338" y="1690687"/>
          <a:ext cx="5352662" cy="4802187"/>
        </p:xfrm>
        <a:graphic>
          <a:graphicData uri="http://schemas.openxmlformats.org/drawingml/2006/chart">
            <c:chart xmlns:c="http://schemas.openxmlformats.org/drawingml/2006/chart" xmlns:r="http://schemas.openxmlformats.org/officeDocument/2006/relationships" r:id="rId4"/>
          </a:graphicData>
        </a:graphic>
      </p:graphicFrame>
      <p:sp>
        <p:nvSpPr>
          <p:cNvPr id="7" name="Rectangle: Rounded Corners 6">
            <a:extLst>
              <a:ext uri="{FF2B5EF4-FFF2-40B4-BE49-F238E27FC236}">
                <a16:creationId xmlns:a16="http://schemas.microsoft.com/office/drawing/2014/main" id="{80B2B7E2-5C28-64AD-D1AC-BFB0F70BAE69}"/>
              </a:ext>
            </a:extLst>
          </p:cNvPr>
          <p:cNvSpPr/>
          <p:nvPr/>
        </p:nvSpPr>
        <p:spPr>
          <a:xfrm>
            <a:off x="10620375" y="168676"/>
            <a:ext cx="1334147" cy="421689"/>
          </a:xfrm>
          <a:prstGeom prst="roundRect">
            <a:avLst/>
          </a:prstGeom>
          <a:solidFill>
            <a:srgbClr val="00696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a:solidFill>
                  <a:schemeClr val="bg1"/>
                </a:solidFill>
                <a:hlinkClick r:id="rId5" action="ppaction://hlinksldjump">
                  <a:extLst>
                    <a:ext uri="{A12FA001-AC4F-418D-AE19-62706E023703}">
                      <ahyp:hlinkClr xmlns:ahyp="http://schemas.microsoft.com/office/drawing/2018/hyperlinkcolor" val="tx"/>
                    </a:ext>
                  </a:extLst>
                </a:hlinkClick>
              </a:rPr>
              <a:t>Back to index</a:t>
            </a:r>
            <a:endParaRPr lang="en-GB" sz="1400">
              <a:solidFill>
                <a:schemeClr val="bg1"/>
              </a:solidFill>
            </a:endParaRPr>
          </a:p>
        </p:txBody>
      </p:sp>
    </p:spTree>
    <p:extLst>
      <p:ext uri="{BB962C8B-B14F-4D97-AF65-F5344CB8AC3E}">
        <p14:creationId xmlns:p14="http://schemas.microsoft.com/office/powerpoint/2010/main" val="2787107360"/>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8FEDBC3F-AF52-797D-4047-706345F019FB}"/>
              </a:ext>
            </a:extLst>
          </p:cNvPr>
          <p:cNvSpPr txBox="1"/>
          <p:nvPr/>
        </p:nvSpPr>
        <p:spPr>
          <a:xfrm>
            <a:off x="168897" y="4370853"/>
            <a:ext cx="10704871" cy="1798313"/>
          </a:xfrm>
          <a:prstGeom prst="rect">
            <a:avLst/>
          </a:prstGeom>
          <a:noFill/>
          <a:ln w="12700">
            <a:noFill/>
          </a:ln>
        </p:spPr>
        <p:txBody>
          <a:bodyPr wrap="square" rtlCol="0">
            <a:spAutoFit/>
          </a:bodyPr>
          <a:lstStyle/>
          <a:p>
            <a:pPr>
              <a:lnSpc>
                <a:spcPct val="107000"/>
              </a:lnSpc>
              <a:spcBef>
                <a:spcPts val="750"/>
              </a:spcBef>
              <a:spcAft>
                <a:spcPts val="750"/>
              </a:spcAft>
            </a:pPr>
            <a:r>
              <a:rPr lang="en-GB" sz="1400" b="1" dirty="0">
                <a:solidFill>
                  <a:srgbClr val="006965"/>
                </a:solidFill>
                <a:effectLst/>
                <a:ea typeface="Times New Roman" panose="02020603050405020304" pitchFamily="18" charset="0"/>
                <a:cs typeface="Calibri" panose="020F0502020204030204" pitchFamily="34" charset="0"/>
              </a:rPr>
              <a:t>Buckinghamshire New University </a:t>
            </a:r>
            <a:r>
              <a:rPr lang="en-GB" sz="1400" dirty="0">
                <a:effectLst/>
                <a:ea typeface="Times New Roman" panose="02020603050405020304" pitchFamily="18" charset="0"/>
                <a:cs typeface="Calibri" panose="020F0502020204030204" pitchFamily="34" charset="0"/>
              </a:rPr>
              <a:t>places a </a:t>
            </a:r>
            <a:r>
              <a:rPr lang="en-GB" sz="1400" dirty="0">
                <a:solidFill>
                  <a:srgbClr val="000000"/>
                </a:solidFill>
                <a:effectLst/>
                <a:ea typeface="Calibri" panose="020F0502020204030204" pitchFamily="34" charset="0"/>
                <a:cs typeface="Arial" panose="020B0604020202020204" pitchFamily="34" charset="0"/>
              </a:rPr>
              <a:t>strong focus on employability, focusing on degrees that are professional and practical, as well as academic.  This focus, along with high levels of industry involvement, is likely to contribute to its high graduate employability ranking. </a:t>
            </a:r>
            <a:r>
              <a:rPr lang="en-GB" sz="1400" b="1" dirty="0">
                <a:solidFill>
                  <a:srgbClr val="006965"/>
                </a:solidFill>
                <a:ea typeface="Times New Roman" panose="02020603050405020304" pitchFamily="18" charset="0"/>
                <a:cs typeface="Calibri" panose="020F0502020204030204" pitchFamily="34" charset="0"/>
              </a:rPr>
              <a:t>NTFS</a:t>
            </a:r>
            <a:r>
              <a:rPr lang="en-GB" sz="1400" dirty="0">
                <a:ea typeface="Times New Roman" panose="02020603050405020304" pitchFamily="18" charset="0"/>
                <a:cs typeface="Calibri" panose="020F0502020204030204" pitchFamily="34" charset="0"/>
              </a:rPr>
              <a:t> has very strong links with industry. Ma</a:t>
            </a:r>
            <a:r>
              <a:rPr lang="en-GB" sz="1400" dirty="0">
                <a:effectLst/>
                <a:ea typeface="Times New Roman" panose="02020603050405020304" pitchFamily="18" charset="0"/>
                <a:cs typeface="Calibri" panose="020F0502020204030204" pitchFamily="34" charset="0"/>
              </a:rPr>
              <a:t>ny graduates go on to become creative leaders for the UK’s largest and most high-profile film and television content creators (</a:t>
            </a:r>
            <a:r>
              <a:rPr lang="en-GB" sz="1400" u="sng" dirty="0">
                <a:solidFill>
                  <a:srgbClr val="0563C1"/>
                </a:solidFill>
                <a:effectLst/>
                <a:ea typeface="Times New Roman" panose="02020603050405020304" pitchFamily="18" charset="0"/>
                <a:cs typeface="Calibri" panose="020F0502020204030204" pitchFamily="34" charset="0"/>
                <a:hlinkClick r:id="rId2"/>
              </a:rPr>
              <a:t>NFTS Graduate Impact Report, 2020)</a:t>
            </a:r>
            <a:r>
              <a:rPr lang="en-GB" sz="1400" u="sng" dirty="0">
                <a:solidFill>
                  <a:srgbClr val="0563C1"/>
                </a:solidFill>
                <a:effectLst/>
                <a:ea typeface="Times New Roman" panose="02020603050405020304" pitchFamily="18" charset="0"/>
                <a:cs typeface="Calibri" panose="020F0502020204030204" pitchFamily="34" charset="0"/>
              </a:rPr>
              <a:t>. </a:t>
            </a:r>
            <a:endParaRPr lang="en-GB" sz="1400" dirty="0">
              <a:effectLst/>
              <a:ea typeface="Calibri" panose="020F0502020204030204" pitchFamily="34" charset="0"/>
              <a:cs typeface="Arial" panose="020B0604020202020204" pitchFamily="34" charset="0"/>
            </a:endParaRPr>
          </a:p>
          <a:p>
            <a:pPr>
              <a:lnSpc>
                <a:spcPct val="107000"/>
              </a:lnSpc>
              <a:spcAft>
                <a:spcPts val="800"/>
              </a:spcAft>
            </a:pPr>
            <a:r>
              <a:rPr lang="en-GB" sz="1400" dirty="0">
                <a:effectLst/>
                <a:ea typeface="Calibri" panose="020F0502020204030204" pitchFamily="34" charset="0"/>
                <a:cs typeface="Arial" panose="020B0604020202020204" pitchFamily="34" charset="0"/>
              </a:rPr>
              <a:t>In contrast to the national average, a lower proportion of HE graduates in Buckinghamshire continue into full-time further study, or a combination of employment and further study. A possible reason could be that many of the subjects available for graduate study in Buckinghamshire, may not be allied to careers that require further study at postgraduate level.</a:t>
            </a:r>
            <a:endParaRPr lang="en-GB" sz="2000" dirty="0"/>
          </a:p>
        </p:txBody>
      </p:sp>
      <p:sp>
        <p:nvSpPr>
          <p:cNvPr id="2" name="Title 1">
            <a:extLst>
              <a:ext uri="{FF2B5EF4-FFF2-40B4-BE49-F238E27FC236}">
                <a16:creationId xmlns:a16="http://schemas.microsoft.com/office/drawing/2014/main" id="{6B23F682-D3D5-2B3B-29A0-AAFA1E7B3512}"/>
              </a:ext>
            </a:extLst>
          </p:cNvPr>
          <p:cNvSpPr>
            <a:spLocks noGrp="1"/>
          </p:cNvSpPr>
          <p:nvPr>
            <p:ph type="title"/>
          </p:nvPr>
        </p:nvSpPr>
        <p:spPr>
          <a:xfrm>
            <a:off x="168897" y="115464"/>
            <a:ext cx="9918290" cy="1325563"/>
          </a:xfrm>
        </p:spPr>
        <p:txBody>
          <a:bodyPr>
            <a:noAutofit/>
          </a:bodyPr>
          <a:lstStyle/>
          <a:p>
            <a:r>
              <a:rPr lang="en-GB" sz="3200" b="1" dirty="0">
                <a:solidFill>
                  <a:srgbClr val="006965"/>
                </a:solidFill>
                <a:latin typeface="+mn-lt"/>
              </a:rPr>
              <a:t>What do those graduating from Buckinghamshire’s Higher Education Institutions do next?</a:t>
            </a:r>
            <a:endParaRPr lang="en-GB" sz="3200" dirty="0">
              <a:solidFill>
                <a:srgbClr val="006965"/>
              </a:solidFill>
              <a:latin typeface="+mn-lt"/>
            </a:endParaRPr>
          </a:p>
        </p:txBody>
      </p:sp>
      <p:sp>
        <p:nvSpPr>
          <p:cNvPr id="4" name="TextBox 3">
            <a:extLst>
              <a:ext uri="{FF2B5EF4-FFF2-40B4-BE49-F238E27FC236}">
                <a16:creationId xmlns:a16="http://schemas.microsoft.com/office/drawing/2014/main" id="{BD44DB37-3E67-5EFC-873C-4A5FB8D59365}"/>
              </a:ext>
            </a:extLst>
          </p:cNvPr>
          <p:cNvSpPr txBox="1"/>
          <p:nvPr/>
        </p:nvSpPr>
        <p:spPr>
          <a:xfrm>
            <a:off x="7658877" y="6492875"/>
            <a:ext cx="3694923" cy="281231"/>
          </a:xfrm>
          <a:prstGeom prst="rect">
            <a:avLst/>
          </a:prstGeom>
          <a:noFill/>
        </p:spPr>
        <p:txBody>
          <a:bodyPr wrap="square" rtlCol="0">
            <a:spAutoFit/>
          </a:bodyPr>
          <a:lstStyle/>
          <a:p>
            <a:pPr>
              <a:lnSpc>
                <a:spcPct val="107000"/>
              </a:lnSpc>
              <a:spcAft>
                <a:spcPts val="800"/>
              </a:spcAft>
            </a:pPr>
            <a:r>
              <a:rPr lang="en-GB" sz="1200">
                <a:effectLst/>
                <a:latin typeface="Calibri" panose="020F0502020204030204" pitchFamily="34" charset="0"/>
                <a:ea typeface="Calibri" panose="020F0502020204030204" pitchFamily="34" charset="0"/>
                <a:cs typeface="Arial" panose="020B0604020202020204" pitchFamily="34" charset="0"/>
              </a:rPr>
              <a:t>Source</a:t>
            </a:r>
            <a:r>
              <a:rPr lang="en-GB" sz="1200" b="1">
                <a:effectLst/>
                <a:latin typeface="Calibri" panose="020F0502020204030204" pitchFamily="34" charset="0"/>
                <a:ea typeface="Calibri" panose="020F0502020204030204" pitchFamily="34" charset="0"/>
                <a:cs typeface="Arial" panose="020B0604020202020204" pitchFamily="34" charset="0"/>
              </a:rPr>
              <a:t>:</a:t>
            </a:r>
            <a:r>
              <a:rPr lang="en-GB" sz="1200">
                <a:effectLst/>
                <a:latin typeface="Calibri" panose="020F0502020204030204" pitchFamily="34" charset="0"/>
                <a:ea typeface="Calibri" panose="020F0502020204030204" pitchFamily="34" charset="0"/>
                <a:cs typeface="Arial" panose="020B0604020202020204" pitchFamily="34" charset="0"/>
              </a:rPr>
              <a:t> </a:t>
            </a:r>
            <a:r>
              <a:rPr lang="en-GB" sz="1200" u="sng">
                <a:solidFill>
                  <a:srgbClr val="0563C1"/>
                </a:solidFill>
                <a:effectLst/>
                <a:latin typeface="Calibri" panose="020F0502020204030204" pitchFamily="34" charset="0"/>
                <a:ea typeface="Calibri" panose="020F0502020204030204" pitchFamily="34" charset="0"/>
                <a:cs typeface="Arial" panose="020B0604020202020204" pitchFamily="34" charset="0"/>
                <a:hlinkClick r:id="rId3"/>
              </a:rPr>
              <a:t>HESA, 2020/21 graduates (published 2023)</a:t>
            </a:r>
            <a:endParaRPr lang="en-GB" sz="1200">
              <a:effectLst/>
              <a:latin typeface="Calibri" panose="020F0502020204030204" pitchFamily="34" charset="0"/>
              <a:ea typeface="Calibri" panose="020F0502020204030204" pitchFamily="34" charset="0"/>
              <a:cs typeface="Arial" panose="020B0604020202020204" pitchFamily="34" charset="0"/>
            </a:endParaRPr>
          </a:p>
        </p:txBody>
      </p:sp>
      <p:sp>
        <p:nvSpPr>
          <p:cNvPr id="6" name="TextBox 5">
            <a:extLst>
              <a:ext uri="{FF2B5EF4-FFF2-40B4-BE49-F238E27FC236}">
                <a16:creationId xmlns:a16="http://schemas.microsoft.com/office/drawing/2014/main" id="{165CF370-6E12-9C32-C137-A55C135B4196}"/>
              </a:ext>
            </a:extLst>
          </p:cNvPr>
          <p:cNvSpPr txBox="1"/>
          <p:nvPr/>
        </p:nvSpPr>
        <p:spPr>
          <a:xfrm>
            <a:off x="168897" y="1587990"/>
            <a:ext cx="5857569" cy="2489849"/>
          </a:xfrm>
          <a:prstGeom prst="rect">
            <a:avLst/>
          </a:prstGeom>
          <a:noFill/>
          <a:ln w="12700">
            <a:noFill/>
          </a:ln>
        </p:spPr>
        <p:txBody>
          <a:bodyPr wrap="square" rtlCol="0">
            <a:spAutoFit/>
          </a:bodyPr>
          <a:lstStyle/>
          <a:p>
            <a:pPr>
              <a:lnSpc>
                <a:spcPct val="107000"/>
              </a:lnSpc>
              <a:spcAft>
                <a:spcPts val="800"/>
              </a:spcAft>
            </a:pPr>
            <a:r>
              <a:rPr lang="en-GB" sz="1400" dirty="0">
                <a:ea typeface="Calibri" panose="020F0502020204030204" pitchFamily="34" charset="0"/>
                <a:cs typeface="Arial" panose="020B0604020202020204" pitchFamily="34" charset="0"/>
              </a:rPr>
              <a:t>Those graduating from Higher Education Institutions (HEIs) in Buckinghamshire are more likely than average to enter employment. In the last year for which we have data, 63% entered full-time employment and 12% entered part-time employment. The corresponding figures for England being 61% and 10% respectively. </a:t>
            </a:r>
            <a:endParaRPr lang="en-GB" sz="1400" dirty="0">
              <a:effectLst/>
              <a:ea typeface="Calibri" panose="020F0502020204030204" pitchFamily="34" charset="0"/>
              <a:cs typeface="Arial" panose="020B0604020202020204" pitchFamily="34" charset="0"/>
            </a:endParaRPr>
          </a:p>
          <a:p>
            <a:pPr>
              <a:lnSpc>
                <a:spcPct val="107000"/>
              </a:lnSpc>
              <a:spcAft>
                <a:spcPts val="800"/>
              </a:spcAft>
            </a:pPr>
            <a:r>
              <a:rPr lang="en-GB" sz="1400" dirty="0">
                <a:effectLst/>
                <a:ea typeface="Calibri" panose="020F0502020204030204" pitchFamily="34" charset="0"/>
                <a:cs typeface="Arial" panose="020B0604020202020204" pitchFamily="34" charset="0"/>
              </a:rPr>
              <a:t>The above average proportion of Buckinghamshire HE graduates entering employment could be related to the proximity of Buckinghamshire to London, which offers a large and relatively accessible supply of jobs, particularly at graduate entry-level. It could also be related to the type of degrees on offer, many of which are more vocational than academic.  </a:t>
            </a:r>
          </a:p>
        </p:txBody>
      </p:sp>
      <p:graphicFrame>
        <p:nvGraphicFramePr>
          <p:cNvPr id="5" name="Chart 4">
            <a:extLst>
              <a:ext uri="{FF2B5EF4-FFF2-40B4-BE49-F238E27FC236}">
                <a16:creationId xmlns:a16="http://schemas.microsoft.com/office/drawing/2014/main" id="{A0047BED-76D0-93AF-4E0D-008B9D91F370}"/>
              </a:ext>
            </a:extLst>
          </p:cNvPr>
          <p:cNvGraphicFramePr>
            <a:graphicFrameLocks/>
          </p:cNvGraphicFramePr>
          <p:nvPr>
            <p:extLst>
              <p:ext uri="{D42A27DB-BD31-4B8C-83A1-F6EECF244321}">
                <p14:modId xmlns:p14="http://schemas.microsoft.com/office/powerpoint/2010/main" val="3569273168"/>
              </p:ext>
            </p:extLst>
          </p:nvPr>
        </p:nvGraphicFramePr>
        <p:xfrm>
          <a:off x="6781800" y="1708614"/>
          <a:ext cx="4572000" cy="2471923"/>
        </p:xfrm>
        <a:graphic>
          <a:graphicData uri="http://schemas.openxmlformats.org/drawingml/2006/chart">
            <c:chart xmlns:c="http://schemas.openxmlformats.org/drawingml/2006/chart" xmlns:r="http://schemas.openxmlformats.org/officeDocument/2006/relationships" r:id="rId4"/>
          </a:graphicData>
        </a:graphic>
      </p:graphicFrame>
      <p:sp>
        <p:nvSpPr>
          <p:cNvPr id="8" name="Rectangle: Rounded Corners 7">
            <a:extLst>
              <a:ext uri="{FF2B5EF4-FFF2-40B4-BE49-F238E27FC236}">
                <a16:creationId xmlns:a16="http://schemas.microsoft.com/office/drawing/2014/main" id="{5027B2A0-A4D7-D4F9-E317-B3901285C400}"/>
              </a:ext>
            </a:extLst>
          </p:cNvPr>
          <p:cNvSpPr/>
          <p:nvPr/>
        </p:nvSpPr>
        <p:spPr>
          <a:xfrm>
            <a:off x="10620375" y="168676"/>
            <a:ext cx="1334147" cy="421689"/>
          </a:xfrm>
          <a:prstGeom prst="roundRect">
            <a:avLst/>
          </a:prstGeom>
          <a:solidFill>
            <a:srgbClr val="00696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a:solidFill>
                  <a:schemeClr val="bg1"/>
                </a:solidFill>
                <a:hlinkClick r:id="rId5" action="ppaction://hlinksldjump">
                  <a:extLst>
                    <a:ext uri="{A12FA001-AC4F-418D-AE19-62706E023703}">
                      <ahyp:hlinkClr xmlns:ahyp="http://schemas.microsoft.com/office/drawing/2018/hyperlinkcolor" val="tx"/>
                    </a:ext>
                  </a:extLst>
                </a:hlinkClick>
              </a:rPr>
              <a:t>Back to index</a:t>
            </a:r>
            <a:endParaRPr lang="en-GB" sz="1400">
              <a:solidFill>
                <a:schemeClr val="bg1"/>
              </a:solidFill>
            </a:endParaRPr>
          </a:p>
        </p:txBody>
      </p:sp>
    </p:spTree>
    <p:extLst>
      <p:ext uri="{BB962C8B-B14F-4D97-AF65-F5344CB8AC3E}">
        <p14:creationId xmlns:p14="http://schemas.microsoft.com/office/powerpoint/2010/main" val="906138073"/>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40226E-1860-1D2C-1B60-D0B3C435E1B4}"/>
              </a:ext>
            </a:extLst>
          </p:cNvPr>
          <p:cNvSpPr>
            <a:spLocks noGrp="1"/>
          </p:cNvSpPr>
          <p:nvPr>
            <p:ph type="title"/>
          </p:nvPr>
        </p:nvSpPr>
        <p:spPr>
          <a:xfrm>
            <a:off x="104775" y="89053"/>
            <a:ext cx="10515600" cy="1325563"/>
          </a:xfrm>
        </p:spPr>
        <p:txBody>
          <a:bodyPr>
            <a:normAutofit/>
          </a:bodyPr>
          <a:lstStyle/>
          <a:p>
            <a:r>
              <a:rPr lang="en-GB" sz="3200" b="1" dirty="0">
                <a:solidFill>
                  <a:srgbClr val="006965"/>
                </a:solidFill>
                <a:latin typeface="+mn-lt"/>
              </a:rPr>
              <a:t>Where do Buckinghamshire graduates live after graduating?</a:t>
            </a:r>
            <a:endParaRPr lang="en-GB" sz="3200" dirty="0">
              <a:solidFill>
                <a:srgbClr val="006965"/>
              </a:solidFill>
              <a:latin typeface="+mn-lt"/>
            </a:endParaRPr>
          </a:p>
        </p:txBody>
      </p:sp>
      <p:sp>
        <p:nvSpPr>
          <p:cNvPr id="4" name="TextBox 3">
            <a:extLst>
              <a:ext uri="{FF2B5EF4-FFF2-40B4-BE49-F238E27FC236}">
                <a16:creationId xmlns:a16="http://schemas.microsoft.com/office/drawing/2014/main" id="{5056BF45-D3BB-C3AE-D015-3A7D30010197}"/>
              </a:ext>
            </a:extLst>
          </p:cNvPr>
          <p:cNvSpPr txBox="1"/>
          <p:nvPr/>
        </p:nvSpPr>
        <p:spPr>
          <a:xfrm>
            <a:off x="7132675" y="2314396"/>
            <a:ext cx="3713584" cy="2822952"/>
          </a:xfrm>
          <a:prstGeom prst="rect">
            <a:avLst/>
          </a:prstGeom>
          <a:noFill/>
          <a:ln w="12700">
            <a:noFill/>
          </a:ln>
        </p:spPr>
        <p:txBody>
          <a:bodyPr wrap="square" rtlCol="0">
            <a:spAutoFit/>
          </a:bodyPr>
          <a:lstStyle/>
          <a:p>
            <a:pPr>
              <a:lnSpc>
                <a:spcPct val="107000"/>
              </a:lnSpc>
              <a:spcAft>
                <a:spcPts val="800"/>
              </a:spcAft>
            </a:pPr>
            <a:r>
              <a:rPr lang="en-GB" sz="1400" dirty="0">
                <a:effectLst/>
                <a:latin typeface="Calibri" panose="020F0502020204030204" pitchFamily="34" charset="0"/>
                <a:ea typeface="Calibri" panose="020F0502020204030204" pitchFamily="34" charset="0"/>
                <a:cs typeface="Arial" panose="020B0604020202020204" pitchFamily="34" charset="0"/>
              </a:rPr>
              <a:t>Just </a:t>
            </a:r>
            <a:r>
              <a:rPr lang="en-GB" sz="1400" dirty="0">
                <a:latin typeface="Calibri" panose="020F0502020204030204" pitchFamily="34" charset="0"/>
                <a:ea typeface="Calibri" panose="020F0502020204030204" pitchFamily="34" charset="0"/>
                <a:cs typeface="Arial" panose="020B0604020202020204" pitchFamily="34" charset="0"/>
              </a:rPr>
              <a:t>over a third</a:t>
            </a:r>
            <a:r>
              <a:rPr lang="en-GB" sz="1400" dirty="0">
                <a:effectLst/>
                <a:latin typeface="Calibri" panose="020F0502020204030204" pitchFamily="34" charset="0"/>
                <a:ea typeface="Calibri" panose="020F0502020204030204" pitchFamily="34" charset="0"/>
                <a:cs typeface="Arial" panose="020B0604020202020204" pitchFamily="34" charset="0"/>
              </a:rPr>
              <a:t> (</a:t>
            </a:r>
            <a:r>
              <a:rPr lang="en-GB" sz="1400" dirty="0">
                <a:latin typeface="Calibri" panose="020F0502020204030204" pitchFamily="34" charset="0"/>
                <a:ea typeface="Calibri" panose="020F0502020204030204" pitchFamily="34" charset="0"/>
                <a:cs typeface="Arial" panose="020B0604020202020204" pitchFamily="34" charset="0"/>
              </a:rPr>
              <a:t>34</a:t>
            </a:r>
            <a:r>
              <a:rPr lang="en-GB" sz="1400" dirty="0">
                <a:effectLst/>
                <a:latin typeface="Calibri" panose="020F0502020204030204" pitchFamily="34" charset="0"/>
                <a:ea typeface="Calibri" panose="020F0502020204030204" pitchFamily="34" charset="0"/>
                <a:cs typeface="Arial" panose="020B0604020202020204" pitchFamily="34" charset="0"/>
              </a:rPr>
              <a:t>%) of Buckinghamshire HE graduates remain in the South East one year after graduating, with just under a third (30%) moving to London. </a:t>
            </a:r>
          </a:p>
          <a:p>
            <a:pPr>
              <a:lnSpc>
                <a:spcPct val="107000"/>
              </a:lnSpc>
              <a:spcAft>
                <a:spcPts val="800"/>
              </a:spcAft>
            </a:pPr>
            <a:r>
              <a:rPr lang="en-GB" sz="1400" dirty="0">
                <a:effectLst/>
                <a:latin typeface="Calibri" panose="020F0502020204030204" pitchFamily="34" charset="0"/>
                <a:ea typeface="Calibri" panose="020F0502020204030204" pitchFamily="34" charset="0"/>
                <a:cs typeface="Arial" panose="020B0604020202020204" pitchFamily="34" charset="0"/>
              </a:rPr>
              <a:t>Graduates opting to move to London are likely to do so to access a wider range of graduate entry-leve</a:t>
            </a:r>
            <a:r>
              <a:rPr lang="en-GB" sz="1400" dirty="0">
                <a:latin typeface="Calibri" panose="020F0502020204030204" pitchFamily="34" charset="0"/>
                <a:ea typeface="Calibri" panose="020F0502020204030204" pitchFamily="34" charset="0"/>
                <a:cs typeface="Arial" panose="020B0604020202020204" pitchFamily="34" charset="0"/>
              </a:rPr>
              <a:t>l jobs, and to enjoy </a:t>
            </a:r>
            <a:r>
              <a:rPr lang="en-GB" sz="1400" dirty="0">
                <a:effectLst/>
                <a:latin typeface="Calibri" panose="020F0502020204030204" pitchFamily="34" charset="0"/>
                <a:ea typeface="Calibri" panose="020F0502020204030204" pitchFamily="34" charset="0"/>
                <a:cs typeface="Arial" panose="020B0604020202020204" pitchFamily="34" charset="0"/>
              </a:rPr>
              <a:t>the London lifestyle. </a:t>
            </a:r>
          </a:p>
          <a:p>
            <a:pPr>
              <a:lnSpc>
                <a:spcPct val="107000"/>
              </a:lnSpc>
              <a:spcAft>
                <a:spcPts val="800"/>
              </a:spcAft>
            </a:pPr>
            <a:r>
              <a:rPr lang="en-GB" sz="1400" dirty="0">
                <a:effectLst/>
                <a:latin typeface="Calibri" panose="020F0502020204030204" pitchFamily="34" charset="0"/>
                <a:ea typeface="Calibri" panose="020F0502020204030204" pitchFamily="34" charset="0"/>
                <a:cs typeface="Arial" panose="020B0604020202020204" pitchFamily="34" charset="0"/>
              </a:rPr>
              <a:t>There is a slight change 3 years post graduation, as a greater proportion of graduates move back to the South East. </a:t>
            </a:r>
          </a:p>
        </p:txBody>
      </p:sp>
      <p:sp>
        <p:nvSpPr>
          <p:cNvPr id="5" name="TextBox 4">
            <a:extLst>
              <a:ext uri="{FF2B5EF4-FFF2-40B4-BE49-F238E27FC236}">
                <a16:creationId xmlns:a16="http://schemas.microsoft.com/office/drawing/2014/main" id="{84C6626A-ABF8-2156-4EC8-6DED764CF390}"/>
              </a:ext>
            </a:extLst>
          </p:cNvPr>
          <p:cNvSpPr txBox="1"/>
          <p:nvPr/>
        </p:nvSpPr>
        <p:spPr>
          <a:xfrm>
            <a:off x="6960059" y="6211644"/>
            <a:ext cx="4058817" cy="281231"/>
          </a:xfrm>
          <a:prstGeom prst="rect">
            <a:avLst/>
          </a:prstGeom>
          <a:noFill/>
        </p:spPr>
        <p:txBody>
          <a:bodyPr wrap="square" rtlCol="0">
            <a:spAutoFit/>
          </a:bodyPr>
          <a:lstStyle/>
          <a:p>
            <a:pPr>
              <a:lnSpc>
                <a:spcPct val="107000"/>
              </a:lnSpc>
              <a:spcAft>
                <a:spcPts val="800"/>
              </a:spcAft>
            </a:pPr>
            <a:r>
              <a:rPr lang="en-GB" sz="1200">
                <a:effectLst/>
                <a:latin typeface="Calibri" panose="020F0502020204030204" pitchFamily="34" charset="0"/>
                <a:ea typeface="Calibri" panose="020F0502020204030204" pitchFamily="34" charset="0"/>
                <a:cs typeface="Arial" panose="020B0604020202020204" pitchFamily="34" charset="0"/>
              </a:rPr>
              <a:t>Source</a:t>
            </a:r>
            <a:r>
              <a:rPr lang="en-GB" sz="1200" b="1">
                <a:effectLst/>
                <a:latin typeface="Calibri" panose="020F0502020204030204" pitchFamily="34" charset="0"/>
                <a:ea typeface="Calibri" panose="020F0502020204030204" pitchFamily="34" charset="0"/>
                <a:cs typeface="Arial" panose="020B0604020202020204" pitchFamily="34" charset="0"/>
              </a:rPr>
              <a:t>:</a:t>
            </a:r>
            <a:r>
              <a:rPr lang="en-GB" sz="1200">
                <a:effectLst/>
                <a:latin typeface="Calibri" panose="020F0502020204030204" pitchFamily="34" charset="0"/>
                <a:ea typeface="Calibri" panose="020F0502020204030204" pitchFamily="34" charset="0"/>
                <a:cs typeface="Arial" panose="020B0604020202020204" pitchFamily="34" charset="0"/>
              </a:rPr>
              <a:t> </a:t>
            </a:r>
            <a:r>
              <a:rPr lang="en-GB" sz="1200" u="sng">
                <a:solidFill>
                  <a:srgbClr val="0563C1"/>
                </a:solidFill>
                <a:latin typeface="Calibri" panose="020F0502020204030204" pitchFamily="34" charset="0"/>
                <a:ea typeface="Calibri" panose="020F0502020204030204" pitchFamily="34" charset="0"/>
                <a:cs typeface="Arial" panose="020B0604020202020204" pitchFamily="34" charset="0"/>
                <a:hlinkClick r:id="rId2"/>
              </a:rPr>
              <a:t>Graduate Outcomes in 2020/21, DfE, (published 2023</a:t>
            </a:r>
            <a:r>
              <a:rPr lang="en-GB" sz="1200" u="sng">
                <a:solidFill>
                  <a:srgbClr val="0563C1"/>
                </a:solidFill>
                <a:effectLst/>
                <a:latin typeface="Calibri" panose="020F0502020204030204" pitchFamily="34" charset="0"/>
                <a:ea typeface="Calibri" panose="020F0502020204030204" pitchFamily="34" charset="0"/>
                <a:cs typeface="Arial" panose="020B0604020202020204" pitchFamily="34" charset="0"/>
                <a:hlinkClick r:id="rId2"/>
              </a:rPr>
              <a:t>)</a:t>
            </a:r>
            <a:endParaRPr lang="en-GB" sz="1200">
              <a:effectLst/>
              <a:latin typeface="Calibri" panose="020F0502020204030204" pitchFamily="34" charset="0"/>
              <a:ea typeface="Calibri" panose="020F0502020204030204" pitchFamily="34" charset="0"/>
              <a:cs typeface="Arial" panose="020B0604020202020204" pitchFamily="34" charset="0"/>
            </a:endParaRPr>
          </a:p>
        </p:txBody>
      </p:sp>
      <p:graphicFrame>
        <p:nvGraphicFramePr>
          <p:cNvPr id="6" name="Chart 5">
            <a:extLst>
              <a:ext uri="{FF2B5EF4-FFF2-40B4-BE49-F238E27FC236}">
                <a16:creationId xmlns:a16="http://schemas.microsoft.com/office/drawing/2014/main" id="{3916772A-0AD5-EF01-A812-D04C356FD8DC}"/>
              </a:ext>
            </a:extLst>
          </p:cNvPr>
          <p:cNvGraphicFramePr>
            <a:graphicFrameLocks/>
          </p:cNvGraphicFramePr>
          <p:nvPr>
            <p:extLst>
              <p:ext uri="{D42A27DB-BD31-4B8C-83A1-F6EECF244321}">
                <p14:modId xmlns:p14="http://schemas.microsoft.com/office/powerpoint/2010/main" val="2352961936"/>
              </p:ext>
            </p:extLst>
          </p:nvPr>
        </p:nvGraphicFramePr>
        <p:xfrm>
          <a:off x="413994" y="1159497"/>
          <a:ext cx="5477647" cy="5609450"/>
        </p:xfrm>
        <a:graphic>
          <a:graphicData uri="http://schemas.openxmlformats.org/drawingml/2006/chart">
            <c:chart xmlns:c="http://schemas.openxmlformats.org/drawingml/2006/chart" xmlns:r="http://schemas.openxmlformats.org/officeDocument/2006/relationships" r:id="rId3"/>
          </a:graphicData>
        </a:graphic>
      </p:graphicFrame>
      <p:sp>
        <p:nvSpPr>
          <p:cNvPr id="7" name="Rectangle: Rounded Corners 6">
            <a:extLst>
              <a:ext uri="{FF2B5EF4-FFF2-40B4-BE49-F238E27FC236}">
                <a16:creationId xmlns:a16="http://schemas.microsoft.com/office/drawing/2014/main" id="{74CDCEDC-37AB-E9BF-B8D4-81C4F1C2F82D}"/>
              </a:ext>
            </a:extLst>
          </p:cNvPr>
          <p:cNvSpPr/>
          <p:nvPr/>
        </p:nvSpPr>
        <p:spPr>
          <a:xfrm>
            <a:off x="10620375" y="168676"/>
            <a:ext cx="1334147" cy="421689"/>
          </a:xfrm>
          <a:prstGeom prst="roundRect">
            <a:avLst/>
          </a:prstGeom>
          <a:solidFill>
            <a:srgbClr val="00696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a:solidFill>
                  <a:schemeClr val="bg1"/>
                </a:solidFill>
                <a:hlinkClick r:id="rId4" action="ppaction://hlinksldjump">
                  <a:extLst>
                    <a:ext uri="{A12FA001-AC4F-418D-AE19-62706E023703}">
                      <ahyp:hlinkClr xmlns:ahyp="http://schemas.microsoft.com/office/drawing/2018/hyperlinkcolor" val="tx"/>
                    </a:ext>
                  </a:extLst>
                </a:hlinkClick>
              </a:rPr>
              <a:t>Back to index</a:t>
            </a:r>
            <a:endParaRPr lang="en-GB" sz="1400">
              <a:solidFill>
                <a:schemeClr val="bg1"/>
              </a:solidFill>
            </a:endParaRPr>
          </a:p>
        </p:txBody>
      </p:sp>
    </p:spTree>
    <p:extLst>
      <p:ext uri="{BB962C8B-B14F-4D97-AF65-F5344CB8AC3E}">
        <p14:creationId xmlns:p14="http://schemas.microsoft.com/office/powerpoint/2010/main" val="104522675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4D9A54-A323-406B-BC20-0109715649E6}"/>
              </a:ext>
            </a:extLst>
          </p:cNvPr>
          <p:cNvSpPr>
            <a:spLocks noGrp="1"/>
          </p:cNvSpPr>
          <p:nvPr>
            <p:ph type="title"/>
          </p:nvPr>
        </p:nvSpPr>
        <p:spPr>
          <a:xfrm>
            <a:off x="359361" y="335201"/>
            <a:ext cx="7886700" cy="936368"/>
          </a:xfrm>
        </p:spPr>
        <p:txBody>
          <a:bodyPr/>
          <a:lstStyle/>
          <a:p>
            <a:r>
              <a:rPr lang="en-GB" b="1">
                <a:solidFill>
                  <a:srgbClr val="006965"/>
                </a:solidFill>
              </a:rPr>
              <a:t>What would you like to know? </a:t>
            </a:r>
          </a:p>
        </p:txBody>
      </p:sp>
      <p:sp>
        <p:nvSpPr>
          <p:cNvPr id="3" name="Content Placeholder 2">
            <a:extLst>
              <a:ext uri="{FF2B5EF4-FFF2-40B4-BE49-F238E27FC236}">
                <a16:creationId xmlns:a16="http://schemas.microsoft.com/office/drawing/2014/main" id="{7E9F7560-974D-4DA8-B619-C8D45786A8BA}"/>
              </a:ext>
            </a:extLst>
          </p:cNvPr>
          <p:cNvSpPr>
            <a:spLocks noGrp="1"/>
          </p:cNvSpPr>
          <p:nvPr>
            <p:ph idx="1"/>
          </p:nvPr>
        </p:nvSpPr>
        <p:spPr>
          <a:xfrm>
            <a:off x="465893" y="1478128"/>
            <a:ext cx="7886700" cy="4152691"/>
          </a:xfrm>
        </p:spPr>
        <p:txBody>
          <a:bodyPr>
            <a:normAutofit/>
          </a:bodyPr>
          <a:lstStyle/>
          <a:p>
            <a:pPr marL="0" indent="0">
              <a:buNone/>
            </a:pPr>
            <a:r>
              <a:rPr lang="en-GB" b="1" dirty="0">
                <a:solidFill>
                  <a:srgbClr val="808285"/>
                </a:solidFill>
              </a:rPr>
              <a:t>Section 2:  About the labour market</a:t>
            </a:r>
          </a:p>
          <a:p>
            <a:pPr marL="0" indent="0">
              <a:buNone/>
            </a:pPr>
            <a:endParaRPr lang="en-GB" b="1" dirty="0">
              <a:solidFill>
                <a:srgbClr val="7030A0"/>
              </a:solidFill>
            </a:endParaRPr>
          </a:p>
          <a:p>
            <a:r>
              <a:rPr lang="en-GB" sz="1600" dirty="0">
                <a:hlinkClick r:id="rId2" action="ppaction://hlinksldjump"/>
              </a:rPr>
              <a:t>What levels of economic activity and inactivity are there within Buckinghamshire? </a:t>
            </a:r>
            <a:endParaRPr lang="en-GB" sz="1600" dirty="0"/>
          </a:p>
          <a:p>
            <a:r>
              <a:rPr lang="en-GB" sz="1600" dirty="0">
                <a:hlinkClick r:id="rId3" action="ppaction://hlinksldjump"/>
              </a:rPr>
              <a:t>How has unemployment in Buckinghamshire changed over time? </a:t>
            </a:r>
            <a:endParaRPr lang="en-GB" sz="1600" dirty="0">
              <a:hlinkClick r:id="" action="ppaction://noaction"/>
            </a:endParaRPr>
          </a:p>
          <a:p>
            <a:r>
              <a:rPr lang="en-GB" sz="1600" dirty="0">
                <a:hlinkClick r:id="rId4" action="ppaction://hlinksldjump"/>
              </a:rPr>
              <a:t>How many people are claiming unemployment benefit?  </a:t>
            </a:r>
            <a:endParaRPr lang="en-GB" sz="1600" dirty="0"/>
          </a:p>
          <a:p>
            <a:r>
              <a:rPr lang="en-GB" sz="1600" dirty="0">
                <a:hlinkClick r:id="" action="ppaction://noaction"/>
              </a:rPr>
              <a:t>To what extent has productivity been growing in Buckinghamshire in recent years? </a:t>
            </a:r>
            <a:endParaRPr lang="en-GB" sz="1600" dirty="0"/>
          </a:p>
          <a:p>
            <a:r>
              <a:rPr lang="en-GB" sz="1600" dirty="0">
                <a:hlinkClick r:id="" action="ppaction://noaction"/>
              </a:rPr>
              <a:t>To what extent have wages been growing in Buckinghamshire in recent years?  </a:t>
            </a:r>
            <a:endParaRPr lang="en-GB" sz="1600" dirty="0"/>
          </a:p>
          <a:p>
            <a:r>
              <a:rPr lang="en-GB" sz="1600" dirty="0">
                <a:hlinkClick r:id="" action="ppaction://noaction"/>
              </a:rPr>
              <a:t>What is Buckinghamshire’s demographic profile? </a:t>
            </a:r>
            <a:endParaRPr lang="en-GB" sz="1600" dirty="0"/>
          </a:p>
          <a:p>
            <a:r>
              <a:rPr lang="en-GB" sz="1600" dirty="0">
                <a:solidFill>
                  <a:schemeClr val="accent6"/>
                </a:solidFill>
                <a:hlinkClick r:id="" action="ppaction://noaction"/>
              </a:rPr>
              <a:t>To what extent is there deprivation within Buckinghamshire? </a:t>
            </a:r>
            <a:endParaRPr lang="en-GB" sz="1600" dirty="0"/>
          </a:p>
          <a:p>
            <a:endParaRPr lang="en-GB" dirty="0"/>
          </a:p>
          <a:p>
            <a:endParaRPr lang="en-GB" dirty="0"/>
          </a:p>
          <a:p>
            <a:endParaRPr lang="en-GB" dirty="0"/>
          </a:p>
          <a:p>
            <a:pPr marL="0" indent="0">
              <a:buNone/>
            </a:pPr>
            <a:endParaRPr lang="en-GB" dirty="0"/>
          </a:p>
        </p:txBody>
      </p:sp>
    </p:spTree>
    <p:extLst>
      <p:ext uri="{BB962C8B-B14F-4D97-AF65-F5344CB8AC3E}">
        <p14:creationId xmlns:p14="http://schemas.microsoft.com/office/powerpoint/2010/main" val="1880452569"/>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0F616B-50E2-1A91-E275-4BFC16441543}"/>
              </a:ext>
            </a:extLst>
          </p:cNvPr>
          <p:cNvSpPr>
            <a:spLocks noGrp="1"/>
          </p:cNvSpPr>
          <p:nvPr>
            <p:ph type="title"/>
          </p:nvPr>
        </p:nvSpPr>
        <p:spPr>
          <a:xfrm>
            <a:off x="237478" y="67254"/>
            <a:ext cx="10515600" cy="1325563"/>
          </a:xfrm>
        </p:spPr>
        <p:txBody>
          <a:bodyPr>
            <a:normAutofit/>
          </a:bodyPr>
          <a:lstStyle/>
          <a:p>
            <a:r>
              <a:rPr lang="en-GB" sz="3200" b="1" dirty="0">
                <a:solidFill>
                  <a:srgbClr val="006965"/>
                </a:solidFill>
                <a:latin typeface="+mn-lt"/>
              </a:rPr>
              <a:t>To what extent do Buckinghamshire employers provide training to their staff?</a:t>
            </a:r>
            <a:endParaRPr lang="en-GB" sz="3200" dirty="0">
              <a:solidFill>
                <a:srgbClr val="006965"/>
              </a:solidFill>
              <a:latin typeface="+mn-lt"/>
            </a:endParaRPr>
          </a:p>
        </p:txBody>
      </p:sp>
      <p:graphicFrame>
        <p:nvGraphicFramePr>
          <p:cNvPr id="4" name="Chart 3">
            <a:extLst>
              <a:ext uri="{FF2B5EF4-FFF2-40B4-BE49-F238E27FC236}">
                <a16:creationId xmlns:a16="http://schemas.microsoft.com/office/drawing/2014/main" id="{898268AE-330B-FBF4-F086-024826D4EC54}"/>
              </a:ext>
            </a:extLst>
          </p:cNvPr>
          <p:cNvGraphicFramePr>
            <a:graphicFrameLocks/>
          </p:cNvGraphicFramePr>
          <p:nvPr>
            <p:extLst>
              <p:ext uri="{D42A27DB-BD31-4B8C-83A1-F6EECF244321}">
                <p14:modId xmlns:p14="http://schemas.microsoft.com/office/powerpoint/2010/main" val="2192001908"/>
              </p:ext>
            </p:extLst>
          </p:nvPr>
        </p:nvGraphicFramePr>
        <p:xfrm>
          <a:off x="7751406" y="1917593"/>
          <a:ext cx="3602394" cy="2411964"/>
        </p:xfrm>
        <a:graphic>
          <a:graphicData uri="http://schemas.openxmlformats.org/drawingml/2006/chart">
            <c:chart xmlns:c="http://schemas.openxmlformats.org/drawingml/2006/chart" xmlns:r="http://schemas.openxmlformats.org/officeDocument/2006/relationships" r:id="rId2"/>
          </a:graphicData>
        </a:graphic>
      </p:graphicFrame>
      <p:sp>
        <p:nvSpPr>
          <p:cNvPr id="5" name="TextBox 4">
            <a:extLst>
              <a:ext uri="{FF2B5EF4-FFF2-40B4-BE49-F238E27FC236}">
                <a16:creationId xmlns:a16="http://schemas.microsoft.com/office/drawing/2014/main" id="{37A3B83A-3598-4303-D733-CAA1ADC2E43B}"/>
              </a:ext>
            </a:extLst>
          </p:cNvPr>
          <p:cNvSpPr txBox="1"/>
          <p:nvPr/>
        </p:nvSpPr>
        <p:spPr>
          <a:xfrm>
            <a:off x="237478" y="1821661"/>
            <a:ext cx="6215743" cy="4308615"/>
          </a:xfrm>
          <a:prstGeom prst="rect">
            <a:avLst/>
          </a:prstGeom>
          <a:noFill/>
          <a:ln w="12700">
            <a:noFill/>
          </a:ln>
        </p:spPr>
        <p:txBody>
          <a:bodyPr wrap="square" rtlCol="0">
            <a:spAutoFit/>
          </a:bodyPr>
          <a:lstStyle/>
          <a:p>
            <a:pPr>
              <a:lnSpc>
                <a:spcPct val="107000"/>
              </a:lnSpc>
              <a:spcAft>
                <a:spcPts val="800"/>
              </a:spcAft>
            </a:pPr>
            <a:r>
              <a:rPr lang="en-GB" sz="1400" dirty="0">
                <a:effectLst/>
                <a:ea typeface="Calibri" panose="020F0502020204030204" pitchFamily="34" charset="0"/>
                <a:cs typeface="Arial" panose="020B0604020202020204" pitchFamily="34" charset="0"/>
              </a:rPr>
              <a:t>In 2019 (latest available data), just over half (57%) of employers in Buckinghamshire provided training to their employees. This is lower than the national average of 61%. </a:t>
            </a:r>
          </a:p>
          <a:p>
            <a:pPr>
              <a:lnSpc>
                <a:spcPct val="107000"/>
              </a:lnSpc>
              <a:spcAft>
                <a:spcPts val="800"/>
              </a:spcAft>
            </a:pPr>
            <a:r>
              <a:rPr lang="en-GB" sz="1400" dirty="0">
                <a:effectLst/>
                <a:ea typeface="Calibri" panose="020F0502020204030204" pitchFamily="34" charset="0"/>
                <a:cs typeface="Arial" panose="020B0604020202020204" pitchFamily="34" charset="0"/>
              </a:rPr>
              <a:t>Training funded or arranged for employees by Buckinghamshire employers is primarily job specific training (84%), along with health and safety/first aid training (69%); basic (55%) and extensive (33%) induction training for new staff; training in new technology (55%); management training (28%) and supervisory training (25%).</a:t>
            </a:r>
          </a:p>
          <a:p>
            <a:pPr>
              <a:lnSpc>
                <a:spcPct val="107000"/>
              </a:lnSpc>
              <a:spcAft>
                <a:spcPts val="800"/>
              </a:spcAft>
            </a:pPr>
            <a:r>
              <a:rPr lang="en-GB" sz="1400" dirty="0">
                <a:effectLst/>
                <a:ea typeface="Calibri" panose="020F0502020204030204" pitchFamily="34" charset="0"/>
                <a:cs typeface="Arial" panose="020B0604020202020204" pitchFamily="34" charset="0"/>
              </a:rPr>
              <a:t>The lower-than-average proportion of employers providing training in Buckinghamshire could be linked to the relatively high proportion of micro-businesses in comparison to the national average. For such employers, having the few staff they employ away on training may not be possible due to their workload, or the employer may lack the financial resources to provide training.</a:t>
            </a:r>
          </a:p>
          <a:p>
            <a:pPr>
              <a:lnSpc>
                <a:spcPct val="107000"/>
              </a:lnSpc>
              <a:spcAft>
                <a:spcPts val="800"/>
              </a:spcAft>
            </a:pPr>
            <a:r>
              <a:rPr lang="en-GB" sz="1400" dirty="0">
                <a:effectLst/>
                <a:ea typeface="Calibri" panose="020F0502020204030204" pitchFamily="34" charset="0"/>
                <a:cs typeface="Arial" panose="020B0604020202020204" pitchFamily="34" charset="0"/>
              </a:rPr>
              <a:t>Further insight from the 2019 Employer Skills Survey shows that 71% of employers not providing training believe that all their staff are fully proficient or have no need for training. A further 12% said training was not provided as it was not considered to be a priority, and 7% said there was no training available in the relevant subject area.</a:t>
            </a:r>
          </a:p>
        </p:txBody>
      </p:sp>
      <p:sp>
        <p:nvSpPr>
          <p:cNvPr id="6" name="TextBox 5">
            <a:extLst>
              <a:ext uri="{FF2B5EF4-FFF2-40B4-BE49-F238E27FC236}">
                <a16:creationId xmlns:a16="http://schemas.microsoft.com/office/drawing/2014/main" id="{D3B4A6B6-33B3-D9C5-CFBD-6922877467C4}"/>
              </a:ext>
            </a:extLst>
          </p:cNvPr>
          <p:cNvSpPr txBox="1"/>
          <p:nvPr/>
        </p:nvSpPr>
        <p:spPr>
          <a:xfrm>
            <a:off x="8014219" y="6165136"/>
            <a:ext cx="3621054" cy="281231"/>
          </a:xfrm>
          <a:prstGeom prst="rect">
            <a:avLst/>
          </a:prstGeom>
          <a:noFill/>
        </p:spPr>
        <p:txBody>
          <a:bodyPr wrap="square" rtlCol="0">
            <a:spAutoFit/>
          </a:bodyPr>
          <a:lstStyle/>
          <a:p>
            <a:pPr>
              <a:lnSpc>
                <a:spcPct val="107000"/>
              </a:lnSpc>
              <a:spcAft>
                <a:spcPts val="800"/>
              </a:spcAft>
            </a:pPr>
            <a:r>
              <a:rPr lang="en-GB" sz="1200">
                <a:effectLst/>
                <a:latin typeface="Calibri" panose="020F0502020204030204" pitchFamily="34" charset="0"/>
                <a:ea typeface="Calibri" panose="020F0502020204030204" pitchFamily="34" charset="0"/>
                <a:cs typeface="Arial" panose="020B0604020202020204" pitchFamily="34" charset="0"/>
              </a:rPr>
              <a:t>Source</a:t>
            </a:r>
            <a:r>
              <a:rPr lang="en-GB" sz="1200" b="1">
                <a:effectLst/>
                <a:latin typeface="Calibri" panose="020F0502020204030204" pitchFamily="34" charset="0"/>
                <a:ea typeface="Calibri" panose="020F0502020204030204" pitchFamily="34" charset="0"/>
                <a:cs typeface="Arial" panose="020B0604020202020204" pitchFamily="34" charset="0"/>
              </a:rPr>
              <a:t>:</a:t>
            </a:r>
            <a:r>
              <a:rPr lang="en-GB" sz="1200">
                <a:effectLst/>
                <a:latin typeface="Calibri" panose="020F0502020204030204" pitchFamily="34" charset="0"/>
                <a:ea typeface="Calibri" panose="020F0502020204030204" pitchFamily="34" charset="0"/>
                <a:cs typeface="Arial" panose="020B0604020202020204" pitchFamily="34" charset="0"/>
              </a:rPr>
              <a:t> </a:t>
            </a:r>
            <a:r>
              <a:rPr lang="en-GB" sz="1200" u="sng">
                <a:solidFill>
                  <a:srgbClr val="0563C1"/>
                </a:solidFill>
                <a:effectLst/>
                <a:latin typeface="Calibri" panose="020F0502020204030204" pitchFamily="34" charset="0"/>
                <a:ea typeface="Calibri" panose="020F0502020204030204" pitchFamily="34" charset="0"/>
                <a:cs typeface="Arial" panose="020B0604020202020204" pitchFamily="34" charset="0"/>
                <a:hlinkClick r:id="rId3"/>
              </a:rPr>
              <a:t>Employer Skills Survey, 2019 (published 2020)</a:t>
            </a:r>
            <a:endParaRPr lang="en-GB" sz="1200">
              <a:effectLst/>
              <a:latin typeface="Calibri" panose="020F0502020204030204" pitchFamily="34" charset="0"/>
              <a:ea typeface="Calibri" panose="020F0502020204030204" pitchFamily="34" charset="0"/>
              <a:cs typeface="Arial" panose="020B0604020202020204" pitchFamily="34" charset="0"/>
            </a:endParaRPr>
          </a:p>
        </p:txBody>
      </p:sp>
      <p:sp>
        <p:nvSpPr>
          <p:cNvPr id="7" name="Rectangle: Rounded Corners 6">
            <a:extLst>
              <a:ext uri="{FF2B5EF4-FFF2-40B4-BE49-F238E27FC236}">
                <a16:creationId xmlns:a16="http://schemas.microsoft.com/office/drawing/2014/main" id="{9D9F741C-99FA-FDBB-9312-5B90EA7C7D98}"/>
              </a:ext>
            </a:extLst>
          </p:cNvPr>
          <p:cNvSpPr/>
          <p:nvPr/>
        </p:nvSpPr>
        <p:spPr>
          <a:xfrm>
            <a:off x="7816720" y="4401590"/>
            <a:ext cx="3498980" cy="783772"/>
          </a:xfrm>
          <a:prstGeom prst="roundRect">
            <a:avLst/>
          </a:prstGeom>
          <a:solidFill>
            <a:srgbClr val="006965"/>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GB" sz="1200"/>
              <a:t>12% of Buckinghamshire employers not providing training do not see it as a priority </a:t>
            </a:r>
          </a:p>
        </p:txBody>
      </p:sp>
      <p:sp>
        <p:nvSpPr>
          <p:cNvPr id="8" name="Rectangle: Rounded Corners 7">
            <a:extLst>
              <a:ext uri="{FF2B5EF4-FFF2-40B4-BE49-F238E27FC236}">
                <a16:creationId xmlns:a16="http://schemas.microsoft.com/office/drawing/2014/main" id="{7E296B84-7F8C-1803-8C69-5A6820585275}"/>
              </a:ext>
            </a:extLst>
          </p:cNvPr>
          <p:cNvSpPr/>
          <p:nvPr/>
        </p:nvSpPr>
        <p:spPr>
          <a:xfrm>
            <a:off x="7816720" y="5257395"/>
            <a:ext cx="3498980" cy="783772"/>
          </a:xfrm>
          <a:prstGeom prst="roundRect">
            <a:avLst/>
          </a:prstGeom>
          <a:solidFill>
            <a:srgbClr val="006965"/>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GB" sz="1200"/>
              <a:t>7% of Buckinghamshire employers not providing training cannot find training available in the relevant subject area</a:t>
            </a:r>
          </a:p>
        </p:txBody>
      </p:sp>
      <p:sp>
        <p:nvSpPr>
          <p:cNvPr id="9" name="Rectangle: Rounded Corners 8">
            <a:extLst>
              <a:ext uri="{FF2B5EF4-FFF2-40B4-BE49-F238E27FC236}">
                <a16:creationId xmlns:a16="http://schemas.microsoft.com/office/drawing/2014/main" id="{6369ACAD-85B7-17B0-FA84-B575680B2B7D}"/>
              </a:ext>
            </a:extLst>
          </p:cNvPr>
          <p:cNvSpPr/>
          <p:nvPr/>
        </p:nvSpPr>
        <p:spPr>
          <a:xfrm>
            <a:off x="10620375" y="168676"/>
            <a:ext cx="1334147" cy="421689"/>
          </a:xfrm>
          <a:prstGeom prst="roundRect">
            <a:avLst/>
          </a:prstGeom>
          <a:solidFill>
            <a:srgbClr val="00696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a:solidFill>
                  <a:schemeClr val="bg1"/>
                </a:solidFill>
                <a:hlinkClick r:id="rId4" action="ppaction://hlinksldjump">
                  <a:extLst>
                    <a:ext uri="{A12FA001-AC4F-418D-AE19-62706E023703}">
                      <ahyp:hlinkClr xmlns:ahyp="http://schemas.microsoft.com/office/drawing/2018/hyperlinkcolor" val="tx"/>
                    </a:ext>
                  </a:extLst>
                </a:hlinkClick>
              </a:rPr>
              <a:t>Back to index</a:t>
            </a:r>
            <a:endParaRPr lang="en-GB" sz="1400">
              <a:solidFill>
                <a:schemeClr val="bg1"/>
              </a:solidFill>
            </a:endParaRPr>
          </a:p>
        </p:txBody>
      </p:sp>
    </p:spTree>
    <p:extLst>
      <p:ext uri="{BB962C8B-B14F-4D97-AF65-F5344CB8AC3E}">
        <p14:creationId xmlns:p14="http://schemas.microsoft.com/office/powerpoint/2010/main" val="647894409"/>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EA7980-A19D-3EF7-42AA-7C1B9292848B}"/>
              </a:ext>
            </a:extLst>
          </p:cNvPr>
          <p:cNvSpPr>
            <a:spLocks noGrp="1"/>
          </p:cNvSpPr>
          <p:nvPr>
            <p:ph type="title"/>
          </p:nvPr>
        </p:nvSpPr>
        <p:spPr>
          <a:xfrm>
            <a:off x="157264" y="0"/>
            <a:ext cx="9782175" cy="1325563"/>
          </a:xfrm>
        </p:spPr>
        <p:txBody>
          <a:bodyPr>
            <a:normAutofit/>
          </a:bodyPr>
          <a:lstStyle/>
          <a:p>
            <a:r>
              <a:rPr lang="en-GB" sz="3200" b="1" dirty="0">
                <a:solidFill>
                  <a:srgbClr val="006965"/>
                </a:solidFill>
                <a:latin typeface="+mn-lt"/>
              </a:rPr>
              <a:t>How do employers fill vacancies and develop talent pipelines? </a:t>
            </a:r>
            <a:endParaRPr lang="en-GB" sz="3200" dirty="0">
              <a:solidFill>
                <a:srgbClr val="006965"/>
              </a:solidFill>
              <a:latin typeface="+mn-lt"/>
            </a:endParaRPr>
          </a:p>
        </p:txBody>
      </p:sp>
      <p:pic>
        <p:nvPicPr>
          <p:cNvPr id="4" name="Picture 3">
            <a:extLst>
              <a:ext uri="{FF2B5EF4-FFF2-40B4-BE49-F238E27FC236}">
                <a16:creationId xmlns:a16="http://schemas.microsoft.com/office/drawing/2014/main" id="{92E61C08-AB21-295B-AF30-C654CB31EACA}"/>
              </a:ext>
            </a:extLst>
          </p:cNvPr>
          <p:cNvPicPr>
            <a:picLocks noChangeAspect="1"/>
          </p:cNvPicPr>
          <p:nvPr/>
        </p:nvPicPr>
        <p:blipFill>
          <a:blip r:embed="rId2">
            <a:grayscl/>
          </a:blip>
          <a:stretch>
            <a:fillRect/>
          </a:stretch>
        </p:blipFill>
        <p:spPr>
          <a:xfrm>
            <a:off x="2469267" y="1325563"/>
            <a:ext cx="8591082" cy="5318289"/>
          </a:xfrm>
          <a:prstGeom prst="rect">
            <a:avLst/>
          </a:prstGeom>
        </p:spPr>
      </p:pic>
      <p:sp>
        <p:nvSpPr>
          <p:cNvPr id="5" name="TextBox 4">
            <a:extLst>
              <a:ext uri="{FF2B5EF4-FFF2-40B4-BE49-F238E27FC236}">
                <a16:creationId xmlns:a16="http://schemas.microsoft.com/office/drawing/2014/main" id="{2CF1B95A-B80C-EA1C-2991-BB23B4242E35}"/>
              </a:ext>
            </a:extLst>
          </p:cNvPr>
          <p:cNvSpPr txBox="1"/>
          <p:nvPr/>
        </p:nvSpPr>
        <p:spPr>
          <a:xfrm>
            <a:off x="382753" y="2112976"/>
            <a:ext cx="1623527" cy="1384995"/>
          </a:xfrm>
          <a:prstGeom prst="rect">
            <a:avLst/>
          </a:prstGeom>
          <a:noFill/>
        </p:spPr>
        <p:txBody>
          <a:bodyPr wrap="square">
            <a:spAutoFit/>
          </a:bodyPr>
          <a:lstStyle/>
          <a:p>
            <a:r>
              <a:rPr lang="en-GB" sz="1400"/>
              <a:t>This diagram shows some of the ways in which employers address their skills needs</a:t>
            </a:r>
          </a:p>
          <a:p>
            <a:endParaRPr lang="en-GB" sz="1400"/>
          </a:p>
        </p:txBody>
      </p:sp>
      <p:sp>
        <p:nvSpPr>
          <p:cNvPr id="6" name="Rectangle: Rounded Corners 5">
            <a:extLst>
              <a:ext uri="{FF2B5EF4-FFF2-40B4-BE49-F238E27FC236}">
                <a16:creationId xmlns:a16="http://schemas.microsoft.com/office/drawing/2014/main" id="{960FCF2F-BE94-01DD-0057-C7742B8CC1AB}"/>
              </a:ext>
            </a:extLst>
          </p:cNvPr>
          <p:cNvSpPr/>
          <p:nvPr/>
        </p:nvSpPr>
        <p:spPr>
          <a:xfrm>
            <a:off x="10620375" y="168676"/>
            <a:ext cx="1334147" cy="421689"/>
          </a:xfrm>
          <a:prstGeom prst="roundRect">
            <a:avLst/>
          </a:prstGeom>
          <a:solidFill>
            <a:srgbClr val="00696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a:solidFill>
                  <a:schemeClr val="bg1"/>
                </a:solidFill>
                <a:hlinkClick r:id="rId3" action="ppaction://hlinksldjump">
                  <a:extLst>
                    <a:ext uri="{A12FA001-AC4F-418D-AE19-62706E023703}">
                      <ahyp:hlinkClr xmlns:ahyp="http://schemas.microsoft.com/office/drawing/2018/hyperlinkcolor" val="tx"/>
                    </a:ext>
                  </a:extLst>
                </a:hlinkClick>
              </a:rPr>
              <a:t>Back to index</a:t>
            </a:r>
            <a:endParaRPr lang="en-GB" sz="1400">
              <a:solidFill>
                <a:schemeClr val="bg1"/>
              </a:solidFill>
            </a:endParaRPr>
          </a:p>
        </p:txBody>
      </p:sp>
    </p:spTree>
    <p:extLst>
      <p:ext uri="{BB962C8B-B14F-4D97-AF65-F5344CB8AC3E}">
        <p14:creationId xmlns:p14="http://schemas.microsoft.com/office/powerpoint/2010/main" val="3289978051"/>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E01160D-119A-872D-D9BD-9E803F28FCA7}"/>
              </a:ext>
            </a:extLst>
          </p:cNvPr>
          <p:cNvSpPr txBox="1">
            <a:spLocks/>
          </p:cNvSpPr>
          <p:nvPr/>
        </p:nvSpPr>
        <p:spPr>
          <a:xfrm>
            <a:off x="628650" y="2244455"/>
            <a:ext cx="7886700" cy="936368"/>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b="1">
                <a:solidFill>
                  <a:srgbClr val="006965"/>
                </a:solidFill>
                <a:latin typeface="+mn-lt"/>
              </a:rPr>
              <a:t>Section 4: Skills demand</a:t>
            </a:r>
            <a:endParaRPr lang="en-GB">
              <a:solidFill>
                <a:srgbClr val="006965"/>
              </a:solidFill>
              <a:latin typeface="+mn-lt"/>
            </a:endParaRPr>
          </a:p>
        </p:txBody>
      </p:sp>
    </p:spTree>
    <p:extLst>
      <p:ext uri="{BB962C8B-B14F-4D97-AF65-F5344CB8AC3E}">
        <p14:creationId xmlns:p14="http://schemas.microsoft.com/office/powerpoint/2010/main" val="3538963923"/>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4D7E0C-AA04-6306-F297-94A0587D64B3}"/>
              </a:ext>
            </a:extLst>
          </p:cNvPr>
          <p:cNvSpPr>
            <a:spLocks noGrp="1"/>
          </p:cNvSpPr>
          <p:nvPr>
            <p:ph type="title"/>
          </p:nvPr>
        </p:nvSpPr>
        <p:spPr/>
        <p:txBody>
          <a:bodyPr>
            <a:normAutofit/>
          </a:bodyPr>
          <a:lstStyle/>
          <a:p>
            <a:r>
              <a:rPr lang="en-GB" sz="3600" b="1">
                <a:solidFill>
                  <a:srgbClr val="006965"/>
                </a:solidFill>
                <a:latin typeface="+mn-lt"/>
              </a:rPr>
              <a:t>How can demand for skills be measured? </a:t>
            </a:r>
            <a:endParaRPr lang="en-GB" sz="3600">
              <a:solidFill>
                <a:srgbClr val="006965"/>
              </a:solidFill>
              <a:latin typeface="+mn-lt"/>
            </a:endParaRPr>
          </a:p>
        </p:txBody>
      </p:sp>
      <p:sp>
        <p:nvSpPr>
          <p:cNvPr id="4" name="TextBox 3">
            <a:extLst>
              <a:ext uri="{FF2B5EF4-FFF2-40B4-BE49-F238E27FC236}">
                <a16:creationId xmlns:a16="http://schemas.microsoft.com/office/drawing/2014/main" id="{0C380C09-9B9E-7CC5-C1D7-4E535E09D6BB}"/>
              </a:ext>
            </a:extLst>
          </p:cNvPr>
          <p:cNvSpPr txBox="1"/>
          <p:nvPr/>
        </p:nvSpPr>
        <p:spPr>
          <a:xfrm>
            <a:off x="838200" y="1690688"/>
            <a:ext cx="10515600" cy="4278094"/>
          </a:xfrm>
          <a:prstGeom prst="rect">
            <a:avLst/>
          </a:prstGeom>
          <a:noFill/>
          <a:ln w="12700">
            <a:noFill/>
          </a:ln>
        </p:spPr>
        <p:txBody>
          <a:bodyPr wrap="square" rtlCol="0">
            <a:spAutoFit/>
          </a:bodyPr>
          <a:lstStyle/>
          <a:p>
            <a:r>
              <a:rPr lang="en-GB" sz="1600">
                <a:effectLst/>
                <a:latin typeface="Calibri" panose="020F0502020204030204" pitchFamily="34" charset="0"/>
                <a:ea typeface="Calibri" panose="020F0502020204030204" pitchFamily="34" charset="0"/>
                <a:cs typeface="Arial" panose="020B0604020202020204" pitchFamily="34" charset="0"/>
              </a:rPr>
              <a:t>Skills demand can be measured in several different ways.  </a:t>
            </a:r>
          </a:p>
          <a:p>
            <a:endParaRPr lang="en-GB" sz="1600">
              <a:latin typeface="Calibri" panose="020F0502020204030204" pitchFamily="34" charset="0"/>
              <a:ea typeface="Calibri" panose="020F0502020204030204" pitchFamily="34" charset="0"/>
              <a:cs typeface="Arial" panose="020B0604020202020204" pitchFamily="34" charset="0"/>
            </a:endParaRPr>
          </a:p>
          <a:p>
            <a:pPr marL="342900" indent="-342900">
              <a:buAutoNum type="arabicPeriod"/>
            </a:pPr>
            <a:r>
              <a:rPr lang="en-GB" sz="1600">
                <a:effectLst/>
                <a:latin typeface="Calibri" panose="020F0502020204030204" pitchFamily="34" charset="0"/>
                <a:ea typeface="Calibri" panose="020F0502020204030204" pitchFamily="34" charset="0"/>
                <a:cs typeface="Arial" panose="020B0604020202020204" pitchFamily="34" charset="0"/>
              </a:rPr>
              <a:t>We can examine </a:t>
            </a:r>
            <a:r>
              <a:rPr lang="en-GB" sz="1600" b="1">
                <a:solidFill>
                  <a:srgbClr val="006965"/>
                </a:solidFill>
                <a:effectLst/>
                <a:latin typeface="Calibri" panose="020F0502020204030204" pitchFamily="34" charset="0"/>
                <a:ea typeface="Calibri" panose="020F0502020204030204" pitchFamily="34" charset="0"/>
                <a:cs typeface="Arial" panose="020B0604020202020204" pitchFamily="34" charset="0"/>
              </a:rPr>
              <a:t>levels of demand </a:t>
            </a:r>
            <a:r>
              <a:rPr lang="en-GB" sz="1600">
                <a:effectLst/>
                <a:latin typeface="Calibri" panose="020F0502020204030204" pitchFamily="34" charset="0"/>
                <a:ea typeface="Calibri" panose="020F0502020204030204" pitchFamily="34" charset="0"/>
                <a:cs typeface="Arial" panose="020B0604020202020204" pitchFamily="34" charset="0"/>
              </a:rPr>
              <a:t>from local employers by analysing on-line job postings and using intelligence from local recruitment agencies.  What job vacancies</a:t>
            </a:r>
            <a:r>
              <a:rPr lang="en-GB" sz="1600" b="1">
                <a:solidFill>
                  <a:schemeClr val="accent6"/>
                </a:solidFill>
                <a:effectLst/>
                <a:latin typeface="Calibri" panose="020F0502020204030204" pitchFamily="34" charset="0"/>
                <a:ea typeface="Calibri" panose="020F0502020204030204" pitchFamily="34" charset="0"/>
                <a:cs typeface="Arial" panose="020B0604020202020204" pitchFamily="34" charset="0"/>
              </a:rPr>
              <a:t> </a:t>
            </a:r>
            <a:r>
              <a:rPr lang="en-GB" sz="1600">
                <a:effectLst/>
                <a:latin typeface="Calibri" panose="020F0502020204030204" pitchFamily="34" charset="0"/>
                <a:ea typeface="Calibri" panose="020F0502020204030204" pitchFamily="34" charset="0"/>
                <a:cs typeface="Arial" panose="020B0604020202020204" pitchFamily="34" charset="0"/>
              </a:rPr>
              <a:t>are being advertised and what skills are being cited within job adverts?</a:t>
            </a:r>
          </a:p>
          <a:p>
            <a:pPr marL="342900" indent="-342900">
              <a:buAutoNum type="arabicPeriod"/>
            </a:pPr>
            <a:endParaRPr lang="en-GB" sz="1600">
              <a:latin typeface="Calibri" panose="020F0502020204030204" pitchFamily="34" charset="0"/>
              <a:ea typeface="Calibri" panose="020F0502020204030204" pitchFamily="34" charset="0"/>
              <a:cs typeface="Arial" panose="020B0604020202020204" pitchFamily="34" charset="0"/>
            </a:endParaRPr>
          </a:p>
          <a:p>
            <a:pPr marL="342900" indent="-342900">
              <a:buAutoNum type="arabicPeriod"/>
            </a:pPr>
            <a:r>
              <a:rPr lang="en-GB" sz="1600">
                <a:effectLst/>
                <a:latin typeface="Calibri" panose="020F0502020204030204" pitchFamily="34" charset="0"/>
                <a:ea typeface="Calibri" panose="020F0502020204030204" pitchFamily="34" charset="0"/>
                <a:cs typeface="Arial" panose="020B0604020202020204" pitchFamily="34" charset="0"/>
              </a:rPr>
              <a:t>We can review literature (including reports produced by national sector bodies and the Migration Advisory Committee) and speak to employers to get a sense of skills shortage occupations (i.e. </a:t>
            </a:r>
            <a:r>
              <a:rPr lang="en-GB" sz="1600" b="1">
                <a:solidFill>
                  <a:srgbClr val="006965"/>
                </a:solidFill>
                <a:effectLst/>
                <a:latin typeface="Calibri" panose="020F0502020204030204" pitchFamily="34" charset="0"/>
                <a:ea typeface="Calibri" panose="020F0502020204030204" pitchFamily="34" charset="0"/>
                <a:cs typeface="Arial" panose="020B0604020202020204" pitchFamily="34" charset="0"/>
              </a:rPr>
              <a:t>jobs that employers find difficult to fill due to a lack of applicants with the required skills</a:t>
            </a:r>
            <a:r>
              <a:rPr lang="en-GB" sz="1600">
                <a:effectLst/>
                <a:latin typeface="Calibri" panose="020F0502020204030204" pitchFamily="34" charset="0"/>
                <a:ea typeface="Calibri" panose="020F0502020204030204" pitchFamily="34" charset="0"/>
                <a:cs typeface="Arial" panose="020B0604020202020204" pitchFamily="34" charset="0"/>
              </a:rPr>
              <a:t>).  Some skills shortage occupations have been classified as such for many years (think engineers, chefs, medical practitioners and social workers), others come and go.</a:t>
            </a:r>
          </a:p>
          <a:p>
            <a:pPr marL="342900" indent="-342900">
              <a:buAutoNum type="arabicPeriod"/>
            </a:pPr>
            <a:endParaRPr lang="en-GB" sz="1600">
              <a:effectLst/>
              <a:latin typeface="Calibri" panose="020F0502020204030204" pitchFamily="34" charset="0"/>
              <a:ea typeface="Calibri" panose="020F0502020204030204" pitchFamily="34" charset="0"/>
              <a:cs typeface="Arial" panose="020B0604020202020204" pitchFamily="34" charset="0"/>
            </a:endParaRPr>
          </a:p>
          <a:p>
            <a:pPr marL="342900" indent="-342900">
              <a:buAutoNum type="arabicPeriod"/>
            </a:pPr>
            <a:r>
              <a:rPr lang="en-GB" sz="1600">
                <a:effectLst/>
                <a:latin typeface="Calibri" panose="020F0502020204030204" pitchFamily="34" charset="0"/>
                <a:ea typeface="Calibri" panose="020F0502020204030204" pitchFamily="34" charset="0"/>
                <a:cs typeface="Arial" panose="020B0604020202020204" pitchFamily="34" charset="0"/>
              </a:rPr>
              <a:t>We can also review literature and speak to employers to get a sense of </a:t>
            </a:r>
            <a:r>
              <a:rPr lang="en-GB" sz="1600" b="1">
                <a:solidFill>
                  <a:srgbClr val="006965"/>
                </a:solidFill>
                <a:effectLst/>
                <a:latin typeface="Calibri" panose="020F0502020204030204" pitchFamily="34" charset="0"/>
                <a:ea typeface="Calibri" panose="020F0502020204030204" pitchFamily="34" charset="0"/>
                <a:cs typeface="Arial" panose="020B0604020202020204" pitchFamily="34" charset="0"/>
              </a:rPr>
              <a:t>jobs that employers find difficult to fill for non-skills related reasons</a:t>
            </a:r>
            <a:r>
              <a:rPr lang="en-GB" sz="1600">
                <a:effectLst/>
                <a:latin typeface="Calibri" panose="020F0502020204030204" pitchFamily="34" charset="0"/>
                <a:ea typeface="Calibri" panose="020F0502020204030204" pitchFamily="34" charset="0"/>
                <a:cs typeface="Arial" panose="020B0604020202020204" pitchFamily="34" charset="0"/>
              </a:rPr>
              <a:t>. For example, not enough people are interested in the type of work or are unable to easily access a location (for example, fruit and vegetable pickers).</a:t>
            </a:r>
          </a:p>
          <a:p>
            <a:pPr marL="342900" indent="-342900">
              <a:buAutoNum type="arabicPeriod"/>
            </a:pPr>
            <a:endParaRPr lang="en-GB" sz="1600">
              <a:latin typeface="Calibri" panose="020F0502020204030204" pitchFamily="34" charset="0"/>
              <a:ea typeface="Calibri" panose="020F0502020204030204" pitchFamily="34" charset="0"/>
              <a:cs typeface="Arial" panose="020B0604020202020204" pitchFamily="34" charset="0"/>
            </a:endParaRPr>
          </a:p>
          <a:p>
            <a:pPr marL="342900" indent="-342900">
              <a:buAutoNum type="arabicPeriod"/>
            </a:pPr>
            <a:r>
              <a:rPr lang="en-GB" sz="1600">
                <a:latin typeface="Calibri" panose="020F0502020204030204" pitchFamily="34" charset="0"/>
                <a:ea typeface="Calibri" panose="020F0502020204030204" pitchFamily="34" charset="0"/>
                <a:cs typeface="Arial" panose="020B0604020202020204" pitchFamily="34" charset="0"/>
              </a:rPr>
              <a:t>Finally, w</a:t>
            </a:r>
            <a:r>
              <a:rPr lang="en-GB" sz="1600">
                <a:effectLst/>
                <a:latin typeface="Calibri" panose="020F0502020204030204" pitchFamily="34" charset="0"/>
                <a:ea typeface="Calibri" panose="020F0502020204030204" pitchFamily="34" charset="0"/>
                <a:cs typeface="Arial" panose="020B0604020202020204" pitchFamily="34" charset="0"/>
              </a:rPr>
              <a:t>e can get a sense of sectors and occupations that are expected to grow and estimate how this might </a:t>
            </a:r>
            <a:r>
              <a:rPr lang="en-GB" sz="1600">
                <a:latin typeface="Calibri" panose="020F0502020204030204" pitchFamily="34" charset="0"/>
                <a:ea typeface="Calibri" panose="020F0502020204030204" pitchFamily="34" charset="0"/>
                <a:cs typeface="Arial" panose="020B0604020202020204" pitchFamily="34" charset="0"/>
              </a:rPr>
              <a:t>affect</a:t>
            </a:r>
            <a:r>
              <a:rPr lang="en-GB" sz="1600">
                <a:effectLst/>
                <a:latin typeface="Calibri" panose="020F0502020204030204" pitchFamily="34" charset="0"/>
                <a:ea typeface="Calibri" panose="020F0502020204030204" pitchFamily="34" charset="0"/>
                <a:cs typeface="Arial" panose="020B0604020202020204" pitchFamily="34" charset="0"/>
              </a:rPr>
              <a:t> </a:t>
            </a:r>
            <a:r>
              <a:rPr lang="en-GB" sz="1600" b="1">
                <a:solidFill>
                  <a:srgbClr val="006965"/>
                </a:solidFill>
                <a:effectLst/>
                <a:latin typeface="Calibri" panose="020F0502020204030204" pitchFamily="34" charset="0"/>
                <a:ea typeface="Calibri" panose="020F0502020204030204" pitchFamily="34" charset="0"/>
                <a:cs typeface="Arial" panose="020B0604020202020204" pitchFamily="34" charset="0"/>
              </a:rPr>
              <a:t>future demand for skills</a:t>
            </a:r>
            <a:r>
              <a:rPr lang="en-GB" sz="1600">
                <a:effectLst/>
                <a:latin typeface="Calibri" panose="020F0502020204030204" pitchFamily="34" charset="0"/>
                <a:ea typeface="Calibri" panose="020F0502020204030204" pitchFamily="34" charset="0"/>
                <a:cs typeface="Arial" panose="020B0604020202020204" pitchFamily="34" charset="0"/>
              </a:rPr>
              <a:t>, via employment projections, knowledge of global trends and through knowledge of developments in the pipeline at local level.   </a:t>
            </a:r>
          </a:p>
        </p:txBody>
      </p:sp>
      <p:sp>
        <p:nvSpPr>
          <p:cNvPr id="5" name="Rectangle: Rounded Corners 4">
            <a:extLst>
              <a:ext uri="{FF2B5EF4-FFF2-40B4-BE49-F238E27FC236}">
                <a16:creationId xmlns:a16="http://schemas.microsoft.com/office/drawing/2014/main" id="{DDD30040-5357-7C2F-0FB1-0ED0524274C8}"/>
              </a:ext>
            </a:extLst>
          </p:cNvPr>
          <p:cNvSpPr/>
          <p:nvPr/>
        </p:nvSpPr>
        <p:spPr>
          <a:xfrm>
            <a:off x="10620375" y="168676"/>
            <a:ext cx="1334147" cy="421689"/>
          </a:xfrm>
          <a:prstGeom prst="roundRect">
            <a:avLst/>
          </a:prstGeom>
          <a:solidFill>
            <a:srgbClr val="00696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a:solidFill>
                  <a:schemeClr val="bg1"/>
                </a:solidFill>
                <a:hlinkClick r:id="rId2" action="ppaction://hlinksldjump">
                  <a:extLst>
                    <a:ext uri="{A12FA001-AC4F-418D-AE19-62706E023703}">
                      <ahyp:hlinkClr xmlns:ahyp="http://schemas.microsoft.com/office/drawing/2018/hyperlinkcolor" val="tx"/>
                    </a:ext>
                  </a:extLst>
                </a:hlinkClick>
              </a:rPr>
              <a:t>Back to index</a:t>
            </a:r>
            <a:endParaRPr lang="en-GB" sz="1400">
              <a:solidFill>
                <a:schemeClr val="bg1"/>
              </a:solidFill>
            </a:endParaRPr>
          </a:p>
        </p:txBody>
      </p:sp>
    </p:spTree>
    <p:extLst>
      <p:ext uri="{BB962C8B-B14F-4D97-AF65-F5344CB8AC3E}">
        <p14:creationId xmlns:p14="http://schemas.microsoft.com/office/powerpoint/2010/main" val="2497479695"/>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6D2392-9E74-CF04-C4C1-80041C4EAFBF}"/>
              </a:ext>
            </a:extLst>
          </p:cNvPr>
          <p:cNvSpPr>
            <a:spLocks noGrp="1"/>
          </p:cNvSpPr>
          <p:nvPr>
            <p:ph type="title"/>
          </p:nvPr>
        </p:nvSpPr>
        <p:spPr>
          <a:xfrm>
            <a:off x="104775" y="0"/>
            <a:ext cx="10515600" cy="1325563"/>
          </a:xfrm>
        </p:spPr>
        <p:txBody>
          <a:bodyPr>
            <a:normAutofit/>
          </a:bodyPr>
          <a:lstStyle/>
          <a:p>
            <a:r>
              <a:rPr lang="en-GB" sz="3200" b="1" dirty="0">
                <a:solidFill>
                  <a:srgbClr val="006965"/>
                </a:solidFill>
                <a:latin typeface="+mn-lt"/>
              </a:rPr>
              <a:t>What types of jobs are in greatest demand in Buckinghamshire?</a:t>
            </a:r>
            <a:endParaRPr lang="en-GB" sz="3200" dirty="0">
              <a:solidFill>
                <a:srgbClr val="006965"/>
              </a:solidFill>
              <a:latin typeface="+mn-lt"/>
            </a:endParaRPr>
          </a:p>
        </p:txBody>
      </p:sp>
      <p:graphicFrame>
        <p:nvGraphicFramePr>
          <p:cNvPr id="3" name="Chart 2">
            <a:extLst>
              <a:ext uri="{FF2B5EF4-FFF2-40B4-BE49-F238E27FC236}">
                <a16:creationId xmlns:a16="http://schemas.microsoft.com/office/drawing/2014/main" id="{196D7B6C-537E-91B0-54B7-F9E2F907BF17}"/>
              </a:ext>
            </a:extLst>
          </p:cNvPr>
          <p:cNvGraphicFramePr>
            <a:graphicFrameLocks/>
          </p:cNvGraphicFramePr>
          <p:nvPr>
            <p:extLst>
              <p:ext uri="{D42A27DB-BD31-4B8C-83A1-F6EECF244321}">
                <p14:modId xmlns:p14="http://schemas.microsoft.com/office/powerpoint/2010/main" val="4027827039"/>
              </p:ext>
            </p:extLst>
          </p:nvPr>
        </p:nvGraphicFramePr>
        <p:xfrm>
          <a:off x="104050" y="3354558"/>
          <a:ext cx="7638665" cy="3060441"/>
        </p:xfrm>
        <a:graphic>
          <a:graphicData uri="http://schemas.openxmlformats.org/drawingml/2006/chart">
            <c:chart xmlns:c="http://schemas.openxmlformats.org/drawingml/2006/chart" xmlns:r="http://schemas.openxmlformats.org/officeDocument/2006/relationships" r:id="rId2"/>
          </a:graphicData>
        </a:graphic>
      </p:graphicFrame>
      <p:sp>
        <p:nvSpPr>
          <p:cNvPr id="4" name="TextBox 3">
            <a:extLst>
              <a:ext uri="{FF2B5EF4-FFF2-40B4-BE49-F238E27FC236}">
                <a16:creationId xmlns:a16="http://schemas.microsoft.com/office/drawing/2014/main" id="{3729B233-6214-9DE4-88A5-2A765740BAE2}"/>
              </a:ext>
            </a:extLst>
          </p:cNvPr>
          <p:cNvSpPr txBox="1"/>
          <p:nvPr/>
        </p:nvSpPr>
        <p:spPr>
          <a:xfrm>
            <a:off x="9988562" y="6262042"/>
            <a:ext cx="2099388" cy="461665"/>
          </a:xfrm>
          <a:prstGeom prst="rect">
            <a:avLst/>
          </a:prstGeom>
          <a:noFill/>
        </p:spPr>
        <p:txBody>
          <a:bodyPr wrap="square" rtlCol="0">
            <a:spAutoFit/>
          </a:bodyPr>
          <a:lstStyle/>
          <a:p>
            <a:pPr algn="r"/>
            <a:r>
              <a:rPr lang="en-GB" sz="1200" dirty="0"/>
              <a:t>Source: </a:t>
            </a:r>
            <a:r>
              <a:rPr lang="en-GB" sz="1200" dirty="0" err="1"/>
              <a:t>Lightcast</a:t>
            </a:r>
            <a:r>
              <a:rPr lang="en-GB" sz="1200" dirty="0"/>
              <a:t> Job Postings, Jan 2022-Dec 2022.</a:t>
            </a:r>
          </a:p>
        </p:txBody>
      </p:sp>
      <p:sp>
        <p:nvSpPr>
          <p:cNvPr id="5" name="TextBox 4">
            <a:extLst>
              <a:ext uri="{FF2B5EF4-FFF2-40B4-BE49-F238E27FC236}">
                <a16:creationId xmlns:a16="http://schemas.microsoft.com/office/drawing/2014/main" id="{EC91CE4B-81CF-614B-0B45-1FDB464F976D}"/>
              </a:ext>
            </a:extLst>
          </p:cNvPr>
          <p:cNvSpPr txBox="1"/>
          <p:nvPr/>
        </p:nvSpPr>
        <p:spPr>
          <a:xfrm>
            <a:off x="104775" y="1415566"/>
            <a:ext cx="10806404" cy="1938992"/>
          </a:xfrm>
          <a:prstGeom prst="rect">
            <a:avLst/>
          </a:prstGeom>
          <a:noFill/>
          <a:ln w="12700">
            <a:noFill/>
          </a:ln>
        </p:spPr>
        <p:txBody>
          <a:bodyPr wrap="square" rtlCol="0">
            <a:spAutoFit/>
          </a:bodyPr>
          <a:lstStyle/>
          <a:p>
            <a:r>
              <a:rPr lang="en-GB" sz="1200" dirty="0"/>
              <a:t>Whilst there are limitations associated with using online job postings to ascertain demand for labour in a local economy (for example, the posting of job vacancies online is more common in some sectors and for some occupations (notably professional occupations) than others and there can be difficulties in assigning job postings to sectors and locations) they can provide a useful gauge of demand at an occupational level, and are particularly useful for more granular deep dive analysis into the specific skills employers are seeking. </a:t>
            </a:r>
          </a:p>
          <a:p>
            <a:endParaRPr lang="en-GB" sz="1200" dirty="0"/>
          </a:p>
          <a:p>
            <a:r>
              <a:rPr lang="en-GB" sz="1200" dirty="0"/>
              <a:t>The chart below presents in broad terms, job postings by occupational group for Buckinghamshire and England in 2022. We see that overall, Buckinghamshire had lower demand for professionals than the national average, and greater demand for people in mid-skilled roles (e.g. care, leisure and other service occupations, administrative, sales and customer service, and skilled trades). The level of demand differs to what might be expected given the </a:t>
            </a:r>
            <a:r>
              <a:rPr lang="en-GB" sz="1200" dirty="0">
                <a:hlinkClick r:id="rId3" action="ppaction://hlinksldjump"/>
              </a:rPr>
              <a:t>occupational profile of those working in the Buckinghamshire economy</a:t>
            </a:r>
            <a:r>
              <a:rPr lang="en-GB" sz="1200" dirty="0"/>
              <a:t>). The difference likely being due to the occupational profile including those who work for themselves, whilst job posting data being based on demand for employees only. </a:t>
            </a:r>
          </a:p>
        </p:txBody>
      </p:sp>
      <p:sp>
        <p:nvSpPr>
          <p:cNvPr id="7" name="Rectangle: Rounded Corners 6">
            <a:extLst>
              <a:ext uri="{FF2B5EF4-FFF2-40B4-BE49-F238E27FC236}">
                <a16:creationId xmlns:a16="http://schemas.microsoft.com/office/drawing/2014/main" id="{67907268-93DD-9F0C-624B-08F3F7EA12F4}"/>
              </a:ext>
            </a:extLst>
          </p:cNvPr>
          <p:cNvSpPr/>
          <p:nvPr/>
        </p:nvSpPr>
        <p:spPr>
          <a:xfrm>
            <a:off x="10620375" y="168676"/>
            <a:ext cx="1334147" cy="421689"/>
          </a:xfrm>
          <a:prstGeom prst="roundRect">
            <a:avLst/>
          </a:prstGeom>
          <a:solidFill>
            <a:srgbClr val="00696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a:solidFill>
                  <a:schemeClr val="bg1"/>
                </a:solidFill>
                <a:hlinkClick r:id="rId4" action="ppaction://hlinksldjump">
                  <a:extLst>
                    <a:ext uri="{A12FA001-AC4F-418D-AE19-62706E023703}">
                      <ahyp:hlinkClr xmlns:ahyp="http://schemas.microsoft.com/office/drawing/2018/hyperlinkcolor" val="tx"/>
                    </a:ext>
                  </a:extLst>
                </a:hlinkClick>
              </a:rPr>
              <a:t>Back to index</a:t>
            </a:r>
            <a:endParaRPr lang="en-GB" sz="1400">
              <a:solidFill>
                <a:schemeClr val="bg1"/>
              </a:solidFill>
            </a:endParaRPr>
          </a:p>
        </p:txBody>
      </p:sp>
    </p:spTree>
    <p:extLst>
      <p:ext uri="{BB962C8B-B14F-4D97-AF65-F5344CB8AC3E}">
        <p14:creationId xmlns:p14="http://schemas.microsoft.com/office/powerpoint/2010/main" val="2491451102"/>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94CAD3-7FC6-E2A4-1B81-37E49C6F3D7F}"/>
              </a:ext>
            </a:extLst>
          </p:cNvPr>
          <p:cNvSpPr>
            <a:spLocks noGrp="1"/>
          </p:cNvSpPr>
          <p:nvPr>
            <p:ph type="title"/>
          </p:nvPr>
        </p:nvSpPr>
        <p:spPr>
          <a:xfrm>
            <a:off x="237478" y="94953"/>
            <a:ext cx="10515600" cy="1325563"/>
          </a:xfrm>
        </p:spPr>
        <p:txBody>
          <a:bodyPr>
            <a:normAutofit/>
          </a:bodyPr>
          <a:lstStyle/>
          <a:p>
            <a:r>
              <a:rPr lang="en-GB" sz="3200" b="1" dirty="0">
                <a:solidFill>
                  <a:srgbClr val="006965"/>
                </a:solidFill>
                <a:latin typeface="+mn-lt"/>
              </a:rPr>
              <a:t>What types of jobs are in greatest demand in Buckinghamshire? </a:t>
            </a:r>
          </a:p>
        </p:txBody>
      </p:sp>
      <p:sp>
        <p:nvSpPr>
          <p:cNvPr id="4" name="TextBox 3">
            <a:extLst>
              <a:ext uri="{FF2B5EF4-FFF2-40B4-BE49-F238E27FC236}">
                <a16:creationId xmlns:a16="http://schemas.microsoft.com/office/drawing/2014/main" id="{BFBEB215-3C76-1D69-3639-FE25BA32D5C6}"/>
              </a:ext>
            </a:extLst>
          </p:cNvPr>
          <p:cNvSpPr txBox="1"/>
          <p:nvPr/>
        </p:nvSpPr>
        <p:spPr>
          <a:xfrm>
            <a:off x="237478" y="1420516"/>
            <a:ext cx="6173368" cy="523220"/>
          </a:xfrm>
          <a:prstGeom prst="rect">
            <a:avLst/>
          </a:prstGeom>
          <a:noFill/>
        </p:spPr>
        <p:txBody>
          <a:bodyPr wrap="squar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1400" b="1" i="0" u="none" strike="noStrike" kern="0" cap="none" spc="0" normalizeH="0" baseline="0" noProof="0" dirty="0">
                <a:ln>
                  <a:noFill/>
                </a:ln>
                <a:solidFill>
                  <a:srgbClr val="006965"/>
                </a:solidFill>
                <a:effectLst/>
                <a:uLnTx/>
                <a:uFillTx/>
              </a:rPr>
              <a:t>Top job postings in Buckinghamshire in 2022, as a proportion of all job postings </a:t>
            </a:r>
            <a:r>
              <a:rPr kumimoji="0" lang="en-GB" sz="1400" b="0" i="0" u="none" strike="noStrike" kern="0" cap="none" spc="0" normalizeH="0" baseline="0" noProof="0" dirty="0">
                <a:ln>
                  <a:noFill/>
                </a:ln>
                <a:solidFill>
                  <a:srgbClr val="006965"/>
                </a:solidFill>
                <a:effectLst/>
                <a:uLnTx/>
                <a:uFillTx/>
              </a:rPr>
              <a:t>(dark green bars indicate higher level of demand locally than nationally) </a:t>
            </a:r>
          </a:p>
        </p:txBody>
      </p:sp>
      <p:graphicFrame>
        <p:nvGraphicFramePr>
          <p:cNvPr id="5" name="Chart 4">
            <a:extLst>
              <a:ext uri="{FF2B5EF4-FFF2-40B4-BE49-F238E27FC236}">
                <a16:creationId xmlns:a16="http://schemas.microsoft.com/office/drawing/2014/main" id="{F6F29524-D773-5CBA-399D-0B8DF9F9B63E}"/>
              </a:ext>
            </a:extLst>
          </p:cNvPr>
          <p:cNvGraphicFramePr>
            <a:graphicFrameLocks/>
          </p:cNvGraphicFramePr>
          <p:nvPr>
            <p:extLst>
              <p:ext uri="{D42A27DB-BD31-4B8C-83A1-F6EECF244321}">
                <p14:modId xmlns:p14="http://schemas.microsoft.com/office/powerpoint/2010/main" val="3342175230"/>
              </p:ext>
            </p:extLst>
          </p:nvPr>
        </p:nvGraphicFramePr>
        <p:xfrm>
          <a:off x="237478" y="2111446"/>
          <a:ext cx="6173368" cy="4476382"/>
        </p:xfrm>
        <a:graphic>
          <a:graphicData uri="http://schemas.openxmlformats.org/drawingml/2006/chart">
            <c:chart xmlns:c="http://schemas.openxmlformats.org/drawingml/2006/chart" xmlns:r="http://schemas.openxmlformats.org/officeDocument/2006/relationships" r:id="rId2"/>
          </a:graphicData>
        </a:graphic>
      </p:graphicFrame>
      <p:sp>
        <p:nvSpPr>
          <p:cNvPr id="6" name="TextBox 5">
            <a:extLst>
              <a:ext uri="{FF2B5EF4-FFF2-40B4-BE49-F238E27FC236}">
                <a16:creationId xmlns:a16="http://schemas.microsoft.com/office/drawing/2014/main" id="{F3A4A46C-67A9-1F06-60A6-DC053B5348A3}"/>
              </a:ext>
            </a:extLst>
          </p:cNvPr>
          <p:cNvSpPr txBox="1"/>
          <p:nvPr/>
        </p:nvSpPr>
        <p:spPr>
          <a:xfrm>
            <a:off x="6983463" y="2117614"/>
            <a:ext cx="4485885" cy="3539430"/>
          </a:xfrm>
          <a:prstGeom prst="rect">
            <a:avLst/>
          </a:prstGeom>
          <a:noFill/>
          <a:ln w="12700">
            <a:noFill/>
          </a:ln>
        </p:spPr>
        <p:txBody>
          <a:bodyPr wrap="square" rtlCol="0">
            <a:spAutoFit/>
          </a:bodyPr>
          <a:lstStyle/>
          <a:p>
            <a:r>
              <a:rPr lang="en-GB" sz="1400" dirty="0"/>
              <a:t>In 2022, the job in highest demand in Buckinghamshire (according to online job postings) was care workers and home carers. Nationally, this was second only to programmers and software development professionals.</a:t>
            </a:r>
          </a:p>
          <a:p>
            <a:endParaRPr lang="en-GB" sz="1400" dirty="0"/>
          </a:p>
          <a:p>
            <a:r>
              <a:rPr lang="en-GB" sz="1400" dirty="0"/>
              <a:t>Jobs that were in higher demand locally than nationally included: </a:t>
            </a:r>
          </a:p>
          <a:p>
            <a:endParaRPr lang="en-GB" sz="1400" dirty="0"/>
          </a:p>
          <a:p>
            <a:pPr marL="171450" indent="-171450">
              <a:buFont typeface="Arial" panose="020B0604020202020204" pitchFamily="34" charset="0"/>
              <a:buChar char="•"/>
            </a:pPr>
            <a:r>
              <a:rPr lang="en-GB" sz="1400" dirty="0"/>
              <a:t>Care and nursing roles</a:t>
            </a:r>
          </a:p>
          <a:p>
            <a:pPr marL="171450" indent="-171450">
              <a:buFont typeface="Arial" panose="020B0604020202020204" pitchFamily="34" charset="0"/>
              <a:buChar char="•"/>
            </a:pPr>
            <a:r>
              <a:rPr lang="en-GB" sz="1400" dirty="0"/>
              <a:t>Admin roles</a:t>
            </a:r>
          </a:p>
          <a:p>
            <a:pPr marL="171450" indent="-171450">
              <a:buFont typeface="Arial" panose="020B0604020202020204" pitchFamily="34" charset="0"/>
              <a:buChar char="•"/>
            </a:pPr>
            <a:r>
              <a:rPr lang="en-GB" sz="1400" dirty="0"/>
              <a:t>Customer service roles</a:t>
            </a:r>
          </a:p>
          <a:p>
            <a:pPr marL="171450" indent="-171450">
              <a:buFont typeface="Arial" panose="020B0604020202020204" pitchFamily="34" charset="0"/>
              <a:buChar char="•"/>
            </a:pPr>
            <a:r>
              <a:rPr lang="en-GB" sz="1400" dirty="0"/>
              <a:t>Chefs, kitchen and catering roles</a:t>
            </a:r>
          </a:p>
          <a:p>
            <a:pPr marL="171450" indent="-171450">
              <a:buFont typeface="Arial" panose="020B0604020202020204" pitchFamily="34" charset="0"/>
              <a:buChar char="•"/>
            </a:pPr>
            <a:r>
              <a:rPr lang="en-GB" sz="1400" dirty="0"/>
              <a:t>Teaching and nursery roles</a:t>
            </a:r>
          </a:p>
          <a:p>
            <a:pPr marL="171450" indent="-171450">
              <a:buFont typeface="Arial" panose="020B0604020202020204" pitchFamily="34" charset="0"/>
              <a:buChar char="•"/>
            </a:pPr>
            <a:r>
              <a:rPr lang="en-GB" sz="1400" dirty="0"/>
              <a:t>Accountancy roles</a:t>
            </a:r>
          </a:p>
          <a:p>
            <a:pPr marL="171450" indent="-171450">
              <a:buFont typeface="Arial" panose="020B0604020202020204" pitchFamily="34" charset="0"/>
              <a:buChar char="•"/>
            </a:pPr>
            <a:r>
              <a:rPr lang="en-GB" sz="1400" dirty="0"/>
              <a:t>Cleaner roles</a:t>
            </a:r>
          </a:p>
          <a:p>
            <a:pPr marL="171450" indent="-171450">
              <a:buFont typeface="Arial" panose="020B0604020202020204" pitchFamily="34" charset="0"/>
              <a:buChar char="•"/>
            </a:pPr>
            <a:r>
              <a:rPr lang="en-GB" sz="1400" dirty="0"/>
              <a:t>Sales and retail assistant roles</a:t>
            </a:r>
          </a:p>
        </p:txBody>
      </p:sp>
      <p:sp>
        <p:nvSpPr>
          <p:cNvPr id="7" name="TextBox 6">
            <a:extLst>
              <a:ext uri="{FF2B5EF4-FFF2-40B4-BE49-F238E27FC236}">
                <a16:creationId xmlns:a16="http://schemas.microsoft.com/office/drawing/2014/main" id="{8E6A9779-D34C-8612-584A-5F73F9A1E83D}"/>
              </a:ext>
            </a:extLst>
          </p:cNvPr>
          <p:cNvSpPr txBox="1"/>
          <p:nvPr/>
        </p:nvSpPr>
        <p:spPr>
          <a:xfrm>
            <a:off x="9720943" y="6213723"/>
            <a:ext cx="2099388" cy="461665"/>
          </a:xfrm>
          <a:prstGeom prst="rect">
            <a:avLst/>
          </a:prstGeom>
          <a:noFill/>
        </p:spPr>
        <p:txBody>
          <a:bodyPr wrap="square" rtlCol="0">
            <a:spAutoFit/>
          </a:bodyPr>
          <a:lstStyle/>
          <a:p>
            <a:pPr algn="r"/>
            <a:r>
              <a:rPr lang="en-GB" sz="1200"/>
              <a:t>Source: Lightcast Job Postings, Jan 2022-Dec 2022.</a:t>
            </a:r>
          </a:p>
        </p:txBody>
      </p:sp>
      <p:sp>
        <p:nvSpPr>
          <p:cNvPr id="8" name="Rectangle: Rounded Corners 7">
            <a:extLst>
              <a:ext uri="{FF2B5EF4-FFF2-40B4-BE49-F238E27FC236}">
                <a16:creationId xmlns:a16="http://schemas.microsoft.com/office/drawing/2014/main" id="{C7175D2F-DF94-7BCB-E388-7882AE181CB2}"/>
              </a:ext>
            </a:extLst>
          </p:cNvPr>
          <p:cNvSpPr/>
          <p:nvPr/>
        </p:nvSpPr>
        <p:spPr>
          <a:xfrm>
            <a:off x="10620375" y="168676"/>
            <a:ext cx="1334147" cy="421689"/>
          </a:xfrm>
          <a:prstGeom prst="roundRect">
            <a:avLst/>
          </a:prstGeom>
          <a:solidFill>
            <a:srgbClr val="00696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a:solidFill>
                  <a:schemeClr val="bg1"/>
                </a:solidFill>
                <a:hlinkClick r:id="rId3" action="ppaction://hlinksldjump">
                  <a:extLst>
                    <a:ext uri="{A12FA001-AC4F-418D-AE19-62706E023703}">
                      <ahyp:hlinkClr xmlns:ahyp="http://schemas.microsoft.com/office/drawing/2018/hyperlinkcolor" val="tx"/>
                    </a:ext>
                  </a:extLst>
                </a:hlinkClick>
              </a:rPr>
              <a:t>Back to index</a:t>
            </a:r>
            <a:endParaRPr lang="en-GB" sz="1400">
              <a:solidFill>
                <a:schemeClr val="bg1"/>
              </a:solidFill>
            </a:endParaRPr>
          </a:p>
        </p:txBody>
      </p:sp>
    </p:spTree>
    <p:extLst>
      <p:ext uri="{BB962C8B-B14F-4D97-AF65-F5344CB8AC3E}">
        <p14:creationId xmlns:p14="http://schemas.microsoft.com/office/powerpoint/2010/main" val="4269080367"/>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53DD79-30C3-3F6F-E99F-F3FA85038140}"/>
              </a:ext>
            </a:extLst>
          </p:cNvPr>
          <p:cNvSpPr>
            <a:spLocks noGrp="1"/>
          </p:cNvSpPr>
          <p:nvPr>
            <p:ph type="title"/>
          </p:nvPr>
        </p:nvSpPr>
        <p:spPr>
          <a:xfrm>
            <a:off x="237478" y="168676"/>
            <a:ext cx="9033588" cy="1325563"/>
          </a:xfrm>
        </p:spPr>
        <p:txBody>
          <a:bodyPr>
            <a:normAutofit/>
          </a:bodyPr>
          <a:lstStyle/>
          <a:p>
            <a:r>
              <a:rPr lang="en-GB" sz="3200" b="1" dirty="0">
                <a:solidFill>
                  <a:srgbClr val="006965"/>
                </a:solidFill>
                <a:latin typeface="+mn-lt"/>
              </a:rPr>
              <a:t>Which occupations have seen demand grow over the last two years?</a:t>
            </a:r>
            <a:endParaRPr lang="en-GB" sz="3200" dirty="0">
              <a:solidFill>
                <a:srgbClr val="006965"/>
              </a:solidFill>
              <a:latin typeface="+mn-lt"/>
            </a:endParaRPr>
          </a:p>
        </p:txBody>
      </p:sp>
      <p:sp>
        <p:nvSpPr>
          <p:cNvPr id="4" name="Title 1">
            <a:extLst>
              <a:ext uri="{FF2B5EF4-FFF2-40B4-BE49-F238E27FC236}">
                <a16:creationId xmlns:a16="http://schemas.microsoft.com/office/drawing/2014/main" id="{EC3E880B-3113-6319-3444-2998E13CD86F}"/>
              </a:ext>
            </a:extLst>
          </p:cNvPr>
          <p:cNvSpPr txBox="1">
            <a:spLocks/>
          </p:cNvSpPr>
          <p:nvPr/>
        </p:nvSpPr>
        <p:spPr>
          <a:xfrm>
            <a:off x="237478" y="1494239"/>
            <a:ext cx="7886700" cy="468184"/>
          </a:xfrm>
          <a:prstGeom prst="rect">
            <a:avLst/>
          </a:prstGeom>
        </p:spPr>
        <p:txBody>
          <a:bodyPr vert="horz" lIns="91440" tIns="45720" rIns="91440" bIns="45720" rtlCol="0" anchor="ctr">
            <a:normAutofit lnSpcReduction="10000"/>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r>
              <a:rPr lang="en-GB" sz="1400" b="1" dirty="0">
                <a:solidFill>
                  <a:srgbClr val="006965"/>
                </a:solidFill>
                <a:latin typeface="Arial" panose="020B0604020202020204" pitchFamily="34" charset="0"/>
                <a:cs typeface="Arial" panose="020B0604020202020204" pitchFamily="34" charset="0"/>
              </a:rPr>
              <a:t>Job creation: occupations with more job postings in Bucks in 2022 than in 2020</a:t>
            </a:r>
          </a:p>
          <a:p>
            <a:r>
              <a:rPr kumimoji="0" lang="en-GB" sz="1400" b="1" i="0" u="none" strike="noStrike" kern="0" cap="none" spc="0" normalizeH="0" baseline="0" noProof="0" dirty="0">
                <a:ln>
                  <a:noFill/>
                </a:ln>
                <a:solidFill>
                  <a:srgbClr val="006965"/>
                </a:solidFill>
                <a:effectLst/>
                <a:uLnTx/>
                <a:uFillTx/>
              </a:rPr>
              <a:t>(dark green bars indicate higher % growth locally than nationally)</a:t>
            </a:r>
            <a:endParaRPr lang="en-GB" sz="1400" b="1" dirty="0">
              <a:solidFill>
                <a:srgbClr val="006965"/>
              </a:solidFill>
              <a:latin typeface="Arial" panose="020B0604020202020204" pitchFamily="34" charset="0"/>
              <a:cs typeface="Arial" panose="020B0604020202020204" pitchFamily="34" charset="0"/>
            </a:endParaRPr>
          </a:p>
        </p:txBody>
      </p:sp>
      <p:sp>
        <p:nvSpPr>
          <p:cNvPr id="8" name="TextBox 7">
            <a:extLst>
              <a:ext uri="{FF2B5EF4-FFF2-40B4-BE49-F238E27FC236}">
                <a16:creationId xmlns:a16="http://schemas.microsoft.com/office/drawing/2014/main" id="{0C49EADF-5B17-416E-5BDC-84A77746C9FF}"/>
              </a:ext>
            </a:extLst>
          </p:cNvPr>
          <p:cNvSpPr txBox="1"/>
          <p:nvPr/>
        </p:nvSpPr>
        <p:spPr>
          <a:xfrm>
            <a:off x="8220269" y="6213723"/>
            <a:ext cx="3600062" cy="276999"/>
          </a:xfrm>
          <a:prstGeom prst="rect">
            <a:avLst/>
          </a:prstGeom>
          <a:noFill/>
        </p:spPr>
        <p:txBody>
          <a:bodyPr wrap="square" rtlCol="0">
            <a:spAutoFit/>
          </a:bodyPr>
          <a:lstStyle/>
          <a:p>
            <a:pPr algn="r"/>
            <a:r>
              <a:rPr lang="en-GB" sz="1200"/>
              <a:t>Source: Lightcast Job Postings, 2020 – 2022.</a:t>
            </a:r>
          </a:p>
        </p:txBody>
      </p:sp>
      <p:sp>
        <p:nvSpPr>
          <p:cNvPr id="9" name="TextBox 8">
            <a:extLst>
              <a:ext uri="{FF2B5EF4-FFF2-40B4-BE49-F238E27FC236}">
                <a16:creationId xmlns:a16="http://schemas.microsoft.com/office/drawing/2014/main" id="{247ACE77-D44D-B093-FF21-60AE22D14EDE}"/>
              </a:ext>
            </a:extLst>
          </p:cNvPr>
          <p:cNvSpPr txBox="1"/>
          <p:nvPr/>
        </p:nvSpPr>
        <p:spPr>
          <a:xfrm>
            <a:off x="6474694" y="2679451"/>
            <a:ext cx="5166047" cy="3108543"/>
          </a:xfrm>
          <a:prstGeom prst="rect">
            <a:avLst/>
          </a:prstGeom>
          <a:noFill/>
        </p:spPr>
        <p:txBody>
          <a:bodyPr wrap="square" rtlCol="0">
            <a:spAutoFit/>
          </a:bodyPr>
          <a:lstStyle/>
          <a:p>
            <a:r>
              <a:rPr lang="en-GB" sz="1400" dirty="0"/>
              <a:t>Job postings in Buckinghamshire between 2020 and 2022 increased by 63% (81% nationally), as recruitment difficulties and staff retention issues became more prominent during the Covid-19 recovery period. </a:t>
            </a:r>
          </a:p>
          <a:p>
            <a:endParaRPr lang="en-GB" sz="1400" dirty="0"/>
          </a:p>
          <a:p>
            <a:r>
              <a:rPr lang="en-GB" sz="1400" dirty="0"/>
              <a:t>Reasons for this included people taking early retirement, young people remaining in full-time education, a greater demand for home working flexibility and more people out-of-work due to being long term sick or looking after home or family. </a:t>
            </a:r>
          </a:p>
          <a:p>
            <a:endParaRPr lang="en-GB" sz="1400" dirty="0"/>
          </a:p>
          <a:p>
            <a:r>
              <a:rPr lang="en-GB" sz="1400" dirty="0"/>
              <a:t>Local intelligence also suggests that Brexit made it more difficult for employers to recruit EU workers to fill labour shortages.  Some employers have sought to fill positions previously filled by EU workers with overseas workers from elsewhere.  </a:t>
            </a:r>
          </a:p>
        </p:txBody>
      </p:sp>
      <p:graphicFrame>
        <p:nvGraphicFramePr>
          <p:cNvPr id="10" name="Chart 9">
            <a:extLst>
              <a:ext uri="{FF2B5EF4-FFF2-40B4-BE49-F238E27FC236}">
                <a16:creationId xmlns:a16="http://schemas.microsoft.com/office/drawing/2014/main" id="{BEFB7E06-B808-781A-9896-C4BEE305766D}"/>
              </a:ext>
            </a:extLst>
          </p:cNvPr>
          <p:cNvGraphicFramePr>
            <a:graphicFrameLocks/>
          </p:cNvGraphicFramePr>
          <p:nvPr>
            <p:extLst>
              <p:ext uri="{D42A27DB-BD31-4B8C-83A1-F6EECF244321}">
                <p14:modId xmlns:p14="http://schemas.microsoft.com/office/powerpoint/2010/main" val="1955860369"/>
              </p:ext>
            </p:extLst>
          </p:nvPr>
        </p:nvGraphicFramePr>
        <p:xfrm>
          <a:off x="237477" y="2253723"/>
          <a:ext cx="5479831" cy="3960000"/>
        </p:xfrm>
        <a:graphic>
          <a:graphicData uri="http://schemas.openxmlformats.org/drawingml/2006/chart">
            <c:chart xmlns:c="http://schemas.openxmlformats.org/drawingml/2006/chart" xmlns:r="http://schemas.openxmlformats.org/officeDocument/2006/relationships" r:id="rId2"/>
          </a:graphicData>
        </a:graphic>
      </p:graphicFrame>
      <p:sp>
        <p:nvSpPr>
          <p:cNvPr id="5" name="Rectangle: Rounded Corners 4">
            <a:extLst>
              <a:ext uri="{FF2B5EF4-FFF2-40B4-BE49-F238E27FC236}">
                <a16:creationId xmlns:a16="http://schemas.microsoft.com/office/drawing/2014/main" id="{CA66BC5E-F89B-9B57-07AC-20487F197B81}"/>
              </a:ext>
            </a:extLst>
          </p:cNvPr>
          <p:cNvSpPr/>
          <p:nvPr/>
        </p:nvSpPr>
        <p:spPr>
          <a:xfrm>
            <a:off x="10620375" y="168676"/>
            <a:ext cx="1334147" cy="421689"/>
          </a:xfrm>
          <a:prstGeom prst="roundRect">
            <a:avLst/>
          </a:prstGeom>
          <a:solidFill>
            <a:srgbClr val="00696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a:solidFill>
                  <a:schemeClr val="bg1"/>
                </a:solidFill>
                <a:hlinkClick r:id="rId3" action="ppaction://hlinksldjump">
                  <a:extLst>
                    <a:ext uri="{A12FA001-AC4F-418D-AE19-62706E023703}">
                      <ahyp:hlinkClr xmlns:ahyp="http://schemas.microsoft.com/office/drawing/2018/hyperlinkcolor" val="tx"/>
                    </a:ext>
                  </a:extLst>
                </a:hlinkClick>
              </a:rPr>
              <a:t>Back to index</a:t>
            </a:r>
            <a:endParaRPr lang="en-GB" sz="1400">
              <a:solidFill>
                <a:schemeClr val="bg1"/>
              </a:solidFill>
            </a:endParaRPr>
          </a:p>
        </p:txBody>
      </p:sp>
    </p:spTree>
    <p:extLst>
      <p:ext uri="{BB962C8B-B14F-4D97-AF65-F5344CB8AC3E}">
        <p14:creationId xmlns:p14="http://schemas.microsoft.com/office/powerpoint/2010/main" val="3127550409"/>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53DD79-30C3-3F6F-E99F-F3FA85038140}"/>
              </a:ext>
            </a:extLst>
          </p:cNvPr>
          <p:cNvSpPr>
            <a:spLocks noGrp="1"/>
          </p:cNvSpPr>
          <p:nvPr>
            <p:ph type="title"/>
          </p:nvPr>
        </p:nvSpPr>
        <p:spPr>
          <a:xfrm>
            <a:off x="838200" y="365125"/>
            <a:ext cx="9360159" cy="1325563"/>
          </a:xfrm>
        </p:spPr>
        <p:txBody>
          <a:bodyPr>
            <a:normAutofit/>
          </a:bodyPr>
          <a:lstStyle/>
          <a:p>
            <a:r>
              <a:rPr lang="en-GB" sz="3600" b="1">
                <a:solidFill>
                  <a:srgbClr val="006965"/>
                </a:solidFill>
                <a:latin typeface="+mn-lt"/>
              </a:rPr>
              <a:t>Which occupations have seen demand reduce over the last two years?</a:t>
            </a:r>
            <a:endParaRPr lang="en-GB" sz="3600">
              <a:solidFill>
                <a:srgbClr val="006965"/>
              </a:solidFill>
              <a:latin typeface="+mn-lt"/>
            </a:endParaRPr>
          </a:p>
        </p:txBody>
      </p:sp>
      <p:graphicFrame>
        <p:nvGraphicFramePr>
          <p:cNvPr id="4" name="Chart 3">
            <a:extLst>
              <a:ext uri="{FF2B5EF4-FFF2-40B4-BE49-F238E27FC236}">
                <a16:creationId xmlns:a16="http://schemas.microsoft.com/office/drawing/2014/main" id="{9E00A556-7AD2-567D-BD95-88248B7AE7D7}"/>
              </a:ext>
            </a:extLst>
          </p:cNvPr>
          <p:cNvGraphicFramePr>
            <a:graphicFrameLocks/>
          </p:cNvGraphicFramePr>
          <p:nvPr>
            <p:extLst>
              <p:ext uri="{D42A27DB-BD31-4B8C-83A1-F6EECF244321}">
                <p14:modId xmlns:p14="http://schemas.microsoft.com/office/powerpoint/2010/main" val="377556619"/>
              </p:ext>
            </p:extLst>
          </p:nvPr>
        </p:nvGraphicFramePr>
        <p:xfrm>
          <a:off x="838200" y="2327187"/>
          <a:ext cx="5166000" cy="3960000"/>
        </p:xfrm>
        <a:graphic>
          <a:graphicData uri="http://schemas.openxmlformats.org/drawingml/2006/chart">
            <c:chart xmlns:c="http://schemas.openxmlformats.org/drawingml/2006/chart" xmlns:r="http://schemas.openxmlformats.org/officeDocument/2006/relationships" r:id="rId2"/>
          </a:graphicData>
        </a:graphic>
      </p:graphicFrame>
      <p:sp>
        <p:nvSpPr>
          <p:cNvPr id="5" name="Title 1">
            <a:extLst>
              <a:ext uri="{FF2B5EF4-FFF2-40B4-BE49-F238E27FC236}">
                <a16:creationId xmlns:a16="http://schemas.microsoft.com/office/drawing/2014/main" id="{AFA84ABB-121D-C951-4C87-82C8ED2303C4}"/>
              </a:ext>
            </a:extLst>
          </p:cNvPr>
          <p:cNvSpPr txBox="1">
            <a:spLocks/>
          </p:cNvSpPr>
          <p:nvPr/>
        </p:nvSpPr>
        <p:spPr>
          <a:xfrm>
            <a:off x="838200" y="1690688"/>
            <a:ext cx="7886700" cy="468184"/>
          </a:xfrm>
          <a:prstGeom prst="rect">
            <a:avLst/>
          </a:prstGeom>
        </p:spPr>
        <p:txBody>
          <a:bodyPr vert="horz" lIns="91440" tIns="45720" rIns="91440" bIns="45720" rtlCol="0" anchor="ctr">
            <a:normAutofit lnSpcReduction="10000"/>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r>
              <a:rPr lang="en-GB" sz="1400" b="1">
                <a:solidFill>
                  <a:srgbClr val="006965"/>
                </a:solidFill>
                <a:latin typeface="Arial" panose="020B0604020202020204" pitchFamily="34" charset="0"/>
                <a:cs typeface="Arial" panose="020B0604020202020204" pitchFamily="34" charset="0"/>
              </a:rPr>
              <a:t>Reduced demand: occupations with fewer job postings in Bucks in 2022 than in 2020</a:t>
            </a:r>
          </a:p>
          <a:p>
            <a:r>
              <a:rPr kumimoji="0" lang="en-GB" sz="1400" b="1" i="0" u="none" strike="noStrike" kern="0" cap="none" spc="0" normalizeH="0" baseline="0" noProof="0">
                <a:ln>
                  <a:noFill/>
                </a:ln>
                <a:solidFill>
                  <a:srgbClr val="006965"/>
                </a:solidFill>
                <a:effectLst/>
                <a:uLnTx/>
                <a:uFillTx/>
              </a:rPr>
              <a:t>(dark green bars indicate higher % reduction locally than nationally)</a:t>
            </a:r>
            <a:endParaRPr lang="en-GB" sz="1400" b="1">
              <a:solidFill>
                <a:srgbClr val="006965"/>
              </a:solidFill>
              <a:latin typeface="Arial" panose="020B0604020202020204" pitchFamily="34" charset="0"/>
              <a:cs typeface="Arial" panose="020B0604020202020204" pitchFamily="34" charset="0"/>
            </a:endParaRPr>
          </a:p>
        </p:txBody>
      </p:sp>
      <p:sp>
        <p:nvSpPr>
          <p:cNvPr id="6" name="TextBox 5">
            <a:extLst>
              <a:ext uri="{FF2B5EF4-FFF2-40B4-BE49-F238E27FC236}">
                <a16:creationId xmlns:a16="http://schemas.microsoft.com/office/drawing/2014/main" id="{E577B170-CD3D-7EE1-3F48-9EB455DA6107}"/>
              </a:ext>
            </a:extLst>
          </p:cNvPr>
          <p:cNvSpPr txBox="1"/>
          <p:nvPr/>
        </p:nvSpPr>
        <p:spPr>
          <a:xfrm>
            <a:off x="8220269" y="6465821"/>
            <a:ext cx="3600062" cy="276999"/>
          </a:xfrm>
          <a:prstGeom prst="rect">
            <a:avLst/>
          </a:prstGeom>
          <a:noFill/>
        </p:spPr>
        <p:txBody>
          <a:bodyPr wrap="square" rtlCol="0">
            <a:spAutoFit/>
          </a:bodyPr>
          <a:lstStyle/>
          <a:p>
            <a:pPr algn="r"/>
            <a:r>
              <a:rPr lang="en-GB" sz="1200"/>
              <a:t>Source: Lightcast Job Postings, 2020 – 2022.</a:t>
            </a:r>
          </a:p>
        </p:txBody>
      </p:sp>
      <p:sp>
        <p:nvSpPr>
          <p:cNvPr id="7" name="TextBox 6">
            <a:extLst>
              <a:ext uri="{FF2B5EF4-FFF2-40B4-BE49-F238E27FC236}">
                <a16:creationId xmlns:a16="http://schemas.microsoft.com/office/drawing/2014/main" id="{70032312-1425-C806-6DBC-B897F33F7BB6}"/>
              </a:ext>
            </a:extLst>
          </p:cNvPr>
          <p:cNvSpPr txBox="1"/>
          <p:nvPr/>
        </p:nvSpPr>
        <p:spPr>
          <a:xfrm>
            <a:off x="6376299" y="2327187"/>
            <a:ext cx="5258974" cy="3970318"/>
          </a:xfrm>
          <a:prstGeom prst="rect">
            <a:avLst/>
          </a:prstGeom>
          <a:noFill/>
        </p:spPr>
        <p:txBody>
          <a:bodyPr wrap="square" rtlCol="0">
            <a:spAutoFit/>
          </a:bodyPr>
          <a:lstStyle/>
          <a:p>
            <a:r>
              <a:rPr lang="en-GB" sz="1400"/>
              <a:t>Few occupations, both locally and nationally, experienced reduced demand with fewer job postings in 2022 than in 2020. Occupations that did experience reduced demand in Buckinghamshire had a greater drop in proportion to the national average.</a:t>
            </a:r>
          </a:p>
          <a:p>
            <a:endParaRPr lang="en-GB" sz="1400"/>
          </a:p>
          <a:p>
            <a:r>
              <a:rPr lang="en-GB" sz="1400">
                <a:solidFill>
                  <a:srgbClr val="080808"/>
                </a:solidFill>
              </a:rPr>
              <a:t>Occupations for which there was lower demand in 2022 than in 2020 include:</a:t>
            </a:r>
          </a:p>
          <a:p>
            <a:endParaRPr lang="en-GB" sz="1400">
              <a:solidFill>
                <a:srgbClr val="080808"/>
              </a:solidFill>
            </a:endParaRPr>
          </a:p>
          <a:p>
            <a:pPr marL="285750" indent="-285750">
              <a:buFont typeface="Arial" panose="020B0604020202020204" pitchFamily="34" charset="0"/>
              <a:buChar char="•"/>
            </a:pPr>
            <a:r>
              <a:rPr lang="en-GB" sz="1400">
                <a:solidFill>
                  <a:srgbClr val="080808"/>
                </a:solidFill>
              </a:rPr>
              <a:t>Call and contact centre occupations</a:t>
            </a:r>
          </a:p>
          <a:p>
            <a:pPr marL="285750" indent="-285750">
              <a:buFont typeface="Arial" panose="020B0604020202020204" pitchFamily="34" charset="0"/>
              <a:buChar char="•"/>
            </a:pPr>
            <a:r>
              <a:rPr lang="en-GB" sz="1400">
                <a:solidFill>
                  <a:srgbClr val="080808"/>
                </a:solidFill>
              </a:rPr>
              <a:t>Care managers and proprietors</a:t>
            </a:r>
          </a:p>
          <a:p>
            <a:pPr marL="285750" indent="-285750">
              <a:buFont typeface="Arial" panose="020B0604020202020204" pitchFamily="34" charset="0"/>
              <a:buChar char="•"/>
            </a:pPr>
            <a:r>
              <a:rPr lang="en-GB" sz="1400">
                <a:solidFill>
                  <a:srgbClr val="080808"/>
                </a:solidFill>
              </a:rPr>
              <a:t>Dental nurses</a:t>
            </a:r>
          </a:p>
          <a:p>
            <a:pPr marL="285750" indent="-285750">
              <a:buFont typeface="Arial" panose="020B0604020202020204" pitchFamily="34" charset="0"/>
              <a:buChar char="•"/>
            </a:pPr>
            <a:r>
              <a:rPr lang="en-GB" sz="1400">
                <a:solidFill>
                  <a:srgbClr val="080808"/>
                </a:solidFill>
              </a:rPr>
              <a:t>Labourers</a:t>
            </a:r>
          </a:p>
          <a:p>
            <a:pPr marL="285750" indent="-285750">
              <a:buFont typeface="Arial" panose="020B0604020202020204" pitchFamily="34" charset="0"/>
              <a:buChar char="•"/>
            </a:pPr>
            <a:r>
              <a:rPr lang="en-GB" sz="1400">
                <a:solidFill>
                  <a:srgbClr val="080808"/>
                </a:solidFill>
              </a:rPr>
              <a:t>Finance and investment roles</a:t>
            </a:r>
            <a:r>
              <a:rPr lang="en-GB" sz="1400"/>
              <a:t> </a:t>
            </a:r>
          </a:p>
          <a:p>
            <a:endParaRPr lang="en-GB" sz="1400">
              <a:solidFill>
                <a:srgbClr val="FF0000"/>
              </a:solidFill>
            </a:endParaRPr>
          </a:p>
          <a:p>
            <a:r>
              <a:rPr lang="en-GB" sz="1400"/>
              <a:t>In addition to the impact of the Covid-19 pandemic, drops in job vacancies could also reflect the level of churn in the job market. With, in some cases, people being more likely to stay in roles than they might overwise have done, for financial security. </a:t>
            </a:r>
          </a:p>
        </p:txBody>
      </p:sp>
      <p:sp>
        <p:nvSpPr>
          <p:cNvPr id="8" name="Rectangle: Rounded Corners 7">
            <a:extLst>
              <a:ext uri="{FF2B5EF4-FFF2-40B4-BE49-F238E27FC236}">
                <a16:creationId xmlns:a16="http://schemas.microsoft.com/office/drawing/2014/main" id="{903AB870-22F3-2637-A846-C59C1F6FA9CE}"/>
              </a:ext>
            </a:extLst>
          </p:cNvPr>
          <p:cNvSpPr/>
          <p:nvPr/>
        </p:nvSpPr>
        <p:spPr>
          <a:xfrm>
            <a:off x="10620375" y="168676"/>
            <a:ext cx="1334147" cy="421689"/>
          </a:xfrm>
          <a:prstGeom prst="roundRect">
            <a:avLst/>
          </a:prstGeom>
          <a:solidFill>
            <a:srgbClr val="00696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a:solidFill>
                  <a:schemeClr val="bg1"/>
                </a:solidFill>
                <a:hlinkClick r:id="rId3" action="ppaction://hlinksldjump">
                  <a:extLst>
                    <a:ext uri="{A12FA001-AC4F-418D-AE19-62706E023703}">
                      <ahyp:hlinkClr xmlns:ahyp="http://schemas.microsoft.com/office/drawing/2018/hyperlinkcolor" val="tx"/>
                    </a:ext>
                  </a:extLst>
                </a:hlinkClick>
              </a:rPr>
              <a:t>Back to index</a:t>
            </a:r>
            <a:endParaRPr lang="en-GB" sz="1400">
              <a:solidFill>
                <a:schemeClr val="bg1"/>
              </a:solidFill>
            </a:endParaRPr>
          </a:p>
        </p:txBody>
      </p:sp>
    </p:spTree>
    <p:extLst>
      <p:ext uri="{BB962C8B-B14F-4D97-AF65-F5344CB8AC3E}">
        <p14:creationId xmlns:p14="http://schemas.microsoft.com/office/powerpoint/2010/main" val="2676050564"/>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E69C70-3FF5-4512-6258-F9327EFD3E0C}"/>
              </a:ext>
            </a:extLst>
          </p:cNvPr>
          <p:cNvSpPr>
            <a:spLocks noGrp="1"/>
          </p:cNvSpPr>
          <p:nvPr>
            <p:ph type="title"/>
          </p:nvPr>
        </p:nvSpPr>
        <p:spPr>
          <a:xfrm>
            <a:off x="117764" y="168676"/>
            <a:ext cx="9348019" cy="1325563"/>
          </a:xfrm>
        </p:spPr>
        <p:txBody>
          <a:bodyPr>
            <a:normAutofit/>
          </a:bodyPr>
          <a:lstStyle/>
          <a:p>
            <a:r>
              <a:rPr lang="en-GB" sz="3200" b="1" dirty="0">
                <a:solidFill>
                  <a:srgbClr val="006965"/>
                </a:solidFill>
                <a:latin typeface="+mn-lt"/>
              </a:rPr>
              <a:t>Which sectors are predicted to create the most jobs in Buckinghamshire over the next 10 years? </a:t>
            </a:r>
            <a:endParaRPr lang="en-GB" sz="3200" dirty="0">
              <a:solidFill>
                <a:srgbClr val="006965"/>
              </a:solidFill>
              <a:latin typeface="+mn-lt"/>
            </a:endParaRPr>
          </a:p>
        </p:txBody>
      </p:sp>
      <p:sp>
        <p:nvSpPr>
          <p:cNvPr id="3" name="TextBox 2">
            <a:extLst>
              <a:ext uri="{FF2B5EF4-FFF2-40B4-BE49-F238E27FC236}">
                <a16:creationId xmlns:a16="http://schemas.microsoft.com/office/drawing/2014/main" id="{FE1BB922-FAAC-B391-0239-FE0B8E53BA22}"/>
              </a:ext>
            </a:extLst>
          </p:cNvPr>
          <p:cNvSpPr txBox="1"/>
          <p:nvPr/>
        </p:nvSpPr>
        <p:spPr>
          <a:xfrm>
            <a:off x="237834" y="1564492"/>
            <a:ext cx="6939118" cy="3411896"/>
          </a:xfrm>
          <a:prstGeom prst="rect">
            <a:avLst/>
          </a:prstGeom>
          <a:noFill/>
          <a:ln w="12700">
            <a:noFill/>
          </a:ln>
        </p:spPr>
        <p:txBody>
          <a:bodyPr wrap="square" rtlCol="0">
            <a:spAutoFit/>
          </a:bodyPr>
          <a:lstStyle/>
          <a:p>
            <a:pPr>
              <a:lnSpc>
                <a:spcPct val="107000"/>
              </a:lnSpc>
              <a:spcAft>
                <a:spcPts val="800"/>
              </a:spcAft>
            </a:pPr>
            <a:r>
              <a:rPr lang="en-GB" sz="1400" dirty="0">
                <a:effectLst/>
                <a:latin typeface="Calibri" panose="020F0502020204030204" pitchFamily="34" charset="0"/>
                <a:ea typeface="Calibri" panose="020F0502020204030204" pitchFamily="34" charset="0"/>
                <a:cs typeface="Arial" panose="020B0604020202020204" pitchFamily="34" charset="0"/>
              </a:rPr>
              <a:t>Key growth sectors (from an employment perspective) within Buckinghamshire over the next 10 years will be: </a:t>
            </a:r>
          </a:p>
          <a:p>
            <a:pPr marL="342900" lvl="0" indent="-342900">
              <a:lnSpc>
                <a:spcPct val="107000"/>
              </a:lnSpc>
              <a:buFont typeface="Symbol" panose="05050102010706020507" pitchFamily="18" charset="2"/>
              <a:buChar char=""/>
            </a:pPr>
            <a:r>
              <a:rPr lang="en-GB" sz="1400" b="1" dirty="0">
                <a:solidFill>
                  <a:srgbClr val="006965"/>
                </a:solidFill>
                <a:effectLst/>
                <a:latin typeface="Calibri" panose="020F0502020204030204" pitchFamily="34" charset="0"/>
                <a:ea typeface="Calibri" panose="020F0502020204030204" pitchFamily="34" charset="0"/>
                <a:cs typeface="Arial" panose="020B0604020202020204" pitchFamily="34" charset="0"/>
              </a:rPr>
              <a:t>Construction</a:t>
            </a:r>
            <a:r>
              <a:rPr lang="en-GB" sz="1400" dirty="0">
                <a:effectLst/>
                <a:latin typeface="Calibri" panose="020F0502020204030204" pitchFamily="34" charset="0"/>
                <a:ea typeface="Calibri" panose="020F0502020204030204" pitchFamily="34" charset="0"/>
                <a:cs typeface="Arial" panose="020B0604020202020204" pitchFamily="34" charset="0"/>
              </a:rPr>
              <a:t> (in part due to HS2, East West Rail, Pinewood Studios expansion, Aylesbury Garden Town related construction activity, and a large house building programme) </a:t>
            </a:r>
          </a:p>
          <a:p>
            <a:pPr marL="342900" indent="-342900">
              <a:lnSpc>
                <a:spcPct val="107000"/>
              </a:lnSpc>
              <a:buFont typeface="Symbol" panose="05050102010706020507" pitchFamily="18" charset="2"/>
              <a:buChar char=""/>
            </a:pPr>
            <a:r>
              <a:rPr lang="en-GB" sz="1400" b="1" dirty="0">
                <a:solidFill>
                  <a:srgbClr val="006965"/>
                </a:solidFill>
                <a:latin typeface="Calibri" panose="020F0502020204030204" pitchFamily="34" charset="0"/>
                <a:ea typeface="Calibri" panose="020F0502020204030204" pitchFamily="34" charset="0"/>
                <a:cs typeface="Arial" panose="020B0604020202020204" pitchFamily="34" charset="0"/>
              </a:rPr>
              <a:t>Creative</a:t>
            </a:r>
            <a:r>
              <a:rPr lang="en-GB" sz="1400" dirty="0">
                <a:solidFill>
                  <a:srgbClr val="006965"/>
                </a:solidFill>
                <a:latin typeface="Calibri" panose="020F0502020204030204" pitchFamily="34" charset="0"/>
                <a:ea typeface="Calibri" panose="020F0502020204030204" pitchFamily="34" charset="0"/>
                <a:cs typeface="Arial" panose="020B0604020202020204" pitchFamily="34" charset="0"/>
              </a:rPr>
              <a:t> </a:t>
            </a:r>
            <a:r>
              <a:rPr lang="en-GB" sz="1400" b="1" dirty="0">
                <a:solidFill>
                  <a:srgbClr val="006965"/>
                </a:solidFill>
                <a:latin typeface="Calibri" panose="020F0502020204030204" pitchFamily="34" charset="0"/>
                <a:ea typeface="Calibri" panose="020F0502020204030204" pitchFamily="34" charset="0"/>
                <a:cs typeface="Arial" panose="020B0604020202020204" pitchFamily="34" charset="0"/>
              </a:rPr>
              <a:t>Industries</a:t>
            </a:r>
            <a:r>
              <a:rPr lang="en-GB" sz="1400" dirty="0">
                <a:solidFill>
                  <a:srgbClr val="006965"/>
                </a:solidFill>
                <a:latin typeface="Calibri" panose="020F0502020204030204" pitchFamily="34" charset="0"/>
                <a:ea typeface="Calibri" panose="020F0502020204030204" pitchFamily="34" charset="0"/>
                <a:cs typeface="Arial" panose="020B0604020202020204" pitchFamily="34" charset="0"/>
              </a:rPr>
              <a:t> </a:t>
            </a:r>
            <a:r>
              <a:rPr lang="en-GB" sz="1400" dirty="0">
                <a:latin typeface="Calibri" panose="020F0502020204030204" pitchFamily="34" charset="0"/>
                <a:ea typeface="Calibri" panose="020F0502020204030204" pitchFamily="34" charset="0"/>
                <a:cs typeface="Arial" panose="020B0604020202020204" pitchFamily="34" charset="0"/>
              </a:rPr>
              <a:t>(linked to expansion plans at Pinewood Studios, Wycombe Film Studios and proposed Marlow Film Studios, plus the continuing growth of the West of London Screen Cluster with many new studios recently being opened or are currently being proposed)</a:t>
            </a:r>
          </a:p>
          <a:p>
            <a:pPr marL="342900" indent="-342900">
              <a:lnSpc>
                <a:spcPct val="107000"/>
              </a:lnSpc>
              <a:buFont typeface="Symbol" panose="05050102010706020507" pitchFamily="18" charset="2"/>
              <a:buChar char=""/>
            </a:pPr>
            <a:r>
              <a:rPr lang="en-GB" sz="1400" b="1" dirty="0">
                <a:solidFill>
                  <a:srgbClr val="006965"/>
                </a:solidFill>
                <a:latin typeface="Calibri" panose="020F0502020204030204" pitchFamily="34" charset="0"/>
                <a:ea typeface="Calibri" panose="020F0502020204030204" pitchFamily="34" charset="0"/>
                <a:cs typeface="Arial" panose="020B0604020202020204" pitchFamily="34" charset="0"/>
              </a:rPr>
              <a:t>Life sciences, health and social care </a:t>
            </a:r>
            <a:r>
              <a:rPr lang="en-GB" sz="1400" dirty="0">
                <a:latin typeface="Calibri" panose="020F0502020204030204" pitchFamily="34" charset="0"/>
                <a:ea typeface="Calibri" panose="020F0502020204030204" pitchFamily="34" charset="0"/>
                <a:cs typeface="Arial" panose="020B0604020202020204" pitchFamily="34" charset="0"/>
              </a:rPr>
              <a:t>(linked to both the health needs of an ageing population and the need to respond to the aftermath of the Covid-19 pandemic) </a:t>
            </a:r>
          </a:p>
          <a:p>
            <a:pPr marL="342900" indent="-342900">
              <a:lnSpc>
                <a:spcPct val="107000"/>
              </a:lnSpc>
              <a:buFont typeface="Symbol" panose="05050102010706020507" pitchFamily="18" charset="2"/>
              <a:buChar char=""/>
            </a:pPr>
            <a:r>
              <a:rPr lang="en-GB" sz="1400" b="1" dirty="0">
                <a:solidFill>
                  <a:srgbClr val="006965"/>
                </a:solidFill>
                <a:latin typeface="Calibri" panose="020F0502020204030204" pitchFamily="34" charset="0"/>
                <a:ea typeface="Calibri" panose="020F0502020204030204" pitchFamily="34" charset="0"/>
                <a:cs typeface="Arial" panose="020B0604020202020204" pitchFamily="34" charset="0"/>
              </a:rPr>
              <a:t>Space</a:t>
            </a:r>
            <a:r>
              <a:rPr lang="en-GB" sz="1400" dirty="0">
                <a:latin typeface="Calibri" panose="020F0502020204030204" pitchFamily="34" charset="0"/>
                <a:ea typeface="Calibri" panose="020F0502020204030204" pitchFamily="34" charset="0"/>
                <a:cs typeface="Arial" panose="020B0604020202020204" pitchFamily="34" charset="0"/>
              </a:rPr>
              <a:t> (linked to expansion of the Westcott Space Cluster)</a:t>
            </a:r>
          </a:p>
          <a:p>
            <a:pPr marL="342900" lvl="0" indent="-342900">
              <a:lnSpc>
                <a:spcPct val="107000"/>
              </a:lnSpc>
              <a:spcAft>
                <a:spcPts val="800"/>
              </a:spcAft>
              <a:buFont typeface="Symbol" panose="05050102010706020507" pitchFamily="18" charset="2"/>
              <a:buChar char=""/>
            </a:pPr>
            <a:r>
              <a:rPr lang="en-GB" sz="1400" b="1" dirty="0">
                <a:solidFill>
                  <a:srgbClr val="006965"/>
                </a:solidFill>
                <a:effectLst/>
                <a:latin typeface="Calibri" panose="020F0502020204030204" pitchFamily="34" charset="0"/>
                <a:ea typeface="Calibri" panose="020F0502020204030204" pitchFamily="34" charset="0"/>
                <a:cs typeface="Arial" panose="020B0604020202020204" pitchFamily="34" charset="0"/>
              </a:rPr>
              <a:t>High performance engineering </a:t>
            </a:r>
            <a:r>
              <a:rPr lang="en-GB" sz="1400" dirty="0">
                <a:effectLst/>
                <a:latin typeface="Calibri" panose="020F0502020204030204" pitchFamily="34" charset="0"/>
                <a:ea typeface="Calibri" panose="020F0502020204030204" pitchFamily="34" charset="0"/>
                <a:cs typeface="Arial" panose="020B0604020202020204" pitchFamily="34" charset="0"/>
              </a:rPr>
              <a:t>(linked to expansion of the Silverstone Park and Technology Cluster and an increasing focus on the need for green technologies to combat climate change) </a:t>
            </a:r>
          </a:p>
        </p:txBody>
      </p:sp>
      <p:sp>
        <p:nvSpPr>
          <p:cNvPr id="4" name="Rectangle: Rounded Corners 3">
            <a:extLst>
              <a:ext uri="{FF2B5EF4-FFF2-40B4-BE49-F238E27FC236}">
                <a16:creationId xmlns:a16="http://schemas.microsoft.com/office/drawing/2014/main" id="{FBFA7843-8819-A5BA-E73E-7398C0F280E8}"/>
              </a:ext>
            </a:extLst>
          </p:cNvPr>
          <p:cNvSpPr/>
          <p:nvPr/>
        </p:nvSpPr>
        <p:spPr>
          <a:xfrm>
            <a:off x="7980096" y="1589590"/>
            <a:ext cx="3539067" cy="1046530"/>
          </a:xfrm>
          <a:prstGeom prst="roundRect">
            <a:avLst/>
          </a:prstGeom>
          <a:solidFill>
            <a:srgbClr val="006965"/>
          </a:solidFill>
          <a:ln>
            <a:solidFill>
              <a:srgbClr val="006965"/>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GB" sz="1400" dirty="0"/>
              <a:t>The construction, creative and health and social care sectors are expected to create the greatest volume of jobs over the next five years. </a:t>
            </a:r>
          </a:p>
        </p:txBody>
      </p:sp>
      <p:sp>
        <p:nvSpPr>
          <p:cNvPr id="5" name="Rectangle: Rounded Corners 4">
            <a:extLst>
              <a:ext uri="{FF2B5EF4-FFF2-40B4-BE49-F238E27FC236}">
                <a16:creationId xmlns:a16="http://schemas.microsoft.com/office/drawing/2014/main" id="{EAB50346-15E0-6779-FFC9-41214D70BFDC}"/>
              </a:ext>
            </a:extLst>
          </p:cNvPr>
          <p:cNvSpPr/>
          <p:nvPr/>
        </p:nvSpPr>
        <p:spPr>
          <a:xfrm>
            <a:off x="7980095" y="2780962"/>
            <a:ext cx="3539067" cy="642557"/>
          </a:xfrm>
          <a:prstGeom prst="roundRect">
            <a:avLst/>
          </a:prstGeom>
          <a:solidFill>
            <a:srgbClr val="FFFFFF"/>
          </a:solidFill>
          <a:ln>
            <a:solidFill>
              <a:srgbClr val="006965"/>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GB" sz="1400" dirty="0">
                <a:solidFill>
                  <a:schemeClr val="tx1"/>
                </a:solidFill>
                <a:latin typeface="Calibri" panose="020F0502020204030204" pitchFamily="34" charset="0"/>
                <a:ea typeface="Calibri" panose="020F0502020204030204" pitchFamily="34" charset="0"/>
                <a:cs typeface="Arial" panose="020B0604020202020204" pitchFamily="34" charset="0"/>
              </a:rPr>
              <a:t>Pinewood Studios’ expansion plans are predicted to create over 8,000 new jobs, and over 3,000 construction jobs.</a:t>
            </a:r>
            <a:r>
              <a:rPr lang="en-GB" sz="1400" baseline="30000" dirty="0">
                <a:solidFill>
                  <a:schemeClr val="tx1"/>
                </a:solidFill>
                <a:latin typeface="Calibri" panose="020F0502020204030204" pitchFamily="34" charset="0"/>
                <a:ea typeface="Calibri" panose="020F0502020204030204" pitchFamily="34" charset="0"/>
                <a:cs typeface="Arial" panose="020B0604020202020204" pitchFamily="34" charset="0"/>
              </a:rPr>
              <a:t>1</a:t>
            </a:r>
            <a:endParaRPr lang="en-GB" sz="1400" dirty="0">
              <a:solidFill>
                <a:schemeClr val="tx1"/>
              </a:solidFill>
            </a:endParaRPr>
          </a:p>
        </p:txBody>
      </p:sp>
      <p:sp>
        <p:nvSpPr>
          <p:cNvPr id="6" name="Rectangle: Rounded Corners 5">
            <a:extLst>
              <a:ext uri="{FF2B5EF4-FFF2-40B4-BE49-F238E27FC236}">
                <a16:creationId xmlns:a16="http://schemas.microsoft.com/office/drawing/2014/main" id="{7D2DD2BB-887D-BF2C-DC42-D26D0FBAE631}"/>
              </a:ext>
            </a:extLst>
          </p:cNvPr>
          <p:cNvSpPr/>
          <p:nvPr/>
        </p:nvSpPr>
        <p:spPr>
          <a:xfrm>
            <a:off x="7980094" y="4514753"/>
            <a:ext cx="3539067" cy="821263"/>
          </a:xfrm>
          <a:prstGeom prst="roundRect">
            <a:avLst/>
          </a:prstGeom>
          <a:solidFill>
            <a:schemeClr val="bg1"/>
          </a:solidFill>
          <a:ln>
            <a:solidFill>
              <a:srgbClr val="006965"/>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GB" sz="1400" dirty="0">
                <a:solidFill>
                  <a:schemeClr val="tx1"/>
                </a:solidFill>
                <a:latin typeface="Calibri" panose="020F0502020204030204" pitchFamily="34" charset="0"/>
                <a:ea typeface="Calibri" panose="020F0502020204030204" pitchFamily="34" charset="0"/>
                <a:cs typeface="Arial" panose="020B0604020202020204" pitchFamily="34" charset="0"/>
              </a:rPr>
              <a:t>It is anticipated that the 10-year plan for the Westcott Space Cluster will create over 2,000 jobs.</a:t>
            </a:r>
            <a:endParaRPr lang="en-GB" sz="1400" dirty="0">
              <a:solidFill>
                <a:schemeClr val="tx1"/>
              </a:solidFill>
            </a:endParaRPr>
          </a:p>
        </p:txBody>
      </p:sp>
      <p:sp>
        <p:nvSpPr>
          <p:cNvPr id="7" name="Rectangle: Rounded Corners 6">
            <a:extLst>
              <a:ext uri="{FF2B5EF4-FFF2-40B4-BE49-F238E27FC236}">
                <a16:creationId xmlns:a16="http://schemas.microsoft.com/office/drawing/2014/main" id="{C9F62D83-86D1-DB0E-CCF1-03596E09B0A4}"/>
              </a:ext>
            </a:extLst>
          </p:cNvPr>
          <p:cNvSpPr/>
          <p:nvPr/>
        </p:nvSpPr>
        <p:spPr>
          <a:xfrm>
            <a:off x="7980094" y="3568362"/>
            <a:ext cx="3539067" cy="880440"/>
          </a:xfrm>
          <a:prstGeom prst="roundRect">
            <a:avLst/>
          </a:prstGeom>
          <a:solidFill>
            <a:srgbClr val="006965"/>
          </a:solidFill>
          <a:ln>
            <a:solidFill>
              <a:srgbClr val="006965"/>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GB" sz="1400" dirty="0">
                <a:solidFill>
                  <a:schemeClr val="bg1"/>
                </a:solidFill>
                <a:latin typeface="Calibri" panose="020F0502020204030204" pitchFamily="34" charset="0"/>
                <a:ea typeface="Calibri" panose="020F0502020204030204" pitchFamily="34" charset="0"/>
                <a:cs typeface="Arial" panose="020B0604020202020204" pitchFamily="34" charset="0"/>
              </a:rPr>
              <a:t>The construction of HS2 is expected to create around 4,000 jobs in Buckinghamshire and the surrounding areas over the lifetime of the project.</a:t>
            </a:r>
            <a:r>
              <a:rPr lang="en-GB" sz="1400" baseline="30000" dirty="0">
                <a:solidFill>
                  <a:schemeClr val="bg1"/>
                </a:solidFill>
                <a:latin typeface="Calibri" panose="020F0502020204030204" pitchFamily="34" charset="0"/>
                <a:ea typeface="Calibri" panose="020F0502020204030204" pitchFamily="34" charset="0"/>
                <a:cs typeface="Arial" panose="020B0604020202020204" pitchFamily="34" charset="0"/>
              </a:rPr>
              <a:t>2</a:t>
            </a:r>
            <a:endParaRPr lang="en-GB" sz="1400" dirty="0">
              <a:solidFill>
                <a:schemeClr val="bg1"/>
              </a:solidFill>
            </a:endParaRPr>
          </a:p>
        </p:txBody>
      </p:sp>
      <p:sp>
        <p:nvSpPr>
          <p:cNvPr id="8" name="TextBox 7">
            <a:extLst>
              <a:ext uri="{FF2B5EF4-FFF2-40B4-BE49-F238E27FC236}">
                <a16:creationId xmlns:a16="http://schemas.microsoft.com/office/drawing/2014/main" id="{6780C446-090D-3299-F9FF-B442442C6DB3}"/>
              </a:ext>
            </a:extLst>
          </p:cNvPr>
          <p:cNvSpPr txBox="1"/>
          <p:nvPr/>
        </p:nvSpPr>
        <p:spPr>
          <a:xfrm>
            <a:off x="8257185" y="5590683"/>
            <a:ext cx="3539067" cy="646331"/>
          </a:xfrm>
          <a:prstGeom prst="rect">
            <a:avLst/>
          </a:prstGeom>
          <a:noFill/>
          <a:ln>
            <a:noFill/>
          </a:ln>
        </p:spPr>
        <p:txBody>
          <a:bodyPr wrap="square" rtlCol="0">
            <a:spAutoFit/>
          </a:bodyPr>
          <a:lstStyle/>
          <a:p>
            <a:pPr algn="r"/>
            <a:r>
              <a:rPr lang="en-GB" sz="1200" dirty="0">
                <a:latin typeface="Calibri" panose="020F0502020204030204" pitchFamily="34" charset="0"/>
                <a:ea typeface="Times New Roman" panose="02020603050405020304" pitchFamily="18" charset="0"/>
              </a:rPr>
              <a:t>More detailed analysis of workforce trends, skills shortages and local training provision for these sectors is available from Buckinghamshire LEP. </a:t>
            </a:r>
          </a:p>
        </p:txBody>
      </p:sp>
      <p:sp>
        <p:nvSpPr>
          <p:cNvPr id="9" name="TextBox 8">
            <a:extLst>
              <a:ext uri="{FF2B5EF4-FFF2-40B4-BE49-F238E27FC236}">
                <a16:creationId xmlns:a16="http://schemas.microsoft.com/office/drawing/2014/main" id="{BE816148-64B9-74D8-3F8B-8655C04353A4}"/>
              </a:ext>
            </a:extLst>
          </p:cNvPr>
          <p:cNvSpPr txBox="1"/>
          <p:nvPr/>
        </p:nvSpPr>
        <p:spPr>
          <a:xfrm>
            <a:off x="237834" y="5293508"/>
            <a:ext cx="6427839" cy="1169551"/>
          </a:xfrm>
          <a:prstGeom prst="rect">
            <a:avLst/>
          </a:prstGeom>
          <a:noFill/>
          <a:ln>
            <a:noFill/>
          </a:ln>
        </p:spPr>
        <p:txBody>
          <a:bodyPr wrap="square" rtlCol="0">
            <a:spAutoFit/>
          </a:bodyPr>
          <a:lstStyle/>
          <a:p>
            <a:r>
              <a:rPr lang="en-GB" sz="1400" dirty="0">
                <a:effectLst/>
                <a:latin typeface="Calibri" panose="020F0502020204030204" pitchFamily="34" charset="0"/>
                <a:ea typeface="Calibri" panose="020F0502020204030204" pitchFamily="34" charset="0"/>
                <a:cs typeface="Arial" panose="020B0604020202020204" pitchFamily="34" charset="0"/>
              </a:rPr>
              <a:t>The Space, Creative </a:t>
            </a:r>
            <a:r>
              <a:rPr lang="en-GB" sz="1400" dirty="0">
                <a:latin typeface="Calibri" panose="020F0502020204030204" pitchFamily="34" charset="0"/>
                <a:ea typeface="Calibri" panose="020F0502020204030204" pitchFamily="34" charset="0"/>
                <a:cs typeface="Arial" panose="020B0604020202020204" pitchFamily="34" charset="0"/>
              </a:rPr>
              <a:t>Industries, High Performance Engineering and MedTech sectors are identified within </a:t>
            </a:r>
            <a:r>
              <a:rPr lang="en-GB" sz="1400" dirty="0">
                <a:effectLst/>
                <a:latin typeface="Calibri" panose="020F0502020204030204" pitchFamily="34" charset="0"/>
                <a:ea typeface="Calibri" panose="020F0502020204030204" pitchFamily="34" charset="0"/>
                <a:cs typeface="Arial" panose="020B0604020202020204" pitchFamily="34" charset="0"/>
              </a:rPr>
              <a:t>Buckinghamshire’s Local Industrial Strategy as key sectors. Each has a significant ‘asset’ located within the county (Westcott Space Cluster, Pinewood Studios, Silverstone Park and Technology Cluster and Stoke Mandeville hospital) and strong long-term growth prospects. </a:t>
            </a:r>
            <a:endParaRPr lang="en-GB" sz="1400" dirty="0"/>
          </a:p>
        </p:txBody>
      </p:sp>
      <p:sp>
        <p:nvSpPr>
          <p:cNvPr id="10" name="TextBox 9">
            <a:extLst>
              <a:ext uri="{FF2B5EF4-FFF2-40B4-BE49-F238E27FC236}">
                <a16:creationId xmlns:a16="http://schemas.microsoft.com/office/drawing/2014/main" id="{73233FD3-456E-8D82-33C1-BAC4F4F23370}"/>
              </a:ext>
            </a:extLst>
          </p:cNvPr>
          <p:cNvSpPr txBox="1"/>
          <p:nvPr/>
        </p:nvSpPr>
        <p:spPr>
          <a:xfrm>
            <a:off x="8151399" y="6237014"/>
            <a:ext cx="3644853" cy="553998"/>
          </a:xfrm>
          <a:prstGeom prst="rect">
            <a:avLst/>
          </a:prstGeom>
          <a:noFill/>
          <a:ln>
            <a:noFill/>
          </a:ln>
        </p:spPr>
        <p:txBody>
          <a:bodyPr wrap="square" rtlCol="0">
            <a:spAutoFit/>
          </a:bodyPr>
          <a:lstStyle/>
          <a:p>
            <a:pPr algn="r"/>
            <a:r>
              <a:rPr lang="en-GB" sz="1200" baseline="30000" dirty="0">
                <a:latin typeface="Calibri" panose="020F0502020204030204" pitchFamily="34" charset="0"/>
                <a:ea typeface="Times New Roman" panose="02020603050405020304" pitchFamily="18" charset="0"/>
              </a:rPr>
              <a:t>1 </a:t>
            </a:r>
            <a:r>
              <a:rPr lang="en-GB" sz="1000" b="0" i="0" u="sng" strike="noStrike" dirty="0">
                <a:solidFill>
                  <a:srgbClr val="0563C1"/>
                </a:solidFill>
                <a:effectLst/>
                <a:latin typeface="Calibri" panose="020F0502020204030204" pitchFamily="34" charset="0"/>
                <a:hlinkClick r:id="rId2"/>
              </a:rPr>
              <a:t>pinewood-south-and-alderbourne-farm-summary-document.pdf (pinewoodcommunications.co.uk)</a:t>
            </a:r>
            <a:endParaRPr lang="en-GB" sz="1000" b="0" i="0" u="sng" strike="noStrike" dirty="0">
              <a:solidFill>
                <a:srgbClr val="0563C1"/>
              </a:solidFill>
              <a:effectLst/>
              <a:latin typeface="Calibri" panose="020F0502020204030204" pitchFamily="34" charset="0"/>
            </a:endParaRPr>
          </a:p>
          <a:p>
            <a:pPr algn="r"/>
            <a:r>
              <a:rPr lang="en-GB" sz="1000" baseline="30000" dirty="0">
                <a:latin typeface="Calibri" panose="020F0502020204030204" pitchFamily="34" charset="0"/>
              </a:rPr>
              <a:t>2</a:t>
            </a:r>
            <a:r>
              <a:rPr lang="en-GB" sz="1000" dirty="0">
                <a:latin typeface="Calibri" panose="020F0502020204030204" pitchFamily="34" charset="0"/>
              </a:rPr>
              <a:t> EKFB</a:t>
            </a:r>
            <a:r>
              <a:rPr lang="en-GB" sz="1000" dirty="0"/>
              <a:t> </a:t>
            </a:r>
            <a:endParaRPr lang="en-GB" sz="1000" baseline="30000" dirty="0">
              <a:latin typeface="Calibri" panose="020F0502020204030204" pitchFamily="34" charset="0"/>
              <a:ea typeface="Times New Roman" panose="02020603050405020304" pitchFamily="18" charset="0"/>
            </a:endParaRPr>
          </a:p>
        </p:txBody>
      </p:sp>
      <p:sp>
        <p:nvSpPr>
          <p:cNvPr id="11" name="Rectangle: Rounded Corners 10">
            <a:extLst>
              <a:ext uri="{FF2B5EF4-FFF2-40B4-BE49-F238E27FC236}">
                <a16:creationId xmlns:a16="http://schemas.microsoft.com/office/drawing/2014/main" id="{B84DBCDB-0AF1-C548-820D-91748B1B95F5}"/>
              </a:ext>
            </a:extLst>
          </p:cNvPr>
          <p:cNvSpPr/>
          <p:nvPr/>
        </p:nvSpPr>
        <p:spPr>
          <a:xfrm>
            <a:off x="10620375" y="168676"/>
            <a:ext cx="1334147" cy="421689"/>
          </a:xfrm>
          <a:prstGeom prst="roundRect">
            <a:avLst/>
          </a:prstGeom>
          <a:solidFill>
            <a:srgbClr val="00696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a:solidFill>
                  <a:schemeClr val="bg1"/>
                </a:solidFill>
                <a:hlinkClick r:id="rId3" action="ppaction://hlinksldjump">
                  <a:extLst>
                    <a:ext uri="{A12FA001-AC4F-418D-AE19-62706E023703}">
                      <ahyp:hlinkClr xmlns:ahyp="http://schemas.microsoft.com/office/drawing/2018/hyperlinkcolor" val="tx"/>
                    </a:ext>
                  </a:extLst>
                </a:hlinkClick>
              </a:rPr>
              <a:t>Back to index</a:t>
            </a:r>
            <a:endParaRPr lang="en-GB" sz="1400">
              <a:solidFill>
                <a:schemeClr val="bg1"/>
              </a:solidFill>
            </a:endParaRPr>
          </a:p>
        </p:txBody>
      </p:sp>
    </p:spTree>
    <p:extLst>
      <p:ext uri="{BB962C8B-B14F-4D97-AF65-F5344CB8AC3E}">
        <p14:creationId xmlns:p14="http://schemas.microsoft.com/office/powerpoint/2010/main" val="2381249239"/>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EAF1B2-CC0D-48D6-C1B0-6C1DB5F08753}"/>
              </a:ext>
            </a:extLst>
          </p:cNvPr>
          <p:cNvSpPr>
            <a:spLocks noGrp="1"/>
          </p:cNvSpPr>
          <p:nvPr>
            <p:ph type="title"/>
          </p:nvPr>
        </p:nvSpPr>
        <p:spPr>
          <a:xfrm>
            <a:off x="237478" y="284125"/>
            <a:ext cx="10515600" cy="1325563"/>
          </a:xfrm>
        </p:spPr>
        <p:txBody>
          <a:bodyPr>
            <a:normAutofit/>
          </a:bodyPr>
          <a:lstStyle/>
          <a:p>
            <a:r>
              <a:rPr lang="en-GB" sz="3200" b="1" dirty="0">
                <a:solidFill>
                  <a:srgbClr val="006965"/>
                </a:solidFill>
                <a:latin typeface="+mn-lt"/>
              </a:rPr>
              <a:t>What skills need developing in Buckinghamshire?</a:t>
            </a:r>
            <a:endParaRPr lang="en-GB" sz="3200" dirty="0">
              <a:solidFill>
                <a:srgbClr val="006965"/>
              </a:solidFill>
              <a:latin typeface="+mn-lt"/>
            </a:endParaRPr>
          </a:p>
        </p:txBody>
      </p:sp>
      <p:sp>
        <p:nvSpPr>
          <p:cNvPr id="8" name="TextBox 7">
            <a:extLst>
              <a:ext uri="{FF2B5EF4-FFF2-40B4-BE49-F238E27FC236}">
                <a16:creationId xmlns:a16="http://schemas.microsoft.com/office/drawing/2014/main" id="{F76C900E-9AF6-49B2-B080-57096A395D28}"/>
              </a:ext>
            </a:extLst>
          </p:cNvPr>
          <p:cNvSpPr txBox="1"/>
          <p:nvPr/>
        </p:nvSpPr>
        <p:spPr>
          <a:xfrm>
            <a:off x="7538303" y="1842463"/>
            <a:ext cx="4351564" cy="3539430"/>
          </a:xfrm>
          <a:prstGeom prst="rect">
            <a:avLst/>
          </a:prstGeom>
          <a:solidFill>
            <a:schemeClr val="bg1"/>
          </a:solidFill>
          <a:ln w="12700">
            <a:noFill/>
          </a:ln>
        </p:spPr>
        <p:txBody>
          <a:bodyPr wrap="square" rtlCol="0">
            <a:spAutoFit/>
          </a:bodyPr>
          <a:lstStyle/>
          <a:p>
            <a:r>
              <a:rPr lang="en-GB" sz="1400" dirty="0">
                <a:latin typeface="Calibri" panose="020F0502020204030204" pitchFamily="34" charset="0"/>
                <a:ea typeface="Calibri" panose="020F0502020204030204" pitchFamily="34" charset="0"/>
                <a:cs typeface="Arial" panose="020B0604020202020204" pitchFamily="34" charset="0"/>
              </a:rPr>
              <a:t>In 2019 (latest available data)</a:t>
            </a:r>
            <a:r>
              <a:rPr lang="en-GB" sz="1400" dirty="0">
                <a:effectLst/>
                <a:latin typeface="Calibri" panose="020F0502020204030204" pitchFamily="34" charset="0"/>
                <a:ea typeface="Calibri" panose="020F0502020204030204" pitchFamily="34" charset="0"/>
                <a:cs typeface="Arial" panose="020B0604020202020204" pitchFamily="34" charset="0"/>
              </a:rPr>
              <a:t>, th</a:t>
            </a:r>
            <a:r>
              <a:rPr lang="en-GB" sz="1400" dirty="0">
                <a:latin typeface="Calibri" panose="020F0502020204030204" pitchFamily="34" charset="0"/>
                <a:ea typeface="Calibri" panose="020F0502020204030204" pitchFamily="34" charset="0"/>
                <a:cs typeface="Arial" panose="020B0604020202020204" pitchFamily="34" charset="0"/>
              </a:rPr>
              <a:t>e top three skills employers in Buckinghamshire believed needed improving within their workforce were: </a:t>
            </a:r>
            <a:r>
              <a:rPr lang="en-GB" sz="1400" dirty="0">
                <a:effectLst/>
                <a:latin typeface="Calibri" panose="020F0502020204030204" pitchFamily="34" charset="0"/>
                <a:ea typeface="Calibri" panose="020F0502020204030204" pitchFamily="34" charset="0"/>
                <a:cs typeface="Arial" panose="020B0604020202020204" pitchFamily="34" charset="0"/>
              </a:rPr>
              <a:t>‘knowledge of products and services offered by their organisation’, ‘specialist skills or knowledge needed to perform the role’, and ‘adapting to new equipment or materials.’ These were also the top three skill needs of employers nationwide. </a:t>
            </a:r>
          </a:p>
          <a:p>
            <a:endParaRPr lang="en-GB" sz="1400" dirty="0">
              <a:latin typeface="Calibri" panose="020F0502020204030204" pitchFamily="34" charset="0"/>
              <a:ea typeface="Calibri" panose="020F0502020204030204" pitchFamily="34" charset="0"/>
              <a:cs typeface="Arial" panose="020B0604020202020204" pitchFamily="34" charset="0"/>
            </a:endParaRPr>
          </a:p>
          <a:p>
            <a:r>
              <a:rPr lang="en-GB" sz="1400" dirty="0">
                <a:effectLst/>
                <a:latin typeface="Calibri" panose="020F0502020204030204" pitchFamily="34" charset="0"/>
                <a:ea typeface="Calibri" panose="020F0502020204030204" pitchFamily="34" charset="0"/>
                <a:cs typeface="Arial" panose="020B0604020202020204" pitchFamily="34" charset="0"/>
              </a:rPr>
              <a:t>Employers anticipate the need for new skills due to factors such as new legislative or regulatory requirements (49%); the introduction of new technologies or equipment (38%); the development of new products or services (38%); the introduction of new working practices (36%); increased competitive pressure (19%); and Brexit (19%).</a:t>
            </a:r>
          </a:p>
        </p:txBody>
      </p:sp>
      <p:sp>
        <p:nvSpPr>
          <p:cNvPr id="9" name="TextBox 8">
            <a:extLst>
              <a:ext uri="{FF2B5EF4-FFF2-40B4-BE49-F238E27FC236}">
                <a16:creationId xmlns:a16="http://schemas.microsoft.com/office/drawing/2014/main" id="{7FD8B4D3-F0CC-517E-4137-87B0C2B8D612}"/>
              </a:ext>
            </a:extLst>
          </p:cNvPr>
          <p:cNvSpPr txBox="1"/>
          <p:nvPr/>
        </p:nvSpPr>
        <p:spPr>
          <a:xfrm>
            <a:off x="838200" y="6292644"/>
            <a:ext cx="5253134" cy="281231"/>
          </a:xfrm>
          <a:prstGeom prst="rect">
            <a:avLst/>
          </a:prstGeom>
          <a:noFill/>
        </p:spPr>
        <p:txBody>
          <a:bodyPr wrap="square" rtlCol="0">
            <a:spAutoFit/>
          </a:bodyPr>
          <a:lstStyle/>
          <a:p>
            <a:pPr>
              <a:lnSpc>
                <a:spcPct val="107000"/>
              </a:lnSpc>
              <a:spcAft>
                <a:spcPts val="800"/>
              </a:spcAft>
            </a:pPr>
            <a:r>
              <a:rPr lang="en-GB" sz="1200">
                <a:effectLst/>
                <a:latin typeface="Calibri" panose="020F0502020204030204" pitchFamily="34" charset="0"/>
                <a:ea typeface="Calibri" panose="020F0502020204030204" pitchFamily="34" charset="0"/>
                <a:cs typeface="Arial" panose="020B0604020202020204" pitchFamily="34" charset="0"/>
              </a:rPr>
              <a:t>Source</a:t>
            </a:r>
            <a:r>
              <a:rPr lang="en-GB" sz="1200" b="1">
                <a:effectLst/>
                <a:latin typeface="Calibri" panose="020F0502020204030204" pitchFamily="34" charset="0"/>
                <a:ea typeface="Calibri" panose="020F0502020204030204" pitchFamily="34" charset="0"/>
                <a:cs typeface="Arial" panose="020B0604020202020204" pitchFamily="34" charset="0"/>
              </a:rPr>
              <a:t>:</a:t>
            </a:r>
            <a:r>
              <a:rPr lang="en-GB" sz="1200">
                <a:effectLst/>
                <a:latin typeface="Calibri" panose="020F0502020204030204" pitchFamily="34" charset="0"/>
                <a:ea typeface="Calibri" panose="020F0502020204030204" pitchFamily="34" charset="0"/>
                <a:cs typeface="Arial" panose="020B0604020202020204" pitchFamily="34" charset="0"/>
              </a:rPr>
              <a:t> </a:t>
            </a:r>
            <a:r>
              <a:rPr lang="en-GB" sz="1200" u="sng">
                <a:solidFill>
                  <a:srgbClr val="0563C1"/>
                </a:solidFill>
                <a:effectLst/>
                <a:latin typeface="Calibri" panose="020F0502020204030204" pitchFamily="34" charset="0"/>
                <a:ea typeface="Calibri" panose="020F0502020204030204" pitchFamily="34" charset="0"/>
                <a:cs typeface="Arial" panose="020B0604020202020204" pitchFamily="34" charset="0"/>
                <a:hlinkClick r:id="rId2"/>
              </a:rPr>
              <a:t>Employer Skills Survey: Table 155, 2019 (published 2020)</a:t>
            </a:r>
            <a:endParaRPr lang="en-GB" sz="1200">
              <a:effectLst/>
              <a:latin typeface="Calibri" panose="020F0502020204030204" pitchFamily="34" charset="0"/>
              <a:ea typeface="Calibri" panose="020F0502020204030204" pitchFamily="34" charset="0"/>
              <a:cs typeface="Arial" panose="020B0604020202020204" pitchFamily="34" charset="0"/>
            </a:endParaRPr>
          </a:p>
        </p:txBody>
      </p:sp>
      <p:graphicFrame>
        <p:nvGraphicFramePr>
          <p:cNvPr id="10" name="Chart 9">
            <a:extLst>
              <a:ext uri="{FF2B5EF4-FFF2-40B4-BE49-F238E27FC236}">
                <a16:creationId xmlns:a16="http://schemas.microsoft.com/office/drawing/2014/main" id="{DE7C54E4-10D8-F4E7-27CF-4608F0BFEC18}"/>
              </a:ext>
            </a:extLst>
          </p:cNvPr>
          <p:cNvGraphicFramePr>
            <a:graphicFrameLocks/>
          </p:cNvGraphicFramePr>
          <p:nvPr>
            <p:extLst>
              <p:ext uri="{D42A27DB-BD31-4B8C-83A1-F6EECF244321}">
                <p14:modId xmlns:p14="http://schemas.microsoft.com/office/powerpoint/2010/main" val="1298457080"/>
              </p:ext>
            </p:extLst>
          </p:nvPr>
        </p:nvGraphicFramePr>
        <p:xfrm>
          <a:off x="237478" y="1548297"/>
          <a:ext cx="6488896" cy="4416939"/>
        </p:xfrm>
        <a:graphic>
          <a:graphicData uri="http://schemas.openxmlformats.org/drawingml/2006/chart">
            <c:chart xmlns:c="http://schemas.openxmlformats.org/drawingml/2006/chart" xmlns:r="http://schemas.openxmlformats.org/officeDocument/2006/relationships" r:id="rId3"/>
          </a:graphicData>
        </a:graphic>
      </p:graphicFrame>
      <p:sp>
        <p:nvSpPr>
          <p:cNvPr id="3" name="Rectangle: Rounded Corners 2">
            <a:extLst>
              <a:ext uri="{FF2B5EF4-FFF2-40B4-BE49-F238E27FC236}">
                <a16:creationId xmlns:a16="http://schemas.microsoft.com/office/drawing/2014/main" id="{0CFDCF23-BE51-714E-E183-DA224568EF63}"/>
              </a:ext>
            </a:extLst>
          </p:cNvPr>
          <p:cNvSpPr/>
          <p:nvPr/>
        </p:nvSpPr>
        <p:spPr>
          <a:xfrm>
            <a:off x="10620375" y="168676"/>
            <a:ext cx="1334147" cy="421689"/>
          </a:xfrm>
          <a:prstGeom prst="roundRect">
            <a:avLst/>
          </a:prstGeom>
          <a:solidFill>
            <a:srgbClr val="00696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a:solidFill>
                  <a:schemeClr val="bg1"/>
                </a:solidFill>
                <a:hlinkClick r:id="rId4" action="ppaction://hlinksldjump">
                  <a:extLst>
                    <a:ext uri="{A12FA001-AC4F-418D-AE19-62706E023703}">
                      <ahyp:hlinkClr xmlns:ahyp="http://schemas.microsoft.com/office/drawing/2018/hyperlinkcolor" val="tx"/>
                    </a:ext>
                  </a:extLst>
                </a:hlinkClick>
              </a:rPr>
              <a:t>Back to index</a:t>
            </a:r>
            <a:endParaRPr lang="en-GB" sz="1400">
              <a:solidFill>
                <a:schemeClr val="bg1"/>
              </a:solidFill>
            </a:endParaRPr>
          </a:p>
        </p:txBody>
      </p:sp>
    </p:spTree>
    <p:extLst>
      <p:ext uri="{BB962C8B-B14F-4D97-AF65-F5344CB8AC3E}">
        <p14:creationId xmlns:p14="http://schemas.microsoft.com/office/powerpoint/2010/main" val="414660869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4D9A54-A323-406B-BC20-0109715649E6}"/>
              </a:ext>
            </a:extLst>
          </p:cNvPr>
          <p:cNvSpPr>
            <a:spLocks noGrp="1"/>
          </p:cNvSpPr>
          <p:nvPr>
            <p:ph type="title"/>
          </p:nvPr>
        </p:nvSpPr>
        <p:spPr>
          <a:xfrm>
            <a:off x="368238" y="363896"/>
            <a:ext cx="7886700" cy="936368"/>
          </a:xfrm>
        </p:spPr>
        <p:txBody>
          <a:bodyPr/>
          <a:lstStyle/>
          <a:p>
            <a:r>
              <a:rPr lang="en-GB" b="1">
                <a:solidFill>
                  <a:srgbClr val="006965"/>
                </a:solidFill>
              </a:rPr>
              <a:t>What would you like to know? </a:t>
            </a:r>
          </a:p>
        </p:txBody>
      </p:sp>
      <p:sp>
        <p:nvSpPr>
          <p:cNvPr id="3" name="Content Placeholder 2">
            <a:extLst>
              <a:ext uri="{FF2B5EF4-FFF2-40B4-BE49-F238E27FC236}">
                <a16:creationId xmlns:a16="http://schemas.microsoft.com/office/drawing/2014/main" id="{7E9F7560-974D-4DA8-B619-C8D45786A8BA}"/>
              </a:ext>
            </a:extLst>
          </p:cNvPr>
          <p:cNvSpPr>
            <a:spLocks noGrp="1"/>
          </p:cNvSpPr>
          <p:nvPr>
            <p:ph idx="1"/>
          </p:nvPr>
        </p:nvSpPr>
        <p:spPr>
          <a:xfrm>
            <a:off x="457015" y="1424862"/>
            <a:ext cx="7886700" cy="4152691"/>
          </a:xfrm>
        </p:spPr>
        <p:txBody>
          <a:bodyPr>
            <a:normAutofit fontScale="92500" lnSpcReduction="10000"/>
          </a:bodyPr>
          <a:lstStyle/>
          <a:p>
            <a:pPr marL="0" indent="0">
              <a:buNone/>
            </a:pPr>
            <a:r>
              <a:rPr lang="en-GB" b="1" dirty="0">
                <a:solidFill>
                  <a:srgbClr val="808285"/>
                </a:solidFill>
              </a:rPr>
              <a:t>Section 3:  Skills available for local economy </a:t>
            </a:r>
          </a:p>
          <a:p>
            <a:pPr marL="0" indent="0">
              <a:buNone/>
            </a:pPr>
            <a:endParaRPr lang="en-GB" b="1" dirty="0">
              <a:solidFill>
                <a:srgbClr val="7030A0"/>
              </a:solidFill>
            </a:endParaRPr>
          </a:p>
          <a:p>
            <a:r>
              <a:rPr lang="en-GB" sz="1600" dirty="0">
                <a:hlinkClick r:id="rId2" action="ppaction://hlinksldjump"/>
              </a:rPr>
              <a:t>How qualified is the local labour pool? </a:t>
            </a:r>
            <a:endParaRPr lang="en-GB" sz="1600" dirty="0"/>
          </a:p>
          <a:p>
            <a:r>
              <a:rPr lang="en-GB" sz="1600" dirty="0">
                <a:hlinkClick r:id="rId3" action="ppaction://hlinksldjump"/>
              </a:rPr>
              <a:t>Who are Buckinghamshire’s main providers of education and training? </a:t>
            </a:r>
            <a:endParaRPr lang="en-GB" sz="1600" dirty="0"/>
          </a:p>
          <a:p>
            <a:r>
              <a:rPr lang="en-GB" sz="1600" dirty="0">
                <a:hlinkClick r:id="rId4" action="ppaction://hlinksldjump"/>
              </a:rPr>
              <a:t>What are Buckinghamshire’s apprenticeship take-up levels? </a:t>
            </a:r>
            <a:endParaRPr lang="en-GB" sz="1600" dirty="0"/>
          </a:p>
          <a:p>
            <a:r>
              <a:rPr lang="en-GB" sz="1600" dirty="0">
                <a:hlinkClick r:id="rId5" action="ppaction://hlinksldjump"/>
              </a:rPr>
              <a:t>How have apprenticeship reforms and the Covid-19 pandemic affected the take-up of apprenticeships in Buckinghamshire? </a:t>
            </a:r>
            <a:endParaRPr lang="en-GB" sz="1600" dirty="0"/>
          </a:p>
          <a:p>
            <a:r>
              <a:rPr lang="en-GB" sz="1600" dirty="0">
                <a:hlinkClick r:id="rId6" action="ppaction://hlinksldjump"/>
              </a:rPr>
              <a:t>What subjects have been studied by those graduating from Buckinghamshire’s Higher Education Institutions? </a:t>
            </a:r>
            <a:endParaRPr lang="en-GB" sz="1600" dirty="0"/>
          </a:p>
          <a:p>
            <a:r>
              <a:rPr lang="en-GB" sz="1600" dirty="0">
                <a:solidFill>
                  <a:schemeClr val="accent6"/>
                </a:solidFill>
                <a:hlinkClick r:id="rId7" action="ppaction://hlinksldjump"/>
              </a:rPr>
              <a:t>What to those graduating from Buckinghamshire’s Higher Education Institutions do next?</a:t>
            </a:r>
            <a:endParaRPr lang="en-GB" sz="1600" dirty="0">
              <a:solidFill>
                <a:schemeClr val="accent6"/>
              </a:solidFill>
            </a:endParaRPr>
          </a:p>
          <a:p>
            <a:r>
              <a:rPr lang="en-GB" sz="1600" dirty="0">
                <a:hlinkClick r:id="rId8" action="ppaction://hlinksldjump"/>
              </a:rPr>
              <a:t>Where do Buckinghamshire graduates live after graduating?</a:t>
            </a:r>
            <a:endParaRPr lang="en-GB" sz="1600" dirty="0"/>
          </a:p>
          <a:p>
            <a:r>
              <a:rPr lang="en-GB" sz="1600" dirty="0">
                <a:hlinkClick r:id="rId9" action="ppaction://hlinksldjump"/>
              </a:rPr>
              <a:t>To what extent do Buckinghamshire employers provide training to their staff?</a:t>
            </a:r>
            <a:endParaRPr lang="en-GB" sz="1600" dirty="0"/>
          </a:p>
          <a:p>
            <a:r>
              <a:rPr lang="en-GB" sz="1600" dirty="0">
                <a:hlinkClick r:id="rId10" action="ppaction://hlinksldjump"/>
              </a:rPr>
              <a:t>How do employers fill vacancies and develop talent pipelines? </a:t>
            </a:r>
            <a:endParaRPr lang="en-GB" sz="1600" dirty="0"/>
          </a:p>
          <a:p>
            <a:pPr marL="0" indent="0">
              <a:buNone/>
            </a:pPr>
            <a:endParaRPr lang="en-GB" sz="1600" dirty="0"/>
          </a:p>
          <a:p>
            <a:endParaRPr lang="en-GB" sz="1600" dirty="0"/>
          </a:p>
          <a:p>
            <a:endParaRPr lang="en-GB" sz="1600" dirty="0"/>
          </a:p>
          <a:p>
            <a:endParaRPr lang="en-GB" sz="1600" dirty="0"/>
          </a:p>
          <a:p>
            <a:endParaRPr lang="en-GB" sz="1600" dirty="0"/>
          </a:p>
          <a:p>
            <a:endParaRPr lang="en-GB" dirty="0"/>
          </a:p>
          <a:p>
            <a:endParaRPr lang="en-GB" dirty="0"/>
          </a:p>
          <a:p>
            <a:pPr marL="0" indent="0">
              <a:buNone/>
            </a:pPr>
            <a:endParaRPr lang="en-GB" dirty="0"/>
          </a:p>
        </p:txBody>
      </p:sp>
    </p:spTree>
    <p:extLst>
      <p:ext uri="{BB962C8B-B14F-4D97-AF65-F5344CB8AC3E}">
        <p14:creationId xmlns:p14="http://schemas.microsoft.com/office/powerpoint/2010/main" val="1948718493"/>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D1A2BA-72DC-ADB4-2B32-E845A65DDBE8}"/>
              </a:ext>
            </a:extLst>
          </p:cNvPr>
          <p:cNvSpPr>
            <a:spLocks noGrp="1"/>
          </p:cNvSpPr>
          <p:nvPr>
            <p:ph type="title"/>
          </p:nvPr>
        </p:nvSpPr>
        <p:spPr>
          <a:xfrm>
            <a:off x="237478" y="367872"/>
            <a:ext cx="10515600" cy="1325563"/>
          </a:xfrm>
        </p:spPr>
        <p:txBody>
          <a:bodyPr>
            <a:normAutofit/>
          </a:bodyPr>
          <a:lstStyle/>
          <a:p>
            <a:r>
              <a:rPr lang="en-GB" sz="3200" b="1" dirty="0">
                <a:solidFill>
                  <a:srgbClr val="006965"/>
                </a:solidFill>
                <a:latin typeface="+mn-lt"/>
              </a:rPr>
              <a:t>What is the demand for digital skills within Buckinghamshire? </a:t>
            </a:r>
            <a:endParaRPr lang="en-GB" sz="3200" dirty="0">
              <a:solidFill>
                <a:srgbClr val="006965"/>
              </a:solidFill>
              <a:latin typeface="+mn-lt"/>
            </a:endParaRPr>
          </a:p>
        </p:txBody>
      </p:sp>
      <p:sp>
        <p:nvSpPr>
          <p:cNvPr id="9" name="TextBox 8">
            <a:extLst>
              <a:ext uri="{FF2B5EF4-FFF2-40B4-BE49-F238E27FC236}">
                <a16:creationId xmlns:a16="http://schemas.microsoft.com/office/drawing/2014/main" id="{50B3B356-3495-22D6-001E-3726D54A676C}"/>
              </a:ext>
            </a:extLst>
          </p:cNvPr>
          <p:cNvSpPr txBox="1"/>
          <p:nvPr/>
        </p:nvSpPr>
        <p:spPr>
          <a:xfrm>
            <a:off x="312124" y="1702671"/>
            <a:ext cx="7405244" cy="2000291"/>
          </a:xfrm>
          <a:prstGeom prst="rect">
            <a:avLst/>
          </a:prstGeom>
          <a:noFill/>
          <a:ln w="12700">
            <a:noFill/>
          </a:ln>
        </p:spPr>
        <p:txBody>
          <a:bodyPr wrap="square" rtlCol="0">
            <a:spAutoFit/>
          </a:bodyPr>
          <a:lstStyle/>
          <a:p>
            <a:pPr>
              <a:lnSpc>
                <a:spcPct val="107000"/>
              </a:lnSpc>
              <a:spcAft>
                <a:spcPts val="800"/>
              </a:spcAft>
            </a:pPr>
            <a:r>
              <a:rPr lang="en-GB" sz="1300" dirty="0">
                <a:effectLst/>
                <a:latin typeface="Calibri" panose="020F0502020204030204" pitchFamily="34" charset="0"/>
                <a:ea typeface="Calibri" panose="020F0502020204030204" pitchFamily="34" charset="0"/>
                <a:cs typeface="Calibri" panose="020F0502020204030204" pitchFamily="34" charset="0"/>
              </a:rPr>
              <a:t>As is the case nationally and globally, digital skills are in high and growing demand within Buckinghamshire. </a:t>
            </a:r>
            <a:endParaRPr lang="en-GB" sz="1300" dirty="0">
              <a:effectLst/>
              <a:latin typeface="Calibri" panose="020F0502020204030204" pitchFamily="34" charset="0"/>
              <a:ea typeface="Calibri" panose="020F0502020204030204" pitchFamily="34" charset="0"/>
              <a:cs typeface="Arial" panose="020B0604020202020204" pitchFamily="34" charset="0"/>
            </a:endParaRPr>
          </a:p>
          <a:p>
            <a:pPr>
              <a:lnSpc>
                <a:spcPct val="107000"/>
              </a:lnSpc>
              <a:spcAft>
                <a:spcPts val="800"/>
              </a:spcAft>
            </a:pPr>
            <a:r>
              <a:rPr lang="en-GB" sz="1300" dirty="0">
                <a:effectLst/>
                <a:latin typeface="Calibri" panose="020F0502020204030204" pitchFamily="34" charset="0"/>
                <a:ea typeface="Calibri" panose="020F0502020204030204" pitchFamily="34" charset="0"/>
                <a:cs typeface="Calibri" panose="020F0502020204030204" pitchFamily="34" charset="0"/>
              </a:rPr>
              <a:t>In 2019 (latest available data)</a:t>
            </a:r>
            <a:r>
              <a:rPr lang="en-GB" sz="1300" baseline="30000" dirty="0">
                <a:effectLst/>
                <a:latin typeface="Calibri" panose="020F0502020204030204" pitchFamily="34" charset="0"/>
                <a:ea typeface="Calibri" panose="020F0502020204030204" pitchFamily="34" charset="0"/>
                <a:cs typeface="Calibri" panose="020F0502020204030204" pitchFamily="34" charset="0"/>
              </a:rPr>
              <a:t>1</a:t>
            </a:r>
            <a:r>
              <a:rPr lang="en-GB" sz="1300" dirty="0">
                <a:effectLst/>
                <a:latin typeface="Calibri" panose="020F0502020204030204" pitchFamily="34" charset="0"/>
                <a:ea typeface="Calibri" panose="020F0502020204030204" pitchFamily="34" charset="0"/>
                <a:cs typeface="Calibri" panose="020F0502020204030204" pitchFamily="34" charset="0"/>
              </a:rPr>
              <a:t>: </a:t>
            </a:r>
            <a:endParaRPr lang="en-GB" sz="1300" dirty="0">
              <a:effectLst/>
              <a:latin typeface="Calibri" panose="020F0502020204030204" pitchFamily="34" charset="0"/>
              <a:ea typeface="Calibri" panose="020F0502020204030204" pitchFamily="34" charset="0"/>
              <a:cs typeface="Arial" panose="020B0604020202020204" pitchFamily="34" charset="0"/>
            </a:endParaRPr>
          </a:p>
          <a:p>
            <a:pPr marL="342900" lvl="0" indent="-342900">
              <a:lnSpc>
                <a:spcPct val="107000"/>
              </a:lnSpc>
              <a:buFont typeface="Symbol" panose="05050102010706020507" pitchFamily="18" charset="2"/>
              <a:buChar char=""/>
            </a:pPr>
            <a:r>
              <a:rPr lang="en-GB" sz="1300" dirty="0">
                <a:effectLst/>
                <a:latin typeface="Calibri" panose="020F0502020204030204" pitchFamily="34" charset="0"/>
                <a:ea typeface="Calibri" panose="020F0502020204030204" pitchFamily="34" charset="0"/>
                <a:cs typeface="Calibri" panose="020F0502020204030204" pitchFamily="34" charset="0"/>
              </a:rPr>
              <a:t>A third of Buckinghamshire employers with employees deemed ‘not fully proficient’ stated that these employees lack the required IT skills. </a:t>
            </a:r>
            <a:endParaRPr lang="en-GB" sz="1300" dirty="0">
              <a:effectLst/>
              <a:latin typeface="Calibri" panose="020F0502020204030204" pitchFamily="34" charset="0"/>
              <a:ea typeface="Calibri" panose="020F0502020204030204" pitchFamily="34" charset="0"/>
              <a:cs typeface="Arial" panose="020B0604020202020204" pitchFamily="34" charset="0"/>
            </a:endParaRPr>
          </a:p>
          <a:p>
            <a:pPr marL="342900" lvl="0" indent="-342900">
              <a:lnSpc>
                <a:spcPct val="107000"/>
              </a:lnSpc>
              <a:buFont typeface="Symbol" panose="05050102010706020507" pitchFamily="18" charset="2"/>
              <a:buChar char=""/>
            </a:pPr>
            <a:r>
              <a:rPr lang="en-GB" sz="1300" dirty="0">
                <a:effectLst/>
                <a:latin typeface="Calibri" panose="020F0502020204030204" pitchFamily="34" charset="0"/>
                <a:ea typeface="Calibri" panose="020F0502020204030204" pitchFamily="34" charset="0"/>
                <a:cs typeface="Calibri" panose="020F0502020204030204" pitchFamily="34" charset="0"/>
              </a:rPr>
              <a:t>A third of Buckinghamshire employers struggling to recruit people with the required skills said that applicants lacked the required digital skill. </a:t>
            </a:r>
            <a:endParaRPr lang="en-GB" sz="1300" dirty="0">
              <a:effectLst/>
              <a:latin typeface="Calibri" panose="020F0502020204030204" pitchFamily="34" charset="0"/>
              <a:ea typeface="Calibri" panose="020F0502020204030204" pitchFamily="34" charset="0"/>
              <a:cs typeface="Arial" panose="020B0604020202020204" pitchFamily="34" charset="0"/>
            </a:endParaRPr>
          </a:p>
          <a:p>
            <a:pPr marL="342900" lvl="0" indent="-342900">
              <a:lnSpc>
                <a:spcPct val="107000"/>
              </a:lnSpc>
              <a:spcAft>
                <a:spcPts val="800"/>
              </a:spcAft>
              <a:buFont typeface="Symbol" panose="05050102010706020507" pitchFamily="18" charset="2"/>
              <a:buChar char=""/>
            </a:pPr>
            <a:r>
              <a:rPr lang="en-GB" sz="1300" dirty="0">
                <a:effectLst/>
                <a:latin typeface="Calibri" panose="020F0502020204030204" pitchFamily="34" charset="0"/>
                <a:ea typeface="Calibri" panose="020F0502020204030204" pitchFamily="34" charset="0"/>
                <a:cs typeface="Calibri" panose="020F0502020204030204" pitchFamily="34" charset="0"/>
              </a:rPr>
              <a:t>Nearly three quarters of Buckinghamshire employers expected the need for new skills within their business over the next 12 months.  Of these, 45% expected the need for new digital skills.  </a:t>
            </a:r>
            <a:endParaRPr lang="en-GB" sz="1300" dirty="0">
              <a:effectLst/>
              <a:latin typeface="Calibri" panose="020F0502020204030204" pitchFamily="34" charset="0"/>
              <a:ea typeface="Calibri" panose="020F0502020204030204" pitchFamily="34" charset="0"/>
              <a:cs typeface="Arial" panose="020B0604020202020204" pitchFamily="34" charset="0"/>
            </a:endParaRPr>
          </a:p>
        </p:txBody>
      </p:sp>
      <p:sp>
        <p:nvSpPr>
          <p:cNvPr id="11" name="TextBox 10">
            <a:extLst>
              <a:ext uri="{FF2B5EF4-FFF2-40B4-BE49-F238E27FC236}">
                <a16:creationId xmlns:a16="http://schemas.microsoft.com/office/drawing/2014/main" id="{1990BDBD-B901-2269-4D57-6E548BEBE209}"/>
              </a:ext>
            </a:extLst>
          </p:cNvPr>
          <p:cNvSpPr txBox="1"/>
          <p:nvPr/>
        </p:nvSpPr>
        <p:spPr>
          <a:xfrm>
            <a:off x="312124" y="3980061"/>
            <a:ext cx="10440952" cy="2426305"/>
          </a:xfrm>
          <a:prstGeom prst="rect">
            <a:avLst/>
          </a:prstGeom>
          <a:noFill/>
          <a:ln w="12700">
            <a:noFill/>
          </a:ln>
        </p:spPr>
        <p:txBody>
          <a:bodyPr wrap="square" rtlCol="0">
            <a:spAutoFit/>
          </a:bodyPr>
          <a:lstStyle/>
          <a:p>
            <a:r>
              <a:rPr lang="en-GB" sz="1300" dirty="0">
                <a:effectLst/>
                <a:ea typeface="Calibri" panose="020F0502020204030204" pitchFamily="34" charset="0"/>
                <a:cs typeface="Calibri" panose="020F0502020204030204" pitchFamily="34" charset="0"/>
              </a:rPr>
              <a:t>Research undertaken with Buckinghamshire SMEs by Buckinghamshire Business First in 2019, found that whilst the majority (76%) believed that new and emerging technologies would assist their business and improve their offerings and outputs, only 41% of were currently prepared to take advantage of such technologies. This </a:t>
            </a:r>
            <a:r>
              <a:rPr lang="en-GB" sz="1300" dirty="0">
                <a:ea typeface="Calibri" panose="020F0502020204030204" pitchFamily="34" charset="0"/>
                <a:cs typeface="Calibri" panose="020F0502020204030204" pitchFamily="34" charset="0"/>
              </a:rPr>
              <a:t>figure is likely to have increased as a result of the pivoting required during the Covid-19 pandemic. </a:t>
            </a:r>
          </a:p>
          <a:p>
            <a:endParaRPr lang="en-GB" sz="1300" dirty="0">
              <a:ea typeface="Calibri" panose="020F0502020204030204" pitchFamily="34" charset="0"/>
              <a:cs typeface="Calibri" panose="020F0502020204030204" pitchFamily="34" charset="0"/>
            </a:endParaRPr>
          </a:p>
          <a:p>
            <a:r>
              <a:rPr lang="en-GB" sz="1300" dirty="0">
                <a:ea typeface="Calibri" panose="020F0502020204030204" pitchFamily="34" charset="0"/>
                <a:cs typeface="Calibri" panose="020F0502020204030204" pitchFamily="34" charset="0"/>
              </a:rPr>
              <a:t>Buckinghamshire businesses also reported digital literacy as a critical requirement for people to be work ready across all sectors.</a:t>
            </a:r>
            <a:r>
              <a:rPr lang="en-GB" sz="1300" baseline="30000" dirty="0">
                <a:ea typeface="Calibri" panose="020F0502020204030204" pitchFamily="34" charset="0"/>
                <a:cs typeface="Calibri" panose="020F0502020204030204" pitchFamily="34" charset="0"/>
              </a:rPr>
              <a:t>3</a:t>
            </a:r>
            <a:r>
              <a:rPr lang="en-GB" sz="1300" dirty="0">
                <a:ea typeface="Calibri" panose="020F0502020204030204" pitchFamily="34" charset="0"/>
                <a:cs typeface="Calibri" panose="020F0502020204030204" pitchFamily="34" charset="0"/>
              </a:rPr>
              <a:t> This includes the ability to use a mobile and computer hardware; using key software packages such as Microsoft Office; and to undertake basic tasks such as finding information, entering data and communicating. Between 2016 and 2022, approximately a quarter of Buckinghamshire non-digital occupation job postings required a digital skill where mentioned.</a:t>
            </a:r>
            <a:r>
              <a:rPr lang="en-GB" sz="1300" baseline="30000" dirty="0">
                <a:ea typeface="Calibri" panose="020F0502020204030204" pitchFamily="34" charset="0"/>
                <a:cs typeface="Calibri" panose="020F0502020204030204" pitchFamily="34" charset="0"/>
              </a:rPr>
              <a:t>2 </a:t>
            </a:r>
          </a:p>
          <a:p>
            <a:endParaRPr lang="en-GB" sz="1300" baseline="30000" dirty="0">
              <a:ea typeface="Calibri" panose="020F0502020204030204" pitchFamily="34" charset="0"/>
              <a:cs typeface="Calibri" panose="020F0502020204030204" pitchFamily="34" charset="0"/>
            </a:endParaRPr>
          </a:p>
          <a:p>
            <a:r>
              <a:rPr lang="en-GB" sz="1300" dirty="0">
                <a:ea typeface="Calibri" panose="020F0502020204030204" pitchFamily="34" charset="0"/>
                <a:cs typeface="Calibri" panose="020F0502020204030204" pitchFamily="34" charset="0"/>
              </a:rPr>
              <a:t>Digital and data skills are also expected to be critical for the workforce to deliver on net zero commitments, along with requirements for embracing Industry 4.0 linked to AI, robotics and digitisation. A case in point is that all of Buckinghamshire’s strategic growth sectors (high performance engineering, creative, </a:t>
            </a:r>
            <a:r>
              <a:rPr lang="en-GB" sz="1300" dirty="0" err="1">
                <a:ea typeface="Calibri" panose="020F0502020204030204" pitchFamily="34" charset="0"/>
                <a:cs typeface="Calibri" panose="020F0502020204030204" pitchFamily="34" charset="0"/>
              </a:rPr>
              <a:t>medtech</a:t>
            </a:r>
            <a:r>
              <a:rPr lang="en-GB" sz="1300" dirty="0">
                <a:ea typeface="Calibri" panose="020F0502020204030204" pitchFamily="34" charset="0"/>
                <a:cs typeface="Calibri" panose="020F0502020204030204" pitchFamily="34" charset="0"/>
              </a:rPr>
              <a:t> and space) require digital talent.</a:t>
            </a:r>
          </a:p>
        </p:txBody>
      </p:sp>
      <p:sp>
        <p:nvSpPr>
          <p:cNvPr id="12" name="Rectangle: Rounded Corners 11">
            <a:extLst>
              <a:ext uri="{FF2B5EF4-FFF2-40B4-BE49-F238E27FC236}">
                <a16:creationId xmlns:a16="http://schemas.microsoft.com/office/drawing/2014/main" id="{DB60F172-CD51-2F51-A585-48F2B0A9994A}"/>
              </a:ext>
            </a:extLst>
          </p:cNvPr>
          <p:cNvSpPr/>
          <p:nvPr/>
        </p:nvSpPr>
        <p:spPr>
          <a:xfrm>
            <a:off x="8513796" y="1702671"/>
            <a:ext cx="2840002" cy="936000"/>
          </a:xfrm>
          <a:prstGeom prst="roundRect">
            <a:avLst/>
          </a:prstGeom>
          <a:solidFill>
            <a:srgbClr val="006965"/>
          </a:solidFill>
          <a:ln>
            <a:solidFill>
              <a:srgbClr val="00696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a:t>A third of Buckinghamshire employers who struggle to recruit people with the required skills say that applicants lack the required digital skills.</a:t>
            </a:r>
            <a:r>
              <a:rPr lang="en-GB" sz="1200" baseline="30000"/>
              <a:t> 1</a:t>
            </a:r>
            <a:endParaRPr lang="en-GB" sz="1200"/>
          </a:p>
        </p:txBody>
      </p:sp>
      <p:sp>
        <p:nvSpPr>
          <p:cNvPr id="13" name="TextBox 12">
            <a:extLst>
              <a:ext uri="{FF2B5EF4-FFF2-40B4-BE49-F238E27FC236}">
                <a16:creationId xmlns:a16="http://schemas.microsoft.com/office/drawing/2014/main" id="{2A197999-FCF4-8627-822E-FEDC977E286A}"/>
              </a:ext>
            </a:extLst>
          </p:cNvPr>
          <p:cNvSpPr txBox="1"/>
          <p:nvPr/>
        </p:nvSpPr>
        <p:spPr>
          <a:xfrm>
            <a:off x="8731046" y="6254758"/>
            <a:ext cx="3357966" cy="603242"/>
          </a:xfrm>
          <a:prstGeom prst="rect">
            <a:avLst/>
          </a:prstGeom>
          <a:noFill/>
        </p:spPr>
        <p:txBody>
          <a:bodyPr wrap="square" rtlCol="0">
            <a:spAutoFit/>
          </a:bodyPr>
          <a:lstStyle/>
          <a:p>
            <a:pPr algn="r">
              <a:lnSpc>
                <a:spcPct val="107000"/>
              </a:lnSpc>
            </a:pPr>
            <a:r>
              <a:rPr lang="en-GB" sz="1050" baseline="30000" dirty="0">
                <a:effectLst/>
                <a:latin typeface="Calibri" panose="020F0502020204030204" pitchFamily="34" charset="0"/>
                <a:ea typeface="Calibri" panose="020F0502020204030204" pitchFamily="34" charset="0"/>
                <a:cs typeface="Arial" panose="020B0604020202020204" pitchFamily="34" charset="0"/>
              </a:rPr>
              <a:t>1</a:t>
            </a:r>
            <a:r>
              <a:rPr lang="en-GB" sz="1050" dirty="0">
                <a:effectLst/>
                <a:latin typeface="Calibri" panose="020F0502020204030204" pitchFamily="34" charset="0"/>
                <a:ea typeface="Calibri" panose="020F0502020204030204" pitchFamily="34" charset="0"/>
                <a:cs typeface="Arial" panose="020B0604020202020204" pitchFamily="34" charset="0"/>
              </a:rPr>
              <a:t> </a:t>
            </a:r>
            <a:r>
              <a:rPr lang="en-GB" sz="1050" u="sng" dirty="0">
                <a:solidFill>
                  <a:srgbClr val="0563C1"/>
                </a:solidFill>
                <a:effectLst/>
                <a:latin typeface="Calibri" panose="020F0502020204030204" pitchFamily="34" charset="0"/>
                <a:ea typeface="Calibri" panose="020F0502020204030204" pitchFamily="34" charset="0"/>
                <a:cs typeface="Arial" panose="020B0604020202020204" pitchFamily="34" charset="0"/>
                <a:hlinkClick r:id="rId2"/>
              </a:rPr>
              <a:t>Employer Skills Survey, 2019 (published 2020)</a:t>
            </a:r>
            <a:endParaRPr lang="en-GB" sz="1050" u="sng" dirty="0">
              <a:solidFill>
                <a:srgbClr val="0563C1"/>
              </a:solidFill>
              <a:effectLst/>
              <a:latin typeface="Calibri" panose="020F0502020204030204" pitchFamily="34" charset="0"/>
              <a:ea typeface="Calibri" panose="020F0502020204030204" pitchFamily="34" charset="0"/>
              <a:cs typeface="Arial" panose="020B0604020202020204" pitchFamily="34" charset="0"/>
            </a:endParaRPr>
          </a:p>
          <a:p>
            <a:pPr algn="r">
              <a:lnSpc>
                <a:spcPct val="107000"/>
              </a:lnSpc>
            </a:pPr>
            <a:r>
              <a:rPr lang="en-GB" sz="1050" baseline="30000" dirty="0">
                <a:effectLst/>
                <a:latin typeface="Calibri" panose="020F0502020204030204" pitchFamily="34" charset="0"/>
                <a:ea typeface="Calibri" panose="020F0502020204030204" pitchFamily="34" charset="0"/>
                <a:cs typeface="Arial" panose="020B0604020202020204" pitchFamily="34" charset="0"/>
              </a:rPr>
              <a:t>2 </a:t>
            </a:r>
            <a:r>
              <a:rPr lang="en-GB" sz="1050" dirty="0">
                <a:effectLst/>
                <a:latin typeface="Calibri" panose="020F0502020204030204" pitchFamily="34" charset="0"/>
                <a:ea typeface="Calibri" panose="020F0502020204030204" pitchFamily="34" charset="0"/>
                <a:cs typeface="Arial" panose="020B0604020202020204" pitchFamily="34" charset="0"/>
              </a:rPr>
              <a:t>Lightcast, 2022</a:t>
            </a:r>
          </a:p>
          <a:p>
            <a:pPr algn="r">
              <a:lnSpc>
                <a:spcPct val="107000"/>
              </a:lnSpc>
            </a:pPr>
            <a:r>
              <a:rPr lang="en-GB" sz="1050" baseline="30000" dirty="0">
                <a:latin typeface="Calibri" panose="020F0502020204030204" pitchFamily="34" charset="0"/>
                <a:ea typeface="Calibri" panose="020F0502020204030204" pitchFamily="34" charset="0"/>
                <a:cs typeface="Arial" panose="020B0604020202020204" pitchFamily="34" charset="0"/>
              </a:rPr>
              <a:t>3 </a:t>
            </a:r>
            <a:r>
              <a:rPr lang="en-GB" sz="1050" dirty="0">
                <a:latin typeface="Calibri" panose="020F0502020204030204" pitchFamily="34" charset="0"/>
                <a:ea typeface="Calibri" panose="020F0502020204030204" pitchFamily="34" charset="0"/>
                <a:cs typeface="Arial" panose="020B0604020202020204" pitchFamily="34" charset="0"/>
              </a:rPr>
              <a:t>Local intelligence gathered through the LSIP, 2023</a:t>
            </a:r>
            <a:endParaRPr lang="en-GB" sz="1050" baseline="30000" dirty="0">
              <a:effectLst/>
              <a:latin typeface="Calibri" panose="020F0502020204030204" pitchFamily="34" charset="0"/>
              <a:ea typeface="Calibri" panose="020F0502020204030204" pitchFamily="34" charset="0"/>
              <a:cs typeface="Arial" panose="020B0604020202020204" pitchFamily="34" charset="0"/>
            </a:endParaRPr>
          </a:p>
        </p:txBody>
      </p:sp>
      <p:sp>
        <p:nvSpPr>
          <p:cNvPr id="3" name="Rectangle: Rounded Corners 2">
            <a:extLst>
              <a:ext uri="{FF2B5EF4-FFF2-40B4-BE49-F238E27FC236}">
                <a16:creationId xmlns:a16="http://schemas.microsoft.com/office/drawing/2014/main" id="{9F90AA9E-75C7-0C7D-7A50-D78FA78C029F}"/>
              </a:ext>
            </a:extLst>
          </p:cNvPr>
          <p:cNvSpPr/>
          <p:nvPr/>
        </p:nvSpPr>
        <p:spPr>
          <a:xfrm>
            <a:off x="8513796" y="2764215"/>
            <a:ext cx="2840002" cy="936000"/>
          </a:xfrm>
          <a:prstGeom prst="roundRect">
            <a:avLst/>
          </a:prstGeom>
          <a:solidFill>
            <a:srgbClr val="006965"/>
          </a:solidFill>
          <a:ln>
            <a:solidFill>
              <a:srgbClr val="00696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a:t>A quarter of Buckinghamshire non-digital occupation job postings between 2016 and 2022 required a digital skill where mentioned.</a:t>
            </a:r>
            <a:r>
              <a:rPr lang="en-GB" sz="1200" baseline="30000">
                <a:ea typeface="Calibri" panose="020F0502020204030204" pitchFamily="34" charset="0"/>
                <a:cs typeface="Calibri" panose="020F0502020204030204" pitchFamily="34" charset="0"/>
              </a:rPr>
              <a:t> 2</a:t>
            </a:r>
            <a:endParaRPr lang="en-GB" sz="1200"/>
          </a:p>
        </p:txBody>
      </p:sp>
      <p:sp>
        <p:nvSpPr>
          <p:cNvPr id="4" name="Rectangle: Rounded Corners 3">
            <a:extLst>
              <a:ext uri="{FF2B5EF4-FFF2-40B4-BE49-F238E27FC236}">
                <a16:creationId xmlns:a16="http://schemas.microsoft.com/office/drawing/2014/main" id="{4C0D8839-F1A2-F18B-EEC3-9177722725BA}"/>
              </a:ext>
            </a:extLst>
          </p:cNvPr>
          <p:cNvSpPr/>
          <p:nvPr/>
        </p:nvSpPr>
        <p:spPr>
          <a:xfrm>
            <a:off x="10620375" y="168676"/>
            <a:ext cx="1334147" cy="421689"/>
          </a:xfrm>
          <a:prstGeom prst="roundRect">
            <a:avLst/>
          </a:prstGeom>
          <a:solidFill>
            <a:srgbClr val="00696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a:solidFill>
                  <a:schemeClr val="bg1"/>
                </a:solidFill>
                <a:hlinkClick r:id="rId3" action="ppaction://hlinksldjump">
                  <a:extLst>
                    <a:ext uri="{A12FA001-AC4F-418D-AE19-62706E023703}">
                      <ahyp:hlinkClr xmlns:ahyp="http://schemas.microsoft.com/office/drawing/2018/hyperlinkcolor" val="tx"/>
                    </a:ext>
                  </a:extLst>
                </a:hlinkClick>
              </a:rPr>
              <a:t>Back to index</a:t>
            </a:r>
            <a:endParaRPr lang="en-GB" sz="1400">
              <a:solidFill>
                <a:schemeClr val="bg1"/>
              </a:solidFill>
            </a:endParaRPr>
          </a:p>
        </p:txBody>
      </p:sp>
    </p:spTree>
    <p:extLst>
      <p:ext uri="{BB962C8B-B14F-4D97-AF65-F5344CB8AC3E}">
        <p14:creationId xmlns:p14="http://schemas.microsoft.com/office/powerpoint/2010/main" val="2840018102"/>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3CE40B-EA3D-F152-3856-BCAA229E2731}"/>
              </a:ext>
            </a:extLst>
          </p:cNvPr>
          <p:cNvSpPr>
            <a:spLocks noGrp="1"/>
          </p:cNvSpPr>
          <p:nvPr>
            <p:ph type="title"/>
          </p:nvPr>
        </p:nvSpPr>
        <p:spPr>
          <a:xfrm>
            <a:off x="163946" y="142568"/>
            <a:ext cx="10370574" cy="1325563"/>
          </a:xfrm>
        </p:spPr>
        <p:txBody>
          <a:bodyPr>
            <a:noAutofit/>
          </a:bodyPr>
          <a:lstStyle/>
          <a:p>
            <a:r>
              <a:rPr lang="en-GB" sz="2800" b="1" dirty="0">
                <a:solidFill>
                  <a:srgbClr val="006965"/>
                </a:solidFill>
                <a:latin typeface="+mn-lt"/>
              </a:rPr>
              <a:t>In which sectors and occupations should we prioritise skills activities to meet current and future demand within Buckinghamshire? </a:t>
            </a:r>
            <a:endParaRPr lang="en-GB" sz="2800" dirty="0">
              <a:solidFill>
                <a:srgbClr val="006965"/>
              </a:solidFill>
              <a:latin typeface="+mn-lt"/>
            </a:endParaRPr>
          </a:p>
        </p:txBody>
      </p:sp>
      <p:sp>
        <p:nvSpPr>
          <p:cNvPr id="3" name="Content Placeholder 2">
            <a:extLst>
              <a:ext uri="{FF2B5EF4-FFF2-40B4-BE49-F238E27FC236}">
                <a16:creationId xmlns:a16="http://schemas.microsoft.com/office/drawing/2014/main" id="{2C20A36F-D536-73F3-A517-D904EBA332A5}"/>
              </a:ext>
            </a:extLst>
          </p:cNvPr>
          <p:cNvSpPr>
            <a:spLocks noGrp="1"/>
          </p:cNvSpPr>
          <p:nvPr>
            <p:ph idx="1"/>
          </p:nvPr>
        </p:nvSpPr>
        <p:spPr>
          <a:xfrm>
            <a:off x="265546" y="1468131"/>
            <a:ext cx="10515600" cy="2441575"/>
          </a:xfrm>
        </p:spPr>
        <p:txBody>
          <a:bodyPr>
            <a:normAutofit/>
          </a:bodyPr>
          <a:lstStyle/>
          <a:p>
            <a:pPr marL="0" indent="0">
              <a:buNone/>
            </a:pPr>
            <a:r>
              <a:rPr lang="en-GB" sz="1400" dirty="0"/>
              <a:t>Extensive research was undertaken by Buckinghamshire LEP between 2018 and 2022 on behalf of the Buckinghamshire Skills Advisory Panel to deepen local understanding of the labour market and skills landscape. </a:t>
            </a:r>
          </a:p>
          <a:p>
            <a:pPr marL="0" indent="0">
              <a:buNone/>
            </a:pPr>
            <a:r>
              <a:rPr lang="en-GB" sz="1400" dirty="0"/>
              <a:t>To inform the development of the Buckinghamshire Local Skills Improvement Plan (LSIP), further research was undertaken in 2022 by Buckinghamshire Business First and the LEP, to narrow down skills priorities and focus in on key skills challenges where changes were deemed to be needed to make local post-16 technical education or training more responsive and closely aligned to local labour market needs. This included reviewing data on skills needs at an occupational level (where practical) to enable alignment to Institute for Apprenticeships and Technical Education (</a:t>
            </a:r>
            <a:r>
              <a:rPr lang="en-GB" sz="1400" dirty="0" err="1"/>
              <a:t>IfATE</a:t>
            </a:r>
            <a:r>
              <a:rPr lang="en-GB" sz="1400" dirty="0"/>
              <a:t>) occupational routes and pathways.</a:t>
            </a:r>
          </a:p>
          <a:p>
            <a:pPr marL="0" indent="0">
              <a:buNone/>
            </a:pPr>
            <a:r>
              <a:rPr lang="en-GB" sz="1400" dirty="0"/>
              <a:t>In addition to reviewing existing analysis and local strategies, a mapping exercise was undertaken using the latest available data to establish employment levels, employment growth and skills gaps to identify the key priorities for local intervention.</a:t>
            </a:r>
          </a:p>
          <a:p>
            <a:pPr marL="0" indent="0">
              <a:buNone/>
            </a:pPr>
            <a:r>
              <a:rPr lang="en-GB" sz="1400" dirty="0"/>
              <a:t>The priority sectors and cross-sector themes that were identified for the LSIP are:</a:t>
            </a:r>
          </a:p>
          <a:p>
            <a:pPr marL="0" indent="0">
              <a:buNone/>
            </a:pPr>
            <a:endParaRPr lang="en-GB" sz="1400" dirty="0"/>
          </a:p>
        </p:txBody>
      </p:sp>
      <p:pic>
        <p:nvPicPr>
          <p:cNvPr id="5" name="Picture 4">
            <a:extLst>
              <a:ext uri="{FF2B5EF4-FFF2-40B4-BE49-F238E27FC236}">
                <a16:creationId xmlns:a16="http://schemas.microsoft.com/office/drawing/2014/main" id="{513BC365-E06E-AFFE-58E0-E292AABD6FB5}"/>
              </a:ext>
            </a:extLst>
          </p:cNvPr>
          <p:cNvPicPr>
            <a:picLocks noChangeAspect="1"/>
          </p:cNvPicPr>
          <p:nvPr/>
        </p:nvPicPr>
        <p:blipFill>
          <a:blip r:embed="rId2"/>
          <a:stretch>
            <a:fillRect/>
          </a:stretch>
        </p:blipFill>
        <p:spPr>
          <a:xfrm>
            <a:off x="2529557" y="3979682"/>
            <a:ext cx="6523285" cy="1615580"/>
          </a:xfrm>
          <a:prstGeom prst="rect">
            <a:avLst/>
          </a:prstGeom>
        </p:spPr>
      </p:pic>
      <p:sp>
        <p:nvSpPr>
          <p:cNvPr id="6" name="Content Placeholder 2">
            <a:extLst>
              <a:ext uri="{FF2B5EF4-FFF2-40B4-BE49-F238E27FC236}">
                <a16:creationId xmlns:a16="http://schemas.microsoft.com/office/drawing/2014/main" id="{D067CB8D-5CE7-B379-FDC9-1F13371600D1}"/>
              </a:ext>
            </a:extLst>
          </p:cNvPr>
          <p:cNvSpPr txBox="1">
            <a:spLocks/>
          </p:cNvSpPr>
          <p:nvPr/>
        </p:nvSpPr>
        <p:spPr>
          <a:xfrm>
            <a:off x="265546" y="6111875"/>
            <a:ext cx="10515600" cy="603557"/>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GB" sz="1400" dirty="0"/>
              <a:t>An overview of priority sector occupations and further information on current skills gaps, provision and possible solutions are available via the </a:t>
            </a:r>
            <a:r>
              <a:rPr lang="en-GB" sz="1400" dirty="0">
                <a:hlinkClick r:id="rId3"/>
              </a:rPr>
              <a:t>LSIP report and sector and cross-sector theme plans (Annex C). </a:t>
            </a:r>
            <a:endParaRPr lang="en-GB" sz="1400" dirty="0"/>
          </a:p>
        </p:txBody>
      </p:sp>
      <p:sp>
        <p:nvSpPr>
          <p:cNvPr id="7" name="Rectangle: Rounded Corners 6">
            <a:extLst>
              <a:ext uri="{FF2B5EF4-FFF2-40B4-BE49-F238E27FC236}">
                <a16:creationId xmlns:a16="http://schemas.microsoft.com/office/drawing/2014/main" id="{ED1D3DAC-1C3A-21F1-FE76-EC919E1E7FEC}"/>
              </a:ext>
            </a:extLst>
          </p:cNvPr>
          <p:cNvSpPr/>
          <p:nvPr/>
        </p:nvSpPr>
        <p:spPr>
          <a:xfrm>
            <a:off x="10620375" y="168676"/>
            <a:ext cx="1334147" cy="421689"/>
          </a:xfrm>
          <a:prstGeom prst="roundRect">
            <a:avLst/>
          </a:prstGeom>
          <a:solidFill>
            <a:srgbClr val="00696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a:solidFill>
                  <a:schemeClr val="bg1"/>
                </a:solidFill>
                <a:hlinkClick r:id="rId4" action="ppaction://hlinksldjump">
                  <a:extLst>
                    <a:ext uri="{A12FA001-AC4F-418D-AE19-62706E023703}">
                      <ahyp:hlinkClr xmlns:ahyp="http://schemas.microsoft.com/office/drawing/2018/hyperlinkcolor" val="tx"/>
                    </a:ext>
                  </a:extLst>
                </a:hlinkClick>
              </a:rPr>
              <a:t>Back to index</a:t>
            </a:r>
            <a:endParaRPr lang="en-GB" sz="1400">
              <a:solidFill>
                <a:schemeClr val="bg1"/>
              </a:solidFill>
            </a:endParaRPr>
          </a:p>
        </p:txBody>
      </p:sp>
    </p:spTree>
    <p:extLst>
      <p:ext uri="{BB962C8B-B14F-4D97-AF65-F5344CB8AC3E}">
        <p14:creationId xmlns:p14="http://schemas.microsoft.com/office/powerpoint/2010/main" val="393235226"/>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7DBF05-9912-8133-E2BA-4ED729EB36D5}"/>
              </a:ext>
            </a:extLst>
          </p:cNvPr>
          <p:cNvSpPr>
            <a:spLocks noGrp="1"/>
          </p:cNvSpPr>
          <p:nvPr>
            <p:ph type="title"/>
          </p:nvPr>
        </p:nvSpPr>
        <p:spPr>
          <a:xfrm>
            <a:off x="104775" y="168676"/>
            <a:ext cx="10515600" cy="1325563"/>
          </a:xfrm>
        </p:spPr>
        <p:txBody>
          <a:bodyPr>
            <a:normAutofit/>
          </a:bodyPr>
          <a:lstStyle/>
          <a:p>
            <a:r>
              <a:rPr lang="en-GB" sz="3200" b="1" dirty="0">
                <a:solidFill>
                  <a:srgbClr val="006965"/>
                </a:solidFill>
                <a:latin typeface="Calibri" panose="020F0502020204030204" pitchFamily="34" charset="0"/>
                <a:ea typeface="Calibri" panose="020F0502020204030204" pitchFamily="34" charset="0"/>
                <a:cs typeface="Times New Roman" panose="02020603050405020304" pitchFamily="18" charset="0"/>
              </a:rPr>
              <a:t>What training do Buckinghamshire employers find most valuable? </a:t>
            </a:r>
            <a:endParaRPr lang="en-GB" sz="3200" b="1" dirty="0">
              <a:solidFill>
                <a:srgbClr val="006965"/>
              </a:solidFill>
            </a:endParaRPr>
          </a:p>
        </p:txBody>
      </p:sp>
      <p:sp>
        <p:nvSpPr>
          <p:cNvPr id="4" name="Content Placeholder 2">
            <a:extLst>
              <a:ext uri="{FF2B5EF4-FFF2-40B4-BE49-F238E27FC236}">
                <a16:creationId xmlns:a16="http://schemas.microsoft.com/office/drawing/2014/main" id="{326BFD25-6021-1DC8-07E2-340B2DE9BBD6}"/>
              </a:ext>
            </a:extLst>
          </p:cNvPr>
          <p:cNvSpPr>
            <a:spLocks noGrp="1"/>
          </p:cNvSpPr>
          <p:nvPr>
            <p:ph idx="1"/>
          </p:nvPr>
        </p:nvSpPr>
        <p:spPr>
          <a:xfrm>
            <a:off x="247073" y="1692117"/>
            <a:ext cx="10515600" cy="2780806"/>
          </a:xfrm>
          <a:ln w="12700">
            <a:noFill/>
          </a:ln>
        </p:spPr>
        <p:txBody>
          <a:bodyPr>
            <a:noAutofit/>
          </a:bodyPr>
          <a:lstStyle/>
          <a:p>
            <a:pPr marL="0" indent="0">
              <a:lnSpc>
                <a:spcPct val="107000"/>
              </a:lnSpc>
              <a:spcAft>
                <a:spcPts val="800"/>
              </a:spcAft>
              <a:buNone/>
            </a:pPr>
            <a:r>
              <a:rPr lang="en-GB" sz="1600" dirty="0">
                <a:effectLst/>
                <a:latin typeface="Calibri" panose="020F0502020204030204" pitchFamily="34" charset="0"/>
                <a:ea typeface="Calibri" panose="020F0502020204030204" pitchFamily="34" charset="0"/>
                <a:cs typeface="Arial" panose="020B0604020202020204" pitchFamily="34" charset="0"/>
              </a:rPr>
              <a:t>In 2020, Buckinghamshire Skills Advisory Panel members reported that local employers find the following training most valuable: </a:t>
            </a:r>
          </a:p>
          <a:p>
            <a:pPr marL="342900" lvl="0" indent="-342900">
              <a:buSzPts val="1000"/>
              <a:buFont typeface="Symbol" panose="05050102010706020507" pitchFamily="18" charset="2"/>
              <a:buChar char=""/>
              <a:tabLst>
                <a:tab pos="457200" algn="l"/>
              </a:tabLst>
            </a:pPr>
            <a:r>
              <a:rPr lang="en-US" sz="1600" dirty="0">
                <a:effectLst/>
                <a:latin typeface="Calibri" panose="020F0502020204030204" pitchFamily="34" charset="0"/>
                <a:ea typeface="Times New Roman" panose="02020603050405020304" pitchFamily="18" charset="0"/>
              </a:rPr>
              <a:t>Leadership (including managing remote teams)  </a:t>
            </a:r>
            <a:endParaRPr lang="en-GB" sz="1600" dirty="0">
              <a:effectLst/>
              <a:latin typeface="Calibri" panose="020F0502020204030204" pitchFamily="34" charset="0"/>
              <a:ea typeface="Calibri" panose="020F0502020204030204" pitchFamily="34" charset="0"/>
            </a:endParaRPr>
          </a:p>
          <a:p>
            <a:pPr marL="342900" lvl="0" indent="-342900">
              <a:buSzPts val="1000"/>
              <a:buFont typeface="Symbol" panose="05050102010706020507" pitchFamily="18" charset="2"/>
              <a:buChar char=""/>
              <a:tabLst>
                <a:tab pos="457200" algn="l"/>
              </a:tabLst>
            </a:pPr>
            <a:r>
              <a:rPr lang="en-US" sz="1600" dirty="0">
                <a:effectLst/>
                <a:latin typeface="Calibri" panose="020F0502020204030204" pitchFamily="34" charset="0"/>
                <a:ea typeface="Times New Roman" panose="02020603050405020304" pitchFamily="18" charset="0"/>
              </a:rPr>
              <a:t>Diversity and inclusion</a:t>
            </a:r>
            <a:endParaRPr lang="en-GB" sz="1600" dirty="0">
              <a:effectLst/>
              <a:latin typeface="Calibri" panose="020F0502020204030204" pitchFamily="34" charset="0"/>
              <a:ea typeface="Calibri" panose="020F0502020204030204" pitchFamily="34" charset="0"/>
            </a:endParaRPr>
          </a:p>
          <a:p>
            <a:pPr marL="342900" lvl="0" indent="-342900">
              <a:buSzPts val="1000"/>
              <a:buFont typeface="Symbol" panose="05050102010706020507" pitchFamily="18" charset="2"/>
              <a:buChar char=""/>
              <a:tabLst>
                <a:tab pos="457200" algn="l"/>
              </a:tabLst>
            </a:pPr>
            <a:r>
              <a:rPr lang="en-US" sz="1600" dirty="0">
                <a:effectLst/>
                <a:latin typeface="Calibri" panose="020F0502020204030204" pitchFamily="34" charset="0"/>
                <a:ea typeface="Times New Roman" panose="02020603050405020304" pitchFamily="18" charset="0"/>
              </a:rPr>
              <a:t>Critical strategic skills</a:t>
            </a:r>
            <a:r>
              <a:rPr lang="en-US" sz="1600" u="sng" dirty="0">
                <a:effectLst/>
                <a:latin typeface="Calibri" panose="020F0502020204030204" pitchFamily="34" charset="0"/>
                <a:ea typeface="Times New Roman" panose="02020603050405020304" pitchFamily="18" charset="0"/>
              </a:rPr>
              <a:t> (e.g. b</a:t>
            </a:r>
            <a:r>
              <a:rPr lang="en-US" sz="1600" dirty="0">
                <a:effectLst/>
                <a:latin typeface="Calibri" panose="020F0502020204030204" pitchFamily="34" charset="0"/>
                <a:ea typeface="Times New Roman" panose="02020603050405020304" pitchFamily="18" charset="0"/>
              </a:rPr>
              <a:t>usiness planning) </a:t>
            </a:r>
            <a:endParaRPr lang="en-GB" sz="1600" dirty="0">
              <a:effectLst/>
              <a:latin typeface="Calibri" panose="020F0502020204030204" pitchFamily="34" charset="0"/>
              <a:ea typeface="Calibri" panose="020F0502020204030204" pitchFamily="34" charset="0"/>
            </a:endParaRPr>
          </a:p>
          <a:p>
            <a:pPr marL="342900" lvl="0" indent="-342900">
              <a:buSzPts val="1000"/>
              <a:buFont typeface="Symbol" panose="05050102010706020507" pitchFamily="18" charset="2"/>
              <a:buChar char=""/>
              <a:tabLst>
                <a:tab pos="457200" algn="l"/>
              </a:tabLst>
            </a:pPr>
            <a:r>
              <a:rPr lang="en-US" sz="1600" dirty="0">
                <a:effectLst/>
                <a:latin typeface="Calibri" panose="020F0502020204030204" pitchFamily="34" charset="0"/>
                <a:ea typeface="Times New Roman" panose="02020603050405020304" pitchFamily="18" charset="0"/>
              </a:rPr>
              <a:t>Mental health awareness </a:t>
            </a:r>
            <a:endParaRPr lang="en-GB" sz="1600" dirty="0">
              <a:effectLst/>
              <a:latin typeface="Calibri" panose="020F0502020204030204" pitchFamily="34" charset="0"/>
              <a:ea typeface="Calibri" panose="020F0502020204030204" pitchFamily="34" charset="0"/>
            </a:endParaRPr>
          </a:p>
          <a:p>
            <a:pPr marL="342900" lvl="0" indent="-342900">
              <a:lnSpc>
                <a:spcPct val="107000"/>
              </a:lnSpc>
              <a:buSzPts val="1000"/>
              <a:buFont typeface="Symbol" panose="05050102010706020507" pitchFamily="18" charset="2"/>
              <a:buChar char=""/>
              <a:tabLst>
                <a:tab pos="457200" algn="l"/>
              </a:tabLst>
            </a:pPr>
            <a:r>
              <a:rPr lang="en-GB" sz="1600" dirty="0">
                <a:effectLst/>
                <a:latin typeface="Calibri" panose="020F0502020204030204" pitchFamily="34" charset="0"/>
                <a:ea typeface="Calibri" panose="020F0502020204030204" pitchFamily="34" charset="0"/>
                <a:cs typeface="Arial" panose="020B0604020202020204" pitchFamily="34" charset="0"/>
              </a:rPr>
              <a:t>Apprenticeships </a:t>
            </a:r>
          </a:p>
          <a:p>
            <a:pPr marL="342900" lvl="0" indent="-342900">
              <a:lnSpc>
                <a:spcPct val="107000"/>
              </a:lnSpc>
              <a:spcAft>
                <a:spcPts val="800"/>
              </a:spcAft>
              <a:buSzPts val="1000"/>
              <a:buFont typeface="Symbol" panose="05050102010706020507" pitchFamily="18" charset="2"/>
              <a:buChar char=""/>
              <a:tabLst>
                <a:tab pos="457200" algn="l"/>
              </a:tabLst>
            </a:pPr>
            <a:r>
              <a:rPr lang="en-GB" sz="1600" dirty="0">
                <a:effectLst/>
                <a:latin typeface="Calibri" panose="020F0502020204030204" pitchFamily="34" charset="0"/>
                <a:ea typeface="Calibri" panose="020F0502020204030204" pitchFamily="34" charset="0"/>
                <a:cs typeface="Arial" panose="020B0604020202020204" pitchFamily="34" charset="0"/>
              </a:rPr>
              <a:t>Courses that help develop soft skills (e.g. </a:t>
            </a:r>
            <a:r>
              <a:rPr lang="en-GB" sz="16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personal responsibility, self-management, positive attitude and personal presentation)</a:t>
            </a:r>
          </a:p>
          <a:p>
            <a:pPr marL="0" lvl="0" indent="0">
              <a:lnSpc>
                <a:spcPct val="107000"/>
              </a:lnSpc>
              <a:spcAft>
                <a:spcPts val="800"/>
              </a:spcAft>
              <a:buSzPts val="1000"/>
              <a:buNone/>
              <a:tabLst>
                <a:tab pos="457200" algn="l"/>
              </a:tabLst>
            </a:pPr>
            <a:r>
              <a:rPr lang="en-GB" sz="1600" dirty="0"/>
              <a:t>Additional research was conducted in 2022 for the Local Skills Improvement Plan (LSIP) with local employers by BBF and the LEP, to identify possible ways to address skills issues and gaps in provision through accredited and non-accredited training, for LSIP priority sectors and cross sector themes. Findings can be accessed via the </a:t>
            </a:r>
            <a:r>
              <a:rPr lang="en-GB" sz="1600" dirty="0">
                <a:hlinkClick r:id="rId2"/>
              </a:rPr>
              <a:t>LSIP report and sector and cross-sector theme plans (Annex C)</a:t>
            </a:r>
            <a:r>
              <a:rPr lang="en-GB" sz="1600" dirty="0"/>
              <a:t>. </a:t>
            </a:r>
          </a:p>
        </p:txBody>
      </p:sp>
      <p:sp>
        <p:nvSpPr>
          <p:cNvPr id="5" name="Rectangle: Rounded Corners 4">
            <a:extLst>
              <a:ext uri="{FF2B5EF4-FFF2-40B4-BE49-F238E27FC236}">
                <a16:creationId xmlns:a16="http://schemas.microsoft.com/office/drawing/2014/main" id="{4F64C12B-B796-AFA3-12A0-7589481F3EB7}"/>
              </a:ext>
            </a:extLst>
          </p:cNvPr>
          <p:cNvSpPr/>
          <p:nvPr/>
        </p:nvSpPr>
        <p:spPr>
          <a:xfrm>
            <a:off x="10620375" y="168676"/>
            <a:ext cx="1334147" cy="421689"/>
          </a:xfrm>
          <a:prstGeom prst="roundRect">
            <a:avLst/>
          </a:prstGeom>
          <a:solidFill>
            <a:srgbClr val="00696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a:solidFill>
                  <a:schemeClr val="bg1"/>
                </a:solidFill>
                <a:hlinkClick r:id="rId3" action="ppaction://hlinksldjump">
                  <a:extLst>
                    <a:ext uri="{A12FA001-AC4F-418D-AE19-62706E023703}">
                      <ahyp:hlinkClr xmlns:ahyp="http://schemas.microsoft.com/office/drawing/2018/hyperlinkcolor" val="tx"/>
                    </a:ext>
                  </a:extLst>
                </a:hlinkClick>
              </a:rPr>
              <a:t>Back to index</a:t>
            </a:r>
            <a:endParaRPr lang="en-GB" sz="1400">
              <a:solidFill>
                <a:schemeClr val="bg1"/>
              </a:solidFill>
            </a:endParaRPr>
          </a:p>
        </p:txBody>
      </p:sp>
    </p:spTree>
    <p:extLst>
      <p:ext uri="{BB962C8B-B14F-4D97-AF65-F5344CB8AC3E}">
        <p14:creationId xmlns:p14="http://schemas.microsoft.com/office/powerpoint/2010/main" val="3470018721"/>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E01160D-119A-872D-D9BD-9E803F28FCA7}"/>
              </a:ext>
            </a:extLst>
          </p:cNvPr>
          <p:cNvSpPr txBox="1">
            <a:spLocks/>
          </p:cNvSpPr>
          <p:nvPr/>
        </p:nvSpPr>
        <p:spPr>
          <a:xfrm>
            <a:off x="628650" y="2244455"/>
            <a:ext cx="7886700" cy="936368"/>
          </a:xfrm>
          <a:prstGeom prst="rect">
            <a:avLst/>
          </a:prstGeom>
        </p:spPr>
        <p:txBody>
          <a:bodyPr vert="horz" lIns="91440" tIns="45720" rIns="91440" bIns="45720" rtlCol="0" anchor="ctr">
            <a:normAutofit fontScale="850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b="1">
                <a:solidFill>
                  <a:srgbClr val="006965"/>
                </a:solidFill>
                <a:latin typeface="+mn-lt"/>
              </a:rPr>
              <a:t>Section 5: The extent of skills mismatches within Buckinghamshire</a:t>
            </a:r>
            <a:endParaRPr lang="en-GB">
              <a:solidFill>
                <a:srgbClr val="006965"/>
              </a:solidFill>
              <a:latin typeface="+mn-lt"/>
            </a:endParaRPr>
          </a:p>
        </p:txBody>
      </p:sp>
    </p:spTree>
    <p:extLst>
      <p:ext uri="{BB962C8B-B14F-4D97-AF65-F5344CB8AC3E}">
        <p14:creationId xmlns:p14="http://schemas.microsoft.com/office/powerpoint/2010/main" val="2097869081"/>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CFC3A4-E4A2-5F4F-C79F-E1C14225DA4C}"/>
              </a:ext>
            </a:extLst>
          </p:cNvPr>
          <p:cNvSpPr>
            <a:spLocks noGrp="1"/>
          </p:cNvSpPr>
          <p:nvPr>
            <p:ph type="title"/>
          </p:nvPr>
        </p:nvSpPr>
        <p:spPr>
          <a:xfrm>
            <a:off x="104775" y="130087"/>
            <a:ext cx="10193770" cy="1325563"/>
          </a:xfrm>
        </p:spPr>
        <p:txBody>
          <a:bodyPr>
            <a:normAutofit/>
          </a:bodyPr>
          <a:lstStyle/>
          <a:p>
            <a:r>
              <a:rPr lang="en-GB" sz="3200" b="1" dirty="0">
                <a:solidFill>
                  <a:srgbClr val="006965"/>
                </a:solidFill>
                <a:latin typeface="+mn-lt"/>
              </a:rPr>
              <a:t>To what extent do Buckinghamshire employers struggle to fill vacancies, and why? </a:t>
            </a:r>
            <a:endParaRPr lang="en-GB" sz="3200" dirty="0">
              <a:solidFill>
                <a:srgbClr val="006965"/>
              </a:solidFill>
              <a:latin typeface="+mn-lt"/>
            </a:endParaRPr>
          </a:p>
        </p:txBody>
      </p:sp>
      <p:graphicFrame>
        <p:nvGraphicFramePr>
          <p:cNvPr id="5" name="Chart 4">
            <a:extLst>
              <a:ext uri="{FF2B5EF4-FFF2-40B4-BE49-F238E27FC236}">
                <a16:creationId xmlns:a16="http://schemas.microsoft.com/office/drawing/2014/main" id="{DAD4B482-FA65-C094-1907-75049DDEB49F}"/>
              </a:ext>
            </a:extLst>
          </p:cNvPr>
          <p:cNvGraphicFramePr>
            <a:graphicFrameLocks/>
          </p:cNvGraphicFramePr>
          <p:nvPr>
            <p:extLst>
              <p:ext uri="{D42A27DB-BD31-4B8C-83A1-F6EECF244321}">
                <p14:modId xmlns:p14="http://schemas.microsoft.com/office/powerpoint/2010/main" val="3461304828"/>
              </p:ext>
            </p:extLst>
          </p:nvPr>
        </p:nvGraphicFramePr>
        <p:xfrm>
          <a:off x="838200" y="2457450"/>
          <a:ext cx="4572000" cy="2743200"/>
        </p:xfrm>
        <a:graphic>
          <a:graphicData uri="http://schemas.openxmlformats.org/drawingml/2006/chart">
            <c:chart xmlns:c="http://schemas.openxmlformats.org/drawingml/2006/chart" xmlns:r="http://schemas.openxmlformats.org/officeDocument/2006/relationships" r:id="rId2"/>
          </a:graphicData>
        </a:graphic>
      </p:graphicFrame>
      <p:sp>
        <p:nvSpPr>
          <p:cNvPr id="6" name="TextBox 5">
            <a:extLst>
              <a:ext uri="{FF2B5EF4-FFF2-40B4-BE49-F238E27FC236}">
                <a16:creationId xmlns:a16="http://schemas.microsoft.com/office/drawing/2014/main" id="{4BC3CC59-18DD-0A8A-0085-F42BF32C0554}"/>
              </a:ext>
            </a:extLst>
          </p:cNvPr>
          <p:cNvSpPr txBox="1"/>
          <p:nvPr/>
        </p:nvSpPr>
        <p:spPr>
          <a:xfrm>
            <a:off x="6091334" y="2081796"/>
            <a:ext cx="5505062" cy="3745000"/>
          </a:xfrm>
          <a:prstGeom prst="rect">
            <a:avLst/>
          </a:prstGeom>
          <a:noFill/>
          <a:ln w="12700">
            <a:noFill/>
          </a:ln>
        </p:spPr>
        <p:txBody>
          <a:bodyPr wrap="square" rtlCol="0">
            <a:spAutoFit/>
          </a:bodyPr>
          <a:lstStyle/>
          <a:p>
            <a:pPr>
              <a:lnSpc>
                <a:spcPct val="107000"/>
              </a:lnSpc>
              <a:spcAft>
                <a:spcPts val="800"/>
              </a:spcAft>
            </a:pPr>
            <a:r>
              <a:rPr lang="en-GB" sz="1400" dirty="0">
                <a:effectLst/>
                <a:latin typeface="Calibri" panose="020F0502020204030204" pitchFamily="34" charset="0"/>
                <a:ea typeface="Calibri" panose="020F0502020204030204" pitchFamily="34" charset="0"/>
                <a:cs typeface="Arial" panose="020B0604020202020204" pitchFamily="34" charset="0"/>
              </a:rPr>
              <a:t>In 2019 (latest available data), just over a quarter (28%) of vacancies in Buckinghamshire were skills shortage vacancies. This is slightly higher than the national average (25%). In addition, a quarter of vacancies were hard-to-fill, which is more than double the national average at 12%. </a:t>
            </a:r>
          </a:p>
          <a:p>
            <a:pPr>
              <a:lnSpc>
                <a:spcPct val="107000"/>
              </a:lnSpc>
              <a:spcAft>
                <a:spcPts val="800"/>
              </a:spcAft>
            </a:pPr>
            <a:r>
              <a:rPr lang="en-GB" sz="1400" dirty="0">
                <a:effectLst/>
                <a:latin typeface="Calibri" panose="020F0502020204030204" pitchFamily="34" charset="0"/>
                <a:ea typeface="Calibri" panose="020F0502020204030204" pitchFamily="34" charset="0"/>
                <a:cs typeface="Arial" panose="020B0604020202020204" pitchFamily="34" charset="0"/>
              </a:rPr>
              <a:t>Further evidence from the 2019 Employer Skills Survey shows that, of the hard-to-fill vacancies in Buckinghamshire, 45.5% of them are associate professional roles. This is the highest of any LEP area by a significant margin. Likewise, Buckinghamshire has the highest proportion of all 38 LEP areas of high-skill roles identified as hard-to-fill.</a:t>
            </a:r>
          </a:p>
          <a:p>
            <a:pPr>
              <a:lnSpc>
                <a:spcPct val="107000"/>
              </a:lnSpc>
              <a:spcAft>
                <a:spcPts val="800"/>
              </a:spcAft>
            </a:pPr>
            <a:r>
              <a:rPr lang="en-GB" sz="1400" dirty="0">
                <a:effectLst/>
                <a:latin typeface="Calibri" panose="020F0502020204030204" pitchFamily="34" charset="0"/>
                <a:ea typeface="Calibri" panose="020F0502020204030204" pitchFamily="34" charset="0"/>
                <a:cs typeface="Arial" panose="020B0604020202020204" pitchFamily="34" charset="0"/>
              </a:rPr>
              <a:t>Further analysis of the 2019 Employer Skills Survey suggests that the quantity of applicants rather than the quality of applicants is a key issue in Buckinghamshire. It shows that 58% of hard-to-fill vacancies are caused by ‘not enough people interested in doing this type of job’. In addition, 46% are caused by the ‘low numbers of applicants generally’. Both causes in Buckinghamshire are the highest of all 38 LEP areas.</a:t>
            </a:r>
          </a:p>
        </p:txBody>
      </p:sp>
      <p:sp>
        <p:nvSpPr>
          <p:cNvPr id="7" name="TextBox 6">
            <a:extLst>
              <a:ext uri="{FF2B5EF4-FFF2-40B4-BE49-F238E27FC236}">
                <a16:creationId xmlns:a16="http://schemas.microsoft.com/office/drawing/2014/main" id="{6B4F71C3-BE47-31EC-12AE-2CB5C24B02C5}"/>
              </a:ext>
            </a:extLst>
          </p:cNvPr>
          <p:cNvSpPr txBox="1"/>
          <p:nvPr/>
        </p:nvSpPr>
        <p:spPr>
          <a:xfrm>
            <a:off x="838200" y="5826796"/>
            <a:ext cx="5253134" cy="281231"/>
          </a:xfrm>
          <a:prstGeom prst="rect">
            <a:avLst/>
          </a:prstGeom>
          <a:noFill/>
        </p:spPr>
        <p:txBody>
          <a:bodyPr wrap="square" rtlCol="0">
            <a:spAutoFit/>
          </a:bodyPr>
          <a:lstStyle/>
          <a:p>
            <a:pPr>
              <a:lnSpc>
                <a:spcPct val="107000"/>
              </a:lnSpc>
              <a:spcAft>
                <a:spcPts val="800"/>
              </a:spcAft>
            </a:pPr>
            <a:r>
              <a:rPr lang="en-GB" sz="1200">
                <a:effectLst/>
                <a:latin typeface="Calibri" panose="020F0502020204030204" pitchFamily="34" charset="0"/>
                <a:ea typeface="Calibri" panose="020F0502020204030204" pitchFamily="34" charset="0"/>
                <a:cs typeface="Arial" panose="020B0604020202020204" pitchFamily="34" charset="0"/>
              </a:rPr>
              <a:t>Source</a:t>
            </a:r>
            <a:r>
              <a:rPr lang="en-GB" sz="1200" b="1">
                <a:effectLst/>
                <a:latin typeface="Calibri" panose="020F0502020204030204" pitchFamily="34" charset="0"/>
                <a:ea typeface="Calibri" panose="020F0502020204030204" pitchFamily="34" charset="0"/>
                <a:cs typeface="Arial" panose="020B0604020202020204" pitchFamily="34" charset="0"/>
              </a:rPr>
              <a:t>:</a:t>
            </a:r>
            <a:r>
              <a:rPr lang="en-GB" sz="1200">
                <a:effectLst/>
                <a:latin typeface="Calibri" panose="020F0502020204030204" pitchFamily="34" charset="0"/>
                <a:ea typeface="Calibri" panose="020F0502020204030204" pitchFamily="34" charset="0"/>
                <a:cs typeface="Arial" panose="020B0604020202020204" pitchFamily="34" charset="0"/>
              </a:rPr>
              <a:t> </a:t>
            </a:r>
            <a:r>
              <a:rPr lang="en-GB" sz="1200" u="sng">
                <a:solidFill>
                  <a:srgbClr val="0563C1"/>
                </a:solidFill>
                <a:effectLst/>
                <a:latin typeface="Calibri" panose="020F0502020204030204" pitchFamily="34" charset="0"/>
                <a:ea typeface="Calibri" panose="020F0502020204030204" pitchFamily="34" charset="0"/>
                <a:cs typeface="Arial" panose="020B0604020202020204" pitchFamily="34" charset="0"/>
                <a:hlinkClick r:id="rId3"/>
              </a:rPr>
              <a:t>Employer Skills Survey, 2019 (published 2020)</a:t>
            </a:r>
            <a:endParaRPr lang="en-GB" sz="1200">
              <a:effectLst/>
              <a:latin typeface="Calibri" panose="020F0502020204030204" pitchFamily="34" charset="0"/>
              <a:ea typeface="Calibri" panose="020F0502020204030204" pitchFamily="34" charset="0"/>
              <a:cs typeface="Arial" panose="020B0604020202020204" pitchFamily="34" charset="0"/>
            </a:endParaRPr>
          </a:p>
        </p:txBody>
      </p:sp>
      <p:sp>
        <p:nvSpPr>
          <p:cNvPr id="3" name="Rectangle: Rounded Corners 2">
            <a:extLst>
              <a:ext uri="{FF2B5EF4-FFF2-40B4-BE49-F238E27FC236}">
                <a16:creationId xmlns:a16="http://schemas.microsoft.com/office/drawing/2014/main" id="{05F15C02-F2D0-E6B5-64DF-82A9BA0A8C7E}"/>
              </a:ext>
            </a:extLst>
          </p:cNvPr>
          <p:cNvSpPr/>
          <p:nvPr/>
        </p:nvSpPr>
        <p:spPr>
          <a:xfrm>
            <a:off x="10620375" y="168676"/>
            <a:ext cx="1334147" cy="421689"/>
          </a:xfrm>
          <a:prstGeom prst="roundRect">
            <a:avLst/>
          </a:prstGeom>
          <a:solidFill>
            <a:srgbClr val="00696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a:solidFill>
                  <a:schemeClr val="bg1"/>
                </a:solidFill>
                <a:hlinkClick r:id="rId4" action="ppaction://hlinksldjump">
                  <a:extLst>
                    <a:ext uri="{A12FA001-AC4F-418D-AE19-62706E023703}">
                      <ahyp:hlinkClr xmlns:ahyp="http://schemas.microsoft.com/office/drawing/2018/hyperlinkcolor" val="tx"/>
                    </a:ext>
                  </a:extLst>
                </a:hlinkClick>
              </a:rPr>
              <a:t>Back to index</a:t>
            </a:r>
            <a:endParaRPr lang="en-GB" sz="1400">
              <a:solidFill>
                <a:schemeClr val="bg1"/>
              </a:solidFill>
            </a:endParaRPr>
          </a:p>
        </p:txBody>
      </p:sp>
    </p:spTree>
    <p:extLst>
      <p:ext uri="{BB962C8B-B14F-4D97-AF65-F5344CB8AC3E}">
        <p14:creationId xmlns:p14="http://schemas.microsoft.com/office/powerpoint/2010/main" val="3063543602"/>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A614B1-2A96-0643-BB09-85F37E66221D}"/>
              </a:ext>
            </a:extLst>
          </p:cNvPr>
          <p:cNvSpPr>
            <a:spLocks noGrp="1"/>
          </p:cNvSpPr>
          <p:nvPr>
            <p:ph type="title"/>
          </p:nvPr>
        </p:nvSpPr>
        <p:spPr>
          <a:xfrm>
            <a:off x="117763" y="180398"/>
            <a:ext cx="10515600" cy="1325563"/>
          </a:xfrm>
        </p:spPr>
        <p:txBody>
          <a:bodyPr>
            <a:normAutofit/>
          </a:bodyPr>
          <a:lstStyle/>
          <a:p>
            <a:r>
              <a:rPr lang="en-GB" sz="3200" b="1" dirty="0">
                <a:solidFill>
                  <a:srgbClr val="006965"/>
                </a:solidFill>
                <a:latin typeface="+mn-lt"/>
              </a:rPr>
              <a:t>To what extent are Buckinghamshire businesses experiencing staffing difficulties?</a:t>
            </a:r>
          </a:p>
        </p:txBody>
      </p:sp>
      <p:sp>
        <p:nvSpPr>
          <p:cNvPr id="3" name="Content Placeholder 2">
            <a:extLst>
              <a:ext uri="{FF2B5EF4-FFF2-40B4-BE49-F238E27FC236}">
                <a16:creationId xmlns:a16="http://schemas.microsoft.com/office/drawing/2014/main" id="{A376D9DA-76DB-439F-77EB-34F3EAAA983C}"/>
              </a:ext>
            </a:extLst>
          </p:cNvPr>
          <p:cNvSpPr>
            <a:spLocks noGrp="1"/>
          </p:cNvSpPr>
          <p:nvPr>
            <p:ph idx="1"/>
          </p:nvPr>
        </p:nvSpPr>
        <p:spPr>
          <a:xfrm>
            <a:off x="247073" y="2047298"/>
            <a:ext cx="4094018" cy="2912630"/>
          </a:xfrm>
        </p:spPr>
        <p:txBody>
          <a:bodyPr>
            <a:normAutofit lnSpcReduction="10000"/>
          </a:bodyPr>
          <a:lstStyle/>
          <a:p>
            <a:pPr marL="0" indent="0">
              <a:buNone/>
            </a:pPr>
            <a:r>
              <a:rPr lang="en-GB" sz="2000" dirty="0"/>
              <a:t>In March / April 2023, around a third of Buckinghamshire businesses responding to Buckinghamshire Business First and Buckinghamshire LEP’s Business Barometer survey cited staff recruitment and retention issues as their main challenge for the year ahead and for many this is inhibiting business growth.</a:t>
            </a:r>
          </a:p>
          <a:p>
            <a:pPr marL="0" indent="0">
              <a:buNone/>
            </a:pPr>
            <a:r>
              <a:rPr lang="en-GB" sz="2000" dirty="0"/>
              <a:t>Illustrative quotes are provided to the right. </a:t>
            </a:r>
          </a:p>
        </p:txBody>
      </p:sp>
      <p:sp>
        <p:nvSpPr>
          <p:cNvPr id="9" name="TextBox 8">
            <a:extLst>
              <a:ext uri="{FF2B5EF4-FFF2-40B4-BE49-F238E27FC236}">
                <a16:creationId xmlns:a16="http://schemas.microsoft.com/office/drawing/2014/main" id="{63E1D69B-2CFB-0870-6AAF-1E282927C4D8}"/>
              </a:ext>
            </a:extLst>
          </p:cNvPr>
          <p:cNvSpPr txBox="1"/>
          <p:nvPr/>
        </p:nvSpPr>
        <p:spPr>
          <a:xfrm>
            <a:off x="4525818" y="1843067"/>
            <a:ext cx="5430981" cy="2246769"/>
          </a:xfrm>
          <a:prstGeom prst="rect">
            <a:avLst/>
          </a:prstGeom>
          <a:noFill/>
        </p:spPr>
        <p:txBody>
          <a:bodyPr wrap="square">
            <a:spAutoFit/>
          </a:bodyPr>
          <a:lstStyle/>
          <a:p>
            <a:pPr marL="457200" fontAlgn="base"/>
            <a:r>
              <a:rPr lang="en-GB" sz="1400" b="1" dirty="0">
                <a:solidFill>
                  <a:srgbClr val="006965"/>
                </a:solidFill>
                <a:effectLst/>
                <a:ea typeface="Times New Roman" panose="02020603050405020304" pitchFamily="18" charset="0"/>
              </a:rPr>
              <a:t>Key challenges </a:t>
            </a:r>
          </a:p>
          <a:p>
            <a:pPr marL="457200" fontAlgn="base"/>
            <a:endParaRPr lang="en-GB" sz="1400" i="1" dirty="0">
              <a:effectLst/>
              <a:ea typeface="Times New Roman" panose="02020603050405020304" pitchFamily="18" charset="0"/>
            </a:endParaRPr>
          </a:p>
          <a:p>
            <a:pPr marL="457200" fontAlgn="base"/>
            <a:r>
              <a:rPr lang="en-GB" sz="1400" i="1" dirty="0">
                <a:effectLst/>
                <a:ea typeface="Times New Roman" panose="02020603050405020304" pitchFamily="18" charset="0"/>
              </a:rPr>
              <a:t>“Recruiting a workforce with the exacting skills we require in an industry where there is a big skills gap.”</a:t>
            </a:r>
            <a:r>
              <a:rPr lang="en-GB" sz="1400" dirty="0">
                <a:effectLst/>
                <a:ea typeface="Times New Roman" panose="02020603050405020304" pitchFamily="18" charset="0"/>
              </a:rPr>
              <a:t> </a:t>
            </a:r>
          </a:p>
          <a:p>
            <a:pPr marL="457200" fontAlgn="base"/>
            <a:r>
              <a:rPr lang="en-GB" sz="1400" dirty="0">
                <a:effectLst/>
                <a:ea typeface="Times New Roman" panose="02020603050405020304" pitchFamily="18" charset="0"/>
              </a:rPr>
              <a:t> </a:t>
            </a:r>
          </a:p>
          <a:p>
            <a:pPr marL="457200" fontAlgn="base"/>
            <a:r>
              <a:rPr lang="en-GB" sz="1400" i="1" dirty="0">
                <a:effectLst/>
                <a:ea typeface="Times New Roman" panose="02020603050405020304" pitchFamily="18" charset="0"/>
              </a:rPr>
              <a:t>“Our market space is highly skilled engineering contractors in the defence &amp; aerospace sectors. There are shortages of skilled staff and budget constraints. If rates do not increase in line with inflation and in recognition of the skill shortage, contractors will move into other sectors and we could find our sales reducing.”</a:t>
            </a:r>
            <a:r>
              <a:rPr lang="en-GB" sz="1400" dirty="0">
                <a:effectLst/>
                <a:ea typeface="Times New Roman" panose="02020603050405020304" pitchFamily="18" charset="0"/>
              </a:rPr>
              <a:t> </a:t>
            </a:r>
          </a:p>
        </p:txBody>
      </p:sp>
      <p:sp>
        <p:nvSpPr>
          <p:cNvPr id="11" name="TextBox 10">
            <a:extLst>
              <a:ext uri="{FF2B5EF4-FFF2-40B4-BE49-F238E27FC236}">
                <a16:creationId xmlns:a16="http://schemas.microsoft.com/office/drawing/2014/main" id="{4FC430D8-9ED4-C4FC-4D5D-4154F25E9758}"/>
              </a:ext>
            </a:extLst>
          </p:cNvPr>
          <p:cNvSpPr txBox="1"/>
          <p:nvPr/>
        </p:nvSpPr>
        <p:spPr>
          <a:xfrm>
            <a:off x="5033818" y="4447569"/>
            <a:ext cx="6114472" cy="1169551"/>
          </a:xfrm>
          <a:prstGeom prst="rect">
            <a:avLst/>
          </a:prstGeom>
          <a:noFill/>
        </p:spPr>
        <p:txBody>
          <a:bodyPr wrap="square">
            <a:spAutoFit/>
          </a:bodyPr>
          <a:lstStyle/>
          <a:p>
            <a:pPr fontAlgn="base"/>
            <a:r>
              <a:rPr lang="en-GB" sz="1400" b="1" dirty="0">
                <a:solidFill>
                  <a:srgbClr val="006965"/>
                </a:solidFill>
                <a:effectLst/>
                <a:latin typeface="Calibri" panose="020F0502020204030204" pitchFamily="34" charset="0"/>
                <a:ea typeface="Times New Roman" panose="02020603050405020304" pitchFamily="18" charset="0"/>
              </a:rPr>
              <a:t>Barriers to growth  </a:t>
            </a:r>
            <a:endParaRPr lang="en-GB" sz="1400" b="1" dirty="0">
              <a:solidFill>
                <a:srgbClr val="006965"/>
              </a:solidFill>
              <a:effectLst/>
              <a:latin typeface="Times New Roman" panose="02020603050405020304" pitchFamily="18" charset="0"/>
              <a:ea typeface="Times New Roman" panose="02020603050405020304" pitchFamily="18" charset="0"/>
            </a:endParaRPr>
          </a:p>
          <a:p>
            <a:pPr fontAlgn="base"/>
            <a:endParaRPr lang="en-GB" sz="1400" i="1" dirty="0">
              <a:latin typeface="Segoe UI" panose="020B0502040204020203" pitchFamily="34" charset="0"/>
              <a:ea typeface="Times New Roman" panose="02020603050405020304" pitchFamily="18" charset="0"/>
            </a:endParaRPr>
          </a:p>
          <a:p>
            <a:pPr fontAlgn="base"/>
            <a:r>
              <a:rPr lang="en-GB" sz="1400" i="1" dirty="0">
                <a:effectLst/>
                <a:latin typeface="Calibri" panose="020F0502020204030204" pitchFamily="34" charset="0"/>
                <a:ea typeface="Times New Roman" panose="02020603050405020304" pitchFamily="18" charset="0"/>
              </a:rPr>
              <a:t>“Ability to find trained or suitable candidates for business expansion.”</a:t>
            </a:r>
            <a:r>
              <a:rPr lang="en-GB" sz="1400" dirty="0">
                <a:effectLst/>
                <a:latin typeface="Calibri" panose="020F0502020204030204" pitchFamily="34" charset="0"/>
                <a:ea typeface="Times New Roman" panose="02020603050405020304" pitchFamily="18" charset="0"/>
              </a:rPr>
              <a:t> </a:t>
            </a:r>
            <a:endParaRPr lang="en-GB" sz="1400" dirty="0">
              <a:latin typeface="Times New Roman" panose="02020603050405020304" pitchFamily="18" charset="0"/>
              <a:ea typeface="Times New Roman" panose="02020603050405020304" pitchFamily="18" charset="0"/>
            </a:endParaRPr>
          </a:p>
          <a:p>
            <a:pPr fontAlgn="base"/>
            <a:endParaRPr lang="en-GB" sz="1400" i="1" dirty="0">
              <a:effectLst/>
              <a:latin typeface="Times New Roman" panose="02020603050405020304" pitchFamily="18" charset="0"/>
              <a:ea typeface="Times New Roman" panose="02020603050405020304" pitchFamily="18" charset="0"/>
            </a:endParaRPr>
          </a:p>
          <a:p>
            <a:pPr fontAlgn="base"/>
            <a:r>
              <a:rPr lang="en-GB" sz="1400" i="1" dirty="0">
                <a:effectLst/>
                <a:latin typeface="Calibri" panose="020F0502020204030204" pitchFamily="34" charset="0"/>
                <a:ea typeface="Times New Roman" panose="02020603050405020304" pitchFamily="18" charset="0"/>
              </a:rPr>
              <a:t>“Lack of skilled technicians.”</a:t>
            </a:r>
            <a:r>
              <a:rPr lang="en-GB" sz="1400" dirty="0">
                <a:effectLst/>
                <a:latin typeface="Calibri" panose="020F0502020204030204" pitchFamily="34" charset="0"/>
                <a:ea typeface="Times New Roman" panose="02020603050405020304" pitchFamily="18" charset="0"/>
              </a:rPr>
              <a:t> </a:t>
            </a:r>
            <a:endParaRPr lang="en-GB" sz="1400" dirty="0">
              <a:effectLst/>
              <a:latin typeface="Times New Roman" panose="02020603050405020304" pitchFamily="18" charset="0"/>
              <a:ea typeface="Times New Roman" panose="02020603050405020304" pitchFamily="18" charset="0"/>
            </a:endParaRPr>
          </a:p>
        </p:txBody>
      </p:sp>
      <p:sp>
        <p:nvSpPr>
          <p:cNvPr id="12" name="TextBox 11">
            <a:extLst>
              <a:ext uri="{FF2B5EF4-FFF2-40B4-BE49-F238E27FC236}">
                <a16:creationId xmlns:a16="http://schemas.microsoft.com/office/drawing/2014/main" id="{1555313A-CEE1-F3BE-ED81-D8EBA034E0C6}"/>
              </a:ext>
            </a:extLst>
          </p:cNvPr>
          <p:cNvSpPr txBox="1"/>
          <p:nvPr/>
        </p:nvSpPr>
        <p:spPr>
          <a:xfrm>
            <a:off x="7758544" y="6446982"/>
            <a:ext cx="4442691" cy="307777"/>
          </a:xfrm>
          <a:prstGeom prst="rect">
            <a:avLst/>
          </a:prstGeom>
          <a:noFill/>
        </p:spPr>
        <p:txBody>
          <a:bodyPr wrap="square" rtlCol="0">
            <a:spAutoFit/>
          </a:bodyPr>
          <a:lstStyle/>
          <a:p>
            <a:r>
              <a:rPr lang="en-GB" sz="1400" dirty="0"/>
              <a:t>Source: </a:t>
            </a:r>
            <a:r>
              <a:rPr lang="en-GB" sz="1400" dirty="0">
                <a:hlinkClick r:id="rId2"/>
              </a:rPr>
              <a:t>Buckinghamshire Business Barometer – Q1 2023</a:t>
            </a:r>
            <a:endParaRPr lang="en-GB" sz="1400" dirty="0"/>
          </a:p>
        </p:txBody>
      </p:sp>
      <p:sp>
        <p:nvSpPr>
          <p:cNvPr id="13" name="Rectangle: Rounded Corners 12">
            <a:extLst>
              <a:ext uri="{FF2B5EF4-FFF2-40B4-BE49-F238E27FC236}">
                <a16:creationId xmlns:a16="http://schemas.microsoft.com/office/drawing/2014/main" id="{BAD5ADAE-3274-DC9C-7C75-CD8850FC5760}"/>
              </a:ext>
            </a:extLst>
          </p:cNvPr>
          <p:cNvSpPr/>
          <p:nvPr/>
        </p:nvSpPr>
        <p:spPr>
          <a:xfrm>
            <a:off x="10620375" y="168676"/>
            <a:ext cx="1334147" cy="421689"/>
          </a:xfrm>
          <a:prstGeom prst="roundRect">
            <a:avLst/>
          </a:prstGeom>
          <a:solidFill>
            <a:srgbClr val="00696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a:solidFill>
                  <a:schemeClr val="bg1"/>
                </a:solidFill>
                <a:hlinkClick r:id="rId3" action="ppaction://hlinksldjump">
                  <a:extLst>
                    <a:ext uri="{A12FA001-AC4F-418D-AE19-62706E023703}">
                      <ahyp:hlinkClr xmlns:ahyp="http://schemas.microsoft.com/office/drawing/2018/hyperlinkcolor" val="tx"/>
                    </a:ext>
                  </a:extLst>
                </a:hlinkClick>
              </a:rPr>
              <a:t>Back to index</a:t>
            </a:r>
            <a:endParaRPr lang="en-GB" sz="1400">
              <a:solidFill>
                <a:schemeClr val="bg1"/>
              </a:solidFill>
            </a:endParaRPr>
          </a:p>
        </p:txBody>
      </p:sp>
    </p:spTree>
    <p:extLst>
      <p:ext uri="{BB962C8B-B14F-4D97-AF65-F5344CB8AC3E}">
        <p14:creationId xmlns:p14="http://schemas.microsoft.com/office/powerpoint/2010/main" val="2365722145"/>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F2289B-A2D9-2BCB-AA00-5CE557AB6DC1}"/>
              </a:ext>
            </a:extLst>
          </p:cNvPr>
          <p:cNvSpPr>
            <a:spLocks noGrp="1"/>
          </p:cNvSpPr>
          <p:nvPr>
            <p:ph type="title"/>
          </p:nvPr>
        </p:nvSpPr>
        <p:spPr>
          <a:xfrm>
            <a:off x="99291" y="69561"/>
            <a:ext cx="10515600" cy="1325563"/>
          </a:xfrm>
        </p:spPr>
        <p:txBody>
          <a:bodyPr>
            <a:noAutofit/>
          </a:bodyPr>
          <a:lstStyle/>
          <a:p>
            <a:r>
              <a:rPr lang="en-GB" sz="3200" b="1" dirty="0">
                <a:solidFill>
                  <a:srgbClr val="006965"/>
                </a:solidFill>
                <a:latin typeface="+mn-lt"/>
              </a:rPr>
              <a:t>What job roles are particularly difficult to fill?  And how does Buckinghamshire compare with the national average? </a:t>
            </a:r>
          </a:p>
        </p:txBody>
      </p:sp>
      <p:graphicFrame>
        <p:nvGraphicFramePr>
          <p:cNvPr id="4" name="Content Placeholder 3">
            <a:extLst>
              <a:ext uri="{FF2B5EF4-FFF2-40B4-BE49-F238E27FC236}">
                <a16:creationId xmlns:a16="http://schemas.microsoft.com/office/drawing/2014/main" id="{FE74976C-1E3C-1EB6-BC5D-2C7AC6AC617D}"/>
              </a:ext>
            </a:extLst>
          </p:cNvPr>
          <p:cNvGraphicFramePr>
            <a:graphicFrameLocks noGrp="1"/>
          </p:cNvGraphicFramePr>
          <p:nvPr>
            <p:ph idx="1"/>
            <p:extLst>
              <p:ext uri="{D42A27DB-BD31-4B8C-83A1-F6EECF244321}">
                <p14:modId xmlns:p14="http://schemas.microsoft.com/office/powerpoint/2010/main" val="1435480955"/>
              </p:ext>
            </p:extLst>
          </p:nvPr>
        </p:nvGraphicFramePr>
        <p:xfrm>
          <a:off x="200890" y="1692032"/>
          <a:ext cx="10515602" cy="3879615"/>
        </p:xfrm>
        <a:graphic>
          <a:graphicData uri="http://schemas.openxmlformats.org/drawingml/2006/table">
            <a:tbl>
              <a:tblPr/>
              <a:tblGrid>
                <a:gridCol w="3271697">
                  <a:extLst>
                    <a:ext uri="{9D8B030D-6E8A-4147-A177-3AD203B41FA5}">
                      <a16:colId xmlns:a16="http://schemas.microsoft.com/office/drawing/2014/main" val="4190960564"/>
                    </a:ext>
                  </a:extLst>
                </a:gridCol>
                <a:gridCol w="3226587">
                  <a:extLst>
                    <a:ext uri="{9D8B030D-6E8A-4147-A177-3AD203B41FA5}">
                      <a16:colId xmlns:a16="http://schemas.microsoft.com/office/drawing/2014/main" val="1075316549"/>
                    </a:ext>
                  </a:extLst>
                </a:gridCol>
                <a:gridCol w="817261">
                  <a:extLst>
                    <a:ext uri="{9D8B030D-6E8A-4147-A177-3AD203B41FA5}">
                      <a16:colId xmlns:a16="http://schemas.microsoft.com/office/drawing/2014/main" val="4127301650"/>
                    </a:ext>
                  </a:extLst>
                </a:gridCol>
                <a:gridCol w="509462">
                  <a:extLst>
                    <a:ext uri="{9D8B030D-6E8A-4147-A177-3AD203B41FA5}">
                      <a16:colId xmlns:a16="http://schemas.microsoft.com/office/drawing/2014/main" val="1688479138"/>
                    </a:ext>
                  </a:extLst>
                </a:gridCol>
                <a:gridCol w="509462">
                  <a:extLst>
                    <a:ext uri="{9D8B030D-6E8A-4147-A177-3AD203B41FA5}">
                      <a16:colId xmlns:a16="http://schemas.microsoft.com/office/drawing/2014/main" val="533277753"/>
                    </a:ext>
                  </a:extLst>
                </a:gridCol>
                <a:gridCol w="509462">
                  <a:extLst>
                    <a:ext uri="{9D8B030D-6E8A-4147-A177-3AD203B41FA5}">
                      <a16:colId xmlns:a16="http://schemas.microsoft.com/office/drawing/2014/main" val="640431540"/>
                    </a:ext>
                  </a:extLst>
                </a:gridCol>
                <a:gridCol w="565184">
                  <a:extLst>
                    <a:ext uri="{9D8B030D-6E8A-4147-A177-3AD203B41FA5}">
                      <a16:colId xmlns:a16="http://schemas.microsoft.com/office/drawing/2014/main" val="4190816993"/>
                    </a:ext>
                  </a:extLst>
                </a:gridCol>
                <a:gridCol w="565184">
                  <a:extLst>
                    <a:ext uri="{9D8B030D-6E8A-4147-A177-3AD203B41FA5}">
                      <a16:colId xmlns:a16="http://schemas.microsoft.com/office/drawing/2014/main" val="3286085533"/>
                    </a:ext>
                  </a:extLst>
                </a:gridCol>
                <a:gridCol w="541303">
                  <a:extLst>
                    <a:ext uri="{9D8B030D-6E8A-4147-A177-3AD203B41FA5}">
                      <a16:colId xmlns:a16="http://schemas.microsoft.com/office/drawing/2014/main" val="530388453"/>
                    </a:ext>
                  </a:extLst>
                </a:gridCol>
              </a:tblGrid>
              <a:tr h="900199">
                <a:tc>
                  <a:txBody>
                    <a:bodyPr/>
                    <a:lstStyle/>
                    <a:p>
                      <a:pPr algn="l" fontAlgn="b"/>
                      <a:r>
                        <a:rPr lang="en-GB" sz="800" b="0" i="0" u="none" strike="noStrike">
                          <a:solidFill>
                            <a:srgbClr val="FFFFFF"/>
                          </a:solidFill>
                          <a:effectLst/>
                          <a:latin typeface="Arial" panose="020B0604020202020204" pitchFamily="34" charset="0"/>
                        </a:rPr>
                        <a:t>Occupation</a:t>
                      </a:r>
                    </a:p>
                  </a:txBody>
                  <a:tcPr marL="7966" marR="7966" marT="796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57171"/>
                    </a:solidFill>
                  </a:tcPr>
                </a:tc>
                <a:tc>
                  <a:txBody>
                    <a:bodyPr/>
                    <a:lstStyle/>
                    <a:p>
                      <a:pPr algn="l" fontAlgn="b"/>
                      <a:r>
                        <a:rPr lang="en-GB" sz="800" b="0" i="0" u="none" strike="noStrike">
                          <a:solidFill>
                            <a:srgbClr val="FFFFFF"/>
                          </a:solidFill>
                          <a:effectLst/>
                          <a:latin typeface="Arial" panose="020B0604020202020204" pitchFamily="34" charset="0"/>
                        </a:rPr>
                        <a:t>Main industry</a:t>
                      </a:r>
                    </a:p>
                  </a:txBody>
                  <a:tcPr marL="7966" marR="7966" marT="796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57171"/>
                    </a:solidFill>
                  </a:tcPr>
                </a:tc>
                <a:tc>
                  <a:txBody>
                    <a:bodyPr/>
                    <a:lstStyle/>
                    <a:p>
                      <a:pPr algn="l" fontAlgn="b"/>
                      <a:r>
                        <a:rPr lang="en-GB" sz="800" b="0" i="0" u="none" strike="noStrike">
                          <a:solidFill>
                            <a:srgbClr val="FFFFFF"/>
                          </a:solidFill>
                          <a:effectLst/>
                          <a:latin typeface="Arial" panose="020B0604020202020204" pitchFamily="34" charset="0"/>
                        </a:rPr>
                        <a:t>Unique Online Job Postings from Jan 2022 - Dec 2022 (BUCKS)</a:t>
                      </a:r>
                    </a:p>
                  </a:txBody>
                  <a:tcPr marL="7966" marR="7966" marT="796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57171"/>
                    </a:solidFill>
                  </a:tcPr>
                </a:tc>
                <a:tc>
                  <a:txBody>
                    <a:bodyPr/>
                    <a:lstStyle/>
                    <a:p>
                      <a:pPr algn="l" fontAlgn="b"/>
                      <a:r>
                        <a:rPr lang="en-GB" sz="800" b="0" i="0" u="none" strike="noStrike">
                          <a:solidFill>
                            <a:srgbClr val="FFFFFF"/>
                          </a:solidFill>
                          <a:effectLst/>
                          <a:latin typeface="Arial" panose="020B0604020202020204" pitchFamily="34" charset="0"/>
                        </a:rPr>
                        <a:t>Median Posting Duration from Jan 2022 - Dec 2022 (BUCKS)</a:t>
                      </a:r>
                    </a:p>
                  </a:txBody>
                  <a:tcPr marL="7966" marR="7966" marT="796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57171"/>
                    </a:solidFill>
                  </a:tcPr>
                </a:tc>
                <a:tc>
                  <a:txBody>
                    <a:bodyPr/>
                    <a:lstStyle/>
                    <a:p>
                      <a:pPr algn="l" fontAlgn="b"/>
                      <a:r>
                        <a:rPr lang="en-GB" sz="800" b="0" i="0" u="none" strike="noStrike">
                          <a:solidFill>
                            <a:srgbClr val="FFFFFF"/>
                          </a:solidFill>
                          <a:effectLst/>
                          <a:latin typeface="Arial" panose="020B0604020202020204" pitchFamily="34" charset="0"/>
                        </a:rPr>
                        <a:t>Median Posting Duration from Jan 2022 - Dec 2022 (ENG)</a:t>
                      </a:r>
                    </a:p>
                  </a:txBody>
                  <a:tcPr marL="7966" marR="7966" marT="796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57171"/>
                    </a:solidFill>
                  </a:tcPr>
                </a:tc>
                <a:tc>
                  <a:txBody>
                    <a:bodyPr/>
                    <a:lstStyle/>
                    <a:p>
                      <a:pPr algn="l" fontAlgn="b"/>
                      <a:r>
                        <a:rPr lang="en-GB" sz="800" b="0" i="0" u="none" strike="noStrike">
                          <a:solidFill>
                            <a:srgbClr val="FFFFFF"/>
                          </a:solidFill>
                          <a:effectLst/>
                          <a:latin typeface="Arial" panose="020B0604020202020204" pitchFamily="34" charset="0"/>
                        </a:rPr>
                        <a:t>Difference in median posting duration between Bucks and England</a:t>
                      </a:r>
                    </a:p>
                  </a:txBody>
                  <a:tcPr marL="7966" marR="7966" marT="796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57171"/>
                    </a:solidFill>
                  </a:tcPr>
                </a:tc>
                <a:tc>
                  <a:txBody>
                    <a:bodyPr/>
                    <a:lstStyle/>
                    <a:p>
                      <a:pPr algn="l" fontAlgn="b"/>
                      <a:r>
                        <a:rPr lang="en-GB" sz="800" b="0" i="0" u="none" strike="noStrike">
                          <a:solidFill>
                            <a:srgbClr val="FFFFFF"/>
                          </a:solidFill>
                          <a:effectLst/>
                          <a:latin typeface="Arial" panose="020B0604020202020204" pitchFamily="34" charset="0"/>
                        </a:rPr>
                        <a:t>Annual Median Advertised Salary (BUCKS)</a:t>
                      </a:r>
                    </a:p>
                  </a:txBody>
                  <a:tcPr marL="7966" marR="7966" marT="796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57171"/>
                    </a:solidFill>
                  </a:tcPr>
                </a:tc>
                <a:tc>
                  <a:txBody>
                    <a:bodyPr/>
                    <a:lstStyle/>
                    <a:p>
                      <a:pPr algn="l" fontAlgn="b"/>
                      <a:r>
                        <a:rPr lang="en-GB" sz="800" b="0" i="0" u="none" strike="noStrike">
                          <a:solidFill>
                            <a:srgbClr val="FFFFFF"/>
                          </a:solidFill>
                          <a:effectLst/>
                          <a:latin typeface="Arial" panose="020B0604020202020204" pitchFamily="34" charset="0"/>
                        </a:rPr>
                        <a:t>Annual Median Advertised Salary (ENG)</a:t>
                      </a:r>
                    </a:p>
                  </a:txBody>
                  <a:tcPr marL="7966" marR="7966" marT="796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57171"/>
                    </a:solidFill>
                  </a:tcPr>
                </a:tc>
                <a:tc>
                  <a:txBody>
                    <a:bodyPr/>
                    <a:lstStyle/>
                    <a:p>
                      <a:pPr algn="l" fontAlgn="b"/>
                      <a:r>
                        <a:rPr lang="en-GB" sz="800" b="0" i="0" u="none" strike="noStrike">
                          <a:solidFill>
                            <a:srgbClr val="FFFFFF"/>
                          </a:solidFill>
                          <a:effectLst/>
                          <a:latin typeface="Arial" panose="020B0604020202020204" pitchFamily="34" charset="0"/>
                        </a:rPr>
                        <a:t>Difference in median advertised salary (Bucks and England)</a:t>
                      </a:r>
                    </a:p>
                  </a:txBody>
                  <a:tcPr marL="7966" marR="7966" marT="796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57171"/>
                    </a:solidFill>
                  </a:tcPr>
                </a:tc>
                <a:extLst>
                  <a:ext uri="{0D108BD9-81ED-4DB2-BD59-A6C34878D82A}">
                    <a16:rowId xmlns:a16="http://schemas.microsoft.com/office/drawing/2014/main" val="4244931098"/>
                  </a:ext>
                </a:extLst>
              </a:tr>
              <a:tr h="135428">
                <a:tc>
                  <a:txBody>
                    <a:bodyPr/>
                    <a:lstStyle/>
                    <a:p>
                      <a:pPr algn="l" fontAlgn="b"/>
                      <a:r>
                        <a:rPr lang="en-GB" sz="800" b="0" i="0" u="none" strike="noStrike">
                          <a:effectLst/>
                          <a:latin typeface="arial" panose="020B0604020202020204" pitchFamily="34" charset="0"/>
                        </a:rPr>
                        <a:t>Research and Development Managers</a:t>
                      </a:r>
                    </a:p>
                  </a:txBody>
                  <a:tcPr marL="7966" marR="7966" marT="796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800" b="0" i="0" u="none" strike="noStrike">
                          <a:effectLst/>
                          <a:latin typeface="arial" panose="020B0604020202020204" pitchFamily="34" charset="0"/>
                        </a:rPr>
                        <a:t>Professional, scientific and technical</a:t>
                      </a:r>
                    </a:p>
                  </a:txBody>
                  <a:tcPr marL="7966" marR="7966" marT="796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GB" sz="800" b="0" i="0" u="none" strike="noStrike">
                          <a:effectLst/>
                          <a:latin typeface="arial" panose="020B0604020202020204" pitchFamily="34" charset="0"/>
                        </a:rPr>
                        <a:t>22</a:t>
                      </a:r>
                    </a:p>
                  </a:txBody>
                  <a:tcPr marL="7966" marR="7966" marT="796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GB" sz="800" b="0" i="0" u="none" strike="noStrike">
                          <a:effectLst/>
                          <a:latin typeface="arial" panose="020B0604020202020204" pitchFamily="34" charset="0"/>
                        </a:rPr>
                        <a:t>49</a:t>
                      </a:r>
                    </a:p>
                  </a:txBody>
                  <a:tcPr marL="7966" marR="7966" marT="796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GB" sz="800" b="0" i="0" u="none" strike="noStrike">
                          <a:effectLst/>
                          <a:latin typeface="arial" panose="020B0604020202020204" pitchFamily="34" charset="0"/>
                        </a:rPr>
                        <a:t>30</a:t>
                      </a:r>
                    </a:p>
                  </a:txBody>
                  <a:tcPr marL="7966" marR="7966" marT="796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GB" sz="800" b="0" i="0" u="none" strike="noStrike">
                          <a:effectLst/>
                          <a:latin typeface="arial" panose="020B0604020202020204" pitchFamily="34" charset="0"/>
                        </a:rPr>
                        <a:t>19</a:t>
                      </a:r>
                    </a:p>
                  </a:txBody>
                  <a:tcPr marL="7966" marR="7966" marT="796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800" b="0" i="0" u="none" strike="noStrike">
                          <a:effectLst/>
                          <a:latin typeface="arial" panose="020B0604020202020204" pitchFamily="34" charset="0"/>
                        </a:rPr>
                        <a:t>n/a</a:t>
                      </a:r>
                    </a:p>
                  </a:txBody>
                  <a:tcPr marL="7966" marR="7966" marT="796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800" b="0" i="0" u="none" strike="noStrike">
                          <a:effectLst/>
                          <a:latin typeface="arial" panose="020B0604020202020204" pitchFamily="34" charset="0"/>
                        </a:rPr>
                        <a:t>n/a</a:t>
                      </a:r>
                    </a:p>
                  </a:txBody>
                  <a:tcPr marL="7966" marR="7966" marT="796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800" b="0" i="0" u="none" strike="noStrike">
                          <a:effectLst/>
                          <a:latin typeface="arial" panose="020B0604020202020204" pitchFamily="34" charset="0"/>
                        </a:rPr>
                        <a:t>n/a</a:t>
                      </a:r>
                    </a:p>
                  </a:txBody>
                  <a:tcPr marL="7966" marR="7966" marT="796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28081457"/>
                  </a:ext>
                </a:extLst>
              </a:tr>
              <a:tr h="135428">
                <a:tc>
                  <a:txBody>
                    <a:bodyPr/>
                    <a:lstStyle/>
                    <a:p>
                      <a:pPr algn="l" fontAlgn="b"/>
                      <a:r>
                        <a:rPr lang="en-GB" sz="800" b="0" i="0" u="none" strike="noStrike">
                          <a:effectLst/>
                          <a:latin typeface="arial" panose="020B0604020202020204" pitchFamily="34" charset="0"/>
                        </a:rPr>
                        <a:t>Administrative Occupations: Government and Related Organisations</a:t>
                      </a:r>
                    </a:p>
                  </a:txBody>
                  <a:tcPr marL="7966" marR="7966" marT="796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800" b="0" i="0" u="none" strike="noStrike">
                          <a:effectLst/>
                          <a:latin typeface="arial" panose="020B0604020202020204" pitchFamily="34" charset="0"/>
                        </a:rPr>
                        <a:t>Public admin and defence</a:t>
                      </a:r>
                    </a:p>
                  </a:txBody>
                  <a:tcPr marL="7966" marR="7966" marT="796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GB" sz="800" b="0" i="0" u="none" strike="noStrike">
                          <a:effectLst/>
                          <a:latin typeface="arial" panose="020B0604020202020204" pitchFamily="34" charset="0"/>
                        </a:rPr>
                        <a:t>59</a:t>
                      </a:r>
                    </a:p>
                  </a:txBody>
                  <a:tcPr marL="7966" marR="7966" marT="796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GB" sz="800" b="0" i="0" u="none" strike="noStrike">
                          <a:effectLst/>
                          <a:latin typeface="arial" panose="020B0604020202020204" pitchFamily="34" charset="0"/>
                        </a:rPr>
                        <a:t>39</a:t>
                      </a:r>
                    </a:p>
                  </a:txBody>
                  <a:tcPr marL="7966" marR="7966" marT="796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GB" sz="800" b="0" i="0" u="none" strike="noStrike">
                          <a:effectLst/>
                          <a:latin typeface="arial" panose="020B0604020202020204" pitchFamily="34" charset="0"/>
                        </a:rPr>
                        <a:t>30</a:t>
                      </a:r>
                    </a:p>
                  </a:txBody>
                  <a:tcPr marL="7966" marR="7966" marT="796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GB" sz="800" b="0" i="0" u="none" strike="noStrike">
                          <a:effectLst/>
                          <a:latin typeface="arial" panose="020B0604020202020204" pitchFamily="34" charset="0"/>
                        </a:rPr>
                        <a:t>9</a:t>
                      </a:r>
                    </a:p>
                  </a:txBody>
                  <a:tcPr marL="7966" marR="7966" marT="796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GB" sz="800" b="0" i="0" u="none" strike="noStrike">
                          <a:effectLst/>
                          <a:latin typeface="arial" panose="020B0604020202020204" pitchFamily="34" charset="0"/>
                        </a:rPr>
                        <a:t>£25,216</a:t>
                      </a:r>
                    </a:p>
                  </a:txBody>
                  <a:tcPr marL="7966" marR="7966" marT="796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GB" sz="800" b="0" i="0" u="none" strike="noStrike">
                          <a:effectLst/>
                          <a:latin typeface="arial" panose="020B0604020202020204" pitchFamily="34" charset="0"/>
                        </a:rPr>
                        <a:t>£28,992</a:t>
                      </a:r>
                    </a:p>
                  </a:txBody>
                  <a:tcPr marL="7966" marR="7966" marT="796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GB" sz="800" b="0" i="0" u="none" strike="noStrike">
                          <a:solidFill>
                            <a:srgbClr val="9C0006"/>
                          </a:solidFill>
                          <a:effectLst/>
                          <a:latin typeface="Arial" panose="020B0604020202020204" pitchFamily="34" charset="0"/>
                        </a:rPr>
                        <a:t>-£3,776</a:t>
                      </a:r>
                    </a:p>
                  </a:txBody>
                  <a:tcPr marL="7966" marR="7966" marT="796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7CE"/>
                    </a:solidFill>
                  </a:tcPr>
                </a:tc>
                <a:extLst>
                  <a:ext uri="{0D108BD9-81ED-4DB2-BD59-A6C34878D82A}">
                    <a16:rowId xmlns:a16="http://schemas.microsoft.com/office/drawing/2014/main" val="3789563643"/>
                  </a:ext>
                </a:extLst>
              </a:tr>
              <a:tr h="135428">
                <a:tc>
                  <a:txBody>
                    <a:bodyPr/>
                    <a:lstStyle/>
                    <a:p>
                      <a:pPr algn="l" fontAlgn="b"/>
                      <a:r>
                        <a:rPr lang="en-GB" sz="800" b="0" i="0" u="none" strike="noStrike">
                          <a:effectLst/>
                          <a:latin typeface="arial" panose="020B0604020202020204" pitchFamily="34" charset="0"/>
                        </a:rPr>
                        <a:t>Artistic, Literary and Media Occupations</a:t>
                      </a:r>
                    </a:p>
                  </a:txBody>
                  <a:tcPr marL="7966" marR="7966" marT="796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800" b="0" i="0" u="none" strike="noStrike">
                          <a:effectLst/>
                          <a:latin typeface="arial" panose="020B0604020202020204" pitchFamily="34" charset="0"/>
                        </a:rPr>
                        <a:t>Information and communication / arts, entertainment and recreation</a:t>
                      </a:r>
                    </a:p>
                  </a:txBody>
                  <a:tcPr marL="7966" marR="7966" marT="796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GB" sz="800" b="0" i="0" u="none" strike="noStrike">
                          <a:effectLst/>
                          <a:latin typeface="arial" panose="020B0604020202020204" pitchFamily="34" charset="0"/>
                        </a:rPr>
                        <a:t>319</a:t>
                      </a:r>
                    </a:p>
                  </a:txBody>
                  <a:tcPr marL="7966" marR="7966" marT="796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GB" sz="800" b="0" i="0" u="none" strike="noStrike">
                          <a:effectLst/>
                          <a:latin typeface="arial" panose="020B0604020202020204" pitchFamily="34" charset="0"/>
                        </a:rPr>
                        <a:t>36</a:t>
                      </a:r>
                    </a:p>
                  </a:txBody>
                  <a:tcPr marL="7966" marR="7966" marT="796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GB" sz="800" b="0" i="0" u="none" strike="noStrike">
                          <a:effectLst/>
                          <a:latin typeface="arial" panose="020B0604020202020204" pitchFamily="34" charset="0"/>
                        </a:rPr>
                        <a:t>31</a:t>
                      </a:r>
                    </a:p>
                  </a:txBody>
                  <a:tcPr marL="7966" marR="7966" marT="796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GB" sz="800" b="0" i="0" u="none" strike="noStrike">
                          <a:effectLst/>
                          <a:latin typeface="arial" panose="020B0604020202020204" pitchFamily="34" charset="0"/>
                        </a:rPr>
                        <a:t>5</a:t>
                      </a:r>
                    </a:p>
                  </a:txBody>
                  <a:tcPr marL="7966" marR="7966" marT="796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GB" sz="800" b="0" i="0" u="none" strike="noStrike">
                          <a:effectLst/>
                          <a:latin typeface="arial" panose="020B0604020202020204" pitchFamily="34" charset="0"/>
                        </a:rPr>
                        <a:t>£32,384</a:t>
                      </a:r>
                    </a:p>
                  </a:txBody>
                  <a:tcPr marL="7966" marR="7966" marT="796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GB" sz="800" b="0" i="0" u="none" strike="noStrike">
                          <a:effectLst/>
                          <a:latin typeface="arial" panose="020B0604020202020204" pitchFamily="34" charset="0"/>
                        </a:rPr>
                        <a:t>£35,776</a:t>
                      </a:r>
                    </a:p>
                  </a:txBody>
                  <a:tcPr marL="7966" marR="7966" marT="796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GB" sz="800" b="0" i="0" u="none" strike="noStrike">
                          <a:solidFill>
                            <a:srgbClr val="9C0006"/>
                          </a:solidFill>
                          <a:effectLst/>
                          <a:latin typeface="Arial" panose="020B0604020202020204" pitchFamily="34" charset="0"/>
                        </a:rPr>
                        <a:t>-£3,392</a:t>
                      </a:r>
                    </a:p>
                  </a:txBody>
                  <a:tcPr marL="7966" marR="7966" marT="796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7CE"/>
                    </a:solidFill>
                  </a:tcPr>
                </a:tc>
                <a:extLst>
                  <a:ext uri="{0D108BD9-81ED-4DB2-BD59-A6C34878D82A}">
                    <a16:rowId xmlns:a16="http://schemas.microsoft.com/office/drawing/2014/main" val="2088519547"/>
                  </a:ext>
                </a:extLst>
              </a:tr>
              <a:tr h="135428">
                <a:tc>
                  <a:txBody>
                    <a:bodyPr/>
                    <a:lstStyle/>
                    <a:p>
                      <a:pPr algn="l" fontAlgn="b"/>
                      <a:r>
                        <a:rPr lang="en-GB" sz="800" b="0" i="0" u="none" strike="noStrike">
                          <a:effectLst/>
                          <a:latin typeface="arial" panose="020B0604020202020204" pitchFamily="34" charset="0"/>
                        </a:rPr>
                        <a:t>Assemblers and Routine Operatives</a:t>
                      </a:r>
                    </a:p>
                  </a:txBody>
                  <a:tcPr marL="7966" marR="7966" marT="796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800" b="0" i="0" u="none" strike="noStrike">
                          <a:effectLst/>
                          <a:latin typeface="arial" panose="020B0604020202020204" pitchFamily="34" charset="0"/>
                        </a:rPr>
                        <a:t>Manufacturing</a:t>
                      </a:r>
                    </a:p>
                  </a:txBody>
                  <a:tcPr marL="7966" marR="7966" marT="796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GB" sz="800" b="0" i="0" u="none" strike="noStrike">
                          <a:effectLst/>
                          <a:latin typeface="arial" panose="020B0604020202020204" pitchFamily="34" charset="0"/>
                        </a:rPr>
                        <a:t>199</a:t>
                      </a:r>
                    </a:p>
                  </a:txBody>
                  <a:tcPr marL="7966" marR="7966" marT="796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GB" sz="800" b="0" i="0" u="none" strike="noStrike">
                          <a:effectLst/>
                          <a:latin typeface="arial" panose="020B0604020202020204" pitchFamily="34" charset="0"/>
                        </a:rPr>
                        <a:t>36</a:t>
                      </a:r>
                    </a:p>
                  </a:txBody>
                  <a:tcPr marL="7966" marR="7966" marT="796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GB" sz="800" b="0" i="0" u="none" strike="noStrike">
                          <a:effectLst/>
                          <a:latin typeface="arial" panose="020B0604020202020204" pitchFamily="34" charset="0"/>
                        </a:rPr>
                        <a:t>33</a:t>
                      </a:r>
                    </a:p>
                  </a:txBody>
                  <a:tcPr marL="7966" marR="7966" marT="796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GB" sz="800" b="0" i="0" u="none" strike="noStrike">
                          <a:effectLst/>
                          <a:latin typeface="arial" panose="020B0604020202020204" pitchFamily="34" charset="0"/>
                        </a:rPr>
                        <a:t>3</a:t>
                      </a:r>
                    </a:p>
                  </a:txBody>
                  <a:tcPr marL="7966" marR="7966" marT="796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GB" sz="800" b="0" i="0" u="none" strike="noStrike">
                          <a:effectLst/>
                          <a:latin typeface="arial" panose="020B0604020202020204" pitchFamily="34" charset="0"/>
                        </a:rPr>
                        <a:t>£25,216</a:t>
                      </a:r>
                    </a:p>
                  </a:txBody>
                  <a:tcPr marL="7966" marR="7966" marT="796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GB" sz="800" b="0" i="0" u="none" strike="noStrike">
                          <a:effectLst/>
                          <a:latin typeface="arial" panose="020B0604020202020204" pitchFamily="34" charset="0"/>
                        </a:rPr>
                        <a:t>£25,024</a:t>
                      </a:r>
                    </a:p>
                  </a:txBody>
                  <a:tcPr marL="7966" marR="7966" marT="796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GB" sz="800" b="0" i="0" u="none" strike="noStrike">
                          <a:effectLst/>
                          <a:latin typeface="arial" panose="020B0604020202020204" pitchFamily="34" charset="0"/>
                        </a:rPr>
                        <a:t>£192</a:t>
                      </a:r>
                    </a:p>
                  </a:txBody>
                  <a:tcPr marL="7966" marR="7966" marT="796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93787929"/>
                  </a:ext>
                </a:extLst>
              </a:tr>
              <a:tr h="135428">
                <a:tc>
                  <a:txBody>
                    <a:bodyPr/>
                    <a:lstStyle/>
                    <a:p>
                      <a:pPr algn="l" fontAlgn="b"/>
                      <a:r>
                        <a:rPr lang="en-GB" sz="800" b="0" i="0" u="none" strike="noStrike">
                          <a:effectLst/>
                          <a:latin typeface="arial" panose="020B0604020202020204" pitchFamily="34" charset="0"/>
                        </a:rPr>
                        <a:t>Skilled Metal, Electrical and Electronic Trades Supervisors</a:t>
                      </a:r>
                    </a:p>
                  </a:txBody>
                  <a:tcPr marL="7966" marR="7966" marT="796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800" b="0" i="0" u="none" strike="noStrike">
                          <a:effectLst/>
                          <a:latin typeface="arial" panose="020B0604020202020204" pitchFamily="34" charset="0"/>
                        </a:rPr>
                        <a:t>Manufacturing</a:t>
                      </a:r>
                    </a:p>
                  </a:txBody>
                  <a:tcPr marL="7966" marR="7966" marT="796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GB" sz="800" b="0" i="0" u="none" strike="noStrike">
                          <a:effectLst/>
                          <a:latin typeface="arial" panose="020B0604020202020204" pitchFamily="34" charset="0"/>
                        </a:rPr>
                        <a:t>76</a:t>
                      </a:r>
                    </a:p>
                  </a:txBody>
                  <a:tcPr marL="7966" marR="7966" marT="796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GB" sz="800" b="0" i="0" u="none" strike="noStrike">
                          <a:effectLst/>
                          <a:latin typeface="arial" panose="020B0604020202020204" pitchFamily="34" charset="0"/>
                        </a:rPr>
                        <a:t>36</a:t>
                      </a:r>
                    </a:p>
                  </a:txBody>
                  <a:tcPr marL="7966" marR="7966" marT="796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GB" sz="800" b="0" i="0" u="none" strike="noStrike">
                          <a:effectLst/>
                          <a:latin typeface="arial" panose="020B0604020202020204" pitchFamily="34" charset="0"/>
                        </a:rPr>
                        <a:t>34</a:t>
                      </a:r>
                    </a:p>
                  </a:txBody>
                  <a:tcPr marL="7966" marR="7966" marT="796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GB" sz="800" b="0" i="0" u="none" strike="noStrike">
                          <a:effectLst/>
                          <a:latin typeface="arial" panose="020B0604020202020204" pitchFamily="34" charset="0"/>
                        </a:rPr>
                        <a:t>2</a:t>
                      </a:r>
                    </a:p>
                  </a:txBody>
                  <a:tcPr marL="7966" marR="7966" marT="796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GB" sz="800" b="0" i="0" u="none" strike="noStrike">
                          <a:effectLst/>
                          <a:latin typeface="arial" panose="020B0604020202020204" pitchFamily="34" charset="0"/>
                        </a:rPr>
                        <a:t>£40,064</a:t>
                      </a:r>
                    </a:p>
                  </a:txBody>
                  <a:tcPr marL="7966" marR="7966" marT="796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GB" sz="800" b="0" i="0" u="none" strike="noStrike">
                          <a:effectLst/>
                          <a:latin typeface="arial" panose="020B0604020202020204" pitchFamily="34" charset="0"/>
                        </a:rPr>
                        <a:t>£38,080</a:t>
                      </a:r>
                    </a:p>
                  </a:txBody>
                  <a:tcPr marL="7966" marR="7966" marT="796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GB" sz="800" b="0" i="0" u="none" strike="noStrike">
                          <a:effectLst/>
                          <a:latin typeface="arial" panose="020B0604020202020204" pitchFamily="34" charset="0"/>
                        </a:rPr>
                        <a:t>£1,984</a:t>
                      </a:r>
                    </a:p>
                  </a:txBody>
                  <a:tcPr marL="7966" marR="7966" marT="796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68189940"/>
                  </a:ext>
                </a:extLst>
              </a:tr>
              <a:tr h="135428">
                <a:tc>
                  <a:txBody>
                    <a:bodyPr/>
                    <a:lstStyle/>
                    <a:p>
                      <a:pPr algn="l" fontAlgn="b"/>
                      <a:r>
                        <a:rPr lang="en-GB" sz="800" b="0" i="0" u="none" strike="noStrike">
                          <a:effectLst/>
                          <a:latin typeface="arial" panose="020B0604020202020204" pitchFamily="34" charset="0"/>
                        </a:rPr>
                        <a:t>Other Drivers and Transport Operatives</a:t>
                      </a:r>
                    </a:p>
                  </a:txBody>
                  <a:tcPr marL="7966" marR="7966" marT="796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800" b="0" i="0" u="none" strike="noStrike">
                          <a:effectLst/>
                          <a:latin typeface="arial" panose="020B0604020202020204" pitchFamily="34" charset="0"/>
                        </a:rPr>
                        <a:t>Transport and storage</a:t>
                      </a:r>
                    </a:p>
                  </a:txBody>
                  <a:tcPr marL="7966" marR="7966" marT="796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GB" sz="800" b="0" i="0" u="none" strike="noStrike">
                          <a:effectLst/>
                          <a:latin typeface="arial" panose="020B0604020202020204" pitchFamily="34" charset="0"/>
                        </a:rPr>
                        <a:t>108</a:t>
                      </a:r>
                    </a:p>
                  </a:txBody>
                  <a:tcPr marL="7966" marR="7966" marT="796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GB" sz="800" b="0" i="0" u="none" strike="noStrike">
                          <a:effectLst/>
                          <a:latin typeface="arial" panose="020B0604020202020204" pitchFamily="34" charset="0"/>
                        </a:rPr>
                        <a:t>35</a:t>
                      </a:r>
                    </a:p>
                  </a:txBody>
                  <a:tcPr marL="7966" marR="7966" marT="796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GB" sz="800" b="0" i="0" u="none" strike="noStrike">
                          <a:effectLst/>
                          <a:latin typeface="arial" panose="020B0604020202020204" pitchFamily="34" charset="0"/>
                        </a:rPr>
                        <a:t>32</a:t>
                      </a:r>
                    </a:p>
                  </a:txBody>
                  <a:tcPr marL="7966" marR="7966" marT="796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GB" sz="800" b="0" i="0" u="none" strike="noStrike">
                          <a:effectLst/>
                          <a:latin typeface="arial" panose="020B0604020202020204" pitchFamily="34" charset="0"/>
                        </a:rPr>
                        <a:t>3</a:t>
                      </a:r>
                    </a:p>
                  </a:txBody>
                  <a:tcPr marL="7966" marR="7966" marT="796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GB" sz="800" b="0" i="0" u="none" strike="noStrike">
                          <a:effectLst/>
                          <a:latin typeface="arial" panose="020B0604020202020204" pitchFamily="34" charset="0"/>
                        </a:rPr>
                        <a:t>£28,032</a:t>
                      </a:r>
                    </a:p>
                  </a:txBody>
                  <a:tcPr marL="7966" marR="7966" marT="796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GB" sz="800" b="0" i="0" u="none" strike="noStrike">
                          <a:effectLst/>
                          <a:latin typeface="arial" panose="020B0604020202020204" pitchFamily="34" charset="0"/>
                        </a:rPr>
                        <a:t>£26,048</a:t>
                      </a:r>
                    </a:p>
                  </a:txBody>
                  <a:tcPr marL="7966" marR="7966" marT="796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GB" sz="800" b="0" i="0" u="none" strike="noStrike">
                          <a:effectLst/>
                          <a:latin typeface="arial" panose="020B0604020202020204" pitchFamily="34" charset="0"/>
                        </a:rPr>
                        <a:t>£1,984</a:t>
                      </a:r>
                    </a:p>
                  </a:txBody>
                  <a:tcPr marL="7966" marR="7966" marT="796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91043924"/>
                  </a:ext>
                </a:extLst>
              </a:tr>
              <a:tr h="135428">
                <a:tc>
                  <a:txBody>
                    <a:bodyPr/>
                    <a:lstStyle/>
                    <a:p>
                      <a:pPr algn="l" fontAlgn="b"/>
                      <a:r>
                        <a:rPr lang="en-GB" sz="800" b="0" i="0" u="none" strike="noStrike">
                          <a:effectLst/>
                          <a:latin typeface="arial" panose="020B0604020202020204" pitchFamily="34" charset="0"/>
                        </a:rPr>
                        <a:t>Electrical and Electronic Trades</a:t>
                      </a:r>
                    </a:p>
                  </a:txBody>
                  <a:tcPr marL="7966" marR="7966" marT="796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800" b="0" i="0" u="none" strike="noStrike">
                          <a:effectLst/>
                          <a:latin typeface="arial" panose="020B0604020202020204" pitchFamily="34" charset="0"/>
                        </a:rPr>
                        <a:t>Construction </a:t>
                      </a:r>
                    </a:p>
                  </a:txBody>
                  <a:tcPr marL="7966" marR="7966" marT="796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GB" sz="800" b="0" i="0" u="none" strike="noStrike">
                          <a:effectLst/>
                          <a:latin typeface="arial" panose="020B0604020202020204" pitchFamily="34" charset="0"/>
                        </a:rPr>
                        <a:t>680</a:t>
                      </a:r>
                    </a:p>
                  </a:txBody>
                  <a:tcPr marL="7966" marR="7966" marT="796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GB" sz="800" b="0" i="0" u="none" strike="noStrike">
                          <a:effectLst/>
                          <a:latin typeface="arial" panose="020B0604020202020204" pitchFamily="34" charset="0"/>
                        </a:rPr>
                        <a:t>35</a:t>
                      </a:r>
                    </a:p>
                  </a:txBody>
                  <a:tcPr marL="7966" marR="7966" marT="796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GB" sz="800" b="0" i="0" u="none" strike="noStrike">
                          <a:effectLst/>
                          <a:latin typeface="arial" panose="020B0604020202020204" pitchFamily="34" charset="0"/>
                        </a:rPr>
                        <a:t>33</a:t>
                      </a:r>
                    </a:p>
                  </a:txBody>
                  <a:tcPr marL="7966" marR="7966" marT="796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GB" sz="800" b="0" i="0" u="none" strike="noStrike">
                          <a:effectLst/>
                          <a:latin typeface="arial" panose="020B0604020202020204" pitchFamily="34" charset="0"/>
                        </a:rPr>
                        <a:t>2</a:t>
                      </a:r>
                    </a:p>
                  </a:txBody>
                  <a:tcPr marL="7966" marR="7966" marT="796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GB" sz="800" b="0" i="0" u="none" strike="noStrike">
                          <a:effectLst/>
                          <a:latin typeface="arial" panose="020B0604020202020204" pitchFamily="34" charset="0"/>
                        </a:rPr>
                        <a:t>£34,496</a:t>
                      </a:r>
                    </a:p>
                  </a:txBody>
                  <a:tcPr marL="7966" marR="7966" marT="796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GB" sz="800" b="0" i="0" u="none" strike="noStrike">
                          <a:effectLst/>
                          <a:latin typeface="arial" panose="020B0604020202020204" pitchFamily="34" charset="0"/>
                        </a:rPr>
                        <a:t>£34,496</a:t>
                      </a:r>
                    </a:p>
                  </a:txBody>
                  <a:tcPr marL="7966" marR="7966" marT="796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GB" sz="800" b="0" i="0" u="none" strike="noStrike">
                          <a:effectLst/>
                          <a:latin typeface="arial" panose="020B0604020202020204" pitchFamily="34" charset="0"/>
                        </a:rPr>
                        <a:t>£0</a:t>
                      </a:r>
                    </a:p>
                  </a:txBody>
                  <a:tcPr marL="7966" marR="7966" marT="796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587701293"/>
                  </a:ext>
                </a:extLst>
              </a:tr>
              <a:tr h="135428">
                <a:tc>
                  <a:txBody>
                    <a:bodyPr/>
                    <a:lstStyle/>
                    <a:p>
                      <a:pPr algn="l" fontAlgn="b"/>
                      <a:r>
                        <a:rPr lang="en-GB" sz="800" b="0" i="0" u="none" strike="noStrike">
                          <a:effectLst/>
                          <a:latin typeface="arial" panose="020B0604020202020204" pitchFamily="34" charset="0"/>
                        </a:rPr>
                        <a:t>Architects, Town Planners and Surveyors</a:t>
                      </a:r>
                    </a:p>
                  </a:txBody>
                  <a:tcPr marL="7966" marR="7966" marT="796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800" b="0" i="0" u="none" strike="noStrike">
                          <a:effectLst/>
                          <a:latin typeface="arial" panose="020B0604020202020204" pitchFamily="34" charset="0"/>
                        </a:rPr>
                        <a:t>Professional, scientific and technical / construction</a:t>
                      </a:r>
                    </a:p>
                  </a:txBody>
                  <a:tcPr marL="7966" marR="7966" marT="796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GB" sz="800" b="0" i="0" u="none" strike="noStrike">
                          <a:effectLst/>
                          <a:latin typeface="arial" panose="020B0604020202020204" pitchFamily="34" charset="0"/>
                        </a:rPr>
                        <a:t>523</a:t>
                      </a:r>
                    </a:p>
                  </a:txBody>
                  <a:tcPr marL="7966" marR="7966" marT="796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GB" sz="800" b="0" i="0" u="none" strike="noStrike">
                          <a:effectLst/>
                          <a:latin typeface="arial" panose="020B0604020202020204" pitchFamily="34" charset="0"/>
                        </a:rPr>
                        <a:t>35</a:t>
                      </a:r>
                    </a:p>
                  </a:txBody>
                  <a:tcPr marL="7966" marR="7966" marT="796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GB" sz="800" b="0" i="0" u="none" strike="noStrike">
                          <a:effectLst/>
                          <a:latin typeface="arial" panose="020B0604020202020204" pitchFamily="34" charset="0"/>
                        </a:rPr>
                        <a:t>33</a:t>
                      </a:r>
                    </a:p>
                  </a:txBody>
                  <a:tcPr marL="7966" marR="7966" marT="796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GB" sz="800" b="0" i="0" u="none" strike="noStrike">
                          <a:effectLst/>
                          <a:latin typeface="arial" panose="020B0604020202020204" pitchFamily="34" charset="0"/>
                        </a:rPr>
                        <a:t>2</a:t>
                      </a:r>
                    </a:p>
                  </a:txBody>
                  <a:tcPr marL="7966" marR="7966" marT="796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GB" sz="800" b="0" i="0" u="none" strike="noStrike">
                          <a:effectLst/>
                          <a:latin typeface="arial" panose="020B0604020202020204" pitchFamily="34" charset="0"/>
                        </a:rPr>
                        <a:t>£44,992</a:t>
                      </a:r>
                    </a:p>
                  </a:txBody>
                  <a:tcPr marL="7966" marR="7966" marT="796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GB" sz="800" b="0" i="0" u="none" strike="noStrike">
                          <a:effectLst/>
                          <a:latin typeface="arial" panose="020B0604020202020204" pitchFamily="34" charset="0"/>
                        </a:rPr>
                        <a:t>£47,808</a:t>
                      </a:r>
                    </a:p>
                  </a:txBody>
                  <a:tcPr marL="7966" marR="7966" marT="796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GB" sz="800" b="0" i="0" u="none" strike="noStrike">
                          <a:solidFill>
                            <a:srgbClr val="9C0006"/>
                          </a:solidFill>
                          <a:effectLst/>
                          <a:latin typeface="Arial" panose="020B0604020202020204" pitchFamily="34" charset="0"/>
                        </a:rPr>
                        <a:t>-£2,816</a:t>
                      </a:r>
                    </a:p>
                  </a:txBody>
                  <a:tcPr marL="7966" marR="7966" marT="796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7CE"/>
                    </a:solidFill>
                  </a:tcPr>
                </a:tc>
                <a:extLst>
                  <a:ext uri="{0D108BD9-81ED-4DB2-BD59-A6C34878D82A}">
                    <a16:rowId xmlns:a16="http://schemas.microsoft.com/office/drawing/2014/main" val="3354582247"/>
                  </a:ext>
                </a:extLst>
              </a:tr>
              <a:tr h="135428">
                <a:tc>
                  <a:txBody>
                    <a:bodyPr/>
                    <a:lstStyle/>
                    <a:p>
                      <a:pPr algn="l" fontAlgn="b"/>
                      <a:r>
                        <a:rPr lang="en-GB" sz="800" b="0" i="0" u="none" strike="noStrike">
                          <a:effectLst/>
                          <a:latin typeface="arial" panose="020B0604020202020204" pitchFamily="34" charset="0"/>
                        </a:rPr>
                        <a:t>Nursing and Midwifery Professionals</a:t>
                      </a:r>
                    </a:p>
                  </a:txBody>
                  <a:tcPr marL="7966" marR="7966" marT="796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800" b="0" i="0" u="none" strike="noStrike">
                          <a:effectLst/>
                          <a:latin typeface="arial" panose="020B0604020202020204" pitchFamily="34" charset="0"/>
                        </a:rPr>
                        <a:t>Human health and social work</a:t>
                      </a:r>
                    </a:p>
                  </a:txBody>
                  <a:tcPr marL="7966" marR="7966" marT="796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GB" sz="800" b="0" i="0" u="none" strike="noStrike">
                          <a:effectLst/>
                          <a:latin typeface="arial" panose="020B0604020202020204" pitchFamily="34" charset="0"/>
                        </a:rPr>
                        <a:t>2251</a:t>
                      </a:r>
                    </a:p>
                  </a:txBody>
                  <a:tcPr marL="7966" marR="7966" marT="796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GB" sz="800" b="0" i="0" u="none" strike="noStrike">
                          <a:effectLst/>
                          <a:latin typeface="arial" panose="020B0604020202020204" pitchFamily="34" charset="0"/>
                        </a:rPr>
                        <a:t>35</a:t>
                      </a:r>
                    </a:p>
                  </a:txBody>
                  <a:tcPr marL="7966" marR="7966" marT="796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GB" sz="800" b="0" i="0" u="none" strike="noStrike">
                          <a:effectLst/>
                          <a:latin typeface="arial" panose="020B0604020202020204" pitchFamily="34" charset="0"/>
                        </a:rPr>
                        <a:t>33</a:t>
                      </a:r>
                    </a:p>
                  </a:txBody>
                  <a:tcPr marL="7966" marR="7966" marT="796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GB" sz="800" b="0" i="0" u="none" strike="noStrike">
                          <a:effectLst/>
                          <a:latin typeface="arial" panose="020B0604020202020204" pitchFamily="34" charset="0"/>
                        </a:rPr>
                        <a:t>2</a:t>
                      </a:r>
                    </a:p>
                  </a:txBody>
                  <a:tcPr marL="7966" marR="7966" marT="796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GB" sz="800" b="0" i="0" u="none" strike="noStrike">
                          <a:effectLst/>
                          <a:latin typeface="arial" panose="020B0604020202020204" pitchFamily="34" charset="0"/>
                        </a:rPr>
                        <a:t>£40,640</a:t>
                      </a:r>
                    </a:p>
                  </a:txBody>
                  <a:tcPr marL="7966" marR="7966" marT="796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GB" sz="800" b="0" i="0" u="none" strike="noStrike">
                          <a:effectLst/>
                          <a:latin typeface="arial" panose="020B0604020202020204" pitchFamily="34" charset="0"/>
                        </a:rPr>
                        <a:t>£38,336</a:t>
                      </a:r>
                    </a:p>
                  </a:txBody>
                  <a:tcPr marL="7966" marR="7966" marT="796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GB" sz="800" b="0" i="0" u="none" strike="noStrike">
                          <a:effectLst/>
                          <a:latin typeface="arial" panose="020B0604020202020204" pitchFamily="34" charset="0"/>
                        </a:rPr>
                        <a:t>£2,304</a:t>
                      </a:r>
                    </a:p>
                  </a:txBody>
                  <a:tcPr marL="7966" marR="7966" marT="796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69632168"/>
                  </a:ext>
                </a:extLst>
              </a:tr>
              <a:tr h="135428">
                <a:tc>
                  <a:txBody>
                    <a:bodyPr/>
                    <a:lstStyle/>
                    <a:p>
                      <a:pPr algn="l" fontAlgn="b"/>
                      <a:r>
                        <a:rPr lang="en-GB" sz="800" b="0" i="0" u="none" strike="noStrike">
                          <a:effectLst/>
                          <a:latin typeface="arial" panose="020B0604020202020204" pitchFamily="34" charset="0"/>
                        </a:rPr>
                        <a:t>Vehicle Trades</a:t>
                      </a:r>
                    </a:p>
                  </a:txBody>
                  <a:tcPr marL="7966" marR="7966" marT="796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800" b="0" i="0" u="none" strike="noStrike">
                          <a:effectLst/>
                          <a:latin typeface="arial" panose="020B0604020202020204" pitchFamily="34" charset="0"/>
                        </a:rPr>
                        <a:t>Repair of motor vehicles</a:t>
                      </a:r>
                    </a:p>
                  </a:txBody>
                  <a:tcPr marL="7966" marR="7966" marT="796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GB" sz="800" b="0" i="0" u="none" strike="noStrike">
                          <a:effectLst/>
                          <a:latin typeface="arial" panose="020B0604020202020204" pitchFamily="34" charset="0"/>
                        </a:rPr>
                        <a:t>489</a:t>
                      </a:r>
                    </a:p>
                  </a:txBody>
                  <a:tcPr marL="7966" marR="7966" marT="796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GB" sz="800" b="0" i="0" u="none" strike="noStrike">
                          <a:effectLst/>
                          <a:latin typeface="arial" panose="020B0604020202020204" pitchFamily="34" charset="0"/>
                        </a:rPr>
                        <a:t>35</a:t>
                      </a:r>
                    </a:p>
                  </a:txBody>
                  <a:tcPr marL="7966" marR="7966" marT="796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GB" sz="800" b="0" i="0" u="none" strike="noStrike">
                          <a:effectLst/>
                          <a:latin typeface="arial" panose="020B0604020202020204" pitchFamily="34" charset="0"/>
                        </a:rPr>
                        <a:t>33</a:t>
                      </a:r>
                    </a:p>
                  </a:txBody>
                  <a:tcPr marL="7966" marR="7966" marT="796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GB" sz="800" b="0" i="0" u="none" strike="noStrike">
                          <a:effectLst/>
                          <a:latin typeface="arial" panose="020B0604020202020204" pitchFamily="34" charset="0"/>
                        </a:rPr>
                        <a:t>2</a:t>
                      </a:r>
                    </a:p>
                  </a:txBody>
                  <a:tcPr marL="7966" marR="7966" marT="796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GB" sz="800" b="0" i="0" u="none" strike="noStrike">
                          <a:effectLst/>
                          <a:latin typeface="arial" panose="020B0604020202020204" pitchFamily="34" charset="0"/>
                        </a:rPr>
                        <a:t>£37,056</a:t>
                      </a:r>
                    </a:p>
                  </a:txBody>
                  <a:tcPr marL="7966" marR="7966" marT="796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GB" sz="800" b="0" i="0" u="none" strike="noStrike">
                          <a:effectLst/>
                          <a:latin typeface="arial" panose="020B0604020202020204" pitchFamily="34" charset="0"/>
                        </a:rPr>
                        <a:t>£33,472</a:t>
                      </a:r>
                    </a:p>
                  </a:txBody>
                  <a:tcPr marL="7966" marR="7966" marT="796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GB" sz="800" b="0" i="0" u="none" strike="noStrike">
                          <a:effectLst/>
                          <a:latin typeface="arial" panose="020B0604020202020204" pitchFamily="34" charset="0"/>
                        </a:rPr>
                        <a:t>£3,584</a:t>
                      </a:r>
                    </a:p>
                  </a:txBody>
                  <a:tcPr marL="7966" marR="7966" marT="796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13500234"/>
                  </a:ext>
                </a:extLst>
              </a:tr>
              <a:tr h="135428">
                <a:tc>
                  <a:txBody>
                    <a:bodyPr/>
                    <a:lstStyle/>
                    <a:p>
                      <a:pPr algn="l" fontAlgn="b"/>
                      <a:r>
                        <a:rPr lang="en-GB" sz="800" b="0" i="0" u="none" strike="noStrike">
                          <a:effectLst/>
                          <a:latin typeface="arial" panose="020B0604020202020204" pitchFamily="34" charset="0"/>
                        </a:rPr>
                        <a:t>Construction Operatives</a:t>
                      </a:r>
                    </a:p>
                  </a:txBody>
                  <a:tcPr marL="7966" marR="7966" marT="796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800" b="0" i="0" u="none" strike="noStrike">
                          <a:effectLst/>
                          <a:latin typeface="arial" panose="020B0604020202020204" pitchFamily="34" charset="0"/>
                        </a:rPr>
                        <a:t>Construction </a:t>
                      </a:r>
                    </a:p>
                  </a:txBody>
                  <a:tcPr marL="7966" marR="7966" marT="796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GB" sz="800" b="0" i="0" u="none" strike="noStrike">
                          <a:effectLst/>
                          <a:latin typeface="arial" panose="020B0604020202020204" pitchFamily="34" charset="0"/>
                        </a:rPr>
                        <a:t>115</a:t>
                      </a:r>
                    </a:p>
                  </a:txBody>
                  <a:tcPr marL="7966" marR="7966" marT="796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GB" sz="800" b="0" i="0" u="none" strike="noStrike">
                          <a:effectLst/>
                          <a:latin typeface="arial" panose="020B0604020202020204" pitchFamily="34" charset="0"/>
                        </a:rPr>
                        <a:t>35</a:t>
                      </a:r>
                    </a:p>
                  </a:txBody>
                  <a:tcPr marL="7966" marR="7966" marT="796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GB" sz="800" b="0" i="0" u="none" strike="noStrike">
                          <a:effectLst/>
                          <a:latin typeface="arial" panose="020B0604020202020204" pitchFamily="34" charset="0"/>
                        </a:rPr>
                        <a:t>33</a:t>
                      </a:r>
                    </a:p>
                  </a:txBody>
                  <a:tcPr marL="7966" marR="7966" marT="796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GB" sz="800" b="0" i="0" u="none" strike="noStrike">
                          <a:effectLst/>
                          <a:latin typeface="arial" panose="020B0604020202020204" pitchFamily="34" charset="0"/>
                        </a:rPr>
                        <a:t>2</a:t>
                      </a:r>
                    </a:p>
                  </a:txBody>
                  <a:tcPr marL="7966" marR="7966" marT="796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GB" sz="800" b="0" i="0" u="none" strike="noStrike">
                          <a:effectLst/>
                          <a:latin typeface="arial" panose="020B0604020202020204" pitchFamily="34" charset="0"/>
                        </a:rPr>
                        <a:t>£35,968</a:t>
                      </a:r>
                    </a:p>
                  </a:txBody>
                  <a:tcPr marL="7966" marR="7966" marT="796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GB" sz="800" b="0" i="0" u="none" strike="noStrike">
                          <a:effectLst/>
                          <a:latin typeface="arial" panose="020B0604020202020204" pitchFamily="34" charset="0"/>
                        </a:rPr>
                        <a:t>£35,008</a:t>
                      </a:r>
                    </a:p>
                  </a:txBody>
                  <a:tcPr marL="7966" marR="7966" marT="796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GB" sz="800" b="0" i="0" u="none" strike="noStrike">
                          <a:effectLst/>
                          <a:latin typeface="arial" panose="020B0604020202020204" pitchFamily="34" charset="0"/>
                        </a:rPr>
                        <a:t>£960</a:t>
                      </a:r>
                    </a:p>
                  </a:txBody>
                  <a:tcPr marL="7966" marR="7966" marT="796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312069594"/>
                  </a:ext>
                </a:extLst>
              </a:tr>
              <a:tr h="135428">
                <a:tc>
                  <a:txBody>
                    <a:bodyPr/>
                    <a:lstStyle/>
                    <a:p>
                      <a:pPr algn="l" fontAlgn="b"/>
                      <a:r>
                        <a:rPr lang="en-GB" sz="800" b="0" i="0" u="none" strike="noStrike">
                          <a:effectLst/>
                          <a:latin typeface="arial" panose="020B0604020202020204" pitchFamily="34" charset="0"/>
                        </a:rPr>
                        <a:t>Elementary Sales Occupations</a:t>
                      </a:r>
                    </a:p>
                  </a:txBody>
                  <a:tcPr marL="7966" marR="7966" marT="796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800" b="0" i="0" u="none" strike="noStrike">
                          <a:effectLst/>
                          <a:latin typeface="arial" panose="020B0604020202020204" pitchFamily="34" charset="0"/>
                        </a:rPr>
                        <a:t>Retail</a:t>
                      </a:r>
                    </a:p>
                  </a:txBody>
                  <a:tcPr marL="7966" marR="7966" marT="796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GB" sz="800" b="0" i="0" u="none" strike="noStrike">
                          <a:effectLst/>
                          <a:latin typeface="arial" panose="020B0604020202020204" pitchFamily="34" charset="0"/>
                        </a:rPr>
                        <a:t>21</a:t>
                      </a:r>
                    </a:p>
                  </a:txBody>
                  <a:tcPr marL="7966" marR="7966" marT="796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GB" sz="800" b="0" i="0" u="none" strike="noStrike">
                          <a:effectLst/>
                          <a:latin typeface="arial" panose="020B0604020202020204" pitchFamily="34" charset="0"/>
                        </a:rPr>
                        <a:t>35</a:t>
                      </a:r>
                    </a:p>
                  </a:txBody>
                  <a:tcPr marL="7966" marR="7966" marT="796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GB" sz="800" b="0" i="0" u="none" strike="noStrike">
                          <a:effectLst/>
                          <a:latin typeface="arial" panose="020B0604020202020204" pitchFamily="34" charset="0"/>
                        </a:rPr>
                        <a:t>33</a:t>
                      </a:r>
                    </a:p>
                  </a:txBody>
                  <a:tcPr marL="7966" marR="7966" marT="796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GB" sz="800" b="0" i="0" u="none" strike="noStrike">
                          <a:effectLst/>
                          <a:latin typeface="arial" panose="020B0604020202020204" pitchFamily="34" charset="0"/>
                        </a:rPr>
                        <a:t>2</a:t>
                      </a:r>
                    </a:p>
                  </a:txBody>
                  <a:tcPr marL="7966" marR="7966" marT="796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800" b="0" i="0" u="none" strike="noStrike">
                          <a:effectLst/>
                          <a:latin typeface="arial" panose="020B0604020202020204" pitchFamily="34" charset="0"/>
                        </a:rPr>
                        <a:t>n/a</a:t>
                      </a:r>
                    </a:p>
                  </a:txBody>
                  <a:tcPr marL="7966" marR="7966" marT="796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800" b="0" i="0" u="none" strike="noStrike">
                          <a:effectLst/>
                          <a:latin typeface="arial" panose="020B0604020202020204" pitchFamily="34" charset="0"/>
                        </a:rPr>
                        <a:t>n/a</a:t>
                      </a:r>
                    </a:p>
                  </a:txBody>
                  <a:tcPr marL="7966" marR="7966" marT="796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800" b="0" i="0" u="none" strike="noStrike">
                          <a:effectLst/>
                          <a:latin typeface="arial" panose="020B0604020202020204" pitchFamily="34" charset="0"/>
                        </a:rPr>
                        <a:t>n/a</a:t>
                      </a:r>
                    </a:p>
                  </a:txBody>
                  <a:tcPr marL="7966" marR="7966" marT="796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172906045"/>
                  </a:ext>
                </a:extLst>
              </a:tr>
              <a:tr h="135428">
                <a:tc>
                  <a:txBody>
                    <a:bodyPr/>
                    <a:lstStyle/>
                    <a:p>
                      <a:pPr algn="l" fontAlgn="b"/>
                      <a:r>
                        <a:rPr lang="en-GB" sz="800" b="0" i="0" u="none" strike="noStrike">
                          <a:effectLst/>
                          <a:latin typeface="arial" panose="020B0604020202020204" pitchFamily="34" charset="0"/>
                        </a:rPr>
                        <a:t>Metal Forming, Welding and Related Trades</a:t>
                      </a:r>
                    </a:p>
                  </a:txBody>
                  <a:tcPr marL="7966" marR="7966" marT="796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800" b="0" i="0" u="none" strike="noStrike">
                          <a:effectLst/>
                          <a:latin typeface="arial" panose="020B0604020202020204" pitchFamily="34" charset="0"/>
                        </a:rPr>
                        <a:t>Manufacturing</a:t>
                      </a:r>
                    </a:p>
                  </a:txBody>
                  <a:tcPr marL="7966" marR="7966" marT="796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GB" sz="800" b="0" i="0" u="none" strike="noStrike">
                          <a:effectLst/>
                          <a:latin typeface="arial" panose="020B0604020202020204" pitchFamily="34" charset="0"/>
                        </a:rPr>
                        <a:t>134</a:t>
                      </a:r>
                    </a:p>
                  </a:txBody>
                  <a:tcPr marL="7966" marR="7966" marT="796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GB" sz="800" b="0" i="0" u="none" strike="noStrike">
                          <a:effectLst/>
                          <a:latin typeface="arial" panose="020B0604020202020204" pitchFamily="34" charset="0"/>
                        </a:rPr>
                        <a:t>35</a:t>
                      </a:r>
                    </a:p>
                  </a:txBody>
                  <a:tcPr marL="7966" marR="7966" marT="796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GB" sz="800" b="0" i="0" u="none" strike="noStrike">
                          <a:effectLst/>
                          <a:latin typeface="arial" panose="020B0604020202020204" pitchFamily="34" charset="0"/>
                        </a:rPr>
                        <a:t>33</a:t>
                      </a:r>
                    </a:p>
                  </a:txBody>
                  <a:tcPr marL="7966" marR="7966" marT="796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GB" sz="800" b="0" i="0" u="none" strike="noStrike">
                          <a:effectLst/>
                          <a:latin typeface="arial" panose="020B0604020202020204" pitchFamily="34" charset="0"/>
                        </a:rPr>
                        <a:t>2</a:t>
                      </a:r>
                    </a:p>
                  </a:txBody>
                  <a:tcPr marL="7966" marR="7966" marT="796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GB" sz="800" b="0" i="0" u="none" strike="noStrike">
                          <a:effectLst/>
                          <a:latin typeface="arial" panose="020B0604020202020204" pitchFamily="34" charset="0"/>
                        </a:rPr>
                        <a:t>£30,976</a:t>
                      </a:r>
                    </a:p>
                  </a:txBody>
                  <a:tcPr marL="7966" marR="7966" marT="796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GB" sz="800" b="0" i="0" u="none" strike="noStrike">
                          <a:effectLst/>
                          <a:latin typeface="arial" panose="020B0604020202020204" pitchFamily="34" charset="0"/>
                        </a:rPr>
                        <a:t>£28,608</a:t>
                      </a:r>
                    </a:p>
                  </a:txBody>
                  <a:tcPr marL="7966" marR="7966" marT="796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GB" sz="800" b="0" i="0" u="none" strike="noStrike">
                          <a:effectLst/>
                          <a:latin typeface="arial" panose="020B0604020202020204" pitchFamily="34" charset="0"/>
                        </a:rPr>
                        <a:t>£2,368</a:t>
                      </a:r>
                    </a:p>
                  </a:txBody>
                  <a:tcPr marL="7966" marR="7966" marT="796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972588133"/>
                  </a:ext>
                </a:extLst>
              </a:tr>
              <a:tr h="135428">
                <a:tc>
                  <a:txBody>
                    <a:bodyPr/>
                    <a:lstStyle/>
                    <a:p>
                      <a:pPr algn="l" fontAlgn="b"/>
                      <a:r>
                        <a:rPr lang="en-GB" sz="800" b="0" i="0" u="none" strike="noStrike">
                          <a:effectLst/>
                          <a:latin typeface="arial" panose="020B0604020202020204" pitchFamily="34" charset="0"/>
                        </a:rPr>
                        <a:t>Sales Related Occupations</a:t>
                      </a:r>
                    </a:p>
                  </a:txBody>
                  <a:tcPr marL="7966" marR="7966" marT="796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800" b="0" i="0" u="none" strike="noStrike">
                          <a:effectLst/>
                          <a:latin typeface="arial" panose="020B0604020202020204" pitchFamily="34" charset="0"/>
                        </a:rPr>
                        <a:t>Retail </a:t>
                      </a:r>
                    </a:p>
                  </a:txBody>
                  <a:tcPr marL="7966" marR="7966" marT="796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GB" sz="800" b="0" i="0" u="none" strike="noStrike">
                          <a:effectLst/>
                          <a:latin typeface="arial" panose="020B0604020202020204" pitchFamily="34" charset="0"/>
                        </a:rPr>
                        <a:t>2147</a:t>
                      </a:r>
                    </a:p>
                  </a:txBody>
                  <a:tcPr marL="7966" marR="7966" marT="796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GB" sz="800" b="0" i="0" u="none" strike="noStrike">
                          <a:effectLst/>
                          <a:latin typeface="arial" panose="020B0604020202020204" pitchFamily="34" charset="0"/>
                        </a:rPr>
                        <a:t>34</a:t>
                      </a:r>
                    </a:p>
                  </a:txBody>
                  <a:tcPr marL="7966" marR="7966" marT="796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GB" sz="800" b="0" i="0" u="none" strike="noStrike">
                          <a:effectLst/>
                          <a:latin typeface="arial" panose="020B0604020202020204" pitchFamily="34" charset="0"/>
                        </a:rPr>
                        <a:t>32</a:t>
                      </a:r>
                    </a:p>
                  </a:txBody>
                  <a:tcPr marL="7966" marR="7966" marT="796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GB" sz="800" b="0" i="0" u="none" strike="noStrike">
                          <a:effectLst/>
                          <a:latin typeface="arial" panose="020B0604020202020204" pitchFamily="34" charset="0"/>
                        </a:rPr>
                        <a:t>2</a:t>
                      </a:r>
                    </a:p>
                  </a:txBody>
                  <a:tcPr marL="7966" marR="7966" marT="796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GB" sz="800" b="0" i="0" u="none" strike="noStrike">
                          <a:effectLst/>
                          <a:latin typeface="arial" panose="020B0604020202020204" pitchFamily="34" charset="0"/>
                        </a:rPr>
                        <a:t>£27,456</a:t>
                      </a:r>
                    </a:p>
                  </a:txBody>
                  <a:tcPr marL="7966" marR="7966" marT="796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GB" sz="800" b="0" i="0" u="none" strike="noStrike">
                          <a:effectLst/>
                          <a:latin typeface="arial" panose="020B0604020202020204" pitchFamily="34" charset="0"/>
                        </a:rPr>
                        <a:t>£27,968</a:t>
                      </a:r>
                    </a:p>
                  </a:txBody>
                  <a:tcPr marL="7966" marR="7966" marT="796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GB" sz="800" b="0" i="0" u="none" strike="noStrike">
                          <a:solidFill>
                            <a:srgbClr val="9C0006"/>
                          </a:solidFill>
                          <a:effectLst/>
                          <a:latin typeface="Arial" panose="020B0604020202020204" pitchFamily="34" charset="0"/>
                        </a:rPr>
                        <a:t>-£512</a:t>
                      </a:r>
                    </a:p>
                  </a:txBody>
                  <a:tcPr marL="7966" marR="7966" marT="796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7CE"/>
                    </a:solidFill>
                  </a:tcPr>
                </a:tc>
                <a:extLst>
                  <a:ext uri="{0D108BD9-81ED-4DB2-BD59-A6C34878D82A}">
                    <a16:rowId xmlns:a16="http://schemas.microsoft.com/office/drawing/2014/main" val="2314627279"/>
                  </a:ext>
                </a:extLst>
              </a:tr>
              <a:tr h="135428">
                <a:tc>
                  <a:txBody>
                    <a:bodyPr/>
                    <a:lstStyle/>
                    <a:p>
                      <a:pPr algn="l" fontAlgn="b"/>
                      <a:r>
                        <a:rPr lang="en-GB" sz="800" b="0" i="0" u="none" strike="noStrike">
                          <a:effectLst/>
                          <a:latin typeface="arial" panose="020B0604020202020204" pitchFamily="34" charset="0"/>
                        </a:rPr>
                        <a:t>Engineering Professionals</a:t>
                      </a:r>
                    </a:p>
                  </a:txBody>
                  <a:tcPr marL="7966" marR="7966" marT="796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800" b="0" i="0" u="none" strike="noStrike">
                          <a:effectLst/>
                          <a:latin typeface="arial" panose="020B0604020202020204" pitchFamily="34" charset="0"/>
                        </a:rPr>
                        <a:t>Manufacturing / professional, scientific and technical</a:t>
                      </a:r>
                    </a:p>
                  </a:txBody>
                  <a:tcPr marL="7966" marR="7966" marT="796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GB" sz="800" b="0" i="0" u="none" strike="noStrike">
                          <a:effectLst/>
                          <a:latin typeface="arial" panose="020B0604020202020204" pitchFamily="34" charset="0"/>
                        </a:rPr>
                        <a:t>1377</a:t>
                      </a:r>
                    </a:p>
                  </a:txBody>
                  <a:tcPr marL="7966" marR="7966" marT="796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GB" sz="800" b="0" i="0" u="none" strike="noStrike">
                          <a:effectLst/>
                          <a:latin typeface="arial" panose="020B0604020202020204" pitchFamily="34" charset="0"/>
                        </a:rPr>
                        <a:t>34</a:t>
                      </a:r>
                    </a:p>
                  </a:txBody>
                  <a:tcPr marL="7966" marR="7966" marT="796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GB" sz="800" b="0" i="0" u="none" strike="noStrike">
                          <a:effectLst/>
                          <a:latin typeface="arial" panose="020B0604020202020204" pitchFamily="34" charset="0"/>
                        </a:rPr>
                        <a:t>33</a:t>
                      </a:r>
                    </a:p>
                  </a:txBody>
                  <a:tcPr marL="7966" marR="7966" marT="796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GB" sz="800" b="0" i="0" u="none" strike="noStrike">
                          <a:effectLst/>
                          <a:latin typeface="arial" panose="020B0604020202020204" pitchFamily="34" charset="0"/>
                        </a:rPr>
                        <a:t>1</a:t>
                      </a:r>
                    </a:p>
                  </a:txBody>
                  <a:tcPr marL="7966" marR="7966" marT="796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GB" sz="800" b="0" i="0" u="none" strike="noStrike">
                          <a:effectLst/>
                          <a:latin typeface="arial" panose="020B0604020202020204" pitchFamily="34" charset="0"/>
                        </a:rPr>
                        <a:t>£40,064</a:t>
                      </a:r>
                    </a:p>
                  </a:txBody>
                  <a:tcPr marL="7966" marR="7966" marT="796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GB" sz="800" b="0" i="0" u="none" strike="noStrike">
                          <a:effectLst/>
                          <a:latin typeface="arial" panose="020B0604020202020204" pitchFamily="34" charset="0"/>
                        </a:rPr>
                        <a:t>£40,128</a:t>
                      </a:r>
                    </a:p>
                  </a:txBody>
                  <a:tcPr marL="7966" marR="7966" marT="796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GB" sz="800" b="0" i="0" u="none" strike="noStrike">
                          <a:solidFill>
                            <a:srgbClr val="9C0006"/>
                          </a:solidFill>
                          <a:effectLst/>
                          <a:latin typeface="Arial" panose="020B0604020202020204" pitchFamily="34" charset="0"/>
                        </a:rPr>
                        <a:t>-£64</a:t>
                      </a:r>
                    </a:p>
                  </a:txBody>
                  <a:tcPr marL="7966" marR="7966" marT="796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7CE"/>
                    </a:solidFill>
                  </a:tcPr>
                </a:tc>
                <a:extLst>
                  <a:ext uri="{0D108BD9-81ED-4DB2-BD59-A6C34878D82A}">
                    <a16:rowId xmlns:a16="http://schemas.microsoft.com/office/drawing/2014/main" val="1494605081"/>
                  </a:ext>
                </a:extLst>
              </a:tr>
              <a:tr h="135428">
                <a:tc>
                  <a:txBody>
                    <a:bodyPr/>
                    <a:lstStyle/>
                    <a:p>
                      <a:pPr algn="l" fontAlgn="b"/>
                      <a:r>
                        <a:rPr lang="en-GB" sz="800" b="0" i="0" u="none" strike="noStrike">
                          <a:effectLst/>
                          <a:latin typeface="arial" panose="020B0604020202020204" pitchFamily="34" charset="0"/>
                        </a:rPr>
                        <a:t>Production Managers and Directors</a:t>
                      </a:r>
                    </a:p>
                  </a:txBody>
                  <a:tcPr marL="7966" marR="7966" marT="796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800" b="0" i="0" u="none" strike="noStrike">
                          <a:effectLst/>
                          <a:latin typeface="arial" panose="020B0604020202020204" pitchFamily="34" charset="0"/>
                        </a:rPr>
                        <a:t>Manufacturing / construction</a:t>
                      </a:r>
                    </a:p>
                  </a:txBody>
                  <a:tcPr marL="7966" marR="7966" marT="796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GB" sz="800" b="0" i="0" u="none" strike="noStrike">
                          <a:effectLst/>
                          <a:latin typeface="arial" panose="020B0604020202020204" pitchFamily="34" charset="0"/>
                        </a:rPr>
                        <a:t>447</a:t>
                      </a:r>
                    </a:p>
                  </a:txBody>
                  <a:tcPr marL="7966" marR="7966" marT="796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GB" sz="800" b="0" i="0" u="none" strike="noStrike">
                          <a:effectLst/>
                          <a:latin typeface="arial" panose="020B0604020202020204" pitchFamily="34" charset="0"/>
                        </a:rPr>
                        <a:t>34</a:t>
                      </a:r>
                    </a:p>
                  </a:txBody>
                  <a:tcPr marL="7966" marR="7966" marT="796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GB" sz="800" b="0" i="0" u="none" strike="noStrike">
                          <a:effectLst/>
                          <a:latin typeface="arial" panose="020B0604020202020204" pitchFamily="34" charset="0"/>
                        </a:rPr>
                        <a:t>33</a:t>
                      </a:r>
                    </a:p>
                  </a:txBody>
                  <a:tcPr marL="7966" marR="7966" marT="796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GB" sz="800" b="0" i="0" u="none" strike="noStrike">
                          <a:effectLst/>
                          <a:latin typeface="arial" panose="020B0604020202020204" pitchFamily="34" charset="0"/>
                        </a:rPr>
                        <a:t>1</a:t>
                      </a:r>
                    </a:p>
                  </a:txBody>
                  <a:tcPr marL="7966" marR="7966" marT="796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GB" sz="800" b="0" i="0" u="none" strike="noStrike">
                          <a:effectLst/>
                          <a:latin typeface="arial" panose="020B0604020202020204" pitchFamily="34" charset="0"/>
                        </a:rPr>
                        <a:t>£40,128</a:t>
                      </a:r>
                    </a:p>
                  </a:txBody>
                  <a:tcPr marL="7966" marR="7966" marT="796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GB" sz="800" b="0" i="0" u="none" strike="noStrike">
                          <a:effectLst/>
                          <a:latin typeface="arial" panose="020B0604020202020204" pitchFamily="34" charset="0"/>
                        </a:rPr>
                        <a:t>£42,688</a:t>
                      </a:r>
                    </a:p>
                  </a:txBody>
                  <a:tcPr marL="7966" marR="7966" marT="796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GB" sz="800" b="0" i="0" u="none" strike="noStrike">
                          <a:solidFill>
                            <a:srgbClr val="9C0006"/>
                          </a:solidFill>
                          <a:effectLst/>
                          <a:latin typeface="Arial" panose="020B0604020202020204" pitchFamily="34" charset="0"/>
                        </a:rPr>
                        <a:t>-£2,560</a:t>
                      </a:r>
                    </a:p>
                  </a:txBody>
                  <a:tcPr marL="7966" marR="7966" marT="796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7CE"/>
                    </a:solidFill>
                  </a:tcPr>
                </a:tc>
                <a:extLst>
                  <a:ext uri="{0D108BD9-81ED-4DB2-BD59-A6C34878D82A}">
                    <a16:rowId xmlns:a16="http://schemas.microsoft.com/office/drawing/2014/main" val="1850907723"/>
                  </a:ext>
                </a:extLst>
              </a:tr>
              <a:tr h="135428">
                <a:tc>
                  <a:txBody>
                    <a:bodyPr/>
                    <a:lstStyle/>
                    <a:p>
                      <a:pPr algn="l" fontAlgn="b"/>
                      <a:r>
                        <a:rPr lang="en-GB" sz="800" b="0" i="0" u="none" strike="noStrike">
                          <a:effectLst/>
                          <a:latin typeface="arial" panose="020B0604020202020204" pitchFamily="34" charset="0"/>
                        </a:rPr>
                        <a:t>Textiles and Garments Trades</a:t>
                      </a:r>
                    </a:p>
                  </a:txBody>
                  <a:tcPr marL="7966" marR="7966" marT="796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800" b="0" i="0" u="none" strike="noStrike">
                          <a:effectLst/>
                          <a:latin typeface="arial" panose="020B0604020202020204" pitchFamily="34" charset="0"/>
                        </a:rPr>
                        <a:t>Manufacturing</a:t>
                      </a:r>
                    </a:p>
                  </a:txBody>
                  <a:tcPr marL="7966" marR="7966" marT="796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GB" sz="800" b="0" i="0" u="none" strike="noStrike">
                          <a:effectLst/>
                          <a:latin typeface="arial" panose="020B0604020202020204" pitchFamily="34" charset="0"/>
                        </a:rPr>
                        <a:t>46</a:t>
                      </a:r>
                    </a:p>
                  </a:txBody>
                  <a:tcPr marL="7966" marR="7966" marT="796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GB" sz="800" b="0" i="0" u="none" strike="noStrike">
                          <a:effectLst/>
                          <a:latin typeface="arial" panose="020B0604020202020204" pitchFamily="34" charset="0"/>
                        </a:rPr>
                        <a:t>34</a:t>
                      </a:r>
                    </a:p>
                  </a:txBody>
                  <a:tcPr marL="7966" marR="7966" marT="796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GB" sz="800" b="0" i="0" u="none" strike="noStrike">
                          <a:effectLst/>
                          <a:latin typeface="arial" panose="020B0604020202020204" pitchFamily="34" charset="0"/>
                        </a:rPr>
                        <a:t>33</a:t>
                      </a:r>
                    </a:p>
                  </a:txBody>
                  <a:tcPr marL="7966" marR="7966" marT="796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GB" sz="800" b="0" i="0" u="none" strike="noStrike">
                          <a:effectLst/>
                          <a:latin typeface="arial" panose="020B0604020202020204" pitchFamily="34" charset="0"/>
                        </a:rPr>
                        <a:t>1</a:t>
                      </a:r>
                    </a:p>
                  </a:txBody>
                  <a:tcPr marL="7966" marR="7966" marT="796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800" b="0" i="0" u="none" strike="noStrike">
                          <a:effectLst/>
                          <a:latin typeface="arial" panose="020B0604020202020204" pitchFamily="34" charset="0"/>
                        </a:rPr>
                        <a:t>n/a</a:t>
                      </a:r>
                    </a:p>
                  </a:txBody>
                  <a:tcPr marL="7966" marR="7966" marT="796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800" b="0" i="0" u="none" strike="noStrike">
                          <a:effectLst/>
                          <a:latin typeface="arial" panose="020B0604020202020204" pitchFamily="34" charset="0"/>
                        </a:rPr>
                        <a:t>n/a</a:t>
                      </a:r>
                    </a:p>
                  </a:txBody>
                  <a:tcPr marL="7966" marR="7966" marT="796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800" b="0" i="0" u="none" strike="noStrike">
                          <a:effectLst/>
                          <a:latin typeface="arial" panose="020B0604020202020204" pitchFamily="34" charset="0"/>
                        </a:rPr>
                        <a:t>n/a</a:t>
                      </a:r>
                    </a:p>
                  </a:txBody>
                  <a:tcPr marL="7966" marR="7966" marT="796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467558938"/>
                  </a:ext>
                </a:extLst>
              </a:tr>
              <a:tr h="135428">
                <a:tc>
                  <a:txBody>
                    <a:bodyPr/>
                    <a:lstStyle/>
                    <a:p>
                      <a:pPr algn="l" fontAlgn="b"/>
                      <a:r>
                        <a:rPr lang="en-GB" sz="800" b="0" i="0" u="none" strike="noStrike">
                          <a:effectLst/>
                          <a:latin typeface="arial" panose="020B0604020202020204" pitchFamily="34" charset="0"/>
                        </a:rPr>
                        <a:t>Health Associate Professionals</a:t>
                      </a:r>
                    </a:p>
                  </a:txBody>
                  <a:tcPr marL="7966" marR="7966" marT="796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800" b="0" i="0" u="none" strike="noStrike">
                          <a:effectLst/>
                          <a:latin typeface="arial" panose="020B0604020202020204" pitchFamily="34" charset="0"/>
                        </a:rPr>
                        <a:t>Human health and social work</a:t>
                      </a:r>
                    </a:p>
                  </a:txBody>
                  <a:tcPr marL="7966" marR="7966" marT="796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GB" sz="800" b="0" i="0" u="none" strike="noStrike">
                          <a:effectLst/>
                          <a:latin typeface="arial" panose="020B0604020202020204" pitchFamily="34" charset="0"/>
                        </a:rPr>
                        <a:t>742</a:t>
                      </a:r>
                    </a:p>
                  </a:txBody>
                  <a:tcPr marL="7966" marR="7966" marT="796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GB" sz="800" b="0" i="0" u="none" strike="noStrike">
                          <a:effectLst/>
                          <a:latin typeface="arial" panose="020B0604020202020204" pitchFamily="34" charset="0"/>
                        </a:rPr>
                        <a:t>34</a:t>
                      </a:r>
                    </a:p>
                  </a:txBody>
                  <a:tcPr marL="7966" marR="7966" marT="796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GB" sz="800" b="0" i="0" u="none" strike="noStrike">
                          <a:effectLst/>
                          <a:latin typeface="arial" panose="020B0604020202020204" pitchFamily="34" charset="0"/>
                        </a:rPr>
                        <a:t>33</a:t>
                      </a:r>
                    </a:p>
                  </a:txBody>
                  <a:tcPr marL="7966" marR="7966" marT="796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GB" sz="800" b="0" i="0" u="none" strike="noStrike">
                          <a:effectLst/>
                          <a:latin typeface="arial" panose="020B0604020202020204" pitchFamily="34" charset="0"/>
                        </a:rPr>
                        <a:t>1</a:t>
                      </a:r>
                    </a:p>
                  </a:txBody>
                  <a:tcPr marL="7966" marR="7966" marT="796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GB" sz="800" b="0" i="0" u="none" strike="noStrike">
                          <a:effectLst/>
                          <a:latin typeface="arial" panose="020B0604020202020204" pitchFamily="34" charset="0"/>
                        </a:rPr>
                        <a:t>£28,544</a:t>
                      </a:r>
                    </a:p>
                  </a:txBody>
                  <a:tcPr marL="7966" marR="7966" marT="796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GB" sz="800" b="0" i="0" u="none" strike="noStrike">
                          <a:effectLst/>
                          <a:latin typeface="arial" panose="020B0604020202020204" pitchFamily="34" charset="0"/>
                        </a:rPr>
                        <a:t>£28,608</a:t>
                      </a:r>
                    </a:p>
                  </a:txBody>
                  <a:tcPr marL="7966" marR="7966" marT="796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GB" sz="800" b="0" i="0" u="none" strike="noStrike">
                          <a:solidFill>
                            <a:srgbClr val="9C0006"/>
                          </a:solidFill>
                          <a:effectLst/>
                          <a:latin typeface="Arial" panose="020B0604020202020204" pitchFamily="34" charset="0"/>
                        </a:rPr>
                        <a:t>-£64</a:t>
                      </a:r>
                    </a:p>
                  </a:txBody>
                  <a:tcPr marL="7966" marR="7966" marT="796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7CE"/>
                    </a:solidFill>
                  </a:tcPr>
                </a:tc>
                <a:extLst>
                  <a:ext uri="{0D108BD9-81ED-4DB2-BD59-A6C34878D82A}">
                    <a16:rowId xmlns:a16="http://schemas.microsoft.com/office/drawing/2014/main" val="2045051243"/>
                  </a:ext>
                </a:extLst>
              </a:tr>
              <a:tr h="135428">
                <a:tc>
                  <a:txBody>
                    <a:bodyPr/>
                    <a:lstStyle/>
                    <a:p>
                      <a:pPr algn="l" fontAlgn="b"/>
                      <a:r>
                        <a:rPr lang="en-GB" sz="800" b="0" i="0" u="none" strike="noStrike">
                          <a:effectLst/>
                          <a:latin typeface="arial" panose="020B0604020202020204" pitchFamily="34" charset="0"/>
                        </a:rPr>
                        <a:t>Therapy Professionals</a:t>
                      </a:r>
                    </a:p>
                  </a:txBody>
                  <a:tcPr marL="7966" marR="7966" marT="796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800" b="0" i="0" u="none" strike="noStrike">
                          <a:effectLst/>
                          <a:latin typeface="arial" panose="020B0604020202020204" pitchFamily="34" charset="0"/>
                        </a:rPr>
                        <a:t>Human health and social work</a:t>
                      </a:r>
                    </a:p>
                  </a:txBody>
                  <a:tcPr marL="7966" marR="7966" marT="796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GB" sz="800" b="0" i="0" u="none" strike="noStrike">
                          <a:effectLst/>
                          <a:latin typeface="arial" panose="020B0604020202020204" pitchFamily="34" charset="0"/>
                        </a:rPr>
                        <a:t>445</a:t>
                      </a:r>
                    </a:p>
                  </a:txBody>
                  <a:tcPr marL="7966" marR="7966" marT="796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GB" sz="800" b="0" i="0" u="none" strike="noStrike">
                          <a:effectLst/>
                          <a:latin typeface="arial" panose="020B0604020202020204" pitchFamily="34" charset="0"/>
                        </a:rPr>
                        <a:t>34</a:t>
                      </a:r>
                    </a:p>
                  </a:txBody>
                  <a:tcPr marL="7966" marR="7966" marT="796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GB" sz="800" b="0" i="0" u="none" strike="noStrike">
                          <a:effectLst/>
                          <a:latin typeface="arial" panose="020B0604020202020204" pitchFamily="34" charset="0"/>
                        </a:rPr>
                        <a:t>34</a:t>
                      </a:r>
                    </a:p>
                  </a:txBody>
                  <a:tcPr marL="7966" marR="7966" marT="796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GB" sz="800" b="0" i="0" u="none" strike="noStrike">
                          <a:effectLst/>
                          <a:latin typeface="arial" panose="020B0604020202020204" pitchFamily="34" charset="0"/>
                        </a:rPr>
                        <a:t>0</a:t>
                      </a:r>
                    </a:p>
                  </a:txBody>
                  <a:tcPr marL="7966" marR="7966" marT="796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GB" sz="800" b="0" i="0" u="none" strike="noStrike">
                          <a:effectLst/>
                          <a:latin typeface="arial" panose="020B0604020202020204" pitchFamily="34" charset="0"/>
                        </a:rPr>
                        <a:t>£35,968</a:t>
                      </a:r>
                    </a:p>
                  </a:txBody>
                  <a:tcPr marL="7966" marR="7966" marT="796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GB" sz="800" b="0" i="0" u="none" strike="noStrike">
                          <a:effectLst/>
                          <a:latin typeface="arial" panose="020B0604020202020204" pitchFamily="34" charset="0"/>
                        </a:rPr>
                        <a:t>£37,056</a:t>
                      </a:r>
                    </a:p>
                  </a:txBody>
                  <a:tcPr marL="7966" marR="7966" marT="796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GB" sz="800" b="0" i="0" u="none" strike="noStrike">
                          <a:solidFill>
                            <a:srgbClr val="9C0006"/>
                          </a:solidFill>
                          <a:effectLst/>
                          <a:latin typeface="Arial" panose="020B0604020202020204" pitchFamily="34" charset="0"/>
                        </a:rPr>
                        <a:t>-£1,088</a:t>
                      </a:r>
                    </a:p>
                  </a:txBody>
                  <a:tcPr marL="7966" marR="7966" marT="796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7CE"/>
                    </a:solidFill>
                  </a:tcPr>
                </a:tc>
                <a:extLst>
                  <a:ext uri="{0D108BD9-81ED-4DB2-BD59-A6C34878D82A}">
                    <a16:rowId xmlns:a16="http://schemas.microsoft.com/office/drawing/2014/main" val="439112480"/>
                  </a:ext>
                </a:extLst>
              </a:tr>
              <a:tr h="135428">
                <a:tc>
                  <a:txBody>
                    <a:bodyPr/>
                    <a:lstStyle/>
                    <a:p>
                      <a:pPr algn="l" fontAlgn="b"/>
                      <a:r>
                        <a:rPr lang="en-GB" sz="800" b="0" i="0" u="none" strike="noStrike">
                          <a:effectLst/>
                          <a:latin typeface="arial" panose="020B0604020202020204" pitchFamily="34" charset="0"/>
                        </a:rPr>
                        <a:t>Construction and Building Trades</a:t>
                      </a:r>
                    </a:p>
                  </a:txBody>
                  <a:tcPr marL="7966" marR="7966" marT="796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800" b="0" i="0" u="none" strike="noStrike">
                          <a:effectLst/>
                          <a:latin typeface="arial" panose="020B0604020202020204" pitchFamily="34" charset="0"/>
                        </a:rPr>
                        <a:t>Construction </a:t>
                      </a:r>
                    </a:p>
                  </a:txBody>
                  <a:tcPr marL="7966" marR="7966" marT="796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GB" sz="800" b="0" i="0" u="none" strike="noStrike">
                          <a:effectLst/>
                          <a:latin typeface="arial" panose="020B0604020202020204" pitchFamily="34" charset="0"/>
                        </a:rPr>
                        <a:t>458</a:t>
                      </a:r>
                    </a:p>
                  </a:txBody>
                  <a:tcPr marL="7966" marR="7966" marT="796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GB" sz="800" b="0" i="0" u="none" strike="noStrike">
                          <a:effectLst/>
                          <a:latin typeface="arial" panose="020B0604020202020204" pitchFamily="34" charset="0"/>
                        </a:rPr>
                        <a:t>34</a:t>
                      </a:r>
                    </a:p>
                  </a:txBody>
                  <a:tcPr marL="7966" marR="7966" marT="796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GB" sz="800" b="0" i="0" u="none" strike="noStrike">
                          <a:effectLst/>
                          <a:latin typeface="arial" panose="020B0604020202020204" pitchFamily="34" charset="0"/>
                        </a:rPr>
                        <a:t>33</a:t>
                      </a:r>
                    </a:p>
                  </a:txBody>
                  <a:tcPr marL="7966" marR="7966" marT="796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GB" sz="800" b="0" i="0" u="none" strike="noStrike">
                          <a:effectLst/>
                          <a:latin typeface="arial" panose="020B0604020202020204" pitchFamily="34" charset="0"/>
                        </a:rPr>
                        <a:t>1</a:t>
                      </a:r>
                    </a:p>
                  </a:txBody>
                  <a:tcPr marL="7966" marR="7966" marT="796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GB" sz="800" b="0" i="0" u="none" strike="noStrike">
                          <a:effectLst/>
                          <a:latin typeface="arial" panose="020B0604020202020204" pitchFamily="34" charset="0"/>
                        </a:rPr>
                        <a:t>£40,128</a:t>
                      </a:r>
                    </a:p>
                  </a:txBody>
                  <a:tcPr marL="7966" marR="7966" marT="796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GB" sz="800" b="0" i="0" u="none" strike="noStrike">
                          <a:effectLst/>
                          <a:latin typeface="arial" panose="020B0604020202020204" pitchFamily="34" charset="0"/>
                        </a:rPr>
                        <a:t>£37,568</a:t>
                      </a:r>
                    </a:p>
                  </a:txBody>
                  <a:tcPr marL="7966" marR="7966" marT="796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GB" sz="800" b="0" i="0" u="none" strike="noStrike">
                          <a:effectLst/>
                          <a:latin typeface="arial" panose="020B0604020202020204" pitchFamily="34" charset="0"/>
                        </a:rPr>
                        <a:t>£2,560</a:t>
                      </a:r>
                    </a:p>
                  </a:txBody>
                  <a:tcPr marL="7966" marR="7966" marT="796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092648106"/>
                  </a:ext>
                </a:extLst>
              </a:tr>
              <a:tr h="135428">
                <a:tc>
                  <a:txBody>
                    <a:bodyPr/>
                    <a:lstStyle/>
                    <a:p>
                      <a:pPr algn="l" fontAlgn="b"/>
                      <a:r>
                        <a:rPr lang="en-GB" sz="800" b="0" i="0" u="none" strike="noStrike">
                          <a:effectLst/>
                          <a:latin typeface="arial" panose="020B0604020202020204" pitchFamily="34" charset="0"/>
                        </a:rPr>
                        <a:t>Plant and Machine Operatives</a:t>
                      </a:r>
                    </a:p>
                  </a:txBody>
                  <a:tcPr marL="7966" marR="7966" marT="796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800" b="0" i="0" u="none" strike="noStrike">
                          <a:effectLst/>
                          <a:latin typeface="arial" panose="020B0604020202020204" pitchFamily="34" charset="0"/>
                        </a:rPr>
                        <a:t>Manufacturing </a:t>
                      </a:r>
                    </a:p>
                  </a:txBody>
                  <a:tcPr marL="7966" marR="7966" marT="796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GB" sz="800" b="0" i="0" u="none" strike="noStrike">
                          <a:effectLst/>
                          <a:latin typeface="arial" panose="020B0604020202020204" pitchFamily="34" charset="0"/>
                        </a:rPr>
                        <a:t>350</a:t>
                      </a:r>
                    </a:p>
                  </a:txBody>
                  <a:tcPr marL="7966" marR="7966" marT="796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GB" sz="800" b="0" i="0" u="none" strike="noStrike">
                          <a:effectLst/>
                          <a:latin typeface="arial" panose="020B0604020202020204" pitchFamily="34" charset="0"/>
                        </a:rPr>
                        <a:t>34</a:t>
                      </a:r>
                    </a:p>
                  </a:txBody>
                  <a:tcPr marL="7966" marR="7966" marT="796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GB" sz="800" b="0" i="0" u="none" strike="noStrike">
                          <a:effectLst/>
                          <a:latin typeface="arial" panose="020B0604020202020204" pitchFamily="34" charset="0"/>
                        </a:rPr>
                        <a:t>33</a:t>
                      </a:r>
                    </a:p>
                  </a:txBody>
                  <a:tcPr marL="7966" marR="7966" marT="796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GB" sz="800" b="0" i="0" u="none" strike="noStrike">
                          <a:effectLst/>
                          <a:latin typeface="arial" panose="020B0604020202020204" pitchFamily="34" charset="0"/>
                        </a:rPr>
                        <a:t>1</a:t>
                      </a:r>
                    </a:p>
                  </a:txBody>
                  <a:tcPr marL="7966" marR="7966" marT="796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GB" sz="800" b="0" i="0" u="none" strike="noStrike">
                          <a:effectLst/>
                          <a:latin typeface="arial" panose="020B0604020202020204" pitchFamily="34" charset="0"/>
                        </a:rPr>
                        <a:t>£32,000</a:t>
                      </a:r>
                    </a:p>
                  </a:txBody>
                  <a:tcPr marL="7966" marR="7966" marT="796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GB" sz="800" b="0" i="0" u="none" strike="noStrike">
                          <a:effectLst/>
                          <a:latin typeface="arial" panose="020B0604020202020204" pitchFamily="34" charset="0"/>
                        </a:rPr>
                        <a:t>£27,328</a:t>
                      </a:r>
                    </a:p>
                  </a:txBody>
                  <a:tcPr marL="7966" marR="7966" marT="796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GB" sz="800" b="0" i="0" u="none" strike="noStrike">
                          <a:effectLst/>
                          <a:latin typeface="arial" panose="020B0604020202020204" pitchFamily="34" charset="0"/>
                        </a:rPr>
                        <a:t>£4,672</a:t>
                      </a:r>
                    </a:p>
                  </a:txBody>
                  <a:tcPr marL="7966" marR="7966" marT="796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205551470"/>
                  </a:ext>
                </a:extLst>
              </a:tr>
              <a:tr h="135428">
                <a:tc>
                  <a:txBody>
                    <a:bodyPr/>
                    <a:lstStyle/>
                    <a:p>
                      <a:pPr algn="l" fontAlgn="b"/>
                      <a:r>
                        <a:rPr lang="en-GB" sz="800" b="0" i="0" u="none" strike="noStrike">
                          <a:effectLst/>
                          <a:latin typeface="arial" panose="020B0604020202020204" pitchFamily="34" charset="0"/>
                        </a:rPr>
                        <a:t>Managers and Proprietors in Health and Care Services</a:t>
                      </a:r>
                    </a:p>
                  </a:txBody>
                  <a:tcPr marL="7966" marR="7966" marT="796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800" b="0" i="0" u="none" strike="noStrike">
                          <a:effectLst/>
                          <a:latin typeface="arial" panose="020B0604020202020204" pitchFamily="34" charset="0"/>
                        </a:rPr>
                        <a:t>Human health and social work</a:t>
                      </a:r>
                    </a:p>
                  </a:txBody>
                  <a:tcPr marL="7966" marR="7966" marT="796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GB" sz="800" b="0" i="0" u="none" strike="noStrike">
                          <a:effectLst/>
                          <a:latin typeface="arial" panose="020B0604020202020204" pitchFamily="34" charset="0"/>
                        </a:rPr>
                        <a:t>159</a:t>
                      </a:r>
                    </a:p>
                  </a:txBody>
                  <a:tcPr marL="7966" marR="7966" marT="796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GB" sz="800" b="0" i="0" u="none" strike="noStrike">
                          <a:effectLst/>
                          <a:latin typeface="arial" panose="020B0604020202020204" pitchFamily="34" charset="0"/>
                        </a:rPr>
                        <a:t>34</a:t>
                      </a:r>
                    </a:p>
                  </a:txBody>
                  <a:tcPr marL="7966" marR="7966" marT="796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GB" sz="800" b="0" i="0" u="none" strike="noStrike">
                          <a:effectLst/>
                          <a:latin typeface="arial" panose="020B0604020202020204" pitchFamily="34" charset="0"/>
                        </a:rPr>
                        <a:t>33</a:t>
                      </a:r>
                    </a:p>
                  </a:txBody>
                  <a:tcPr marL="7966" marR="7966" marT="796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GB" sz="800" b="0" i="0" u="none" strike="noStrike">
                          <a:effectLst/>
                          <a:latin typeface="arial" panose="020B0604020202020204" pitchFamily="34" charset="0"/>
                        </a:rPr>
                        <a:t>1</a:t>
                      </a:r>
                    </a:p>
                  </a:txBody>
                  <a:tcPr marL="7966" marR="7966" marT="796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GB" sz="800" b="0" i="0" u="none" strike="noStrike">
                          <a:effectLst/>
                          <a:latin typeface="arial" panose="020B0604020202020204" pitchFamily="34" charset="0"/>
                        </a:rPr>
                        <a:t>£42,624</a:t>
                      </a:r>
                    </a:p>
                  </a:txBody>
                  <a:tcPr marL="7966" marR="7966" marT="796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GB" sz="800" b="0" i="0" u="none" strike="noStrike">
                          <a:effectLst/>
                          <a:latin typeface="arial" panose="020B0604020202020204" pitchFamily="34" charset="0"/>
                        </a:rPr>
                        <a:t>£42,944</a:t>
                      </a:r>
                    </a:p>
                  </a:txBody>
                  <a:tcPr marL="7966" marR="7966" marT="796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GB" sz="800" b="0" i="0" u="none" strike="noStrike" dirty="0">
                          <a:solidFill>
                            <a:srgbClr val="9C0006"/>
                          </a:solidFill>
                          <a:effectLst/>
                          <a:latin typeface="Arial" panose="020B0604020202020204" pitchFamily="34" charset="0"/>
                        </a:rPr>
                        <a:t>-£320</a:t>
                      </a:r>
                    </a:p>
                  </a:txBody>
                  <a:tcPr marL="7966" marR="7966" marT="796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7CE"/>
                    </a:solidFill>
                  </a:tcPr>
                </a:tc>
                <a:extLst>
                  <a:ext uri="{0D108BD9-81ED-4DB2-BD59-A6C34878D82A}">
                    <a16:rowId xmlns:a16="http://schemas.microsoft.com/office/drawing/2014/main" val="3508029080"/>
                  </a:ext>
                </a:extLst>
              </a:tr>
            </a:tbl>
          </a:graphicData>
        </a:graphic>
      </p:graphicFrame>
      <p:sp>
        <p:nvSpPr>
          <p:cNvPr id="5" name="TextBox 4">
            <a:extLst>
              <a:ext uri="{FF2B5EF4-FFF2-40B4-BE49-F238E27FC236}">
                <a16:creationId xmlns:a16="http://schemas.microsoft.com/office/drawing/2014/main" id="{44194978-F2A7-80FD-DD70-98338495E80B}"/>
              </a:ext>
            </a:extLst>
          </p:cNvPr>
          <p:cNvSpPr txBox="1"/>
          <p:nvPr/>
        </p:nvSpPr>
        <p:spPr>
          <a:xfrm>
            <a:off x="200890" y="1330036"/>
            <a:ext cx="8767619" cy="369332"/>
          </a:xfrm>
          <a:prstGeom prst="rect">
            <a:avLst/>
          </a:prstGeom>
          <a:noFill/>
        </p:spPr>
        <p:txBody>
          <a:bodyPr wrap="square" rtlCol="0">
            <a:spAutoFit/>
          </a:bodyPr>
          <a:lstStyle/>
          <a:p>
            <a:r>
              <a:rPr lang="en-GB" dirty="0">
                <a:solidFill>
                  <a:srgbClr val="006965"/>
                </a:solidFill>
              </a:rPr>
              <a:t>Occupations for which jobs advertised online are advertised for the longest duration (days) </a:t>
            </a:r>
          </a:p>
        </p:txBody>
      </p:sp>
      <p:sp>
        <p:nvSpPr>
          <p:cNvPr id="6" name="TextBox 5">
            <a:extLst>
              <a:ext uri="{FF2B5EF4-FFF2-40B4-BE49-F238E27FC236}">
                <a16:creationId xmlns:a16="http://schemas.microsoft.com/office/drawing/2014/main" id="{5617F0B6-82E6-9A98-9061-2E969DE298BC}"/>
              </a:ext>
            </a:extLst>
          </p:cNvPr>
          <p:cNvSpPr txBox="1"/>
          <p:nvPr/>
        </p:nvSpPr>
        <p:spPr>
          <a:xfrm>
            <a:off x="99291" y="5657671"/>
            <a:ext cx="11603183" cy="954107"/>
          </a:xfrm>
          <a:prstGeom prst="rect">
            <a:avLst/>
          </a:prstGeom>
          <a:noFill/>
        </p:spPr>
        <p:txBody>
          <a:bodyPr wrap="square" rtlCol="0">
            <a:spAutoFit/>
          </a:bodyPr>
          <a:lstStyle/>
          <a:p>
            <a:r>
              <a:rPr lang="en-GB" sz="1400" dirty="0"/>
              <a:t>On average, jobs advertised on-line in Buckinghamshire are advertised for 32 days, this is higher than the national average of 31 days, suggesting that employers in Buckinghamshire take longer to recruit.  Occupations for which jobs are advertised for the most days are listed in the table above.  Jobs in the manufacturing; health; professional, scientific and technical and construction sectors feature most heavily. For about half of the jobs listed, Buckinghamshire employers are estimated to be offering lower than national average salaries. </a:t>
            </a:r>
          </a:p>
        </p:txBody>
      </p:sp>
      <p:sp>
        <p:nvSpPr>
          <p:cNvPr id="7" name="TextBox 6">
            <a:extLst>
              <a:ext uri="{FF2B5EF4-FFF2-40B4-BE49-F238E27FC236}">
                <a16:creationId xmlns:a16="http://schemas.microsoft.com/office/drawing/2014/main" id="{A004D5F1-892E-AD00-25DB-A455972130A7}"/>
              </a:ext>
            </a:extLst>
          </p:cNvPr>
          <p:cNvSpPr txBox="1"/>
          <p:nvPr/>
        </p:nvSpPr>
        <p:spPr>
          <a:xfrm>
            <a:off x="9116291" y="6480662"/>
            <a:ext cx="3491347" cy="276999"/>
          </a:xfrm>
          <a:prstGeom prst="rect">
            <a:avLst/>
          </a:prstGeom>
          <a:noFill/>
        </p:spPr>
        <p:txBody>
          <a:bodyPr wrap="square" rtlCol="0">
            <a:spAutoFit/>
          </a:bodyPr>
          <a:lstStyle/>
          <a:p>
            <a:r>
              <a:rPr lang="en-GB" sz="1200" dirty="0"/>
              <a:t>Source: </a:t>
            </a:r>
            <a:r>
              <a:rPr lang="en-GB" sz="1200" dirty="0" err="1"/>
              <a:t>Lightcast</a:t>
            </a:r>
            <a:r>
              <a:rPr lang="en-GB" sz="1200"/>
              <a:t>, </a:t>
            </a:r>
            <a:r>
              <a:rPr lang="en-GB" sz="1200" dirty="0"/>
              <a:t>job postings data, 2022</a:t>
            </a:r>
          </a:p>
        </p:txBody>
      </p:sp>
      <p:sp>
        <p:nvSpPr>
          <p:cNvPr id="8" name="Rectangle: Rounded Corners 7">
            <a:extLst>
              <a:ext uri="{FF2B5EF4-FFF2-40B4-BE49-F238E27FC236}">
                <a16:creationId xmlns:a16="http://schemas.microsoft.com/office/drawing/2014/main" id="{DBE1B7E4-0255-5C44-F908-C61A2B9C67C0}"/>
              </a:ext>
            </a:extLst>
          </p:cNvPr>
          <p:cNvSpPr/>
          <p:nvPr/>
        </p:nvSpPr>
        <p:spPr>
          <a:xfrm>
            <a:off x="10620375" y="168676"/>
            <a:ext cx="1334147" cy="421689"/>
          </a:xfrm>
          <a:prstGeom prst="roundRect">
            <a:avLst/>
          </a:prstGeom>
          <a:solidFill>
            <a:srgbClr val="00696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a:solidFill>
                  <a:schemeClr val="bg1"/>
                </a:solidFill>
                <a:hlinkClick r:id="rId2" action="ppaction://hlinksldjump">
                  <a:extLst>
                    <a:ext uri="{A12FA001-AC4F-418D-AE19-62706E023703}">
                      <ahyp:hlinkClr xmlns:ahyp="http://schemas.microsoft.com/office/drawing/2018/hyperlinkcolor" val="tx"/>
                    </a:ext>
                  </a:extLst>
                </a:hlinkClick>
              </a:rPr>
              <a:t>Back to index</a:t>
            </a:r>
            <a:endParaRPr lang="en-GB" sz="1400">
              <a:solidFill>
                <a:schemeClr val="bg1"/>
              </a:solidFill>
            </a:endParaRPr>
          </a:p>
        </p:txBody>
      </p:sp>
    </p:spTree>
    <p:extLst>
      <p:ext uri="{BB962C8B-B14F-4D97-AF65-F5344CB8AC3E}">
        <p14:creationId xmlns:p14="http://schemas.microsoft.com/office/powerpoint/2010/main" val="1996718312"/>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6F4BCC-2603-795C-BF59-02C64CA790A2}"/>
              </a:ext>
            </a:extLst>
          </p:cNvPr>
          <p:cNvSpPr>
            <a:spLocks noGrp="1"/>
          </p:cNvSpPr>
          <p:nvPr>
            <p:ph type="title"/>
          </p:nvPr>
        </p:nvSpPr>
        <p:spPr>
          <a:xfrm>
            <a:off x="80818" y="0"/>
            <a:ext cx="9416143" cy="1325563"/>
          </a:xfrm>
        </p:spPr>
        <p:txBody>
          <a:bodyPr>
            <a:normAutofit/>
          </a:bodyPr>
          <a:lstStyle/>
          <a:p>
            <a:r>
              <a:rPr lang="en-GB" sz="3200" b="1" dirty="0">
                <a:solidFill>
                  <a:srgbClr val="006965"/>
                </a:solidFill>
                <a:latin typeface="+mn-lt"/>
              </a:rPr>
              <a:t>To what extent are there skills mismatches within the existing workforce? </a:t>
            </a:r>
            <a:endParaRPr lang="en-GB" sz="3200" dirty="0">
              <a:solidFill>
                <a:srgbClr val="006965"/>
              </a:solidFill>
              <a:latin typeface="+mn-lt"/>
            </a:endParaRPr>
          </a:p>
        </p:txBody>
      </p:sp>
      <p:graphicFrame>
        <p:nvGraphicFramePr>
          <p:cNvPr id="4" name="Chart 3">
            <a:extLst>
              <a:ext uri="{FF2B5EF4-FFF2-40B4-BE49-F238E27FC236}">
                <a16:creationId xmlns:a16="http://schemas.microsoft.com/office/drawing/2014/main" id="{A9B6F08C-B5B1-0D91-F4FD-E23CC2F31009}"/>
              </a:ext>
            </a:extLst>
          </p:cNvPr>
          <p:cNvGraphicFramePr>
            <a:graphicFrameLocks/>
          </p:cNvGraphicFramePr>
          <p:nvPr>
            <p:extLst>
              <p:ext uri="{D42A27DB-BD31-4B8C-83A1-F6EECF244321}">
                <p14:modId xmlns:p14="http://schemas.microsoft.com/office/powerpoint/2010/main" val="838219528"/>
              </p:ext>
            </p:extLst>
          </p:nvPr>
        </p:nvGraphicFramePr>
        <p:xfrm>
          <a:off x="838199" y="3608093"/>
          <a:ext cx="4572000" cy="2743200"/>
        </p:xfrm>
        <a:graphic>
          <a:graphicData uri="http://schemas.openxmlformats.org/drawingml/2006/chart">
            <c:chart xmlns:c="http://schemas.openxmlformats.org/drawingml/2006/chart" xmlns:r="http://schemas.openxmlformats.org/officeDocument/2006/relationships" r:id="rId2"/>
          </a:graphicData>
        </a:graphic>
      </p:graphicFrame>
      <p:sp>
        <p:nvSpPr>
          <p:cNvPr id="5" name="TextBox 4">
            <a:extLst>
              <a:ext uri="{FF2B5EF4-FFF2-40B4-BE49-F238E27FC236}">
                <a16:creationId xmlns:a16="http://schemas.microsoft.com/office/drawing/2014/main" id="{387B2E22-FDD6-E989-AFF3-69C1AEE685AA}"/>
              </a:ext>
            </a:extLst>
          </p:cNvPr>
          <p:cNvSpPr txBox="1"/>
          <p:nvPr/>
        </p:nvSpPr>
        <p:spPr>
          <a:xfrm>
            <a:off x="237837" y="1444672"/>
            <a:ext cx="10515600" cy="1900905"/>
          </a:xfrm>
          <a:prstGeom prst="rect">
            <a:avLst/>
          </a:prstGeom>
          <a:noFill/>
          <a:ln w="12700">
            <a:noFill/>
          </a:ln>
        </p:spPr>
        <p:txBody>
          <a:bodyPr wrap="square" rtlCol="0">
            <a:spAutoFit/>
          </a:bodyPr>
          <a:lstStyle/>
          <a:p>
            <a:pPr>
              <a:lnSpc>
                <a:spcPct val="107000"/>
              </a:lnSpc>
              <a:spcAft>
                <a:spcPts val="800"/>
              </a:spcAft>
            </a:pPr>
            <a:r>
              <a:rPr lang="en-GB" sz="1400" dirty="0">
                <a:latin typeface="Calibri" panose="020F0502020204030204" pitchFamily="34" charset="0"/>
                <a:ea typeface="Calibri" panose="020F0502020204030204" pitchFamily="34" charset="0"/>
                <a:cs typeface="Arial" panose="020B0604020202020204" pitchFamily="34" charset="0"/>
              </a:rPr>
              <a:t>Whilst Buckinghamshire employers find it more difficult to recruit than average, they appear to have fewer skills mismatches (on aggregate) within their existing workforce.  </a:t>
            </a:r>
            <a:endParaRPr lang="en-GB" sz="1400" dirty="0">
              <a:effectLst/>
              <a:latin typeface="Calibri" panose="020F0502020204030204" pitchFamily="34" charset="0"/>
              <a:ea typeface="Calibri" panose="020F0502020204030204" pitchFamily="34" charset="0"/>
              <a:cs typeface="Arial" panose="020B0604020202020204" pitchFamily="34" charset="0"/>
            </a:endParaRPr>
          </a:p>
          <a:p>
            <a:pPr>
              <a:lnSpc>
                <a:spcPct val="107000"/>
              </a:lnSpc>
              <a:spcAft>
                <a:spcPts val="800"/>
              </a:spcAft>
            </a:pPr>
            <a:r>
              <a:rPr lang="en-GB" sz="1400" dirty="0">
                <a:effectLst/>
                <a:latin typeface="Calibri" panose="020F0502020204030204" pitchFamily="34" charset="0"/>
                <a:ea typeface="Calibri" panose="020F0502020204030204" pitchFamily="34" charset="0"/>
                <a:cs typeface="Arial" panose="020B0604020202020204" pitchFamily="34" charset="0"/>
              </a:rPr>
              <a:t>According to the 2019 Employer Skills Survey (ESS), 3.9% of staff are not fully proficient in Buckinghamshire, which is lower than the national average at 4.6%. Whilst 31% of employers in Buckinghamshire reported overqualified staff, which is also lower than the national average at 34%.</a:t>
            </a:r>
          </a:p>
          <a:p>
            <a:pPr>
              <a:lnSpc>
                <a:spcPct val="107000"/>
              </a:lnSpc>
              <a:spcAft>
                <a:spcPts val="800"/>
              </a:spcAft>
            </a:pPr>
            <a:r>
              <a:rPr lang="en-GB" sz="1400" dirty="0">
                <a:effectLst/>
                <a:latin typeface="Calibri" panose="020F0502020204030204" pitchFamily="34" charset="0"/>
                <a:ea typeface="Calibri" panose="020F0502020204030204" pitchFamily="34" charset="0"/>
                <a:cs typeface="Arial" panose="020B0604020202020204" pitchFamily="34" charset="0"/>
              </a:rPr>
              <a:t>Whilst Buckinghamshire performs better than the national average, the data does still suggest some mismatch.  Will greater exploration needed to understand how staff could be better utilised by their employers.  </a:t>
            </a:r>
          </a:p>
        </p:txBody>
      </p:sp>
      <p:sp>
        <p:nvSpPr>
          <p:cNvPr id="6" name="TextBox 5">
            <a:extLst>
              <a:ext uri="{FF2B5EF4-FFF2-40B4-BE49-F238E27FC236}">
                <a16:creationId xmlns:a16="http://schemas.microsoft.com/office/drawing/2014/main" id="{E220C632-2641-F410-B4C9-C4485B49C5B8}"/>
              </a:ext>
            </a:extLst>
          </p:cNvPr>
          <p:cNvSpPr txBox="1"/>
          <p:nvPr/>
        </p:nvSpPr>
        <p:spPr>
          <a:xfrm>
            <a:off x="8475307" y="6470402"/>
            <a:ext cx="3533191" cy="281231"/>
          </a:xfrm>
          <a:prstGeom prst="rect">
            <a:avLst/>
          </a:prstGeom>
          <a:noFill/>
        </p:spPr>
        <p:txBody>
          <a:bodyPr wrap="square" rtlCol="0">
            <a:spAutoFit/>
          </a:bodyPr>
          <a:lstStyle/>
          <a:p>
            <a:pPr>
              <a:lnSpc>
                <a:spcPct val="107000"/>
              </a:lnSpc>
              <a:spcAft>
                <a:spcPts val="800"/>
              </a:spcAft>
            </a:pPr>
            <a:r>
              <a:rPr lang="en-GB" sz="1200">
                <a:effectLst/>
                <a:latin typeface="Calibri" panose="020F0502020204030204" pitchFamily="34" charset="0"/>
                <a:ea typeface="Calibri" panose="020F0502020204030204" pitchFamily="34" charset="0"/>
                <a:cs typeface="Arial" panose="020B0604020202020204" pitchFamily="34" charset="0"/>
              </a:rPr>
              <a:t>Source</a:t>
            </a:r>
            <a:r>
              <a:rPr lang="en-GB" sz="1200" b="1">
                <a:effectLst/>
                <a:latin typeface="Calibri" panose="020F0502020204030204" pitchFamily="34" charset="0"/>
                <a:ea typeface="Calibri" panose="020F0502020204030204" pitchFamily="34" charset="0"/>
                <a:cs typeface="Arial" panose="020B0604020202020204" pitchFamily="34" charset="0"/>
              </a:rPr>
              <a:t>:</a:t>
            </a:r>
            <a:r>
              <a:rPr lang="en-GB" sz="1200">
                <a:effectLst/>
                <a:latin typeface="Calibri" panose="020F0502020204030204" pitchFamily="34" charset="0"/>
                <a:ea typeface="Calibri" panose="020F0502020204030204" pitchFamily="34" charset="0"/>
                <a:cs typeface="Arial" panose="020B0604020202020204" pitchFamily="34" charset="0"/>
              </a:rPr>
              <a:t> </a:t>
            </a:r>
            <a:r>
              <a:rPr lang="en-GB" sz="1200" u="sng">
                <a:solidFill>
                  <a:srgbClr val="0563C1"/>
                </a:solidFill>
                <a:effectLst/>
                <a:latin typeface="Calibri" panose="020F0502020204030204" pitchFamily="34" charset="0"/>
                <a:ea typeface="Calibri" panose="020F0502020204030204" pitchFamily="34" charset="0"/>
                <a:cs typeface="Arial" panose="020B0604020202020204" pitchFamily="34" charset="0"/>
                <a:hlinkClick r:id="rId3"/>
              </a:rPr>
              <a:t>Employer Skills Survey, 2019 (published 2020)</a:t>
            </a:r>
            <a:endParaRPr lang="en-GB" sz="1200">
              <a:effectLst/>
              <a:latin typeface="Calibri" panose="020F0502020204030204" pitchFamily="34" charset="0"/>
              <a:ea typeface="Calibri" panose="020F0502020204030204" pitchFamily="34" charset="0"/>
              <a:cs typeface="Arial" panose="020B0604020202020204" pitchFamily="34" charset="0"/>
            </a:endParaRPr>
          </a:p>
        </p:txBody>
      </p:sp>
      <p:graphicFrame>
        <p:nvGraphicFramePr>
          <p:cNvPr id="7" name="Chart 6">
            <a:extLst>
              <a:ext uri="{FF2B5EF4-FFF2-40B4-BE49-F238E27FC236}">
                <a16:creationId xmlns:a16="http://schemas.microsoft.com/office/drawing/2014/main" id="{223E089B-B74E-D549-2F52-9363E4D2F8BD}"/>
              </a:ext>
            </a:extLst>
          </p:cNvPr>
          <p:cNvGraphicFramePr>
            <a:graphicFrameLocks/>
          </p:cNvGraphicFramePr>
          <p:nvPr>
            <p:extLst>
              <p:ext uri="{D42A27DB-BD31-4B8C-83A1-F6EECF244321}">
                <p14:modId xmlns:p14="http://schemas.microsoft.com/office/powerpoint/2010/main" val="2276310034"/>
              </p:ext>
            </p:extLst>
          </p:nvPr>
        </p:nvGraphicFramePr>
        <p:xfrm>
          <a:off x="6781802" y="3608093"/>
          <a:ext cx="4572000" cy="2743200"/>
        </p:xfrm>
        <a:graphic>
          <a:graphicData uri="http://schemas.openxmlformats.org/drawingml/2006/chart">
            <c:chart xmlns:c="http://schemas.openxmlformats.org/drawingml/2006/chart" xmlns:r="http://schemas.openxmlformats.org/officeDocument/2006/relationships" r:id="rId4"/>
          </a:graphicData>
        </a:graphic>
      </p:graphicFrame>
      <p:sp>
        <p:nvSpPr>
          <p:cNvPr id="3" name="Rectangle: Rounded Corners 2">
            <a:extLst>
              <a:ext uri="{FF2B5EF4-FFF2-40B4-BE49-F238E27FC236}">
                <a16:creationId xmlns:a16="http://schemas.microsoft.com/office/drawing/2014/main" id="{A1AB50B7-3C4F-5BC6-EF7E-282CE0781178}"/>
              </a:ext>
            </a:extLst>
          </p:cNvPr>
          <p:cNvSpPr/>
          <p:nvPr/>
        </p:nvSpPr>
        <p:spPr>
          <a:xfrm>
            <a:off x="10620375" y="168676"/>
            <a:ext cx="1334147" cy="421689"/>
          </a:xfrm>
          <a:prstGeom prst="roundRect">
            <a:avLst/>
          </a:prstGeom>
          <a:solidFill>
            <a:srgbClr val="00696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a:solidFill>
                  <a:schemeClr val="bg1"/>
                </a:solidFill>
                <a:hlinkClick r:id="rId5" action="ppaction://hlinksldjump">
                  <a:extLst>
                    <a:ext uri="{A12FA001-AC4F-418D-AE19-62706E023703}">
                      <ahyp:hlinkClr xmlns:ahyp="http://schemas.microsoft.com/office/drawing/2018/hyperlinkcolor" val="tx"/>
                    </a:ext>
                  </a:extLst>
                </a:hlinkClick>
              </a:rPr>
              <a:t>Back to index</a:t>
            </a:r>
            <a:endParaRPr lang="en-GB" sz="1400">
              <a:solidFill>
                <a:schemeClr val="bg1"/>
              </a:solidFill>
            </a:endParaRPr>
          </a:p>
        </p:txBody>
      </p:sp>
    </p:spTree>
    <p:extLst>
      <p:ext uri="{BB962C8B-B14F-4D97-AF65-F5344CB8AC3E}">
        <p14:creationId xmlns:p14="http://schemas.microsoft.com/office/powerpoint/2010/main" val="3202274545"/>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E01160D-119A-872D-D9BD-9E803F28FCA7}"/>
              </a:ext>
            </a:extLst>
          </p:cNvPr>
          <p:cNvSpPr txBox="1">
            <a:spLocks/>
          </p:cNvSpPr>
          <p:nvPr/>
        </p:nvSpPr>
        <p:spPr>
          <a:xfrm>
            <a:off x="628650" y="2244455"/>
            <a:ext cx="7886700" cy="936368"/>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b="1">
                <a:solidFill>
                  <a:srgbClr val="006965"/>
                </a:solidFill>
                <a:latin typeface="+mn-lt"/>
              </a:rPr>
              <a:t>Annex</a:t>
            </a:r>
            <a:endParaRPr lang="en-GB">
              <a:solidFill>
                <a:srgbClr val="006965"/>
              </a:solidFill>
              <a:latin typeface="+mn-lt"/>
            </a:endParaRPr>
          </a:p>
        </p:txBody>
      </p:sp>
    </p:spTree>
    <p:extLst>
      <p:ext uri="{BB962C8B-B14F-4D97-AF65-F5344CB8AC3E}">
        <p14:creationId xmlns:p14="http://schemas.microsoft.com/office/powerpoint/2010/main" val="2793861072"/>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6B28E1-7CC4-447D-A687-A4F0DB1754C4}"/>
              </a:ext>
            </a:extLst>
          </p:cNvPr>
          <p:cNvSpPr>
            <a:spLocks noGrp="1"/>
          </p:cNvSpPr>
          <p:nvPr>
            <p:ph type="title"/>
          </p:nvPr>
        </p:nvSpPr>
        <p:spPr>
          <a:xfrm>
            <a:off x="622428" y="477065"/>
            <a:ext cx="9622583" cy="936368"/>
          </a:xfrm>
        </p:spPr>
        <p:txBody>
          <a:bodyPr>
            <a:noAutofit/>
          </a:bodyPr>
          <a:lstStyle/>
          <a:p>
            <a:r>
              <a:rPr lang="en-GB" sz="2800" b="1" dirty="0">
                <a:solidFill>
                  <a:srgbClr val="006965"/>
                </a:solidFill>
                <a:latin typeface="+mn-lt"/>
              </a:rPr>
              <a:t>Standard Industrial Classification codes (1 of 2)</a:t>
            </a:r>
          </a:p>
        </p:txBody>
      </p:sp>
      <p:graphicFrame>
        <p:nvGraphicFramePr>
          <p:cNvPr id="5" name="Table 5">
            <a:extLst>
              <a:ext uri="{FF2B5EF4-FFF2-40B4-BE49-F238E27FC236}">
                <a16:creationId xmlns:a16="http://schemas.microsoft.com/office/drawing/2014/main" id="{EE081DCA-FDF4-4E92-B524-AEC2B25C2654}"/>
              </a:ext>
            </a:extLst>
          </p:cNvPr>
          <p:cNvGraphicFramePr>
            <a:graphicFrameLocks noGrp="1"/>
          </p:cNvGraphicFramePr>
          <p:nvPr>
            <p:ph idx="1"/>
            <p:extLst>
              <p:ext uri="{D42A27DB-BD31-4B8C-83A1-F6EECF244321}">
                <p14:modId xmlns:p14="http://schemas.microsoft.com/office/powerpoint/2010/main" val="3454883879"/>
              </p:ext>
            </p:extLst>
          </p:nvPr>
        </p:nvGraphicFramePr>
        <p:xfrm>
          <a:off x="700922" y="1533830"/>
          <a:ext cx="7886700" cy="4125952"/>
        </p:xfrm>
        <a:graphic>
          <a:graphicData uri="http://schemas.openxmlformats.org/drawingml/2006/table">
            <a:tbl>
              <a:tblPr firstRow="1" bandRow="1">
                <a:tableStyleId>{5C22544A-7EE6-4342-B048-85BDC9FD1C3A}</a:tableStyleId>
              </a:tblPr>
              <a:tblGrid>
                <a:gridCol w="2628900">
                  <a:extLst>
                    <a:ext uri="{9D8B030D-6E8A-4147-A177-3AD203B41FA5}">
                      <a16:colId xmlns:a16="http://schemas.microsoft.com/office/drawing/2014/main" val="825473235"/>
                    </a:ext>
                  </a:extLst>
                </a:gridCol>
                <a:gridCol w="1920938">
                  <a:extLst>
                    <a:ext uri="{9D8B030D-6E8A-4147-A177-3AD203B41FA5}">
                      <a16:colId xmlns:a16="http://schemas.microsoft.com/office/drawing/2014/main" val="3528697046"/>
                    </a:ext>
                  </a:extLst>
                </a:gridCol>
                <a:gridCol w="3336862">
                  <a:extLst>
                    <a:ext uri="{9D8B030D-6E8A-4147-A177-3AD203B41FA5}">
                      <a16:colId xmlns:a16="http://schemas.microsoft.com/office/drawing/2014/main" val="793911406"/>
                    </a:ext>
                  </a:extLst>
                </a:gridCol>
              </a:tblGrid>
              <a:tr h="310004">
                <a:tc>
                  <a:txBody>
                    <a:bodyPr/>
                    <a:lstStyle/>
                    <a:p>
                      <a:r>
                        <a:rPr lang="en-GB" sz="1200"/>
                        <a:t>Broad industry group</a:t>
                      </a:r>
                    </a:p>
                  </a:txBody>
                  <a:tcPr>
                    <a:solidFill>
                      <a:srgbClr val="006965"/>
                    </a:solidFill>
                  </a:tcPr>
                </a:tc>
                <a:tc>
                  <a:txBody>
                    <a:bodyPr/>
                    <a:lstStyle/>
                    <a:p>
                      <a:r>
                        <a:rPr lang="en-GB" sz="1200"/>
                        <a:t>Sometimes shortened to… </a:t>
                      </a:r>
                    </a:p>
                  </a:txBody>
                  <a:tcPr>
                    <a:solidFill>
                      <a:srgbClr val="006965"/>
                    </a:solidFill>
                  </a:tcPr>
                </a:tc>
                <a:tc>
                  <a:txBody>
                    <a:bodyPr/>
                    <a:lstStyle/>
                    <a:p>
                      <a:r>
                        <a:rPr lang="en-GB" sz="1200"/>
                        <a:t>Includes… </a:t>
                      </a:r>
                    </a:p>
                  </a:txBody>
                  <a:tcPr>
                    <a:solidFill>
                      <a:srgbClr val="006965"/>
                    </a:solidFill>
                  </a:tcPr>
                </a:tc>
                <a:extLst>
                  <a:ext uri="{0D108BD9-81ED-4DB2-BD59-A6C34878D82A}">
                    <a16:rowId xmlns:a16="http://schemas.microsoft.com/office/drawing/2014/main" val="2442186083"/>
                  </a:ext>
                </a:extLst>
              </a:tr>
              <a:tr h="310004">
                <a:tc>
                  <a:txBody>
                    <a:bodyPr/>
                    <a:lstStyle/>
                    <a:p>
                      <a:r>
                        <a:rPr lang="en-GB" sz="1200"/>
                        <a:t>1: Agriculture, forestry &amp; fishing (A)</a:t>
                      </a:r>
                    </a:p>
                  </a:txBody>
                  <a:tcPr>
                    <a:solidFill>
                      <a:srgbClr val="006965">
                        <a:alpha val="50196"/>
                      </a:srgbClr>
                    </a:solidFill>
                  </a:tcPr>
                </a:tc>
                <a:tc>
                  <a:txBody>
                    <a:bodyPr/>
                    <a:lstStyle/>
                    <a:p>
                      <a:r>
                        <a:rPr lang="en-GB" sz="1200"/>
                        <a:t>Farming</a:t>
                      </a:r>
                    </a:p>
                  </a:txBody>
                  <a:tcPr>
                    <a:solidFill>
                      <a:srgbClr val="006965">
                        <a:alpha val="50196"/>
                      </a:srgbClr>
                    </a:solidFill>
                  </a:tcPr>
                </a:tc>
                <a:tc>
                  <a:txBody>
                    <a:bodyPr/>
                    <a:lstStyle/>
                    <a:p>
                      <a:r>
                        <a:rPr lang="en-GB" sz="1200"/>
                        <a:t>Farming, forestry, fishery, aquaculture</a:t>
                      </a:r>
                    </a:p>
                  </a:txBody>
                  <a:tcPr>
                    <a:solidFill>
                      <a:srgbClr val="006965">
                        <a:alpha val="50196"/>
                      </a:srgbClr>
                    </a:solidFill>
                  </a:tcPr>
                </a:tc>
                <a:extLst>
                  <a:ext uri="{0D108BD9-81ED-4DB2-BD59-A6C34878D82A}">
                    <a16:rowId xmlns:a16="http://schemas.microsoft.com/office/drawing/2014/main" val="2197356854"/>
                  </a:ext>
                </a:extLst>
              </a:tr>
              <a:tr h="310004">
                <a:tc>
                  <a:txBody>
                    <a:bodyPr/>
                    <a:lstStyle/>
                    <a:p>
                      <a:r>
                        <a:rPr lang="en-GB" sz="1200" dirty="0"/>
                        <a:t>2: Mining, quarrying &amp; utilities (B, D and E)</a:t>
                      </a:r>
                    </a:p>
                  </a:txBody>
                  <a:tcPr>
                    <a:solidFill>
                      <a:srgbClr val="006965">
                        <a:alpha val="20000"/>
                      </a:srgbClr>
                    </a:solidFill>
                  </a:tcPr>
                </a:tc>
                <a:tc>
                  <a:txBody>
                    <a:bodyPr/>
                    <a:lstStyle/>
                    <a:p>
                      <a:r>
                        <a:rPr lang="en-GB" sz="1200"/>
                        <a:t>Utilities </a:t>
                      </a:r>
                    </a:p>
                  </a:txBody>
                  <a:tcPr>
                    <a:solidFill>
                      <a:srgbClr val="006965">
                        <a:alpha val="20000"/>
                      </a:srgbClr>
                    </a:solidFill>
                  </a:tcPr>
                </a:tc>
                <a:tc>
                  <a:txBody>
                    <a:bodyPr/>
                    <a:lstStyle/>
                    <a:p>
                      <a:r>
                        <a:rPr lang="en-GB" sz="1200"/>
                        <a:t>Mining, quarrying, electricity, gas supply, air conditioning, sewerage, water and waste</a:t>
                      </a:r>
                    </a:p>
                  </a:txBody>
                  <a:tcPr>
                    <a:solidFill>
                      <a:srgbClr val="006965">
                        <a:alpha val="20000"/>
                      </a:srgbClr>
                    </a:solidFill>
                  </a:tcPr>
                </a:tc>
                <a:extLst>
                  <a:ext uri="{0D108BD9-81ED-4DB2-BD59-A6C34878D82A}">
                    <a16:rowId xmlns:a16="http://schemas.microsoft.com/office/drawing/2014/main" val="1019912492"/>
                  </a:ext>
                </a:extLst>
              </a:tr>
              <a:tr h="0">
                <a:tc>
                  <a:txBody>
                    <a:bodyPr/>
                    <a:lstStyle/>
                    <a:p>
                      <a:r>
                        <a:rPr lang="en-GB" sz="1200" b="0" i="0" kern="1200">
                          <a:solidFill>
                            <a:schemeClr val="dk1"/>
                          </a:solidFill>
                          <a:effectLst/>
                          <a:latin typeface="+mn-lt"/>
                          <a:ea typeface="+mn-ea"/>
                          <a:cs typeface="+mn-cs"/>
                        </a:rPr>
                        <a:t>3 : Manufacturing (C)</a:t>
                      </a:r>
                    </a:p>
                  </a:txBody>
                  <a:tcPr>
                    <a:solidFill>
                      <a:srgbClr val="006965">
                        <a:alpha val="50196"/>
                      </a:srgbClr>
                    </a:solidFill>
                  </a:tcPr>
                </a:tc>
                <a:tc>
                  <a:txBody>
                    <a:bodyPr/>
                    <a:lstStyle/>
                    <a:p>
                      <a:endParaRPr lang="en-GB" sz="1200"/>
                    </a:p>
                  </a:txBody>
                  <a:tcPr>
                    <a:solidFill>
                      <a:srgbClr val="006965">
                        <a:alpha val="50196"/>
                      </a:srgbClr>
                    </a:solidFill>
                  </a:tcPr>
                </a:tc>
                <a:tc>
                  <a:txBody>
                    <a:bodyPr/>
                    <a:lstStyle/>
                    <a:p>
                      <a:r>
                        <a:rPr lang="en-GB" sz="1200"/>
                        <a:t>All types of manufacturing </a:t>
                      </a:r>
                    </a:p>
                  </a:txBody>
                  <a:tcPr>
                    <a:solidFill>
                      <a:srgbClr val="006965">
                        <a:alpha val="50196"/>
                      </a:srgbClr>
                    </a:solidFill>
                  </a:tcPr>
                </a:tc>
                <a:extLst>
                  <a:ext uri="{0D108BD9-81ED-4DB2-BD59-A6C34878D82A}">
                    <a16:rowId xmlns:a16="http://schemas.microsoft.com/office/drawing/2014/main" val="1179744469"/>
                  </a:ext>
                </a:extLst>
              </a:tr>
              <a:tr h="310004">
                <a:tc>
                  <a:txBody>
                    <a:bodyPr/>
                    <a:lstStyle/>
                    <a:p>
                      <a:r>
                        <a:rPr lang="en-GB" sz="1200" b="0" i="0" kern="1200">
                          <a:solidFill>
                            <a:schemeClr val="dk1"/>
                          </a:solidFill>
                          <a:effectLst/>
                          <a:latin typeface="+mn-lt"/>
                          <a:ea typeface="+mn-ea"/>
                          <a:cs typeface="+mn-cs"/>
                        </a:rPr>
                        <a:t>4 : Construction (F)</a:t>
                      </a:r>
                    </a:p>
                  </a:txBody>
                  <a:tcPr>
                    <a:solidFill>
                      <a:srgbClr val="006965">
                        <a:alpha val="20000"/>
                      </a:srgbClr>
                    </a:solidFill>
                  </a:tcPr>
                </a:tc>
                <a:tc>
                  <a:txBody>
                    <a:bodyPr/>
                    <a:lstStyle/>
                    <a:p>
                      <a:endParaRPr lang="en-GB" sz="1200"/>
                    </a:p>
                  </a:txBody>
                  <a:tcPr>
                    <a:solidFill>
                      <a:srgbClr val="006965">
                        <a:alpha val="20000"/>
                      </a:srgbClr>
                    </a:solidFill>
                  </a:tcPr>
                </a:tc>
                <a:tc>
                  <a:txBody>
                    <a:bodyPr/>
                    <a:lstStyle/>
                    <a:p>
                      <a:r>
                        <a:rPr lang="en-GB" sz="1200"/>
                        <a:t>All types of construction </a:t>
                      </a:r>
                    </a:p>
                  </a:txBody>
                  <a:tcPr>
                    <a:solidFill>
                      <a:srgbClr val="006965">
                        <a:alpha val="20000"/>
                      </a:srgbClr>
                    </a:solidFill>
                  </a:tcPr>
                </a:tc>
                <a:extLst>
                  <a:ext uri="{0D108BD9-81ED-4DB2-BD59-A6C34878D82A}">
                    <a16:rowId xmlns:a16="http://schemas.microsoft.com/office/drawing/2014/main" val="731192864"/>
                  </a:ext>
                </a:extLst>
              </a:tr>
              <a:tr h="310004">
                <a:tc>
                  <a:txBody>
                    <a:bodyPr/>
                    <a:lstStyle/>
                    <a:p>
                      <a:r>
                        <a:rPr lang="en-GB" sz="1200" b="0" i="0" kern="1200">
                          <a:solidFill>
                            <a:schemeClr val="dk1"/>
                          </a:solidFill>
                          <a:effectLst/>
                          <a:latin typeface="+mn-lt"/>
                          <a:ea typeface="+mn-ea"/>
                          <a:cs typeface="+mn-cs"/>
                        </a:rPr>
                        <a:t>5 : Motor trades (Part G)</a:t>
                      </a:r>
                    </a:p>
                  </a:txBody>
                  <a:tcPr>
                    <a:solidFill>
                      <a:srgbClr val="006965">
                        <a:alpha val="50196"/>
                      </a:srgbClr>
                    </a:solidFill>
                  </a:tcPr>
                </a:tc>
                <a:tc>
                  <a:txBody>
                    <a:bodyPr/>
                    <a:lstStyle/>
                    <a:p>
                      <a:endParaRPr lang="en-GB" sz="1200"/>
                    </a:p>
                  </a:txBody>
                  <a:tcPr>
                    <a:solidFill>
                      <a:srgbClr val="006965">
                        <a:alpha val="50196"/>
                      </a:srgbClr>
                    </a:solidFill>
                  </a:tcPr>
                </a:tc>
                <a:tc>
                  <a:txBody>
                    <a:bodyPr/>
                    <a:lstStyle/>
                    <a:p>
                      <a:r>
                        <a:rPr lang="en-GB" sz="1200"/>
                        <a:t>Wholesale, retail and repair of motor vehicles </a:t>
                      </a:r>
                    </a:p>
                  </a:txBody>
                  <a:tcPr>
                    <a:solidFill>
                      <a:srgbClr val="006965">
                        <a:alpha val="50196"/>
                      </a:srgbClr>
                    </a:solidFill>
                  </a:tcPr>
                </a:tc>
                <a:extLst>
                  <a:ext uri="{0D108BD9-81ED-4DB2-BD59-A6C34878D82A}">
                    <a16:rowId xmlns:a16="http://schemas.microsoft.com/office/drawing/2014/main" val="1086942770"/>
                  </a:ext>
                </a:extLst>
              </a:tr>
              <a:tr h="310004">
                <a:tc>
                  <a:txBody>
                    <a:bodyPr/>
                    <a:lstStyle/>
                    <a:p>
                      <a:r>
                        <a:rPr lang="en-GB" sz="1200" b="0" i="0" kern="1200">
                          <a:solidFill>
                            <a:schemeClr val="dk1"/>
                          </a:solidFill>
                          <a:effectLst/>
                          <a:latin typeface="+mn-lt"/>
                          <a:ea typeface="+mn-ea"/>
                          <a:cs typeface="+mn-cs"/>
                        </a:rPr>
                        <a:t>6 : Wholesale (Part G)</a:t>
                      </a:r>
                    </a:p>
                  </a:txBody>
                  <a:tcPr>
                    <a:solidFill>
                      <a:srgbClr val="006965">
                        <a:alpha val="20000"/>
                      </a:srgbClr>
                    </a:solidFill>
                  </a:tcPr>
                </a:tc>
                <a:tc>
                  <a:txBody>
                    <a:bodyPr/>
                    <a:lstStyle/>
                    <a:p>
                      <a:endParaRPr lang="en-GB" sz="1200"/>
                    </a:p>
                  </a:txBody>
                  <a:tcPr>
                    <a:solidFill>
                      <a:srgbClr val="006965">
                        <a:alpha val="20000"/>
                      </a:srgbClr>
                    </a:solidFill>
                  </a:tcPr>
                </a:tc>
                <a:tc>
                  <a:txBody>
                    <a:bodyPr/>
                    <a:lstStyle/>
                    <a:p>
                      <a:r>
                        <a:rPr lang="en-GB" sz="1200"/>
                        <a:t>Wholesale of goods, from food to pharmaceuticals</a:t>
                      </a:r>
                    </a:p>
                  </a:txBody>
                  <a:tcPr>
                    <a:solidFill>
                      <a:srgbClr val="006965">
                        <a:alpha val="20000"/>
                      </a:srgbClr>
                    </a:solidFill>
                  </a:tcPr>
                </a:tc>
                <a:extLst>
                  <a:ext uri="{0D108BD9-81ED-4DB2-BD59-A6C34878D82A}">
                    <a16:rowId xmlns:a16="http://schemas.microsoft.com/office/drawing/2014/main" val="581344822"/>
                  </a:ext>
                </a:extLst>
              </a:tr>
              <a:tr h="310004">
                <a:tc>
                  <a:txBody>
                    <a:bodyPr/>
                    <a:lstStyle/>
                    <a:p>
                      <a:r>
                        <a:rPr lang="en-GB" sz="1200" b="0" i="0" kern="1200">
                          <a:solidFill>
                            <a:schemeClr val="dk1"/>
                          </a:solidFill>
                          <a:effectLst/>
                          <a:latin typeface="+mn-lt"/>
                          <a:ea typeface="+mn-ea"/>
                          <a:cs typeface="+mn-cs"/>
                        </a:rPr>
                        <a:t>7 : Retail (Part G)</a:t>
                      </a:r>
                    </a:p>
                  </a:txBody>
                  <a:tcPr>
                    <a:solidFill>
                      <a:srgbClr val="006965">
                        <a:alpha val="50196"/>
                      </a:srgbClr>
                    </a:solidFill>
                  </a:tcPr>
                </a:tc>
                <a:tc>
                  <a:txBody>
                    <a:bodyPr/>
                    <a:lstStyle/>
                    <a:p>
                      <a:endParaRPr lang="en-GB" sz="1200"/>
                    </a:p>
                  </a:txBody>
                  <a:tcPr>
                    <a:solidFill>
                      <a:srgbClr val="006965">
                        <a:alpha val="50196"/>
                      </a:srgbClr>
                    </a:solidFill>
                  </a:tcPr>
                </a:tc>
                <a:tc>
                  <a:txBody>
                    <a:bodyPr/>
                    <a:lstStyle/>
                    <a:p>
                      <a:r>
                        <a:rPr lang="en-GB" sz="1200"/>
                        <a:t>All types of retail (including online) </a:t>
                      </a:r>
                    </a:p>
                  </a:txBody>
                  <a:tcPr>
                    <a:solidFill>
                      <a:srgbClr val="006965">
                        <a:alpha val="50196"/>
                      </a:srgbClr>
                    </a:solidFill>
                  </a:tcPr>
                </a:tc>
                <a:extLst>
                  <a:ext uri="{0D108BD9-81ED-4DB2-BD59-A6C34878D82A}">
                    <a16:rowId xmlns:a16="http://schemas.microsoft.com/office/drawing/2014/main" val="1451210493"/>
                  </a:ext>
                </a:extLst>
              </a:tr>
              <a:tr h="310004">
                <a:tc>
                  <a:txBody>
                    <a:bodyPr/>
                    <a:lstStyle/>
                    <a:p>
                      <a:r>
                        <a:rPr lang="en-GB" sz="1200" b="0" i="0" kern="1200">
                          <a:solidFill>
                            <a:schemeClr val="dk1"/>
                          </a:solidFill>
                          <a:effectLst/>
                          <a:latin typeface="+mn-lt"/>
                          <a:ea typeface="+mn-ea"/>
                          <a:cs typeface="+mn-cs"/>
                        </a:rPr>
                        <a:t>8 : Transport &amp; storage (</a:t>
                      </a:r>
                      <a:r>
                        <a:rPr lang="en-GB" sz="1200" b="0" i="0" kern="1200" err="1">
                          <a:solidFill>
                            <a:schemeClr val="dk1"/>
                          </a:solidFill>
                          <a:effectLst/>
                          <a:latin typeface="+mn-lt"/>
                          <a:ea typeface="+mn-ea"/>
                          <a:cs typeface="+mn-cs"/>
                        </a:rPr>
                        <a:t>inc</a:t>
                      </a:r>
                      <a:r>
                        <a:rPr lang="en-GB" sz="1200" b="0" i="0" kern="1200">
                          <a:solidFill>
                            <a:schemeClr val="dk1"/>
                          </a:solidFill>
                          <a:effectLst/>
                          <a:latin typeface="+mn-lt"/>
                          <a:ea typeface="+mn-ea"/>
                          <a:cs typeface="+mn-cs"/>
                        </a:rPr>
                        <a:t> postal) (H)</a:t>
                      </a:r>
                    </a:p>
                  </a:txBody>
                  <a:tcPr>
                    <a:solidFill>
                      <a:srgbClr val="006965">
                        <a:alpha val="20000"/>
                      </a:srgbClr>
                    </a:solidFill>
                  </a:tcPr>
                </a:tc>
                <a:tc>
                  <a:txBody>
                    <a:bodyPr/>
                    <a:lstStyle/>
                    <a:p>
                      <a:endParaRPr lang="en-GB" sz="1200"/>
                    </a:p>
                  </a:txBody>
                  <a:tcPr>
                    <a:solidFill>
                      <a:srgbClr val="006965">
                        <a:alpha val="20000"/>
                      </a:srgbClr>
                    </a:solidFill>
                  </a:tcPr>
                </a:tc>
                <a:tc>
                  <a:txBody>
                    <a:bodyPr/>
                    <a:lstStyle/>
                    <a:p>
                      <a:r>
                        <a:rPr lang="en-GB" sz="1200"/>
                        <a:t>Land, water and air transport, warehousing, postal and courier activities</a:t>
                      </a:r>
                    </a:p>
                  </a:txBody>
                  <a:tcPr>
                    <a:solidFill>
                      <a:srgbClr val="006965">
                        <a:alpha val="20000"/>
                      </a:srgbClr>
                    </a:solidFill>
                  </a:tcPr>
                </a:tc>
                <a:extLst>
                  <a:ext uri="{0D108BD9-81ED-4DB2-BD59-A6C34878D82A}">
                    <a16:rowId xmlns:a16="http://schemas.microsoft.com/office/drawing/2014/main" val="967503433"/>
                  </a:ext>
                </a:extLst>
              </a:tr>
              <a:tr h="310004">
                <a:tc>
                  <a:txBody>
                    <a:bodyPr/>
                    <a:lstStyle/>
                    <a:p>
                      <a:r>
                        <a:rPr lang="en-GB" sz="1200" b="0" i="0" kern="1200">
                          <a:solidFill>
                            <a:schemeClr val="dk1"/>
                          </a:solidFill>
                          <a:effectLst/>
                          <a:latin typeface="+mn-lt"/>
                          <a:ea typeface="+mn-ea"/>
                          <a:cs typeface="+mn-cs"/>
                        </a:rPr>
                        <a:t>9 : Accommodation &amp; food services (I)</a:t>
                      </a:r>
                    </a:p>
                  </a:txBody>
                  <a:tcPr>
                    <a:solidFill>
                      <a:srgbClr val="006965">
                        <a:alpha val="50196"/>
                      </a:srgbClr>
                    </a:solidFill>
                  </a:tcPr>
                </a:tc>
                <a:tc>
                  <a:txBody>
                    <a:bodyPr/>
                    <a:lstStyle/>
                    <a:p>
                      <a:r>
                        <a:rPr lang="en-GB" sz="1200"/>
                        <a:t>Hospitality</a:t>
                      </a:r>
                    </a:p>
                  </a:txBody>
                  <a:tcPr>
                    <a:solidFill>
                      <a:srgbClr val="006965">
                        <a:alpha val="50196"/>
                      </a:srgbClr>
                    </a:solidFill>
                  </a:tcPr>
                </a:tc>
                <a:tc>
                  <a:txBody>
                    <a:bodyPr/>
                    <a:lstStyle/>
                    <a:p>
                      <a:r>
                        <a:rPr lang="en-GB" sz="1200"/>
                        <a:t>Hotels, restaurants and pubs</a:t>
                      </a:r>
                    </a:p>
                  </a:txBody>
                  <a:tcPr>
                    <a:solidFill>
                      <a:srgbClr val="006965">
                        <a:alpha val="50196"/>
                      </a:srgbClr>
                    </a:solidFill>
                  </a:tcPr>
                </a:tc>
                <a:extLst>
                  <a:ext uri="{0D108BD9-81ED-4DB2-BD59-A6C34878D82A}">
                    <a16:rowId xmlns:a16="http://schemas.microsoft.com/office/drawing/2014/main" val="835298739"/>
                  </a:ext>
                </a:extLst>
              </a:tr>
              <a:tr h="310004">
                <a:tc>
                  <a:txBody>
                    <a:bodyPr/>
                    <a:lstStyle/>
                    <a:p>
                      <a:r>
                        <a:rPr lang="en-GB" sz="1200" b="0" i="0" kern="1200">
                          <a:solidFill>
                            <a:schemeClr val="dk1"/>
                          </a:solidFill>
                          <a:effectLst/>
                          <a:latin typeface="+mn-lt"/>
                          <a:ea typeface="+mn-ea"/>
                          <a:cs typeface="+mn-cs"/>
                        </a:rPr>
                        <a:t>10 : Information &amp; communication (J)</a:t>
                      </a:r>
                    </a:p>
                  </a:txBody>
                  <a:tcPr>
                    <a:solidFill>
                      <a:srgbClr val="006965">
                        <a:alpha val="20000"/>
                      </a:srgbClr>
                    </a:solidFill>
                  </a:tcPr>
                </a:tc>
                <a:tc>
                  <a:txBody>
                    <a:bodyPr/>
                    <a:lstStyle/>
                    <a:p>
                      <a:r>
                        <a:rPr lang="en-GB" sz="1200"/>
                        <a:t>Digital technologies</a:t>
                      </a:r>
                    </a:p>
                  </a:txBody>
                  <a:tcPr>
                    <a:solidFill>
                      <a:srgbClr val="006965">
                        <a:alpha val="20000"/>
                      </a:srgbClr>
                    </a:solidFill>
                  </a:tcPr>
                </a:tc>
                <a:tc>
                  <a:txBody>
                    <a:bodyPr/>
                    <a:lstStyle/>
                    <a:p>
                      <a:r>
                        <a:rPr lang="en-GB" sz="1200"/>
                        <a:t>Computer consultancy, programming, film and TV, publishing, telecommunications</a:t>
                      </a:r>
                    </a:p>
                  </a:txBody>
                  <a:tcPr>
                    <a:solidFill>
                      <a:srgbClr val="006965">
                        <a:alpha val="20000"/>
                      </a:srgbClr>
                    </a:solidFill>
                  </a:tcPr>
                </a:tc>
                <a:extLst>
                  <a:ext uri="{0D108BD9-81ED-4DB2-BD59-A6C34878D82A}">
                    <a16:rowId xmlns:a16="http://schemas.microsoft.com/office/drawing/2014/main" val="2236998074"/>
                  </a:ext>
                </a:extLst>
              </a:tr>
              <a:tr h="310004">
                <a:tc>
                  <a:txBody>
                    <a:bodyPr/>
                    <a:lstStyle/>
                    <a:p>
                      <a:r>
                        <a:rPr lang="en-GB" sz="1200" b="0" i="0" kern="1200">
                          <a:solidFill>
                            <a:schemeClr val="dk1"/>
                          </a:solidFill>
                          <a:effectLst/>
                          <a:latin typeface="+mn-lt"/>
                          <a:ea typeface="+mn-ea"/>
                          <a:cs typeface="+mn-cs"/>
                        </a:rPr>
                        <a:t>11 : Financial &amp; insurance (K)</a:t>
                      </a:r>
                    </a:p>
                  </a:txBody>
                  <a:tcPr>
                    <a:solidFill>
                      <a:srgbClr val="006965">
                        <a:alpha val="50196"/>
                      </a:srgbClr>
                    </a:solidFill>
                  </a:tcPr>
                </a:tc>
                <a:tc>
                  <a:txBody>
                    <a:bodyPr/>
                    <a:lstStyle/>
                    <a:p>
                      <a:endParaRPr lang="en-GB" sz="1200"/>
                    </a:p>
                  </a:txBody>
                  <a:tcPr>
                    <a:solidFill>
                      <a:srgbClr val="006965">
                        <a:alpha val="50196"/>
                      </a:srgbClr>
                    </a:solidFill>
                  </a:tcPr>
                </a:tc>
                <a:tc>
                  <a:txBody>
                    <a:bodyPr/>
                    <a:lstStyle/>
                    <a:p>
                      <a:r>
                        <a:rPr lang="en-GB" sz="1200" dirty="0"/>
                        <a:t>Banks, insurance, pensions</a:t>
                      </a:r>
                    </a:p>
                  </a:txBody>
                  <a:tcPr>
                    <a:solidFill>
                      <a:srgbClr val="006965">
                        <a:alpha val="50196"/>
                      </a:srgbClr>
                    </a:solidFill>
                  </a:tcPr>
                </a:tc>
                <a:extLst>
                  <a:ext uri="{0D108BD9-81ED-4DB2-BD59-A6C34878D82A}">
                    <a16:rowId xmlns:a16="http://schemas.microsoft.com/office/drawing/2014/main" val="2735746722"/>
                  </a:ext>
                </a:extLst>
              </a:tr>
            </a:tbl>
          </a:graphicData>
        </a:graphic>
      </p:graphicFrame>
      <p:sp>
        <p:nvSpPr>
          <p:cNvPr id="3" name="Rectangle: Rounded Corners 2">
            <a:extLst>
              <a:ext uri="{FF2B5EF4-FFF2-40B4-BE49-F238E27FC236}">
                <a16:creationId xmlns:a16="http://schemas.microsoft.com/office/drawing/2014/main" id="{69C0CB4B-C10A-53C2-F53B-BF4B5C59F502}"/>
              </a:ext>
            </a:extLst>
          </p:cNvPr>
          <p:cNvSpPr/>
          <p:nvPr/>
        </p:nvSpPr>
        <p:spPr>
          <a:xfrm>
            <a:off x="10620375" y="168676"/>
            <a:ext cx="1334147" cy="421689"/>
          </a:xfrm>
          <a:prstGeom prst="roundRect">
            <a:avLst/>
          </a:prstGeom>
          <a:solidFill>
            <a:srgbClr val="00696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a:solidFill>
                  <a:schemeClr val="bg1"/>
                </a:solidFill>
                <a:hlinkClick r:id="rId2" action="ppaction://hlinksldjump">
                  <a:extLst>
                    <a:ext uri="{A12FA001-AC4F-418D-AE19-62706E023703}">
                      <ahyp:hlinkClr xmlns:ahyp="http://schemas.microsoft.com/office/drawing/2018/hyperlinkcolor" val="tx"/>
                    </a:ext>
                  </a:extLst>
                </a:hlinkClick>
              </a:rPr>
              <a:t>Back to index</a:t>
            </a:r>
            <a:endParaRPr lang="en-GB" sz="1400">
              <a:solidFill>
                <a:schemeClr val="bg1"/>
              </a:solidFill>
            </a:endParaRPr>
          </a:p>
        </p:txBody>
      </p:sp>
    </p:spTree>
    <p:extLst>
      <p:ext uri="{BB962C8B-B14F-4D97-AF65-F5344CB8AC3E}">
        <p14:creationId xmlns:p14="http://schemas.microsoft.com/office/powerpoint/2010/main" val="66892395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4D9A54-A323-406B-BC20-0109715649E6}"/>
              </a:ext>
            </a:extLst>
          </p:cNvPr>
          <p:cNvSpPr>
            <a:spLocks noGrp="1"/>
          </p:cNvSpPr>
          <p:nvPr>
            <p:ph type="title"/>
          </p:nvPr>
        </p:nvSpPr>
        <p:spPr>
          <a:xfrm>
            <a:off x="439260" y="346141"/>
            <a:ext cx="7886700" cy="936368"/>
          </a:xfrm>
        </p:spPr>
        <p:txBody>
          <a:bodyPr/>
          <a:lstStyle/>
          <a:p>
            <a:r>
              <a:rPr lang="en-GB" b="1">
                <a:solidFill>
                  <a:srgbClr val="006965"/>
                </a:solidFill>
              </a:rPr>
              <a:t>What would you like to know? </a:t>
            </a:r>
          </a:p>
        </p:txBody>
      </p:sp>
      <p:sp>
        <p:nvSpPr>
          <p:cNvPr id="3" name="Content Placeholder 2">
            <a:extLst>
              <a:ext uri="{FF2B5EF4-FFF2-40B4-BE49-F238E27FC236}">
                <a16:creationId xmlns:a16="http://schemas.microsoft.com/office/drawing/2014/main" id="{7E9F7560-974D-4DA8-B619-C8D45786A8BA}"/>
              </a:ext>
            </a:extLst>
          </p:cNvPr>
          <p:cNvSpPr>
            <a:spLocks noGrp="1"/>
          </p:cNvSpPr>
          <p:nvPr>
            <p:ph idx="1"/>
          </p:nvPr>
        </p:nvSpPr>
        <p:spPr>
          <a:xfrm>
            <a:off x="572425" y="1478129"/>
            <a:ext cx="7886700" cy="4152691"/>
          </a:xfrm>
        </p:spPr>
        <p:txBody>
          <a:bodyPr>
            <a:normAutofit/>
          </a:bodyPr>
          <a:lstStyle/>
          <a:p>
            <a:pPr marL="0" indent="0">
              <a:buNone/>
            </a:pPr>
            <a:r>
              <a:rPr lang="en-GB" b="1" dirty="0">
                <a:solidFill>
                  <a:srgbClr val="808285"/>
                </a:solidFill>
              </a:rPr>
              <a:t>Section 4:  Skills demand within the local economy </a:t>
            </a:r>
          </a:p>
          <a:p>
            <a:pPr marL="0" indent="0">
              <a:buNone/>
            </a:pPr>
            <a:endParaRPr lang="en-GB" b="1" dirty="0">
              <a:solidFill>
                <a:srgbClr val="7030A0"/>
              </a:solidFill>
            </a:endParaRPr>
          </a:p>
          <a:p>
            <a:r>
              <a:rPr lang="en-GB" sz="1600" dirty="0">
                <a:hlinkClick r:id="rId2" action="ppaction://hlinksldjump"/>
              </a:rPr>
              <a:t>How can demand for skills be measured? </a:t>
            </a:r>
            <a:endParaRPr lang="en-GB" sz="1600" dirty="0"/>
          </a:p>
          <a:p>
            <a:r>
              <a:rPr lang="en-GB" sz="1600" dirty="0">
                <a:hlinkClick r:id="rId3" action="ppaction://hlinksldjump"/>
              </a:rPr>
              <a:t>What types of jobs are in greatest demand in Buckinghamshire?</a:t>
            </a:r>
            <a:endParaRPr lang="en-GB" sz="1600" dirty="0"/>
          </a:p>
          <a:p>
            <a:r>
              <a:rPr lang="en-GB" sz="1600" dirty="0">
                <a:hlinkClick r:id="rId4" action="ppaction://hlinksldjump"/>
              </a:rPr>
              <a:t>Which sectors are predicted to create the most jobs in Buckinghamshire over the next 10 years? </a:t>
            </a:r>
            <a:endParaRPr lang="en-GB" sz="1600" dirty="0"/>
          </a:p>
          <a:p>
            <a:r>
              <a:rPr lang="en-GB" sz="1600" dirty="0">
                <a:hlinkClick r:id="rId5" action="ppaction://hlinksldjump"/>
              </a:rPr>
              <a:t>What skills need developing in Buckinghamshire? </a:t>
            </a:r>
            <a:endParaRPr lang="en-GB" sz="1600" dirty="0"/>
          </a:p>
          <a:p>
            <a:r>
              <a:rPr lang="en-GB" sz="1600" dirty="0">
                <a:hlinkClick r:id="rId6" action="ppaction://hlinksldjump"/>
              </a:rPr>
              <a:t>What is the demand for digital skills within Buckinghamshire? </a:t>
            </a:r>
            <a:endParaRPr lang="en-GB" sz="1600" dirty="0"/>
          </a:p>
          <a:p>
            <a:r>
              <a:rPr lang="en-GB" sz="1600" dirty="0">
                <a:hlinkClick r:id="rId7" action="ppaction://hlinksldjump"/>
              </a:rPr>
              <a:t>In which sectors and occupations should we prioritise skills activities to meet current and future demand within Buckinghamshire? </a:t>
            </a:r>
            <a:endParaRPr lang="en-GB" sz="1600" dirty="0"/>
          </a:p>
          <a:p>
            <a:r>
              <a:rPr lang="en-GB" sz="1600" dirty="0">
                <a:ea typeface="Calibri" panose="020F0502020204030204" pitchFamily="34" charset="0"/>
                <a:cs typeface="Times New Roman" panose="02020603050405020304" pitchFamily="18" charset="0"/>
                <a:hlinkClick r:id="rId8" action="ppaction://hlinksldjump"/>
              </a:rPr>
              <a:t>What training do Buckinghamshire employers find most valuable? </a:t>
            </a:r>
            <a:endParaRPr lang="en-GB" sz="1600" dirty="0"/>
          </a:p>
          <a:p>
            <a:endParaRPr lang="en-GB" sz="1600" dirty="0"/>
          </a:p>
          <a:p>
            <a:endParaRPr lang="en-GB" dirty="0"/>
          </a:p>
          <a:p>
            <a:pPr marL="0" indent="0">
              <a:buNone/>
            </a:pPr>
            <a:endParaRPr lang="en-GB" dirty="0"/>
          </a:p>
        </p:txBody>
      </p:sp>
    </p:spTree>
    <p:extLst>
      <p:ext uri="{BB962C8B-B14F-4D97-AF65-F5344CB8AC3E}">
        <p14:creationId xmlns:p14="http://schemas.microsoft.com/office/powerpoint/2010/main" val="2003866046"/>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17441C-E031-0191-9E2E-C09BC3B53271}"/>
              </a:ext>
            </a:extLst>
          </p:cNvPr>
          <p:cNvSpPr>
            <a:spLocks noGrp="1"/>
          </p:cNvSpPr>
          <p:nvPr>
            <p:ph type="title"/>
          </p:nvPr>
        </p:nvSpPr>
        <p:spPr>
          <a:xfrm>
            <a:off x="677945" y="365125"/>
            <a:ext cx="10515600" cy="1325563"/>
          </a:xfrm>
        </p:spPr>
        <p:txBody>
          <a:bodyPr>
            <a:normAutofit/>
          </a:bodyPr>
          <a:lstStyle/>
          <a:p>
            <a:r>
              <a:rPr lang="en-GB" sz="2800" b="1" dirty="0">
                <a:solidFill>
                  <a:srgbClr val="006965"/>
                </a:solidFill>
                <a:latin typeface="+mn-lt"/>
              </a:rPr>
              <a:t>Standard Industrial Classification codes (2 of 2)</a:t>
            </a:r>
            <a:endParaRPr lang="en-GB" sz="2800" dirty="0"/>
          </a:p>
        </p:txBody>
      </p:sp>
      <p:graphicFrame>
        <p:nvGraphicFramePr>
          <p:cNvPr id="4" name="Content Placeholder 3">
            <a:extLst>
              <a:ext uri="{FF2B5EF4-FFF2-40B4-BE49-F238E27FC236}">
                <a16:creationId xmlns:a16="http://schemas.microsoft.com/office/drawing/2014/main" id="{981087BC-2658-D8C5-F8E5-DDF56BC7A3FA}"/>
              </a:ext>
            </a:extLst>
          </p:cNvPr>
          <p:cNvGraphicFramePr>
            <a:graphicFrameLocks noGrp="1"/>
          </p:cNvGraphicFramePr>
          <p:nvPr>
            <p:ph idx="1"/>
            <p:extLst>
              <p:ext uri="{D42A27DB-BD31-4B8C-83A1-F6EECF244321}">
                <p14:modId xmlns:p14="http://schemas.microsoft.com/office/powerpoint/2010/main" val="4032303915"/>
              </p:ext>
            </p:extLst>
          </p:nvPr>
        </p:nvGraphicFramePr>
        <p:xfrm>
          <a:off x="781639" y="1558713"/>
          <a:ext cx="7886700" cy="4094728"/>
        </p:xfrm>
        <a:graphic>
          <a:graphicData uri="http://schemas.openxmlformats.org/drawingml/2006/table">
            <a:tbl>
              <a:tblPr firstRow="1" bandRow="1">
                <a:tableStyleId>{5C22544A-7EE6-4342-B048-85BDC9FD1C3A}</a:tableStyleId>
              </a:tblPr>
              <a:tblGrid>
                <a:gridCol w="2628900">
                  <a:extLst>
                    <a:ext uri="{9D8B030D-6E8A-4147-A177-3AD203B41FA5}">
                      <a16:colId xmlns:a16="http://schemas.microsoft.com/office/drawing/2014/main" val="2612493354"/>
                    </a:ext>
                  </a:extLst>
                </a:gridCol>
                <a:gridCol w="1920938">
                  <a:extLst>
                    <a:ext uri="{9D8B030D-6E8A-4147-A177-3AD203B41FA5}">
                      <a16:colId xmlns:a16="http://schemas.microsoft.com/office/drawing/2014/main" val="96879989"/>
                    </a:ext>
                  </a:extLst>
                </a:gridCol>
                <a:gridCol w="3336862">
                  <a:extLst>
                    <a:ext uri="{9D8B030D-6E8A-4147-A177-3AD203B41FA5}">
                      <a16:colId xmlns:a16="http://schemas.microsoft.com/office/drawing/2014/main" val="2104475677"/>
                    </a:ext>
                  </a:extLst>
                </a:gridCol>
              </a:tblGrid>
              <a:tr h="310004">
                <a:tc>
                  <a:txBody>
                    <a:bodyPr/>
                    <a:lstStyle/>
                    <a:p>
                      <a:r>
                        <a:rPr lang="en-GB" sz="1200"/>
                        <a:t>Broad industry group</a:t>
                      </a:r>
                    </a:p>
                  </a:txBody>
                  <a:tcPr>
                    <a:solidFill>
                      <a:srgbClr val="006965"/>
                    </a:solidFill>
                  </a:tcPr>
                </a:tc>
                <a:tc>
                  <a:txBody>
                    <a:bodyPr/>
                    <a:lstStyle/>
                    <a:p>
                      <a:r>
                        <a:rPr lang="en-GB" sz="1200"/>
                        <a:t>Sometimes shortened to… </a:t>
                      </a:r>
                    </a:p>
                  </a:txBody>
                  <a:tcPr>
                    <a:solidFill>
                      <a:srgbClr val="006965"/>
                    </a:solidFill>
                  </a:tcPr>
                </a:tc>
                <a:tc>
                  <a:txBody>
                    <a:bodyPr/>
                    <a:lstStyle/>
                    <a:p>
                      <a:r>
                        <a:rPr lang="en-GB" sz="1200"/>
                        <a:t>Includes… </a:t>
                      </a:r>
                    </a:p>
                  </a:txBody>
                  <a:tcPr>
                    <a:solidFill>
                      <a:srgbClr val="006965"/>
                    </a:solidFill>
                  </a:tcPr>
                </a:tc>
                <a:extLst>
                  <a:ext uri="{0D108BD9-81ED-4DB2-BD59-A6C34878D82A}">
                    <a16:rowId xmlns:a16="http://schemas.microsoft.com/office/drawing/2014/main" val="904599296"/>
                  </a:ext>
                </a:extLst>
              </a:tr>
              <a:tr h="310004">
                <a:tc>
                  <a:txBody>
                    <a:bodyPr/>
                    <a:lstStyle/>
                    <a:p>
                      <a:r>
                        <a:rPr lang="en-GB" sz="1200" b="0" i="0" kern="1200" dirty="0">
                          <a:solidFill>
                            <a:schemeClr val="dk1"/>
                          </a:solidFill>
                          <a:effectLst/>
                          <a:latin typeface="+mn-lt"/>
                          <a:ea typeface="+mn-ea"/>
                          <a:cs typeface="+mn-cs"/>
                        </a:rPr>
                        <a:t>12 : Property (L)</a:t>
                      </a:r>
                    </a:p>
                  </a:txBody>
                  <a:tcPr>
                    <a:solidFill>
                      <a:srgbClr val="006965">
                        <a:alpha val="50196"/>
                      </a:srgbClr>
                    </a:solidFill>
                  </a:tcPr>
                </a:tc>
                <a:tc>
                  <a:txBody>
                    <a:bodyPr/>
                    <a:lstStyle/>
                    <a:p>
                      <a:endParaRPr lang="en-GB" sz="1200"/>
                    </a:p>
                  </a:txBody>
                  <a:tcPr>
                    <a:solidFill>
                      <a:srgbClr val="006965">
                        <a:alpha val="50196"/>
                      </a:srgbClr>
                    </a:solidFill>
                  </a:tcPr>
                </a:tc>
                <a:tc>
                  <a:txBody>
                    <a:bodyPr/>
                    <a:lstStyle/>
                    <a:p>
                      <a:r>
                        <a:rPr lang="en-GB" sz="1200"/>
                        <a:t>Real estate, renting, buying and selling of own property </a:t>
                      </a:r>
                    </a:p>
                  </a:txBody>
                  <a:tcPr>
                    <a:solidFill>
                      <a:srgbClr val="006965">
                        <a:alpha val="50196"/>
                      </a:srgbClr>
                    </a:solidFill>
                  </a:tcPr>
                </a:tc>
                <a:extLst>
                  <a:ext uri="{0D108BD9-81ED-4DB2-BD59-A6C34878D82A}">
                    <a16:rowId xmlns:a16="http://schemas.microsoft.com/office/drawing/2014/main" val="741398670"/>
                  </a:ext>
                </a:extLst>
              </a:tr>
              <a:tr h="310004">
                <a:tc>
                  <a:txBody>
                    <a:bodyPr/>
                    <a:lstStyle/>
                    <a:p>
                      <a:r>
                        <a:rPr lang="en-GB" sz="1200" b="0" i="0" kern="1200" dirty="0">
                          <a:solidFill>
                            <a:schemeClr val="dk1"/>
                          </a:solidFill>
                          <a:effectLst/>
                          <a:latin typeface="+mn-lt"/>
                          <a:ea typeface="+mn-ea"/>
                          <a:cs typeface="+mn-cs"/>
                        </a:rPr>
                        <a:t>13 : Professional, scientific &amp; technical (M)</a:t>
                      </a:r>
                    </a:p>
                  </a:txBody>
                  <a:tcPr>
                    <a:solidFill>
                      <a:srgbClr val="006965">
                        <a:alpha val="20000"/>
                      </a:srgbClr>
                    </a:solidFill>
                  </a:tcPr>
                </a:tc>
                <a:tc>
                  <a:txBody>
                    <a:bodyPr/>
                    <a:lstStyle/>
                    <a:p>
                      <a:endParaRPr lang="en-GB" sz="1200"/>
                    </a:p>
                  </a:txBody>
                  <a:tcPr>
                    <a:solidFill>
                      <a:srgbClr val="006965">
                        <a:alpha val="20000"/>
                      </a:srgbClr>
                    </a:solidFill>
                  </a:tcPr>
                </a:tc>
                <a:tc>
                  <a:txBody>
                    <a:bodyPr/>
                    <a:lstStyle/>
                    <a:p>
                      <a:r>
                        <a:rPr lang="en-GB" sz="1200"/>
                        <a:t>Business consultancy, management consultancy, head offices, accountancy, veterinary, legal, architectural, design, R&amp;D, advertising, PR, market research, translation </a:t>
                      </a:r>
                    </a:p>
                  </a:txBody>
                  <a:tcPr>
                    <a:solidFill>
                      <a:srgbClr val="006965">
                        <a:alpha val="20000"/>
                      </a:srgbClr>
                    </a:solidFill>
                  </a:tcPr>
                </a:tc>
                <a:extLst>
                  <a:ext uri="{0D108BD9-81ED-4DB2-BD59-A6C34878D82A}">
                    <a16:rowId xmlns:a16="http://schemas.microsoft.com/office/drawing/2014/main" val="557674477"/>
                  </a:ext>
                </a:extLst>
              </a:tr>
              <a:tr h="0">
                <a:tc>
                  <a:txBody>
                    <a:bodyPr/>
                    <a:lstStyle/>
                    <a:p>
                      <a:r>
                        <a:rPr lang="en-GB" sz="1200" b="0" i="0" kern="1200">
                          <a:solidFill>
                            <a:schemeClr val="dk1"/>
                          </a:solidFill>
                          <a:effectLst/>
                          <a:latin typeface="+mn-lt"/>
                          <a:ea typeface="+mn-ea"/>
                          <a:cs typeface="+mn-cs"/>
                        </a:rPr>
                        <a:t>14 : Business administration &amp; support services (N)</a:t>
                      </a:r>
                    </a:p>
                  </a:txBody>
                  <a:tcPr>
                    <a:solidFill>
                      <a:srgbClr val="006965">
                        <a:alpha val="50196"/>
                      </a:srgbClr>
                    </a:solidFill>
                  </a:tcPr>
                </a:tc>
                <a:tc>
                  <a:txBody>
                    <a:bodyPr/>
                    <a:lstStyle/>
                    <a:p>
                      <a:r>
                        <a:rPr lang="en-GB" sz="1200"/>
                        <a:t>Business admin and support</a:t>
                      </a:r>
                    </a:p>
                  </a:txBody>
                  <a:tcPr>
                    <a:solidFill>
                      <a:srgbClr val="006965">
                        <a:alpha val="50196"/>
                      </a:srgbClr>
                    </a:solidFill>
                  </a:tcPr>
                </a:tc>
                <a:tc>
                  <a:txBody>
                    <a:bodyPr/>
                    <a:lstStyle/>
                    <a:p>
                      <a:r>
                        <a:rPr lang="en-GB" sz="1200"/>
                        <a:t>Employment agencies, cleaning of building, landscape, security, renting and leasing activity, travel agencies, HR support</a:t>
                      </a:r>
                    </a:p>
                  </a:txBody>
                  <a:tcPr>
                    <a:solidFill>
                      <a:srgbClr val="006965">
                        <a:alpha val="50196"/>
                      </a:srgbClr>
                    </a:solidFill>
                  </a:tcPr>
                </a:tc>
                <a:extLst>
                  <a:ext uri="{0D108BD9-81ED-4DB2-BD59-A6C34878D82A}">
                    <a16:rowId xmlns:a16="http://schemas.microsoft.com/office/drawing/2014/main" val="998640961"/>
                  </a:ext>
                </a:extLst>
              </a:tr>
              <a:tr h="310004">
                <a:tc>
                  <a:txBody>
                    <a:bodyPr/>
                    <a:lstStyle/>
                    <a:p>
                      <a:r>
                        <a:rPr lang="en-GB" sz="1200" b="0" i="0" kern="1200">
                          <a:solidFill>
                            <a:schemeClr val="dk1"/>
                          </a:solidFill>
                          <a:effectLst/>
                          <a:latin typeface="+mn-lt"/>
                          <a:ea typeface="+mn-ea"/>
                          <a:cs typeface="+mn-cs"/>
                        </a:rPr>
                        <a:t>15 : Public administration &amp; defence (O)</a:t>
                      </a:r>
                    </a:p>
                  </a:txBody>
                  <a:tcPr>
                    <a:solidFill>
                      <a:srgbClr val="006965">
                        <a:alpha val="20000"/>
                      </a:srgbClr>
                    </a:solidFill>
                  </a:tcPr>
                </a:tc>
                <a:tc>
                  <a:txBody>
                    <a:bodyPr/>
                    <a:lstStyle/>
                    <a:p>
                      <a:endParaRPr lang="en-GB" sz="1200"/>
                    </a:p>
                  </a:txBody>
                  <a:tcPr>
                    <a:solidFill>
                      <a:srgbClr val="006965">
                        <a:alpha val="20000"/>
                      </a:srgbClr>
                    </a:solidFill>
                  </a:tcPr>
                </a:tc>
                <a:tc>
                  <a:txBody>
                    <a:bodyPr/>
                    <a:lstStyle/>
                    <a:p>
                      <a:r>
                        <a:rPr lang="en-GB" sz="1200"/>
                        <a:t>Local government, police, fire, prisons, defence</a:t>
                      </a:r>
                    </a:p>
                  </a:txBody>
                  <a:tcPr>
                    <a:solidFill>
                      <a:srgbClr val="006965">
                        <a:alpha val="20000"/>
                      </a:srgbClr>
                    </a:solidFill>
                  </a:tcPr>
                </a:tc>
                <a:extLst>
                  <a:ext uri="{0D108BD9-81ED-4DB2-BD59-A6C34878D82A}">
                    <a16:rowId xmlns:a16="http://schemas.microsoft.com/office/drawing/2014/main" val="2451617160"/>
                  </a:ext>
                </a:extLst>
              </a:tr>
              <a:tr h="310004">
                <a:tc>
                  <a:txBody>
                    <a:bodyPr/>
                    <a:lstStyle/>
                    <a:p>
                      <a:r>
                        <a:rPr lang="en-GB" sz="1200" b="0" i="0" kern="1200">
                          <a:solidFill>
                            <a:schemeClr val="dk1"/>
                          </a:solidFill>
                          <a:effectLst/>
                          <a:latin typeface="+mn-lt"/>
                          <a:ea typeface="+mn-ea"/>
                          <a:cs typeface="+mn-cs"/>
                        </a:rPr>
                        <a:t>16 : Education (P)</a:t>
                      </a:r>
                    </a:p>
                  </a:txBody>
                  <a:tcPr>
                    <a:solidFill>
                      <a:srgbClr val="006965">
                        <a:alpha val="50196"/>
                      </a:srgbClr>
                    </a:solidFill>
                  </a:tcPr>
                </a:tc>
                <a:tc>
                  <a:txBody>
                    <a:bodyPr/>
                    <a:lstStyle/>
                    <a:p>
                      <a:endParaRPr lang="en-GB" sz="1200"/>
                    </a:p>
                  </a:txBody>
                  <a:tcPr>
                    <a:solidFill>
                      <a:srgbClr val="006965">
                        <a:alpha val="50196"/>
                      </a:srgbClr>
                    </a:solidFill>
                  </a:tcPr>
                </a:tc>
                <a:tc>
                  <a:txBody>
                    <a:bodyPr/>
                    <a:lstStyle/>
                    <a:p>
                      <a:r>
                        <a:rPr lang="en-GB" sz="1200"/>
                        <a:t>All types of education</a:t>
                      </a:r>
                    </a:p>
                  </a:txBody>
                  <a:tcPr>
                    <a:solidFill>
                      <a:srgbClr val="006965">
                        <a:alpha val="50196"/>
                      </a:srgbClr>
                    </a:solidFill>
                  </a:tcPr>
                </a:tc>
                <a:extLst>
                  <a:ext uri="{0D108BD9-81ED-4DB2-BD59-A6C34878D82A}">
                    <a16:rowId xmlns:a16="http://schemas.microsoft.com/office/drawing/2014/main" val="3825014259"/>
                  </a:ext>
                </a:extLst>
              </a:tr>
              <a:tr h="310004">
                <a:tc>
                  <a:txBody>
                    <a:bodyPr/>
                    <a:lstStyle/>
                    <a:p>
                      <a:r>
                        <a:rPr lang="en-GB" sz="1200" b="0" i="0" kern="1200">
                          <a:solidFill>
                            <a:schemeClr val="dk1"/>
                          </a:solidFill>
                          <a:effectLst/>
                          <a:latin typeface="+mn-lt"/>
                          <a:ea typeface="+mn-ea"/>
                          <a:cs typeface="+mn-cs"/>
                        </a:rPr>
                        <a:t>17 : Health (Q)</a:t>
                      </a:r>
                    </a:p>
                  </a:txBody>
                  <a:tcPr>
                    <a:solidFill>
                      <a:srgbClr val="006965">
                        <a:alpha val="20000"/>
                      </a:srgbClr>
                    </a:solidFill>
                  </a:tcPr>
                </a:tc>
                <a:tc>
                  <a:txBody>
                    <a:bodyPr/>
                    <a:lstStyle/>
                    <a:p>
                      <a:endParaRPr lang="en-GB" sz="1200"/>
                    </a:p>
                  </a:txBody>
                  <a:tcPr>
                    <a:solidFill>
                      <a:srgbClr val="006965">
                        <a:alpha val="20000"/>
                      </a:srgbClr>
                    </a:solidFill>
                  </a:tcPr>
                </a:tc>
                <a:tc>
                  <a:txBody>
                    <a:bodyPr/>
                    <a:lstStyle/>
                    <a:p>
                      <a:r>
                        <a:rPr lang="en-GB" sz="1200"/>
                        <a:t>Hospitals, care homes, GPs, social work, dental practices</a:t>
                      </a:r>
                    </a:p>
                  </a:txBody>
                  <a:tcPr>
                    <a:solidFill>
                      <a:srgbClr val="006965">
                        <a:alpha val="20000"/>
                      </a:srgbClr>
                    </a:solidFill>
                  </a:tcPr>
                </a:tc>
                <a:extLst>
                  <a:ext uri="{0D108BD9-81ED-4DB2-BD59-A6C34878D82A}">
                    <a16:rowId xmlns:a16="http://schemas.microsoft.com/office/drawing/2014/main" val="2538008881"/>
                  </a:ext>
                </a:extLst>
              </a:tr>
              <a:tr h="310004">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GB" sz="1200" b="0" i="0" kern="1200">
                          <a:solidFill>
                            <a:schemeClr val="dk1"/>
                          </a:solidFill>
                          <a:effectLst/>
                          <a:latin typeface="+mn-lt"/>
                          <a:ea typeface="+mn-ea"/>
                          <a:cs typeface="+mn-cs"/>
                        </a:rPr>
                        <a:t>18 : Arts, entertainment, recreation &amp; other services (R,S,T and U)</a:t>
                      </a:r>
                    </a:p>
                  </a:txBody>
                  <a:tcPr>
                    <a:solidFill>
                      <a:srgbClr val="006965">
                        <a:alpha val="50196"/>
                      </a:srgbClr>
                    </a:solidFill>
                  </a:tcPr>
                </a:tc>
                <a:tc>
                  <a:txBody>
                    <a:bodyPr/>
                    <a:lstStyle/>
                    <a:p>
                      <a:r>
                        <a:rPr lang="en-GB" sz="1200"/>
                        <a:t>Arts, entertainment and recreation </a:t>
                      </a:r>
                    </a:p>
                  </a:txBody>
                  <a:tcPr>
                    <a:solidFill>
                      <a:srgbClr val="006965">
                        <a:alpha val="50196"/>
                      </a:srgbClr>
                    </a:solidFill>
                  </a:tcPr>
                </a:tc>
                <a:tc>
                  <a:txBody>
                    <a:bodyPr/>
                    <a:lstStyle/>
                    <a:p>
                      <a:r>
                        <a:rPr lang="en-GB" sz="1200" dirty="0"/>
                        <a:t>Sport facilities, sports clubs, gyms, gambling, libraries, performing arts, historic sites, museums, visitor attractions</a:t>
                      </a:r>
                    </a:p>
                  </a:txBody>
                  <a:tcPr>
                    <a:solidFill>
                      <a:srgbClr val="006965">
                        <a:alpha val="50196"/>
                      </a:srgbClr>
                    </a:solidFill>
                  </a:tcPr>
                </a:tc>
                <a:extLst>
                  <a:ext uri="{0D108BD9-81ED-4DB2-BD59-A6C34878D82A}">
                    <a16:rowId xmlns:a16="http://schemas.microsoft.com/office/drawing/2014/main" val="125984900"/>
                  </a:ext>
                </a:extLst>
              </a:tr>
            </a:tbl>
          </a:graphicData>
        </a:graphic>
      </p:graphicFrame>
      <p:sp>
        <p:nvSpPr>
          <p:cNvPr id="3" name="Rectangle: Rounded Corners 2">
            <a:extLst>
              <a:ext uri="{FF2B5EF4-FFF2-40B4-BE49-F238E27FC236}">
                <a16:creationId xmlns:a16="http://schemas.microsoft.com/office/drawing/2014/main" id="{AEE3108E-9502-8C20-6D27-98A6E915882B}"/>
              </a:ext>
            </a:extLst>
          </p:cNvPr>
          <p:cNvSpPr/>
          <p:nvPr/>
        </p:nvSpPr>
        <p:spPr>
          <a:xfrm>
            <a:off x="10620375" y="168676"/>
            <a:ext cx="1334147" cy="421689"/>
          </a:xfrm>
          <a:prstGeom prst="roundRect">
            <a:avLst/>
          </a:prstGeom>
          <a:solidFill>
            <a:srgbClr val="00696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a:solidFill>
                  <a:schemeClr val="bg1"/>
                </a:solidFill>
                <a:hlinkClick r:id="rId2" action="ppaction://hlinksldjump">
                  <a:extLst>
                    <a:ext uri="{A12FA001-AC4F-418D-AE19-62706E023703}">
                      <ahyp:hlinkClr xmlns:ahyp="http://schemas.microsoft.com/office/drawing/2018/hyperlinkcolor" val="tx"/>
                    </a:ext>
                  </a:extLst>
                </a:hlinkClick>
              </a:rPr>
              <a:t>Back to index</a:t>
            </a:r>
            <a:endParaRPr lang="en-GB" sz="1400">
              <a:solidFill>
                <a:schemeClr val="bg1"/>
              </a:solidFill>
            </a:endParaRPr>
          </a:p>
        </p:txBody>
      </p:sp>
    </p:spTree>
    <p:extLst>
      <p:ext uri="{BB962C8B-B14F-4D97-AF65-F5344CB8AC3E}">
        <p14:creationId xmlns:p14="http://schemas.microsoft.com/office/powerpoint/2010/main" val="181348748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4D9A54-A323-406B-BC20-0109715649E6}"/>
              </a:ext>
            </a:extLst>
          </p:cNvPr>
          <p:cNvSpPr>
            <a:spLocks noGrp="1"/>
          </p:cNvSpPr>
          <p:nvPr>
            <p:ph type="title"/>
          </p:nvPr>
        </p:nvSpPr>
        <p:spPr>
          <a:xfrm>
            <a:off x="403749" y="335201"/>
            <a:ext cx="7886700" cy="936368"/>
          </a:xfrm>
        </p:spPr>
        <p:txBody>
          <a:bodyPr/>
          <a:lstStyle/>
          <a:p>
            <a:r>
              <a:rPr lang="en-GB" b="1">
                <a:solidFill>
                  <a:srgbClr val="006965"/>
                </a:solidFill>
              </a:rPr>
              <a:t>What would you like to know? </a:t>
            </a:r>
          </a:p>
        </p:txBody>
      </p:sp>
      <p:sp>
        <p:nvSpPr>
          <p:cNvPr id="3" name="Content Placeholder 2">
            <a:extLst>
              <a:ext uri="{FF2B5EF4-FFF2-40B4-BE49-F238E27FC236}">
                <a16:creationId xmlns:a16="http://schemas.microsoft.com/office/drawing/2014/main" id="{7E9F7560-974D-4DA8-B619-C8D45786A8BA}"/>
              </a:ext>
            </a:extLst>
          </p:cNvPr>
          <p:cNvSpPr>
            <a:spLocks noGrp="1"/>
          </p:cNvSpPr>
          <p:nvPr>
            <p:ph idx="1"/>
          </p:nvPr>
        </p:nvSpPr>
        <p:spPr>
          <a:xfrm>
            <a:off x="483648" y="1415985"/>
            <a:ext cx="10054146" cy="4152691"/>
          </a:xfrm>
        </p:spPr>
        <p:txBody>
          <a:bodyPr>
            <a:normAutofit/>
          </a:bodyPr>
          <a:lstStyle/>
          <a:p>
            <a:pPr marL="0" indent="0">
              <a:buNone/>
            </a:pPr>
            <a:r>
              <a:rPr lang="en-GB" b="1" dirty="0">
                <a:solidFill>
                  <a:srgbClr val="808285"/>
                </a:solidFill>
              </a:rPr>
              <a:t>Section 5:  The extent of skills mismatches within Buckinghamshire</a:t>
            </a:r>
          </a:p>
          <a:p>
            <a:pPr marL="0" indent="0">
              <a:buNone/>
            </a:pPr>
            <a:endParaRPr lang="en-GB" b="1" dirty="0">
              <a:solidFill>
                <a:srgbClr val="7030A0"/>
              </a:solidFill>
            </a:endParaRPr>
          </a:p>
          <a:p>
            <a:r>
              <a:rPr lang="en-GB" sz="1600" dirty="0">
                <a:hlinkClick r:id="rId2" action="ppaction://hlinksldjump"/>
              </a:rPr>
              <a:t>To what extent do Buckinghamshire employers struggle to fill vacancies, and why? </a:t>
            </a:r>
            <a:endParaRPr lang="en-GB" sz="1600" dirty="0"/>
          </a:p>
          <a:p>
            <a:r>
              <a:rPr lang="en-GB" sz="1600" dirty="0">
                <a:solidFill>
                  <a:srgbClr val="006965"/>
                </a:solidFill>
                <a:latin typeface="+mn-lt"/>
                <a:hlinkClick r:id="rId3" action="ppaction://hlinksldjump"/>
              </a:rPr>
              <a:t>What job roles are particularly difficult to fill?  And how does Buckinghamshire compare with the national average? </a:t>
            </a:r>
            <a:endParaRPr lang="en-GB" sz="1600" dirty="0"/>
          </a:p>
          <a:p>
            <a:r>
              <a:rPr lang="en-GB" sz="1600" dirty="0">
                <a:hlinkClick r:id="rId4" action="ppaction://hlinksldjump"/>
              </a:rPr>
              <a:t>To what extent are there skills mismatches within the existing workforce? </a:t>
            </a:r>
            <a:endParaRPr lang="en-GB" sz="1600" dirty="0"/>
          </a:p>
          <a:p>
            <a:endParaRPr lang="en-GB" dirty="0"/>
          </a:p>
          <a:p>
            <a:pPr marL="0" indent="0">
              <a:buNone/>
            </a:pPr>
            <a:endParaRPr lang="en-GB" b="1" dirty="0">
              <a:solidFill>
                <a:srgbClr val="7030A0"/>
              </a:solidFill>
            </a:endParaRPr>
          </a:p>
          <a:p>
            <a:pPr marL="0" indent="0">
              <a:buNone/>
            </a:pPr>
            <a:endParaRPr lang="en-GB" dirty="0"/>
          </a:p>
          <a:p>
            <a:pPr marL="0" indent="0">
              <a:buNone/>
            </a:pPr>
            <a:endParaRPr lang="en-GB" dirty="0"/>
          </a:p>
        </p:txBody>
      </p:sp>
    </p:spTree>
    <p:extLst>
      <p:ext uri="{BB962C8B-B14F-4D97-AF65-F5344CB8AC3E}">
        <p14:creationId xmlns:p14="http://schemas.microsoft.com/office/powerpoint/2010/main" val="272884001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9D2AF98B-4B83-4A86-8D5A-1BC6E0467932}"/>
              </a:ext>
            </a:extLst>
          </p:cNvPr>
          <p:cNvSpPr>
            <a:spLocks noGrp="1"/>
          </p:cNvSpPr>
          <p:nvPr>
            <p:ph type="title"/>
          </p:nvPr>
        </p:nvSpPr>
        <p:spPr>
          <a:xfrm>
            <a:off x="741100" y="2262210"/>
            <a:ext cx="7886700" cy="936368"/>
          </a:xfrm>
        </p:spPr>
        <p:txBody>
          <a:bodyPr>
            <a:normAutofit/>
          </a:bodyPr>
          <a:lstStyle/>
          <a:p>
            <a:r>
              <a:rPr lang="en-GB" b="1" dirty="0">
                <a:solidFill>
                  <a:srgbClr val="006965"/>
                </a:solidFill>
              </a:rPr>
              <a:t>At a glance…</a:t>
            </a:r>
            <a:endParaRPr lang="en-GB" dirty="0">
              <a:solidFill>
                <a:srgbClr val="006965"/>
              </a:solidFill>
            </a:endParaRPr>
          </a:p>
        </p:txBody>
      </p:sp>
    </p:spTree>
    <p:extLst>
      <p:ext uri="{BB962C8B-B14F-4D97-AF65-F5344CB8AC3E}">
        <p14:creationId xmlns:p14="http://schemas.microsoft.com/office/powerpoint/2010/main" val="51656452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4.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5.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6.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7.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8.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9.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Version=16.0.0.0, Culture=neutral, PublicKeyToken=71e9bce111e9429c</Assembly>
    <Class>Microsoft.Office.DocumentManagement.Internal.DocIdHandler</Class>
    <Data/>
    <Filter/>
  </Receiver>
</spe:Receivers>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e57c56eb-a1f0-4979-a931-b899a3a709e4">
      <Terms xmlns="http://schemas.microsoft.com/office/infopath/2007/PartnerControls"/>
    </lcf76f155ced4ddcb4097134ff3c332f>
    <TaxCatchAll xmlns="bdacb442-bfc7-44df-9acc-2a4df8c8cb38" xsi:nil="true"/>
    <_dlc_DocId xmlns="bdacb442-bfc7-44df-9acc-2a4df8c8cb38">T6W7HYUETC4M-1407514363-107140</_dlc_DocId>
    <_dlc_DocIdUrl xmlns="bdacb442-bfc7-44df-9acc-2a4df8c8cb38">
      <Url>https://bucksbusinessfirst.sharepoint.com/sites/btvlep/_layouts/15/DocIdRedir.aspx?ID=T6W7HYUETC4M-1407514363-107140</Url>
      <Description>T6W7HYUETC4M-1407514363-107140</Description>
    </_dlc_DocIdUrl>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DBCA82913DEA0148AC94C8BCBF1D7BBE" ma:contentTypeVersion="1116" ma:contentTypeDescription="Create a new document." ma:contentTypeScope="" ma:versionID="b1a68b9ac07fab89c3d183decff6a0a4">
  <xsd:schema xmlns:xsd="http://www.w3.org/2001/XMLSchema" xmlns:xs="http://www.w3.org/2001/XMLSchema" xmlns:p="http://schemas.microsoft.com/office/2006/metadata/properties" xmlns:ns2="bdacb442-bfc7-44df-9acc-2a4df8c8cb38" xmlns:ns3="e57c56eb-a1f0-4979-a931-b899a3a709e4" targetNamespace="http://schemas.microsoft.com/office/2006/metadata/properties" ma:root="true" ma:fieldsID="64463ce2723ae87b324a3f1b3bfea5c6" ns2:_="" ns3:_="">
    <xsd:import namespace="bdacb442-bfc7-44df-9acc-2a4df8c8cb38"/>
    <xsd:import namespace="e57c56eb-a1f0-4979-a931-b899a3a709e4"/>
    <xsd:element name="properties">
      <xsd:complexType>
        <xsd:sequence>
          <xsd:element name="documentManagement">
            <xsd:complexType>
              <xsd:all>
                <xsd:element ref="ns2:_dlc_DocId" minOccurs="0"/>
                <xsd:element ref="ns2:_dlc_DocIdUrl" minOccurs="0"/>
                <xsd:element ref="ns2:_dlc_DocIdPersistId" minOccurs="0"/>
                <xsd:element ref="ns3:MediaServiceMetadata" minOccurs="0"/>
                <xsd:element ref="ns3:MediaServiceFastMetadata" minOccurs="0"/>
                <xsd:element ref="ns3:MediaServiceAutoTags" minOccurs="0"/>
                <xsd:element ref="ns3:MediaServiceOCR" minOccurs="0"/>
                <xsd:element ref="ns3:MediaServiceDateTaken" minOccurs="0"/>
                <xsd:element ref="ns2:SharedWithUsers" minOccurs="0"/>
                <xsd:element ref="ns2:SharedWithDetails" minOccurs="0"/>
                <xsd:element ref="ns3:MediaServiceGenerationTime" minOccurs="0"/>
                <xsd:element ref="ns3:MediaServiceEventHashCode" minOccurs="0"/>
                <xsd:element ref="ns3:MediaServiceAutoKeyPoints" minOccurs="0"/>
                <xsd:element ref="ns3:MediaServiceKeyPoints" minOccurs="0"/>
                <xsd:element ref="ns3:MediaServiceLocation" minOccurs="0"/>
                <xsd:element ref="ns3:lcf76f155ced4ddcb4097134ff3c332f" minOccurs="0"/>
                <xsd:element ref="ns2:TaxCatchAll" minOccurs="0"/>
                <xsd:element ref="ns3:MediaServiceObjectDetectorVersions" minOccurs="0"/>
                <xsd:element ref="ns3: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dacb442-bfc7-44df-9acc-2a4df8c8cb38" elementFormDefault="qualified">
    <xsd:import namespace="http://schemas.microsoft.com/office/2006/documentManagement/types"/>
    <xsd:import namespace="http://schemas.microsoft.com/office/infopath/2007/PartnerControls"/>
    <xsd:element name="_dlc_DocId" ma:index="8" nillable="true" ma:displayName="Document ID Value" ma:description="The value of the document ID assigned to this item." ma:internalName="_dlc_DocId" ma:readOnly="true">
      <xsd:simpleType>
        <xsd:restriction base="dms:Text"/>
      </xsd:simpleType>
    </xsd:element>
    <xsd:element name="_dlc_DocIdUrl" ma:index="9"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0" nillable="true" ma:displayName="Persist ID" ma:description="Keep ID on add." ma:hidden="true" ma:internalName="_dlc_DocIdPersistId" ma:readOnly="true">
      <xsd:simpleType>
        <xsd:restriction base="dms:Boolean"/>
      </xsd:simpleType>
    </xsd:element>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element name="TaxCatchAll" ma:index="25" nillable="true" ma:displayName="Taxonomy Catch All Column" ma:hidden="true" ma:list="{6639fbd3-ce61-4fa2-9238-2504b05acb09}" ma:internalName="TaxCatchAll" ma:showField="CatchAllData" ma:web="bdacb442-bfc7-44df-9acc-2a4df8c8cb38">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e57c56eb-a1f0-4979-a931-b899a3a709e4" elementFormDefault="qualified">
    <xsd:import namespace="http://schemas.microsoft.com/office/2006/documentManagement/types"/>
    <xsd:import namespace="http://schemas.microsoft.com/office/infopath/2007/PartnerControls"/>
    <xsd:element name="MediaServiceMetadata" ma:index="11" nillable="true" ma:displayName="MediaServiceMetadata" ma:hidden="true" ma:internalName="MediaServiceMetadata" ma:readOnly="true">
      <xsd:simpleType>
        <xsd:restriction base="dms:Note"/>
      </xsd:simpleType>
    </xsd:element>
    <xsd:element name="MediaServiceFastMetadata" ma:index="12" nillable="true" ma:displayName="MediaServiceFastMetadata" ma:hidden="true" ma:internalName="MediaServiceFastMetadata" ma:readOnly="true">
      <xsd:simpleType>
        <xsd:restriction base="dms:Note"/>
      </xsd:simpleType>
    </xsd:element>
    <xsd:element name="MediaServiceAutoTags" ma:index="13" nillable="true" ma:displayName="Tags" ma:internalName="MediaServiceAutoTags"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DateTaken" ma:index="15" nillable="true" ma:displayName="MediaServiceDateTaken" ma:hidden="true" ma:internalName="MediaServiceDateTaken" ma:readOnly="true">
      <xsd:simpleType>
        <xsd:restriction base="dms:Text"/>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EventHashCode" ma:index="19" nillable="true" ma:displayName="MediaServiceEventHashCode" ma:hidden="true" ma:internalName="MediaServiceEventHashCode" ma:readOnly="true">
      <xsd:simpleType>
        <xsd:restriction base="dms:Text"/>
      </xsd:simpleType>
    </xsd:element>
    <xsd:element name="MediaServiceAutoKeyPoints" ma:index="20" nillable="true" ma:displayName="MediaServiceAutoKeyPoints" ma:hidden="true" ma:internalName="MediaServiceAutoKeyPoints" ma:readOnly="true">
      <xsd:simpleType>
        <xsd:restriction base="dms:Note"/>
      </xsd:simpleType>
    </xsd:element>
    <xsd:element name="MediaServiceKeyPoints" ma:index="21" nillable="true" ma:displayName="KeyPoints" ma:internalName="MediaServiceKeyPoints" ma:readOnly="true">
      <xsd:simpleType>
        <xsd:restriction base="dms:Note">
          <xsd:maxLength value="255"/>
        </xsd:restriction>
      </xsd:simpleType>
    </xsd:element>
    <xsd:element name="MediaServiceLocation" ma:index="22" nillable="true" ma:displayName="Location" ma:internalName="MediaServiceLocation" ma:readOnly="true">
      <xsd:simpleType>
        <xsd:restriction base="dms:Text"/>
      </xsd:simpleType>
    </xsd:element>
    <xsd:element name="lcf76f155ced4ddcb4097134ff3c332f" ma:index="24" nillable="true" ma:taxonomy="true" ma:internalName="lcf76f155ced4ddcb4097134ff3c332f" ma:taxonomyFieldName="MediaServiceImageTags" ma:displayName="Image Tags" ma:readOnly="false" ma:fieldId="{5cf76f15-5ced-4ddc-b409-7134ff3c332f}" ma:taxonomyMulti="true" ma:sspId="1ea9a1c8-df81-41cf-bcb6-b941b67a29a4"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6" nillable="true" ma:displayName="MediaServiceObjectDetectorVersions" ma:hidden="true" ma:indexed="true" ma:internalName="MediaServiceObjectDetectorVersions" ma:readOnly="true">
      <xsd:simpleType>
        <xsd:restriction base="dms:Text"/>
      </xsd:simpleType>
    </xsd:element>
    <xsd:element name="MediaLengthInSeconds" ma:index="27" nillable="true" ma:displayName="MediaLengthInSeconds" ma:hidden="true" ma:internalName="MediaLengthInSeconds" ma:readOnly="tru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4.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377D4B9A-492C-43D6-A2DC-F1737FF263C6}">
  <ds:schemaRefs>
    <ds:schemaRef ds:uri="http://schemas.microsoft.com/sharepoint/events"/>
  </ds:schemaRefs>
</ds:datastoreItem>
</file>

<file path=customXml/itemProps2.xml><?xml version="1.0" encoding="utf-8"?>
<ds:datastoreItem xmlns:ds="http://schemas.openxmlformats.org/officeDocument/2006/customXml" ds:itemID="{4BBCA341-C01E-4A0C-960F-3B570AFFE354}">
  <ds:schemaRefs>
    <ds:schemaRef ds:uri="http://schemas.microsoft.com/office/infopath/2007/PartnerControls"/>
    <ds:schemaRef ds:uri="http://purl.org/dc/terms/"/>
    <ds:schemaRef ds:uri="http://schemas.microsoft.com/office/2006/documentManagement/types"/>
    <ds:schemaRef ds:uri="http://schemas.microsoft.com/office/2006/metadata/properties"/>
    <ds:schemaRef ds:uri="http://purl.org/dc/dcmitype/"/>
    <ds:schemaRef ds:uri="0974bc7d-b101-4811-b666-86c078113804"/>
    <ds:schemaRef ds:uri="http://schemas.openxmlformats.org/package/2006/metadata/core-properties"/>
    <ds:schemaRef ds:uri="http://www.w3.org/XML/1998/namespace"/>
    <ds:schemaRef ds:uri="http://purl.org/dc/elements/1.1/"/>
    <ds:schemaRef ds:uri="e57c56eb-a1f0-4979-a931-b899a3a709e4"/>
    <ds:schemaRef ds:uri="bdacb442-bfc7-44df-9acc-2a4df8c8cb38"/>
  </ds:schemaRefs>
</ds:datastoreItem>
</file>

<file path=customXml/itemProps3.xml><?xml version="1.0" encoding="utf-8"?>
<ds:datastoreItem xmlns:ds="http://schemas.openxmlformats.org/officeDocument/2006/customXml" ds:itemID="{A73DC0F0-313D-4A84-AFAC-E71A133DD30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bdacb442-bfc7-44df-9acc-2a4df8c8cb38"/>
    <ds:schemaRef ds:uri="e57c56eb-a1f0-4979-a931-b899a3a709e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4.xml><?xml version="1.0" encoding="utf-8"?>
<ds:datastoreItem xmlns:ds="http://schemas.openxmlformats.org/officeDocument/2006/customXml" ds:itemID="{FEEDD324-D0BC-4FE5-BE33-07388C652BD4}">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967</TotalTime>
  <Words>11529</Words>
  <Application>Microsoft Office PowerPoint</Application>
  <PresentationFormat>Widescreen</PresentationFormat>
  <Paragraphs>1196</Paragraphs>
  <Slides>70</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70</vt:i4>
      </vt:variant>
    </vt:vector>
  </HeadingPairs>
  <TitlesOfParts>
    <vt:vector size="78" baseType="lpstr">
      <vt:lpstr>Arial</vt:lpstr>
      <vt:lpstr>Arial</vt:lpstr>
      <vt:lpstr>Calibri</vt:lpstr>
      <vt:lpstr>Calibri Light</vt:lpstr>
      <vt:lpstr>Segoe UI</vt:lpstr>
      <vt:lpstr>Symbol</vt:lpstr>
      <vt:lpstr>Times New Roman</vt:lpstr>
      <vt:lpstr>Office Theme</vt:lpstr>
      <vt:lpstr>Buckinghamshire Labour Market and Skills Analysis: 2023  August 2023   </vt:lpstr>
      <vt:lpstr>About </vt:lpstr>
      <vt:lpstr>What would you like to know? </vt:lpstr>
      <vt:lpstr>What would you like to know? </vt:lpstr>
      <vt:lpstr>What would you like to know? </vt:lpstr>
      <vt:lpstr>What would you like to know? </vt:lpstr>
      <vt:lpstr>What would you like to know? </vt:lpstr>
      <vt:lpstr>What would you like to know? </vt:lpstr>
      <vt:lpstr>At a glance…</vt:lpstr>
      <vt:lpstr>PowerPoint Presentation</vt:lpstr>
      <vt:lpstr>Buckinghamshire’s labour market and skills challenges</vt:lpstr>
      <vt:lpstr>Buckinghamshire’s labour market and skills challenges</vt:lpstr>
      <vt:lpstr>Section 1: About the economy</vt:lpstr>
      <vt:lpstr>What kind of economy does Buckinghamshire have?  </vt:lpstr>
      <vt:lpstr>PowerPoint Presentation</vt:lpstr>
      <vt:lpstr>What are Buckinghamshire’s largest employment sectors? </vt:lpstr>
      <vt:lpstr>PowerPoint Presentation</vt:lpstr>
      <vt:lpstr>What are Buckinghamshire’s sector specialisms? </vt:lpstr>
      <vt:lpstr>What are Buckinghamshire’s sector specialisms? </vt:lpstr>
      <vt:lpstr>Which sectors are predicted to create the most jobs in Buckinghamshire over the next 10 years?  </vt:lpstr>
      <vt:lpstr>How many people work in Buckinghamshire’s key sectors? </vt:lpstr>
      <vt:lpstr>Who are Buckinghamshire’s biggest employers? </vt:lpstr>
      <vt:lpstr>How many people commute into and out of the county for work? </vt:lpstr>
      <vt:lpstr>What is the occupational profile of the Buckinghamshire workforce? </vt:lpstr>
      <vt:lpstr>What are the occupations of Buckinghamshire residents? </vt:lpstr>
      <vt:lpstr>What are Buckinghamshire’s occupational specialisms?  (workplace analysis)</vt:lpstr>
      <vt:lpstr>What are Buckinghamshire’s resident’s occupational specialisms?  </vt:lpstr>
      <vt:lpstr>What are the main occupations of Buckinghamshire’s self-employed workforce?  </vt:lpstr>
      <vt:lpstr>PowerPoint Presentation</vt:lpstr>
      <vt:lpstr>PowerPoint Presentation</vt:lpstr>
      <vt:lpstr>What is the current state of the labour market and how has this changed over time? </vt:lpstr>
      <vt:lpstr>Spotlight on economic inactivity</vt:lpstr>
      <vt:lpstr>How has unemployment in Buckinghamshire changed over time? </vt:lpstr>
      <vt:lpstr>How many people in Buckinghamshire are claiming unemployment related benefits? </vt:lpstr>
      <vt:lpstr>How does Buckinghamshire’s Claimant Count rate compare to other areas? </vt:lpstr>
      <vt:lpstr>Which areas have seen the biggest increases in Claimant Count rates since the onset of the pandemic? </vt:lpstr>
      <vt:lpstr>How does the Claimant Count rate vary within Buckinghamshire and by age? </vt:lpstr>
      <vt:lpstr>PowerPoint Presentation</vt:lpstr>
      <vt:lpstr>How qualified is the local labour pool? </vt:lpstr>
      <vt:lpstr>Who are Buckinghamshire’s main providers of education and training? </vt:lpstr>
      <vt:lpstr>Who are Buckinghamshire’s main providers of post-16 education and training? (excluding schools) </vt:lpstr>
      <vt:lpstr>What do young people in Buckinghamshire do after Year 11, or after 16-18 education? </vt:lpstr>
      <vt:lpstr>What do young people in Buckinghamshire do after Year 11, or after 16-18 education? </vt:lpstr>
      <vt:lpstr>What are Buckinghamshire’s apprenticeship take-up levels? </vt:lpstr>
      <vt:lpstr>Who is undertaking apprenticeships in Buckinghamshire? At what level? And has this changed in recent years? </vt:lpstr>
      <vt:lpstr>How have apprenticeship reforms and the Covid-19 pandemic affected the take-up of apprenticeships in Buckinghamshire? </vt:lpstr>
      <vt:lpstr>What subjects have been studied by those graduating from Buckinghamshire’s Higher Education Institutions? </vt:lpstr>
      <vt:lpstr>What do those graduating from Buckinghamshire’s Higher Education Institutions do next?</vt:lpstr>
      <vt:lpstr>Where do Buckinghamshire graduates live after graduating?</vt:lpstr>
      <vt:lpstr>To what extent do Buckinghamshire employers provide training to their staff?</vt:lpstr>
      <vt:lpstr>How do employers fill vacancies and develop talent pipelines? </vt:lpstr>
      <vt:lpstr>PowerPoint Presentation</vt:lpstr>
      <vt:lpstr>How can demand for skills be measured? </vt:lpstr>
      <vt:lpstr>What types of jobs are in greatest demand in Buckinghamshire?</vt:lpstr>
      <vt:lpstr>What types of jobs are in greatest demand in Buckinghamshire? </vt:lpstr>
      <vt:lpstr>Which occupations have seen demand grow over the last two years?</vt:lpstr>
      <vt:lpstr>Which occupations have seen demand reduce over the last two years?</vt:lpstr>
      <vt:lpstr>Which sectors are predicted to create the most jobs in Buckinghamshire over the next 10 years? </vt:lpstr>
      <vt:lpstr>What skills need developing in Buckinghamshire?</vt:lpstr>
      <vt:lpstr>What is the demand for digital skills within Buckinghamshire? </vt:lpstr>
      <vt:lpstr>In which sectors and occupations should we prioritise skills activities to meet current and future demand within Buckinghamshire? </vt:lpstr>
      <vt:lpstr>What training do Buckinghamshire employers find most valuable? </vt:lpstr>
      <vt:lpstr>PowerPoint Presentation</vt:lpstr>
      <vt:lpstr>To what extent do Buckinghamshire employers struggle to fill vacancies, and why? </vt:lpstr>
      <vt:lpstr>To what extent are Buckinghamshire businesses experiencing staffing difficulties?</vt:lpstr>
      <vt:lpstr>What job roles are particularly difficult to fill?  And how does Buckinghamshire compare with the national average? </vt:lpstr>
      <vt:lpstr>To what extent are there skills mismatches within the existing workforce? </vt:lpstr>
      <vt:lpstr>PowerPoint Presentation</vt:lpstr>
      <vt:lpstr>Standard Industrial Classification codes (1 of 2)</vt:lpstr>
      <vt:lpstr>Standard Industrial Classification codes (2 of 2)</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Buckinghamshire Labour Market and Skills Analysis: 2023  August 2023</dc:title>
  <dc:creator>Caroline Hargrave</dc:creator>
  <cp:lastModifiedBy>James Moorhouse</cp:lastModifiedBy>
  <cp:revision>3</cp:revision>
  <dcterms:created xsi:type="dcterms:W3CDTF">2023-07-27T11:02:54Z</dcterms:created>
  <dcterms:modified xsi:type="dcterms:W3CDTF">2023-12-14T09:52:08Z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0x010100DBCA82913DEA0148AC94C8BCBF1D7BBE</vt:lpwstr>
  </property>
  <property fmtid="{D5CDD505-2E9C-101B-9397-08002B2CF9AE}" pid="3" name="_dlc_DocIdItemGuid">
    <vt:lpwstr>a1727ac4-82b7-4fee-ba44-ae8c4db9837f</vt:lpwstr>
  </property>
  <property fmtid="{D5CDD505-2E9C-101B-9397-08002B2CF9AE}" pid="4" name="MediaServiceImageTags">
    <vt:lpwstr/>
  </property>
</Properties>
</file>