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sldIdLst>
    <p:sldId id="258" r:id="rId7"/>
    <p:sldId id="259" r:id="rId8"/>
    <p:sldId id="260" r:id="rId9"/>
    <p:sldId id="261" r:id="rId10"/>
    <p:sldId id="262" r:id="rId11"/>
    <p:sldId id="264" r:id="rId12"/>
    <p:sldId id="263" r:id="rId13"/>
    <p:sldId id="265"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137"/>
    <a:srgbClr val="006965"/>
    <a:srgbClr val="878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EA2AB7-CF8D-4F6E-95A9-4E4E494B1C9E}" v="23" dt="2023-12-12T13:03:59.9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9AEA2AB7-CF8D-4F6E-95A9-4E4E494B1C9E}"/>
    <pc:docChg chg="undo redo custSel modSld">
      <pc:chgData name="James Moorhouse" userId="52c77cd9-d034-4c34-a84a-9452b75c1451" providerId="ADAL" clId="{9AEA2AB7-CF8D-4F6E-95A9-4E4E494B1C9E}" dt="2023-12-12T13:04:02.708" v="212" actId="1076"/>
      <pc:docMkLst>
        <pc:docMk/>
      </pc:docMkLst>
      <pc:sldChg chg="modSp mod">
        <pc:chgData name="James Moorhouse" userId="52c77cd9-d034-4c34-a84a-9452b75c1451" providerId="ADAL" clId="{9AEA2AB7-CF8D-4F6E-95A9-4E4E494B1C9E}" dt="2023-12-12T12:48:56.546" v="7" actId="20577"/>
        <pc:sldMkLst>
          <pc:docMk/>
          <pc:sldMk cId="994117701" sldId="258"/>
        </pc:sldMkLst>
        <pc:spChg chg="mod">
          <ac:chgData name="James Moorhouse" userId="52c77cd9-d034-4c34-a84a-9452b75c1451" providerId="ADAL" clId="{9AEA2AB7-CF8D-4F6E-95A9-4E4E494B1C9E}" dt="2023-12-12T12:48:56.546" v="7" actId="20577"/>
          <ac:spMkLst>
            <pc:docMk/>
            <pc:sldMk cId="994117701" sldId="258"/>
            <ac:spMk id="2" creationId="{F68A0738-0129-BF1B-BD14-4A0C7BC05ED8}"/>
          </ac:spMkLst>
        </pc:spChg>
      </pc:sldChg>
      <pc:sldChg chg="modSp mod">
        <pc:chgData name="James Moorhouse" userId="52c77cd9-d034-4c34-a84a-9452b75c1451" providerId="ADAL" clId="{9AEA2AB7-CF8D-4F6E-95A9-4E4E494B1C9E}" dt="2023-12-12T12:52:19.764" v="81" actId="20577"/>
        <pc:sldMkLst>
          <pc:docMk/>
          <pc:sldMk cId="3450925634" sldId="260"/>
        </pc:sldMkLst>
        <pc:spChg chg="mod">
          <ac:chgData name="James Moorhouse" userId="52c77cd9-d034-4c34-a84a-9452b75c1451" providerId="ADAL" clId="{9AEA2AB7-CF8D-4F6E-95A9-4E4E494B1C9E}" dt="2023-12-12T12:49:03.368" v="15" actId="20577"/>
          <ac:spMkLst>
            <pc:docMk/>
            <pc:sldMk cId="3450925634" sldId="260"/>
            <ac:spMk id="2" creationId="{63862BA3-833D-439A-ADCC-1FD4466E5460}"/>
          </ac:spMkLst>
        </pc:spChg>
        <pc:spChg chg="mod">
          <ac:chgData name="James Moorhouse" userId="52c77cd9-d034-4c34-a84a-9452b75c1451" providerId="ADAL" clId="{9AEA2AB7-CF8D-4F6E-95A9-4E4E494B1C9E}" dt="2023-12-12T12:52:19.764" v="81" actId="20577"/>
          <ac:spMkLst>
            <pc:docMk/>
            <pc:sldMk cId="3450925634" sldId="260"/>
            <ac:spMk id="5" creationId="{75A3D708-6915-F140-28BC-316C941EA59D}"/>
          </ac:spMkLst>
        </pc:spChg>
      </pc:sldChg>
      <pc:sldChg chg="modSp mod">
        <pc:chgData name="James Moorhouse" userId="52c77cd9-d034-4c34-a84a-9452b75c1451" providerId="ADAL" clId="{9AEA2AB7-CF8D-4F6E-95A9-4E4E494B1C9E}" dt="2023-12-12T12:54:10.840" v="111" actId="2061"/>
        <pc:sldMkLst>
          <pc:docMk/>
          <pc:sldMk cId="3736181566" sldId="261"/>
        </pc:sldMkLst>
        <pc:spChg chg="mod">
          <ac:chgData name="James Moorhouse" userId="52c77cd9-d034-4c34-a84a-9452b75c1451" providerId="ADAL" clId="{9AEA2AB7-CF8D-4F6E-95A9-4E4E494B1C9E}" dt="2023-12-12T12:53:07.541" v="89" actId="20577"/>
          <ac:spMkLst>
            <pc:docMk/>
            <pc:sldMk cId="3736181566" sldId="261"/>
            <ac:spMk id="2" creationId="{63862BA3-833D-439A-ADCC-1FD4466E5460}"/>
          </ac:spMkLst>
        </pc:spChg>
        <pc:graphicFrameChg chg="mod modGraphic">
          <ac:chgData name="James Moorhouse" userId="52c77cd9-d034-4c34-a84a-9452b75c1451" providerId="ADAL" clId="{9AEA2AB7-CF8D-4F6E-95A9-4E4E494B1C9E}" dt="2023-12-12T12:54:10.840" v="111" actId="2061"/>
          <ac:graphicFrameMkLst>
            <pc:docMk/>
            <pc:sldMk cId="3736181566" sldId="261"/>
            <ac:graphicFrameMk id="3" creationId="{B5BC6864-A205-326F-C6BA-18615BBA6BB6}"/>
          </ac:graphicFrameMkLst>
        </pc:graphicFrameChg>
      </pc:sldChg>
      <pc:sldChg chg="addSp delSp modSp mod">
        <pc:chgData name="James Moorhouse" userId="52c77cd9-d034-4c34-a84a-9452b75c1451" providerId="ADAL" clId="{9AEA2AB7-CF8D-4F6E-95A9-4E4E494B1C9E}" dt="2023-12-12T12:56:07.150" v="148" actId="167"/>
        <pc:sldMkLst>
          <pc:docMk/>
          <pc:sldMk cId="2411401230" sldId="262"/>
        </pc:sldMkLst>
        <pc:spChg chg="mod">
          <ac:chgData name="James Moorhouse" userId="52c77cd9-d034-4c34-a84a-9452b75c1451" providerId="ADAL" clId="{9AEA2AB7-CF8D-4F6E-95A9-4E4E494B1C9E}" dt="2023-12-12T12:54:25.554" v="121" actId="20577"/>
          <ac:spMkLst>
            <pc:docMk/>
            <pc:sldMk cId="2411401230" sldId="262"/>
            <ac:spMk id="2" creationId="{63862BA3-833D-439A-ADCC-1FD4466E5460}"/>
          </ac:spMkLst>
        </pc:spChg>
        <pc:spChg chg="mod">
          <ac:chgData name="James Moorhouse" userId="52c77cd9-d034-4c34-a84a-9452b75c1451" providerId="ADAL" clId="{9AEA2AB7-CF8D-4F6E-95A9-4E4E494B1C9E}" dt="2023-12-12T12:54:40.722" v="133" actId="20577"/>
          <ac:spMkLst>
            <pc:docMk/>
            <pc:sldMk cId="2411401230" sldId="262"/>
            <ac:spMk id="4" creationId="{6A868EE4-70A0-2EB1-00C9-38A34316C115}"/>
          </ac:spMkLst>
        </pc:spChg>
        <pc:graphicFrameChg chg="del">
          <ac:chgData name="James Moorhouse" userId="52c77cd9-d034-4c34-a84a-9452b75c1451" providerId="ADAL" clId="{9AEA2AB7-CF8D-4F6E-95A9-4E4E494B1C9E}" dt="2023-12-12T12:55:56.388" v="142" actId="478"/>
          <ac:graphicFrameMkLst>
            <pc:docMk/>
            <pc:sldMk cId="2411401230" sldId="262"/>
            <ac:graphicFrameMk id="3" creationId="{B107F7CD-7B26-4233-B2AB-F778ED019CBB}"/>
          </ac:graphicFrameMkLst>
        </pc:graphicFrameChg>
        <pc:graphicFrameChg chg="add mod ord">
          <ac:chgData name="James Moorhouse" userId="52c77cd9-d034-4c34-a84a-9452b75c1451" providerId="ADAL" clId="{9AEA2AB7-CF8D-4F6E-95A9-4E4E494B1C9E}" dt="2023-12-12T12:56:07.150" v="148" actId="167"/>
          <ac:graphicFrameMkLst>
            <pc:docMk/>
            <pc:sldMk cId="2411401230" sldId="262"/>
            <ac:graphicFrameMk id="5" creationId="{B107F7CD-7B26-4233-B2AB-F778ED019CBB}"/>
          </ac:graphicFrameMkLst>
        </pc:graphicFrameChg>
      </pc:sldChg>
      <pc:sldChg chg="addSp delSp modSp mod">
        <pc:chgData name="James Moorhouse" userId="52c77cd9-d034-4c34-a84a-9452b75c1451" providerId="ADAL" clId="{9AEA2AB7-CF8D-4F6E-95A9-4E4E494B1C9E}" dt="2023-12-12T13:01:28.660" v="189" actId="1076"/>
        <pc:sldMkLst>
          <pc:docMk/>
          <pc:sldMk cId="2844058688" sldId="263"/>
        </pc:sldMkLst>
        <pc:spChg chg="mod">
          <ac:chgData name="James Moorhouse" userId="52c77cd9-d034-4c34-a84a-9452b75c1451" providerId="ADAL" clId="{9AEA2AB7-CF8D-4F6E-95A9-4E4E494B1C9E}" dt="2023-12-12T12:57:38.262" v="177" actId="20577"/>
          <ac:spMkLst>
            <pc:docMk/>
            <pc:sldMk cId="2844058688" sldId="263"/>
            <ac:spMk id="2" creationId="{63862BA3-833D-439A-ADCC-1FD4466E5460}"/>
          </ac:spMkLst>
        </pc:spChg>
        <pc:graphicFrameChg chg="del">
          <ac:chgData name="James Moorhouse" userId="52c77cd9-d034-4c34-a84a-9452b75c1451" providerId="ADAL" clId="{9AEA2AB7-CF8D-4F6E-95A9-4E4E494B1C9E}" dt="2023-12-12T13:00:56.723" v="182" actId="478"/>
          <ac:graphicFrameMkLst>
            <pc:docMk/>
            <pc:sldMk cId="2844058688" sldId="263"/>
            <ac:graphicFrameMk id="3" creationId="{439AF979-B9A5-43A6-AAB6-3F93B7C2B7EC}"/>
          </ac:graphicFrameMkLst>
        </pc:graphicFrameChg>
        <pc:graphicFrameChg chg="add mod">
          <ac:chgData name="James Moorhouse" userId="52c77cd9-d034-4c34-a84a-9452b75c1451" providerId="ADAL" clId="{9AEA2AB7-CF8D-4F6E-95A9-4E4E494B1C9E}" dt="2023-12-12T13:01:28.660" v="189" actId="1076"/>
          <ac:graphicFrameMkLst>
            <pc:docMk/>
            <pc:sldMk cId="2844058688" sldId="263"/>
            <ac:graphicFrameMk id="5" creationId="{439AF979-B9A5-43A6-AAB6-3F93B7C2B7EC}"/>
          </ac:graphicFrameMkLst>
        </pc:graphicFrameChg>
      </pc:sldChg>
      <pc:sldChg chg="addSp delSp modSp mod">
        <pc:chgData name="James Moorhouse" userId="52c77cd9-d034-4c34-a84a-9452b75c1451" providerId="ADAL" clId="{9AEA2AB7-CF8D-4F6E-95A9-4E4E494B1C9E}" dt="2023-12-12T12:57:24.760" v="169" actId="207"/>
        <pc:sldMkLst>
          <pc:docMk/>
          <pc:sldMk cId="1896212589" sldId="264"/>
        </pc:sldMkLst>
        <pc:spChg chg="mod">
          <ac:chgData name="James Moorhouse" userId="52c77cd9-d034-4c34-a84a-9452b75c1451" providerId="ADAL" clId="{9AEA2AB7-CF8D-4F6E-95A9-4E4E494B1C9E}" dt="2023-12-12T12:56:30.821" v="158" actId="20577"/>
          <ac:spMkLst>
            <pc:docMk/>
            <pc:sldMk cId="1896212589" sldId="264"/>
            <ac:spMk id="2" creationId="{63862BA3-833D-439A-ADCC-1FD4466E5460}"/>
          </ac:spMkLst>
        </pc:spChg>
        <pc:graphicFrameChg chg="del">
          <ac:chgData name="James Moorhouse" userId="52c77cd9-d034-4c34-a84a-9452b75c1451" providerId="ADAL" clId="{9AEA2AB7-CF8D-4F6E-95A9-4E4E494B1C9E}" dt="2023-12-12T12:57:14.122" v="167" actId="478"/>
          <ac:graphicFrameMkLst>
            <pc:docMk/>
            <pc:sldMk cId="1896212589" sldId="264"/>
            <ac:graphicFrameMk id="3" creationId="{AA1EF67E-E013-42D1-8BF2-658F71036B1B}"/>
          </ac:graphicFrameMkLst>
        </pc:graphicFrameChg>
        <pc:graphicFrameChg chg="add mod">
          <ac:chgData name="James Moorhouse" userId="52c77cd9-d034-4c34-a84a-9452b75c1451" providerId="ADAL" clId="{9AEA2AB7-CF8D-4F6E-95A9-4E4E494B1C9E}" dt="2023-12-12T12:57:24.760" v="169" actId="207"/>
          <ac:graphicFrameMkLst>
            <pc:docMk/>
            <pc:sldMk cId="1896212589" sldId="264"/>
            <ac:graphicFrameMk id="5" creationId="{AA1EF67E-E013-42D1-8BF2-658F71036B1B}"/>
          </ac:graphicFrameMkLst>
        </pc:graphicFrameChg>
        <pc:picChg chg="mod">
          <ac:chgData name="James Moorhouse" userId="52c77cd9-d034-4c34-a84a-9452b75c1451" providerId="ADAL" clId="{9AEA2AB7-CF8D-4F6E-95A9-4E4E494B1C9E}" dt="2023-12-12T12:57:11.677" v="166" actId="1076"/>
          <ac:picMkLst>
            <pc:docMk/>
            <pc:sldMk cId="1896212589" sldId="264"/>
            <ac:picMk id="6" creationId="{36257988-F78D-535B-E61A-86BF2423D953}"/>
          </ac:picMkLst>
        </pc:picChg>
      </pc:sldChg>
      <pc:sldChg chg="modSp mod">
        <pc:chgData name="James Moorhouse" userId="52c77cd9-d034-4c34-a84a-9452b75c1451" providerId="ADAL" clId="{9AEA2AB7-CF8D-4F6E-95A9-4E4E494B1C9E}" dt="2023-12-12T13:02:19.839" v="209" actId="20577"/>
        <pc:sldMkLst>
          <pc:docMk/>
          <pc:sldMk cId="3304347097" sldId="265"/>
        </pc:sldMkLst>
        <pc:spChg chg="mod">
          <ac:chgData name="James Moorhouse" userId="52c77cd9-d034-4c34-a84a-9452b75c1451" providerId="ADAL" clId="{9AEA2AB7-CF8D-4F6E-95A9-4E4E494B1C9E}" dt="2023-12-12T13:02:19.839" v="209" actId="20577"/>
          <ac:spMkLst>
            <pc:docMk/>
            <pc:sldMk cId="3304347097" sldId="265"/>
            <ac:spMk id="4" creationId="{7CA60DFD-157B-19A7-9E92-36BDA2CD08D9}"/>
          </ac:spMkLst>
        </pc:spChg>
      </pc:sldChg>
      <pc:sldChg chg="addSp delSp modSp mod">
        <pc:chgData name="James Moorhouse" userId="52c77cd9-d034-4c34-a84a-9452b75c1451" providerId="ADAL" clId="{9AEA2AB7-CF8D-4F6E-95A9-4E4E494B1C9E}" dt="2023-12-12T13:04:02.708" v="212" actId="1076"/>
        <pc:sldMkLst>
          <pc:docMk/>
          <pc:sldMk cId="1307230801" sldId="269"/>
        </pc:sldMkLst>
        <pc:graphicFrameChg chg="add mod">
          <ac:chgData name="James Moorhouse" userId="52c77cd9-d034-4c34-a84a-9452b75c1451" providerId="ADAL" clId="{9AEA2AB7-CF8D-4F6E-95A9-4E4E494B1C9E}" dt="2023-12-12T13:04:02.708" v="212" actId="1076"/>
          <ac:graphicFrameMkLst>
            <pc:docMk/>
            <pc:sldMk cId="1307230801" sldId="269"/>
            <ac:graphicFrameMk id="2" creationId="{62BFD6B8-AAD2-432D-505D-F84B995D1BA5}"/>
          </ac:graphicFrameMkLst>
        </pc:graphicFrameChg>
        <pc:graphicFrameChg chg="del">
          <ac:chgData name="James Moorhouse" userId="52c77cd9-d034-4c34-a84a-9452b75c1451" providerId="ADAL" clId="{9AEA2AB7-CF8D-4F6E-95A9-4E4E494B1C9E}" dt="2023-12-12T13:03:43.841" v="210" actId="478"/>
          <ac:graphicFrameMkLst>
            <pc:docMk/>
            <pc:sldMk cId="1307230801" sldId="269"/>
            <ac:graphicFrameMk id="11" creationId="{0DA525C7-EF77-8706-60A5-44429706835C}"/>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MASTER.xlsx]Trend'!$A$8:$A$66</c:f>
              <c:strCache>
                <c:ptCount val="5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strCache>
            </c:strRef>
          </c:cat>
          <c:val>
            <c:numRef>
              <c:f>'[Claimant Count Data by Month (from March 2020) - MASTER.xlsx]Trend'!$B$8:$B$66</c:f>
              <c:numCache>
                <c:formatCode>#,##0</c:formatCode>
                <c:ptCount val="59"/>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8750</c:v>
                </c:pt>
                <c:pt idx="56">
                  <c:v>8740</c:v>
                </c:pt>
                <c:pt idx="57">
                  <c:v>8785</c:v>
                </c:pt>
                <c:pt idx="58">
                  <c:v>8910</c:v>
                </c:pt>
              </c:numCache>
            </c:numRef>
          </c:val>
          <c:extLst>
            <c:ext xmlns:c16="http://schemas.microsoft.com/office/drawing/2014/chart" uri="{C3380CC4-5D6E-409C-BE32-E72D297353CC}">
              <c16:uniqueId val="{00000000-5953-4C02-8692-291C9B976416}"/>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B5D137"/>
              </a:solidFill>
              <a:round/>
            </a:ln>
            <a:effectLst/>
          </c:spPr>
          <c:marker>
            <c:symbol val="none"/>
          </c:marker>
          <c:cat>
            <c:strRef>
              <c:f>'[Claimant Count Data by Month (from March 2020) - MASTER.xlsx]Trend'!$A$8:$A$66</c:f>
              <c:strCache>
                <c:ptCount val="5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strCache>
            </c:strRef>
          </c:cat>
          <c:val>
            <c:numRef>
              <c:f>'[Claimant Count Data by Month (from March 2020) - MASTER.xlsx]Trend'!$C$8:$C$66</c:f>
              <c:numCache>
                <c:formatCode>#,##0.0</c:formatCode>
                <c:ptCount val="59"/>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pt idx="54">
                  <c:v>2.6</c:v>
                </c:pt>
                <c:pt idx="55">
                  <c:v>2.6</c:v>
                </c:pt>
                <c:pt idx="56">
                  <c:v>2.6</c:v>
                </c:pt>
                <c:pt idx="57">
                  <c:v>2.6</c:v>
                </c:pt>
                <c:pt idx="58">
                  <c:v>2.6</c:v>
                </c:pt>
              </c:numCache>
            </c:numRef>
          </c:val>
          <c:smooth val="0"/>
          <c:extLst>
            <c:ext xmlns:c16="http://schemas.microsoft.com/office/drawing/2014/chart" uri="{C3380CC4-5D6E-409C-BE32-E72D297353CC}">
              <c16:uniqueId val="{00000001-5953-4C02-8692-291C9B976416}"/>
            </c:ext>
          </c:extLst>
        </c:ser>
        <c:ser>
          <c:idx val="2"/>
          <c:order val="2"/>
          <c:tx>
            <c:strRef>
              <c:f>'[Claimant Count Data by Month (from March 2020) - MASTER.xlsx]Trend'!$D$7</c:f>
              <c:strCache>
                <c:ptCount val="1"/>
                <c:pt idx="0">
                  <c:v>England %</c:v>
                </c:pt>
              </c:strCache>
            </c:strRef>
          </c:tx>
          <c:spPr>
            <a:ln w="28575" cap="rnd">
              <a:solidFill>
                <a:srgbClr val="878787"/>
              </a:solidFill>
              <a:round/>
            </a:ln>
            <a:effectLst/>
          </c:spPr>
          <c:marker>
            <c:symbol val="none"/>
          </c:marker>
          <c:cat>
            <c:strRef>
              <c:f>'[Claimant Count Data by Month (from March 2020) - MASTER.xlsx]Trend'!$A$8:$A$66</c:f>
              <c:strCache>
                <c:ptCount val="5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strCache>
            </c:strRef>
          </c:cat>
          <c:val>
            <c:numRef>
              <c:f>'[Claimant Count Data by Month (from March 2020) - MASTER.xlsx]Trend'!$D$8:$D$66</c:f>
              <c:numCache>
                <c:formatCode>#,##0.0</c:formatCode>
                <c:ptCount val="59"/>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3.7</c:v>
                </c:pt>
                <c:pt idx="54">
                  <c:v>3.8</c:v>
                </c:pt>
                <c:pt idx="55">
                  <c:v>3.7</c:v>
                </c:pt>
                <c:pt idx="56">
                  <c:v>3.7</c:v>
                </c:pt>
                <c:pt idx="57">
                  <c:v>3.7</c:v>
                </c:pt>
                <c:pt idx="58">
                  <c:v>3.8</c:v>
                </c:pt>
              </c:numCache>
            </c:numRef>
          </c:val>
          <c:smooth val="0"/>
          <c:extLst>
            <c:ext xmlns:c16="http://schemas.microsoft.com/office/drawing/2014/chart" uri="{C3380CC4-5D6E-409C-BE32-E72D297353CC}">
              <c16:uniqueId val="{00000002-5953-4C02-8692-291C9B976416}"/>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9148-460F-872B-105C3AC22551}"/>
              </c:ext>
            </c:extLst>
          </c:dPt>
          <c:dPt>
            <c:idx val="24"/>
            <c:invertIfNegative val="0"/>
            <c:bubble3D val="0"/>
            <c:spPr>
              <a:solidFill>
                <a:srgbClr val="006965"/>
              </a:solidFill>
              <a:ln>
                <a:noFill/>
              </a:ln>
              <a:effectLst/>
            </c:spPr>
            <c:extLst>
              <c:ext xmlns:c16="http://schemas.microsoft.com/office/drawing/2014/chart" uri="{C3380CC4-5D6E-409C-BE32-E72D297353CC}">
                <c16:uniqueId val="{00000003-9148-460F-872B-105C3AC22551}"/>
              </c:ext>
            </c:extLst>
          </c:dPt>
          <c:dPt>
            <c:idx val="25"/>
            <c:invertIfNegative val="0"/>
            <c:bubble3D val="0"/>
            <c:spPr>
              <a:solidFill>
                <a:srgbClr val="006965"/>
              </a:solidFill>
              <a:ln>
                <a:noFill/>
              </a:ln>
              <a:effectLst/>
            </c:spPr>
            <c:extLst>
              <c:ext xmlns:c16="http://schemas.microsoft.com/office/drawing/2014/chart" uri="{C3380CC4-5D6E-409C-BE32-E72D297353CC}">
                <c16:uniqueId val="{00000005-9148-460F-872B-105C3AC22551}"/>
              </c:ext>
            </c:extLst>
          </c:dPt>
          <c:dPt>
            <c:idx val="26"/>
            <c:invertIfNegative val="0"/>
            <c:bubble3D val="0"/>
            <c:spPr>
              <a:solidFill>
                <a:srgbClr val="006965"/>
              </a:solidFill>
              <a:ln>
                <a:noFill/>
              </a:ln>
              <a:effectLst/>
            </c:spPr>
            <c:extLst>
              <c:ext xmlns:c16="http://schemas.microsoft.com/office/drawing/2014/chart" uri="{C3380CC4-5D6E-409C-BE32-E72D297353CC}">
                <c16:uniqueId val="{00000007-9148-460F-872B-105C3AC22551}"/>
              </c:ext>
            </c:extLst>
          </c:dPt>
          <c:dPt>
            <c:idx val="27"/>
            <c:invertIfNegative val="0"/>
            <c:bubble3D val="0"/>
            <c:spPr>
              <a:solidFill>
                <a:srgbClr val="B5D137"/>
              </a:solidFill>
              <a:ln>
                <a:noFill/>
              </a:ln>
              <a:effectLst/>
            </c:spPr>
            <c:extLst>
              <c:ext xmlns:c16="http://schemas.microsoft.com/office/drawing/2014/chart" uri="{C3380CC4-5D6E-409C-BE32-E72D297353CC}">
                <c16:uniqueId val="{00000009-9148-460F-872B-105C3AC22551}"/>
              </c:ext>
            </c:extLst>
          </c:dPt>
          <c:dPt>
            <c:idx val="30"/>
            <c:invertIfNegative val="0"/>
            <c:bubble3D val="0"/>
            <c:spPr>
              <a:solidFill>
                <a:srgbClr val="006965"/>
              </a:solidFill>
              <a:ln>
                <a:noFill/>
              </a:ln>
              <a:effectLst/>
            </c:spPr>
            <c:extLst>
              <c:ext xmlns:c16="http://schemas.microsoft.com/office/drawing/2014/chart" uri="{C3380CC4-5D6E-409C-BE32-E72D297353CC}">
                <c16:uniqueId val="{0000000B-9148-460F-872B-105C3AC22551}"/>
              </c:ext>
            </c:extLst>
          </c:dPt>
          <c:dPt>
            <c:idx val="31"/>
            <c:invertIfNegative val="0"/>
            <c:bubble3D val="0"/>
            <c:spPr>
              <a:solidFill>
                <a:srgbClr val="006965"/>
              </a:solidFill>
              <a:ln>
                <a:noFill/>
              </a:ln>
              <a:effectLst/>
            </c:spPr>
            <c:extLst>
              <c:ext xmlns:c16="http://schemas.microsoft.com/office/drawing/2014/chart" uri="{C3380CC4-5D6E-409C-BE32-E72D297353CC}">
                <c16:uniqueId val="{0000000D-9148-460F-872B-105C3AC22551}"/>
              </c:ext>
            </c:extLst>
          </c:dPt>
          <c:dPt>
            <c:idx val="32"/>
            <c:invertIfNegative val="0"/>
            <c:bubble3D val="0"/>
            <c:spPr>
              <a:solidFill>
                <a:srgbClr val="006965"/>
              </a:solidFill>
              <a:ln>
                <a:noFill/>
              </a:ln>
              <a:effectLst/>
            </c:spPr>
            <c:extLst>
              <c:ext xmlns:c16="http://schemas.microsoft.com/office/drawing/2014/chart" uri="{C3380CC4-5D6E-409C-BE32-E72D297353CC}">
                <c16:uniqueId val="{0000000F-9148-460F-872B-105C3AC22551}"/>
              </c:ext>
            </c:extLst>
          </c:dPt>
          <c:dPt>
            <c:idx val="33"/>
            <c:invertIfNegative val="0"/>
            <c:bubble3D val="0"/>
            <c:spPr>
              <a:solidFill>
                <a:srgbClr val="006965"/>
              </a:solidFill>
              <a:ln>
                <a:noFill/>
              </a:ln>
              <a:effectLst/>
            </c:spPr>
            <c:extLst>
              <c:ext xmlns:c16="http://schemas.microsoft.com/office/drawing/2014/chart" uri="{C3380CC4-5D6E-409C-BE32-E72D297353CC}">
                <c16:uniqueId val="{00000011-9148-460F-872B-105C3AC22551}"/>
              </c:ext>
            </c:extLst>
          </c:dPt>
          <c:cat>
            <c:strRef>
              <c:f>'[Claimant Count Data by Month (from March 2020) - MASTER.xlsx]Claimant rate by LEP'!$A$8:$A$44</c:f>
              <c:strCache>
                <c:ptCount val="37"/>
                <c:pt idx="0">
                  <c:v>Greater Birmingham and Solihull</c:v>
                </c:pt>
                <c:pt idx="1">
                  <c:v>Black Country</c:v>
                </c:pt>
                <c:pt idx="2">
                  <c:v>London</c:v>
                </c:pt>
                <c:pt idx="3">
                  <c:v>Greater Manchester</c:v>
                </c:pt>
                <c:pt idx="4">
                  <c:v>Leeds City Region</c:v>
                </c:pt>
                <c:pt idx="5">
                  <c:v>Liverpool City Region</c:v>
                </c:pt>
                <c:pt idx="6">
                  <c:v>Tees Valley</c:v>
                </c:pt>
                <c:pt idx="7">
                  <c:v>South Yorkshire</c:v>
                </c:pt>
                <c:pt idx="8">
                  <c:v>Hull and East Yorkshire</c:v>
                </c:pt>
                <c:pt idx="9">
                  <c:v>Lancashire</c:v>
                </c:pt>
                <c:pt idx="10">
                  <c:v>North East</c:v>
                </c:pt>
                <c:pt idx="11">
                  <c:v>Coventry and Warwickshire</c:v>
                </c:pt>
                <c:pt idx="12">
                  <c:v>D2N2</c:v>
                </c:pt>
                <c:pt idx="13">
                  <c:v>South East Midlands</c:v>
                </c:pt>
                <c:pt idx="14">
                  <c:v>Stoke-on-Trent and Staffordshire</c:v>
                </c:pt>
                <c:pt idx="15">
                  <c:v>Solent</c:v>
                </c:pt>
                <c:pt idx="16">
                  <c:v>South East</c:v>
                </c:pt>
                <c:pt idx="17">
                  <c:v>Greater Lincolnshire</c:v>
                </c:pt>
                <c:pt idx="18">
                  <c:v>Leicester and Leicestershire</c:v>
                </c:pt>
                <c:pt idx="19">
                  <c:v>Greater Cambridge Greater Peterborough</c:v>
                </c:pt>
                <c:pt idx="20">
                  <c:v>Thames Valley Berkshire</c:v>
                </c:pt>
                <c:pt idx="21">
                  <c:v>Worcestershire</c:v>
                </c:pt>
                <c:pt idx="22">
                  <c:v>Coast to Capital</c:v>
                </c:pt>
                <c:pt idx="23">
                  <c:v>Cornwall and Isles of Scilly</c:v>
                </c:pt>
                <c:pt idx="24">
                  <c:v>New Anglia</c:v>
                </c:pt>
                <c:pt idx="25">
                  <c:v>Dorset</c:v>
                </c:pt>
                <c:pt idx="26">
                  <c:v>West of England</c:v>
                </c:pt>
                <c:pt idx="27">
                  <c:v>Buckinghamshire</c:v>
                </c:pt>
                <c:pt idx="28">
                  <c:v>Hertfordshire</c:v>
                </c:pt>
                <c:pt idx="29">
                  <c:v>The Marches</c:v>
                </c:pt>
                <c:pt idx="30">
                  <c:v>GFirst</c:v>
                </c:pt>
                <c:pt idx="31">
                  <c:v>Heart of the South West</c:v>
                </c:pt>
                <c:pt idx="32">
                  <c:v>Cheshire and Warrington</c:v>
                </c:pt>
                <c:pt idx="33">
                  <c:v>Swindon and Wiltshire</c:v>
                </c:pt>
                <c:pt idx="34">
                  <c:v>Cumbria</c:v>
                </c:pt>
                <c:pt idx="35">
                  <c:v>Enterprise M3</c:v>
                </c:pt>
                <c:pt idx="36">
                  <c:v>OxLEP</c:v>
                </c:pt>
              </c:strCache>
            </c:strRef>
          </c:cat>
          <c:val>
            <c:numRef>
              <c:f>'[Claimant Count Data by Month (from March 2020) - MASTER.xlsx]Claimant rate by LEP'!$AT$8:$AT$44</c:f>
              <c:numCache>
                <c:formatCode>#,##0.0</c:formatCode>
                <c:ptCount val="37"/>
                <c:pt idx="0">
                  <c:v>6.2</c:v>
                </c:pt>
                <c:pt idx="1">
                  <c:v>5.9</c:v>
                </c:pt>
                <c:pt idx="2">
                  <c:v>5</c:v>
                </c:pt>
                <c:pt idx="3">
                  <c:v>4.9000000000000004</c:v>
                </c:pt>
                <c:pt idx="4">
                  <c:v>4.7</c:v>
                </c:pt>
                <c:pt idx="5">
                  <c:v>4.5999999999999996</c:v>
                </c:pt>
                <c:pt idx="6">
                  <c:v>4.5</c:v>
                </c:pt>
                <c:pt idx="7">
                  <c:v>4.2</c:v>
                </c:pt>
                <c:pt idx="8">
                  <c:v>4</c:v>
                </c:pt>
                <c:pt idx="9">
                  <c:v>3.9</c:v>
                </c:pt>
                <c:pt idx="10">
                  <c:v>3.8</c:v>
                </c:pt>
                <c:pt idx="11">
                  <c:v>3.7</c:v>
                </c:pt>
                <c:pt idx="12">
                  <c:v>3.5</c:v>
                </c:pt>
                <c:pt idx="13">
                  <c:v>3.5</c:v>
                </c:pt>
                <c:pt idx="14">
                  <c:v>3.4</c:v>
                </c:pt>
                <c:pt idx="15">
                  <c:v>3.3</c:v>
                </c:pt>
                <c:pt idx="16">
                  <c:v>3.3</c:v>
                </c:pt>
                <c:pt idx="17">
                  <c:v>3.2</c:v>
                </c:pt>
                <c:pt idx="18">
                  <c:v>3.2</c:v>
                </c:pt>
                <c:pt idx="19">
                  <c:v>2.9</c:v>
                </c:pt>
                <c:pt idx="20">
                  <c:v>2.9</c:v>
                </c:pt>
                <c:pt idx="21">
                  <c:v>2.9</c:v>
                </c:pt>
                <c:pt idx="22">
                  <c:v>2.8</c:v>
                </c:pt>
                <c:pt idx="23">
                  <c:v>2.8</c:v>
                </c:pt>
                <c:pt idx="24">
                  <c:v>2.8</c:v>
                </c:pt>
                <c:pt idx="25">
                  <c:v>2.7</c:v>
                </c:pt>
                <c:pt idx="26">
                  <c:v>2.7</c:v>
                </c:pt>
                <c:pt idx="27">
                  <c:v>2.6</c:v>
                </c:pt>
                <c:pt idx="28">
                  <c:v>2.6</c:v>
                </c:pt>
                <c:pt idx="29">
                  <c:v>2.6</c:v>
                </c:pt>
                <c:pt idx="30">
                  <c:v>2.5</c:v>
                </c:pt>
                <c:pt idx="31">
                  <c:v>2.5</c:v>
                </c:pt>
                <c:pt idx="32">
                  <c:v>2.4</c:v>
                </c:pt>
                <c:pt idx="33">
                  <c:v>2.4</c:v>
                </c:pt>
                <c:pt idx="34">
                  <c:v>2.2000000000000002</c:v>
                </c:pt>
                <c:pt idx="35">
                  <c:v>2.1</c:v>
                </c:pt>
                <c:pt idx="36">
                  <c:v>2.1</c:v>
                </c:pt>
              </c:numCache>
            </c:numRef>
          </c:val>
          <c:extLst>
            <c:ext xmlns:c16="http://schemas.microsoft.com/office/drawing/2014/chart" uri="{C3380CC4-5D6E-409C-BE32-E72D297353CC}">
              <c16:uniqueId val="{00000012-9148-460F-872B-105C3AC22551}"/>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511757021554539E-2"/>
          <c:y val="2.7795198135791781E-2"/>
          <c:w val="0.92281497205893026"/>
          <c:h val="0.64817447027963127"/>
        </c:manualLayout>
      </c:layout>
      <c:barChart>
        <c:barDir val="col"/>
        <c:grouping val="clustered"/>
        <c:varyColors val="0"/>
        <c:ser>
          <c:idx val="0"/>
          <c:order val="0"/>
          <c:tx>
            <c:strRef>
              <c:f>'[Claimant Count Data by Month (from March 2020) - MASTER.xlsx]Claimant rate by LEP'!$AU$47</c:f>
              <c:strCache>
                <c:ptCount val="1"/>
                <c:pt idx="0">
                  <c:v>March - Nov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E957-43CA-BC59-3C8D244787A4}"/>
              </c:ext>
            </c:extLst>
          </c:dPt>
          <c:dPt>
            <c:idx val="5"/>
            <c:invertIfNegative val="0"/>
            <c:bubble3D val="0"/>
            <c:spPr>
              <a:solidFill>
                <a:srgbClr val="006965"/>
              </a:solidFill>
              <a:ln>
                <a:noFill/>
              </a:ln>
              <a:effectLst/>
            </c:spPr>
            <c:extLst>
              <c:ext xmlns:c16="http://schemas.microsoft.com/office/drawing/2014/chart" uri="{C3380CC4-5D6E-409C-BE32-E72D297353CC}">
                <c16:uniqueId val="{00000003-E957-43CA-BC59-3C8D244787A4}"/>
              </c:ext>
            </c:extLst>
          </c:dPt>
          <c:dPt>
            <c:idx val="6"/>
            <c:invertIfNegative val="0"/>
            <c:bubble3D val="0"/>
            <c:spPr>
              <a:solidFill>
                <a:srgbClr val="B5D137"/>
              </a:solidFill>
              <a:ln>
                <a:noFill/>
              </a:ln>
              <a:effectLst/>
            </c:spPr>
            <c:extLst>
              <c:ext xmlns:c16="http://schemas.microsoft.com/office/drawing/2014/chart" uri="{C3380CC4-5D6E-409C-BE32-E72D297353CC}">
                <c16:uniqueId val="{00000005-E957-43CA-BC59-3C8D244787A4}"/>
              </c:ext>
            </c:extLst>
          </c:dPt>
          <c:dPt>
            <c:idx val="7"/>
            <c:invertIfNegative val="0"/>
            <c:bubble3D val="0"/>
            <c:spPr>
              <a:solidFill>
                <a:srgbClr val="006965"/>
              </a:solidFill>
              <a:ln>
                <a:noFill/>
              </a:ln>
              <a:effectLst/>
            </c:spPr>
            <c:extLst>
              <c:ext xmlns:c16="http://schemas.microsoft.com/office/drawing/2014/chart" uri="{C3380CC4-5D6E-409C-BE32-E72D297353CC}">
                <c16:uniqueId val="{00000007-E957-43CA-BC59-3C8D244787A4}"/>
              </c:ext>
            </c:extLst>
          </c:dPt>
          <c:dPt>
            <c:idx val="8"/>
            <c:invertIfNegative val="0"/>
            <c:bubble3D val="0"/>
            <c:spPr>
              <a:solidFill>
                <a:srgbClr val="006965"/>
              </a:solidFill>
              <a:ln>
                <a:noFill/>
              </a:ln>
              <a:effectLst/>
            </c:spPr>
            <c:extLst>
              <c:ext xmlns:c16="http://schemas.microsoft.com/office/drawing/2014/chart" uri="{C3380CC4-5D6E-409C-BE32-E72D297353CC}">
                <c16:uniqueId val="{00000009-E957-43CA-BC59-3C8D244787A4}"/>
              </c:ext>
            </c:extLst>
          </c:dPt>
          <c:dPt>
            <c:idx val="9"/>
            <c:invertIfNegative val="0"/>
            <c:bubble3D val="0"/>
            <c:spPr>
              <a:solidFill>
                <a:srgbClr val="006965"/>
              </a:solidFill>
              <a:ln>
                <a:noFill/>
              </a:ln>
              <a:effectLst/>
            </c:spPr>
            <c:extLst>
              <c:ext xmlns:c16="http://schemas.microsoft.com/office/drawing/2014/chart" uri="{C3380CC4-5D6E-409C-BE32-E72D297353CC}">
                <c16:uniqueId val="{0000000B-E957-43CA-BC59-3C8D244787A4}"/>
              </c:ext>
            </c:extLst>
          </c:dPt>
          <c:dPt>
            <c:idx val="10"/>
            <c:invertIfNegative val="0"/>
            <c:bubble3D val="0"/>
            <c:spPr>
              <a:solidFill>
                <a:srgbClr val="006965"/>
              </a:solidFill>
              <a:ln>
                <a:noFill/>
              </a:ln>
              <a:effectLst/>
            </c:spPr>
            <c:extLst>
              <c:ext xmlns:c16="http://schemas.microsoft.com/office/drawing/2014/chart" uri="{C3380CC4-5D6E-409C-BE32-E72D297353CC}">
                <c16:uniqueId val="{0000000D-E957-43CA-BC59-3C8D244787A4}"/>
              </c:ext>
            </c:extLst>
          </c:dPt>
          <c:dPt>
            <c:idx val="11"/>
            <c:invertIfNegative val="0"/>
            <c:bubble3D val="0"/>
            <c:spPr>
              <a:solidFill>
                <a:srgbClr val="006965"/>
              </a:solidFill>
              <a:ln>
                <a:noFill/>
              </a:ln>
              <a:effectLst/>
            </c:spPr>
            <c:extLst>
              <c:ext xmlns:c16="http://schemas.microsoft.com/office/drawing/2014/chart" uri="{C3380CC4-5D6E-409C-BE32-E72D297353CC}">
                <c16:uniqueId val="{0000000F-E957-43CA-BC59-3C8D244787A4}"/>
              </c:ext>
            </c:extLst>
          </c:dPt>
          <c:dPt>
            <c:idx val="12"/>
            <c:invertIfNegative val="0"/>
            <c:bubble3D val="0"/>
            <c:spPr>
              <a:solidFill>
                <a:srgbClr val="006965"/>
              </a:solidFill>
              <a:ln>
                <a:noFill/>
              </a:ln>
              <a:effectLst/>
            </c:spPr>
            <c:extLst>
              <c:ext xmlns:c16="http://schemas.microsoft.com/office/drawing/2014/chart" uri="{C3380CC4-5D6E-409C-BE32-E72D297353CC}">
                <c16:uniqueId val="{00000011-E957-43CA-BC59-3C8D244787A4}"/>
              </c:ext>
            </c:extLst>
          </c:dPt>
          <c:dPt>
            <c:idx val="13"/>
            <c:invertIfNegative val="0"/>
            <c:bubble3D val="0"/>
            <c:spPr>
              <a:solidFill>
                <a:srgbClr val="006965"/>
              </a:solidFill>
              <a:ln>
                <a:noFill/>
              </a:ln>
              <a:effectLst/>
            </c:spPr>
            <c:extLst>
              <c:ext xmlns:c16="http://schemas.microsoft.com/office/drawing/2014/chart" uri="{C3380CC4-5D6E-409C-BE32-E72D297353CC}">
                <c16:uniqueId val="{00000013-E957-43CA-BC59-3C8D244787A4}"/>
              </c:ext>
            </c:extLst>
          </c:dPt>
          <c:dPt>
            <c:idx val="14"/>
            <c:invertIfNegative val="0"/>
            <c:bubble3D val="0"/>
            <c:spPr>
              <a:solidFill>
                <a:srgbClr val="006965"/>
              </a:solidFill>
              <a:ln>
                <a:noFill/>
              </a:ln>
              <a:effectLst/>
            </c:spPr>
            <c:extLst>
              <c:ext xmlns:c16="http://schemas.microsoft.com/office/drawing/2014/chart" uri="{C3380CC4-5D6E-409C-BE32-E72D297353CC}">
                <c16:uniqueId val="{00000015-E957-43CA-BC59-3C8D244787A4}"/>
              </c:ext>
            </c:extLst>
          </c:dPt>
          <c:dPt>
            <c:idx val="15"/>
            <c:invertIfNegative val="0"/>
            <c:bubble3D val="0"/>
            <c:spPr>
              <a:solidFill>
                <a:srgbClr val="006965"/>
              </a:solidFill>
              <a:ln>
                <a:noFill/>
              </a:ln>
              <a:effectLst/>
            </c:spPr>
            <c:extLst>
              <c:ext xmlns:c16="http://schemas.microsoft.com/office/drawing/2014/chart" uri="{C3380CC4-5D6E-409C-BE32-E72D297353CC}">
                <c16:uniqueId val="{00000017-E957-43CA-BC59-3C8D244787A4}"/>
              </c:ext>
            </c:extLst>
          </c:dPt>
          <c:dPt>
            <c:idx val="16"/>
            <c:invertIfNegative val="0"/>
            <c:bubble3D val="0"/>
            <c:spPr>
              <a:solidFill>
                <a:srgbClr val="006965"/>
              </a:solidFill>
              <a:ln>
                <a:noFill/>
              </a:ln>
              <a:effectLst/>
            </c:spPr>
            <c:extLst>
              <c:ext xmlns:c16="http://schemas.microsoft.com/office/drawing/2014/chart" uri="{C3380CC4-5D6E-409C-BE32-E72D297353CC}">
                <c16:uniqueId val="{00000019-E957-43CA-BC59-3C8D244787A4}"/>
              </c:ext>
            </c:extLst>
          </c:dPt>
          <c:dPt>
            <c:idx val="18"/>
            <c:invertIfNegative val="0"/>
            <c:bubble3D val="0"/>
            <c:spPr>
              <a:solidFill>
                <a:srgbClr val="006965"/>
              </a:solidFill>
              <a:ln>
                <a:noFill/>
              </a:ln>
              <a:effectLst/>
            </c:spPr>
            <c:extLst>
              <c:ext xmlns:c16="http://schemas.microsoft.com/office/drawing/2014/chart" uri="{C3380CC4-5D6E-409C-BE32-E72D297353CC}">
                <c16:uniqueId val="{0000001B-E957-43CA-BC59-3C8D244787A4}"/>
              </c:ext>
            </c:extLst>
          </c:dPt>
          <c:dPt>
            <c:idx val="19"/>
            <c:invertIfNegative val="0"/>
            <c:bubble3D val="0"/>
            <c:spPr>
              <a:solidFill>
                <a:srgbClr val="006965"/>
              </a:solidFill>
              <a:ln>
                <a:noFill/>
              </a:ln>
              <a:effectLst/>
            </c:spPr>
            <c:extLst>
              <c:ext xmlns:c16="http://schemas.microsoft.com/office/drawing/2014/chart" uri="{C3380CC4-5D6E-409C-BE32-E72D297353CC}">
                <c16:uniqueId val="{0000001D-E957-43CA-BC59-3C8D244787A4}"/>
              </c:ext>
            </c:extLst>
          </c:dPt>
          <c:dPt>
            <c:idx val="20"/>
            <c:invertIfNegative val="0"/>
            <c:bubble3D val="0"/>
            <c:spPr>
              <a:solidFill>
                <a:srgbClr val="006965"/>
              </a:solidFill>
              <a:ln>
                <a:noFill/>
              </a:ln>
              <a:effectLst/>
            </c:spPr>
            <c:extLst>
              <c:ext xmlns:c16="http://schemas.microsoft.com/office/drawing/2014/chart" uri="{C3380CC4-5D6E-409C-BE32-E72D297353CC}">
                <c16:uniqueId val="{0000001F-E957-43CA-BC59-3C8D244787A4}"/>
              </c:ext>
            </c:extLst>
          </c:dPt>
          <c:dPt>
            <c:idx val="22"/>
            <c:invertIfNegative val="0"/>
            <c:bubble3D val="0"/>
            <c:spPr>
              <a:solidFill>
                <a:srgbClr val="006965"/>
              </a:solidFill>
              <a:ln>
                <a:noFill/>
              </a:ln>
              <a:effectLst/>
            </c:spPr>
            <c:extLst>
              <c:ext xmlns:c16="http://schemas.microsoft.com/office/drawing/2014/chart" uri="{C3380CC4-5D6E-409C-BE32-E72D297353CC}">
                <c16:uniqueId val="{00000021-E957-43CA-BC59-3C8D244787A4}"/>
              </c:ext>
            </c:extLst>
          </c:dPt>
          <c:dPt>
            <c:idx val="25"/>
            <c:invertIfNegative val="0"/>
            <c:bubble3D val="0"/>
            <c:spPr>
              <a:solidFill>
                <a:srgbClr val="006965"/>
              </a:solidFill>
              <a:ln>
                <a:noFill/>
              </a:ln>
              <a:effectLst/>
            </c:spPr>
            <c:extLst>
              <c:ext xmlns:c16="http://schemas.microsoft.com/office/drawing/2014/chart" uri="{C3380CC4-5D6E-409C-BE32-E72D297353CC}">
                <c16:uniqueId val="{00000023-E957-43CA-BC59-3C8D244787A4}"/>
              </c:ext>
            </c:extLst>
          </c:dPt>
          <c:cat>
            <c:strRef>
              <c:f>'[Claimant Count Data by Month (from March 2020) - MASTER.xlsx]Claimant rate by LEP'!$A$48:$A$85</c:f>
              <c:strCache>
                <c:ptCount val="38"/>
                <c:pt idx="0">
                  <c:v>London</c:v>
                </c:pt>
                <c:pt idx="1">
                  <c:v>Greater Birmingham and Solihull</c:v>
                </c:pt>
                <c:pt idx="2">
                  <c:v>Coventry and Warwickshire</c:v>
                </c:pt>
                <c:pt idx="3">
                  <c:v>Leicester and Leicestershire</c:v>
                </c:pt>
                <c:pt idx="4">
                  <c:v>South East Midlands</c:v>
                </c:pt>
                <c:pt idx="5">
                  <c:v>Thames Valley Berkshire</c:v>
                </c:pt>
                <c:pt idx="6">
                  <c:v>Buckinghamshire</c:v>
                </c:pt>
                <c:pt idx="7">
                  <c:v>Greater Manchester</c:v>
                </c:pt>
                <c:pt idx="8">
                  <c:v>Leeds City Region</c:v>
                </c:pt>
                <c:pt idx="9">
                  <c:v>South Yorkshire</c:v>
                </c:pt>
                <c:pt idx="10">
                  <c:v>Enterprise M3</c:v>
                </c:pt>
                <c:pt idx="11">
                  <c:v>Coast to Capital</c:v>
                </c:pt>
                <c:pt idx="12">
                  <c:v>Greater Cambridge Greater Peterborough</c:v>
                </c:pt>
                <c:pt idx="13">
                  <c:v>Solent</c:v>
                </c:pt>
                <c:pt idx="14">
                  <c:v>Black Country</c:v>
                </c:pt>
                <c:pt idx="15">
                  <c:v>Hertfordshire</c:v>
                </c:pt>
                <c:pt idx="16">
                  <c:v>D2N2</c:v>
                </c:pt>
                <c:pt idx="17">
                  <c:v>OxLEP</c:v>
                </c:pt>
                <c:pt idx="18">
                  <c:v>Stoke-on-Trent and Staffordshire</c:v>
                </c:pt>
                <c:pt idx="19">
                  <c:v>West of England</c:v>
                </c:pt>
                <c:pt idx="20">
                  <c:v>Worcestershire</c:v>
                </c:pt>
                <c:pt idx="21">
                  <c:v>GFirst</c:v>
                </c:pt>
                <c:pt idx="22">
                  <c:v>South East</c:v>
                </c:pt>
                <c:pt idx="23">
                  <c:v>Dorset</c:v>
                </c:pt>
                <c:pt idx="24">
                  <c:v>Swindon and Wiltshire</c:v>
                </c:pt>
                <c:pt idx="25">
                  <c:v>Liverpool City Region</c:v>
                </c:pt>
                <c:pt idx="26">
                  <c:v>The Marches</c:v>
                </c:pt>
                <c:pt idx="27">
                  <c:v>Lancashire</c:v>
                </c:pt>
                <c:pt idx="28">
                  <c:v>New Anglia</c:v>
                </c:pt>
                <c:pt idx="29">
                  <c:v>York and North Yorkshire</c:v>
                </c:pt>
                <c:pt idx="30">
                  <c:v>Cornwall and Isles of Scilly</c:v>
                </c:pt>
                <c:pt idx="31">
                  <c:v>Heart of the South West</c:v>
                </c:pt>
                <c:pt idx="32">
                  <c:v>Cheshire and Warrington</c:v>
                </c:pt>
                <c:pt idx="33">
                  <c:v>Greater Lincolnshire</c:v>
                </c:pt>
                <c:pt idx="34">
                  <c:v>Hull and East Yorkshire</c:v>
                </c:pt>
                <c:pt idx="35">
                  <c:v>Cumbria</c:v>
                </c:pt>
                <c:pt idx="36">
                  <c:v>Tees Valley</c:v>
                </c:pt>
                <c:pt idx="37">
                  <c:v>North East</c:v>
                </c:pt>
              </c:strCache>
            </c:strRef>
          </c:cat>
          <c:val>
            <c:numRef>
              <c:f>'[Claimant Count Data by Month (from March 2020) - MASTER.xlsx]Claimant rate by LEP'!$AU$48:$AU$85</c:f>
              <c:numCache>
                <c:formatCode>#,##0.0</c:formatCode>
                <c:ptCount val="38"/>
                <c:pt idx="0">
                  <c:v>1.9</c:v>
                </c:pt>
                <c:pt idx="1">
                  <c:v>1.2000000000000002</c:v>
                </c:pt>
                <c:pt idx="2">
                  <c:v>1.1000000000000001</c:v>
                </c:pt>
                <c:pt idx="3">
                  <c:v>1</c:v>
                </c:pt>
                <c:pt idx="4">
                  <c:v>1</c:v>
                </c:pt>
                <c:pt idx="5">
                  <c:v>1</c:v>
                </c:pt>
                <c:pt idx="6">
                  <c:v>0.90000000000000013</c:v>
                </c:pt>
                <c:pt idx="7">
                  <c:v>0.80000000000000071</c:v>
                </c:pt>
                <c:pt idx="8">
                  <c:v>0.80000000000000027</c:v>
                </c:pt>
                <c:pt idx="9">
                  <c:v>0.80000000000000027</c:v>
                </c:pt>
                <c:pt idx="10">
                  <c:v>0.8</c:v>
                </c:pt>
                <c:pt idx="11">
                  <c:v>0.79999999999999982</c:v>
                </c:pt>
                <c:pt idx="12">
                  <c:v>0.79999999999999982</c:v>
                </c:pt>
                <c:pt idx="13">
                  <c:v>0.79999999999999982</c:v>
                </c:pt>
                <c:pt idx="14">
                  <c:v>0.70000000000000018</c:v>
                </c:pt>
                <c:pt idx="15">
                  <c:v>0.70000000000000018</c:v>
                </c:pt>
                <c:pt idx="16">
                  <c:v>0.60000000000000009</c:v>
                </c:pt>
                <c:pt idx="17">
                  <c:v>0.60000000000000009</c:v>
                </c:pt>
                <c:pt idx="18">
                  <c:v>0.60000000000000009</c:v>
                </c:pt>
                <c:pt idx="19">
                  <c:v>0.60000000000000009</c:v>
                </c:pt>
                <c:pt idx="20">
                  <c:v>0.60000000000000009</c:v>
                </c:pt>
                <c:pt idx="21">
                  <c:v>0.5</c:v>
                </c:pt>
                <c:pt idx="22">
                  <c:v>0.5</c:v>
                </c:pt>
                <c:pt idx="23">
                  <c:v>0.40000000000000036</c:v>
                </c:pt>
                <c:pt idx="24">
                  <c:v>0.39999999999999991</c:v>
                </c:pt>
                <c:pt idx="25">
                  <c:v>0.39999999999999947</c:v>
                </c:pt>
                <c:pt idx="26">
                  <c:v>0.30000000000000027</c:v>
                </c:pt>
                <c:pt idx="27">
                  <c:v>0.29999999999999982</c:v>
                </c:pt>
                <c:pt idx="28">
                  <c:v>0.29999999999999982</c:v>
                </c:pt>
                <c:pt idx="29">
                  <c:v>0.29999999999999982</c:v>
                </c:pt>
                <c:pt idx="30">
                  <c:v>0.19999999999999973</c:v>
                </c:pt>
                <c:pt idx="31">
                  <c:v>0.10000000000000009</c:v>
                </c:pt>
                <c:pt idx="32">
                  <c:v>0</c:v>
                </c:pt>
                <c:pt idx="33">
                  <c:v>0</c:v>
                </c:pt>
                <c:pt idx="34">
                  <c:v>0</c:v>
                </c:pt>
                <c:pt idx="35">
                  <c:v>-0.19999999999999973</c:v>
                </c:pt>
                <c:pt idx="36">
                  <c:v>-0.59999999999999964</c:v>
                </c:pt>
                <c:pt idx="37">
                  <c:v>-0.60000000000000053</c:v>
                </c:pt>
              </c:numCache>
            </c:numRef>
          </c:val>
          <c:extLst>
            <c:ext xmlns:c16="http://schemas.microsoft.com/office/drawing/2014/chart" uri="{C3380CC4-5D6E-409C-BE32-E72D297353CC}">
              <c16:uniqueId val="{00000024-E957-43CA-BC59-3C8D244787A4}"/>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FA3C-38EF-5758-E666-B52E38CE98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F94027-4BFB-40FD-78E6-50EE17D66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E87DA3-4192-AB02-A005-BD46CDC736FF}"/>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5" name="Footer Placeholder 4">
            <a:extLst>
              <a:ext uri="{FF2B5EF4-FFF2-40B4-BE49-F238E27FC236}">
                <a16:creationId xmlns:a16="http://schemas.microsoft.com/office/drawing/2014/main" id="{0F843B3B-6628-3A2B-D850-F5EB3E41F7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23A0B3-CD58-1905-57AB-625A5016DCC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29827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BDF1-26E6-2389-CDD2-C9D133C2F3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B9779D-AA02-9932-7D12-79D092C8CC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AD612-087C-1BE2-7E76-B5284F3E2626}"/>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5" name="Footer Placeholder 4">
            <a:extLst>
              <a:ext uri="{FF2B5EF4-FFF2-40B4-BE49-F238E27FC236}">
                <a16:creationId xmlns:a16="http://schemas.microsoft.com/office/drawing/2014/main" id="{6DF8CE42-F55E-634E-1D68-59C3AB9982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34EE2-50F5-4C6D-4442-3E7B459480C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02227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D29C5-A407-8DB5-F32A-0DF17AEE6F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E6BEB2-3C43-6637-D105-F549AB82FF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CF1930-65EC-5A8A-7554-C3AB6FB3E82B}"/>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5" name="Footer Placeholder 4">
            <a:extLst>
              <a:ext uri="{FF2B5EF4-FFF2-40B4-BE49-F238E27FC236}">
                <a16:creationId xmlns:a16="http://schemas.microsoft.com/office/drawing/2014/main" id="{C2ED003C-B8F1-5786-BE57-F3A20ADEF2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CBF73D-8463-240C-E0D3-37DE0D1C8764}"/>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845114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BBFD-1483-4468-98EB-8E181DC1AA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D15198-EF1F-4C06-BE4E-33860292F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8A5A2A-5B03-4A80-80E2-764747883B71}"/>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5" name="Footer Placeholder 4">
            <a:extLst>
              <a:ext uri="{FF2B5EF4-FFF2-40B4-BE49-F238E27FC236}">
                <a16:creationId xmlns:a16="http://schemas.microsoft.com/office/drawing/2014/main" id="{33BBA9F3-59B1-4E27-BBA5-76722CBAEE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884309-0DAF-48A9-BFD6-4AD8957DA69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829054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551A-CFB5-4C03-8CBE-C2B11A9DFE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76FC07-9B76-47EF-81F6-B0DD993A77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BF2B62-2DDB-4E98-BED0-9B7C32528159}"/>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5" name="Footer Placeholder 4">
            <a:extLst>
              <a:ext uri="{FF2B5EF4-FFF2-40B4-BE49-F238E27FC236}">
                <a16:creationId xmlns:a16="http://schemas.microsoft.com/office/drawing/2014/main" id="{B6E4D730-AAD6-4384-92C5-E95FB81F3B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49EA67-2D10-4A57-8E29-BEF23D6C011D}"/>
              </a:ext>
            </a:extLst>
          </p:cNvPr>
          <p:cNvSpPr>
            <a:spLocks noGrp="1"/>
          </p:cNvSpPr>
          <p:nvPr>
            <p:ph type="sldNum" sz="quarter" idx="12"/>
          </p:nvPr>
        </p:nvSpPr>
        <p:spPr/>
        <p:txBody>
          <a:bodyPr/>
          <a:lstStyle/>
          <a:p>
            <a:fld id="{A809DF79-36F4-45F7-B9E6-A074BA0F6BA7}" type="slidenum">
              <a:rPr lang="en-GB" smtClean="0"/>
              <a:t>‹#›</a:t>
            </a:fld>
            <a:endParaRPr lang="en-GB"/>
          </a:p>
        </p:txBody>
      </p:sp>
      <p:sp>
        <p:nvSpPr>
          <p:cNvPr id="7" name="Rectangle 6">
            <a:extLst>
              <a:ext uri="{FF2B5EF4-FFF2-40B4-BE49-F238E27FC236}">
                <a16:creationId xmlns:a16="http://schemas.microsoft.com/office/drawing/2014/main" id="{88BD848F-319A-49D3-8AAB-9394BF4EEBB0}"/>
              </a:ext>
            </a:extLst>
          </p:cNvPr>
          <p:cNvSpPr/>
          <p:nvPr userDrawn="1"/>
        </p:nvSpPr>
        <p:spPr>
          <a:xfrm>
            <a:off x="0" y="6356350"/>
            <a:ext cx="12192000" cy="365125"/>
          </a:xfrm>
          <a:prstGeom prst="rect">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0813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212E-3420-4973-B791-2F3E4A1AE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3CA530-7E06-4783-8F18-B6FCF8C27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EEECF0-CBB4-42FA-99C1-5CE8D3A2669A}"/>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5" name="Footer Placeholder 4">
            <a:extLst>
              <a:ext uri="{FF2B5EF4-FFF2-40B4-BE49-F238E27FC236}">
                <a16:creationId xmlns:a16="http://schemas.microsoft.com/office/drawing/2014/main" id="{992A2240-A033-43D8-935B-8D2E420969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FAE821-5D5A-4F5D-95BA-4A654A9B145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04456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1A43-2931-4673-B927-16974BCC13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0FADFB-5284-4033-B83D-030F21D0B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A65AF2-DBFA-441E-B363-F3B80D0A9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10CF44-1636-49DA-B432-5AE4A0817326}"/>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6" name="Footer Placeholder 5">
            <a:extLst>
              <a:ext uri="{FF2B5EF4-FFF2-40B4-BE49-F238E27FC236}">
                <a16:creationId xmlns:a16="http://schemas.microsoft.com/office/drawing/2014/main" id="{6F4DA458-2601-4744-AA0C-39FF1F3B6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76602F-D8DC-401D-9141-FD2B0AC203F3}"/>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4148497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A6B-20DE-4F7C-A21C-78EFA2340A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97195-C68A-4AAE-9AC8-74576EAAE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5AC792-78EA-479F-8087-104F7347E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114DC4-FDD4-428C-99C4-0374E501D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FB126D-7EA4-46AE-801C-2DF6F3B62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D265DE-7923-4431-A23B-E7D9643EC0AC}"/>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8" name="Footer Placeholder 7">
            <a:extLst>
              <a:ext uri="{FF2B5EF4-FFF2-40B4-BE49-F238E27FC236}">
                <a16:creationId xmlns:a16="http://schemas.microsoft.com/office/drawing/2014/main" id="{A19C9062-A182-4F54-80D5-38A84D295F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DA339B-E2DE-4E03-8BEC-163E586DEAEB}"/>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38599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955C-8C46-461D-AD57-E800A2FB05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365B8F-59FE-4CE0-93C5-75BCEE1930B4}"/>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4" name="Footer Placeholder 3">
            <a:extLst>
              <a:ext uri="{FF2B5EF4-FFF2-40B4-BE49-F238E27FC236}">
                <a16:creationId xmlns:a16="http://schemas.microsoft.com/office/drawing/2014/main" id="{D7B6DAFC-6C65-4ED0-9DDF-4647122E1E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E8A114-9597-4CF8-B5F4-049F11144DAF}"/>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446323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963D2-03FE-4E56-8A7B-57C7C33CB87F}"/>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3" name="Footer Placeholder 2">
            <a:extLst>
              <a:ext uri="{FF2B5EF4-FFF2-40B4-BE49-F238E27FC236}">
                <a16:creationId xmlns:a16="http://schemas.microsoft.com/office/drawing/2014/main" id="{39D28070-E89C-4F76-9713-90BAC6456D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848243-6671-4735-8AFD-0AEFF3D9AA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2668612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ECFE-E7BB-4A84-AD08-A38F0BDAD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C84F87-F3BC-4DB3-A317-06D76BD39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5A1915-4B50-4F04-97F8-F5F246EC4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83537-F6B7-413D-BBE3-B89924335805}"/>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6" name="Footer Placeholder 5">
            <a:extLst>
              <a:ext uri="{FF2B5EF4-FFF2-40B4-BE49-F238E27FC236}">
                <a16:creationId xmlns:a16="http://schemas.microsoft.com/office/drawing/2014/main" id="{E3F98DB3-1459-4EA1-8472-FAB97039F3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4B3286-9099-443C-B115-A29E790A7E15}"/>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187462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F403-8B17-D4A0-7AD6-F133B491FC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85120F-5081-1BAC-3103-9E2FA60A08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AE50A6-9EB2-8C5C-B200-7989D5AC0962}"/>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5" name="Footer Placeholder 4">
            <a:extLst>
              <a:ext uri="{FF2B5EF4-FFF2-40B4-BE49-F238E27FC236}">
                <a16:creationId xmlns:a16="http://schemas.microsoft.com/office/drawing/2014/main" id="{6F3D5C80-E3A2-3D73-91E9-3EAE42F986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229D9-F25D-0294-A0A6-1B80552E89A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703094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86A2-1314-4869-BB55-12DA9A2EE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883EDD-DD7A-480B-9A0D-A392BCBFEA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6B4D6D-CE13-4002-A637-0FF9E9D6B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A2295-C7F8-484C-80CD-31A5B40B54FB}"/>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6" name="Footer Placeholder 5">
            <a:extLst>
              <a:ext uri="{FF2B5EF4-FFF2-40B4-BE49-F238E27FC236}">
                <a16:creationId xmlns:a16="http://schemas.microsoft.com/office/drawing/2014/main" id="{E5DBC8EA-194D-4E4F-8851-3F440A16CA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56CCB3-7350-41F6-AF77-18749775CFA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070071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4C35-2193-45C4-862C-D3BE8B9342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BCE147-B130-4CD7-AD08-6E5415E248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90A54-CE0B-44F5-9617-F848ED856B11}"/>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5" name="Footer Placeholder 4">
            <a:extLst>
              <a:ext uri="{FF2B5EF4-FFF2-40B4-BE49-F238E27FC236}">
                <a16:creationId xmlns:a16="http://schemas.microsoft.com/office/drawing/2014/main" id="{68CD68FA-76DF-42B1-A245-8A9D4DB68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54CC4-FDF1-4F3D-AF6C-2931E036D4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878833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531A5-F538-4CFE-8BFD-28886DC3DA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E7218-5B4D-4BEA-A636-A01E9FDC33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7E93B5-7252-4D2C-A198-3D5ECFEC896D}"/>
              </a:ext>
            </a:extLst>
          </p:cNvPr>
          <p:cNvSpPr>
            <a:spLocks noGrp="1"/>
          </p:cNvSpPr>
          <p:nvPr>
            <p:ph type="dt" sz="half" idx="10"/>
          </p:nvPr>
        </p:nvSpPr>
        <p:spPr/>
        <p:txBody>
          <a:bodyPr/>
          <a:lstStyle/>
          <a:p>
            <a:fld id="{2AEFAB66-2420-4A21-A048-67A2B8F7D1A9}" type="datetimeFigureOut">
              <a:rPr lang="en-GB" smtClean="0"/>
              <a:t>12/12/2023</a:t>
            </a:fld>
            <a:endParaRPr lang="en-GB"/>
          </a:p>
        </p:txBody>
      </p:sp>
      <p:sp>
        <p:nvSpPr>
          <p:cNvPr id="5" name="Footer Placeholder 4">
            <a:extLst>
              <a:ext uri="{FF2B5EF4-FFF2-40B4-BE49-F238E27FC236}">
                <a16:creationId xmlns:a16="http://schemas.microsoft.com/office/drawing/2014/main" id="{FCBABE5B-5975-4055-BF29-5351F301EB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EE46D9-66BE-441C-9C8B-7A3B74555CF0}"/>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53149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2D13-1848-D32A-3049-76419FD571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92BB4F-4BB9-CF5E-E1F2-4F1BBC003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771E0C-2A0B-1013-C5C6-AD62ECE299F5}"/>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5" name="Footer Placeholder 4">
            <a:extLst>
              <a:ext uri="{FF2B5EF4-FFF2-40B4-BE49-F238E27FC236}">
                <a16:creationId xmlns:a16="http://schemas.microsoft.com/office/drawing/2014/main" id="{4A7B16F0-BA5F-159C-CB60-C95344F6B5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3055C6-C758-6BB7-7E18-AB994C4621A0}"/>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11275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4A3B6-3E34-532A-6B3C-5161173D2A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53BCB-6902-202E-B635-1207A29D18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1B0F52-0A41-5194-31DA-6D8A8F6D62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2088F5-B9E7-FFC1-5AA4-89C7F26B9149}"/>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6" name="Footer Placeholder 5">
            <a:extLst>
              <a:ext uri="{FF2B5EF4-FFF2-40B4-BE49-F238E27FC236}">
                <a16:creationId xmlns:a16="http://schemas.microsoft.com/office/drawing/2014/main" id="{5BAF26D8-C894-646F-E505-6DBB2CCE1A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2D3823-99CF-1C8B-180E-A0288E62482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22658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87FB-AA42-F04F-1F6B-28871D8543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F40E6E-1E2B-C5D5-AE70-FE60236FA1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5D572-4D34-8CF3-8525-5414209F17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BB3EE8-CA37-92D9-94C6-4B4A497BA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A8974D-EA86-759C-38AF-F352CFC147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B0CFDF4-BA33-6F90-AD81-D4F2D4628ADD}"/>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8" name="Footer Placeholder 7">
            <a:extLst>
              <a:ext uri="{FF2B5EF4-FFF2-40B4-BE49-F238E27FC236}">
                <a16:creationId xmlns:a16="http://schemas.microsoft.com/office/drawing/2014/main" id="{461CF356-4318-EAD2-E99F-3E309F65FB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9DA0DE-C063-A3A5-000E-B97C925B9E3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05338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D6A0-91FA-81D6-EF2D-5DF5147CD5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2E98F7-5AF7-65CF-6A63-784FF99BE84F}"/>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4" name="Footer Placeholder 3">
            <a:extLst>
              <a:ext uri="{FF2B5EF4-FFF2-40B4-BE49-F238E27FC236}">
                <a16:creationId xmlns:a16="http://schemas.microsoft.com/office/drawing/2014/main" id="{A26BF26C-B9E8-80C3-6195-8822A0A438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DC7412-958C-53CE-DCF1-5F68CD16770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29220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BE157-1199-49E1-F250-23C8CB7DB1B8}"/>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3" name="Footer Placeholder 2">
            <a:extLst>
              <a:ext uri="{FF2B5EF4-FFF2-40B4-BE49-F238E27FC236}">
                <a16:creationId xmlns:a16="http://schemas.microsoft.com/office/drawing/2014/main" id="{4FAE151D-B0DD-73A9-9DD8-4B7C2F8C98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922A9F-6AF5-3772-9A4A-8A3FC1BE38C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96347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A132-702E-6737-1E82-C75FBDFAA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4CC87E-442E-53A4-D726-45E9E32FB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E7A41A-1A60-B34E-0DAA-A328CBFB0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5AFE56-2785-DA18-2E79-06F655F47E92}"/>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6" name="Footer Placeholder 5">
            <a:extLst>
              <a:ext uri="{FF2B5EF4-FFF2-40B4-BE49-F238E27FC236}">
                <a16:creationId xmlns:a16="http://schemas.microsoft.com/office/drawing/2014/main" id="{35058A27-4738-63CC-2D16-A99DD419B3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1A68CA-3BC2-FC1B-6D0A-D339B4344351}"/>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64329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A012-F8BC-B0CC-1332-168EE3836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EB4D77-645C-124C-52BE-6F15B07720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AEE3F9-D264-55EF-1FD7-818AAACAD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B3332-3325-428A-E5D1-2B5F01451EEB}"/>
              </a:ext>
            </a:extLst>
          </p:cNvPr>
          <p:cNvSpPr>
            <a:spLocks noGrp="1"/>
          </p:cNvSpPr>
          <p:nvPr>
            <p:ph type="dt" sz="half" idx="10"/>
          </p:nvPr>
        </p:nvSpPr>
        <p:spPr/>
        <p:txBody>
          <a:bodyPr/>
          <a:lstStyle/>
          <a:p>
            <a:fld id="{BF26ED56-99F0-4285-A6BD-AB7ABD4109F6}" type="datetimeFigureOut">
              <a:rPr lang="en-GB" smtClean="0"/>
              <a:t>12/12/2023</a:t>
            </a:fld>
            <a:endParaRPr lang="en-GB"/>
          </a:p>
        </p:txBody>
      </p:sp>
      <p:sp>
        <p:nvSpPr>
          <p:cNvPr id="6" name="Footer Placeholder 5">
            <a:extLst>
              <a:ext uri="{FF2B5EF4-FFF2-40B4-BE49-F238E27FC236}">
                <a16:creationId xmlns:a16="http://schemas.microsoft.com/office/drawing/2014/main" id="{DFD1DCBF-FE92-8B4F-AEBC-6E0A4D0544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E48A2D-46AA-5B71-EA73-99630E0BB1E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97725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A9BFA-3374-E5D6-2790-D27832DF3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CF231E-EA48-EE39-3DE0-B8A726EC18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88E016-8B3F-3C4A-2DF0-11BE47945F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6ED56-99F0-4285-A6BD-AB7ABD4109F6}" type="datetimeFigureOut">
              <a:rPr lang="en-GB" smtClean="0"/>
              <a:t>12/12/2023</a:t>
            </a:fld>
            <a:endParaRPr lang="en-GB"/>
          </a:p>
        </p:txBody>
      </p:sp>
      <p:sp>
        <p:nvSpPr>
          <p:cNvPr id="5" name="Footer Placeholder 4">
            <a:extLst>
              <a:ext uri="{FF2B5EF4-FFF2-40B4-BE49-F238E27FC236}">
                <a16:creationId xmlns:a16="http://schemas.microsoft.com/office/drawing/2014/main" id="{645A3ADA-DF6C-6E27-D431-ABF67A653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83C043-E60E-8D47-8E72-2303E170A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9646-4140-4B09-89B3-6691B926202D}" type="slidenum">
              <a:rPr lang="en-GB" smtClean="0"/>
              <a:t>‹#›</a:t>
            </a:fld>
            <a:endParaRPr lang="en-GB"/>
          </a:p>
        </p:txBody>
      </p:sp>
    </p:spTree>
    <p:extLst>
      <p:ext uri="{BB962C8B-B14F-4D97-AF65-F5344CB8AC3E}">
        <p14:creationId xmlns:p14="http://schemas.microsoft.com/office/powerpoint/2010/main" val="78797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3A286-693F-457B-9D40-504018820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D634-AB65-43A1-8871-17D8CAAEDA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173A5-9669-4DCA-AF9D-D8901AEA1D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FAB66-2420-4A21-A048-67A2B8F7D1A9}" type="datetimeFigureOut">
              <a:rPr lang="en-GB" smtClean="0"/>
              <a:t>12/12/2023</a:t>
            </a:fld>
            <a:endParaRPr lang="en-GB"/>
          </a:p>
        </p:txBody>
      </p:sp>
      <p:sp>
        <p:nvSpPr>
          <p:cNvPr id="5" name="Footer Placeholder 4">
            <a:extLst>
              <a:ext uri="{FF2B5EF4-FFF2-40B4-BE49-F238E27FC236}">
                <a16:creationId xmlns:a16="http://schemas.microsoft.com/office/drawing/2014/main" id="{20CB556D-37D5-429D-8D2C-4C8A49E61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3C1BDF-B455-4902-8E0C-C106D2A9D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9DF79-36F4-45F7-B9E6-A074BA0F6BA7}" type="slidenum">
              <a:rPr lang="en-GB" smtClean="0"/>
              <a:t>‹#›</a:t>
            </a:fld>
            <a:endParaRPr lang="en-GB"/>
          </a:p>
        </p:txBody>
      </p:sp>
    </p:spTree>
    <p:extLst>
      <p:ext uri="{BB962C8B-B14F-4D97-AF65-F5344CB8AC3E}">
        <p14:creationId xmlns:p14="http://schemas.microsoft.com/office/powerpoint/2010/main" val="2705284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buckseconomy.co.uk/" TargetMode="External"/><Relationship Id="rId7" Type="http://schemas.openxmlformats.org/officeDocument/2006/relationships/image" Target="../media/image4.wmf"/><Relationship Id="rId2" Type="http://schemas.openxmlformats.org/officeDocument/2006/relationships/hyperlink" Target="mailto:james.moorhouse@buckslep.co.uk" TargetMode="External"/><Relationship Id="rId1" Type="http://schemas.openxmlformats.org/officeDocument/2006/relationships/slideLayout" Target="../slideLayouts/slideLayout13.xml"/><Relationship Id="rId6" Type="http://schemas.openxmlformats.org/officeDocument/2006/relationships/package" Target="../embeddings/Microsoft_Excel_Worksheet.xlsx"/><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0738-0129-BF1B-BD14-4A0C7BC05ED8}"/>
              </a:ext>
            </a:extLst>
          </p:cNvPr>
          <p:cNvSpPr>
            <a:spLocks noGrp="1"/>
          </p:cNvSpPr>
          <p:nvPr>
            <p:ph type="ctrTitle"/>
          </p:nvPr>
        </p:nvSpPr>
        <p:spPr>
          <a:xfrm>
            <a:off x="1156355" y="3312117"/>
            <a:ext cx="9144000" cy="631596"/>
          </a:xfrm>
        </p:spPr>
        <p:txBody>
          <a:bodyPr>
            <a:normAutofit/>
          </a:bodyPr>
          <a:lstStyle/>
          <a:p>
            <a:r>
              <a:rPr lang="en-GB" sz="3600" b="1" dirty="0">
                <a:solidFill>
                  <a:srgbClr val="006965"/>
                </a:solidFill>
                <a:latin typeface="+mn-lt"/>
              </a:rPr>
              <a:t>December 2023</a:t>
            </a:r>
          </a:p>
        </p:txBody>
      </p:sp>
      <p:sp>
        <p:nvSpPr>
          <p:cNvPr id="3" name="Subtitle 2">
            <a:extLst>
              <a:ext uri="{FF2B5EF4-FFF2-40B4-BE49-F238E27FC236}">
                <a16:creationId xmlns:a16="http://schemas.microsoft.com/office/drawing/2014/main" id="{D911DA08-21E5-1A7F-A250-3796603EC81E}"/>
              </a:ext>
            </a:extLst>
          </p:cNvPr>
          <p:cNvSpPr>
            <a:spLocks noGrp="1"/>
          </p:cNvSpPr>
          <p:nvPr>
            <p:ph type="subTitle" idx="1"/>
          </p:nvPr>
        </p:nvSpPr>
        <p:spPr>
          <a:xfrm>
            <a:off x="1156355" y="2526734"/>
            <a:ext cx="9144000" cy="508296"/>
          </a:xfrm>
        </p:spPr>
        <p:txBody>
          <a:bodyPr>
            <a:normAutofit fontScale="92500" lnSpcReduction="10000"/>
          </a:bodyPr>
          <a:lstStyle/>
          <a:p>
            <a:r>
              <a:rPr lang="en-GB" sz="3600" b="1" dirty="0">
                <a:solidFill>
                  <a:srgbClr val="808285"/>
                </a:solidFill>
              </a:rPr>
              <a:t>Buckinghamshire’s Claimant Count</a:t>
            </a:r>
          </a:p>
        </p:txBody>
      </p:sp>
      <p:pic>
        <p:nvPicPr>
          <p:cNvPr id="1026" name="Picture 2" descr="Buckinghamshire Local Enterprise Partnership Logo">
            <a:extLst>
              <a:ext uri="{FF2B5EF4-FFF2-40B4-BE49-F238E27FC236}">
                <a16:creationId xmlns:a16="http://schemas.microsoft.com/office/drawing/2014/main" id="{73456F87-2365-124E-6F72-973CCCBC17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745" y="259261"/>
            <a:ext cx="242887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Text&#10;&#10;Description automatically generated with medium confidence">
            <a:extLst>
              <a:ext uri="{FF2B5EF4-FFF2-40B4-BE49-F238E27FC236}">
                <a16:creationId xmlns:a16="http://schemas.microsoft.com/office/drawing/2014/main" id="{E7F5631C-65DF-D719-B3B4-D537B0D22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2151" y="132252"/>
            <a:ext cx="2173104" cy="991966"/>
          </a:xfrm>
          <a:prstGeom prst="rect">
            <a:avLst/>
          </a:prstGeom>
        </p:spPr>
      </p:pic>
    </p:spTree>
    <p:extLst>
      <p:ext uri="{BB962C8B-B14F-4D97-AF65-F5344CB8AC3E}">
        <p14:creationId xmlns:p14="http://schemas.microsoft.com/office/powerpoint/2010/main" val="99411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Technical Appendix (2) </a:t>
            </a:r>
            <a:endParaRPr lang="en-GB" sz="3200" dirty="0">
              <a:solidFill>
                <a:srgbClr val="006965"/>
              </a:solidFill>
              <a:latin typeface="+mn-lt"/>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pPr marL="0" indent="0">
              <a:buNone/>
            </a:pPr>
            <a:r>
              <a:rPr lang="en-GB" sz="2000" dirty="0">
                <a:ea typeface="Calibri" panose="020F0502020204030204" pitchFamily="34" charset="0"/>
              </a:rPr>
              <a:t>Some key things to bear in mind when interpreting this data… </a:t>
            </a:r>
          </a:p>
          <a:p>
            <a:pPr marL="0" indent="0">
              <a:buNone/>
            </a:pPr>
            <a:endParaRPr lang="en-GB" sz="2000" dirty="0">
              <a:ea typeface="Calibri" panose="020F0502020204030204" pitchFamily="34" charset="0"/>
            </a:endParaRPr>
          </a:p>
          <a:p>
            <a:pPr lvl="1">
              <a:lnSpc>
                <a:spcPct val="120000"/>
              </a:lnSpc>
            </a:pPr>
            <a:r>
              <a:rPr lang="en-GB" sz="2000" dirty="0">
                <a:effectLst/>
                <a:ea typeface="Calibri" panose="020F0502020204030204" pitchFamily="34" charset="0"/>
              </a:rPr>
              <a:t>Not all those who are unemployed claim benefits</a:t>
            </a:r>
            <a:r>
              <a:rPr lang="en-GB" sz="2000" dirty="0">
                <a:ea typeface="Calibri" panose="020F0502020204030204" pitchFamily="34" charset="0"/>
              </a:rPr>
              <a:t>. </a:t>
            </a:r>
            <a:r>
              <a:rPr lang="en-GB" sz="2000" dirty="0">
                <a:ea typeface="Calibri" panose="020F0502020204030204" pitchFamily="34" charset="0"/>
                <a:cs typeface="Arial" panose="020B0604020202020204" pitchFamily="34" charset="0"/>
              </a:rPr>
              <a:t>This is l</a:t>
            </a:r>
            <a:r>
              <a:rPr lang="en-GB" sz="2000" b="0" i="0" dirty="0">
                <a:effectLst/>
                <a:cs typeface="Arial" panose="020B0604020202020204" pitchFamily="34" charset="0"/>
              </a:rPr>
              <a:t>argely due to people finding new work very quickly or having other sources of financial support at home. </a:t>
            </a:r>
            <a:endParaRPr lang="en-GB" sz="2000" dirty="0">
              <a:ea typeface="Calibri" panose="020F0502020204030204" pitchFamily="34" charset="0"/>
              <a:cs typeface="Arial" panose="020B0604020202020204" pitchFamily="34" charset="0"/>
            </a:endParaRPr>
          </a:p>
          <a:p>
            <a:pPr lvl="1">
              <a:lnSpc>
                <a:spcPct val="120000"/>
              </a:lnSpc>
            </a:pPr>
            <a:r>
              <a:rPr lang="en-GB" sz="2000" dirty="0">
                <a:effectLst/>
                <a:ea typeface="Calibri" panose="020F0502020204030204" pitchFamily="34" charset="0"/>
              </a:rPr>
              <a:t>Not all those counted within the Claimant Count are unemployed (some are working a </a:t>
            </a:r>
            <a:r>
              <a:rPr lang="en-GB" sz="2000" dirty="0">
                <a:ea typeface="Calibri" panose="020F0502020204030204" pitchFamily="34" charset="0"/>
              </a:rPr>
              <a:t>low number of</a:t>
            </a:r>
            <a:r>
              <a:rPr lang="en-GB" sz="2000" dirty="0">
                <a:effectLst/>
                <a:ea typeface="Calibri" panose="020F0502020204030204" pitchFamily="34" charset="0"/>
              </a:rPr>
              <a:t> hours and / or are earning a low income).  The proportion of claimants </a:t>
            </a:r>
            <a:r>
              <a:rPr lang="en-GB" sz="2000">
                <a:effectLst/>
                <a:ea typeface="Calibri" panose="020F0502020204030204" pitchFamily="34" charset="0"/>
              </a:rPr>
              <a:t>who are in </a:t>
            </a:r>
            <a:r>
              <a:rPr lang="en-GB" sz="2000" dirty="0">
                <a:effectLst/>
                <a:ea typeface="Calibri" panose="020F0502020204030204" pitchFamily="34" charset="0"/>
              </a:rPr>
              <a:t>work has increased during 2023.</a:t>
            </a:r>
          </a:p>
          <a:p>
            <a:pPr lvl="1">
              <a:lnSpc>
                <a:spcPct val="120000"/>
              </a:lnSpc>
            </a:pPr>
            <a:r>
              <a:rPr lang="en-GB" sz="2000" dirty="0">
                <a:effectLst/>
                <a:ea typeface="Calibri" panose="020F0502020204030204" pitchFamily="34" charset="0"/>
              </a:rPr>
              <a:t>Due to continuous changes to the benefits system, which affects who is and is not counted within the Claimant Count, timeseries analysis should be undertaken with caution. </a:t>
            </a:r>
          </a:p>
          <a:p>
            <a:pPr marL="0" indent="0">
              <a:buNone/>
            </a:pPr>
            <a:endParaRPr lang="en-GB" dirty="0"/>
          </a:p>
        </p:txBody>
      </p:sp>
      <p:pic>
        <p:nvPicPr>
          <p:cNvPr id="3" name="Picture 2" descr="Text&#10;&#10;Description automatically generated with medium confidence">
            <a:extLst>
              <a:ext uri="{FF2B5EF4-FFF2-40B4-BE49-F238E27FC236}">
                <a16:creationId xmlns:a16="http://schemas.microsoft.com/office/drawing/2014/main" id="{E4411783-1325-ECBA-2D72-7335432AAF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99239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a:xfrm>
            <a:off x="838200" y="1199396"/>
            <a:ext cx="10515600" cy="3344767"/>
          </a:xfrm>
        </p:spPr>
        <p:txBody>
          <a:bodyPr>
            <a:normAutofit fontScale="77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7" name="TextBox 6">
            <a:extLst>
              <a:ext uri="{FF2B5EF4-FFF2-40B4-BE49-F238E27FC236}">
                <a16:creationId xmlns:a16="http://schemas.microsoft.com/office/drawing/2014/main" id="{8FF61AC8-0C59-546D-5407-7F86CA820499}"/>
              </a:ext>
            </a:extLst>
          </p:cNvPr>
          <p:cNvSpPr txBox="1"/>
          <p:nvPr/>
        </p:nvSpPr>
        <p:spPr>
          <a:xfrm>
            <a:off x="1850366" y="5012273"/>
            <a:ext cx="6098874" cy="646331"/>
          </a:xfrm>
          <a:prstGeom prst="rect">
            <a:avLst/>
          </a:prstGeom>
          <a:noFill/>
        </p:spPr>
        <p:txBody>
          <a:bodyPr wrap="square">
            <a:spAutoFit/>
          </a:bodyPr>
          <a:lstStyle/>
          <a:p>
            <a:r>
              <a:rPr lang="en-GB" dirty="0"/>
              <a:t>Follow @caroline_BLEP for tweets about </a:t>
            </a:r>
            <a:r>
              <a:rPr lang="en-GB" b="0" i="0" dirty="0">
                <a:effectLst/>
              </a:rPr>
              <a:t>the Buckinghamshire economy and labour market </a:t>
            </a:r>
            <a:endParaRPr lang="en-GB" dirty="0"/>
          </a:p>
        </p:txBody>
      </p:sp>
      <p:pic>
        <p:nvPicPr>
          <p:cNvPr id="10" name="Picture 9" descr="Text&#10;&#10;Description automatically generated with medium confidence">
            <a:extLst>
              <a:ext uri="{FF2B5EF4-FFF2-40B4-BE49-F238E27FC236}">
                <a16:creationId xmlns:a16="http://schemas.microsoft.com/office/drawing/2014/main" id="{6E05CAF6-98B0-F98E-A58D-158E5B43DB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pic>
        <p:nvPicPr>
          <p:cNvPr id="1026" name="Picture 2" descr="X Logo - Free Vectors &amp; PSDs to Download">
            <a:extLst>
              <a:ext uri="{FF2B5EF4-FFF2-40B4-BE49-F238E27FC236}">
                <a16:creationId xmlns:a16="http://schemas.microsoft.com/office/drawing/2014/main" id="{02598338-5ADE-20AF-64E4-BE4A8D8D2C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8213" y="5091756"/>
            <a:ext cx="487363" cy="4873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a:extLst>
              <a:ext uri="{FF2B5EF4-FFF2-40B4-BE49-F238E27FC236}">
                <a16:creationId xmlns:a16="http://schemas.microsoft.com/office/drawing/2014/main" id="{62BFD6B8-AAD2-432D-505D-F84B995D1BA5}"/>
              </a:ext>
            </a:extLst>
          </p:cNvPr>
          <p:cNvGraphicFramePr>
            <a:graphicFrameLocks noChangeAspect="1"/>
          </p:cNvGraphicFramePr>
          <p:nvPr>
            <p:extLst>
              <p:ext uri="{D42A27DB-BD31-4B8C-83A1-F6EECF244321}">
                <p14:modId xmlns:p14="http://schemas.microsoft.com/office/powerpoint/2010/main" val="2567092443"/>
              </p:ext>
            </p:extLst>
          </p:nvPr>
        </p:nvGraphicFramePr>
        <p:xfrm>
          <a:off x="2861094" y="2731099"/>
          <a:ext cx="914400" cy="771525"/>
        </p:xfrm>
        <a:graphic>
          <a:graphicData uri="http://schemas.openxmlformats.org/presentationml/2006/ole">
            <mc:AlternateContent xmlns:mc="http://schemas.openxmlformats.org/markup-compatibility/2006">
              <mc:Choice xmlns:v="urn:schemas-microsoft-com:vml" Requires="v">
                <p:oleObj name="Worksheet" showAsIcon="1" r:id="rId6" imgW="914400" imgH="771480" progId="Excel.Sheet.12">
                  <p:embed/>
                </p:oleObj>
              </mc:Choice>
              <mc:Fallback>
                <p:oleObj name="Worksheet" showAsIcon="1" r:id="rId6" imgW="914400" imgH="771480" progId="Excel.Sheet.12">
                  <p:embed/>
                  <p:pic>
                    <p:nvPicPr>
                      <p:cNvPr id="2" name="Object 1">
                        <a:extLst>
                          <a:ext uri="{FF2B5EF4-FFF2-40B4-BE49-F238E27FC236}">
                            <a16:creationId xmlns:a16="http://schemas.microsoft.com/office/drawing/2014/main" id="{62BFD6B8-AAD2-432D-505D-F84B995D1BA5}"/>
                          </a:ext>
                        </a:extLst>
                      </p:cNvPr>
                      <p:cNvPicPr/>
                      <p:nvPr/>
                    </p:nvPicPr>
                    <p:blipFill>
                      <a:blip r:embed="rId7"/>
                      <a:stretch>
                        <a:fillRect/>
                      </a:stretch>
                    </p:blipFill>
                    <p:spPr>
                      <a:xfrm>
                        <a:off x="2861094" y="2731099"/>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30723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About</a:t>
            </a:r>
            <a:r>
              <a:rPr lang="en-GB" sz="3200" dirty="0">
                <a:solidFill>
                  <a:srgbClr val="006965"/>
                </a:solidFill>
              </a:rPr>
              <a:t>	</a:t>
            </a:r>
          </a:p>
        </p:txBody>
      </p:sp>
      <p:sp>
        <p:nvSpPr>
          <p:cNvPr id="3" name="Content Placeholder 2">
            <a:extLst>
              <a:ext uri="{FF2B5EF4-FFF2-40B4-BE49-F238E27FC236}">
                <a16:creationId xmlns:a16="http://schemas.microsoft.com/office/drawing/2014/main" id="{4973425E-71AC-413C-ABB0-693E0426FBCE}"/>
              </a:ext>
            </a:extLst>
          </p:cNvPr>
          <p:cNvSpPr>
            <a:spLocks noGrp="1"/>
          </p:cNvSpPr>
          <p:nvPr>
            <p:ph idx="1"/>
          </p:nvPr>
        </p:nvSpPr>
        <p:spPr>
          <a:xfrm>
            <a:off x="838200" y="1690688"/>
            <a:ext cx="10515600" cy="4606418"/>
          </a:xfrm>
        </p:spPr>
        <p:txBody>
          <a:bodyPr>
            <a:normAutofit/>
          </a:bodyPr>
          <a:lstStyle/>
          <a:p>
            <a:pPr marL="0" indent="0">
              <a:buNone/>
            </a:pPr>
            <a:r>
              <a:rPr lang="en-GB" sz="1800" dirty="0">
                <a:cs typeface="Arial" panose="020B0604020202020204" pitchFamily="34" charset="0"/>
              </a:rPr>
              <a:t>This report provides a summary of the number of Buckinghamshire residents claiming ‘out-of-work’ related benefits (the Claimant Count).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Data is sourced from the Department for Work and Pensions (DWP) and can be found on the </a:t>
            </a:r>
            <a:r>
              <a:rPr lang="en-GB" sz="1800" dirty="0">
                <a:cs typeface="Arial" panose="020B0604020202020204" pitchFamily="34" charset="0"/>
                <a:hlinkClick r:id="rId2"/>
              </a:rPr>
              <a:t>NOMIS</a:t>
            </a:r>
            <a:r>
              <a:rPr lang="en-GB" sz="1800" dirty="0">
                <a:cs typeface="Arial" panose="020B0604020202020204" pitchFamily="34" charset="0"/>
              </a:rPr>
              <a:t> website.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A full explanation of the Claimant Count can be found in the Technical Appendix at the end of this report.  </a:t>
            </a:r>
          </a:p>
          <a:p>
            <a:pPr marL="0" indent="0">
              <a:buNone/>
            </a:pPr>
            <a:endParaRPr lang="en-GB" sz="1800" dirty="0"/>
          </a:p>
          <a:p>
            <a:pPr marL="0" indent="0">
              <a:buNone/>
            </a:pPr>
            <a:endParaRPr lang="en-GB" sz="2000" dirty="0"/>
          </a:p>
          <a:p>
            <a:endParaRPr lang="en-GB" sz="2000" dirty="0"/>
          </a:p>
        </p:txBody>
      </p:sp>
      <p:pic>
        <p:nvPicPr>
          <p:cNvPr id="7" name="Picture 6" descr="Text&#10;&#10;Description automatically generated with medium confidence">
            <a:extLst>
              <a:ext uri="{FF2B5EF4-FFF2-40B4-BE49-F238E27FC236}">
                <a16:creationId xmlns:a16="http://schemas.microsoft.com/office/drawing/2014/main" id="{B9F05014-60E9-E1C9-1F0F-DAFCA1087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03457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Headlines – November 2023</a:t>
            </a:r>
            <a:r>
              <a:rPr lang="en-GB" sz="3200" dirty="0">
                <a:solidFill>
                  <a:srgbClr val="006965"/>
                </a:solidFill>
                <a:latin typeface="+mn-lt"/>
              </a:rPr>
              <a:t>	</a:t>
            </a:r>
          </a:p>
        </p:txBody>
      </p:sp>
      <p:sp>
        <p:nvSpPr>
          <p:cNvPr id="5" name="Content Placeholder 4">
            <a:extLst>
              <a:ext uri="{FF2B5EF4-FFF2-40B4-BE49-F238E27FC236}">
                <a16:creationId xmlns:a16="http://schemas.microsoft.com/office/drawing/2014/main" id="{75A3D708-6915-F140-28BC-316C941EA59D}"/>
              </a:ext>
            </a:extLst>
          </p:cNvPr>
          <p:cNvSpPr>
            <a:spLocks noGrp="1"/>
          </p:cNvSpPr>
          <p:nvPr>
            <p:ph idx="1"/>
          </p:nvPr>
        </p:nvSpPr>
        <p:spPr>
          <a:xfrm>
            <a:off x="838200" y="1530890"/>
            <a:ext cx="10515600" cy="4486275"/>
          </a:xfrm>
        </p:spPr>
        <p:txBody>
          <a:bodyPr>
            <a:normAutofit fontScale="62500" lnSpcReduction="20000"/>
          </a:bodyPr>
          <a:lstStyle/>
          <a:p>
            <a:pPr marL="342900" indent="-342900">
              <a:lnSpc>
                <a:spcPct val="120000"/>
              </a:lnSpc>
              <a:buFont typeface="Symbol" panose="05050102010706020507" pitchFamily="18" charset="2"/>
              <a:buChar char=""/>
            </a:pPr>
            <a:r>
              <a:rPr lang="en-GB" sz="2900" dirty="0">
                <a:effectLst/>
                <a:latin typeface="Calibri" panose="020F0502020204030204" pitchFamily="34" charset="0"/>
                <a:ea typeface="Times New Roman" panose="02020603050405020304" pitchFamily="18" charset="0"/>
              </a:rPr>
              <a:t>Buckinghamshire’s Claimant Count rate (the proportion of working-age people claiming ‘out-of-work’ related benefits) has been </a:t>
            </a:r>
            <a:r>
              <a:rPr lang="en-GB" sz="2900" b="1" dirty="0">
                <a:solidFill>
                  <a:srgbClr val="006965"/>
                </a:solidFill>
                <a:effectLst/>
                <a:latin typeface="Calibri" panose="020F0502020204030204" pitchFamily="34" charset="0"/>
                <a:ea typeface="Times New Roman" panose="02020603050405020304" pitchFamily="18" charset="0"/>
              </a:rPr>
              <a:t>flat for over a year</a:t>
            </a:r>
            <a:r>
              <a:rPr lang="en-GB" sz="2900" dirty="0">
                <a:solidFill>
                  <a:srgbClr val="006965"/>
                </a:solidFill>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It </a:t>
            </a:r>
            <a:r>
              <a:rPr lang="en-GB" sz="2900" dirty="0">
                <a:latin typeface="Calibri" panose="020F0502020204030204" pitchFamily="34" charset="0"/>
                <a:ea typeface="Times New Roman" panose="02020603050405020304" pitchFamily="18" charset="0"/>
              </a:rPr>
              <a:t>currently </a:t>
            </a:r>
            <a:r>
              <a:rPr lang="en-GB" sz="2900" dirty="0">
                <a:effectLst/>
                <a:latin typeface="Calibri" panose="020F0502020204030204" pitchFamily="34" charset="0"/>
                <a:ea typeface="Times New Roman" panose="02020603050405020304" pitchFamily="18" charset="0"/>
              </a:rPr>
              <a:t>stands at </a:t>
            </a:r>
            <a:r>
              <a:rPr lang="en-GB" sz="2900" b="1" dirty="0">
                <a:solidFill>
                  <a:srgbClr val="006965"/>
                </a:solidFill>
                <a:latin typeface="Calibri" panose="020F0502020204030204" pitchFamily="34" charset="0"/>
                <a:ea typeface="Times New Roman" panose="02020603050405020304" pitchFamily="18" charset="0"/>
              </a:rPr>
              <a:t>2.6</a:t>
            </a:r>
            <a:r>
              <a:rPr lang="en-GB" sz="2900" b="1" dirty="0">
                <a:solidFill>
                  <a:srgbClr val="006965"/>
                </a:solidFill>
                <a:effectLst/>
                <a:latin typeface="Calibri" panose="020F0502020204030204" pitchFamily="34" charset="0"/>
                <a:ea typeface="Times New Roman" panose="02020603050405020304" pitchFamily="18" charset="0"/>
              </a:rPr>
              <a:t>%</a:t>
            </a:r>
            <a:r>
              <a:rPr lang="en-GB" sz="2900" dirty="0">
                <a:effectLst/>
                <a:latin typeface="Calibri" panose="020F0502020204030204" pitchFamily="34" charset="0"/>
                <a:ea typeface="Times New Roman" panose="02020603050405020304" pitchFamily="18" charset="0"/>
              </a:rPr>
              <a:t>,</a:t>
            </a:r>
            <a:r>
              <a:rPr lang="en-GB" sz="2900" b="1" dirty="0">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lower than the national average of </a:t>
            </a:r>
            <a:r>
              <a:rPr lang="en-GB" sz="2900" dirty="0">
                <a:latin typeface="Calibri" panose="020F0502020204030204" pitchFamily="34" charset="0"/>
                <a:ea typeface="Times New Roman" panose="02020603050405020304" pitchFamily="18" charset="0"/>
              </a:rPr>
              <a:t>3.8</a:t>
            </a:r>
            <a:r>
              <a:rPr lang="en-GB" sz="2900" dirty="0">
                <a:effectLst/>
                <a:latin typeface="Calibri" panose="020F0502020204030204" pitchFamily="34" charset="0"/>
                <a:ea typeface="Times New Roman" panose="02020603050405020304" pitchFamily="18" charset="0"/>
              </a:rPr>
              <a:t>%.</a:t>
            </a:r>
            <a:endParaRPr lang="en-GB" sz="29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In November 2023, </a:t>
            </a:r>
            <a:r>
              <a:rPr lang="en-GB" sz="2800" b="1" dirty="0">
                <a:solidFill>
                  <a:srgbClr val="006965"/>
                </a:solidFill>
                <a:effectLst/>
                <a:latin typeface="Calibri" panose="020F0502020204030204" pitchFamily="34" charset="0"/>
                <a:ea typeface="Times New Roman" panose="02020603050405020304" pitchFamily="18" charset="0"/>
              </a:rPr>
              <a:t>8,910</a:t>
            </a:r>
            <a:r>
              <a:rPr lang="en-GB" sz="2800" dirty="0">
                <a:effectLst/>
                <a:latin typeface="Calibri" panose="020F0502020204030204" pitchFamily="34" charset="0"/>
                <a:ea typeface="Times New Roman" panose="02020603050405020304" pitchFamily="18" charset="0"/>
              </a:rPr>
              <a:t> Buckinghamshire residents were claiming ‘ou</a:t>
            </a:r>
            <a:r>
              <a:rPr lang="en-GB" sz="2800" dirty="0">
                <a:latin typeface="Calibri" panose="020F0502020204030204" pitchFamily="34" charset="0"/>
                <a:ea typeface="Times New Roman" panose="02020603050405020304" pitchFamily="18" charset="0"/>
              </a:rPr>
              <a:t>t-of-work’ related benefits. </a:t>
            </a:r>
            <a:endParaRPr lang="en-GB" sz="28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2800" dirty="0">
                <a:latin typeface="Calibri" panose="020F0502020204030204" pitchFamily="34" charset="0"/>
                <a:ea typeface="Times New Roman" panose="02020603050405020304" pitchFamily="18" charset="0"/>
              </a:rPr>
              <a:t>The number of claimants in Buckinghamshire </a:t>
            </a:r>
            <a:r>
              <a:rPr lang="en-GB" sz="2800" b="1" dirty="0">
                <a:solidFill>
                  <a:srgbClr val="006965"/>
                </a:solidFill>
                <a:latin typeface="Calibri" panose="020F0502020204030204" pitchFamily="34" charset="0"/>
                <a:ea typeface="Times New Roman" panose="02020603050405020304" pitchFamily="18" charset="0"/>
              </a:rPr>
              <a:t>rose by 15 </a:t>
            </a:r>
            <a:r>
              <a:rPr lang="en-GB" sz="2800" dirty="0">
                <a:latin typeface="Calibri" panose="020F0502020204030204" pitchFamily="34" charset="0"/>
                <a:ea typeface="Times New Roman" panose="02020603050405020304" pitchFamily="18" charset="0"/>
              </a:rPr>
              <a:t>between October and November 2023.</a:t>
            </a:r>
            <a:endParaRPr lang="en-GB" sz="28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There were </a:t>
            </a:r>
            <a:r>
              <a:rPr lang="en-GB" sz="2800" b="1" dirty="0">
                <a:solidFill>
                  <a:srgbClr val="006965"/>
                </a:solidFill>
                <a:effectLst/>
                <a:latin typeface="Calibri" panose="020F0502020204030204" pitchFamily="34" charset="0"/>
                <a:ea typeface="Times New Roman" panose="02020603050405020304" pitchFamily="18" charset="0"/>
              </a:rPr>
              <a:t>3,370</a:t>
            </a:r>
            <a:r>
              <a:rPr lang="en-GB" sz="2800" dirty="0">
                <a:effectLst/>
                <a:latin typeface="Calibri" panose="020F0502020204030204" pitchFamily="34" charset="0"/>
                <a:ea typeface="Times New Roman" panose="02020603050405020304" pitchFamily="18" charset="0"/>
              </a:rPr>
              <a:t> more claimants in Buckinghamshire in </a:t>
            </a:r>
            <a:r>
              <a:rPr lang="en-GB" sz="2800" dirty="0">
                <a:latin typeface="Calibri" panose="020F0502020204030204" pitchFamily="34" charset="0"/>
                <a:ea typeface="Times New Roman" panose="02020603050405020304" pitchFamily="18" charset="0"/>
              </a:rPr>
              <a:t>November </a:t>
            </a:r>
            <a:r>
              <a:rPr lang="en-GB" sz="2800" dirty="0">
                <a:effectLst/>
                <a:latin typeface="Calibri" panose="020F0502020204030204" pitchFamily="34" charset="0"/>
                <a:ea typeface="Times New Roman" panose="02020603050405020304" pitchFamily="18" charset="0"/>
              </a:rPr>
              <a:t>2023 than at the onset of the Covid-19 pandemic in March 2020. Some of this increase is likely to be due to changes to th</a:t>
            </a:r>
            <a:r>
              <a:rPr lang="en-GB" dirty="0">
                <a:latin typeface="Calibri" panose="020F0502020204030204" pitchFamily="34" charset="0"/>
                <a:ea typeface="Times New Roman" panose="02020603050405020304" pitchFamily="18" charset="0"/>
              </a:rPr>
              <a:t>e benefits system.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When compared with the other 38 Local Enterprise Partnership (LEP) areas, Buckinghamshire has the </a:t>
            </a:r>
            <a:r>
              <a:rPr lang="en-GB" sz="2800" b="1" dirty="0">
                <a:solidFill>
                  <a:srgbClr val="006965"/>
                </a:solidFill>
                <a:effectLst/>
                <a:latin typeface="Calibri" panose="020F0502020204030204" pitchFamily="34" charset="0"/>
                <a:ea typeface="Times New Roman" panose="02020603050405020304" pitchFamily="18" charset="0"/>
              </a:rPr>
              <a:t>joint 8</a:t>
            </a:r>
            <a:r>
              <a:rPr lang="en-GB" sz="2800" b="1" baseline="30000" dirty="0">
                <a:solidFill>
                  <a:srgbClr val="006965"/>
                </a:solidFill>
                <a:effectLst/>
                <a:latin typeface="Calibri" panose="020F0502020204030204" pitchFamily="34" charset="0"/>
                <a:ea typeface="Times New Roman" panose="02020603050405020304" pitchFamily="18" charset="0"/>
              </a:rPr>
              <a:t>th</a:t>
            </a:r>
            <a:r>
              <a:rPr lang="en-GB" sz="2800" b="1" dirty="0">
                <a:solidFill>
                  <a:srgbClr val="006965"/>
                </a:solidFill>
                <a:effectLst/>
                <a:latin typeface="Calibri" panose="020F0502020204030204" pitchFamily="34" charset="0"/>
                <a:ea typeface="Times New Roman" panose="02020603050405020304" pitchFamily="18" charset="0"/>
              </a:rPr>
              <a:t> lowest</a:t>
            </a:r>
            <a:r>
              <a:rPr lang="en-GB" sz="2800" dirty="0">
                <a:solidFill>
                  <a:srgbClr val="006965"/>
                </a:solidFill>
                <a:effectLst/>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Claimant Count rate (up from having the fourth lowest rate pre-pandemic).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2800" b="1" dirty="0">
                <a:solidFill>
                  <a:srgbClr val="006965"/>
                </a:solidFill>
                <a:effectLst/>
                <a:latin typeface="Calibri" panose="020F0502020204030204" pitchFamily="34" charset="0"/>
                <a:ea typeface="Times New Roman" panose="02020603050405020304" pitchFamily="18" charset="0"/>
              </a:rPr>
              <a:t>Wycombe</a:t>
            </a:r>
            <a:r>
              <a:rPr lang="en-GB" sz="2800" dirty="0">
                <a:effectLst/>
                <a:latin typeface="Calibri" panose="020F0502020204030204" pitchFamily="34" charset="0"/>
                <a:ea typeface="Times New Roman" panose="02020603050405020304" pitchFamily="18" charset="0"/>
              </a:rPr>
              <a:t> parliamentary constituency area (</a:t>
            </a:r>
            <a:r>
              <a:rPr lang="en-GB" sz="2800" dirty="0">
                <a:latin typeface="Calibri" panose="020F0502020204030204" pitchFamily="34" charset="0"/>
                <a:ea typeface="Times New Roman" panose="02020603050405020304" pitchFamily="18" charset="0"/>
              </a:rPr>
              <a:t>4.1</a:t>
            </a:r>
            <a:r>
              <a:rPr lang="en-GB" sz="2800" dirty="0">
                <a:effectLst/>
                <a:latin typeface="Calibri" panose="020F0502020204030204" pitchFamily="34" charset="0"/>
                <a:ea typeface="Times New Roman" panose="02020603050405020304" pitchFamily="18" charset="0"/>
              </a:rPr>
              <a:t>%).   </a:t>
            </a:r>
            <a:endParaRPr lang="en-GB" sz="2800" dirty="0">
              <a:effectLst/>
              <a:latin typeface="Calibri" panose="020F0502020204030204" pitchFamily="34" charset="0"/>
              <a:ea typeface="Calibri" panose="020F0502020204030204" pitchFamily="34" charset="0"/>
            </a:endParaRPr>
          </a:p>
          <a:p>
            <a:pPr marL="0" lvl="0" indent="0">
              <a:buNone/>
            </a:pPr>
            <a:endParaRPr lang="en-GB" sz="800" dirty="0">
              <a:effectLst/>
              <a:latin typeface="Calibri" panose="020F0502020204030204" pitchFamily="34" charset="0"/>
              <a:ea typeface="Calibri" panose="020F0502020204030204" pitchFamily="34" charset="0"/>
            </a:endParaRPr>
          </a:p>
          <a:p>
            <a:endParaRPr lang="en-GB" dirty="0"/>
          </a:p>
        </p:txBody>
      </p:sp>
      <p:pic>
        <p:nvPicPr>
          <p:cNvPr id="7" name="Picture 6" descr="Text&#10;&#10;Description automatically generated with medium confidence">
            <a:extLst>
              <a:ext uri="{FF2B5EF4-FFF2-40B4-BE49-F238E27FC236}">
                <a16:creationId xmlns:a16="http://schemas.microsoft.com/office/drawing/2014/main" id="{B57754D1-0426-F470-8A39-ED2224E97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45092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196" y="567855"/>
            <a:ext cx="10515600" cy="772103"/>
          </a:xfrm>
        </p:spPr>
        <p:txBody>
          <a:bodyPr>
            <a:normAutofit/>
          </a:bodyPr>
          <a:lstStyle/>
          <a:p>
            <a:r>
              <a:rPr lang="en-GB" sz="2800" b="1" dirty="0">
                <a:solidFill>
                  <a:srgbClr val="006965"/>
                </a:solidFill>
                <a:latin typeface="+mn-lt"/>
              </a:rPr>
              <a:t>Table 1: Claimant Count – November 2023</a:t>
            </a:r>
            <a:r>
              <a:rPr lang="en-GB" sz="2800" dirty="0">
                <a:solidFill>
                  <a:srgbClr val="006965"/>
                </a:solidFill>
                <a:latin typeface="+mn-lt"/>
              </a:rPr>
              <a:t>	</a:t>
            </a:r>
          </a:p>
        </p:txBody>
      </p:sp>
      <p:graphicFrame>
        <p:nvGraphicFramePr>
          <p:cNvPr id="3" name="Table 4">
            <a:extLst>
              <a:ext uri="{FF2B5EF4-FFF2-40B4-BE49-F238E27FC236}">
                <a16:creationId xmlns:a16="http://schemas.microsoft.com/office/drawing/2014/main" id="{B5BC6864-A205-326F-C6BA-18615BBA6BB6}"/>
              </a:ext>
            </a:extLst>
          </p:cNvPr>
          <p:cNvGraphicFramePr>
            <a:graphicFrameLocks noGrp="1"/>
          </p:cNvGraphicFramePr>
          <p:nvPr>
            <p:ph idx="1"/>
            <p:extLst>
              <p:ext uri="{D42A27DB-BD31-4B8C-83A1-F6EECF244321}">
                <p14:modId xmlns:p14="http://schemas.microsoft.com/office/powerpoint/2010/main" val="2164659674"/>
              </p:ext>
            </p:extLst>
          </p:nvPr>
        </p:nvGraphicFramePr>
        <p:xfrm>
          <a:off x="838200" y="1473362"/>
          <a:ext cx="10515596" cy="4293886"/>
        </p:xfrm>
        <a:graphic>
          <a:graphicData uri="http://schemas.openxmlformats.org/drawingml/2006/table">
            <a:tbl>
              <a:tblPr firstRow="1" bandRow="1">
                <a:tableStyleId>{93296810-A885-4BE3-A3E7-6D5BEEA58F35}</a:tableStyleId>
              </a:tblPr>
              <a:tblGrid>
                <a:gridCol w="1832708">
                  <a:extLst>
                    <a:ext uri="{9D8B030D-6E8A-4147-A177-3AD203B41FA5}">
                      <a16:colId xmlns:a16="http://schemas.microsoft.com/office/drawing/2014/main" val="1249537814"/>
                    </a:ext>
                  </a:extLst>
                </a:gridCol>
                <a:gridCol w="1447148">
                  <a:extLst>
                    <a:ext uri="{9D8B030D-6E8A-4147-A177-3AD203B41FA5}">
                      <a16:colId xmlns:a16="http://schemas.microsoft.com/office/drawing/2014/main" val="305200462"/>
                    </a:ext>
                  </a:extLst>
                </a:gridCol>
                <a:gridCol w="1447148">
                  <a:extLst>
                    <a:ext uri="{9D8B030D-6E8A-4147-A177-3AD203B41FA5}">
                      <a16:colId xmlns:a16="http://schemas.microsoft.com/office/drawing/2014/main" val="3726718846"/>
                    </a:ext>
                  </a:extLst>
                </a:gridCol>
                <a:gridCol w="1447148">
                  <a:extLst>
                    <a:ext uri="{9D8B030D-6E8A-4147-A177-3AD203B41FA5}">
                      <a16:colId xmlns:a16="http://schemas.microsoft.com/office/drawing/2014/main" val="4180364089"/>
                    </a:ext>
                  </a:extLst>
                </a:gridCol>
                <a:gridCol w="1447148">
                  <a:extLst>
                    <a:ext uri="{9D8B030D-6E8A-4147-A177-3AD203B41FA5}">
                      <a16:colId xmlns:a16="http://schemas.microsoft.com/office/drawing/2014/main" val="133471129"/>
                    </a:ext>
                  </a:extLst>
                </a:gridCol>
                <a:gridCol w="1447148">
                  <a:extLst>
                    <a:ext uri="{9D8B030D-6E8A-4147-A177-3AD203B41FA5}">
                      <a16:colId xmlns:a16="http://schemas.microsoft.com/office/drawing/2014/main" val="191910851"/>
                    </a:ext>
                  </a:extLst>
                </a:gridCol>
                <a:gridCol w="1447148">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latin typeface="+mn-lt"/>
                        </a:rPr>
                        <a:t>Area</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gridSpan="2">
                  <a:txBody>
                    <a:bodyPr/>
                    <a:lstStyle/>
                    <a:p>
                      <a:pPr algn="ctr" fontAlgn="ctr"/>
                      <a:r>
                        <a:rPr lang="en-GB" sz="1400" u="none" strike="noStrike" dirty="0">
                          <a:effectLst/>
                          <a:latin typeface="+mn-lt"/>
                        </a:rPr>
                        <a:t>March 2020</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ctr"/>
                      <a:r>
                        <a:rPr lang="en-GB" sz="1400" b="1" u="none" strike="noStrike" dirty="0">
                          <a:solidFill>
                            <a:schemeClr val="bg1"/>
                          </a:solidFill>
                          <a:effectLst/>
                          <a:latin typeface="+mn-lt"/>
                        </a:rPr>
                        <a:t>November 2023</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b"/>
                      <a:r>
                        <a:rPr lang="en-GB" sz="1400" b="1" u="none" strike="noStrike" dirty="0">
                          <a:solidFill>
                            <a:schemeClr val="bg1"/>
                          </a:solidFill>
                          <a:effectLst/>
                          <a:latin typeface="+mn-lt"/>
                        </a:rPr>
                        <a:t>March 2020 - November 2023</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GB" sz="1400" b="0" u="none" strike="noStrike" dirty="0">
                          <a:solidFill>
                            <a:srgbClr val="000000"/>
                          </a:solidFill>
                          <a:effectLst/>
                          <a:latin typeface="+mn-l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Change in number of claimants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 point change in claimant count rate</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extLst>
                  <a:ext uri="{0D108BD9-81ED-4DB2-BD59-A6C34878D82A}">
                    <a16:rowId xmlns:a16="http://schemas.microsoft.com/office/drawing/2014/main" val="2527554147"/>
                  </a:ext>
                </a:extLst>
              </a:tr>
              <a:tr h="393292">
                <a:tc>
                  <a:txBody>
                    <a:bodyPr/>
                    <a:lstStyle/>
                    <a:p>
                      <a:pPr lvl="1" algn="r" fontAlgn="b"/>
                      <a:r>
                        <a:rPr lang="en-GB" sz="1400" u="none" strike="noStrike" dirty="0">
                          <a:effectLst/>
                          <a:latin typeface="+mn-lt"/>
                        </a:rPr>
                        <a:t>Aylesbury</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1,420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2,345</a:t>
                      </a:r>
                    </a:p>
                  </a:txBody>
                  <a:tcPr marL="9525" marR="9525" marT="9525" marB="0">
                    <a:solidFill>
                      <a:srgbClr val="006965">
                        <a:alpha val="20000"/>
                      </a:srgbClr>
                    </a:solidFill>
                  </a:tcPr>
                </a:tc>
                <a:tc>
                  <a:txBody>
                    <a:bodyPr/>
                    <a:lstStyle/>
                    <a:p>
                      <a:pPr algn="r" fontAlgn="b"/>
                      <a:r>
                        <a:rPr lang="en-GB" sz="1400" b="0" i="0" u="none" strike="noStrike" dirty="0">
                          <a:solidFill>
                            <a:srgbClr val="000000"/>
                          </a:solidFill>
                          <a:effectLst/>
                          <a:latin typeface="+mn-lt"/>
                        </a:rPr>
                        <a:t>2.9</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925</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1.1</a:t>
                      </a:r>
                    </a:p>
                  </a:txBody>
                  <a:tcPr marL="9525" marR="9525" marT="9525" marB="0">
                    <a:solidFill>
                      <a:srgbClr val="006965">
                        <a:alpha val="20000"/>
                      </a:srgbClr>
                    </a:solidFill>
                  </a:tcPr>
                </a:tc>
                <a:extLst>
                  <a:ext uri="{0D108BD9-81ED-4DB2-BD59-A6C34878D82A}">
                    <a16:rowId xmlns:a16="http://schemas.microsoft.com/office/drawing/2014/main" val="2548708749"/>
                  </a:ext>
                </a:extLst>
              </a:tr>
              <a:tr h="393292">
                <a:tc>
                  <a:txBody>
                    <a:bodyPr/>
                    <a:lstStyle/>
                    <a:p>
                      <a:pPr lvl="1" algn="r" fontAlgn="b"/>
                      <a:r>
                        <a:rPr lang="en-GB" sz="1400" u="none" strike="noStrike" dirty="0">
                          <a:effectLst/>
                          <a:latin typeface="+mn-lt"/>
                        </a:rPr>
                        <a:t>Beaconsfield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820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1,300</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2.2</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480</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0.8</a:t>
                      </a:r>
                    </a:p>
                  </a:txBody>
                  <a:tcPr marL="9525" marR="9525" marT="9525" marB="0">
                    <a:solidFill>
                      <a:srgbClr val="006965">
                        <a:alpha val="50196"/>
                      </a:srgbClr>
                    </a:solidFill>
                  </a:tcPr>
                </a:tc>
                <a:extLst>
                  <a:ext uri="{0D108BD9-81ED-4DB2-BD59-A6C34878D82A}">
                    <a16:rowId xmlns:a16="http://schemas.microsoft.com/office/drawing/2014/main" val="374224658"/>
                  </a:ext>
                </a:extLst>
              </a:tr>
              <a:tr h="393292">
                <a:tc>
                  <a:txBody>
                    <a:bodyPr/>
                    <a:lstStyle/>
                    <a:p>
                      <a:pPr lvl="1" algn="r" fontAlgn="b"/>
                      <a:r>
                        <a:rPr lang="en-GB" sz="1400" u="none" strike="noStrike" dirty="0">
                          <a:effectLst/>
                          <a:latin typeface="+mn-lt"/>
                        </a:rPr>
                        <a:t>Buckingham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710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1.1</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1,235</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1.9</a:t>
                      </a:r>
                    </a:p>
                  </a:txBody>
                  <a:tcPr marL="9525" marR="9525" marT="9525" marB="0">
                    <a:solidFill>
                      <a:srgbClr val="006965">
                        <a:alpha val="20000"/>
                      </a:srgbClr>
                    </a:solidFill>
                  </a:tcPr>
                </a:tc>
                <a:tc>
                  <a:txBody>
                    <a:bodyPr/>
                    <a:lstStyle/>
                    <a:p>
                      <a:pPr algn="r" fontAlgn="b"/>
                      <a:r>
                        <a:rPr lang="en-GB" sz="1400" b="0" i="0" u="none" strike="noStrike" dirty="0">
                          <a:solidFill>
                            <a:srgbClr val="000000"/>
                          </a:solidFill>
                          <a:effectLst/>
                          <a:latin typeface="+mn-lt"/>
                        </a:rPr>
                        <a:t>525</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0.8</a:t>
                      </a:r>
                    </a:p>
                  </a:txBody>
                  <a:tcPr marL="9525" marR="9525" marT="9525" marB="0">
                    <a:solidFill>
                      <a:srgbClr val="006965">
                        <a:alpha val="20000"/>
                      </a:srgbClr>
                    </a:solidFill>
                  </a:tcPr>
                </a:tc>
                <a:extLst>
                  <a:ext uri="{0D108BD9-81ED-4DB2-BD59-A6C34878D82A}">
                    <a16:rowId xmlns:a16="http://schemas.microsoft.com/office/drawing/2014/main" val="1025161210"/>
                  </a:ext>
                </a:extLst>
              </a:tr>
              <a:tr h="460636">
                <a:tc>
                  <a:txBody>
                    <a:bodyPr/>
                    <a:lstStyle/>
                    <a:p>
                      <a:pPr lvl="1" algn="r" fontAlgn="b"/>
                      <a:r>
                        <a:rPr lang="en-GB" sz="1400" u="none" strike="noStrike" dirty="0">
                          <a:effectLst/>
                          <a:latin typeface="+mn-lt"/>
                        </a:rPr>
                        <a:t>Chesham and Amersham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750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1,215</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2.2</a:t>
                      </a:r>
                    </a:p>
                  </a:txBody>
                  <a:tcPr marL="9525" marR="9525" marT="9525" marB="0">
                    <a:solidFill>
                      <a:srgbClr val="006965">
                        <a:alpha val="50196"/>
                      </a:srgbClr>
                    </a:solidFill>
                  </a:tcPr>
                </a:tc>
                <a:tc>
                  <a:txBody>
                    <a:bodyPr/>
                    <a:lstStyle/>
                    <a:p>
                      <a:pPr algn="r" fontAlgn="b"/>
                      <a:r>
                        <a:rPr lang="en-GB" sz="1400" b="0" i="0" u="none" strike="noStrike" dirty="0">
                          <a:solidFill>
                            <a:srgbClr val="000000"/>
                          </a:solidFill>
                          <a:effectLst/>
                          <a:latin typeface="+mn-lt"/>
                        </a:rPr>
                        <a:t>465</a:t>
                      </a:r>
                    </a:p>
                  </a:txBody>
                  <a:tcPr marL="9525" marR="9525" marT="9525" marB="0">
                    <a:solidFill>
                      <a:srgbClr val="006965">
                        <a:alpha val="50196"/>
                      </a:srgbClr>
                    </a:solidFill>
                  </a:tcPr>
                </a:tc>
                <a:tc>
                  <a:txBody>
                    <a:bodyPr/>
                    <a:lstStyle/>
                    <a:p>
                      <a:pPr algn="r" fontAlgn="b"/>
                      <a:r>
                        <a:rPr lang="en-GB" sz="1400" b="0" i="0" u="none" strike="noStrike" dirty="0">
                          <a:solidFill>
                            <a:srgbClr val="000000"/>
                          </a:solidFill>
                          <a:effectLst/>
                          <a:latin typeface="+mn-lt"/>
                        </a:rPr>
                        <a:t>0.8</a:t>
                      </a:r>
                    </a:p>
                  </a:txBody>
                  <a:tcPr marL="9525" marR="9525" marT="9525" marB="0">
                    <a:solidFill>
                      <a:srgbClr val="006965">
                        <a:alpha val="50196"/>
                      </a:srgbClr>
                    </a:solidFill>
                  </a:tcPr>
                </a:tc>
                <a:extLst>
                  <a:ext uri="{0D108BD9-81ED-4DB2-BD59-A6C34878D82A}">
                    <a16:rowId xmlns:a16="http://schemas.microsoft.com/office/drawing/2014/main" val="559763272"/>
                  </a:ext>
                </a:extLst>
              </a:tr>
              <a:tr h="393292">
                <a:tc>
                  <a:txBody>
                    <a:bodyPr/>
                    <a:lstStyle/>
                    <a:p>
                      <a:pPr lvl="1" algn="r" fontAlgn="b"/>
                      <a:r>
                        <a:rPr lang="en-GB" sz="1400" u="none" strike="noStrike" dirty="0">
                          <a:effectLst/>
                          <a:latin typeface="+mn-lt"/>
                        </a:rPr>
                        <a:t>Wycombe</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1,840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2.6</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2,815</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4.1</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975</a:t>
                      </a:r>
                    </a:p>
                  </a:txBody>
                  <a:tcPr marL="9525" marR="9525" marT="9525" marB="0">
                    <a:solidFill>
                      <a:srgbClr val="006965">
                        <a:alpha val="20000"/>
                      </a:srgbClr>
                    </a:solidFill>
                  </a:tcPr>
                </a:tc>
                <a:tc>
                  <a:txBody>
                    <a:bodyPr/>
                    <a:lstStyle/>
                    <a:p>
                      <a:pPr algn="r" fontAlgn="b"/>
                      <a:r>
                        <a:rPr lang="en-GB" sz="1400" b="0" i="0" u="none" strike="noStrike" dirty="0">
                          <a:solidFill>
                            <a:srgbClr val="000000"/>
                          </a:solidFill>
                          <a:effectLst/>
                          <a:latin typeface="+mn-lt"/>
                        </a:rPr>
                        <a:t>1.5</a:t>
                      </a:r>
                    </a:p>
                  </a:txBody>
                  <a:tcPr marL="9525" marR="9525" marT="9525" marB="0">
                    <a:solidFill>
                      <a:srgbClr val="006965">
                        <a:alpha val="20000"/>
                      </a:srgbClr>
                    </a:solidFill>
                  </a:tcPr>
                </a:tc>
                <a:extLst>
                  <a:ext uri="{0D108BD9-81ED-4DB2-BD59-A6C34878D82A}">
                    <a16:rowId xmlns:a16="http://schemas.microsoft.com/office/drawing/2014/main" val="3378898359"/>
                  </a:ext>
                </a:extLst>
              </a:tr>
              <a:tr h="393292">
                <a:tc>
                  <a:txBody>
                    <a:bodyPr/>
                    <a:lstStyle/>
                    <a:p>
                      <a:pPr algn="l" fontAlgn="b"/>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extLst>
                  <a:ext uri="{0D108BD9-81ED-4DB2-BD59-A6C34878D82A}">
                    <a16:rowId xmlns:a16="http://schemas.microsoft.com/office/drawing/2014/main" val="2142116898"/>
                  </a:ext>
                </a:extLst>
              </a:tr>
              <a:tr h="393292">
                <a:tc>
                  <a:txBody>
                    <a:bodyPr/>
                    <a:lstStyle/>
                    <a:p>
                      <a:pPr algn="l" fontAlgn="b"/>
                      <a:r>
                        <a:rPr lang="en-GB" sz="1400" b="1" u="none" strike="noStrike" dirty="0">
                          <a:effectLst/>
                          <a:latin typeface="+mn-lt"/>
                        </a:rPr>
                        <a:t>Buckinghamshire</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5,540</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1.7</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8,910</a:t>
                      </a:r>
                    </a:p>
                  </a:txBody>
                  <a:tcPr marL="9525" marR="9525" marT="9525" marB="0">
                    <a:solidFill>
                      <a:srgbClr val="006965">
                        <a:alpha val="20000"/>
                      </a:srgbClr>
                    </a:solidFill>
                  </a:tcPr>
                </a:tc>
                <a:tc>
                  <a:txBody>
                    <a:bodyPr/>
                    <a:lstStyle/>
                    <a:p>
                      <a:pPr algn="r" fontAlgn="b"/>
                      <a:r>
                        <a:rPr lang="en-GB" sz="1400" b="1" i="0" u="none" strike="noStrike" dirty="0">
                          <a:solidFill>
                            <a:srgbClr val="000000"/>
                          </a:solidFill>
                          <a:effectLst/>
                          <a:latin typeface="+mn-lt"/>
                        </a:rPr>
                        <a:t>2.6</a:t>
                      </a:r>
                    </a:p>
                  </a:txBody>
                  <a:tcPr marL="9525" marR="9525" marT="9525" marB="0">
                    <a:solidFill>
                      <a:srgbClr val="006965">
                        <a:alpha val="20000"/>
                      </a:srgbClr>
                    </a:solidFill>
                  </a:tcPr>
                </a:tc>
                <a:tc>
                  <a:txBody>
                    <a:bodyPr/>
                    <a:lstStyle/>
                    <a:p>
                      <a:pPr algn="r" fontAlgn="b"/>
                      <a:r>
                        <a:rPr lang="en-GB" sz="1400" b="1" i="0" u="none" strike="noStrike">
                          <a:solidFill>
                            <a:srgbClr val="000000"/>
                          </a:solidFill>
                          <a:effectLst/>
                          <a:latin typeface="+mn-lt"/>
                        </a:rPr>
                        <a:t>3,370</a:t>
                      </a:r>
                    </a:p>
                  </a:txBody>
                  <a:tcPr marL="9525" marR="9525" marT="9525" marB="0">
                    <a:solidFill>
                      <a:srgbClr val="006965">
                        <a:alpha val="20000"/>
                      </a:srgbClr>
                    </a:solidFill>
                  </a:tcPr>
                </a:tc>
                <a:tc>
                  <a:txBody>
                    <a:bodyPr/>
                    <a:lstStyle/>
                    <a:p>
                      <a:pPr algn="r" fontAlgn="b"/>
                      <a:r>
                        <a:rPr lang="en-GB" sz="1400" b="1" i="0" u="none" strike="noStrike" dirty="0">
                          <a:solidFill>
                            <a:srgbClr val="000000"/>
                          </a:solidFill>
                          <a:effectLst/>
                          <a:latin typeface="+mn-lt"/>
                        </a:rPr>
                        <a:t>0.9</a:t>
                      </a:r>
                    </a:p>
                  </a:txBody>
                  <a:tcPr marL="9525" marR="9525" marT="9525" marB="0">
                    <a:solidFill>
                      <a:srgbClr val="006965">
                        <a:alpha val="20000"/>
                      </a:srgbClr>
                    </a:solidFill>
                  </a:tcPr>
                </a:tc>
                <a:extLst>
                  <a:ext uri="{0D108BD9-81ED-4DB2-BD59-A6C34878D82A}">
                    <a16:rowId xmlns:a16="http://schemas.microsoft.com/office/drawing/2014/main" val="1577093800"/>
                  </a:ext>
                </a:extLst>
              </a:tr>
              <a:tr h="393292">
                <a:tc>
                  <a:txBody>
                    <a:bodyPr/>
                    <a:lstStyle/>
                    <a:p>
                      <a:pPr algn="l" fontAlgn="b"/>
                      <a:r>
                        <a:rPr lang="en-GB" sz="1400" u="none" strike="noStrike" dirty="0">
                          <a:effectLst/>
                          <a:latin typeface="+mn-lt"/>
                        </a:rPr>
                        <a:t>England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1,063,505</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3.0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1,349,985</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3.8</a:t>
                      </a:r>
                    </a:p>
                  </a:txBody>
                  <a:tcPr marL="9525" marR="9525" marT="9525" marB="0">
                    <a:solidFill>
                      <a:srgbClr val="006965">
                        <a:alpha val="50196"/>
                      </a:srgbClr>
                    </a:solidFill>
                  </a:tcPr>
                </a:tc>
                <a:tc>
                  <a:txBody>
                    <a:bodyPr/>
                    <a:lstStyle/>
                    <a:p>
                      <a:pPr algn="r" fontAlgn="b"/>
                      <a:r>
                        <a:rPr lang="en-GB" sz="1400" b="0" i="0" u="none" strike="noStrike" dirty="0">
                          <a:solidFill>
                            <a:srgbClr val="000000"/>
                          </a:solidFill>
                          <a:effectLst/>
                          <a:latin typeface="+mn-lt"/>
                        </a:rPr>
                        <a:t>286,480</a:t>
                      </a:r>
                    </a:p>
                  </a:txBody>
                  <a:tcPr marL="9525" marR="9525" marT="9525" marB="0">
                    <a:solidFill>
                      <a:srgbClr val="006965">
                        <a:alpha val="50196"/>
                      </a:srgbClr>
                    </a:solidFill>
                  </a:tcPr>
                </a:tc>
                <a:tc>
                  <a:txBody>
                    <a:bodyPr/>
                    <a:lstStyle/>
                    <a:p>
                      <a:pPr algn="r" fontAlgn="b"/>
                      <a:r>
                        <a:rPr lang="en-GB" sz="1400" b="0" i="0" u="none" strike="noStrike" dirty="0">
                          <a:solidFill>
                            <a:srgbClr val="000000"/>
                          </a:solidFill>
                          <a:effectLst/>
                          <a:latin typeface="+mn-lt"/>
                        </a:rPr>
                        <a:t>0.8</a:t>
                      </a:r>
                    </a:p>
                  </a:txBody>
                  <a:tcPr marL="9525" marR="9525" marT="9525" marB="0">
                    <a:solidFill>
                      <a:srgbClr val="006965">
                        <a:alpha val="50196"/>
                      </a:srgbClr>
                    </a:solidFill>
                  </a:tcPr>
                </a:tc>
                <a:extLst>
                  <a:ext uri="{0D108BD9-81ED-4DB2-BD59-A6C34878D82A}">
                    <a16:rowId xmlns:a16="http://schemas.microsoft.com/office/drawing/2014/main" val="1894439850"/>
                  </a:ext>
                </a:extLst>
              </a:tr>
            </a:tbl>
          </a:graphicData>
        </a:graphic>
      </p:graphicFrame>
      <p:pic>
        <p:nvPicPr>
          <p:cNvPr id="6" name="Picture 5" descr="Text&#10;&#10;Description automatically generated with medium confidence">
            <a:extLst>
              <a:ext uri="{FF2B5EF4-FFF2-40B4-BE49-F238E27FC236}">
                <a16:creationId xmlns:a16="http://schemas.microsoft.com/office/drawing/2014/main" id="{391204C5-7732-8C30-23B3-C46BF6676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
        <p:nvSpPr>
          <p:cNvPr id="7" name="TextBox 6">
            <a:extLst>
              <a:ext uri="{FF2B5EF4-FFF2-40B4-BE49-F238E27FC236}">
                <a16:creationId xmlns:a16="http://schemas.microsoft.com/office/drawing/2014/main" id="{1E719C3F-78D8-2909-59A0-1C634C3DF680}"/>
              </a:ext>
            </a:extLst>
          </p:cNvPr>
          <p:cNvSpPr txBox="1"/>
          <p:nvPr/>
        </p:nvSpPr>
        <p:spPr>
          <a:xfrm>
            <a:off x="9180692" y="5900652"/>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spTree>
    <p:extLst>
      <p:ext uri="{BB962C8B-B14F-4D97-AF65-F5344CB8AC3E}">
        <p14:creationId xmlns:p14="http://schemas.microsoft.com/office/powerpoint/2010/main" val="373618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820397098"/>
              </p:ext>
            </p:extLst>
          </p:nvPr>
        </p:nvGraphicFramePr>
        <p:xfrm>
          <a:off x="881400" y="1183912"/>
          <a:ext cx="10429200" cy="469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603681" y="337895"/>
            <a:ext cx="10515600" cy="741338"/>
          </a:xfrm>
        </p:spPr>
        <p:txBody>
          <a:bodyPr>
            <a:normAutofit/>
          </a:bodyPr>
          <a:lstStyle/>
          <a:p>
            <a:r>
              <a:rPr lang="en-GB" sz="2800" b="1" dirty="0">
                <a:solidFill>
                  <a:srgbClr val="006965"/>
                </a:solidFill>
                <a:latin typeface="+mn-lt"/>
              </a:rPr>
              <a:t>Chart 1: Claimant Count – November 2023</a:t>
            </a:r>
            <a:r>
              <a:rPr lang="en-GB" sz="2800" dirty="0">
                <a:solidFill>
                  <a:srgbClr val="006965"/>
                </a:solidFill>
                <a:latin typeface="+mn-lt"/>
              </a:rPr>
              <a:t>	</a:t>
            </a:r>
          </a:p>
        </p:txBody>
      </p:sp>
      <p:sp>
        <p:nvSpPr>
          <p:cNvPr id="4" name="Oval 3">
            <a:extLst>
              <a:ext uri="{FF2B5EF4-FFF2-40B4-BE49-F238E27FC236}">
                <a16:creationId xmlns:a16="http://schemas.microsoft.com/office/drawing/2014/main" id="{6A868EE4-70A0-2EB1-00C9-38A34316C115}"/>
              </a:ext>
            </a:extLst>
          </p:cNvPr>
          <p:cNvSpPr/>
          <p:nvPr/>
        </p:nvSpPr>
        <p:spPr>
          <a:xfrm>
            <a:off x="1397832" y="1302631"/>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3,370</a:t>
            </a:r>
            <a:r>
              <a:rPr lang="en-GB" sz="1400" dirty="0"/>
              <a:t> more claimants in November 2023 than in March 2020</a:t>
            </a:r>
          </a:p>
        </p:txBody>
      </p:sp>
      <p:sp>
        <p:nvSpPr>
          <p:cNvPr id="6" name="TextBox 5">
            <a:extLst>
              <a:ext uri="{FF2B5EF4-FFF2-40B4-BE49-F238E27FC236}">
                <a16:creationId xmlns:a16="http://schemas.microsoft.com/office/drawing/2014/main" id="{D43B871C-8C87-9606-7F2F-1A781AE94D25}"/>
              </a:ext>
            </a:extLst>
          </p:cNvPr>
          <p:cNvSpPr txBox="1"/>
          <p:nvPr/>
        </p:nvSpPr>
        <p:spPr>
          <a:xfrm>
            <a:off x="9685471" y="595936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8" name="Picture 7" descr="Text&#10;&#10;Description automatically generated with medium confidence">
            <a:extLst>
              <a:ext uri="{FF2B5EF4-FFF2-40B4-BE49-F238E27FC236}">
                <a16:creationId xmlns:a16="http://schemas.microsoft.com/office/drawing/2014/main" id="{8051017A-FCA1-01C2-863F-E9797525B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41140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729914" y="310077"/>
            <a:ext cx="8553450" cy="600805"/>
          </a:xfrm>
        </p:spPr>
        <p:txBody>
          <a:bodyPr>
            <a:normAutofit fontScale="90000"/>
          </a:bodyPr>
          <a:lstStyle/>
          <a:p>
            <a:r>
              <a:rPr lang="en-GB" sz="2800" b="1" dirty="0">
                <a:solidFill>
                  <a:srgbClr val="006965"/>
                </a:solidFill>
                <a:latin typeface="+mn-lt"/>
              </a:rPr>
              <a:t>Chart 2: Claimant Count rate by LEP area (November 2023)</a:t>
            </a:r>
            <a:r>
              <a:rPr lang="en-GB" sz="2800" dirty="0">
                <a:solidFill>
                  <a:srgbClr val="006965"/>
                </a:solidFill>
                <a:latin typeface="+mn-lt"/>
              </a:rPr>
              <a:t>	</a:t>
            </a:r>
          </a:p>
        </p:txBody>
      </p:sp>
      <p:sp>
        <p:nvSpPr>
          <p:cNvPr id="4" name="TextBox 3">
            <a:extLst>
              <a:ext uri="{FF2B5EF4-FFF2-40B4-BE49-F238E27FC236}">
                <a16:creationId xmlns:a16="http://schemas.microsoft.com/office/drawing/2014/main" id="{BCDE03A8-C1AB-ED9C-C14A-50C11A93C856}"/>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6" name="Picture 5" descr="Text&#10;&#10;Description automatically generated with medium confidence">
            <a:extLst>
              <a:ext uri="{FF2B5EF4-FFF2-40B4-BE49-F238E27FC236}">
                <a16:creationId xmlns:a16="http://schemas.microsoft.com/office/drawing/2014/main" id="{36257988-F78D-535B-E61A-86BF2423D9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5" name="Chart 4">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394046575"/>
              </p:ext>
            </p:extLst>
          </p:nvPr>
        </p:nvGraphicFramePr>
        <p:xfrm>
          <a:off x="655005" y="1073195"/>
          <a:ext cx="10112400" cy="518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621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200" y="114497"/>
            <a:ext cx="8010196" cy="1325563"/>
          </a:xfrm>
        </p:spPr>
        <p:txBody>
          <a:bodyPr>
            <a:normAutofit/>
          </a:bodyPr>
          <a:lstStyle/>
          <a:p>
            <a:r>
              <a:rPr lang="en-GB" sz="2800" b="1" dirty="0">
                <a:solidFill>
                  <a:srgbClr val="006965"/>
                </a:solidFill>
                <a:latin typeface="+mn-lt"/>
              </a:rPr>
              <a:t>Chart 3: Claimant Count rate % point change, March 2020 to November 2023, by LEP area</a:t>
            </a:r>
            <a:r>
              <a:rPr lang="en-GB" sz="2800" dirty="0">
                <a:solidFill>
                  <a:srgbClr val="006965"/>
                </a:solidFill>
                <a:latin typeface="+mn-lt"/>
              </a:rPr>
              <a:t>	</a:t>
            </a:r>
          </a:p>
        </p:txBody>
      </p:sp>
      <p:sp>
        <p:nvSpPr>
          <p:cNvPr id="4" name="TextBox 3">
            <a:extLst>
              <a:ext uri="{FF2B5EF4-FFF2-40B4-BE49-F238E27FC236}">
                <a16:creationId xmlns:a16="http://schemas.microsoft.com/office/drawing/2014/main" id="{133B023D-FD56-4789-989E-728754E08B78}"/>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7" name="Picture 6" descr="Text&#10;&#10;Description automatically generated with medium confidence">
            <a:extLst>
              <a:ext uri="{FF2B5EF4-FFF2-40B4-BE49-F238E27FC236}">
                <a16:creationId xmlns:a16="http://schemas.microsoft.com/office/drawing/2014/main" id="{B3495785-C108-C39E-0DFE-F838843C0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5" name="Chart 4">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019698251"/>
              </p:ext>
            </p:extLst>
          </p:nvPr>
        </p:nvGraphicFramePr>
        <p:xfrm>
          <a:off x="584400" y="1348514"/>
          <a:ext cx="11023200" cy="50260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4058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2800" b="1" dirty="0">
                <a:solidFill>
                  <a:srgbClr val="006965"/>
                </a:solidFill>
                <a:latin typeface="+mn-lt"/>
              </a:rPr>
              <a:t>Characteristics of claimants	</a:t>
            </a:r>
            <a:r>
              <a:rPr lang="en-GB" sz="2800" dirty="0">
                <a:solidFill>
                  <a:srgbClr val="006965"/>
                </a:solidFill>
                <a:latin typeface="+mn-lt"/>
              </a:rPr>
              <a:t>	</a:t>
            </a: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400" dirty="0"/>
              <a:t>Between March 2020 and November 2023, the Claimant Count rate in Buckinghamshire for men rose by 0.8 percentage points, compared to 1.0 percentage point for women.</a:t>
            </a:r>
          </a:p>
          <a:p>
            <a:r>
              <a:rPr lang="en-GB" sz="2400" dirty="0"/>
              <a:t>People aged 25-49 make up a greater proportion of all those claiming now than pre-pandemic.</a:t>
            </a:r>
          </a:p>
          <a:p>
            <a:r>
              <a:rPr lang="en-GB" sz="2400" dirty="0"/>
              <a:t>There was a 76% increase in the number of 25-49 year old claimants in Buckinghamshire between March 2020 and November 2023, compared with a 61% increase across all ages.  </a:t>
            </a:r>
          </a:p>
          <a:p>
            <a:endParaRPr lang="en-GB" sz="2400" dirty="0"/>
          </a:p>
          <a:p>
            <a:endParaRPr lang="en-GB" sz="2400" dirty="0"/>
          </a:p>
        </p:txBody>
      </p:sp>
      <p:pic>
        <p:nvPicPr>
          <p:cNvPr id="6" name="Picture 5" descr="Text&#10;&#10;Description automatically generated with medium confidence">
            <a:extLst>
              <a:ext uri="{FF2B5EF4-FFF2-40B4-BE49-F238E27FC236}">
                <a16:creationId xmlns:a16="http://schemas.microsoft.com/office/drawing/2014/main" id="{4972E325-EEC2-1C48-E36F-40CE1E527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30434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Technical Appendix (1)</a:t>
            </a:r>
            <a:endParaRPr lang="en-GB" sz="3200" dirty="0">
              <a:solidFill>
                <a:srgbClr val="006965"/>
              </a:solidFill>
              <a:latin typeface="+mn-lt"/>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000" dirty="0"/>
              <a:t>The Claimant Count counts the number of people who claim Universal Credit and are required to seek work and be available for work plus the number of people claiming Jobseeker's Allowance. </a:t>
            </a:r>
          </a:p>
          <a:p>
            <a:r>
              <a:rPr lang="en-GB" sz="2000" dirty="0"/>
              <a:t>It is a measure of the number of people claiming ‘out-of-work’ related benefits. </a:t>
            </a:r>
          </a:p>
          <a:p>
            <a:r>
              <a:rPr lang="en-GB" sz="2000" dirty="0"/>
              <a:t>Whilst the Claimant Count is not a measure of unemployment, it is a useful proxy at the local level as unemployment data derived from survey data has large margins of error. </a:t>
            </a:r>
          </a:p>
          <a:p>
            <a:r>
              <a:rPr lang="en-GB" sz="2000" dirty="0"/>
              <a:t>It is also a timely measure as data is released on a monthly basis. Data released in the second week in November 2023 for example, measures the number of claimants in the month to the second week in October 2023. </a:t>
            </a:r>
          </a:p>
          <a:p>
            <a:endParaRPr lang="en-GB" sz="2000" dirty="0"/>
          </a:p>
          <a:p>
            <a:endParaRPr lang="en-GB" sz="2000" dirty="0"/>
          </a:p>
        </p:txBody>
      </p:sp>
      <p:pic>
        <p:nvPicPr>
          <p:cNvPr id="3" name="Picture 2" descr="Text&#10;&#10;Description automatically generated with medium confidence">
            <a:extLst>
              <a:ext uri="{FF2B5EF4-FFF2-40B4-BE49-F238E27FC236}">
                <a16:creationId xmlns:a16="http://schemas.microsoft.com/office/drawing/2014/main" id="{5F6496FD-9981-BE3D-5277-53F35D519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56077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57c56eb-a1f0-4979-a931-b899a3a709e4">
      <Terms xmlns="http://schemas.microsoft.com/office/infopath/2007/PartnerControls"/>
    </lcf76f155ced4ddcb4097134ff3c332f>
    <TaxCatchAll xmlns="bdacb442-bfc7-44df-9acc-2a4df8c8cb38" xsi:nil="true"/>
    <_dlc_DocId xmlns="bdacb442-bfc7-44df-9acc-2a4df8c8cb38">T6W7HYUETC4M-1407514363-107308</_dlc_DocId>
    <_dlc_DocIdUrl xmlns="bdacb442-bfc7-44df-9acc-2a4df8c8cb38">
      <Url>https://bucksbusinessfirst.sharepoint.com/sites/btvlep/_layouts/15/DocIdRedir.aspx?ID=T6W7HYUETC4M-1407514363-107308</Url>
      <Description>T6W7HYUETC4M-1407514363-107308</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DBCA82913DEA0148AC94C8BCBF1D7BBE" ma:contentTypeVersion="1115" ma:contentTypeDescription="Create a new document." ma:contentTypeScope="" ma:versionID="c1229ecf5a6ff65fd936f98bf61dd995">
  <xsd:schema xmlns:xsd="http://www.w3.org/2001/XMLSchema" xmlns:xs="http://www.w3.org/2001/XMLSchema" xmlns:p="http://schemas.microsoft.com/office/2006/metadata/properties" xmlns:ns2="bdacb442-bfc7-44df-9acc-2a4df8c8cb38" xmlns:ns3="e57c56eb-a1f0-4979-a931-b899a3a709e4" targetNamespace="http://schemas.microsoft.com/office/2006/metadata/properties" ma:root="true" ma:fieldsID="a5f95ff58b3f6864889663fba1a7b5cf" ns2:_="" ns3:_="">
    <xsd:import namespace="bdacb442-bfc7-44df-9acc-2a4df8c8cb38"/>
    <xsd:import namespace="e57c56eb-a1f0-4979-a931-b899a3a709e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639fbd3-ce61-4fa2-9238-2504b05acb09}" ma:internalName="TaxCatchAll" ma:showField="CatchAllData" ma:web="bdacb442-bfc7-44df-9acc-2a4df8c8cb3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7c56eb-a1f0-4979-a931-b899a3a709e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ea9a1c8-df81-41cf-bcb6-b941b67a29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B174E1-9C0F-4E74-8B86-40C2D591C4E5}">
  <ds:schemaRefs>
    <ds:schemaRef ds:uri="http://schemas.microsoft.com/office/2006/metadata/properties"/>
    <ds:schemaRef ds:uri="http://schemas.microsoft.com/office/infopath/2007/PartnerControls"/>
    <ds:schemaRef ds:uri="e57c56eb-a1f0-4979-a931-b899a3a709e4"/>
    <ds:schemaRef ds:uri="bdacb442-bfc7-44df-9acc-2a4df8c8cb38"/>
  </ds:schemaRefs>
</ds:datastoreItem>
</file>

<file path=customXml/itemProps2.xml><?xml version="1.0" encoding="utf-8"?>
<ds:datastoreItem xmlns:ds="http://schemas.openxmlformats.org/officeDocument/2006/customXml" ds:itemID="{431D6489-FE59-411A-85BE-F756F9EAF2BD}">
  <ds:schemaRefs>
    <ds:schemaRef ds:uri="http://schemas.microsoft.com/sharepoint/events"/>
  </ds:schemaRefs>
</ds:datastoreItem>
</file>

<file path=customXml/itemProps3.xml><?xml version="1.0" encoding="utf-8"?>
<ds:datastoreItem xmlns:ds="http://schemas.openxmlformats.org/officeDocument/2006/customXml" ds:itemID="{88A7A99F-B7A5-4FBB-9AFF-2827D0BB98E0}">
  <ds:schemaRefs>
    <ds:schemaRef ds:uri="http://schemas.microsoft.com/sharepoint/v3/contenttype/forms"/>
  </ds:schemaRefs>
</ds:datastoreItem>
</file>

<file path=customXml/itemProps4.xml><?xml version="1.0" encoding="utf-8"?>
<ds:datastoreItem xmlns:ds="http://schemas.openxmlformats.org/officeDocument/2006/customXml" ds:itemID="{B7C1AEF5-78E3-4808-8DAD-4EDFBE8B8F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acb442-bfc7-44df-9acc-2a4df8c8cb38"/>
    <ds:schemaRef ds:uri="e57c56eb-a1f0-4979-a931-b899a3a709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217</TotalTime>
  <Words>826</Words>
  <Application>Microsoft Office PowerPoint</Application>
  <PresentationFormat>Widescreen</PresentationFormat>
  <Paragraphs>110</Paragraphs>
  <Slides>11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Office Theme</vt:lpstr>
      <vt:lpstr>1_Office Theme</vt:lpstr>
      <vt:lpstr>Microsoft Excel Worksheet</vt:lpstr>
      <vt:lpstr>December 2023</vt:lpstr>
      <vt:lpstr>About </vt:lpstr>
      <vt:lpstr>Headlines – November 2023 </vt:lpstr>
      <vt:lpstr>Table 1: Claimant Count – November 2023 </vt:lpstr>
      <vt:lpstr>Chart 1: Claimant Count – November 2023 </vt:lpstr>
      <vt:lpstr>Chart 2: Claimant Count rate by LEP area (November 2023) </vt:lpstr>
      <vt:lpstr>Chart 3: Claimant Count rate % point change, March 2020 to November 2023, by LEP area </vt:lpstr>
      <vt:lpstr>Characteristics of claimants  </vt:lpstr>
      <vt:lpstr>Technical Appendix (1)</vt:lpstr>
      <vt:lpstr>Technical Appendix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2023</dc:title>
  <dc:creator>James Moorhouse</dc:creator>
  <cp:lastModifiedBy>James Moorhouse</cp:lastModifiedBy>
  <cp:revision>3</cp:revision>
  <dcterms:created xsi:type="dcterms:W3CDTF">2023-10-24T10:15:05Z</dcterms:created>
  <dcterms:modified xsi:type="dcterms:W3CDTF">2023-12-12T13:04:03Z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ec5e55af-8e1c-4c8c-afad-77e765fb3fe1</vt:lpwstr>
  </property>
  <property fmtid="{D5CDD505-2E9C-101B-9397-08002B2CF9AE}" pid="3" name="ContentTypeId">
    <vt:lpwstr>0x010100DBCA82913DEA0148AC94C8BCBF1D7BBE</vt:lpwstr>
  </property>
  <property fmtid="{D5CDD505-2E9C-101B-9397-08002B2CF9AE}" pid="4" name="MediaServiceImageTags">
    <vt:lpwstr/>
  </property>
</Properties>
</file>