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60" r:id="rId6"/>
  </p:sldMasterIdLst>
  <p:sldIdLst>
    <p:sldId id="258" r:id="rId7"/>
    <p:sldId id="259" r:id="rId8"/>
    <p:sldId id="260" r:id="rId9"/>
    <p:sldId id="261" r:id="rId10"/>
    <p:sldId id="262" r:id="rId11"/>
    <p:sldId id="264" r:id="rId12"/>
    <p:sldId id="263" r:id="rId13"/>
    <p:sldId id="265" r:id="rId14"/>
    <p:sldId id="267" r:id="rId15"/>
    <p:sldId id="268" r:id="rId16"/>
    <p:sldId id="26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D137"/>
    <a:srgbClr val="006965"/>
    <a:srgbClr val="8787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C404B7-9D7D-4648-A1E7-B4613C058F79}" v="11" dt="2023-11-15T12:50:50.0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slide" Target="slides/slide9.xml"/><Relationship Id="rId23"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Hargrave" userId="b8f2e569-4c81-4f9d-96cf-9b35a10b6345" providerId="ADAL" clId="{15C404B7-9D7D-4648-A1E7-B4613C058F79}"/>
    <pc:docChg chg="custSel modSld sldOrd">
      <pc:chgData name="Caroline Hargrave" userId="b8f2e569-4c81-4f9d-96cf-9b35a10b6345" providerId="ADAL" clId="{15C404B7-9D7D-4648-A1E7-B4613C058F79}" dt="2023-11-16T09:39:24.254" v="290" actId="27636"/>
      <pc:docMkLst>
        <pc:docMk/>
      </pc:docMkLst>
      <pc:sldChg chg="modSp mod">
        <pc:chgData name="Caroline Hargrave" userId="b8f2e569-4c81-4f9d-96cf-9b35a10b6345" providerId="ADAL" clId="{15C404B7-9D7D-4648-A1E7-B4613C058F79}" dt="2023-11-15T12:50:52.462" v="277" actId="1076"/>
        <pc:sldMkLst>
          <pc:docMk/>
          <pc:sldMk cId="994117701" sldId="258"/>
        </pc:sldMkLst>
        <pc:picChg chg="mod">
          <ac:chgData name="Caroline Hargrave" userId="b8f2e569-4c81-4f9d-96cf-9b35a10b6345" providerId="ADAL" clId="{15C404B7-9D7D-4648-A1E7-B4613C058F79}" dt="2023-11-15T12:50:52.462" v="277" actId="1076"/>
          <ac:picMkLst>
            <pc:docMk/>
            <pc:sldMk cId="994117701" sldId="258"/>
            <ac:picMk id="6" creationId="{E7F5631C-65DF-D719-B3B4-D537B0D2214D}"/>
          </ac:picMkLst>
        </pc:picChg>
        <pc:picChg chg="mod">
          <ac:chgData name="Caroline Hargrave" userId="b8f2e569-4c81-4f9d-96cf-9b35a10b6345" providerId="ADAL" clId="{15C404B7-9D7D-4648-A1E7-B4613C058F79}" dt="2023-11-15T12:50:50.022" v="276" actId="1076"/>
          <ac:picMkLst>
            <pc:docMk/>
            <pc:sldMk cId="994117701" sldId="258"/>
            <ac:picMk id="1026" creationId="{73456F87-2365-124E-6F72-973CCCBC17EC}"/>
          </ac:picMkLst>
        </pc:picChg>
      </pc:sldChg>
      <pc:sldChg chg="modSp mod">
        <pc:chgData name="Caroline Hargrave" userId="b8f2e569-4c81-4f9d-96cf-9b35a10b6345" providerId="ADAL" clId="{15C404B7-9D7D-4648-A1E7-B4613C058F79}" dt="2023-11-15T12:28:20.001" v="0" actId="20577"/>
        <pc:sldMkLst>
          <pc:docMk/>
          <pc:sldMk cId="1034576619" sldId="259"/>
        </pc:sldMkLst>
        <pc:spChg chg="mod">
          <ac:chgData name="Caroline Hargrave" userId="b8f2e569-4c81-4f9d-96cf-9b35a10b6345" providerId="ADAL" clId="{15C404B7-9D7D-4648-A1E7-B4613C058F79}" dt="2023-11-15T12:28:20.001" v="0" actId="20577"/>
          <ac:spMkLst>
            <pc:docMk/>
            <pc:sldMk cId="1034576619" sldId="259"/>
            <ac:spMk id="3" creationId="{4973425E-71AC-413C-ABB0-693E0426FBCE}"/>
          </ac:spMkLst>
        </pc:spChg>
      </pc:sldChg>
      <pc:sldChg chg="modSp mod">
        <pc:chgData name="Caroline Hargrave" userId="b8f2e569-4c81-4f9d-96cf-9b35a10b6345" providerId="ADAL" clId="{15C404B7-9D7D-4648-A1E7-B4613C058F79}" dt="2023-11-16T09:39:24.254" v="290" actId="27636"/>
        <pc:sldMkLst>
          <pc:docMk/>
          <pc:sldMk cId="3450925634" sldId="260"/>
        </pc:sldMkLst>
        <pc:spChg chg="mod">
          <ac:chgData name="Caroline Hargrave" userId="b8f2e569-4c81-4f9d-96cf-9b35a10b6345" providerId="ADAL" clId="{15C404B7-9D7D-4648-A1E7-B4613C058F79}" dt="2023-11-15T12:34:47.287" v="229" actId="20577"/>
          <ac:spMkLst>
            <pc:docMk/>
            <pc:sldMk cId="3450925634" sldId="260"/>
            <ac:spMk id="2" creationId="{63862BA3-833D-439A-ADCC-1FD4466E5460}"/>
          </ac:spMkLst>
        </pc:spChg>
        <pc:spChg chg="mod">
          <ac:chgData name="Caroline Hargrave" userId="b8f2e569-4c81-4f9d-96cf-9b35a10b6345" providerId="ADAL" clId="{15C404B7-9D7D-4648-A1E7-B4613C058F79}" dt="2023-11-16T09:39:24.254" v="290" actId="27636"/>
          <ac:spMkLst>
            <pc:docMk/>
            <pc:sldMk cId="3450925634" sldId="260"/>
            <ac:spMk id="5" creationId="{75A3D708-6915-F140-28BC-316C941EA59D}"/>
          </ac:spMkLst>
        </pc:spChg>
      </pc:sldChg>
      <pc:sldChg chg="modSp mod">
        <pc:chgData name="Caroline Hargrave" userId="b8f2e569-4c81-4f9d-96cf-9b35a10b6345" providerId="ADAL" clId="{15C404B7-9D7D-4648-A1E7-B4613C058F79}" dt="2023-11-16T09:11:12.605" v="285" actId="20577"/>
        <pc:sldMkLst>
          <pc:docMk/>
          <pc:sldMk cId="2411401230" sldId="262"/>
        </pc:sldMkLst>
        <pc:spChg chg="mod">
          <ac:chgData name="Caroline Hargrave" userId="b8f2e569-4c81-4f9d-96cf-9b35a10b6345" providerId="ADAL" clId="{15C404B7-9D7D-4648-A1E7-B4613C058F79}" dt="2023-11-16T09:11:12.605" v="285" actId="20577"/>
          <ac:spMkLst>
            <pc:docMk/>
            <pc:sldMk cId="2411401230" sldId="262"/>
            <ac:spMk id="2" creationId="{63862BA3-833D-439A-ADCC-1FD4466E5460}"/>
          </ac:spMkLst>
        </pc:spChg>
      </pc:sldChg>
      <pc:sldChg chg="modSp mod">
        <pc:chgData name="Caroline Hargrave" userId="b8f2e569-4c81-4f9d-96cf-9b35a10b6345" providerId="ADAL" clId="{15C404B7-9D7D-4648-A1E7-B4613C058F79}" dt="2023-11-15T12:37:50.339" v="260" actId="20577"/>
        <pc:sldMkLst>
          <pc:docMk/>
          <pc:sldMk cId="2844058688" sldId="263"/>
        </pc:sldMkLst>
        <pc:spChg chg="mod">
          <ac:chgData name="Caroline Hargrave" userId="b8f2e569-4c81-4f9d-96cf-9b35a10b6345" providerId="ADAL" clId="{15C404B7-9D7D-4648-A1E7-B4613C058F79}" dt="2023-11-15T12:37:50.339" v="260" actId="20577"/>
          <ac:spMkLst>
            <pc:docMk/>
            <pc:sldMk cId="2844058688" sldId="263"/>
            <ac:spMk id="2" creationId="{63862BA3-833D-439A-ADCC-1FD4466E5460}"/>
          </ac:spMkLst>
        </pc:spChg>
        <pc:graphicFrameChg chg="mod">
          <ac:chgData name="Caroline Hargrave" userId="b8f2e569-4c81-4f9d-96cf-9b35a10b6345" providerId="ADAL" clId="{15C404B7-9D7D-4648-A1E7-B4613C058F79}" dt="2023-11-15T12:36:33.869" v="240" actId="403"/>
          <ac:graphicFrameMkLst>
            <pc:docMk/>
            <pc:sldMk cId="2844058688" sldId="263"/>
            <ac:graphicFrameMk id="3" creationId="{439AF979-B9A5-43A6-AAB6-3F93B7C2B7EC}"/>
          </ac:graphicFrameMkLst>
        </pc:graphicFrameChg>
      </pc:sldChg>
      <pc:sldChg chg="modSp mod ord">
        <pc:chgData name="Caroline Hargrave" userId="b8f2e569-4c81-4f9d-96cf-9b35a10b6345" providerId="ADAL" clId="{15C404B7-9D7D-4648-A1E7-B4613C058F79}" dt="2023-11-15T12:37:27.037" v="248" actId="1076"/>
        <pc:sldMkLst>
          <pc:docMk/>
          <pc:sldMk cId="1896212589" sldId="264"/>
        </pc:sldMkLst>
        <pc:spChg chg="mod">
          <ac:chgData name="Caroline Hargrave" userId="b8f2e569-4c81-4f9d-96cf-9b35a10b6345" providerId="ADAL" clId="{15C404B7-9D7D-4648-A1E7-B4613C058F79}" dt="2023-11-15T12:37:27.037" v="248" actId="1076"/>
          <ac:spMkLst>
            <pc:docMk/>
            <pc:sldMk cId="1896212589" sldId="264"/>
            <ac:spMk id="2" creationId="{63862BA3-833D-439A-ADCC-1FD4466E5460}"/>
          </ac:spMkLst>
        </pc:spChg>
      </pc:sldChg>
      <pc:sldChg chg="modSp mod">
        <pc:chgData name="Caroline Hargrave" userId="b8f2e569-4c81-4f9d-96cf-9b35a10b6345" providerId="ADAL" clId="{15C404B7-9D7D-4648-A1E7-B4613C058F79}" dt="2023-11-15T12:38:48.064" v="265" actId="20577"/>
        <pc:sldMkLst>
          <pc:docMk/>
          <pc:sldMk cId="3304347097" sldId="265"/>
        </pc:sldMkLst>
        <pc:spChg chg="mod">
          <ac:chgData name="Caroline Hargrave" userId="b8f2e569-4c81-4f9d-96cf-9b35a10b6345" providerId="ADAL" clId="{15C404B7-9D7D-4648-A1E7-B4613C058F79}" dt="2023-11-15T12:38:48.064" v="265" actId="20577"/>
          <ac:spMkLst>
            <pc:docMk/>
            <pc:sldMk cId="3304347097" sldId="265"/>
            <ac:spMk id="4" creationId="{7CA60DFD-157B-19A7-9E92-36BDA2CD08D9}"/>
          </ac:spMkLst>
        </pc:spChg>
      </pc:sldChg>
      <pc:sldChg chg="modSp mod">
        <pc:chgData name="Caroline Hargrave" userId="b8f2e569-4c81-4f9d-96cf-9b35a10b6345" providerId="ADAL" clId="{15C404B7-9D7D-4648-A1E7-B4613C058F79}" dt="2023-11-15T12:41:31.223" v="267" actId="403"/>
        <pc:sldMkLst>
          <pc:docMk/>
          <pc:sldMk cId="2560771375" sldId="267"/>
        </pc:sldMkLst>
        <pc:spChg chg="mod">
          <ac:chgData name="Caroline Hargrave" userId="b8f2e569-4c81-4f9d-96cf-9b35a10b6345" providerId="ADAL" clId="{15C404B7-9D7D-4648-A1E7-B4613C058F79}" dt="2023-11-15T12:41:31.223" v="267" actId="403"/>
          <ac:spMkLst>
            <pc:docMk/>
            <pc:sldMk cId="2560771375" sldId="267"/>
            <ac:spMk id="2" creationId="{63862BA3-833D-439A-ADCC-1FD4466E5460}"/>
          </ac:spMkLst>
        </pc:spChg>
      </pc:sldChg>
      <pc:sldChg chg="modSp mod">
        <pc:chgData name="Caroline Hargrave" userId="b8f2e569-4c81-4f9d-96cf-9b35a10b6345" providerId="ADAL" clId="{15C404B7-9D7D-4648-A1E7-B4613C058F79}" dt="2023-11-15T12:41:45.784" v="275" actId="20577"/>
        <pc:sldMkLst>
          <pc:docMk/>
          <pc:sldMk cId="1992396091" sldId="268"/>
        </pc:sldMkLst>
        <pc:spChg chg="mod">
          <ac:chgData name="Caroline Hargrave" userId="b8f2e569-4c81-4f9d-96cf-9b35a10b6345" providerId="ADAL" clId="{15C404B7-9D7D-4648-A1E7-B4613C058F79}" dt="2023-11-15T12:41:45.784" v="275" actId="20577"/>
          <ac:spMkLst>
            <pc:docMk/>
            <pc:sldMk cId="1992396091" sldId="268"/>
            <ac:spMk id="4" creationId="{7CA60DFD-157B-19A7-9E92-36BDA2CD08D9}"/>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3.bin"/><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'[Claimant Count Data by Month (from March 2020) - MASTER.xlsx]Trend'!$B$7</c:f>
              <c:strCache>
                <c:ptCount val="1"/>
                <c:pt idx="0">
                  <c:v>Bucks - number</c:v>
                </c:pt>
              </c:strCache>
            </c:strRef>
          </c:tx>
          <c:spPr>
            <a:solidFill>
              <a:srgbClr val="006965"/>
            </a:solidFill>
            <a:ln>
              <a:noFill/>
            </a:ln>
            <a:effectLst/>
          </c:spPr>
          <c:invertIfNegative val="0"/>
          <c:cat>
            <c:strRef>
              <c:f>'[Claimant Count Data by Month (from March 2020) - MASTER.xlsx]Trend'!$A$8:$A$65</c:f>
              <c:strCache>
                <c:ptCount val="58"/>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pt idx="49">
                  <c:v>February 2023</c:v>
                </c:pt>
                <c:pt idx="50">
                  <c:v>March 2023</c:v>
                </c:pt>
                <c:pt idx="51">
                  <c:v>April 2023</c:v>
                </c:pt>
                <c:pt idx="52">
                  <c:v>May 2023</c:v>
                </c:pt>
                <c:pt idx="53">
                  <c:v>June 2023</c:v>
                </c:pt>
                <c:pt idx="54">
                  <c:v>July 2023</c:v>
                </c:pt>
                <c:pt idx="55">
                  <c:v>August 2023</c:v>
                </c:pt>
                <c:pt idx="56">
                  <c:v>September 2023</c:v>
                </c:pt>
                <c:pt idx="57">
                  <c:v>October 2023</c:v>
                </c:pt>
              </c:strCache>
            </c:strRef>
          </c:cat>
          <c:val>
            <c:numRef>
              <c:f>'[Claimant Count Data by Month (from March 2020) - MASTER.xlsx]Trend'!$B$8:$B$65</c:f>
              <c:numCache>
                <c:formatCode>#,##0</c:formatCode>
                <c:ptCount val="58"/>
                <c:pt idx="0">
                  <c:v>3450</c:v>
                </c:pt>
                <c:pt idx="1">
                  <c:v>3680</c:v>
                </c:pt>
                <c:pt idx="2">
                  <c:v>3885</c:v>
                </c:pt>
                <c:pt idx="3">
                  <c:v>4065</c:v>
                </c:pt>
                <c:pt idx="4">
                  <c:v>4105</c:v>
                </c:pt>
                <c:pt idx="5">
                  <c:v>4350</c:v>
                </c:pt>
                <c:pt idx="6">
                  <c:v>4395</c:v>
                </c:pt>
                <c:pt idx="7">
                  <c:v>4590</c:v>
                </c:pt>
                <c:pt idx="8">
                  <c:v>4700</c:v>
                </c:pt>
                <c:pt idx="9">
                  <c:v>4850</c:v>
                </c:pt>
                <c:pt idx="10">
                  <c:v>4925</c:v>
                </c:pt>
                <c:pt idx="11">
                  <c:v>5020</c:v>
                </c:pt>
                <c:pt idx="12">
                  <c:v>5195</c:v>
                </c:pt>
                <c:pt idx="13">
                  <c:v>5365</c:v>
                </c:pt>
                <c:pt idx="14">
                  <c:v>5540</c:v>
                </c:pt>
                <c:pt idx="15">
                  <c:v>9500</c:v>
                </c:pt>
                <c:pt idx="16">
                  <c:v>15250</c:v>
                </c:pt>
                <c:pt idx="17">
                  <c:v>14605</c:v>
                </c:pt>
                <c:pt idx="18">
                  <c:v>15030</c:v>
                </c:pt>
                <c:pt idx="19">
                  <c:v>15660</c:v>
                </c:pt>
                <c:pt idx="20">
                  <c:v>15460</c:v>
                </c:pt>
                <c:pt idx="21">
                  <c:v>14625</c:v>
                </c:pt>
                <c:pt idx="22">
                  <c:v>14965</c:v>
                </c:pt>
                <c:pt idx="23">
                  <c:v>14870</c:v>
                </c:pt>
                <c:pt idx="24">
                  <c:v>14765</c:v>
                </c:pt>
                <c:pt idx="25">
                  <c:v>15515</c:v>
                </c:pt>
                <c:pt idx="26">
                  <c:v>15350</c:v>
                </c:pt>
                <c:pt idx="27">
                  <c:v>15040</c:v>
                </c:pt>
                <c:pt idx="28">
                  <c:v>13890</c:v>
                </c:pt>
                <c:pt idx="29">
                  <c:v>12745</c:v>
                </c:pt>
                <c:pt idx="30">
                  <c:v>12605</c:v>
                </c:pt>
                <c:pt idx="31">
                  <c:v>11970</c:v>
                </c:pt>
                <c:pt idx="32">
                  <c:v>11230</c:v>
                </c:pt>
                <c:pt idx="33">
                  <c:v>11030</c:v>
                </c:pt>
                <c:pt idx="34">
                  <c:v>10490</c:v>
                </c:pt>
                <c:pt idx="35">
                  <c:v>10125</c:v>
                </c:pt>
                <c:pt idx="36">
                  <c:v>9910</c:v>
                </c:pt>
                <c:pt idx="37">
                  <c:v>9760</c:v>
                </c:pt>
                <c:pt idx="38">
                  <c:v>9490</c:v>
                </c:pt>
                <c:pt idx="39">
                  <c:v>9120</c:v>
                </c:pt>
                <c:pt idx="40">
                  <c:v>8840</c:v>
                </c:pt>
                <c:pt idx="41">
                  <c:v>8755</c:v>
                </c:pt>
                <c:pt idx="42">
                  <c:v>8690</c:v>
                </c:pt>
                <c:pt idx="43">
                  <c:v>8755</c:v>
                </c:pt>
                <c:pt idx="44">
                  <c:v>8825</c:v>
                </c:pt>
                <c:pt idx="45">
                  <c:v>8695</c:v>
                </c:pt>
                <c:pt idx="46">
                  <c:v>8725</c:v>
                </c:pt>
                <c:pt idx="47">
                  <c:v>8715</c:v>
                </c:pt>
                <c:pt idx="48">
                  <c:v>8705</c:v>
                </c:pt>
                <c:pt idx="49">
                  <c:v>8665</c:v>
                </c:pt>
                <c:pt idx="50">
                  <c:v>8675</c:v>
                </c:pt>
                <c:pt idx="51">
                  <c:v>8725</c:v>
                </c:pt>
                <c:pt idx="52">
                  <c:v>8605</c:v>
                </c:pt>
                <c:pt idx="53">
                  <c:v>8735</c:v>
                </c:pt>
                <c:pt idx="54">
                  <c:v>8765</c:v>
                </c:pt>
                <c:pt idx="55">
                  <c:v>8750</c:v>
                </c:pt>
                <c:pt idx="56">
                  <c:v>8875</c:v>
                </c:pt>
                <c:pt idx="57">
                  <c:v>8895</c:v>
                </c:pt>
              </c:numCache>
            </c:numRef>
          </c:val>
          <c:extLst>
            <c:ext xmlns:c16="http://schemas.microsoft.com/office/drawing/2014/chart" uri="{C3380CC4-5D6E-409C-BE32-E72D297353CC}">
              <c16:uniqueId val="{00000000-E390-41E1-B6F5-0B6E9E373A46}"/>
            </c:ext>
          </c:extLst>
        </c:ser>
        <c:dLbls>
          <c:showLegendKey val="0"/>
          <c:showVal val="0"/>
          <c:showCatName val="0"/>
          <c:showSerName val="0"/>
          <c:showPercent val="0"/>
          <c:showBubbleSize val="0"/>
        </c:dLbls>
        <c:gapWidth val="219"/>
        <c:overlap val="-27"/>
        <c:axId val="88502512"/>
        <c:axId val="1772360224"/>
      </c:barChart>
      <c:lineChart>
        <c:grouping val="standard"/>
        <c:varyColors val="0"/>
        <c:ser>
          <c:idx val="1"/>
          <c:order val="1"/>
          <c:tx>
            <c:strRef>
              <c:f>'[Claimant Count Data by Month (from March 2020) - MASTER.xlsx]Trend'!$C$7</c:f>
              <c:strCache>
                <c:ptCount val="1"/>
                <c:pt idx="0">
                  <c:v>Bucks %</c:v>
                </c:pt>
              </c:strCache>
            </c:strRef>
          </c:tx>
          <c:spPr>
            <a:ln w="28575" cap="rnd">
              <a:solidFill>
                <a:srgbClr val="B5D137"/>
              </a:solidFill>
              <a:round/>
            </a:ln>
            <a:effectLst/>
          </c:spPr>
          <c:marker>
            <c:symbol val="none"/>
          </c:marker>
          <c:cat>
            <c:strRef>
              <c:f>'[Claimant Count Data by Month (from March 2020) - MASTER.xlsx]Trend'!$A$8:$A$65</c:f>
              <c:strCache>
                <c:ptCount val="58"/>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pt idx="49">
                  <c:v>February 2023</c:v>
                </c:pt>
                <c:pt idx="50">
                  <c:v>March 2023</c:v>
                </c:pt>
                <c:pt idx="51">
                  <c:v>April 2023</c:v>
                </c:pt>
                <c:pt idx="52">
                  <c:v>May 2023</c:v>
                </c:pt>
                <c:pt idx="53">
                  <c:v>June 2023</c:v>
                </c:pt>
                <c:pt idx="54">
                  <c:v>July 2023</c:v>
                </c:pt>
                <c:pt idx="55">
                  <c:v>August 2023</c:v>
                </c:pt>
                <c:pt idx="56">
                  <c:v>September 2023</c:v>
                </c:pt>
                <c:pt idx="57">
                  <c:v>October 2023</c:v>
                </c:pt>
              </c:strCache>
            </c:strRef>
          </c:cat>
          <c:val>
            <c:numRef>
              <c:f>'[Claimant Count Data by Month (from March 2020) - MASTER.xlsx]Trend'!$C$8:$C$65</c:f>
              <c:numCache>
                <c:formatCode>#,##0.0</c:formatCode>
                <c:ptCount val="58"/>
                <c:pt idx="0">
                  <c:v>1.1000000000000001</c:v>
                </c:pt>
                <c:pt idx="1">
                  <c:v>1.1000000000000001</c:v>
                </c:pt>
                <c:pt idx="2">
                  <c:v>1.2</c:v>
                </c:pt>
                <c:pt idx="3">
                  <c:v>1.2</c:v>
                </c:pt>
                <c:pt idx="4">
                  <c:v>1.3</c:v>
                </c:pt>
                <c:pt idx="5">
                  <c:v>1.3</c:v>
                </c:pt>
                <c:pt idx="6">
                  <c:v>1.3</c:v>
                </c:pt>
                <c:pt idx="7">
                  <c:v>1.4</c:v>
                </c:pt>
                <c:pt idx="8">
                  <c:v>1.4</c:v>
                </c:pt>
                <c:pt idx="9">
                  <c:v>1.5</c:v>
                </c:pt>
                <c:pt idx="10">
                  <c:v>1.5</c:v>
                </c:pt>
                <c:pt idx="11">
                  <c:v>1.5</c:v>
                </c:pt>
                <c:pt idx="12">
                  <c:v>1.6</c:v>
                </c:pt>
                <c:pt idx="13">
                  <c:v>1.6</c:v>
                </c:pt>
                <c:pt idx="14">
                  <c:v>1.7</c:v>
                </c:pt>
                <c:pt idx="15">
                  <c:v>2.9</c:v>
                </c:pt>
                <c:pt idx="16">
                  <c:v>4.5999999999999996</c:v>
                </c:pt>
                <c:pt idx="17">
                  <c:v>4.4000000000000004</c:v>
                </c:pt>
                <c:pt idx="18">
                  <c:v>4.5999999999999996</c:v>
                </c:pt>
                <c:pt idx="19">
                  <c:v>4.8</c:v>
                </c:pt>
                <c:pt idx="20">
                  <c:v>4.7</c:v>
                </c:pt>
                <c:pt idx="21">
                  <c:v>4.5</c:v>
                </c:pt>
                <c:pt idx="22">
                  <c:v>4.5999999999999996</c:v>
                </c:pt>
                <c:pt idx="23">
                  <c:v>4.5</c:v>
                </c:pt>
                <c:pt idx="24">
                  <c:v>4.5</c:v>
                </c:pt>
                <c:pt idx="25">
                  <c:v>4.7</c:v>
                </c:pt>
                <c:pt idx="26">
                  <c:v>4.7</c:v>
                </c:pt>
                <c:pt idx="27">
                  <c:v>4.5999999999999996</c:v>
                </c:pt>
                <c:pt idx="28">
                  <c:v>4.2</c:v>
                </c:pt>
                <c:pt idx="29">
                  <c:v>3.9</c:v>
                </c:pt>
                <c:pt idx="30">
                  <c:v>3.8</c:v>
                </c:pt>
                <c:pt idx="31">
                  <c:v>3.6</c:v>
                </c:pt>
                <c:pt idx="32">
                  <c:v>3.4</c:v>
                </c:pt>
                <c:pt idx="33">
                  <c:v>3.3</c:v>
                </c:pt>
                <c:pt idx="34">
                  <c:v>3.2</c:v>
                </c:pt>
                <c:pt idx="35">
                  <c:v>3.1</c:v>
                </c:pt>
                <c:pt idx="36">
                  <c:v>3</c:v>
                </c:pt>
                <c:pt idx="37">
                  <c:v>3</c:v>
                </c:pt>
                <c:pt idx="38">
                  <c:v>2.9</c:v>
                </c:pt>
                <c:pt idx="39">
                  <c:v>2.8</c:v>
                </c:pt>
                <c:pt idx="40">
                  <c:v>2.7</c:v>
                </c:pt>
                <c:pt idx="41">
                  <c:v>2.7</c:v>
                </c:pt>
                <c:pt idx="42">
                  <c:v>2.6</c:v>
                </c:pt>
                <c:pt idx="43">
                  <c:v>2.7</c:v>
                </c:pt>
                <c:pt idx="44">
                  <c:v>2.7</c:v>
                </c:pt>
                <c:pt idx="45">
                  <c:v>2.6</c:v>
                </c:pt>
                <c:pt idx="46">
                  <c:v>2.6</c:v>
                </c:pt>
                <c:pt idx="47">
                  <c:v>2.6</c:v>
                </c:pt>
                <c:pt idx="48">
                  <c:v>2.6</c:v>
                </c:pt>
                <c:pt idx="49">
                  <c:v>2.5</c:v>
                </c:pt>
                <c:pt idx="50">
                  <c:v>2.5</c:v>
                </c:pt>
                <c:pt idx="51">
                  <c:v>2.6</c:v>
                </c:pt>
                <c:pt idx="52">
                  <c:v>2.5</c:v>
                </c:pt>
                <c:pt idx="53">
                  <c:v>2.6</c:v>
                </c:pt>
                <c:pt idx="54">
                  <c:v>2.6</c:v>
                </c:pt>
                <c:pt idx="55">
                  <c:v>2.6</c:v>
                </c:pt>
                <c:pt idx="56">
                  <c:v>2.6</c:v>
                </c:pt>
                <c:pt idx="57">
                  <c:v>2.6</c:v>
                </c:pt>
              </c:numCache>
            </c:numRef>
          </c:val>
          <c:smooth val="0"/>
          <c:extLst>
            <c:ext xmlns:c16="http://schemas.microsoft.com/office/drawing/2014/chart" uri="{C3380CC4-5D6E-409C-BE32-E72D297353CC}">
              <c16:uniqueId val="{00000001-E390-41E1-B6F5-0B6E9E373A46}"/>
            </c:ext>
          </c:extLst>
        </c:ser>
        <c:ser>
          <c:idx val="2"/>
          <c:order val="2"/>
          <c:tx>
            <c:strRef>
              <c:f>'[Claimant Count Data by Month (from March 2020) - MASTER.xlsx]Trend'!$D$7</c:f>
              <c:strCache>
                <c:ptCount val="1"/>
                <c:pt idx="0">
                  <c:v>England %</c:v>
                </c:pt>
              </c:strCache>
            </c:strRef>
          </c:tx>
          <c:spPr>
            <a:ln w="28575" cap="rnd">
              <a:solidFill>
                <a:srgbClr val="878787"/>
              </a:solidFill>
              <a:round/>
            </a:ln>
            <a:effectLst/>
          </c:spPr>
          <c:marker>
            <c:symbol val="none"/>
          </c:marker>
          <c:cat>
            <c:strRef>
              <c:f>'[Claimant Count Data by Month (from March 2020) - MASTER.xlsx]Trend'!$A$8:$A$65</c:f>
              <c:strCache>
                <c:ptCount val="58"/>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pt idx="49">
                  <c:v>February 2023</c:v>
                </c:pt>
                <c:pt idx="50">
                  <c:v>March 2023</c:v>
                </c:pt>
                <c:pt idx="51">
                  <c:v>April 2023</c:v>
                </c:pt>
                <c:pt idx="52">
                  <c:v>May 2023</c:v>
                </c:pt>
                <c:pt idx="53">
                  <c:v>June 2023</c:v>
                </c:pt>
                <c:pt idx="54">
                  <c:v>July 2023</c:v>
                </c:pt>
                <c:pt idx="55">
                  <c:v>August 2023</c:v>
                </c:pt>
                <c:pt idx="56">
                  <c:v>September 2023</c:v>
                </c:pt>
                <c:pt idx="57">
                  <c:v>October 2023</c:v>
                </c:pt>
              </c:strCache>
            </c:strRef>
          </c:cat>
          <c:val>
            <c:numRef>
              <c:f>'[Claimant Count Data by Month (from March 2020) - MASTER.xlsx]Trend'!$D$8:$D$65</c:f>
              <c:numCache>
                <c:formatCode>#,##0.0</c:formatCode>
                <c:ptCount val="58"/>
                <c:pt idx="0">
                  <c:v>2.4</c:v>
                </c:pt>
                <c:pt idx="1">
                  <c:v>2.5</c:v>
                </c:pt>
                <c:pt idx="2">
                  <c:v>2.6</c:v>
                </c:pt>
                <c:pt idx="3">
                  <c:v>2.6</c:v>
                </c:pt>
                <c:pt idx="4">
                  <c:v>2.6</c:v>
                </c:pt>
                <c:pt idx="5">
                  <c:v>2.7</c:v>
                </c:pt>
                <c:pt idx="6">
                  <c:v>2.7</c:v>
                </c:pt>
                <c:pt idx="7">
                  <c:v>2.8</c:v>
                </c:pt>
                <c:pt idx="8">
                  <c:v>2.8</c:v>
                </c:pt>
                <c:pt idx="9">
                  <c:v>2.8</c:v>
                </c:pt>
                <c:pt idx="10">
                  <c:v>2.8</c:v>
                </c:pt>
                <c:pt idx="11">
                  <c:v>2.9</c:v>
                </c:pt>
                <c:pt idx="12">
                  <c:v>2.9</c:v>
                </c:pt>
                <c:pt idx="13">
                  <c:v>3</c:v>
                </c:pt>
                <c:pt idx="14">
                  <c:v>3</c:v>
                </c:pt>
                <c:pt idx="15">
                  <c:v>5</c:v>
                </c:pt>
                <c:pt idx="16">
                  <c:v>6.4</c:v>
                </c:pt>
                <c:pt idx="17">
                  <c:v>6.3</c:v>
                </c:pt>
                <c:pt idx="18">
                  <c:v>6.4</c:v>
                </c:pt>
                <c:pt idx="19">
                  <c:v>6.5</c:v>
                </c:pt>
                <c:pt idx="20">
                  <c:v>6.4</c:v>
                </c:pt>
                <c:pt idx="21">
                  <c:v>6.2</c:v>
                </c:pt>
                <c:pt idx="22">
                  <c:v>6.3</c:v>
                </c:pt>
                <c:pt idx="23">
                  <c:v>6.3</c:v>
                </c:pt>
                <c:pt idx="24">
                  <c:v>6.2</c:v>
                </c:pt>
                <c:pt idx="25">
                  <c:v>6.5</c:v>
                </c:pt>
                <c:pt idx="26">
                  <c:v>6.5</c:v>
                </c:pt>
                <c:pt idx="27">
                  <c:v>6.4</c:v>
                </c:pt>
                <c:pt idx="28">
                  <c:v>6</c:v>
                </c:pt>
                <c:pt idx="29">
                  <c:v>5.6</c:v>
                </c:pt>
                <c:pt idx="30">
                  <c:v>5.4</c:v>
                </c:pt>
                <c:pt idx="31">
                  <c:v>5.2</c:v>
                </c:pt>
                <c:pt idx="32">
                  <c:v>5</c:v>
                </c:pt>
                <c:pt idx="33">
                  <c:v>4.8</c:v>
                </c:pt>
                <c:pt idx="34">
                  <c:v>4.5999999999999996</c:v>
                </c:pt>
                <c:pt idx="35">
                  <c:v>4.4000000000000004</c:v>
                </c:pt>
                <c:pt idx="36">
                  <c:v>4.3</c:v>
                </c:pt>
                <c:pt idx="37">
                  <c:v>4.3</c:v>
                </c:pt>
                <c:pt idx="38">
                  <c:v>4.2</c:v>
                </c:pt>
                <c:pt idx="39">
                  <c:v>4</c:v>
                </c:pt>
                <c:pt idx="40">
                  <c:v>3.9</c:v>
                </c:pt>
                <c:pt idx="41">
                  <c:v>3.8</c:v>
                </c:pt>
                <c:pt idx="42">
                  <c:v>3.7</c:v>
                </c:pt>
                <c:pt idx="43">
                  <c:v>3.7</c:v>
                </c:pt>
                <c:pt idx="44">
                  <c:v>3.7</c:v>
                </c:pt>
                <c:pt idx="45">
                  <c:v>3.6</c:v>
                </c:pt>
                <c:pt idx="46">
                  <c:v>3.6</c:v>
                </c:pt>
                <c:pt idx="47">
                  <c:v>3.7</c:v>
                </c:pt>
                <c:pt idx="48">
                  <c:v>3.6</c:v>
                </c:pt>
                <c:pt idx="49">
                  <c:v>3.7</c:v>
                </c:pt>
                <c:pt idx="50">
                  <c:v>3.8</c:v>
                </c:pt>
                <c:pt idx="51">
                  <c:v>3.8</c:v>
                </c:pt>
                <c:pt idx="52">
                  <c:v>3.7</c:v>
                </c:pt>
                <c:pt idx="53">
                  <c:v>3.7</c:v>
                </c:pt>
                <c:pt idx="54">
                  <c:v>3.8</c:v>
                </c:pt>
                <c:pt idx="55">
                  <c:v>3.7</c:v>
                </c:pt>
                <c:pt idx="56">
                  <c:v>3.8</c:v>
                </c:pt>
                <c:pt idx="57">
                  <c:v>3.8</c:v>
                </c:pt>
              </c:numCache>
            </c:numRef>
          </c:val>
          <c:smooth val="0"/>
          <c:extLst>
            <c:ext xmlns:c16="http://schemas.microsoft.com/office/drawing/2014/chart" uri="{C3380CC4-5D6E-409C-BE32-E72D297353CC}">
              <c16:uniqueId val="{00000002-E390-41E1-B6F5-0B6E9E373A46}"/>
            </c:ext>
          </c:extLst>
        </c:ser>
        <c:dLbls>
          <c:showLegendKey val="0"/>
          <c:showVal val="0"/>
          <c:showCatName val="0"/>
          <c:showSerName val="0"/>
          <c:showPercent val="0"/>
          <c:showBubbleSize val="0"/>
        </c:dLbls>
        <c:marker val="1"/>
        <c:smooth val="0"/>
        <c:axId val="2083602400"/>
        <c:axId val="1772351904"/>
      </c:lineChart>
      <c:catAx>
        <c:axId val="2083602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72351904"/>
        <c:crosses val="autoZero"/>
        <c:auto val="1"/>
        <c:lblAlgn val="ctr"/>
        <c:lblOffset val="100"/>
        <c:noMultiLvlLbl val="0"/>
      </c:catAx>
      <c:valAx>
        <c:axId val="177235190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83602400"/>
        <c:crosses val="autoZero"/>
        <c:crossBetween val="between"/>
      </c:valAx>
      <c:valAx>
        <c:axId val="1772360224"/>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8502512"/>
        <c:crosses val="max"/>
        <c:crossBetween val="between"/>
      </c:valAx>
      <c:catAx>
        <c:axId val="88502512"/>
        <c:scaling>
          <c:orientation val="minMax"/>
        </c:scaling>
        <c:delete val="1"/>
        <c:axPos val="b"/>
        <c:numFmt formatCode="General" sourceLinked="1"/>
        <c:majorTickMark val="out"/>
        <c:minorTickMark val="none"/>
        <c:tickLblPos val="nextTo"/>
        <c:crossAx val="177236022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6965"/>
            </a:solidFill>
            <a:ln>
              <a:noFill/>
            </a:ln>
            <a:effectLst/>
          </c:spPr>
          <c:invertIfNegative val="0"/>
          <c:dPt>
            <c:idx val="22"/>
            <c:invertIfNegative val="0"/>
            <c:bubble3D val="0"/>
            <c:spPr>
              <a:solidFill>
                <a:srgbClr val="006965"/>
              </a:solidFill>
              <a:ln>
                <a:noFill/>
              </a:ln>
              <a:effectLst/>
            </c:spPr>
            <c:extLst>
              <c:ext xmlns:c16="http://schemas.microsoft.com/office/drawing/2014/chart" uri="{C3380CC4-5D6E-409C-BE32-E72D297353CC}">
                <c16:uniqueId val="{00000001-2795-42E9-8F01-9F97822055FC}"/>
              </c:ext>
            </c:extLst>
          </c:dPt>
          <c:dPt>
            <c:idx val="24"/>
            <c:invertIfNegative val="0"/>
            <c:bubble3D val="0"/>
            <c:spPr>
              <a:solidFill>
                <a:srgbClr val="006965"/>
              </a:solidFill>
              <a:ln>
                <a:noFill/>
              </a:ln>
              <a:effectLst/>
            </c:spPr>
            <c:extLst>
              <c:ext xmlns:c16="http://schemas.microsoft.com/office/drawing/2014/chart" uri="{C3380CC4-5D6E-409C-BE32-E72D297353CC}">
                <c16:uniqueId val="{00000003-2795-42E9-8F01-9F97822055FC}"/>
              </c:ext>
            </c:extLst>
          </c:dPt>
          <c:dPt>
            <c:idx val="25"/>
            <c:invertIfNegative val="0"/>
            <c:bubble3D val="0"/>
            <c:spPr>
              <a:solidFill>
                <a:srgbClr val="006965"/>
              </a:solidFill>
              <a:ln>
                <a:noFill/>
              </a:ln>
              <a:effectLst/>
            </c:spPr>
            <c:extLst>
              <c:ext xmlns:c16="http://schemas.microsoft.com/office/drawing/2014/chart" uri="{C3380CC4-5D6E-409C-BE32-E72D297353CC}">
                <c16:uniqueId val="{00000005-2795-42E9-8F01-9F97822055FC}"/>
              </c:ext>
            </c:extLst>
          </c:dPt>
          <c:dPt>
            <c:idx val="26"/>
            <c:invertIfNegative val="0"/>
            <c:bubble3D val="0"/>
            <c:spPr>
              <a:solidFill>
                <a:srgbClr val="B5D137"/>
              </a:solidFill>
              <a:ln>
                <a:noFill/>
              </a:ln>
              <a:effectLst/>
            </c:spPr>
            <c:extLst>
              <c:ext xmlns:c16="http://schemas.microsoft.com/office/drawing/2014/chart" uri="{C3380CC4-5D6E-409C-BE32-E72D297353CC}">
                <c16:uniqueId val="{00000007-2795-42E9-8F01-9F97822055FC}"/>
              </c:ext>
            </c:extLst>
          </c:dPt>
          <c:dPt>
            <c:idx val="27"/>
            <c:invertIfNegative val="0"/>
            <c:bubble3D val="0"/>
            <c:spPr>
              <a:solidFill>
                <a:srgbClr val="006965"/>
              </a:solidFill>
              <a:ln>
                <a:noFill/>
              </a:ln>
              <a:effectLst/>
            </c:spPr>
            <c:extLst>
              <c:ext xmlns:c16="http://schemas.microsoft.com/office/drawing/2014/chart" uri="{C3380CC4-5D6E-409C-BE32-E72D297353CC}">
                <c16:uniqueId val="{00000009-2795-42E9-8F01-9F97822055FC}"/>
              </c:ext>
            </c:extLst>
          </c:dPt>
          <c:dPt>
            <c:idx val="30"/>
            <c:invertIfNegative val="0"/>
            <c:bubble3D val="0"/>
            <c:spPr>
              <a:solidFill>
                <a:srgbClr val="006965"/>
              </a:solidFill>
              <a:ln>
                <a:noFill/>
              </a:ln>
              <a:effectLst/>
            </c:spPr>
            <c:extLst>
              <c:ext xmlns:c16="http://schemas.microsoft.com/office/drawing/2014/chart" uri="{C3380CC4-5D6E-409C-BE32-E72D297353CC}">
                <c16:uniqueId val="{0000000B-2795-42E9-8F01-9F97822055FC}"/>
              </c:ext>
            </c:extLst>
          </c:dPt>
          <c:dPt>
            <c:idx val="31"/>
            <c:invertIfNegative val="0"/>
            <c:bubble3D val="0"/>
            <c:spPr>
              <a:solidFill>
                <a:srgbClr val="006965"/>
              </a:solidFill>
              <a:ln>
                <a:noFill/>
              </a:ln>
              <a:effectLst/>
            </c:spPr>
            <c:extLst>
              <c:ext xmlns:c16="http://schemas.microsoft.com/office/drawing/2014/chart" uri="{C3380CC4-5D6E-409C-BE32-E72D297353CC}">
                <c16:uniqueId val="{0000000D-2795-42E9-8F01-9F97822055FC}"/>
              </c:ext>
            </c:extLst>
          </c:dPt>
          <c:dPt>
            <c:idx val="32"/>
            <c:invertIfNegative val="0"/>
            <c:bubble3D val="0"/>
            <c:spPr>
              <a:solidFill>
                <a:srgbClr val="006965"/>
              </a:solidFill>
              <a:ln>
                <a:noFill/>
              </a:ln>
              <a:effectLst/>
            </c:spPr>
            <c:extLst>
              <c:ext xmlns:c16="http://schemas.microsoft.com/office/drawing/2014/chart" uri="{C3380CC4-5D6E-409C-BE32-E72D297353CC}">
                <c16:uniqueId val="{0000000F-2795-42E9-8F01-9F97822055FC}"/>
              </c:ext>
            </c:extLst>
          </c:dPt>
          <c:dPt>
            <c:idx val="33"/>
            <c:invertIfNegative val="0"/>
            <c:bubble3D val="0"/>
            <c:spPr>
              <a:solidFill>
                <a:srgbClr val="006965"/>
              </a:solidFill>
              <a:ln>
                <a:noFill/>
              </a:ln>
              <a:effectLst/>
            </c:spPr>
            <c:extLst>
              <c:ext xmlns:c16="http://schemas.microsoft.com/office/drawing/2014/chart" uri="{C3380CC4-5D6E-409C-BE32-E72D297353CC}">
                <c16:uniqueId val="{00000011-2795-42E9-8F01-9F97822055FC}"/>
              </c:ext>
            </c:extLst>
          </c:dPt>
          <c:cat>
            <c:strRef>
              <c:f>'[Claimant Count Data by Month (from March 2020) - MASTER.xlsx]Claimant rate by LEP'!$A$8:$A$45</c:f>
              <c:strCache>
                <c:ptCount val="38"/>
                <c:pt idx="0">
                  <c:v>Greater Birmingham and Solihull</c:v>
                </c:pt>
                <c:pt idx="1">
                  <c:v>Black Country</c:v>
                </c:pt>
                <c:pt idx="2">
                  <c:v>Thames Valley Berkshire</c:v>
                </c:pt>
                <c:pt idx="3">
                  <c:v>Greater Lincolnshire</c:v>
                </c:pt>
                <c:pt idx="4">
                  <c:v>Lancashire</c:v>
                </c:pt>
                <c:pt idx="5">
                  <c:v>Leicester and Leicestershire</c:v>
                </c:pt>
                <c:pt idx="6">
                  <c:v>Stoke-on-Trent and Staffordshire</c:v>
                </c:pt>
                <c:pt idx="7">
                  <c:v>South East</c:v>
                </c:pt>
                <c:pt idx="8">
                  <c:v>Hertfordshire</c:v>
                </c:pt>
                <c:pt idx="9">
                  <c:v>Hull and East Yorkshire</c:v>
                </c:pt>
                <c:pt idx="10">
                  <c:v>London</c:v>
                </c:pt>
                <c:pt idx="12">
                  <c:v>Coventry and Warwickshire</c:v>
                </c:pt>
                <c:pt idx="13">
                  <c:v>D2N2</c:v>
                </c:pt>
                <c:pt idx="14">
                  <c:v>Solent</c:v>
                </c:pt>
                <c:pt idx="15">
                  <c:v>South East Midlands</c:v>
                </c:pt>
                <c:pt idx="16">
                  <c:v>Leeds City Region</c:v>
                </c:pt>
                <c:pt idx="17">
                  <c:v>North East</c:v>
                </c:pt>
                <c:pt idx="18">
                  <c:v>OxLEP</c:v>
                </c:pt>
                <c:pt idx="19">
                  <c:v>Greater Cambridge Greater Peterborough</c:v>
                </c:pt>
                <c:pt idx="20">
                  <c:v>Swindon and Wiltshire</c:v>
                </c:pt>
                <c:pt idx="21">
                  <c:v>Tees Valley</c:v>
                </c:pt>
                <c:pt idx="22">
                  <c:v>Worcestershire</c:v>
                </c:pt>
                <c:pt idx="23">
                  <c:v>Coast to Capital</c:v>
                </c:pt>
                <c:pt idx="24">
                  <c:v>Cornwall and Isles of Scilly</c:v>
                </c:pt>
                <c:pt idx="25">
                  <c:v>Liverpool City Region</c:v>
                </c:pt>
                <c:pt idx="26">
                  <c:v>Buckinghamshire</c:v>
                </c:pt>
                <c:pt idx="27">
                  <c:v>Dorset</c:v>
                </c:pt>
                <c:pt idx="28">
                  <c:v>Heart of the South West</c:v>
                </c:pt>
                <c:pt idx="29">
                  <c:v>The Marches</c:v>
                </c:pt>
                <c:pt idx="30">
                  <c:v>West of England</c:v>
                </c:pt>
                <c:pt idx="31">
                  <c:v>Cheshire and Warrington</c:v>
                </c:pt>
                <c:pt idx="32">
                  <c:v>GFirst</c:v>
                </c:pt>
                <c:pt idx="33">
                  <c:v>Greater Manchester</c:v>
                </c:pt>
                <c:pt idx="34">
                  <c:v>South Yorkshire</c:v>
                </c:pt>
                <c:pt idx="35">
                  <c:v>Cumbria</c:v>
                </c:pt>
                <c:pt idx="36">
                  <c:v>Enterprise M3</c:v>
                </c:pt>
                <c:pt idx="37">
                  <c:v>New Anglia</c:v>
                </c:pt>
              </c:strCache>
            </c:strRef>
          </c:cat>
          <c:val>
            <c:numRef>
              <c:f>'[Claimant Count Data by Month (from March 2020) - MASTER.xlsx]Claimant rate by LEP'!$AS$8:$AS$45</c:f>
              <c:numCache>
                <c:formatCode>#,##0.0</c:formatCode>
                <c:ptCount val="38"/>
                <c:pt idx="0">
                  <c:v>6.2</c:v>
                </c:pt>
                <c:pt idx="1">
                  <c:v>5.9</c:v>
                </c:pt>
                <c:pt idx="2">
                  <c:v>5</c:v>
                </c:pt>
                <c:pt idx="3">
                  <c:v>4.9000000000000004</c:v>
                </c:pt>
                <c:pt idx="4">
                  <c:v>4.7</c:v>
                </c:pt>
                <c:pt idx="5">
                  <c:v>4.5</c:v>
                </c:pt>
                <c:pt idx="6">
                  <c:v>4.5</c:v>
                </c:pt>
                <c:pt idx="7">
                  <c:v>4.2</c:v>
                </c:pt>
                <c:pt idx="8">
                  <c:v>3.9</c:v>
                </c:pt>
                <c:pt idx="9">
                  <c:v>3.9</c:v>
                </c:pt>
                <c:pt idx="10">
                  <c:v>3.8</c:v>
                </c:pt>
                <c:pt idx="11">
                  <c:v>3.8</c:v>
                </c:pt>
                <c:pt idx="12">
                  <c:v>3.7</c:v>
                </c:pt>
                <c:pt idx="13">
                  <c:v>3.6</c:v>
                </c:pt>
                <c:pt idx="14">
                  <c:v>3.6</c:v>
                </c:pt>
                <c:pt idx="15">
                  <c:v>3.4</c:v>
                </c:pt>
                <c:pt idx="16">
                  <c:v>3.3</c:v>
                </c:pt>
                <c:pt idx="17">
                  <c:v>3.3</c:v>
                </c:pt>
                <c:pt idx="18">
                  <c:v>3.3</c:v>
                </c:pt>
                <c:pt idx="19">
                  <c:v>3.2</c:v>
                </c:pt>
                <c:pt idx="20">
                  <c:v>2.9</c:v>
                </c:pt>
                <c:pt idx="21">
                  <c:v>2.9</c:v>
                </c:pt>
                <c:pt idx="22">
                  <c:v>2.9</c:v>
                </c:pt>
                <c:pt idx="23">
                  <c:v>2.7</c:v>
                </c:pt>
                <c:pt idx="24">
                  <c:v>2.7</c:v>
                </c:pt>
                <c:pt idx="25">
                  <c:v>2.7</c:v>
                </c:pt>
                <c:pt idx="26">
                  <c:v>2.6</c:v>
                </c:pt>
                <c:pt idx="27">
                  <c:v>2.6</c:v>
                </c:pt>
                <c:pt idx="28">
                  <c:v>2.6</c:v>
                </c:pt>
                <c:pt idx="29">
                  <c:v>2.6</c:v>
                </c:pt>
                <c:pt idx="30">
                  <c:v>2.6</c:v>
                </c:pt>
                <c:pt idx="31">
                  <c:v>2.4</c:v>
                </c:pt>
                <c:pt idx="32">
                  <c:v>2.4</c:v>
                </c:pt>
                <c:pt idx="33">
                  <c:v>2.4</c:v>
                </c:pt>
                <c:pt idx="34">
                  <c:v>2.2999999999999998</c:v>
                </c:pt>
                <c:pt idx="35">
                  <c:v>2.2000000000000002</c:v>
                </c:pt>
                <c:pt idx="36">
                  <c:v>2.1</c:v>
                </c:pt>
                <c:pt idx="37">
                  <c:v>2</c:v>
                </c:pt>
              </c:numCache>
            </c:numRef>
          </c:val>
          <c:extLst>
            <c:ext xmlns:c16="http://schemas.microsoft.com/office/drawing/2014/chart" uri="{C3380CC4-5D6E-409C-BE32-E72D297353CC}">
              <c16:uniqueId val="{00000012-2795-42E9-8F01-9F97822055FC}"/>
            </c:ext>
          </c:extLst>
        </c:ser>
        <c:dLbls>
          <c:showLegendKey val="0"/>
          <c:showVal val="0"/>
          <c:showCatName val="0"/>
          <c:showSerName val="0"/>
          <c:showPercent val="0"/>
          <c:showBubbleSize val="0"/>
        </c:dLbls>
        <c:gapWidth val="219"/>
        <c:overlap val="-27"/>
        <c:axId val="629872783"/>
        <c:axId val="551263375"/>
      </c:barChart>
      <c:catAx>
        <c:axId val="6298727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1263375"/>
        <c:crosses val="autoZero"/>
        <c:auto val="1"/>
        <c:lblAlgn val="ctr"/>
        <c:lblOffset val="100"/>
        <c:noMultiLvlLbl val="0"/>
      </c:catAx>
      <c:valAx>
        <c:axId val="551263375"/>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987278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'[Claimant Count Data by Month (from March 2020) - MASTER.xlsx]Claimant rate by LEP'!$AT$48</c:f>
              <c:strCache>
                <c:ptCount val="1"/>
                <c:pt idx="0">
                  <c:v>March - Oct  2023</c:v>
                </c:pt>
              </c:strCache>
            </c:strRef>
          </c:tx>
          <c:spPr>
            <a:solidFill>
              <a:srgbClr val="006965"/>
            </a:solidFill>
            <a:ln>
              <a:noFill/>
            </a:ln>
            <a:effectLst/>
          </c:spPr>
          <c:invertIfNegative val="0"/>
          <c:dPt>
            <c:idx val="4"/>
            <c:invertIfNegative val="0"/>
            <c:bubble3D val="0"/>
            <c:spPr>
              <a:solidFill>
                <a:srgbClr val="006965"/>
              </a:solidFill>
              <a:ln>
                <a:noFill/>
              </a:ln>
              <a:effectLst/>
            </c:spPr>
            <c:extLst>
              <c:ext xmlns:c16="http://schemas.microsoft.com/office/drawing/2014/chart" uri="{C3380CC4-5D6E-409C-BE32-E72D297353CC}">
                <c16:uniqueId val="{00000001-3EB7-4C10-857C-3846C5E83F0B}"/>
              </c:ext>
            </c:extLst>
          </c:dPt>
          <c:dPt>
            <c:idx val="5"/>
            <c:invertIfNegative val="0"/>
            <c:bubble3D val="0"/>
            <c:spPr>
              <a:solidFill>
                <a:srgbClr val="006965"/>
              </a:solidFill>
              <a:ln>
                <a:noFill/>
              </a:ln>
              <a:effectLst/>
            </c:spPr>
            <c:extLst>
              <c:ext xmlns:c16="http://schemas.microsoft.com/office/drawing/2014/chart" uri="{C3380CC4-5D6E-409C-BE32-E72D297353CC}">
                <c16:uniqueId val="{00000003-3EB7-4C10-857C-3846C5E83F0B}"/>
              </c:ext>
            </c:extLst>
          </c:dPt>
          <c:dPt>
            <c:idx val="6"/>
            <c:invertIfNegative val="0"/>
            <c:bubble3D val="0"/>
            <c:spPr>
              <a:solidFill>
                <a:srgbClr val="006965"/>
              </a:solidFill>
              <a:ln>
                <a:noFill/>
              </a:ln>
              <a:effectLst/>
            </c:spPr>
            <c:extLst>
              <c:ext xmlns:c16="http://schemas.microsoft.com/office/drawing/2014/chart" uri="{C3380CC4-5D6E-409C-BE32-E72D297353CC}">
                <c16:uniqueId val="{00000005-3EB7-4C10-857C-3846C5E83F0B}"/>
              </c:ext>
            </c:extLst>
          </c:dPt>
          <c:dPt>
            <c:idx val="7"/>
            <c:invertIfNegative val="0"/>
            <c:bubble3D val="0"/>
            <c:spPr>
              <a:solidFill>
                <a:srgbClr val="006965"/>
              </a:solidFill>
              <a:ln>
                <a:noFill/>
              </a:ln>
              <a:effectLst/>
            </c:spPr>
            <c:extLst>
              <c:ext xmlns:c16="http://schemas.microsoft.com/office/drawing/2014/chart" uri="{C3380CC4-5D6E-409C-BE32-E72D297353CC}">
                <c16:uniqueId val="{00000007-3EB7-4C10-857C-3846C5E83F0B}"/>
              </c:ext>
            </c:extLst>
          </c:dPt>
          <c:dPt>
            <c:idx val="8"/>
            <c:invertIfNegative val="0"/>
            <c:bubble3D val="0"/>
            <c:spPr>
              <a:solidFill>
                <a:srgbClr val="006965"/>
              </a:solidFill>
              <a:ln>
                <a:noFill/>
              </a:ln>
              <a:effectLst/>
            </c:spPr>
            <c:extLst>
              <c:ext xmlns:c16="http://schemas.microsoft.com/office/drawing/2014/chart" uri="{C3380CC4-5D6E-409C-BE32-E72D297353CC}">
                <c16:uniqueId val="{00000009-3EB7-4C10-857C-3846C5E83F0B}"/>
              </c:ext>
            </c:extLst>
          </c:dPt>
          <c:dPt>
            <c:idx val="9"/>
            <c:invertIfNegative val="0"/>
            <c:bubble3D val="0"/>
            <c:spPr>
              <a:solidFill>
                <a:srgbClr val="006965"/>
              </a:solidFill>
              <a:ln>
                <a:noFill/>
              </a:ln>
              <a:effectLst/>
            </c:spPr>
            <c:extLst>
              <c:ext xmlns:c16="http://schemas.microsoft.com/office/drawing/2014/chart" uri="{C3380CC4-5D6E-409C-BE32-E72D297353CC}">
                <c16:uniqueId val="{0000000B-3EB7-4C10-857C-3846C5E83F0B}"/>
              </c:ext>
            </c:extLst>
          </c:dPt>
          <c:dPt>
            <c:idx val="10"/>
            <c:invertIfNegative val="0"/>
            <c:bubble3D val="0"/>
            <c:spPr>
              <a:solidFill>
                <a:srgbClr val="006965"/>
              </a:solidFill>
              <a:ln>
                <a:noFill/>
              </a:ln>
              <a:effectLst/>
            </c:spPr>
            <c:extLst>
              <c:ext xmlns:c16="http://schemas.microsoft.com/office/drawing/2014/chart" uri="{C3380CC4-5D6E-409C-BE32-E72D297353CC}">
                <c16:uniqueId val="{0000000D-3EB7-4C10-857C-3846C5E83F0B}"/>
              </c:ext>
            </c:extLst>
          </c:dPt>
          <c:dPt>
            <c:idx val="11"/>
            <c:invertIfNegative val="0"/>
            <c:bubble3D val="0"/>
            <c:spPr>
              <a:solidFill>
                <a:srgbClr val="006965"/>
              </a:solidFill>
              <a:ln>
                <a:noFill/>
              </a:ln>
              <a:effectLst/>
            </c:spPr>
            <c:extLst>
              <c:ext xmlns:c16="http://schemas.microsoft.com/office/drawing/2014/chart" uri="{C3380CC4-5D6E-409C-BE32-E72D297353CC}">
                <c16:uniqueId val="{0000000F-3EB7-4C10-857C-3846C5E83F0B}"/>
              </c:ext>
            </c:extLst>
          </c:dPt>
          <c:dPt>
            <c:idx val="12"/>
            <c:invertIfNegative val="0"/>
            <c:bubble3D val="0"/>
            <c:spPr>
              <a:solidFill>
                <a:srgbClr val="B5D137"/>
              </a:solidFill>
              <a:ln>
                <a:noFill/>
              </a:ln>
              <a:effectLst/>
            </c:spPr>
            <c:extLst>
              <c:ext xmlns:c16="http://schemas.microsoft.com/office/drawing/2014/chart" uri="{C3380CC4-5D6E-409C-BE32-E72D297353CC}">
                <c16:uniqueId val="{00000011-3EB7-4C10-857C-3846C5E83F0B}"/>
              </c:ext>
            </c:extLst>
          </c:dPt>
          <c:dPt>
            <c:idx val="13"/>
            <c:invertIfNegative val="0"/>
            <c:bubble3D val="0"/>
            <c:spPr>
              <a:solidFill>
                <a:srgbClr val="006965"/>
              </a:solidFill>
              <a:ln>
                <a:noFill/>
              </a:ln>
              <a:effectLst/>
            </c:spPr>
            <c:extLst>
              <c:ext xmlns:c16="http://schemas.microsoft.com/office/drawing/2014/chart" uri="{C3380CC4-5D6E-409C-BE32-E72D297353CC}">
                <c16:uniqueId val="{00000013-3EB7-4C10-857C-3846C5E83F0B}"/>
              </c:ext>
            </c:extLst>
          </c:dPt>
          <c:dPt>
            <c:idx val="14"/>
            <c:invertIfNegative val="0"/>
            <c:bubble3D val="0"/>
            <c:spPr>
              <a:solidFill>
                <a:srgbClr val="006965"/>
              </a:solidFill>
              <a:ln>
                <a:noFill/>
              </a:ln>
              <a:effectLst/>
            </c:spPr>
            <c:extLst>
              <c:ext xmlns:c16="http://schemas.microsoft.com/office/drawing/2014/chart" uri="{C3380CC4-5D6E-409C-BE32-E72D297353CC}">
                <c16:uniqueId val="{00000015-3EB7-4C10-857C-3846C5E83F0B}"/>
              </c:ext>
            </c:extLst>
          </c:dPt>
          <c:dPt>
            <c:idx val="15"/>
            <c:invertIfNegative val="0"/>
            <c:bubble3D val="0"/>
            <c:spPr>
              <a:solidFill>
                <a:srgbClr val="006965"/>
              </a:solidFill>
              <a:ln>
                <a:noFill/>
              </a:ln>
              <a:effectLst/>
            </c:spPr>
            <c:extLst>
              <c:ext xmlns:c16="http://schemas.microsoft.com/office/drawing/2014/chart" uri="{C3380CC4-5D6E-409C-BE32-E72D297353CC}">
                <c16:uniqueId val="{00000017-3EB7-4C10-857C-3846C5E83F0B}"/>
              </c:ext>
            </c:extLst>
          </c:dPt>
          <c:dPt>
            <c:idx val="16"/>
            <c:invertIfNegative val="0"/>
            <c:bubble3D val="0"/>
            <c:spPr>
              <a:solidFill>
                <a:srgbClr val="006965"/>
              </a:solidFill>
              <a:ln>
                <a:noFill/>
              </a:ln>
              <a:effectLst/>
            </c:spPr>
            <c:extLst>
              <c:ext xmlns:c16="http://schemas.microsoft.com/office/drawing/2014/chart" uri="{C3380CC4-5D6E-409C-BE32-E72D297353CC}">
                <c16:uniqueId val="{00000019-3EB7-4C10-857C-3846C5E83F0B}"/>
              </c:ext>
            </c:extLst>
          </c:dPt>
          <c:dPt>
            <c:idx val="18"/>
            <c:invertIfNegative val="0"/>
            <c:bubble3D val="0"/>
            <c:spPr>
              <a:solidFill>
                <a:srgbClr val="006965"/>
              </a:solidFill>
              <a:ln>
                <a:noFill/>
              </a:ln>
              <a:effectLst/>
            </c:spPr>
            <c:extLst>
              <c:ext xmlns:c16="http://schemas.microsoft.com/office/drawing/2014/chart" uri="{C3380CC4-5D6E-409C-BE32-E72D297353CC}">
                <c16:uniqueId val="{0000001B-3EB7-4C10-857C-3846C5E83F0B}"/>
              </c:ext>
            </c:extLst>
          </c:dPt>
          <c:dPt>
            <c:idx val="19"/>
            <c:invertIfNegative val="0"/>
            <c:bubble3D val="0"/>
            <c:spPr>
              <a:solidFill>
                <a:srgbClr val="006965"/>
              </a:solidFill>
              <a:ln>
                <a:noFill/>
              </a:ln>
              <a:effectLst/>
            </c:spPr>
            <c:extLst>
              <c:ext xmlns:c16="http://schemas.microsoft.com/office/drawing/2014/chart" uri="{C3380CC4-5D6E-409C-BE32-E72D297353CC}">
                <c16:uniqueId val="{0000001D-3EB7-4C10-857C-3846C5E83F0B}"/>
              </c:ext>
            </c:extLst>
          </c:dPt>
          <c:dPt>
            <c:idx val="20"/>
            <c:invertIfNegative val="0"/>
            <c:bubble3D val="0"/>
            <c:spPr>
              <a:solidFill>
                <a:srgbClr val="006965"/>
              </a:solidFill>
              <a:ln>
                <a:noFill/>
              </a:ln>
              <a:effectLst/>
            </c:spPr>
            <c:extLst>
              <c:ext xmlns:c16="http://schemas.microsoft.com/office/drawing/2014/chart" uri="{C3380CC4-5D6E-409C-BE32-E72D297353CC}">
                <c16:uniqueId val="{0000001F-3EB7-4C10-857C-3846C5E83F0B}"/>
              </c:ext>
            </c:extLst>
          </c:dPt>
          <c:dPt>
            <c:idx val="22"/>
            <c:invertIfNegative val="0"/>
            <c:bubble3D val="0"/>
            <c:spPr>
              <a:solidFill>
                <a:srgbClr val="006965"/>
              </a:solidFill>
              <a:ln>
                <a:noFill/>
              </a:ln>
              <a:effectLst/>
            </c:spPr>
            <c:extLst>
              <c:ext xmlns:c16="http://schemas.microsoft.com/office/drawing/2014/chart" uri="{C3380CC4-5D6E-409C-BE32-E72D297353CC}">
                <c16:uniqueId val="{00000021-3EB7-4C10-857C-3846C5E83F0B}"/>
              </c:ext>
            </c:extLst>
          </c:dPt>
          <c:dPt>
            <c:idx val="25"/>
            <c:invertIfNegative val="0"/>
            <c:bubble3D val="0"/>
            <c:spPr>
              <a:solidFill>
                <a:srgbClr val="006965"/>
              </a:solidFill>
              <a:ln>
                <a:noFill/>
              </a:ln>
              <a:effectLst/>
            </c:spPr>
            <c:extLst>
              <c:ext xmlns:c16="http://schemas.microsoft.com/office/drawing/2014/chart" uri="{C3380CC4-5D6E-409C-BE32-E72D297353CC}">
                <c16:uniqueId val="{00000023-3EB7-4C10-857C-3846C5E83F0B}"/>
              </c:ext>
            </c:extLst>
          </c:dPt>
          <c:cat>
            <c:strRef>
              <c:f>'[Claimant Count Data by Month (from March 2020) - MASTER.xlsx]Claimant rate by LEP'!$A$49:$A$86</c:f>
              <c:strCache>
                <c:ptCount val="38"/>
                <c:pt idx="0">
                  <c:v>Thames Valley Berkshire</c:v>
                </c:pt>
                <c:pt idx="1">
                  <c:v>Leicester and Leicestershire</c:v>
                </c:pt>
                <c:pt idx="2">
                  <c:v>Hertfordshire</c:v>
                </c:pt>
                <c:pt idx="3">
                  <c:v>OxLEP</c:v>
                </c:pt>
                <c:pt idx="4">
                  <c:v>Greater Lincolnshire</c:v>
                </c:pt>
                <c:pt idx="5">
                  <c:v>Stoke-on-Trent and Staffordshire</c:v>
                </c:pt>
                <c:pt idx="6">
                  <c:v>South East</c:v>
                </c:pt>
                <c:pt idx="7">
                  <c:v>Greater Birmingham and Solihull</c:v>
                </c:pt>
                <c:pt idx="8">
                  <c:v>Coventry and Warwickshire</c:v>
                </c:pt>
                <c:pt idx="9">
                  <c:v>Greater Cambridge Greater Peterborough</c:v>
                </c:pt>
                <c:pt idx="10">
                  <c:v>Lancashire</c:v>
                </c:pt>
                <c:pt idx="11">
                  <c:v>Solent</c:v>
                </c:pt>
                <c:pt idx="12">
                  <c:v>Buckinghamshire</c:v>
                </c:pt>
                <c:pt idx="13">
                  <c:v>South East Midlands</c:v>
                </c:pt>
                <c:pt idx="14">
                  <c:v>Swindon and Wiltshire</c:v>
                </c:pt>
                <c:pt idx="15">
                  <c:v>Enterprise M3</c:v>
                </c:pt>
                <c:pt idx="16">
                  <c:v>Black Country</c:v>
                </c:pt>
                <c:pt idx="17">
                  <c:v>Coast to Capital</c:v>
                </c:pt>
                <c:pt idx="18">
                  <c:v>D2N2</c:v>
                </c:pt>
                <c:pt idx="19">
                  <c:v>London</c:v>
                </c:pt>
                <c:pt idx="20">
                  <c:v>Worcestershire</c:v>
                </c:pt>
                <c:pt idx="21">
                  <c:v>West of England</c:v>
                </c:pt>
                <c:pt idx="22">
                  <c:v>GFirst</c:v>
                </c:pt>
                <c:pt idx="23">
                  <c:v>Dorset</c:v>
                </c:pt>
                <c:pt idx="24">
                  <c:v>The Marches</c:v>
                </c:pt>
                <c:pt idx="25">
                  <c:v>York and North Yorkshire</c:v>
                </c:pt>
                <c:pt idx="26">
                  <c:v>Heart of the South West</c:v>
                </c:pt>
                <c:pt idx="27">
                  <c:v>Cornwall and Isles of Scilly</c:v>
                </c:pt>
                <c:pt idx="28">
                  <c:v>Cheshire and Warrington</c:v>
                </c:pt>
                <c:pt idx="29">
                  <c:v>Hull and East Yorkshire</c:v>
                </c:pt>
                <c:pt idx="30">
                  <c:v>Cumbria</c:v>
                </c:pt>
                <c:pt idx="31">
                  <c:v>New Anglia</c:v>
                </c:pt>
                <c:pt idx="32">
                  <c:v>Leeds City Region</c:v>
                </c:pt>
                <c:pt idx="33">
                  <c:v>South Yorkshire</c:v>
                </c:pt>
                <c:pt idx="34">
                  <c:v>North East</c:v>
                </c:pt>
                <c:pt idx="35">
                  <c:v>Liverpool City Region</c:v>
                </c:pt>
                <c:pt idx="36">
                  <c:v>Greater Manchester</c:v>
                </c:pt>
                <c:pt idx="37">
                  <c:v>Tees Valley</c:v>
                </c:pt>
              </c:strCache>
            </c:strRef>
          </c:cat>
          <c:val>
            <c:numRef>
              <c:f>'[Claimant Count Data by Month (from March 2020) - MASTER.xlsx]Claimant rate by LEP'!$AT$49:$AT$86</c:f>
              <c:numCache>
                <c:formatCode>#,##0.0</c:formatCode>
                <c:ptCount val="38"/>
                <c:pt idx="0">
                  <c:v>3.1</c:v>
                </c:pt>
                <c:pt idx="1">
                  <c:v>2.2999999999999998</c:v>
                </c:pt>
                <c:pt idx="2">
                  <c:v>2</c:v>
                </c:pt>
                <c:pt idx="3">
                  <c:v>1.7999999999999998</c:v>
                </c:pt>
                <c:pt idx="4">
                  <c:v>1.7000000000000002</c:v>
                </c:pt>
                <c:pt idx="5">
                  <c:v>1.7000000000000002</c:v>
                </c:pt>
                <c:pt idx="6">
                  <c:v>1.4000000000000004</c:v>
                </c:pt>
                <c:pt idx="7">
                  <c:v>1.2000000000000002</c:v>
                </c:pt>
                <c:pt idx="8">
                  <c:v>1.1000000000000001</c:v>
                </c:pt>
                <c:pt idx="9">
                  <c:v>1.1000000000000001</c:v>
                </c:pt>
                <c:pt idx="10">
                  <c:v>1.1000000000000001</c:v>
                </c:pt>
                <c:pt idx="11">
                  <c:v>1.1000000000000001</c:v>
                </c:pt>
                <c:pt idx="12">
                  <c:v>0.90000000000000013</c:v>
                </c:pt>
                <c:pt idx="13">
                  <c:v>0.89999999999999991</c:v>
                </c:pt>
                <c:pt idx="14">
                  <c:v>0.89999999999999991</c:v>
                </c:pt>
                <c:pt idx="15">
                  <c:v>0.8</c:v>
                </c:pt>
                <c:pt idx="16">
                  <c:v>0.70000000000000018</c:v>
                </c:pt>
                <c:pt idx="17">
                  <c:v>0.70000000000000018</c:v>
                </c:pt>
                <c:pt idx="18">
                  <c:v>0.70000000000000018</c:v>
                </c:pt>
                <c:pt idx="19">
                  <c:v>0.69999999999999973</c:v>
                </c:pt>
                <c:pt idx="20">
                  <c:v>0.60000000000000009</c:v>
                </c:pt>
                <c:pt idx="21">
                  <c:v>0.5</c:v>
                </c:pt>
                <c:pt idx="22">
                  <c:v>0.39999999999999991</c:v>
                </c:pt>
                <c:pt idx="23">
                  <c:v>0.30000000000000027</c:v>
                </c:pt>
                <c:pt idx="24">
                  <c:v>0.30000000000000027</c:v>
                </c:pt>
                <c:pt idx="25">
                  <c:v>0.29999999999999982</c:v>
                </c:pt>
                <c:pt idx="26">
                  <c:v>0.20000000000000018</c:v>
                </c:pt>
                <c:pt idx="27">
                  <c:v>0.10000000000000009</c:v>
                </c:pt>
                <c:pt idx="28">
                  <c:v>0</c:v>
                </c:pt>
                <c:pt idx="29">
                  <c:v>-0.10000000000000009</c:v>
                </c:pt>
                <c:pt idx="30">
                  <c:v>-0.19999999999999973</c:v>
                </c:pt>
                <c:pt idx="31">
                  <c:v>-0.5</c:v>
                </c:pt>
                <c:pt idx="32">
                  <c:v>-0.60000000000000009</c:v>
                </c:pt>
                <c:pt idx="33">
                  <c:v>-1.1000000000000001</c:v>
                </c:pt>
                <c:pt idx="34">
                  <c:v>-1.1000000000000005</c:v>
                </c:pt>
                <c:pt idx="35">
                  <c:v>-1.5</c:v>
                </c:pt>
                <c:pt idx="36">
                  <c:v>-1.6999999999999997</c:v>
                </c:pt>
                <c:pt idx="37">
                  <c:v>-2.1999999999999997</c:v>
                </c:pt>
              </c:numCache>
            </c:numRef>
          </c:val>
          <c:extLst>
            <c:ext xmlns:c16="http://schemas.microsoft.com/office/drawing/2014/chart" uri="{C3380CC4-5D6E-409C-BE32-E72D297353CC}">
              <c16:uniqueId val="{00000024-3EB7-4C10-857C-3846C5E83F0B}"/>
            </c:ext>
          </c:extLst>
        </c:ser>
        <c:dLbls>
          <c:showLegendKey val="0"/>
          <c:showVal val="0"/>
          <c:showCatName val="0"/>
          <c:showSerName val="0"/>
          <c:showPercent val="0"/>
          <c:showBubbleSize val="0"/>
        </c:dLbls>
        <c:gapWidth val="219"/>
        <c:overlap val="-27"/>
        <c:axId val="1332740128"/>
        <c:axId val="2014510160"/>
      </c:barChart>
      <c:catAx>
        <c:axId val="133274012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014510160"/>
        <c:crosses val="autoZero"/>
        <c:auto val="1"/>
        <c:lblAlgn val="ctr"/>
        <c:lblOffset val="100"/>
        <c:noMultiLvlLbl val="0"/>
      </c:catAx>
      <c:valAx>
        <c:axId val="201451016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3327401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EFA3C-38EF-5758-E666-B52E38CE98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DF94027-4BFB-40FD-78E6-50EE17D665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7E87DA3-4192-AB02-A005-BD46CDC736FF}"/>
              </a:ext>
            </a:extLst>
          </p:cNvPr>
          <p:cNvSpPr>
            <a:spLocks noGrp="1"/>
          </p:cNvSpPr>
          <p:nvPr>
            <p:ph type="dt" sz="half" idx="10"/>
          </p:nvPr>
        </p:nvSpPr>
        <p:spPr/>
        <p:txBody>
          <a:bodyPr/>
          <a:lstStyle/>
          <a:p>
            <a:fld id="{BF26ED56-99F0-4285-A6BD-AB7ABD4109F6}" type="datetimeFigureOut">
              <a:rPr lang="en-GB" smtClean="0"/>
              <a:t>16/11/2023</a:t>
            </a:fld>
            <a:endParaRPr lang="en-GB"/>
          </a:p>
        </p:txBody>
      </p:sp>
      <p:sp>
        <p:nvSpPr>
          <p:cNvPr id="5" name="Footer Placeholder 4">
            <a:extLst>
              <a:ext uri="{FF2B5EF4-FFF2-40B4-BE49-F238E27FC236}">
                <a16:creationId xmlns:a16="http://schemas.microsoft.com/office/drawing/2014/main" id="{0F843B3B-6628-3A2B-D850-F5EB3E41F7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23A0B3-CD58-1905-57AB-625A5016DCCA}"/>
              </a:ext>
            </a:extLst>
          </p:cNvPr>
          <p:cNvSpPr>
            <a:spLocks noGrp="1"/>
          </p:cNvSpPr>
          <p:nvPr>
            <p:ph type="sldNum" sz="quarter" idx="12"/>
          </p:nvPr>
        </p:nvSpPr>
        <p:spPr/>
        <p:txBody>
          <a:bodyPr/>
          <a:lstStyle/>
          <a:p>
            <a:fld id="{240D9646-4140-4B09-89B3-6691B926202D}" type="slidenum">
              <a:rPr lang="en-GB" smtClean="0"/>
              <a:t>‹#›</a:t>
            </a:fld>
            <a:endParaRPr lang="en-GB"/>
          </a:p>
        </p:txBody>
      </p:sp>
    </p:spTree>
    <p:extLst>
      <p:ext uri="{BB962C8B-B14F-4D97-AF65-F5344CB8AC3E}">
        <p14:creationId xmlns:p14="http://schemas.microsoft.com/office/powerpoint/2010/main" val="2298273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ABDF1-26E6-2389-CDD2-C9D133C2F31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5B9779D-AA02-9932-7D12-79D092C8CC0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6AD612-087C-1BE2-7E76-B5284F3E2626}"/>
              </a:ext>
            </a:extLst>
          </p:cNvPr>
          <p:cNvSpPr>
            <a:spLocks noGrp="1"/>
          </p:cNvSpPr>
          <p:nvPr>
            <p:ph type="dt" sz="half" idx="10"/>
          </p:nvPr>
        </p:nvSpPr>
        <p:spPr/>
        <p:txBody>
          <a:bodyPr/>
          <a:lstStyle/>
          <a:p>
            <a:fld id="{BF26ED56-99F0-4285-A6BD-AB7ABD4109F6}" type="datetimeFigureOut">
              <a:rPr lang="en-GB" smtClean="0"/>
              <a:t>16/11/2023</a:t>
            </a:fld>
            <a:endParaRPr lang="en-GB"/>
          </a:p>
        </p:txBody>
      </p:sp>
      <p:sp>
        <p:nvSpPr>
          <p:cNvPr id="5" name="Footer Placeholder 4">
            <a:extLst>
              <a:ext uri="{FF2B5EF4-FFF2-40B4-BE49-F238E27FC236}">
                <a16:creationId xmlns:a16="http://schemas.microsoft.com/office/drawing/2014/main" id="{6DF8CE42-F55E-634E-1D68-59C3AB9982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234EE2-50F5-4C6D-4442-3E7B459480C9}"/>
              </a:ext>
            </a:extLst>
          </p:cNvPr>
          <p:cNvSpPr>
            <a:spLocks noGrp="1"/>
          </p:cNvSpPr>
          <p:nvPr>
            <p:ph type="sldNum" sz="quarter" idx="12"/>
          </p:nvPr>
        </p:nvSpPr>
        <p:spPr/>
        <p:txBody>
          <a:bodyPr/>
          <a:lstStyle/>
          <a:p>
            <a:fld id="{240D9646-4140-4B09-89B3-6691B926202D}" type="slidenum">
              <a:rPr lang="en-GB" smtClean="0"/>
              <a:t>‹#›</a:t>
            </a:fld>
            <a:endParaRPr lang="en-GB"/>
          </a:p>
        </p:txBody>
      </p:sp>
    </p:spTree>
    <p:extLst>
      <p:ext uri="{BB962C8B-B14F-4D97-AF65-F5344CB8AC3E}">
        <p14:creationId xmlns:p14="http://schemas.microsoft.com/office/powerpoint/2010/main" val="3022274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7D29C5-A407-8DB5-F32A-0DF17AEE6F6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0E6BEB2-3C43-6637-D105-F549AB82FF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CF1930-65EC-5A8A-7554-C3AB6FB3E82B}"/>
              </a:ext>
            </a:extLst>
          </p:cNvPr>
          <p:cNvSpPr>
            <a:spLocks noGrp="1"/>
          </p:cNvSpPr>
          <p:nvPr>
            <p:ph type="dt" sz="half" idx="10"/>
          </p:nvPr>
        </p:nvSpPr>
        <p:spPr/>
        <p:txBody>
          <a:bodyPr/>
          <a:lstStyle/>
          <a:p>
            <a:fld id="{BF26ED56-99F0-4285-A6BD-AB7ABD4109F6}" type="datetimeFigureOut">
              <a:rPr lang="en-GB" smtClean="0"/>
              <a:t>16/11/2023</a:t>
            </a:fld>
            <a:endParaRPr lang="en-GB"/>
          </a:p>
        </p:txBody>
      </p:sp>
      <p:sp>
        <p:nvSpPr>
          <p:cNvPr id="5" name="Footer Placeholder 4">
            <a:extLst>
              <a:ext uri="{FF2B5EF4-FFF2-40B4-BE49-F238E27FC236}">
                <a16:creationId xmlns:a16="http://schemas.microsoft.com/office/drawing/2014/main" id="{C2ED003C-B8F1-5786-BE57-F3A20ADEF2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CBF73D-8463-240C-E0D3-37DE0D1C8764}"/>
              </a:ext>
            </a:extLst>
          </p:cNvPr>
          <p:cNvSpPr>
            <a:spLocks noGrp="1"/>
          </p:cNvSpPr>
          <p:nvPr>
            <p:ph type="sldNum" sz="quarter" idx="12"/>
          </p:nvPr>
        </p:nvSpPr>
        <p:spPr/>
        <p:txBody>
          <a:bodyPr/>
          <a:lstStyle/>
          <a:p>
            <a:fld id="{240D9646-4140-4B09-89B3-6691B926202D}" type="slidenum">
              <a:rPr lang="en-GB" smtClean="0"/>
              <a:t>‹#›</a:t>
            </a:fld>
            <a:endParaRPr lang="en-GB"/>
          </a:p>
        </p:txBody>
      </p:sp>
    </p:spTree>
    <p:extLst>
      <p:ext uri="{BB962C8B-B14F-4D97-AF65-F5344CB8AC3E}">
        <p14:creationId xmlns:p14="http://schemas.microsoft.com/office/powerpoint/2010/main" val="38451142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EBBFD-1483-4468-98EB-8E181DC1AA8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FD15198-EF1F-4C06-BE4E-33860292F4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08A5A2A-5B03-4A80-80E2-764747883B71}"/>
              </a:ext>
            </a:extLst>
          </p:cNvPr>
          <p:cNvSpPr>
            <a:spLocks noGrp="1"/>
          </p:cNvSpPr>
          <p:nvPr>
            <p:ph type="dt" sz="half" idx="10"/>
          </p:nvPr>
        </p:nvSpPr>
        <p:spPr/>
        <p:txBody>
          <a:bodyPr/>
          <a:lstStyle/>
          <a:p>
            <a:fld id="{2AEFAB66-2420-4A21-A048-67A2B8F7D1A9}" type="datetimeFigureOut">
              <a:rPr lang="en-GB" smtClean="0"/>
              <a:t>16/11/2023</a:t>
            </a:fld>
            <a:endParaRPr lang="en-GB"/>
          </a:p>
        </p:txBody>
      </p:sp>
      <p:sp>
        <p:nvSpPr>
          <p:cNvPr id="5" name="Footer Placeholder 4">
            <a:extLst>
              <a:ext uri="{FF2B5EF4-FFF2-40B4-BE49-F238E27FC236}">
                <a16:creationId xmlns:a16="http://schemas.microsoft.com/office/drawing/2014/main" id="{33BBA9F3-59B1-4E27-BBA5-76722CBAEE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884309-0DAF-48A9-BFD6-4AD8957DA69E}"/>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829054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A551A-CFB5-4C03-8CBE-C2B11A9DFE2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376FC07-9B76-47EF-81F6-B0DD993A77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BF2B62-2DDB-4E98-BED0-9B7C32528159}"/>
              </a:ext>
            </a:extLst>
          </p:cNvPr>
          <p:cNvSpPr>
            <a:spLocks noGrp="1"/>
          </p:cNvSpPr>
          <p:nvPr>
            <p:ph type="dt" sz="half" idx="10"/>
          </p:nvPr>
        </p:nvSpPr>
        <p:spPr/>
        <p:txBody>
          <a:bodyPr/>
          <a:lstStyle/>
          <a:p>
            <a:fld id="{2AEFAB66-2420-4A21-A048-67A2B8F7D1A9}" type="datetimeFigureOut">
              <a:rPr lang="en-GB" smtClean="0"/>
              <a:t>16/11/2023</a:t>
            </a:fld>
            <a:endParaRPr lang="en-GB"/>
          </a:p>
        </p:txBody>
      </p:sp>
      <p:sp>
        <p:nvSpPr>
          <p:cNvPr id="5" name="Footer Placeholder 4">
            <a:extLst>
              <a:ext uri="{FF2B5EF4-FFF2-40B4-BE49-F238E27FC236}">
                <a16:creationId xmlns:a16="http://schemas.microsoft.com/office/drawing/2014/main" id="{B6E4D730-AAD6-4384-92C5-E95FB81F3B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49EA67-2D10-4A57-8E29-BEF23D6C011D}"/>
              </a:ext>
            </a:extLst>
          </p:cNvPr>
          <p:cNvSpPr>
            <a:spLocks noGrp="1"/>
          </p:cNvSpPr>
          <p:nvPr>
            <p:ph type="sldNum" sz="quarter" idx="12"/>
          </p:nvPr>
        </p:nvSpPr>
        <p:spPr/>
        <p:txBody>
          <a:bodyPr/>
          <a:lstStyle/>
          <a:p>
            <a:fld id="{A809DF79-36F4-45F7-B9E6-A074BA0F6BA7}" type="slidenum">
              <a:rPr lang="en-GB" smtClean="0"/>
              <a:t>‹#›</a:t>
            </a:fld>
            <a:endParaRPr lang="en-GB"/>
          </a:p>
        </p:txBody>
      </p:sp>
      <p:sp>
        <p:nvSpPr>
          <p:cNvPr id="7" name="Rectangle 6">
            <a:extLst>
              <a:ext uri="{FF2B5EF4-FFF2-40B4-BE49-F238E27FC236}">
                <a16:creationId xmlns:a16="http://schemas.microsoft.com/office/drawing/2014/main" id="{88BD848F-319A-49D3-8AAB-9394BF4EEBB0}"/>
              </a:ext>
            </a:extLst>
          </p:cNvPr>
          <p:cNvSpPr/>
          <p:nvPr userDrawn="1"/>
        </p:nvSpPr>
        <p:spPr>
          <a:xfrm>
            <a:off x="0" y="6356350"/>
            <a:ext cx="12192000" cy="365125"/>
          </a:xfrm>
          <a:prstGeom prst="rect">
            <a:avLst/>
          </a:prstGeom>
          <a:solidFill>
            <a:srgbClr val="006965"/>
          </a:solidFill>
          <a:ln>
            <a:solidFill>
              <a:srgbClr val="0069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108132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C212E-3420-4973-B791-2F3E4A1AE9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43CA530-7E06-4783-8F18-B6FCF8C274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EEECF0-CBB4-42FA-99C1-5CE8D3A2669A}"/>
              </a:ext>
            </a:extLst>
          </p:cNvPr>
          <p:cNvSpPr>
            <a:spLocks noGrp="1"/>
          </p:cNvSpPr>
          <p:nvPr>
            <p:ph type="dt" sz="half" idx="10"/>
          </p:nvPr>
        </p:nvSpPr>
        <p:spPr/>
        <p:txBody>
          <a:bodyPr/>
          <a:lstStyle/>
          <a:p>
            <a:fld id="{2AEFAB66-2420-4A21-A048-67A2B8F7D1A9}" type="datetimeFigureOut">
              <a:rPr lang="en-GB" smtClean="0"/>
              <a:t>16/11/2023</a:t>
            </a:fld>
            <a:endParaRPr lang="en-GB"/>
          </a:p>
        </p:txBody>
      </p:sp>
      <p:sp>
        <p:nvSpPr>
          <p:cNvPr id="5" name="Footer Placeholder 4">
            <a:extLst>
              <a:ext uri="{FF2B5EF4-FFF2-40B4-BE49-F238E27FC236}">
                <a16:creationId xmlns:a16="http://schemas.microsoft.com/office/drawing/2014/main" id="{992A2240-A033-43D8-935B-8D2E420969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FAE821-5D5A-4F5D-95BA-4A654A9B145E}"/>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5044569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61A43-2931-4673-B927-16974BCC13D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10FADFB-5284-4033-B83D-030F21D0B9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AA65AF2-DBFA-441E-B363-F3B80D0A97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B10CF44-1636-49DA-B432-5AE4A0817326}"/>
              </a:ext>
            </a:extLst>
          </p:cNvPr>
          <p:cNvSpPr>
            <a:spLocks noGrp="1"/>
          </p:cNvSpPr>
          <p:nvPr>
            <p:ph type="dt" sz="half" idx="10"/>
          </p:nvPr>
        </p:nvSpPr>
        <p:spPr/>
        <p:txBody>
          <a:bodyPr/>
          <a:lstStyle/>
          <a:p>
            <a:fld id="{2AEFAB66-2420-4A21-A048-67A2B8F7D1A9}" type="datetimeFigureOut">
              <a:rPr lang="en-GB" smtClean="0"/>
              <a:t>16/11/2023</a:t>
            </a:fld>
            <a:endParaRPr lang="en-GB"/>
          </a:p>
        </p:txBody>
      </p:sp>
      <p:sp>
        <p:nvSpPr>
          <p:cNvPr id="6" name="Footer Placeholder 5">
            <a:extLst>
              <a:ext uri="{FF2B5EF4-FFF2-40B4-BE49-F238E27FC236}">
                <a16:creationId xmlns:a16="http://schemas.microsoft.com/office/drawing/2014/main" id="{6F4DA458-2601-4744-AA0C-39FF1F3B6C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76602F-D8DC-401D-9141-FD2B0AC203F3}"/>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41484970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ACA6B-20DE-4F7C-A21C-78EFA2340AE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6E97195-C68A-4AAE-9AC8-74576EAAEB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35AC792-78EA-479F-8087-104F7347E5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9114DC4-FDD4-428C-99C4-0374E501D3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FB126D-7EA4-46AE-801C-2DF6F3B620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9D265DE-7923-4431-A23B-E7D9643EC0AC}"/>
              </a:ext>
            </a:extLst>
          </p:cNvPr>
          <p:cNvSpPr>
            <a:spLocks noGrp="1"/>
          </p:cNvSpPr>
          <p:nvPr>
            <p:ph type="dt" sz="half" idx="10"/>
          </p:nvPr>
        </p:nvSpPr>
        <p:spPr/>
        <p:txBody>
          <a:bodyPr/>
          <a:lstStyle/>
          <a:p>
            <a:fld id="{2AEFAB66-2420-4A21-A048-67A2B8F7D1A9}" type="datetimeFigureOut">
              <a:rPr lang="en-GB" smtClean="0"/>
              <a:t>16/11/2023</a:t>
            </a:fld>
            <a:endParaRPr lang="en-GB"/>
          </a:p>
        </p:txBody>
      </p:sp>
      <p:sp>
        <p:nvSpPr>
          <p:cNvPr id="8" name="Footer Placeholder 7">
            <a:extLst>
              <a:ext uri="{FF2B5EF4-FFF2-40B4-BE49-F238E27FC236}">
                <a16:creationId xmlns:a16="http://schemas.microsoft.com/office/drawing/2014/main" id="{A19C9062-A182-4F54-80D5-38A84D295F2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BDA339B-E2DE-4E03-8BEC-163E586DEAEB}"/>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5385998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A955C-8C46-461D-AD57-E800A2FB052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6365B8F-59FE-4CE0-93C5-75BCEE1930B4}"/>
              </a:ext>
            </a:extLst>
          </p:cNvPr>
          <p:cNvSpPr>
            <a:spLocks noGrp="1"/>
          </p:cNvSpPr>
          <p:nvPr>
            <p:ph type="dt" sz="half" idx="10"/>
          </p:nvPr>
        </p:nvSpPr>
        <p:spPr/>
        <p:txBody>
          <a:bodyPr/>
          <a:lstStyle/>
          <a:p>
            <a:fld id="{2AEFAB66-2420-4A21-A048-67A2B8F7D1A9}" type="datetimeFigureOut">
              <a:rPr lang="en-GB" smtClean="0"/>
              <a:t>16/11/2023</a:t>
            </a:fld>
            <a:endParaRPr lang="en-GB"/>
          </a:p>
        </p:txBody>
      </p:sp>
      <p:sp>
        <p:nvSpPr>
          <p:cNvPr id="4" name="Footer Placeholder 3">
            <a:extLst>
              <a:ext uri="{FF2B5EF4-FFF2-40B4-BE49-F238E27FC236}">
                <a16:creationId xmlns:a16="http://schemas.microsoft.com/office/drawing/2014/main" id="{D7B6DAFC-6C65-4ED0-9DDF-4647122E1EF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CE8A114-9597-4CF8-B5F4-049F11144DAF}"/>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34463230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2963D2-03FE-4E56-8A7B-57C7C33CB87F}"/>
              </a:ext>
            </a:extLst>
          </p:cNvPr>
          <p:cNvSpPr>
            <a:spLocks noGrp="1"/>
          </p:cNvSpPr>
          <p:nvPr>
            <p:ph type="dt" sz="half" idx="10"/>
          </p:nvPr>
        </p:nvSpPr>
        <p:spPr/>
        <p:txBody>
          <a:bodyPr/>
          <a:lstStyle/>
          <a:p>
            <a:fld id="{2AEFAB66-2420-4A21-A048-67A2B8F7D1A9}" type="datetimeFigureOut">
              <a:rPr lang="en-GB" smtClean="0"/>
              <a:t>16/11/2023</a:t>
            </a:fld>
            <a:endParaRPr lang="en-GB"/>
          </a:p>
        </p:txBody>
      </p:sp>
      <p:sp>
        <p:nvSpPr>
          <p:cNvPr id="3" name="Footer Placeholder 2">
            <a:extLst>
              <a:ext uri="{FF2B5EF4-FFF2-40B4-BE49-F238E27FC236}">
                <a16:creationId xmlns:a16="http://schemas.microsoft.com/office/drawing/2014/main" id="{39D28070-E89C-4F76-9713-90BAC6456DF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E848243-6671-4735-8AFD-0AEFF3D9AA2C}"/>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26686120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6ECFE-E7BB-4A84-AD08-A38F0BDAD5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3C84F87-F3BC-4DB3-A317-06D76BD39E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F5A1915-4B50-4F04-97F8-F5F246EC42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F83537-F6B7-413D-BBE3-B89924335805}"/>
              </a:ext>
            </a:extLst>
          </p:cNvPr>
          <p:cNvSpPr>
            <a:spLocks noGrp="1"/>
          </p:cNvSpPr>
          <p:nvPr>
            <p:ph type="dt" sz="half" idx="10"/>
          </p:nvPr>
        </p:nvSpPr>
        <p:spPr/>
        <p:txBody>
          <a:bodyPr/>
          <a:lstStyle/>
          <a:p>
            <a:fld id="{2AEFAB66-2420-4A21-A048-67A2B8F7D1A9}" type="datetimeFigureOut">
              <a:rPr lang="en-GB" smtClean="0"/>
              <a:t>16/11/2023</a:t>
            </a:fld>
            <a:endParaRPr lang="en-GB"/>
          </a:p>
        </p:txBody>
      </p:sp>
      <p:sp>
        <p:nvSpPr>
          <p:cNvPr id="6" name="Footer Placeholder 5">
            <a:extLst>
              <a:ext uri="{FF2B5EF4-FFF2-40B4-BE49-F238E27FC236}">
                <a16:creationId xmlns:a16="http://schemas.microsoft.com/office/drawing/2014/main" id="{E3F98DB3-1459-4EA1-8472-FAB97039F32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4B3286-9099-443C-B115-A29E790A7E15}"/>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1874622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F403-8B17-D4A0-7AD6-F133B491FCB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985120F-5081-1BAC-3103-9E2FA60A08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EAE50A6-9EB2-8C5C-B200-7989D5AC0962}"/>
              </a:ext>
            </a:extLst>
          </p:cNvPr>
          <p:cNvSpPr>
            <a:spLocks noGrp="1"/>
          </p:cNvSpPr>
          <p:nvPr>
            <p:ph type="dt" sz="half" idx="10"/>
          </p:nvPr>
        </p:nvSpPr>
        <p:spPr/>
        <p:txBody>
          <a:bodyPr/>
          <a:lstStyle/>
          <a:p>
            <a:fld id="{BF26ED56-99F0-4285-A6BD-AB7ABD4109F6}" type="datetimeFigureOut">
              <a:rPr lang="en-GB" smtClean="0"/>
              <a:t>16/11/2023</a:t>
            </a:fld>
            <a:endParaRPr lang="en-GB"/>
          </a:p>
        </p:txBody>
      </p:sp>
      <p:sp>
        <p:nvSpPr>
          <p:cNvPr id="5" name="Footer Placeholder 4">
            <a:extLst>
              <a:ext uri="{FF2B5EF4-FFF2-40B4-BE49-F238E27FC236}">
                <a16:creationId xmlns:a16="http://schemas.microsoft.com/office/drawing/2014/main" id="{6F3D5C80-E3A2-3D73-91E9-3EAE42F986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0229D9-F25D-0294-A0A6-1B80552E89AA}"/>
              </a:ext>
            </a:extLst>
          </p:cNvPr>
          <p:cNvSpPr>
            <a:spLocks noGrp="1"/>
          </p:cNvSpPr>
          <p:nvPr>
            <p:ph type="sldNum" sz="quarter" idx="12"/>
          </p:nvPr>
        </p:nvSpPr>
        <p:spPr/>
        <p:txBody>
          <a:bodyPr/>
          <a:lstStyle/>
          <a:p>
            <a:fld id="{240D9646-4140-4B09-89B3-6691B926202D}" type="slidenum">
              <a:rPr lang="en-GB" smtClean="0"/>
              <a:t>‹#›</a:t>
            </a:fld>
            <a:endParaRPr lang="en-GB"/>
          </a:p>
        </p:txBody>
      </p:sp>
    </p:spTree>
    <p:extLst>
      <p:ext uri="{BB962C8B-B14F-4D97-AF65-F5344CB8AC3E}">
        <p14:creationId xmlns:p14="http://schemas.microsoft.com/office/powerpoint/2010/main" val="27030941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F86A2-1314-4869-BB55-12DA9A2EE6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2883EDD-DD7A-480B-9A0D-A392BCBFEA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26B4D6D-CE13-4002-A637-0FF9E9D6B8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8A2295-C7F8-484C-80CD-31A5B40B54FB}"/>
              </a:ext>
            </a:extLst>
          </p:cNvPr>
          <p:cNvSpPr>
            <a:spLocks noGrp="1"/>
          </p:cNvSpPr>
          <p:nvPr>
            <p:ph type="dt" sz="half" idx="10"/>
          </p:nvPr>
        </p:nvSpPr>
        <p:spPr/>
        <p:txBody>
          <a:bodyPr/>
          <a:lstStyle/>
          <a:p>
            <a:fld id="{2AEFAB66-2420-4A21-A048-67A2B8F7D1A9}" type="datetimeFigureOut">
              <a:rPr lang="en-GB" smtClean="0"/>
              <a:t>16/11/2023</a:t>
            </a:fld>
            <a:endParaRPr lang="en-GB"/>
          </a:p>
        </p:txBody>
      </p:sp>
      <p:sp>
        <p:nvSpPr>
          <p:cNvPr id="6" name="Footer Placeholder 5">
            <a:extLst>
              <a:ext uri="{FF2B5EF4-FFF2-40B4-BE49-F238E27FC236}">
                <a16:creationId xmlns:a16="http://schemas.microsoft.com/office/drawing/2014/main" id="{E5DBC8EA-194D-4E4F-8851-3F440A16CA2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656CCB3-7350-41F6-AF77-18749775CFAC}"/>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30700717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44C35-2193-45C4-862C-D3BE8B9342C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BBCE147-B130-4CD7-AD08-6E5415E248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E90A54-CE0B-44F5-9617-F848ED856B11}"/>
              </a:ext>
            </a:extLst>
          </p:cNvPr>
          <p:cNvSpPr>
            <a:spLocks noGrp="1"/>
          </p:cNvSpPr>
          <p:nvPr>
            <p:ph type="dt" sz="half" idx="10"/>
          </p:nvPr>
        </p:nvSpPr>
        <p:spPr/>
        <p:txBody>
          <a:bodyPr/>
          <a:lstStyle/>
          <a:p>
            <a:fld id="{2AEFAB66-2420-4A21-A048-67A2B8F7D1A9}" type="datetimeFigureOut">
              <a:rPr lang="en-GB" smtClean="0"/>
              <a:t>16/11/2023</a:t>
            </a:fld>
            <a:endParaRPr lang="en-GB"/>
          </a:p>
        </p:txBody>
      </p:sp>
      <p:sp>
        <p:nvSpPr>
          <p:cNvPr id="5" name="Footer Placeholder 4">
            <a:extLst>
              <a:ext uri="{FF2B5EF4-FFF2-40B4-BE49-F238E27FC236}">
                <a16:creationId xmlns:a16="http://schemas.microsoft.com/office/drawing/2014/main" id="{68CD68FA-76DF-42B1-A245-8A9D4DB68B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5E54CC4-FDF1-4F3D-AF6C-2931E036D42C}"/>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38788333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4531A5-F538-4CFE-8BFD-28886DC3DA9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17E7218-5B4D-4BEA-A636-A01E9FDC33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47E93B5-7252-4D2C-A198-3D5ECFEC896D}"/>
              </a:ext>
            </a:extLst>
          </p:cNvPr>
          <p:cNvSpPr>
            <a:spLocks noGrp="1"/>
          </p:cNvSpPr>
          <p:nvPr>
            <p:ph type="dt" sz="half" idx="10"/>
          </p:nvPr>
        </p:nvSpPr>
        <p:spPr/>
        <p:txBody>
          <a:bodyPr/>
          <a:lstStyle/>
          <a:p>
            <a:fld id="{2AEFAB66-2420-4A21-A048-67A2B8F7D1A9}" type="datetimeFigureOut">
              <a:rPr lang="en-GB" smtClean="0"/>
              <a:t>16/11/2023</a:t>
            </a:fld>
            <a:endParaRPr lang="en-GB"/>
          </a:p>
        </p:txBody>
      </p:sp>
      <p:sp>
        <p:nvSpPr>
          <p:cNvPr id="5" name="Footer Placeholder 4">
            <a:extLst>
              <a:ext uri="{FF2B5EF4-FFF2-40B4-BE49-F238E27FC236}">
                <a16:creationId xmlns:a16="http://schemas.microsoft.com/office/drawing/2014/main" id="{FCBABE5B-5975-4055-BF29-5351F301EB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EE46D9-66BE-441C-9C8B-7A3B74555CF0}"/>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3531499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12D13-1848-D32A-3049-76419FD571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E92BB4F-4BB9-CF5E-E1F2-4F1BBC0039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771E0C-2A0B-1013-C5C6-AD62ECE299F5}"/>
              </a:ext>
            </a:extLst>
          </p:cNvPr>
          <p:cNvSpPr>
            <a:spLocks noGrp="1"/>
          </p:cNvSpPr>
          <p:nvPr>
            <p:ph type="dt" sz="half" idx="10"/>
          </p:nvPr>
        </p:nvSpPr>
        <p:spPr/>
        <p:txBody>
          <a:bodyPr/>
          <a:lstStyle/>
          <a:p>
            <a:fld id="{BF26ED56-99F0-4285-A6BD-AB7ABD4109F6}" type="datetimeFigureOut">
              <a:rPr lang="en-GB" smtClean="0"/>
              <a:t>16/11/2023</a:t>
            </a:fld>
            <a:endParaRPr lang="en-GB"/>
          </a:p>
        </p:txBody>
      </p:sp>
      <p:sp>
        <p:nvSpPr>
          <p:cNvPr id="5" name="Footer Placeholder 4">
            <a:extLst>
              <a:ext uri="{FF2B5EF4-FFF2-40B4-BE49-F238E27FC236}">
                <a16:creationId xmlns:a16="http://schemas.microsoft.com/office/drawing/2014/main" id="{4A7B16F0-BA5F-159C-CB60-C95344F6B5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3055C6-C758-6BB7-7E18-AB994C4621A0}"/>
              </a:ext>
            </a:extLst>
          </p:cNvPr>
          <p:cNvSpPr>
            <a:spLocks noGrp="1"/>
          </p:cNvSpPr>
          <p:nvPr>
            <p:ph type="sldNum" sz="quarter" idx="12"/>
          </p:nvPr>
        </p:nvSpPr>
        <p:spPr/>
        <p:txBody>
          <a:bodyPr/>
          <a:lstStyle/>
          <a:p>
            <a:fld id="{240D9646-4140-4B09-89B3-6691B926202D}" type="slidenum">
              <a:rPr lang="en-GB" smtClean="0"/>
              <a:t>‹#›</a:t>
            </a:fld>
            <a:endParaRPr lang="en-GB"/>
          </a:p>
        </p:txBody>
      </p:sp>
    </p:spTree>
    <p:extLst>
      <p:ext uri="{BB962C8B-B14F-4D97-AF65-F5344CB8AC3E}">
        <p14:creationId xmlns:p14="http://schemas.microsoft.com/office/powerpoint/2010/main" val="1127526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4A3B6-3E34-532A-6B3C-5161173D2AD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8153BCB-6902-202E-B635-1207A29D18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C1B0F52-0A41-5194-31DA-6D8A8F6D629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92088F5-B9E7-FFC1-5AA4-89C7F26B9149}"/>
              </a:ext>
            </a:extLst>
          </p:cNvPr>
          <p:cNvSpPr>
            <a:spLocks noGrp="1"/>
          </p:cNvSpPr>
          <p:nvPr>
            <p:ph type="dt" sz="half" idx="10"/>
          </p:nvPr>
        </p:nvSpPr>
        <p:spPr/>
        <p:txBody>
          <a:bodyPr/>
          <a:lstStyle/>
          <a:p>
            <a:fld id="{BF26ED56-99F0-4285-A6BD-AB7ABD4109F6}" type="datetimeFigureOut">
              <a:rPr lang="en-GB" smtClean="0"/>
              <a:t>16/11/2023</a:t>
            </a:fld>
            <a:endParaRPr lang="en-GB"/>
          </a:p>
        </p:txBody>
      </p:sp>
      <p:sp>
        <p:nvSpPr>
          <p:cNvPr id="6" name="Footer Placeholder 5">
            <a:extLst>
              <a:ext uri="{FF2B5EF4-FFF2-40B4-BE49-F238E27FC236}">
                <a16:creationId xmlns:a16="http://schemas.microsoft.com/office/drawing/2014/main" id="{5BAF26D8-C894-646F-E505-6DBB2CCE1AB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22D3823-99CF-1C8B-180E-A0288E624825}"/>
              </a:ext>
            </a:extLst>
          </p:cNvPr>
          <p:cNvSpPr>
            <a:spLocks noGrp="1"/>
          </p:cNvSpPr>
          <p:nvPr>
            <p:ph type="sldNum" sz="quarter" idx="12"/>
          </p:nvPr>
        </p:nvSpPr>
        <p:spPr/>
        <p:txBody>
          <a:bodyPr/>
          <a:lstStyle/>
          <a:p>
            <a:fld id="{240D9646-4140-4B09-89B3-6691B926202D}" type="slidenum">
              <a:rPr lang="en-GB" smtClean="0"/>
              <a:t>‹#›</a:t>
            </a:fld>
            <a:endParaRPr lang="en-GB"/>
          </a:p>
        </p:txBody>
      </p:sp>
    </p:spTree>
    <p:extLst>
      <p:ext uri="{BB962C8B-B14F-4D97-AF65-F5344CB8AC3E}">
        <p14:creationId xmlns:p14="http://schemas.microsoft.com/office/powerpoint/2010/main" val="3226585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687FB-AA42-F04F-1F6B-28871D85435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5F40E6E-1E2B-C5D5-AE70-FE60236FA1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D5D572-4D34-8CF3-8525-5414209F174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7BB3EE8-CA37-92D9-94C6-4B4A497BA9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A8974D-EA86-759C-38AF-F352CFC147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B0CFDF4-BA33-6F90-AD81-D4F2D4628ADD}"/>
              </a:ext>
            </a:extLst>
          </p:cNvPr>
          <p:cNvSpPr>
            <a:spLocks noGrp="1"/>
          </p:cNvSpPr>
          <p:nvPr>
            <p:ph type="dt" sz="half" idx="10"/>
          </p:nvPr>
        </p:nvSpPr>
        <p:spPr/>
        <p:txBody>
          <a:bodyPr/>
          <a:lstStyle/>
          <a:p>
            <a:fld id="{BF26ED56-99F0-4285-A6BD-AB7ABD4109F6}" type="datetimeFigureOut">
              <a:rPr lang="en-GB" smtClean="0"/>
              <a:t>16/11/2023</a:t>
            </a:fld>
            <a:endParaRPr lang="en-GB"/>
          </a:p>
        </p:txBody>
      </p:sp>
      <p:sp>
        <p:nvSpPr>
          <p:cNvPr id="8" name="Footer Placeholder 7">
            <a:extLst>
              <a:ext uri="{FF2B5EF4-FFF2-40B4-BE49-F238E27FC236}">
                <a16:creationId xmlns:a16="http://schemas.microsoft.com/office/drawing/2014/main" id="{461CF356-4318-EAD2-E99F-3E309F65FB3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B9DA0DE-C063-A3A5-000E-B97C925B9E3A}"/>
              </a:ext>
            </a:extLst>
          </p:cNvPr>
          <p:cNvSpPr>
            <a:spLocks noGrp="1"/>
          </p:cNvSpPr>
          <p:nvPr>
            <p:ph type="sldNum" sz="quarter" idx="12"/>
          </p:nvPr>
        </p:nvSpPr>
        <p:spPr/>
        <p:txBody>
          <a:bodyPr/>
          <a:lstStyle/>
          <a:p>
            <a:fld id="{240D9646-4140-4B09-89B3-6691B926202D}" type="slidenum">
              <a:rPr lang="en-GB" smtClean="0"/>
              <a:t>‹#›</a:t>
            </a:fld>
            <a:endParaRPr lang="en-GB"/>
          </a:p>
        </p:txBody>
      </p:sp>
    </p:spTree>
    <p:extLst>
      <p:ext uri="{BB962C8B-B14F-4D97-AF65-F5344CB8AC3E}">
        <p14:creationId xmlns:p14="http://schemas.microsoft.com/office/powerpoint/2010/main" val="4053384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3D6A0-91FA-81D6-EF2D-5DF5147CD5A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B2E98F7-5AF7-65CF-6A63-784FF99BE84F}"/>
              </a:ext>
            </a:extLst>
          </p:cNvPr>
          <p:cNvSpPr>
            <a:spLocks noGrp="1"/>
          </p:cNvSpPr>
          <p:nvPr>
            <p:ph type="dt" sz="half" idx="10"/>
          </p:nvPr>
        </p:nvSpPr>
        <p:spPr/>
        <p:txBody>
          <a:bodyPr/>
          <a:lstStyle/>
          <a:p>
            <a:fld id="{BF26ED56-99F0-4285-A6BD-AB7ABD4109F6}" type="datetimeFigureOut">
              <a:rPr lang="en-GB" smtClean="0"/>
              <a:t>16/11/2023</a:t>
            </a:fld>
            <a:endParaRPr lang="en-GB"/>
          </a:p>
        </p:txBody>
      </p:sp>
      <p:sp>
        <p:nvSpPr>
          <p:cNvPr id="4" name="Footer Placeholder 3">
            <a:extLst>
              <a:ext uri="{FF2B5EF4-FFF2-40B4-BE49-F238E27FC236}">
                <a16:creationId xmlns:a16="http://schemas.microsoft.com/office/drawing/2014/main" id="{A26BF26C-B9E8-80C3-6195-8822A0A4388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7DC7412-958C-53CE-DCF1-5F68CD167709}"/>
              </a:ext>
            </a:extLst>
          </p:cNvPr>
          <p:cNvSpPr>
            <a:spLocks noGrp="1"/>
          </p:cNvSpPr>
          <p:nvPr>
            <p:ph type="sldNum" sz="quarter" idx="12"/>
          </p:nvPr>
        </p:nvSpPr>
        <p:spPr/>
        <p:txBody>
          <a:bodyPr/>
          <a:lstStyle/>
          <a:p>
            <a:fld id="{240D9646-4140-4B09-89B3-6691B926202D}" type="slidenum">
              <a:rPr lang="en-GB" smtClean="0"/>
              <a:t>‹#›</a:t>
            </a:fld>
            <a:endParaRPr lang="en-GB"/>
          </a:p>
        </p:txBody>
      </p:sp>
    </p:spTree>
    <p:extLst>
      <p:ext uri="{BB962C8B-B14F-4D97-AF65-F5344CB8AC3E}">
        <p14:creationId xmlns:p14="http://schemas.microsoft.com/office/powerpoint/2010/main" val="4292205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2BE157-1199-49E1-F250-23C8CB7DB1B8}"/>
              </a:ext>
            </a:extLst>
          </p:cNvPr>
          <p:cNvSpPr>
            <a:spLocks noGrp="1"/>
          </p:cNvSpPr>
          <p:nvPr>
            <p:ph type="dt" sz="half" idx="10"/>
          </p:nvPr>
        </p:nvSpPr>
        <p:spPr/>
        <p:txBody>
          <a:bodyPr/>
          <a:lstStyle/>
          <a:p>
            <a:fld id="{BF26ED56-99F0-4285-A6BD-AB7ABD4109F6}" type="datetimeFigureOut">
              <a:rPr lang="en-GB" smtClean="0"/>
              <a:t>16/11/2023</a:t>
            </a:fld>
            <a:endParaRPr lang="en-GB"/>
          </a:p>
        </p:txBody>
      </p:sp>
      <p:sp>
        <p:nvSpPr>
          <p:cNvPr id="3" name="Footer Placeholder 2">
            <a:extLst>
              <a:ext uri="{FF2B5EF4-FFF2-40B4-BE49-F238E27FC236}">
                <a16:creationId xmlns:a16="http://schemas.microsoft.com/office/drawing/2014/main" id="{4FAE151D-B0DD-73A9-9DD8-4B7C2F8C983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3922A9F-6AF5-3772-9A4A-8A3FC1BE38C5}"/>
              </a:ext>
            </a:extLst>
          </p:cNvPr>
          <p:cNvSpPr>
            <a:spLocks noGrp="1"/>
          </p:cNvSpPr>
          <p:nvPr>
            <p:ph type="sldNum" sz="quarter" idx="12"/>
          </p:nvPr>
        </p:nvSpPr>
        <p:spPr/>
        <p:txBody>
          <a:bodyPr/>
          <a:lstStyle/>
          <a:p>
            <a:fld id="{240D9646-4140-4B09-89B3-6691B926202D}" type="slidenum">
              <a:rPr lang="en-GB" smtClean="0"/>
              <a:t>‹#›</a:t>
            </a:fld>
            <a:endParaRPr lang="en-GB"/>
          </a:p>
        </p:txBody>
      </p:sp>
    </p:spTree>
    <p:extLst>
      <p:ext uri="{BB962C8B-B14F-4D97-AF65-F5344CB8AC3E}">
        <p14:creationId xmlns:p14="http://schemas.microsoft.com/office/powerpoint/2010/main" val="963477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0A132-702E-6737-1E82-C75FBDFAA7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A4CC87E-442E-53A4-D726-45E9E32FB0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6E7A41A-1A60-B34E-0DAA-A328CBFB04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5AFE56-2785-DA18-2E79-06F655F47E92}"/>
              </a:ext>
            </a:extLst>
          </p:cNvPr>
          <p:cNvSpPr>
            <a:spLocks noGrp="1"/>
          </p:cNvSpPr>
          <p:nvPr>
            <p:ph type="dt" sz="half" idx="10"/>
          </p:nvPr>
        </p:nvSpPr>
        <p:spPr/>
        <p:txBody>
          <a:bodyPr/>
          <a:lstStyle/>
          <a:p>
            <a:fld id="{BF26ED56-99F0-4285-A6BD-AB7ABD4109F6}" type="datetimeFigureOut">
              <a:rPr lang="en-GB" smtClean="0"/>
              <a:t>16/11/2023</a:t>
            </a:fld>
            <a:endParaRPr lang="en-GB"/>
          </a:p>
        </p:txBody>
      </p:sp>
      <p:sp>
        <p:nvSpPr>
          <p:cNvPr id="6" name="Footer Placeholder 5">
            <a:extLst>
              <a:ext uri="{FF2B5EF4-FFF2-40B4-BE49-F238E27FC236}">
                <a16:creationId xmlns:a16="http://schemas.microsoft.com/office/drawing/2014/main" id="{35058A27-4738-63CC-2D16-A99DD419B3C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C1A68CA-3BC2-FC1B-6D0A-D339B4344351}"/>
              </a:ext>
            </a:extLst>
          </p:cNvPr>
          <p:cNvSpPr>
            <a:spLocks noGrp="1"/>
          </p:cNvSpPr>
          <p:nvPr>
            <p:ph type="sldNum" sz="quarter" idx="12"/>
          </p:nvPr>
        </p:nvSpPr>
        <p:spPr/>
        <p:txBody>
          <a:bodyPr/>
          <a:lstStyle/>
          <a:p>
            <a:fld id="{240D9646-4140-4B09-89B3-6691B926202D}" type="slidenum">
              <a:rPr lang="en-GB" smtClean="0"/>
              <a:t>‹#›</a:t>
            </a:fld>
            <a:endParaRPr lang="en-GB"/>
          </a:p>
        </p:txBody>
      </p:sp>
    </p:spTree>
    <p:extLst>
      <p:ext uri="{BB962C8B-B14F-4D97-AF65-F5344CB8AC3E}">
        <p14:creationId xmlns:p14="http://schemas.microsoft.com/office/powerpoint/2010/main" val="3643298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3A012-F8BC-B0CC-1332-168EE38361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7EB4D77-645C-124C-52BE-6F15B07720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CAEE3F9-D264-55EF-1FD7-818AAACAD6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2B3332-3325-428A-E5D1-2B5F01451EEB}"/>
              </a:ext>
            </a:extLst>
          </p:cNvPr>
          <p:cNvSpPr>
            <a:spLocks noGrp="1"/>
          </p:cNvSpPr>
          <p:nvPr>
            <p:ph type="dt" sz="half" idx="10"/>
          </p:nvPr>
        </p:nvSpPr>
        <p:spPr/>
        <p:txBody>
          <a:bodyPr/>
          <a:lstStyle/>
          <a:p>
            <a:fld id="{BF26ED56-99F0-4285-A6BD-AB7ABD4109F6}" type="datetimeFigureOut">
              <a:rPr lang="en-GB" smtClean="0"/>
              <a:t>16/11/2023</a:t>
            </a:fld>
            <a:endParaRPr lang="en-GB"/>
          </a:p>
        </p:txBody>
      </p:sp>
      <p:sp>
        <p:nvSpPr>
          <p:cNvPr id="6" name="Footer Placeholder 5">
            <a:extLst>
              <a:ext uri="{FF2B5EF4-FFF2-40B4-BE49-F238E27FC236}">
                <a16:creationId xmlns:a16="http://schemas.microsoft.com/office/drawing/2014/main" id="{DFD1DCBF-FE92-8B4F-AEBC-6E0A4D0544E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8E48A2D-46AA-5B71-EA73-99630E0BB1E5}"/>
              </a:ext>
            </a:extLst>
          </p:cNvPr>
          <p:cNvSpPr>
            <a:spLocks noGrp="1"/>
          </p:cNvSpPr>
          <p:nvPr>
            <p:ph type="sldNum" sz="quarter" idx="12"/>
          </p:nvPr>
        </p:nvSpPr>
        <p:spPr/>
        <p:txBody>
          <a:bodyPr/>
          <a:lstStyle/>
          <a:p>
            <a:fld id="{240D9646-4140-4B09-89B3-6691B926202D}" type="slidenum">
              <a:rPr lang="en-GB" smtClean="0"/>
              <a:t>‹#›</a:t>
            </a:fld>
            <a:endParaRPr lang="en-GB"/>
          </a:p>
        </p:txBody>
      </p:sp>
    </p:spTree>
    <p:extLst>
      <p:ext uri="{BB962C8B-B14F-4D97-AF65-F5344CB8AC3E}">
        <p14:creationId xmlns:p14="http://schemas.microsoft.com/office/powerpoint/2010/main" val="2977255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8A9BFA-3374-E5D6-2790-D27832DF37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8CF231E-EA48-EE39-3DE0-B8A726EC18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488E016-8B3F-3C4A-2DF0-11BE47945F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26ED56-99F0-4285-A6BD-AB7ABD4109F6}" type="datetimeFigureOut">
              <a:rPr lang="en-GB" smtClean="0"/>
              <a:t>16/11/2023</a:t>
            </a:fld>
            <a:endParaRPr lang="en-GB"/>
          </a:p>
        </p:txBody>
      </p:sp>
      <p:sp>
        <p:nvSpPr>
          <p:cNvPr id="5" name="Footer Placeholder 4">
            <a:extLst>
              <a:ext uri="{FF2B5EF4-FFF2-40B4-BE49-F238E27FC236}">
                <a16:creationId xmlns:a16="http://schemas.microsoft.com/office/drawing/2014/main" id="{645A3ADA-DF6C-6E27-D431-ABF67A6539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683C043-E60E-8D47-8E72-2303E170AD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0D9646-4140-4B09-89B3-6691B926202D}" type="slidenum">
              <a:rPr lang="en-GB" smtClean="0"/>
              <a:t>‹#›</a:t>
            </a:fld>
            <a:endParaRPr lang="en-GB"/>
          </a:p>
        </p:txBody>
      </p:sp>
    </p:spTree>
    <p:extLst>
      <p:ext uri="{BB962C8B-B14F-4D97-AF65-F5344CB8AC3E}">
        <p14:creationId xmlns:p14="http://schemas.microsoft.com/office/powerpoint/2010/main" val="787974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A3A286-693F-457B-9D40-5040188200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81FD634-AB65-43A1-8871-17D8CAAEDA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59173A5-9669-4DCA-AF9D-D8901AEA1D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EFAB66-2420-4A21-A048-67A2B8F7D1A9}" type="datetimeFigureOut">
              <a:rPr lang="en-GB" smtClean="0"/>
              <a:t>16/11/2023</a:t>
            </a:fld>
            <a:endParaRPr lang="en-GB"/>
          </a:p>
        </p:txBody>
      </p:sp>
      <p:sp>
        <p:nvSpPr>
          <p:cNvPr id="5" name="Footer Placeholder 4">
            <a:extLst>
              <a:ext uri="{FF2B5EF4-FFF2-40B4-BE49-F238E27FC236}">
                <a16:creationId xmlns:a16="http://schemas.microsoft.com/office/drawing/2014/main" id="{20CB556D-37D5-429D-8D2C-4C8A49E61A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B3C1BDF-B455-4902-8E0C-C106D2A9D8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09DF79-36F4-45F7-B9E6-A074BA0F6BA7}" type="slidenum">
              <a:rPr lang="en-GB" smtClean="0"/>
              <a:t>‹#›</a:t>
            </a:fld>
            <a:endParaRPr lang="en-GB"/>
          </a:p>
        </p:txBody>
      </p:sp>
    </p:spTree>
    <p:extLst>
      <p:ext uri="{BB962C8B-B14F-4D97-AF65-F5344CB8AC3E}">
        <p14:creationId xmlns:p14="http://schemas.microsoft.com/office/powerpoint/2010/main" val="27052846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http://www.buckseconomy.co.uk/" TargetMode="External"/><Relationship Id="rId7" Type="http://schemas.openxmlformats.org/officeDocument/2006/relationships/image" Target="../media/image4.png"/><Relationship Id="rId2" Type="http://schemas.openxmlformats.org/officeDocument/2006/relationships/hyperlink" Target="mailto:james.moorhouse@buckslep.co.uk" TargetMode="External"/><Relationship Id="rId1" Type="http://schemas.openxmlformats.org/officeDocument/2006/relationships/slideLayout" Target="../slideLayouts/slideLayout13.xml"/><Relationship Id="rId6" Type="http://schemas.openxmlformats.org/officeDocument/2006/relationships/image" Target="../media/image3.wmf"/><Relationship Id="rId5" Type="http://schemas.openxmlformats.org/officeDocument/2006/relationships/package" Target="../embeddings/Microsoft_Excel_Worksheet.xlsx"/><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nomisweb.co.uk/query/construct/summary.asp?mode=construct&amp;version=0&amp;dataset=162"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A0738-0129-BF1B-BD14-4A0C7BC05ED8}"/>
              </a:ext>
            </a:extLst>
          </p:cNvPr>
          <p:cNvSpPr>
            <a:spLocks noGrp="1"/>
          </p:cNvSpPr>
          <p:nvPr>
            <p:ph type="ctrTitle"/>
          </p:nvPr>
        </p:nvSpPr>
        <p:spPr>
          <a:xfrm>
            <a:off x="1156355" y="3312117"/>
            <a:ext cx="9144000" cy="631596"/>
          </a:xfrm>
        </p:spPr>
        <p:txBody>
          <a:bodyPr>
            <a:normAutofit/>
          </a:bodyPr>
          <a:lstStyle/>
          <a:p>
            <a:r>
              <a:rPr lang="en-GB" sz="3600" b="1" dirty="0">
                <a:solidFill>
                  <a:srgbClr val="006965"/>
                </a:solidFill>
                <a:latin typeface="+mn-lt"/>
              </a:rPr>
              <a:t>November 2023</a:t>
            </a:r>
          </a:p>
        </p:txBody>
      </p:sp>
      <p:sp>
        <p:nvSpPr>
          <p:cNvPr id="3" name="Subtitle 2">
            <a:extLst>
              <a:ext uri="{FF2B5EF4-FFF2-40B4-BE49-F238E27FC236}">
                <a16:creationId xmlns:a16="http://schemas.microsoft.com/office/drawing/2014/main" id="{D911DA08-21E5-1A7F-A250-3796603EC81E}"/>
              </a:ext>
            </a:extLst>
          </p:cNvPr>
          <p:cNvSpPr>
            <a:spLocks noGrp="1"/>
          </p:cNvSpPr>
          <p:nvPr>
            <p:ph type="subTitle" idx="1"/>
          </p:nvPr>
        </p:nvSpPr>
        <p:spPr>
          <a:xfrm>
            <a:off x="1156355" y="2526734"/>
            <a:ext cx="9144000" cy="508296"/>
          </a:xfrm>
        </p:spPr>
        <p:txBody>
          <a:bodyPr>
            <a:normAutofit fontScale="92500" lnSpcReduction="10000"/>
          </a:bodyPr>
          <a:lstStyle/>
          <a:p>
            <a:r>
              <a:rPr lang="en-GB" sz="3600" b="1" dirty="0">
                <a:solidFill>
                  <a:srgbClr val="808285"/>
                </a:solidFill>
              </a:rPr>
              <a:t>Buckinghamshire’s Claimant Count</a:t>
            </a:r>
          </a:p>
        </p:txBody>
      </p:sp>
      <p:pic>
        <p:nvPicPr>
          <p:cNvPr id="1026" name="Picture 2" descr="Buckinghamshire Local Enterprise Partnership Logo">
            <a:extLst>
              <a:ext uri="{FF2B5EF4-FFF2-40B4-BE49-F238E27FC236}">
                <a16:creationId xmlns:a16="http://schemas.microsoft.com/office/drawing/2014/main" id="{73456F87-2365-124E-6F72-973CCCBC17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6745" y="259261"/>
            <a:ext cx="2428875" cy="103822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Text&#10;&#10;Description automatically generated with medium confidence">
            <a:extLst>
              <a:ext uri="{FF2B5EF4-FFF2-40B4-BE49-F238E27FC236}">
                <a16:creationId xmlns:a16="http://schemas.microsoft.com/office/drawing/2014/main" id="{E7F5631C-65DF-D719-B3B4-D537B0D221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62151" y="132252"/>
            <a:ext cx="2173104" cy="991966"/>
          </a:xfrm>
          <a:prstGeom prst="rect">
            <a:avLst/>
          </a:prstGeom>
        </p:spPr>
      </p:pic>
    </p:spTree>
    <p:extLst>
      <p:ext uri="{BB962C8B-B14F-4D97-AF65-F5344CB8AC3E}">
        <p14:creationId xmlns:p14="http://schemas.microsoft.com/office/powerpoint/2010/main" val="994117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BA3-833D-439A-ADCC-1FD4466E5460}"/>
              </a:ext>
            </a:extLst>
          </p:cNvPr>
          <p:cNvSpPr>
            <a:spLocks noGrp="1"/>
          </p:cNvSpPr>
          <p:nvPr>
            <p:ph type="title"/>
          </p:nvPr>
        </p:nvSpPr>
        <p:spPr/>
        <p:txBody>
          <a:bodyPr>
            <a:normAutofit/>
          </a:bodyPr>
          <a:lstStyle/>
          <a:p>
            <a:r>
              <a:rPr lang="en-GB" sz="3200" b="1" dirty="0">
                <a:solidFill>
                  <a:srgbClr val="006965"/>
                </a:solidFill>
                <a:latin typeface="+mn-lt"/>
              </a:rPr>
              <a:t>Technical Appendix (2) </a:t>
            </a:r>
            <a:endParaRPr lang="en-GB" sz="3200" dirty="0">
              <a:solidFill>
                <a:srgbClr val="006965"/>
              </a:solidFill>
              <a:latin typeface="+mn-lt"/>
            </a:endParaRPr>
          </a:p>
        </p:txBody>
      </p:sp>
      <p:sp>
        <p:nvSpPr>
          <p:cNvPr id="4" name="Content Placeholder 3">
            <a:extLst>
              <a:ext uri="{FF2B5EF4-FFF2-40B4-BE49-F238E27FC236}">
                <a16:creationId xmlns:a16="http://schemas.microsoft.com/office/drawing/2014/main" id="{7CA60DFD-157B-19A7-9E92-36BDA2CD08D9}"/>
              </a:ext>
            </a:extLst>
          </p:cNvPr>
          <p:cNvSpPr>
            <a:spLocks noGrp="1"/>
          </p:cNvSpPr>
          <p:nvPr>
            <p:ph idx="1"/>
          </p:nvPr>
        </p:nvSpPr>
        <p:spPr/>
        <p:txBody>
          <a:bodyPr>
            <a:normAutofit/>
          </a:bodyPr>
          <a:lstStyle/>
          <a:p>
            <a:pPr marL="0" indent="0">
              <a:buNone/>
            </a:pPr>
            <a:r>
              <a:rPr lang="en-GB" sz="2000" dirty="0">
                <a:ea typeface="Calibri" panose="020F0502020204030204" pitchFamily="34" charset="0"/>
              </a:rPr>
              <a:t>Some key things to bear in mind when interpreting this data… </a:t>
            </a:r>
          </a:p>
          <a:p>
            <a:pPr marL="0" indent="0">
              <a:buNone/>
            </a:pPr>
            <a:endParaRPr lang="en-GB" sz="2000" dirty="0">
              <a:ea typeface="Calibri" panose="020F0502020204030204" pitchFamily="34" charset="0"/>
            </a:endParaRPr>
          </a:p>
          <a:p>
            <a:pPr lvl="1">
              <a:lnSpc>
                <a:spcPct val="120000"/>
              </a:lnSpc>
            </a:pPr>
            <a:r>
              <a:rPr lang="en-GB" sz="2000" dirty="0">
                <a:effectLst/>
                <a:ea typeface="Calibri" panose="020F0502020204030204" pitchFamily="34" charset="0"/>
              </a:rPr>
              <a:t>Not all those who are unemployed claim benefits</a:t>
            </a:r>
            <a:r>
              <a:rPr lang="en-GB" sz="2000" dirty="0">
                <a:ea typeface="Calibri" panose="020F0502020204030204" pitchFamily="34" charset="0"/>
              </a:rPr>
              <a:t>. </a:t>
            </a:r>
            <a:r>
              <a:rPr lang="en-GB" sz="2000" dirty="0">
                <a:ea typeface="Calibri" panose="020F0502020204030204" pitchFamily="34" charset="0"/>
                <a:cs typeface="Arial" panose="020B0604020202020204" pitchFamily="34" charset="0"/>
              </a:rPr>
              <a:t>This is l</a:t>
            </a:r>
            <a:r>
              <a:rPr lang="en-GB" sz="2000" b="0" i="0" dirty="0">
                <a:effectLst/>
                <a:cs typeface="Arial" panose="020B0604020202020204" pitchFamily="34" charset="0"/>
              </a:rPr>
              <a:t>argely due to people finding new work very quickly or having other sources of financial support at home. </a:t>
            </a:r>
            <a:endParaRPr lang="en-GB" sz="2000" dirty="0">
              <a:ea typeface="Calibri" panose="020F0502020204030204" pitchFamily="34" charset="0"/>
              <a:cs typeface="Arial" panose="020B0604020202020204" pitchFamily="34" charset="0"/>
            </a:endParaRPr>
          </a:p>
          <a:p>
            <a:pPr lvl="1">
              <a:lnSpc>
                <a:spcPct val="120000"/>
              </a:lnSpc>
            </a:pPr>
            <a:r>
              <a:rPr lang="en-GB" sz="2000" dirty="0">
                <a:effectLst/>
                <a:ea typeface="Calibri" panose="020F0502020204030204" pitchFamily="34" charset="0"/>
              </a:rPr>
              <a:t>Not all those counted within the Claimant Count are unemployed (some are working a </a:t>
            </a:r>
            <a:r>
              <a:rPr lang="en-GB" sz="2000" dirty="0">
                <a:ea typeface="Calibri" panose="020F0502020204030204" pitchFamily="34" charset="0"/>
              </a:rPr>
              <a:t>low number of</a:t>
            </a:r>
            <a:r>
              <a:rPr lang="en-GB" sz="2000" dirty="0">
                <a:effectLst/>
                <a:ea typeface="Calibri" panose="020F0502020204030204" pitchFamily="34" charset="0"/>
              </a:rPr>
              <a:t> hours and / or are earning a low income).  The proportion of claimants </a:t>
            </a:r>
            <a:r>
              <a:rPr lang="en-GB" sz="2000">
                <a:effectLst/>
                <a:ea typeface="Calibri" panose="020F0502020204030204" pitchFamily="34" charset="0"/>
              </a:rPr>
              <a:t>who are in </a:t>
            </a:r>
            <a:r>
              <a:rPr lang="en-GB" sz="2000" dirty="0">
                <a:effectLst/>
                <a:ea typeface="Calibri" panose="020F0502020204030204" pitchFamily="34" charset="0"/>
              </a:rPr>
              <a:t>work has increased during 2023.</a:t>
            </a:r>
          </a:p>
          <a:p>
            <a:pPr lvl="1">
              <a:lnSpc>
                <a:spcPct val="120000"/>
              </a:lnSpc>
            </a:pPr>
            <a:r>
              <a:rPr lang="en-GB" sz="2000" dirty="0">
                <a:effectLst/>
                <a:ea typeface="Calibri" panose="020F0502020204030204" pitchFamily="34" charset="0"/>
              </a:rPr>
              <a:t>Due to continuous changes to the benefits system, which affects who is and is not counted within the Claimant Count, timeseries analysis should be undertaken with caution. </a:t>
            </a:r>
          </a:p>
          <a:p>
            <a:pPr marL="0" indent="0">
              <a:buNone/>
            </a:pPr>
            <a:endParaRPr lang="en-GB" dirty="0"/>
          </a:p>
        </p:txBody>
      </p:sp>
      <p:pic>
        <p:nvPicPr>
          <p:cNvPr id="3" name="Picture 2" descr="Text&#10;&#10;Description automatically generated with medium confidence">
            <a:extLst>
              <a:ext uri="{FF2B5EF4-FFF2-40B4-BE49-F238E27FC236}">
                <a16:creationId xmlns:a16="http://schemas.microsoft.com/office/drawing/2014/main" id="{E4411783-1325-ECBA-2D72-7335432AAF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9209" y="114497"/>
            <a:ext cx="2173104" cy="991966"/>
          </a:xfrm>
          <a:prstGeom prst="rect">
            <a:avLst/>
          </a:prstGeom>
        </p:spPr>
      </p:pic>
    </p:spTree>
    <p:extLst>
      <p:ext uri="{BB962C8B-B14F-4D97-AF65-F5344CB8AC3E}">
        <p14:creationId xmlns:p14="http://schemas.microsoft.com/office/powerpoint/2010/main" val="1992396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7CA60DFD-157B-19A7-9E92-36BDA2CD08D9}"/>
              </a:ext>
            </a:extLst>
          </p:cNvPr>
          <p:cNvSpPr>
            <a:spLocks noGrp="1"/>
          </p:cNvSpPr>
          <p:nvPr>
            <p:ph idx="1"/>
          </p:nvPr>
        </p:nvSpPr>
        <p:spPr>
          <a:xfrm>
            <a:off x="838200" y="1199396"/>
            <a:ext cx="10515600" cy="3344767"/>
          </a:xfrm>
        </p:spPr>
        <p:txBody>
          <a:bodyPr>
            <a:normAutofit fontScale="77500" lnSpcReduction="20000"/>
          </a:bodyPr>
          <a:lstStyle/>
          <a:p>
            <a:pPr marL="0" indent="0">
              <a:buNone/>
            </a:pPr>
            <a:r>
              <a:rPr lang="en-GB" dirty="0"/>
              <a:t>For further information on the information presented within this slide deck please contact James Moorhouse – </a:t>
            </a:r>
            <a:r>
              <a:rPr lang="en-GB" dirty="0">
                <a:hlinkClick r:id="rId2"/>
              </a:rPr>
              <a:t>james.moorhouse@buckslep.co.uk</a:t>
            </a:r>
            <a:r>
              <a:rPr lang="en-GB" dirty="0"/>
              <a:t> </a:t>
            </a:r>
          </a:p>
          <a:p>
            <a:pPr marL="0" indent="0">
              <a:buNone/>
            </a:pPr>
            <a:endParaRPr lang="en-GB" dirty="0"/>
          </a:p>
          <a:p>
            <a:pPr marL="0" indent="0">
              <a:buNone/>
            </a:pPr>
            <a:r>
              <a:rPr lang="en-GB" dirty="0"/>
              <a:t>Links below to the data tables used are below:</a:t>
            </a:r>
          </a:p>
          <a:p>
            <a:pPr marL="0" indent="0">
              <a:buNone/>
            </a:pPr>
            <a:endParaRPr lang="en-GB" dirty="0"/>
          </a:p>
          <a:p>
            <a:pPr marL="0" indent="0">
              <a:buNone/>
            </a:pPr>
            <a:r>
              <a:rPr lang="en-GB" dirty="0"/>
              <a:t>Claimant Count </a:t>
            </a:r>
          </a:p>
          <a:p>
            <a:pPr marL="0" indent="0">
              <a:buNone/>
            </a:pPr>
            <a:endParaRPr lang="en-GB" dirty="0"/>
          </a:p>
          <a:p>
            <a:pPr marL="0" indent="0">
              <a:buNone/>
            </a:pPr>
            <a:r>
              <a:rPr lang="en-GB" dirty="0"/>
              <a:t>Further analysis of the impact of Covid-19 on the Buckinghamshire economy can be found on the Buckinghamshire Economic Observatory website – </a:t>
            </a:r>
            <a:r>
              <a:rPr lang="en-GB" dirty="0">
                <a:hlinkClick r:id="rId3"/>
              </a:rPr>
              <a:t>www.buckseconomy.co.uk</a:t>
            </a:r>
            <a:r>
              <a:rPr lang="en-GB" dirty="0"/>
              <a:t> </a:t>
            </a:r>
          </a:p>
        </p:txBody>
      </p:sp>
      <p:sp>
        <p:nvSpPr>
          <p:cNvPr id="7" name="TextBox 6">
            <a:extLst>
              <a:ext uri="{FF2B5EF4-FFF2-40B4-BE49-F238E27FC236}">
                <a16:creationId xmlns:a16="http://schemas.microsoft.com/office/drawing/2014/main" id="{8FF61AC8-0C59-546D-5407-7F86CA820499}"/>
              </a:ext>
            </a:extLst>
          </p:cNvPr>
          <p:cNvSpPr txBox="1"/>
          <p:nvPr/>
        </p:nvSpPr>
        <p:spPr>
          <a:xfrm>
            <a:off x="1850366" y="5012273"/>
            <a:ext cx="6098874" cy="646331"/>
          </a:xfrm>
          <a:prstGeom prst="rect">
            <a:avLst/>
          </a:prstGeom>
          <a:noFill/>
        </p:spPr>
        <p:txBody>
          <a:bodyPr wrap="square">
            <a:spAutoFit/>
          </a:bodyPr>
          <a:lstStyle/>
          <a:p>
            <a:r>
              <a:rPr lang="en-GB" dirty="0"/>
              <a:t>Follow @caroline_BLEP for tweets about </a:t>
            </a:r>
            <a:r>
              <a:rPr lang="en-GB" b="0" i="0" dirty="0">
                <a:effectLst/>
              </a:rPr>
              <a:t>the Buckinghamshire economy and labour market </a:t>
            </a:r>
            <a:endParaRPr lang="en-GB" dirty="0"/>
          </a:p>
        </p:txBody>
      </p:sp>
      <p:pic>
        <p:nvPicPr>
          <p:cNvPr id="10" name="Picture 9" descr="Text&#10;&#10;Description automatically generated with medium confidence">
            <a:extLst>
              <a:ext uri="{FF2B5EF4-FFF2-40B4-BE49-F238E27FC236}">
                <a16:creationId xmlns:a16="http://schemas.microsoft.com/office/drawing/2014/main" id="{6E05CAF6-98B0-F98E-A58D-158E5B43DB0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79209" y="114497"/>
            <a:ext cx="2173104" cy="991966"/>
          </a:xfrm>
          <a:prstGeom prst="rect">
            <a:avLst/>
          </a:prstGeom>
        </p:spPr>
      </p:pic>
      <p:graphicFrame>
        <p:nvGraphicFramePr>
          <p:cNvPr id="11" name="Object 10">
            <a:extLst>
              <a:ext uri="{FF2B5EF4-FFF2-40B4-BE49-F238E27FC236}">
                <a16:creationId xmlns:a16="http://schemas.microsoft.com/office/drawing/2014/main" id="{0DA525C7-EF77-8706-60A5-44429706835C}"/>
              </a:ext>
            </a:extLst>
          </p:cNvPr>
          <p:cNvGraphicFramePr>
            <a:graphicFrameLocks noChangeAspect="1"/>
          </p:cNvGraphicFramePr>
          <p:nvPr>
            <p:extLst>
              <p:ext uri="{D42A27DB-BD31-4B8C-83A1-F6EECF244321}">
                <p14:modId xmlns:p14="http://schemas.microsoft.com/office/powerpoint/2010/main" val="454243218"/>
              </p:ext>
            </p:extLst>
          </p:nvPr>
        </p:nvGraphicFramePr>
        <p:xfrm>
          <a:off x="2933700" y="2755900"/>
          <a:ext cx="914400" cy="771525"/>
        </p:xfrm>
        <a:graphic>
          <a:graphicData uri="http://schemas.openxmlformats.org/presentationml/2006/ole">
            <mc:AlternateContent xmlns:mc="http://schemas.openxmlformats.org/markup-compatibility/2006">
              <mc:Choice xmlns:v="urn:schemas-microsoft-com:vml" Requires="v">
                <p:oleObj name="Worksheet" showAsIcon="1" r:id="rId5" imgW="914400" imgH="771480" progId="Excel.Sheet.12">
                  <p:embed/>
                </p:oleObj>
              </mc:Choice>
              <mc:Fallback>
                <p:oleObj name="Worksheet" showAsIcon="1" r:id="rId5" imgW="914400" imgH="771480" progId="Excel.Sheet.12">
                  <p:embed/>
                  <p:pic>
                    <p:nvPicPr>
                      <p:cNvPr id="11" name="Object 10">
                        <a:extLst>
                          <a:ext uri="{FF2B5EF4-FFF2-40B4-BE49-F238E27FC236}">
                            <a16:creationId xmlns:a16="http://schemas.microsoft.com/office/drawing/2014/main" id="{0DA525C7-EF77-8706-60A5-44429706835C}"/>
                          </a:ext>
                        </a:extLst>
                      </p:cNvPr>
                      <p:cNvPicPr/>
                      <p:nvPr/>
                    </p:nvPicPr>
                    <p:blipFill>
                      <a:blip r:embed="rId6"/>
                      <a:stretch>
                        <a:fillRect/>
                      </a:stretch>
                    </p:blipFill>
                    <p:spPr>
                      <a:xfrm>
                        <a:off x="2933700" y="2755900"/>
                        <a:ext cx="914400" cy="771525"/>
                      </a:xfrm>
                      <a:prstGeom prst="rect">
                        <a:avLst/>
                      </a:prstGeom>
                    </p:spPr>
                  </p:pic>
                </p:oleObj>
              </mc:Fallback>
            </mc:AlternateContent>
          </a:graphicData>
        </a:graphic>
      </p:graphicFrame>
      <p:pic>
        <p:nvPicPr>
          <p:cNvPr id="1026" name="Picture 2" descr="X Logo - Free Vectors &amp; PSDs to Download">
            <a:extLst>
              <a:ext uri="{FF2B5EF4-FFF2-40B4-BE49-F238E27FC236}">
                <a16:creationId xmlns:a16="http://schemas.microsoft.com/office/drawing/2014/main" id="{02598338-5ADE-20AF-64E4-BE4A8D8D2CC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38213" y="5091756"/>
            <a:ext cx="487363" cy="4873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7230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BA3-833D-439A-ADCC-1FD4466E5460}"/>
              </a:ext>
            </a:extLst>
          </p:cNvPr>
          <p:cNvSpPr>
            <a:spLocks noGrp="1"/>
          </p:cNvSpPr>
          <p:nvPr>
            <p:ph type="title"/>
          </p:nvPr>
        </p:nvSpPr>
        <p:spPr/>
        <p:txBody>
          <a:bodyPr>
            <a:normAutofit/>
          </a:bodyPr>
          <a:lstStyle/>
          <a:p>
            <a:r>
              <a:rPr lang="en-GB" sz="3200" b="1" dirty="0">
                <a:solidFill>
                  <a:srgbClr val="006965"/>
                </a:solidFill>
                <a:latin typeface="+mn-lt"/>
              </a:rPr>
              <a:t>About</a:t>
            </a:r>
            <a:r>
              <a:rPr lang="en-GB" sz="3200" dirty="0">
                <a:solidFill>
                  <a:srgbClr val="006965"/>
                </a:solidFill>
              </a:rPr>
              <a:t>	</a:t>
            </a:r>
          </a:p>
        </p:txBody>
      </p:sp>
      <p:sp>
        <p:nvSpPr>
          <p:cNvPr id="3" name="Content Placeholder 2">
            <a:extLst>
              <a:ext uri="{FF2B5EF4-FFF2-40B4-BE49-F238E27FC236}">
                <a16:creationId xmlns:a16="http://schemas.microsoft.com/office/drawing/2014/main" id="{4973425E-71AC-413C-ABB0-693E0426FBCE}"/>
              </a:ext>
            </a:extLst>
          </p:cNvPr>
          <p:cNvSpPr>
            <a:spLocks noGrp="1"/>
          </p:cNvSpPr>
          <p:nvPr>
            <p:ph idx="1"/>
          </p:nvPr>
        </p:nvSpPr>
        <p:spPr>
          <a:xfrm>
            <a:off x="838200" y="1690688"/>
            <a:ext cx="10515600" cy="4606418"/>
          </a:xfrm>
        </p:spPr>
        <p:txBody>
          <a:bodyPr>
            <a:normAutofit/>
          </a:bodyPr>
          <a:lstStyle/>
          <a:p>
            <a:pPr marL="0" indent="0">
              <a:buNone/>
            </a:pPr>
            <a:r>
              <a:rPr lang="en-GB" sz="1800" dirty="0">
                <a:cs typeface="Arial" panose="020B0604020202020204" pitchFamily="34" charset="0"/>
              </a:rPr>
              <a:t>This report provides a summary of the number of Buckinghamshire residents claiming ‘out-of-work’ related benefits (the Claimant Count). </a:t>
            </a:r>
          </a:p>
          <a:p>
            <a:pPr marL="0" indent="0">
              <a:buNone/>
            </a:pPr>
            <a:endParaRPr lang="en-GB" sz="1800" dirty="0">
              <a:cs typeface="Arial" panose="020B0604020202020204" pitchFamily="34" charset="0"/>
            </a:endParaRPr>
          </a:p>
          <a:p>
            <a:pPr marL="0" indent="0">
              <a:buNone/>
            </a:pPr>
            <a:r>
              <a:rPr lang="en-GB" sz="1800" dirty="0">
                <a:cs typeface="Arial" panose="020B0604020202020204" pitchFamily="34" charset="0"/>
              </a:rPr>
              <a:t>Data is sourced from the Department for Work and Pensions (DWP) and can be found on the </a:t>
            </a:r>
            <a:r>
              <a:rPr lang="en-GB" sz="1800" dirty="0">
                <a:cs typeface="Arial" panose="020B0604020202020204" pitchFamily="34" charset="0"/>
                <a:hlinkClick r:id="rId2"/>
              </a:rPr>
              <a:t>NOMIS</a:t>
            </a:r>
            <a:r>
              <a:rPr lang="en-GB" sz="1800" dirty="0">
                <a:cs typeface="Arial" panose="020B0604020202020204" pitchFamily="34" charset="0"/>
              </a:rPr>
              <a:t> website. </a:t>
            </a:r>
          </a:p>
          <a:p>
            <a:pPr marL="0" indent="0">
              <a:buNone/>
            </a:pPr>
            <a:endParaRPr lang="en-GB" sz="1800" dirty="0">
              <a:cs typeface="Arial" panose="020B0604020202020204" pitchFamily="34" charset="0"/>
            </a:endParaRPr>
          </a:p>
          <a:p>
            <a:pPr marL="0" indent="0">
              <a:buNone/>
            </a:pPr>
            <a:r>
              <a:rPr lang="en-GB" sz="1800" dirty="0">
                <a:cs typeface="Arial" panose="020B0604020202020204" pitchFamily="34" charset="0"/>
              </a:rPr>
              <a:t>A full explanation of the Claimant Count can be found in the Technical Appendix at the end of this report.  </a:t>
            </a:r>
          </a:p>
          <a:p>
            <a:pPr marL="0" indent="0">
              <a:buNone/>
            </a:pPr>
            <a:endParaRPr lang="en-GB" sz="1800" dirty="0"/>
          </a:p>
          <a:p>
            <a:pPr marL="0" indent="0">
              <a:buNone/>
            </a:pPr>
            <a:endParaRPr lang="en-GB" sz="2000" dirty="0"/>
          </a:p>
          <a:p>
            <a:endParaRPr lang="en-GB" sz="2000" dirty="0"/>
          </a:p>
        </p:txBody>
      </p:sp>
      <p:pic>
        <p:nvPicPr>
          <p:cNvPr id="7" name="Picture 6" descr="Text&#10;&#10;Description automatically generated with medium confidence">
            <a:extLst>
              <a:ext uri="{FF2B5EF4-FFF2-40B4-BE49-F238E27FC236}">
                <a16:creationId xmlns:a16="http://schemas.microsoft.com/office/drawing/2014/main" id="{B9F05014-60E9-E1C9-1F0F-DAFCA10873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79209" y="114497"/>
            <a:ext cx="2173104" cy="991966"/>
          </a:xfrm>
          <a:prstGeom prst="rect">
            <a:avLst/>
          </a:prstGeom>
        </p:spPr>
      </p:pic>
    </p:spTree>
    <p:extLst>
      <p:ext uri="{BB962C8B-B14F-4D97-AF65-F5344CB8AC3E}">
        <p14:creationId xmlns:p14="http://schemas.microsoft.com/office/powerpoint/2010/main" val="1034576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BA3-833D-439A-ADCC-1FD4466E5460}"/>
              </a:ext>
            </a:extLst>
          </p:cNvPr>
          <p:cNvSpPr>
            <a:spLocks noGrp="1"/>
          </p:cNvSpPr>
          <p:nvPr>
            <p:ph type="title"/>
          </p:nvPr>
        </p:nvSpPr>
        <p:spPr/>
        <p:txBody>
          <a:bodyPr>
            <a:normAutofit/>
          </a:bodyPr>
          <a:lstStyle/>
          <a:p>
            <a:r>
              <a:rPr lang="en-GB" sz="3200" b="1" dirty="0">
                <a:solidFill>
                  <a:srgbClr val="006965"/>
                </a:solidFill>
                <a:latin typeface="+mn-lt"/>
              </a:rPr>
              <a:t>Headlines – October 2023</a:t>
            </a:r>
            <a:r>
              <a:rPr lang="en-GB" sz="3200" dirty="0">
                <a:solidFill>
                  <a:srgbClr val="006965"/>
                </a:solidFill>
                <a:latin typeface="+mn-lt"/>
              </a:rPr>
              <a:t>	</a:t>
            </a:r>
          </a:p>
        </p:txBody>
      </p:sp>
      <p:sp>
        <p:nvSpPr>
          <p:cNvPr id="5" name="Content Placeholder 4">
            <a:extLst>
              <a:ext uri="{FF2B5EF4-FFF2-40B4-BE49-F238E27FC236}">
                <a16:creationId xmlns:a16="http://schemas.microsoft.com/office/drawing/2014/main" id="{75A3D708-6915-F140-28BC-316C941EA59D}"/>
              </a:ext>
            </a:extLst>
          </p:cNvPr>
          <p:cNvSpPr>
            <a:spLocks noGrp="1"/>
          </p:cNvSpPr>
          <p:nvPr>
            <p:ph idx="1"/>
          </p:nvPr>
        </p:nvSpPr>
        <p:spPr>
          <a:xfrm>
            <a:off x="838200" y="1530890"/>
            <a:ext cx="10515600" cy="4486275"/>
          </a:xfrm>
        </p:spPr>
        <p:txBody>
          <a:bodyPr>
            <a:normAutofit fontScale="62500" lnSpcReduction="20000"/>
          </a:bodyPr>
          <a:lstStyle/>
          <a:p>
            <a:pPr marL="342900" indent="-342900">
              <a:lnSpc>
                <a:spcPct val="120000"/>
              </a:lnSpc>
              <a:buFont typeface="Symbol" panose="05050102010706020507" pitchFamily="18" charset="2"/>
              <a:buChar char=""/>
            </a:pPr>
            <a:r>
              <a:rPr lang="en-GB" sz="2900" dirty="0">
                <a:effectLst/>
                <a:latin typeface="Calibri" panose="020F0502020204030204" pitchFamily="34" charset="0"/>
                <a:ea typeface="Times New Roman" panose="02020603050405020304" pitchFamily="18" charset="0"/>
              </a:rPr>
              <a:t>Buckinghamshire’s Claimant Count rate (the proportion of working-age people claiming ‘out-of-work’ related benefits) has been </a:t>
            </a:r>
            <a:r>
              <a:rPr lang="en-GB" sz="2900" b="1" dirty="0">
                <a:solidFill>
                  <a:srgbClr val="006965"/>
                </a:solidFill>
                <a:effectLst/>
                <a:latin typeface="Calibri" panose="020F0502020204030204" pitchFamily="34" charset="0"/>
                <a:ea typeface="Times New Roman" panose="02020603050405020304" pitchFamily="18" charset="0"/>
              </a:rPr>
              <a:t>flat for over a year</a:t>
            </a:r>
            <a:r>
              <a:rPr lang="en-GB" sz="2900" dirty="0">
                <a:solidFill>
                  <a:srgbClr val="006965"/>
                </a:solidFill>
                <a:effectLst/>
                <a:latin typeface="Calibri" panose="020F0502020204030204" pitchFamily="34" charset="0"/>
                <a:ea typeface="Times New Roman" panose="02020603050405020304" pitchFamily="18" charset="0"/>
              </a:rPr>
              <a:t>.  </a:t>
            </a:r>
            <a:r>
              <a:rPr lang="en-GB" sz="2900" dirty="0">
                <a:effectLst/>
                <a:latin typeface="Calibri" panose="020F0502020204030204" pitchFamily="34" charset="0"/>
                <a:ea typeface="Times New Roman" panose="02020603050405020304" pitchFamily="18" charset="0"/>
              </a:rPr>
              <a:t>It </a:t>
            </a:r>
            <a:r>
              <a:rPr lang="en-GB" sz="2900" dirty="0">
                <a:latin typeface="Calibri" panose="020F0502020204030204" pitchFamily="34" charset="0"/>
                <a:ea typeface="Times New Roman" panose="02020603050405020304" pitchFamily="18" charset="0"/>
              </a:rPr>
              <a:t>currently </a:t>
            </a:r>
            <a:r>
              <a:rPr lang="en-GB" sz="2900" dirty="0">
                <a:effectLst/>
                <a:latin typeface="Calibri" panose="020F0502020204030204" pitchFamily="34" charset="0"/>
                <a:ea typeface="Times New Roman" panose="02020603050405020304" pitchFamily="18" charset="0"/>
              </a:rPr>
              <a:t>stands at </a:t>
            </a:r>
            <a:r>
              <a:rPr lang="en-GB" sz="2900" b="1" dirty="0">
                <a:solidFill>
                  <a:srgbClr val="006965"/>
                </a:solidFill>
                <a:latin typeface="Calibri" panose="020F0502020204030204" pitchFamily="34" charset="0"/>
                <a:ea typeface="Times New Roman" panose="02020603050405020304" pitchFamily="18" charset="0"/>
              </a:rPr>
              <a:t>2.6</a:t>
            </a:r>
            <a:r>
              <a:rPr lang="en-GB" sz="2900" b="1" dirty="0">
                <a:solidFill>
                  <a:srgbClr val="006965"/>
                </a:solidFill>
                <a:effectLst/>
                <a:latin typeface="Calibri" panose="020F0502020204030204" pitchFamily="34" charset="0"/>
                <a:ea typeface="Times New Roman" panose="02020603050405020304" pitchFamily="18" charset="0"/>
              </a:rPr>
              <a:t>%</a:t>
            </a:r>
            <a:r>
              <a:rPr lang="en-GB" sz="2900" dirty="0">
                <a:effectLst/>
                <a:latin typeface="Calibri" panose="020F0502020204030204" pitchFamily="34" charset="0"/>
                <a:ea typeface="Times New Roman" panose="02020603050405020304" pitchFamily="18" charset="0"/>
              </a:rPr>
              <a:t>,</a:t>
            </a:r>
            <a:r>
              <a:rPr lang="en-GB" sz="2900" b="1" dirty="0">
                <a:effectLst/>
                <a:latin typeface="Calibri" panose="020F0502020204030204" pitchFamily="34" charset="0"/>
                <a:ea typeface="Times New Roman" panose="02020603050405020304" pitchFamily="18" charset="0"/>
              </a:rPr>
              <a:t> </a:t>
            </a:r>
            <a:r>
              <a:rPr lang="en-GB" sz="2900" dirty="0">
                <a:effectLst/>
                <a:latin typeface="Calibri" panose="020F0502020204030204" pitchFamily="34" charset="0"/>
                <a:ea typeface="Times New Roman" panose="02020603050405020304" pitchFamily="18" charset="0"/>
              </a:rPr>
              <a:t>lower than the national average of </a:t>
            </a:r>
            <a:r>
              <a:rPr lang="en-GB" sz="2900" dirty="0">
                <a:latin typeface="Calibri" panose="020F0502020204030204" pitchFamily="34" charset="0"/>
                <a:ea typeface="Times New Roman" panose="02020603050405020304" pitchFamily="18" charset="0"/>
              </a:rPr>
              <a:t>3.8</a:t>
            </a:r>
            <a:r>
              <a:rPr lang="en-GB" sz="2900" dirty="0">
                <a:effectLst/>
                <a:latin typeface="Calibri" panose="020F0502020204030204" pitchFamily="34" charset="0"/>
                <a:ea typeface="Times New Roman" panose="02020603050405020304" pitchFamily="18" charset="0"/>
              </a:rPr>
              <a:t>%.</a:t>
            </a:r>
            <a:endParaRPr lang="en-GB" sz="29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2800" dirty="0">
                <a:effectLst/>
                <a:latin typeface="Calibri" panose="020F0502020204030204" pitchFamily="34" charset="0"/>
                <a:ea typeface="Times New Roman" panose="02020603050405020304" pitchFamily="18" charset="0"/>
              </a:rPr>
              <a:t>In October 2023, </a:t>
            </a:r>
            <a:r>
              <a:rPr lang="en-GB" sz="2800" b="1" dirty="0">
                <a:solidFill>
                  <a:srgbClr val="006965"/>
                </a:solidFill>
                <a:effectLst/>
                <a:latin typeface="Calibri" panose="020F0502020204030204" pitchFamily="34" charset="0"/>
                <a:ea typeface="Times New Roman" panose="02020603050405020304" pitchFamily="18" charset="0"/>
              </a:rPr>
              <a:t>8,895</a:t>
            </a:r>
            <a:r>
              <a:rPr lang="en-GB" sz="2800" dirty="0">
                <a:effectLst/>
                <a:latin typeface="Calibri" panose="020F0502020204030204" pitchFamily="34" charset="0"/>
                <a:ea typeface="Times New Roman" panose="02020603050405020304" pitchFamily="18" charset="0"/>
              </a:rPr>
              <a:t> Buckinghamshire residents were claiming ‘ou</a:t>
            </a:r>
            <a:r>
              <a:rPr lang="en-GB" sz="2800" dirty="0">
                <a:latin typeface="Calibri" panose="020F0502020204030204" pitchFamily="34" charset="0"/>
                <a:ea typeface="Times New Roman" panose="02020603050405020304" pitchFamily="18" charset="0"/>
              </a:rPr>
              <a:t>t-of-work’ related benefits. </a:t>
            </a:r>
            <a:endParaRPr lang="en-GB" sz="2800" dirty="0">
              <a:effectLst/>
              <a:latin typeface="Calibri" panose="020F0502020204030204" pitchFamily="34" charset="0"/>
              <a:ea typeface="Times New Roman" panose="02020603050405020304" pitchFamily="18" charset="0"/>
            </a:endParaRPr>
          </a:p>
          <a:p>
            <a:pPr marL="342900" indent="-342900">
              <a:lnSpc>
                <a:spcPct val="120000"/>
              </a:lnSpc>
              <a:buFont typeface="Symbol" panose="05050102010706020507" pitchFamily="18" charset="2"/>
              <a:buChar char=""/>
            </a:pPr>
            <a:r>
              <a:rPr lang="en-GB" sz="2800" dirty="0">
                <a:latin typeface="Calibri" panose="020F0502020204030204" pitchFamily="34" charset="0"/>
                <a:ea typeface="Times New Roman" panose="02020603050405020304" pitchFamily="18" charset="0"/>
              </a:rPr>
              <a:t>The number of claimants in Buckinghamshire </a:t>
            </a:r>
            <a:r>
              <a:rPr lang="en-GB" sz="2800" b="1" dirty="0">
                <a:solidFill>
                  <a:srgbClr val="006965"/>
                </a:solidFill>
                <a:latin typeface="Calibri" panose="020F0502020204030204" pitchFamily="34" charset="0"/>
                <a:ea typeface="Times New Roman" panose="02020603050405020304" pitchFamily="18" charset="0"/>
              </a:rPr>
              <a:t>rose by 20 </a:t>
            </a:r>
            <a:r>
              <a:rPr lang="en-GB" sz="2800" dirty="0">
                <a:latin typeface="Calibri" panose="020F0502020204030204" pitchFamily="34" charset="0"/>
                <a:ea typeface="Times New Roman" panose="02020603050405020304" pitchFamily="18" charset="0"/>
              </a:rPr>
              <a:t>between September and October 2023.</a:t>
            </a:r>
            <a:endParaRPr lang="en-GB" sz="2800" dirty="0">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2800" dirty="0">
                <a:effectLst/>
                <a:latin typeface="Calibri" panose="020F0502020204030204" pitchFamily="34" charset="0"/>
                <a:ea typeface="Times New Roman" panose="02020603050405020304" pitchFamily="18" charset="0"/>
              </a:rPr>
              <a:t>There were </a:t>
            </a:r>
            <a:r>
              <a:rPr lang="en-GB" sz="2800" b="1" dirty="0">
                <a:solidFill>
                  <a:srgbClr val="006965"/>
                </a:solidFill>
                <a:effectLst/>
                <a:latin typeface="Calibri" panose="020F0502020204030204" pitchFamily="34" charset="0"/>
                <a:ea typeface="Times New Roman" panose="02020603050405020304" pitchFamily="18" charset="0"/>
              </a:rPr>
              <a:t>3,355</a:t>
            </a:r>
            <a:r>
              <a:rPr lang="en-GB" sz="2800" dirty="0">
                <a:effectLst/>
                <a:latin typeface="Calibri" panose="020F0502020204030204" pitchFamily="34" charset="0"/>
                <a:ea typeface="Times New Roman" panose="02020603050405020304" pitchFamily="18" charset="0"/>
              </a:rPr>
              <a:t> more claimants in Buckinghamshire in </a:t>
            </a:r>
            <a:r>
              <a:rPr lang="en-GB" sz="2800" dirty="0">
                <a:latin typeface="Calibri" panose="020F0502020204030204" pitchFamily="34" charset="0"/>
                <a:ea typeface="Times New Roman" panose="02020603050405020304" pitchFamily="18" charset="0"/>
              </a:rPr>
              <a:t>October </a:t>
            </a:r>
            <a:r>
              <a:rPr lang="en-GB" sz="2800" dirty="0">
                <a:effectLst/>
                <a:latin typeface="Calibri" panose="020F0502020204030204" pitchFamily="34" charset="0"/>
                <a:ea typeface="Times New Roman" panose="02020603050405020304" pitchFamily="18" charset="0"/>
              </a:rPr>
              <a:t>2023 than at the onset of the Covid-19 pandemic in March 2020.  Some of this increase is likely to be due to changes to th</a:t>
            </a:r>
            <a:r>
              <a:rPr lang="en-GB" dirty="0">
                <a:latin typeface="Calibri" panose="020F0502020204030204" pitchFamily="34" charset="0"/>
                <a:ea typeface="Times New Roman" panose="02020603050405020304" pitchFamily="18" charset="0"/>
              </a:rPr>
              <a:t>e benefits system. </a:t>
            </a:r>
            <a:endParaRPr lang="en-GB" sz="28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2800" dirty="0">
                <a:effectLst/>
                <a:latin typeface="Calibri" panose="020F0502020204030204" pitchFamily="34" charset="0"/>
                <a:ea typeface="Times New Roman" panose="02020603050405020304" pitchFamily="18" charset="0"/>
              </a:rPr>
              <a:t>When compared </a:t>
            </a:r>
            <a:r>
              <a:rPr lang="en-GB" sz="2800">
                <a:effectLst/>
                <a:latin typeface="Calibri" panose="020F0502020204030204" pitchFamily="34" charset="0"/>
                <a:ea typeface="Times New Roman" panose="02020603050405020304" pitchFamily="18" charset="0"/>
              </a:rPr>
              <a:t>with the </a:t>
            </a:r>
            <a:r>
              <a:rPr lang="en-GB" sz="2800" dirty="0">
                <a:effectLst/>
                <a:latin typeface="Calibri" panose="020F0502020204030204" pitchFamily="34" charset="0"/>
                <a:ea typeface="Times New Roman" panose="02020603050405020304" pitchFamily="18" charset="0"/>
              </a:rPr>
              <a:t>other 38 Local Enterprise Partnership (LEP) areas, Buckinghamshire has the </a:t>
            </a:r>
            <a:r>
              <a:rPr lang="en-GB" sz="2800" b="1" dirty="0">
                <a:solidFill>
                  <a:srgbClr val="006965"/>
                </a:solidFill>
                <a:effectLst/>
                <a:latin typeface="Calibri" panose="020F0502020204030204" pitchFamily="34" charset="0"/>
                <a:ea typeface="Times New Roman" panose="02020603050405020304" pitchFamily="18" charset="0"/>
              </a:rPr>
              <a:t>joint 8</a:t>
            </a:r>
            <a:r>
              <a:rPr lang="en-GB" sz="2800" b="1" baseline="30000" dirty="0">
                <a:solidFill>
                  <a:srgbClr val="006965"/>
                </a:solidFill>
                <a:effectLst/>
                <a:latin typeface="Calibri" panose="020F0502020204030204" pitchFamily="34" charset="0"/>
                <a:ea typeface="Times New Roman" panose="02020603050405020304" pitchFamily="18" charset="0"/>
              </a:rPr>
              <a:t>th</a:t>
            </a:r>
            <a:r>
              <a:rPr lang="en-GB" sz="2800" b="1" dirty="0">
                <a:solidFill>
                  <a:srgbClr val="006965"/>
                </a:solidFill>
                <a:effectLst/>
                <a:latin typeface="Calibri" panose="020F0502020204030204" pitchFamily="34" charset="0"/>
                <a:ea typeface="Times New Roman" panose="02020603050405020304" pitchFamily="18" charset="0"/>
              </a:rPr>
              <a:t> lowest</a:t>
            </a:r>
            <a:r>
              <a:rPr lang="en-GB" sz="2800" dirty="0">
                <a:solidFill>
                  <a:srgbClr val="006965"/>
                </a:solidFill>
                <a:effectLst/>
                <a:latin typeface="Calibri" panose="020F0502020204030204" pitchFamily="34" charset="0"/>
                <a:ea typeface="Times New Roman" panose="02020603050405020304" pitchFamily="18" charset="0"/>
              </a:rPr>
              <a:t> </a:t>
            </a:r>
            <a:r>
              <a:rPr lang="en-GB" sz="2800" dirty="0">
                <a:effectLst/>
                <a:latin typeface="Calibri" panose="020F0502020204030204" pitchFamily="34" charset="0"/>
                <a:ea typeface="Times New Roman" panose="02020603050405020304" pitchFamily="18" charset="0"/>
              </a:rPr>
              <a:t>Claimant Count rate (up from having the fourth lowest rate pre-pandemic). </a:t>
            </a:r>
            <a:endParaRPr lang="en-GB" sz="28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2800" dirty="0">
                <a:effectLst/>
                <a:latin typeface="Calibri" panose="020F0502020204030204" pitchFamily="34" charset="0"/>
                <a:ea typeface="Times New Roman" panose="02020603050405020304" pitchFamily="18" charset="0"/>
              </a:rPr>
              <a:t>Within Buckinghamshire, the Claimant Count rate is highest (and above the national average) in the </a:t>
            </a:r>
            <a:r>
              <a:rPr lang="en-GB" sz="2800" b="1" dirty="0">
                <a:solidFill>
                  <a:srgbClr val="006965"/>
                </a:solidFill>
                <a:effectLst/>
                <a:latin typeface="Calibri" panose="020F0502020204030204" pitchFamily="34" charset="0"/>
                <a:ea typeface="Times New Roman" panose="02020603050405020304" pitchFamily="18" charset="0"/>
              </a:rPr>
              <a:t>Wycombe</a:t>
            </a:r>
            <a:r>
              <a:rPr lang="en-GB" sz="2800" dirty="0">
                <a:effectLst/>
                <a:latin typeface="Calibri" panose="020F0502020204030204" pitchFamily="34" charset="0"/>
                <a:ea typeface="Times New Roman" panose="02020603050405020304" pitchFamily="18" charset="0"/>
              </a:rPr>
              <a:t> parliamentary constituency area (</a:t>
            </a:r>
            <a:r>
              <a:rPr lang="en-GB" sz="2800" dirty="0">
                <a:latin typeface="Calibri" panose="020F0502020204030204" pitchFamily="34" charset="0"/>
                <a:ea typeface="Times New Roman" panose="02020603050405020304" pitchFamily="18" charset="0"/>
              </a:rPr>
              <a:t>4.1</a:t>
            </a:r>
            <a:r>
              <a:rPr lang="en-GB" sz="2800" dirty="0">
                <a:effectLst/>
                <a:latin typeface="Calibri" panose="020F0502020204030204" pitchFamily="34" charset="0"/>
                <a:ea typeface="Times New Roman" panose="02020603050405020304" pitchFamily="18" charset="0"/>
              </a:rPr>
              <a:t>%).   </a:t>
            </a:r>
            <a:endParaRPr lang="en-GB" sz="2800" dirty="0">
              <a:effectLst/>
              <a:latin typeface="Calibri" panose="020F0502020204030204" pitchFamily="34" charset="0"/>
              <a:ea typeface="Calibri" panose="020F0502020204030204" pitchFamily="34" charset="0"/>
            </a:endParaRPr>
          </a:p>
          <a:p>
            <a:pPr marL="0" lvl="0" indent="0">
              <a:buNone/>
            </a:pPr>
            <a:endParaRPr lang="en-GB" sz="800" dirty="0">
              <a:effectLst/>
              <a:latin typeface="Calibri" panose="020F0502020204030204" pitchFamily="34" charset="0"/>
              <a:ea typeface="Calibri" panose="020F0502020204030204" pitchFamily="34" charset="0"/>
            </a:endParaRPr>
          </a:p>
          <a:p>
            <a:endParaRPr lang="en-GB" dirty="0"/>
          </a:p>
        </p:txBody>
      </p:sp>
      <p:pic>
        <p:nvPicPr>
          <p:cNvPr id="7" name="Picture 6" descr="Text&#10;&#10;Description automatically generated with medium confidence">
            <a:extLst>
              <a:ext uri="{FF2B5EF4-FFF2-40B4-BE49-F238E27FC236}">
                <a16:creationId xmlns:a16="http://schemas.microsoft.com/office/drawing/2014/main" id="{B57754D1-0426-F470-8A39-ED2224E979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9209" y="114497"/>
            <a:ext cx="2173104" cy="991966"/>
          </a:xfrm>
          <a:prstGeom prst="rect">
            <a:avLst/>
          </a:prstGeom>
        </p:spPr>
      </p:pic>
    </p:spTree>
    <p:extLst>
      <p:ext uri="{BB962C8B-B14F-4D97-AF65-F5344CB8AC3E}">
        <p14:creationId xmlns:p14="http://schemas.microsoft.com/office/powerpoint/2010/main" val="3450925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BA3-833D-439A-ADCC-1FD4466E5460}"/>
              </a:ext>
            </a:extLst>
          </p:cNvPr>
          <p:cNvSpPr>
            <a:spLocks noGrp="1"/>
          </p:cNvSpPr>
          <p:nvPr>
            <p:ph type="title"/>
          </p:nvPr>
        </p:nvSpPr>
        <p:spPr>
          <a:xfrm>
            <a:off x="838196" y="567855"/>
            <a:ext cx="10515600" cy="772103"/>
          </a:xfrm>
        </p:spPr>
        <p:txBody>
          <a:bodyPr>
            <a:normAutofit/>
          </a:bodyPr>
          <a:lstStyle/>
          <a:p>
            <a:r>
              <a:rPr lang="en-GB" sz="2800" b="1" dirty="0">
                <a:solidFill>
                  <a:srgbClr val="006965"/>
                </a:solidFill>
                <a:latin typeface="+mn-lt"/>
              </a:rPr>
              <a:t>Table 1: Claimant Count – October 2023</a:t>
            </a:r>
            <a:r>
              <a:rPr lang="en-GB" sz="2800" dirty="0">
                <a:solidFill>
                  <a:srgbClr val="006965"/>
                </a:solidFill>
                <a:latin typeface="+mn-lt"/>
              </a:rPr>
              <a:t>	</a:t>
            </a:r>
          </a:p>
        </p:txBody>
      </p:sp>
      <p:graphicFrame>
        <p:nvGraphicFramePr>
          <p:cNvPr id="3" name="Table 4">
            <a:extLst>
              <a:ext uri="{FF2B5EF4-FFF2-40B4-BE49-F238E27FC236}">
                <a16:creationId xmlns:a16="http://schemas.microsoft.com/office/drawing/2014/main" id="{B5BC6864-A205-326F-C6BA-18615BBA6BB6}"/>
              </a:ext>
            </a:extLst>
          </p:cNvPr>
          <p:cNvGraphicFramePr>
            <a:graphicFrameLocks noGrp="1"/>
          </p:cNvGraphicFramePr>
          <p:nvPr>
            <p:ph idx="1"/>
            <p:extLst>
              <p:ext uri="{D42A27DB-BD31-4B8C-83A1-F6EECF244321}">
                <p14:modId xmlns:p14="http://schemas.microsoft.com/office/powerpoint/2010/main" val="3200318324"/>
              </p:ext>
            </p:extLst>
          </p:nvPr>
        </p:nvGraphicFramePr>
        <p:xfrm>
          <a:off x="838200" y="1473362"/>
          <a:ext cx="10515596" cy="4293886"/>
        </p:xfrm>
        <a:graphic>
          <a:graphicData uri="http://schemas.openxmlformats.org/drawingml/2006/table">
            <a:tbl>
              <a:tblPr firstRow="1" bandRow="1">
                <a:tableStyleId>{93296810-A885-4BE3-A3E7-6D5BEEA58F35}</a:tableStyleId>
              </a:tblPr>
              <a:tblGrid>
                <a:gridCol w="1832708">
                  <a:extLst>
                    <a:ext uri="{9D8B030D-6E8A-4147-A177-3AD203B41FA5}">
                      <a16:colId xmlns:a16="http://schemas.microsoft.com/office/drawing/2014/main" val="1249537814"/>
                    </a:ext>
                  </a:extLst>
                </a:gridCol>
                <a:gridCol w="1447148">
                  <a:extLst>
                    <a:ext uri="{9D8B030D-6E8A-4147-A177-3AD203B41FA5}">
                      <a16:colId xmlns:a16="http://schemas.microsoft.com/office/drawing/2014/main" val="305200462"/>
                    </a:ext>
                  </a:extLst>
                </a:gridCol>
                <a:gridCol w="1447148">
                  <a:extLst>
                    <a:ext uri="{9D8B030D-6E8A-4147-A177-3AD203B41FA5}">
                      <a16:colId xmlns:a16="http://schemas.microsoft.com/office/drawing/2014/main" val="3726718846"/>
                    </a:ext>
                  </a:extLst>
                </a:gridCol>
                <a:gridCol w="1447148">
                  <a:extLst>
                    <a:ext uri="{9D8B030D-6E8A-4147-A177-3AD203B41FA5}">
                      <a16:colId xmlns:a16="http://schemas.microsoft.com/office/drawing/2014/main" val="4180364089"/>
                    </a:ext>
                  </a:extLst>
                </a:gridCol>
                <a:gridCol w="1447148">
                  <a:extLst>
                    <a:ext uri="{9D8B030D-6E8A-4147-A177-3AD203B41FA5}">
                      <a16:colId xmlns:a16="http://schemas.microsoft.com/office/drawing/2014/main" val="133471129"/>
                    </a:ext>
                  </a:extLst>
                </a:gridCol>
                <a:gridCol w="1447148">
                  <a:extLst>
                    <a:ext uri="{9D8B030D-6E8A-4147-A177-3AD203B41FA5}">
                      <a16:colId xmlns:a16="http://schemas.microsoft.com/office/drawing/2014/main" val="191910851"/>
                    </a:ext>
                  </a:extLst>
                </a:gridCol>
                <a:gridCol w="1447148">
                  <a:extLst>
                    <a:ext uri="{9D8B030D-6E8A-4147-A177-3AD203B41FA5}">
                      <a16:colId xmlns:a16="http://schemas.microsoft.com/office/drawing/2014/main" val="3403578845"/>
                    </a:ext>
                  </a:extLst>
                </a:gridCol>
              </a:tblGrid>
              <a:tr h="393292">
                <a:tc>
                  <a:txBody>
                    <a:bodyPr/>
                    <a:lstStyle/>
                    <a:p>
                      <a:pPr algn="ctr" fontAlgn="ctr"/>
                      <a:r>
                        <a:rPr lang="en-GB" sz="1400" u="none" strike="noStrike" dirty="0">
                          <a:effectLst/>
                          <a:latin typeface="+mn-lt"/>
                        </a:rPr>
                        <a:t>Area</a:t>
                      </a:r>
                      <a:endParaRPr lang="en-GB" sz="1400" b="1" i="0" u="none" strike="noStrike" dirty="0">
                        <a:solidFill>
                          <a:srgbClr val="000000"/>
                        </a:solidFill>
                        <a:effectLst/>
                        <a:latin typeface="+mn-lt"/>
                        <a:cs typeface="Arial" panose="020B0604020202020204" pitchFamily="34" charset="0"/>
                      </a:endParaRPr>
                    </a:p>
                  </a:txBody>
                  <a:tcPr marL="7620" marR="7620" marT="7620" marB="0" anchor="ctr">
                    <a:solidFill>
                      <a:srgbClr val="006965"/>
                    </a:solidFill>
                  </a:tcPr>
                </a:tc>
                <a:tc gridSpan="2">
                  <a:txBody>
                    <a:bodyPr/>
                    <a:lstStyle/>
                    <a:p>
                      <a:pPr algn="ctr" fontAlgn="ctr"/>
                      <a:r>
                        <a:rPr lang="en-GB" sz="1400" u="none" strike="noStrike" dirty="0">
                          <a:effectLst/>
                          <a:latin typeface="+mn-lt"/>
                        </a:rPr>
                        <a:t>March 2020</a:t>
                      </a:r>
                      <a:endParaRPr lang="en-GB" sz="1400" b="0" i="0" u="none" strike="noStrike" dirty="0">
                        <a:solidFill>
                          <a:srgbClr val="000000"/>
                        </a:solidFill>
                        <a:effectLst/>
                        <a:latin typeface="+mn-lt"/>
                        <a:cs typeface="Arial" panose="020B0604020202020204" pitchFamily="34" charset="0"/>
                      </a:endParaRPr>
                    </a:p>
                  </a:txBody>
                  <a:tcPr marL="7620" marR="7620" marT="7620" marB="0" anchor="ctr">
                    <a:solidFill>
                      <a:srgbClr val="006965"/>
                    </a:solidFill>
                  </a:tcPr>
                </a:tc>
                <a:tc hMerge="1">
                  <a:txBody>
                    <a:bodyPr/>
                    <a:lstStyle/>
                    <a:p>
                      <a:endParaRPr lang="en-GB"/>
                    </a:p>
                  </a:txBody>
                  <a:tcPr/>
                </a:tc>
                <a:tc gridSpan="2">
                  <a:txBody>
                    <a:bodyPr/>
                    <a:lstStyle/>
                    <a:p>
                      <a:pPr algn="ctr" fontAlgn="ctr"/>
                      <a:r>
                        <a:rPr lang="en-GB" sz="1400" b="1" u="none" strike="noStrike" dirty="0">
                          <a:solidFill>
                            <a:schemeClr val="bg1"/>
                          </a:solidFill>
                          <a:effectLst/>
                          <a:latin typeface="+mn-lt"/>
                        </a:rPr>
                        <a:t>October 2023</a:t>
                      </a:r>
                      <a:endParaRPr lang="en-GB" sz="1400" b="1" i="0" u="none" strike="noStrike" dirty="0">
                        <a:solidFill>
                          <a:schemeClr val="bg1"/>
                        </a:solidFill>
                        <a:effectLst/>
                        <a:latin typeface="+mn-lt"/>
                        <a:cs typeface="Arial" panose="020B0604020202020204" pitchFamily="34" charset="0"/>
                      </a:endParaRPr>
                    </a:p>
                  </a:txBody>
                  <a:tcPr marL="7620" marR="7620" marT="7620" marB="0" anchor="ctr">
                    <a:solidFill>
                      <a:srgbClr val="006965"/>
                    </a:solidFill>
                  </a:tcPr>
                </a:tc>
                <a:tc hMerge="1">
                  <a:txBody>
                    <a:bodyPr/>
                    <a:lstStyle/>
                    <a:p>
                      <a:endParaRPr lang="en-GB"/>
                    </a:p>
                  </a:txBody>
                  <a:tcPr/>
                </a:tc>
                <a:tc gridSpan="2">
                  <a:txBody>
                    <a:bodyPr/>
                    <a:lstStyle/>
                    <a:p>
                      <a:pPr algn="ctr" fontAlgn="b"/>
                      <a:r>
                        <a:rPr lang="en-GB" sz="1400" b="1" u="none" strike="noStrike" dirty="0">
                          <a:solidFill>
                            <a:schemeClr val="bg1"/>
                          </a:solidFill>
                          <a:effectLst/>
                          <a:latin typeface="+mn-lt"/>
                        </a:rPr>
                        <a:t>March 2020 - October 2023</a:t>
                      </a:r>
                      <a:endParaRPr lang="en-GB" sz="1400" b="1" i="0" u="none" strike="noStrike" dirty="0">
                        <a:solidFill>
                          <a:schemeClr val="bg1"/>
                        </a:solidFill>
                        <a:effectLst/>
                        <a:latin typeface="+mn-lt"/>
                        <a:cs typeface="Arial" panose="020B0604020202020204" pitchFamily="34" charset="0"/>
                      </a:endParaRPr>
                    </a:p>
                  </a:txBody>
                  <a:tcPr marL="7620" marR="7620" marT="7620" marB="0" anchor="ctr">
                    <a:solidFill>
                      <a:srgbClr val="006965"/>
                    </a:solidFill>
                  </a:tcPr>
                </a:tc>
                <a:tc hMerge="1">
                  <a:txBody>
                    <a:bodyPr/>
                    <a:lstStyle/>
                    <a:p>
                      <a:endParaRPr lang="en-GB"/>
                    </a:p>
                  </a:txBody>
                  <a:tcPr/>
                </a:tc>
                <a:extLst>
                  <a:ext uri="{0D108BD9-81ED-4DB2-BD59-A6C34878D82A}">
                    <a16:rowId xmlns:a16="http://schemas.microsoft.com/office/drawing/2014/main" val="2250800113"/>
                  </a:ext>
                </a:extLst>
              </a:tr>
              <a:tr h="686914">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en-GB" sz="1400" b="0" u="none" strike="noStrike" dirty="0">
                          <a:solidFill>
                            <a:srgbClr val="000000"/>
                          </a:solidFill>
                          <a:effectLst/>
                          <a:latin typeface="+mn-lt"/>
                        </a:rPr>
                        <a:t>Parliamentary constituency </a:t>
                      </a:r>
                      <a:endParaRPr lang="en-GB" sz="1400" b="0" i="0" u="none" strike="noStrike" dirty="0">
                        <a:solidFill>
                          <a:srgbClr val="000000"/>
                        </a:solidFill>
                        <a:effectLst/>
                        <a:latin typeface="+mn-lt"/>
                        <a:cs typeface="Arial" panose="020B0604020202020204" pitchFamily="34" charset="0"/>
                      </a:endParaRPr>
                    </a:p>
                    <a:p>
                      <a:pPr algn="ctr" fontAlgn="ctr"/>
                      <a:endParaRPr lang="en-GB" sz="1400" b="1" i="0" u="none" strike="noStrike" dirty="0">
                        <a:solidFill>
                          <a:srgbClr val="000000"/>
                        </a:solidFill>
                        <a:effectLst/>
                        <a:latin typeface="+mn-lt"/>
                        <a:cs typeface="Arial" panose="020B0604020202020204" pitchFamily="34" charset="0"/>
                      </a:endParaRPr>
                    </a:p>
                  </a:txBody>
                  <a:tcPr marL="7620" marR="7620" marT="7620" marB="0" anchor="ctr">
                    <a:solidFill>
                      <a:srgbClr val="006965">
                        <a:alpha val="50196"/>
                      </a:srgbClr>
                    </a:solidFill>
                  </a:tcPr>
                </a:tc>
                <a:tc>
                  <a:txBody>
                    <a:bodyPr/>
                    <a:lstStyle/>
                    <a:p>
                      <a:pPr algn="r" fontAlgn="ctr"/>
                      <a:r>
                        <a:rPr lang="en-GB" sz="1400" u="none" strike="noStrike" dirty="0">
                          <a:effectLst/>
                          <a:latin typeface="+mn-lt"/>
                        </a:rPr>
                        <a:t>Number of claimants</a:t>
                      </a:r>
                      <a:endParaRPr lang="en-GB" sz="1400" b="0" i="0" u="none" strike="noStrike" dirty="0">
                        <a:solidFill>
                          <a:srgbClr val="000000"/>
                        </a:solidFill>
                        <a:effectLst/>
                        <a:latin typeface="+mn-lt"/>
                        <a:cs typeface="Arial" panose="020B0604020202020204" pitchFamily="34" charset="0"/>
                      </a:endParaRPr>
                    </a:p>
                  </a:txBody>
                  <a:tcPr marL="7620" marR="7620" marT="7620" marB="0" anchor="ctr">
                    <a:solidFill>
                      <a:srgbClr val="006965">
                        <a:alpha val="50196"/>
                      </a:srgbClr>
                    </a:solidFill>
                  </a:tcPr>
                </a:tc>
                <a:tc>
                  <a:txBody>
                    <a:bodyPr/>
                    <a:lstStyle/>
                    <a:p>
                      <a:pPr algn="r" fontAlgn="ctr"/>
                      <a:r>
                        <a:rPr lang="en-GB" sz="1400" u="none" strike="noStrike" dirty="0">
                          <a:effectLst/>
                          <a:latin typeface="+mn-lt"/>
                        </a:rPr>
                        <a:t>Claimant count</a:t>
                      </a:r>
                    </a:p>
                    <a:p>
                      <a:pPr algn="r" fontAlgn="ctr"/>
                      <a:r>
                        <a:rPr lang="en-GB" sz="1400" u="none" strike="noStrike" dirty="0">
                          <a:effectLst/>
                          <a:latin typeface="+mn-lt"/>
                        </a:rPr>
                        <a:t>rate (%)</a:t>
                      </a:r>
                      <a:endParaRPr lang="en-GB" sz="1400" b="0" i="0" u="none" strike="noStrike" dirty="0">
                        <a:solidFill>
                          <a:srgbClr val="000000"/>
                        </a:solidFill>
                        <a:effectLst/>
                        <a:latin typeface="+mn-lt"/>
                        <a:cs typeface="Arial" panose="020B0604020202020204" pitchFamily="34" charset="0"/>
                      </a:endParaRPr>
                    </a:p>
                  </a:txBody>
                  <a:tcPr marL="7620" marR="7620" marT="7620" marB="0" anchor="ctr">
                    <a:solidFill>
                      <a:srgbClr val="006965">
                        <a:alpha val="50196"/>
                      </a:srgbClr>
                    </a:solidFill>
                  </a:tcPr>
                </a:tc>
                <a:tc>
                  <a:txBody>
                    <a:bodyPr/>
                    <a:lstStyle/>
                    <a:p>
                      <a:pPr algn="r" fontAlgn="ctr"/>
                      <a:r>
                        <a:rPr lang="en-GB" sz="1400" u="none" strike="noStrike" dirty="0">
                          <a:effectLst/>
                          <a:latin typeface="+mn-lt"/>
                        </a:rPr>
                        <a:t>Number of claimants</a:t>
                      </a:r>
                      <a:endParaRPr lang="en-GB" sz="1400" b="0" i="0" u="none" strike="noStrike" dirty="0">
                        <a:solidFill>
                          <a:srgbClr val="000000"/>
                        </a:solidFill>
                        <a:effectLst/>
                        <a:latin typeface="+mn-lt"/>
                        <a:cs typeface="Arial" panose="020B0604020202020204" pitchFamily="34" charset="0"/>
                      </a:endParaRPr>
                    </a:p>
                  </a:txBody>
                  <a:tcPr marL="7620" marR="7620" marT="7620" marB="0" anchor="ctr">
                    <a:solidFill>
                      <a:srgbClr val="006965">
                        <a:alpha val="50196"/>
                      </a:srgbClr>
                    </a:solidFill>
                  </a:tcPr>
                </a:tc>
                <a:tc>
                  <a:txBody>
                    <a:bodyPr/>
                    <a:lstStyle/>
                    <a:p>
                      <a:pPr algn="r" fontAlgn="ctr"/>
                      <a:r>
                        <a:rPr lang="en-GB" sz="1400" u="none" strike="noStrike" dirty="0">
                          <a:effectLst/>
                          <a:latin typeface="+mn-lt"/>
                        </a:rPr>
                        <a:t>Claimant count</a:t>
                      </a:r>
                    </a:p>
                    <a:p>
                      <a:pPr algn="r" fontAlgn="ctr"/>
                      <a:r>
                        <a:rPr lang="en-GB" sz="1400" u="none" strike="noStrike" dirty="0">
                          <a:effectLst/>
                          <a:latin typeface="+mn-lt"/>
                        </a:rPr>
                        <a:t>rate (%)</a:t>
                      </a:r>
                      <a:endParaRPr lang="en-GB" sz="1400" b="0" i="0" u="none" strike="noStrike" dirty="0">
                        <a:solidFill>
                          <a:srgbClr val="000000"/>
                        </a:solidFill>
                        <a:effectLst/>
                        <a:latin typeface="+mn-lt"/>
                        <a:cs typeface="Arial" panose="020B0604020202020204" pitchFamily="34" charset="0"/>
                      </a:endParaRPr>
                    </a:p>
                  </a:txBody>
                  <a:tcPr marL="7620" marR="7620" marT="7620" marB="0" anchor="ctr">
                    <a:solidFill>
                      <a:srgbClr val="006965">
                        <a:alpha val="50196"/>
                      </a:srgbClr>
                    </a:solidFill>
                  </a:tcPr>
                </a:tc>
                <a:tc>
                  <a:txBody>
                    <a:bodyPr/>
                    <a:lstStyle/>
                    <a:p>
                      <a:pPr algn="r" fontAlgn="b"/>
                      <a:r>
                        <a:rPr lang="en-GB" sz="1400" b="0" u="none" strike="noStrike" dirty="0">
                          <a:solidFill>
                            <a:srgbClr val="000000"/>
                          </a:solidFill>
                          <a:effectLst/>
                          <a:latin typeface="+mn-lt"/>
                        </a:rPr>
                        <a:t>Change in number of claimants </a:t>
                      </a:r>
                      <a:endParaRPr lang="en-GB" sz="1400" b="0" i="0" u="none" strike="noStrike" dirty="0">
                        <a:solidFill>
                          <a:srgbClr val="000000"/>
                        </a:solidFill>
                        <a:effectLst/>
                        <a:latin typeface="+mn-lt"/>
                        <a:cs typeface="Arial" panose="020B0604020202020204" pitchFamily="34" charset="0"/>
                      </a:endParaRPr>
                    </a:p>
                  </a:txBody>
                  <a:tcPr marL="7620" marR="7620" marT="7620" marB="0" anchor="ctr">
                    <a:solidFill>
                      <a:srgbClr val="006965">
                        <a:alpha val="50196"/>
                      </a:srgbClr>
                    </a:solidFill>
                  </a:tcPr>
                </a:tc>
                <a:tc>
                  <a:txBody>
                    <a:bodyPr/>
                    <a:lstStyle/>
                    <a:p>
                      <a:pPr algn="r" fontAlgn="b"/>
                      <a:r>
                        <a:rPr lang="en-GB" sz="1400" b="0" u="none" strike="noStrike" dirty="0">
                          <a:solidFill>
                            <a:srgbClr val="000000"/>
                          </a:solidFill>
                          <a:effectLst/>
                          <a:latin typeface="+mn-lt"/>
                        </a:rPr>
                        <a:t>% point change in claimant count rate</a:t>
                      </a:r>
                      <a:endParaRPr lang="en-GB" sz="1400" b="0" i="0" u="none" strike="noStrike" dirty="0">
                        <a:solidFill>
                          <a:srgbClr val="000000"/>
                        </a:solidFill>
                        <a:effectLst/>
                        <a:latin typeface="+mn-lt"/>
                        <a:cs typeface="Arial" panose="020B0604020202020204" pitchFamily="34" charset="0"/>
                      </a:endParaRPr>
                    </a:p>
                  </a:txBody>
                  <a:tcPr marL="7620" marR="7620" marT="7620" marB="0" anchor="ctr">
                    <a:solidFill>
                      <a:srgbClr val="006965">
                        <a:alpha val="50196"/>
                      </a:srgbClr>
                    </a:solidFill>
                  </a:tcPr>
                </a:tc>
                <a:extLst>
                  <a:ext uri="{0D108BD9-81ED-4DB2-BD59-A6C34878D82A}">
                    <a16:rowId xmlns:a16="http://schemas.microsoft.com/office/drawing/2014/main" val="2527554147"/>
                  </a:ext>
                </a:extLst>
              </a:tr>
              <a:tr h="393292">
                <a:tc>
                  <a:txBody>
                    <a:bodyPr/>
                    <a:lstStyle/>
                    <a:p>
                      <a:pPr lvl="1" algn="r" fontAlgn="b"/>
                      <a:r>
                        <a:rPr lang="en-GB" sz="1400" u="none" strike="noStrike" dirty="0">
                          <a:effectLst/>
                          <a:latin typeface="+mn-lt"/>
                        </a:rPr>
                        <a:t>Aylesbury</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20000"/>
                      </a:srgbClr>
                    </a:solidFill>
                  </a:tcPr>
                </a:tc>
                <a:tc>
                  <a:txBody>
                    <a:bodyPr/>
                    <a:lstStyle/>
                    <a:p>
                      <a:pPr algn="r" fontAlgn="t"/>
                      <a:r>
                        <a:rPr lang="en-GB" sz="1400" u="none" strike="noStrike" dirty="0">
                          <a:effectLst/>
                          <a:latin typeface="+mn-lt"/>
                        </a:rPr>
                        <a:t>1,420</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20000"/>
                      </a:srgbClr>
                    </a:solidFill>
                  </a:tcPr>
                </a:tc>
                <a:tc>
                  <a:txBody>
                    <a:bodyPr/>
                    <a:lstStyle/>
                    <a:p>
                      <a:pPr algn="r" fontAlgn="t"/>
                      <a:r>
                        <a:rPr lang="en-GB" sz="1400" u="none" strike="noStrike" dirty="0">
                          <a:effectLst/>
                          <a:latin typeface="+mn-lt"/>
                        </a:rPr>
                        <a:t>1.8</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20000"/>
                      </a:srgbClr>
                    </a:solidFill>
                  </a:tcPr>
                </a:tc>
                <a:tc>
                  <a:txBody>
                    <a:bodyPr/>
                    <a:lstStyle/>
                    <a:p>
                      <a:pPr algn="r" fontAlgn="b"/>
                      <a:r>
                        <a:rPr lang="en-GB" sz="1400" b="0" i="0" u="none" strike="noStrike" dirty="0">
                          <a:solidFill>
                            <a:srgbClr val="000000"/>
                          </a:solidFill>
                          <a:effectLst/>
                          <a:latin typeface="+mn-lt"/>
                        </a:rPr>
                        <a:t>2,285</a:t>
                      </a:r>
                    </a:p>
                  </a:txBody>
                  <a:tcPr marL="7620" marR="7620" marT="7620" marB="0">
                    <a:solidFill>
                      <a:srgbClr val="006965">
                        <a:alpha val="20000"/>
                      </a:srgbClr>
                    </a:solidFill>
                  </a:tcPr>
                </a:tc>
                <a:tc>
                  <a:txBody>
                    <a:bodyPr/>
                    <a:lstStyle/>
                    <a:p>
                      <a:pPr algn="r" fontAlgn="b"/>
                      <a:r>
                        <a:rPr lang="en-GB" sz="1400" b="0" i="0" u="none" strike="noStrike" dirty="0">
                          <a:solidFill>
                            <a:srgbClr val="000000"/>
                          </a:solidFill>
                          <a:effectLst/>
                          <a:latin typeface="+mn-lt"/>
                        </a:rPr>
                        <a:t>2.8</a:t>
                      </a:r>
                    </a:p>
                  </a:txBody>
                  <a:tcPr marL="7620" marR="7620" marT="7620" marB="0">
                    <a:solidFill>
                      <a:srgbClr val="006965">
                        <a:alpha val="20000"/>
                      </a:srgbClr>
                    </a:solidFill>
                  </a:tcPr>
                </a:tc>
                <a:tc>
                  <a:txBody>
                    <a:bodyPr/>
                    <a:lstStyle/>
                    <a:p>
                      <a:pPr algn="r" fontAlgn="b"/>
                      <a:r>
                        <a:rPr lang="en-GB" sz="1400" b="0" i="0" u="none" strike="noStrike" dirty="0">
                          <a:solidFill>
                            <a:srgbClr val="000000"/>
                          </a:solidFill>
                          <a:effectLst/>
                          <a:latin typeface="+mn-lt"/>
                        </a:rPr>
                        <a:t>865</a:t>
                      </a:r>
                    </a:p>
                  </a:txBody>
                  <a:tcPr marL="7620" marR="7620" marT="7620" marB="0">
                    <a:solidFill>
                      <a:srgbClr val="006965">
                        <a:alpha val="20000"/>
                      </a:srgbClr>
                    </a:solidFill>
                  </a:tcPr>
                </a:tc>
                <a:tc>
                  <a:txBody>
                    <a:bodyPr/>
                    <a:lstStyle/>
                    <a:p>
                      <a:pPr algn="r" fontAlgn="b"/>
                      <a:r>
                        <a:rPr lang="en-GB" sz="1400" b="0" i="0" u="none" strike="noStrike" dirty="0">
                          <a:solidFill>
                            <a:srgbClr val="000000"/>
                          </a:solidFill>
                          <a:effectLst/>
                          <a:latin typeface="+mn-lt"/>
                        </a:rPr>
                        <a:t>1.0</a:t>
                      </a:r>
                    </a:p>
                  </a:txBody>
                  <a:tcPr marL="7620" marR="7620" marT="7620" marB="0">
                    <a:solidFill>
                      <a:srgbClr val="006965">
                        <a:alpha val="20000"/>
                      </a:srgbClr>
                    </a:solidFill>
                  </a:tcPr>
                </a:tc>
                <a:extLst>
                  <a:ext uri="{0D108BD9-81ED-4DB2-BD59-A6C34878D82A}">
                    <a16:rowId xmlns:a16="http://schemas.microsoft.com/office/drawing/2014/main" val="2548708749"/>
                  </a:ext>
                </a:extLst>
              </a:tr>
              <a:tr h="393292">
                <a:tc>
                  <a:txBody>
                    <a:bodyPr/>
                    <a:lstStyle/>
                    <a:p>
                      <a:pPr lvl="1" algn="r" fontAlgn="b"/>
                      <a:r>
                        <a:rPr lang="en-GB" sz="1400" u="none" strike="noStrike" dirty="0">
                          <a:effectLst/>
                          <a:latin typeface="+mn-lt"/>
                        </a:rPr>
                        <a:t>Beaconsfield</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t"/>
                      <a:r>
                        <a:rPr lang="en-GB" sz="1400" u="none" strike="noStrike" dirty="0">
                          <a:effectLst/>
                          <a:latin typeface="+mn-lt"/>
                        </a:rPr>
                        <a:t>820</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t"/>
                      <a:r>
                        <a:rPr lang="en-GB" sz="1400" u="none" strike="noStrike" dirty="0">
                          <a:effectLst/>
                          <a:latin typeface="+mn-lt"/>
                        </a:rPr>
                        <a:t>1.4</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b"/>
                      <a:r>
                        <a:rPr lang="en-GB" sz="1400" b="0" i="0" u="none" strike="noStrike" dirty="0">
                          <a:solidFill>
                            <a:srgbClr val="000000"/>
                          </a:solidFill>
                          <a:effectLst/>
                          <a:latin typeface="+mn-lt"/>
                        </a:rPr>
                        <a:t>1,310</a:t>
                      </a:r>
                    </a:p>
                  </a:txBody>
                  <a:tcPr marL="7620" marR="7620" marT="7620" marB="0">
                    <a:solidFill>
                      <a:srgbClr val="006965">
                        <a:alpha val="50196"/>
                      </a:srgbClr>
                    </a:solidFill>
                  </a:tcPr>
                </a:tc>
                <a:tc>
                  <a:txBody>
                    <a:bodyPr/>
                    <a:lstStyle/>
                    <a:p>
                      <a:pPr algn="r" fontAlgn="b"/>
                      <a:r>
                        <a:rPr lang="en-GB" sz="1400" b="0" i="0" u="none" strike="noStrike" dirty="0">
                          <a:solidFill>
                            <a:srgbClr val="000000"/>
                          </a:solidFill>
                          <a:effectLst/>
                          <a:latin typeface="+mn-lt"/>
                        </a:rPr>
                        <a:t>2.2</a:t>
                      </a:r>
                    </a:p>
                  </a:txBody>
                  <a:tcPr marL="7620" marR="7620" marT="7620" marB="0">
                    <a:solidFill>
                      <a:srgbClr val="006965">
                        <a:alpha val="50196"/>
                      </a:srgbClr>
                    </a:solidFill>
                  </a:tcPr>
                </a:tc>
                <a:tc>
                  <a:txBody>
                    <a:bodyPr/>
                    <a:lstStyle/>
                    <a:p>
                      <a:pPr algn="r" fontAlgn="b"/>
                      <a:r>
                        <a:rPr lang="en-GB" sz="1400" b="0" i="0" u="none" strike="noStrike">
                          <a:solidFill>
                            <a:srgbClr val="000000"/>
                          </a:solidFill>
                          <a:effectLst/>
                          <a:latin typeface="+mn-lt"/>
                        </a:rPr>
                        <a:t>490</a:t>
                      </a:r>
                    </a:p>
                  </a:txBody>
                  <a:tcPr marL="7620" marR="7620" marT="7620" marB="0">
                    <a:solidFill>
                      <a:srgbClr val="006965">
                        <a:alpha val="50196"/>
                      </a:srgbClr>
                    </a:solidFill>
                  </a:tcPr>
                </a:tc>
                <a:tc>
                  <a:txBody>
                    <a:bodyPr/>
                    <a:lstStyle/>
                    <a:p>
                      <a:pPr algn="r" fontAlgn="b"/>
                      <a:r>
                        <a:rPr lang="en-GB" sz="1400" b="0" i="0" u="none" strike="noStrike">
                          <a:solidFill>
                            <a:srgbClr val="000000"/>
                          </a:solidFill>
                          <a:effectLst/>
                          <a:latin typeface="+mn-lt"/>
                        </a:rPr>
                        <a:t>0.8</a:t>
                      </a:r>
                    </a:p>
                  </a:txBody>
                  <a:tcPr marL="7620" marR="7620" marT="7620" marB="0">
                    <a:solidFill>
                      <a:srgbClr val="006965">
                        <a:alpha val="50196"/>
                      </a:srgbClr>
                    </a:solidFill>
                  </a:tcPr>
                </a:tc>
                <a:extLst>
                  <a:ext uri="{0D108BD9-81ED-4DB2-BD59-A6C34878D82A}">
                    <a16:rowId xmlns:a16="http://schemas.microsoft.com/office/drawing/2014/main" val="374224658"/>
                  </a:ext>
                </a:extLst>
              </a:tr>
              <a:tr h="393292">
                <a:tc>
                  <a:txBody>
                    <a:bodyPr/>
                    <a:lstStyle/>
                    <a:p>
                      <a:pPr lvl="1" algn="r" fontAlgn="b"/>
                      <a:r>
                        <a:rPr lang="en-GB" sz="1400" u="none" strike="noStrike" dirty="0">
                          <a:effectLst/>
                          <a:latin typeface="+mn-lt"/>
                        </a:rPr>
                        <a:t>Buckingham</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20000"/>
                      </a:srgbClr>
                    </a:solidFill>
                  </a:tcPr>
                </a:tc>
                <a:tc>
                  <a:txBody>
                    <a:bodyPr/>
                    <a:lstStyle/>
                    <a:p>
                      <a:pPr algn="r" fontAlgn="t"/>
                      <a:r>
                        <a:rPr lang="en-GB" sz="1400" u="none" strike="noStrike" dirty="0">
                          <a:effectLst/>
                          <a:latin typeface="+mn-lt"/>
                        </a:rPr>
                        <a:t>710</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20000"/>
                      </a:srgbClr>
                    </a:solidFill>
                  </a:tcPr>
                </a:tc>
                <a:tc>
                  <a:txBody>
                    <a:bodyPr/>
                    <a:lstStyle/>
                    <a:p>
                      <a:pPr algn="r" fontAlgn="t"/>
                      <a:r>
                        <a:rPr lang="en-GB" sz="1400" u="none" strike="noStrike" dirty="0">
                          <a:effectLst/>
                          <a:latin typeface="+mn-lt"/>
                        </a:rPr>
                        <a:t>1.1</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20000"/>
                      </a:srgbClr>
                    </a:solidFill>
                  </a:tcPr>
                </a:tc>
                <a:tc>
                  <a:txBody>
                    <a:bodyPr/>
                    <a:lstStyle/>
                    <a:p>
                      <a:pPr algn="r" fontAlgn="b"/>
                      <a:r>
                        <a:rPr lang="en-GB" sz="1400" b="0" i="0" u="none" strike="noStrike" dirty="0">
                          <a:solidFill>
                            <a:srgbClr val="000000"/>
                          </a:solidFill>
                          <a:effectLst/>
                          <a:latin typeface="+mn-lt"/>
                        </a:rPr>
                        <a:t>1,230</a:t>
                      </a:r>
                    </a:p>
                  </a:txBody>
                  <a:tcPr marL="7620" marR="7620" marT="7620" marB="0">
                    <a:solidFill>
                      <a:srgbClr val="006965">
                        <a:alpha val="20000"/>
                      </a:srgbClr>
                    </a:solidFill>
                  </a:tcPr>
                </a:tc>
                <a:tc>
                  <a:txBody>
                    <a:bodyPr/>
                    <a:lstStyle/>
                    <a:p>
                      <a:pPr algn="r" fontAlgn="b"/>
                      <a:r>
                        <a:rPr lang="en-GB" sz="1400" b="0" i="0" u="none" strike="noStrike" dirty="0">
                          <a:solidFill>
                            <a:srgbClr val="000000"/>
                          </a:solidFill>
                          <a:effectLst/>
                          <a:latin typeface="+mn-lt"/>
                        </a:rPr>
                        <a:t>1.9</a:t>
                      </a:r>
                    </a:p>
                  </a:txBody>
                  <a:tcPr marL="7620" marR="7620" marT="7620" marB="0">
                    <a:solidFill>
                      <a:srgbClr val="006965">
                        <a:alpha val="20000"/>
                      </a:srgbClr>
                    </a:solidFill>
                  </a:tcPr>
                </a:tc>
                <a:tc>
                  <a:txBody>
                    <a:bodyPr/>
                    <a:lstStyle/>
                    <a:p>
                      <a:pPr algn="r" fontAlgn="b"/>
                      <a:r>
                        <a:rPr lang="en-GB" sz="1400" b="0" i="0" u="none" strike="noStrike" dirty="0">
                          <a:solidFill>
                            <a:srgbClr val="000000"/>
                          </a:solidFill>
                          <a:effectLst/>
                          <a:latin typeface="+mn-lt"/>
                        </a:rPr>
                        <a:t>520</a:t>
                      </a:r>
                    </a:p>
                  </a:txBody>
                  <a:tcPr marL="7620" marR="7620" marT="7620" marB="0">
                    <a:solidFill>
                      <a:srgbClr val="006965">
                        <a:alpha val="20000"/>
                      </a:srgbClr>
                    </a:solidFill>
                  </a:tcPr>
                </a:tc>
                <a:tc>
                  <a:txBody>
                    <a:bodyPr/>
                    <a:lstStyle/>
                    <a:p>
                      <a:pPr algn="r" fontAlgn="b"/>
                      <a:r>
                        <a:rPr lang="en-GB" sz="1400" b="0" i="0" u="none" strike="noStrike">
                          <a:solidFill>
                            <a:srgbClr val="000000"/>
                          </a:solidFill>
                          <a:effectLst/>
                          <a:latin typeface="+mn-lt"/>
                        </a:rPr>
                        <a:t>0.8</a:t>
                      </a:r>
                    </a:p>
                  </a:txBody>
                  <a:tcPr marL="7620" marR="7620" marT="7620" marB="0">
                    <a:solidFill>
                      <a:srgbClr val="006965">
                        <a:alpha val="20000"/>
                      </a:srgbClr>
                    </a:solidFill>
                  </a:tcPr>
                </a:tc>
                <a:extLst>
                  <a:ext uri="{0D108BD9-81ED-4DB2-BD59-A6C34878D82A}">
                    <a16:rowId xmlns:a16="http://schemas.microsoft.com/office/drawing/2014/main" val="1025161210"/>
                  </a:ext>
                </a:extLst>
              </a:tr>
              <a:tr h="460636">
                <a:tc>
                  <a:txBody>
                    <a:bodyPr/>
                    <a:lstStyle/>
                    <a:p>
                      <a:pPr lvl="1" algn="r" fontAlgn="b"/>
                      <a:r>
                        <a:rPr lang="en-GB" sz="1400" u="none" strike="noStrike" dirty="0">
                          <a:effectLst/>
                          <a:latin typeface="+mn-lt"/>
                        </a:rPr>
                        <a:t>Chesham and Amersham</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t"/>
                      <a:r>
                        <a:rPr lang="en-GB" sz="1400" u="none" strike="noStrike" dirty="0">
                          <a:effectLst/>
                          <a:latin typeface="+mn-lt"/>
                        </a:rPr>
                        <a:t>750</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t"/>
                      <a:r>
                        <a:rPr lang="en-GB" sz="1400" u="none" strike="noStrike" dirty="0">
                          <a:effectLst/>
                          <a:latin typeface="+mn-lt"/>
                        </a:rPr>
                        <a:t>1.4</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b"/>
                      <a:r>
                        <a:rPr lang="en-GB" sz="1400" b="0" i="0" u="none" strike="noStrike" dirty="0">
                          <a:solidFill>
                            <a:srgbClr val="000000"/>
                          </a:solidFill>
                          <a:effectLst/>
                          <a:latin typeface="+mn-lt"/>
                        </a:rPr>
                        <a:t>1,235</a:t>
                      </a:r>
                    </a:p>
                  </a:txBody>
                  <a:tcPr marL="7620" marR="7620" marT="7620" marB="0">
                    <a:solidFill>
                      <a:srgbClr val="006965">
                        <a:alpha val="50196"/>
                      </a:srgbClr>
                    </a:solidFill>
                  </a:tcPr>
                </a:tc>
                <a:tc>
                  <a:txBody>
                    <a:bodyPr/>
                    <a:lstStyle/>
                    <a:p>
                      <a:pPr algn="r" fontAlgn="b"/>
                      <a:r>
                        <a:rPr lang="en-GB" sz="1400" b="0" i="0" u="none" strike="noStrike" dirty="0">
                          <a:solidFill>
                            <a:srgbClr val="000000"/>
                          </a:solidFill>
                          <a:effectLst/>
                          <a:latin typeface="+mn-lt"/>
                        </a:rPr>
                        <a:t>2.2</a:t>
                      </a:r>
                    </a:p>
                  </a:txBody>
                  <a:tcPr marL="7620" marR="7620" marT="7620" marB="0">
                    <a:solidFill>
                      <a:srgbClr val="006965">
                        <a:alpha val="50196"/>
                      </a:srgbClr>
                    </a:solidFill>
                  </a:tcPr>
                </a:tc>
                <a:tc>
                  <a:txBody>
                    <a:bodyPr/>
                    <a:lstStyle/>
                    <a:p>
                      <a:pPr algn="r" fontAlgn="b"/>
                      <a:r>
                        <a:rPr lang="en-GB" sz="1400" b="0" i="0" u="none" strike="noStrike" dirty="0">
                          <a:solidFill>
                            <a:srgbClr val="000000"/>
                          </a:solidFill>
                          <a:effectLst/>
                          <a:latin typeface="+mn-lt"/>
                        </a:rPr>
                        <a:t>485</a:t>
                      </a:r>
                    </a:p>
                  </a:txBody>
                  <a:tcPr marL="7620" marR="7620" marT="7620" marB="0">
                    <a:solidFill>
                      <a:srgbClr val="006965">
                        <a:alpha val="50196"/>
                      </a:srgbClr>
                    </a:solidFill>
                  </a:tcPr>
                </a:tc>
                <a:tc>
                  <a:txBody>
                    <a:bodyPr/>
                    <a:lstStyle/>
                    <a:p>
                      <a:pPr algn="r" fontAlgn="b"/>
                      <a:r>
                        <a:rPr lang="en-GB" sz="1400" b="0" i="0" u="none" strike="noStrike">
                          <a:solidFill>
                            <a:srgbClr val="000000"/>
                          </a:solidFill>
                          <a:effectLst/>
                          <a:latin typeface="+mn-lt"/>
                        </a:rPr>
                        <a:t>0.8</a:t>
                      </a:r>
                    </a:p>
                  </a:txBody>
                  <a:tcPr marL="7620" marR="7620" marT="7620" marB="0">
                    <a:solidFill>
                      <a:srgbClr val="006965">
                        <a:alpha val="50196"/>
                      </a:srgbClr>
                    </a:solidFill>
                  </a:tcPr>
                </a:tc>
                <a:extLst>
                  <a:ext uri="{0D108BD9-81ED-4DB2-BD59-A6C34878D82A}">
                    <a16:rowId xmlns:a16="http://schemas.microsoft.com/office/drawing/2014/main" val="559763272"/>
                  </a:ext>
                </a:extLst>
              </a:tr>
              <a:tr h="393292">
                <a:tc>
                  <a:txBody>
                    <a:bodyPr/>
                    <a:lstStyle/>
                    <a:p>
                      <a:pPr lvl="1" algn="r" fontAlgn="b"/>
                      <a:r>
                        <a:rPr lang="en-GB" sz="1400" u="none" strike="noStrike" dirty="0">
                          <a:effectLst/>
                          <a:latin typeface="+mn-lt"/>
                        </a:rPr>
                        <a:t>Wycombe</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20000"/>
                      </a:srgbClr>
                    </a:solidFill>
                  </a:tcPr>
                </a:tc>
                <a:tc>
                  <a:txBody>
                    <a:bodyPr/>
                    <a:lstStyle/>
                    <a:p>
                      <a:pPr algn="r" fontAlgn="t"/>
                      <a:r>
                        <a:rPr lang="en-GB" sz="1400" u="none" strike="noStrike" dirty="0">
                          <a:effectLst/>
                          <a:latin typeface="+mn-lt"/>
                        </a:rPr>
                        <a:t>1,840</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20000"/>
                      </a:srgbClr>
                    </a:solidFill>
                  </a:tcPr>
                </a:tc>
                <a:tc>
                  <a:txBody>
                    <a:bodyPr/>
                    <a:lstStyle/>
                    <a:p>
                      <a:pPr algn="r" fontAlgn="t"/>
                      <a:r>
                        <a:rPr lang="en-GB" sz="1400" u="none" strike="noStrike" dirty="0">
                          <a:effectLst/>
                          <a:latin typeface="+mn-lt"/>
                        </a:rPr>
                        <a:t>2.6</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20000"/>
                      </a:srgbClr>
                    </a:solidFill>
                  </a:tcPr>
                </a:tc>
                <a:tc>
                  <a:txBody>
                    <a:bodyPr/>
                    <a:lstStyle/>
                    <a:p>
                      <a:pPr algn="r" fontAlgn="b"/>
                      <a:r>
                        <a:rPr lang="en-GB" sz="1400" b="0" i="0" u="none" strike="noStrike">
                          <a:solidFill>
                            <a:srgbClr val="000000"/>
                          </a:solidFill>
                          <a:effectLst/>
                          <a:latin typeface="+mn-lt"/>
                        </a:rPr>
                        <a:t>2,830</a:t>
                      </a:r>
                    </a:p>
                  </a:txBody>
                  <a:tcPr marL="7620" marR="7620" marT="7620" marB="0">
                    <a:solidFill>
                      <a:srgbClr val="006965">
                        <a:alpha val="20000"/>
                      </a:srgbClr>
                    </a:solidFill>
                  </a:tcPr>
                </a:tc>
                <a:tc>
                  <a:txBody>
                    <a:bodyPr/>
                    <a:lstStyle/>
                    <a:p>
                      <a:pPr algn="r" fontAlgn="b"/>
                      <a:r>
                        <a:rPr lang="en-GB" sz="1400" b="0" i="0" u="none" strike="noStrike" dirty="0">
                          <a:solidFill>
                            <a:srgbClr val="000000"/>
                          </a:solidFill>
                          <a:effectLst/>
                          <a:latin typeface="+mn-lt"/>
                        </a:rPr>
                        <a:t>4.1</a:t>
                      </a:r>
                    </a:p>
                  </a:txBody>
                  <a:tcPr marL="7620" marR="7620" marT="7620" marB="0">
                    <a:solidFill>
                      <a:srgbClr val="006965">
                        <a:alpha val="20000"/>
                      </a:srgbClr>
                    </a:solidFill>
                  </a:tcPr>
                </a:tc>
                <a:tc>
                  <a:txBody>
                    <a:bodyPr/>
                    <a:lstStyle/>
                    <a:p>
                      <a:pPr algn="r" fontAlgn="b"/>
                      <a:r>
                        <a:rPr lang="en-GB" sz="1400" b="0" i="0" u="none" strike="noStrike" dirty="0">
                          <a:solidFill>
                            <a:srgbClr val="000000"/>
                          </a:solidFill>
                          <a:effectLst/>
                          <a:latin typeface="+mn-lt"/>
                        </a:rPr>
                        <a:t>990</a:t>
                      </a:r>
                    </a:p>
                  </a:txBody>
                  <a:tcPr marL="7620" marR="7620" marT="7620" marB="0">
                    <a:solidFill>
                      <a:srgbClr val="006965">
                        <a:alpha val="20000"/>
                      </a:srgbClr>
                    </a:solidFill>
                  </a:tcPr>
                </a:tc>
                <a:tc>
                  <a:txBody>
                    <a:bodyPr/>
                    <a:lstStyle/>
                    <a:p>
                      <a:pPr algn="r" fontAlgn="b"/>
                      <a:r>
                        <a:rPr lang="en-GB" sz="1400" b="0" i="0" u="none" strike="noStrike">
                          <a:solidFill>
                            <a:srgbClr val="000000"/>
                          </a:solidFill>
                          <a:effectLst/>
                          <a:latin typeface="+mn-lt"/>
                        </a:rPr>
                        <a:t>1.5</a:t>
                      </a:r>
                    </a:p>
                  </a:txBody>
                  <a:tcPr marL="7620" marR="7620" marT="7620" marB="0">
                    <a:solidFill>
                      <a:srgbClr val="006965">
                        <a:alpha val="20000"/>
                      </a:srgbClr>
                    </a:solidFill>
                  </a:tcPr>
                </a:tc>
                <a:extLst>
                  <a:ext uri="{0D108BD9-81ED-4DB2-BD59-A6C34878D82A}">
                    <a16:rowId xmlns:a16="http://schemas.microsoft.com/office/drawing/2014/main" val="3378898359"/>
                  </a:ext>
                </a:extLst>
              </a:tr>
              <a:tr h="393292">
                <a:tc>
                  <a:txBody>
                    <a:bodyPr/>
                    <a:lstStyle/>
                    <a:p>
                      <a:pPr algn="l" fontAlgn="b"/>
                      <a:endParaRPr lang="en-GB" sz="1400" b="1" i="0" u="none" strike="noStrike" dirty="0">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t"/>
                      <a:endParaRPr lang="en-GB" sz="1400" b="1" i="0" u="none" strike="noStrike">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t"/>
                      <a:endParaRPr lang="en-GB" sz="1400" b="1" i="0" u="none" strike="noStrike" dirty="0">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b"/>
                      <a:endParaRPr lang="en-GB" sz="1400" b="0" i="0" u="none" strike="noStrike" dirty="0">
                        <a:solidFill>
                          <a:srgbClr val="000000"/>
                        </a:solidFill>
                        <a:effectLst/>
                        <a:latin typeface="+mn-lt"/>
                      </a:endParaRPr>
                    </a:p>
                  </a:txBody>
                  <a:tcPr marL="7620" marR="7620" marT="7620" marB="0">
                    <a:solidFill>
                      <a:srgbClr val="006965">
                        <a:alpha val="50196"/>
                      </a:srgbClr>
                    </a:solidFill>
                  </a:tcPr>
                </a:tc>
                <a:tc>
                  <a:txBody>
                    <a:bodyPr/>
                    <a:lstStyle/>
                    <a:p>
                      <a:pPr algn="r" fontAlgn="b"/>
                      <a:endParaRPr lang="en-GB" sz="1400" b="0" i="0" u="none" strike="noStrike" dirty="0">
                        <a:solidFill>
                          <a:srgbClr val="000000"/>
                        </a:solidFill>
                        <a:effectLst/>
                        <a:latin typeface="+mn-lt"/>
                      </a:endParaRPr>
                    </a:p>
                  </a:txBody>
                  <a:tcPr marL="7620" marR="7620" marT="7620" marB="0">
                    <a:solidFill>
                      <a:srgbClr val="006965">
                        <a:alpha val="50196"/>
                      </a:srgbClr>
                    </a:solidFill>
                  </a:tcPr>
                </a:tc>
                <a:tc>
                  <a:txBody>
                    <a:bodyPr/>
                    <a:lstStyle/>
                    <a:p>
                      <a:pPr algn="r" fontAlgn="b"/>
                      <a:endParaRPr lang="en-GB" sz="1400" b="0" i="0" u="none" strike="noStrike" dirty="0">
                        <a:solidFill>
                          <a:srgbClr val="000000"/>
                        </a:solidFill>
                        <a:effectLst/>
                        <a:latin typeface="+mn-lt"/>
                      </a:endParaRPr>
                    </a:p>
                  </a:txBody>
                  <a:tcPr marL="7620" marR="7620" marT="7620" marB="0">
                    <a:solidFill>
                      <a:srgbClr val="006965">
                        <a:alpha val="50196"/>
                      </a:srgbClr>
                    </a:solidFill>
                  </a:tcPr>
                </a:tc>
                <a:tc>
                  <a:txBody>
                    <a:bodyPr/>
                    <a:lstStyle/>
                    <a:p>
                      <a:pPr algn="r" fontAlgn="b"/>
                      <a:endParaRPr lang="en-GB" sz="1400" b="0" i="0" u="none" strike="noStrike" dirty="0">
                        <a:solidFill>
                          <a:srgbClr val="000000"/>
                        </a:solidFill>
                        <a:effectLst/>
                        <a:latin typeface="+mn-lt"/>
                      </a:endParaRPr>
                    </a:p>
                  </a:txBody>
                  <a:tcPr marL="7620" marR="7620" marT="7620" marB="0">
                    <a:solidFill>
                      <a:srgbClr val="006965">
                        <a:alpha val="50196"/>
                      </a:srgbClr>
                    </a:solidFill>
                  </a:tcPr>
                </a:tc>
                <a:extLst>
                  <a:ext uri="{0D108BD9-81ED-4DB2-BD59-A6C34878D82A}">
                    <a16:rowId xmlns:a16="http://schemas.microsoft.com/office/drawing/2014/main" val="2142116898"/>
                  </a:ext>
                </a:extLst>
              </a:tr>
              <a:tr h="393292">
                <a:tc>
                  <a:txBody>
                    <a:bodyPr/>
                    <a:lstStyle/>
                    <a:p>
                      <a:pPr algn="l" fontAlgn="b"/>
                      <a:r>
                        <a:rPr lang="en-GB" sz="1400" b="1" u="none" strike="noStrike" dirty="0">
                          <a:effectLst/>
                          <a:latin typeface="+mn-lt"/>
                        </a:rPr>
                        <a:t>Buckinghamshire</a:t>
                      </a:r>
                      <a:endParaRPr lang="en-GB" sz="1400" b="1" i="0" u="none" strike="noStrike" dirty="0">
                        <a:solidFill>
                          <a:srgbClr val="000000"/>
                        </a:solidFill>
                        <a:effectLst/>
                        <a:latin typeface="+mn-lt"/>
                        <a:cs typeface="Arial" panose="020B0604020202020204" pitchFamily="34" charset="0"/>
                      </a:endParaRPr>
                    </a:p>
                  </a:txBody>
                  <a:tcPr marL="7620" marR="7620" marT="7620" marB="0">
                    <a:solidFill>
                      <a:srgbClr val="006965">
                        <a:alpha val="20000"/>
                      </a:srgbClr>
                    </a:solidFill>
                  </a:tcPr>
                </a:tc>
                <a:tc>
                  <a:txBody>
                    <a:bodyPr/>
                    <a:lstStyle/>
                    <a:p>
                      <a:pPr algn="r" fontAlgn="t"/>
                      <a:r>
                        <a:rPr lang="en-GB" sz="1400" b="1" u="none" strike="noStrike" dirty="0">
                          <a:effectLst/>
                          <a:latin typeface="+mn-lt"/>
                        </a:rPr>
                        <a:t>5,540</a:t>
                      </a:r>
                      <a:endParaRPr lang="en-GB" sz="1400" b="1" i="0" u="none" strike="noStrike" dirty="0">
                        <a:solidFill>
                          <a:srgbClr val="000000"/>
                        </a:solidFill>
                        <a:effectLst/>
                        <a:latin typeface="+mn-lt"/>
                        <a:cs typeface="Arial" panose="020B0604020202020204" pitchFamily="34" charset="0"/>
                      </a:endParaRPr>
                    </a:p>
                  </a:txBody>
                  <a:tcPr marL="7620" marR="7620" marT="7620" marB="0">
                    <a:solidFill>
                      <a:srgbClr val="006965">
                        <a:alpha val="20000"/>
                      </a:srgbClr>
                    </a:solidFill>
                  </a:tcPr>
                </a:tc>
                <a:tc>
                  <a:txBody>
                    <a:bodyPr/>
                    <a:lstStyle/>
                    <a:p>
                      <a:pPr algn="r" fontAlgn="t"/>
                      <a:r>
                        <a:rPr lang="en-GB" sz="1400" b="1" u="none" strike="noStrike" dirty="0">
                          <a:effectLst/>
                          <a:latin typeface="+mn-lt"/>
                        </a:rPr>
                        <a:t>1.7</a:t>
                      </a:r>
                      <a:endParaRPr lang="en-GB" sz="1400" b="1" i="0" u="none" strike="noStrike" dirty="0">
                        <a:solidFill>
                          <a:srgbClr val="000000"/>
                        </a:solidFill>
                        <a:effectLst/>
                        <a:latin typeface="+mn-lt"/>
                        <a:cs typeface="Arial" panose="020B0604020202020204" pitchFamily="34" charset="0"/>
                      </a:endParaRPr>
                    </a:p>
                  </a:txBody>
                  <a:tcPr marL="7620" marR="7620" marT="7620" marB="0">
                    <a:solidFill>
                      <a:srgbClr val="006965">
                        <a:alpha val="20000"/>
                      </a:srgbClr>
                    </a:solidFill>
                  </a:tcPr>
                </a:tc>
                <a:tc>
                  <a:txBody>
                    <a:bodyPr/>
                    <a:lstStyle/>
                    <a:p>
                      <a:pPr algn="r" fontAlgn="b"/>
                      <a:r>
                        <a:rPr lang="en-GB" sz="1400" b="1" i="0" u="none" strike="noStrike" dirty="0">
                          <a:solidFill>
                            <a:srgbClr val="000000"/>
                          </a:solidFill>
                          <a:effectLst/>
                          <a:latin typeface="+mn-lt"/>
                        </a:rPr>
                        <a:t>8,895</a:t>
                      </a:r>
                    </a:p>
                  </a:txBody>
                  <a:tcPr marL="7620" marR="7620" marT="7620" marB="0">
                    <a:solidFill>
                      <a:srgbClr val="006965">
                        <a:alpha val="20000"/>
                      </a:srgbClr>
                    </a:solidFill>
                  </a:tcPr>
                </a:tc>
                <a:tc>
                  <a:txBody>
                    <a:bodyPr/>
                    <a:lstStyle/>
                    <a:p>
                      <a:pPr algn="r" fontAlgn="b"/>
                      <a:r>
                        <a:rPr lang="en-GB" sz="1400" b="1" i="0" u="none" strike="noStrike" dirty="0">
                          <a:solidFill>
                            <a:srgbClr val="000000"/>
                          </a:solidFill>
                          <a:effectLst/>
                          <a:latin typeface="+mn-lt"/>
                        </a:rPr>
                        <a:t>2.6</a:t>
                      </a:r>
                    </a:p>
                  </a:txBody>
                  <a:tcPr marL="7620" marR="7620" marT="7620" marB="0">
                    <a:solidFill>
                      <a:srgbClr val="006965">
                        <a:alpha val="20000"/>
                      </a:srgbClr>
                    </a:solidFill>
                  </a:tcPr>
                </a:tc>
                <a:tc>
                  <a:txBody>
                    <a:bodyPr/>
                    <a:lstStyle/>
                    <a:p>
                      <a:pPr algn="r" fontAlgn="b"/>
                      <a:r>
                        <a:rPr lang="en-GB" sz="1400" b="1" i="0" u="none" strike="noStrike" dirty="0">
                          <a:solidFill>
                            <a:srgbClr val="000000"/>
                          </a:solidFill>
                          <a:effectLst/>
                          <a:latin typeface="+mn-lt"/>
                        </a:rPr>
                        <a:t>3,355</a:t>
                      </a:r>
                    </a:p>
                  </a:txBody>
                  <a:tcPr marL="7620" marR="7620" marT="7620" marB="0">
                    <a:solidFill>
                      <a:srgbClr val="006965">
                        <a:alpha val="20000"/>
                      </a:srgbClr>
                    </a:solidFill>
                  </a:tcPr>
                </a:tc>
                <a:tc>
                  <a:txBody>
                    <a:bodyPr/>
                    <a:lstStyle/>
                    <a:p>
                      <a:pPr algn="r" fontAlgn="b"/>
                      <a:r>
                        <a:rPr lang="en-GB" sz="1400" b="1" i="0" u="none" strike="noStrike" dirty="0">
                          <a:solidFill>
                            <a:srgbClr val="000000"/>
                          </a:solidFill>
                          <a:effectLst/>
                          <a:latin typeface="+mn-lt"/>
                        </a:rPr>
                        <a:t>0.9</a:t>
                      </a:r>
                    </a:p>
                  </a:txBody>
                  <a:tcPr marL="7620" marR="7620" marT="7620" marB="0">
                    <a:solidFill>
                      <a:srgbClr val="006965">
                        <a:alpha val="20000"/>
                      </a:srgbClr>
                    </a:solidFill>
                  </a:tcPr>
                </a:tc>
                <a:extLst>
                  <a:ext uri="{0D108BD9-81ED-4DB2-BD59-A6C34878D82A}">
                    <a16:rowId xmlns:a16="http://schemas.microsoft.com/office/drawing/2014/main" val="1577093800"/>
                  </a:ext>
                </a:extLst>
              </a:tr>
              <a:tr h="393292">
                <a:tc>
                  <a:txBody>
                    <a:bodyPr/>
                    <a:lstStyle/>
                    <a:p>
                      <a:pPr algn="l" fontAlgn="b"/>
                      <a:r>
                        <a:rPr lang="en-GB" sz="1400" u="none" strike="noStrike" dirty="0">
                          <a:effectLst/>
                          <a:latin typeface="+mn-lt"/>
                        </a:rPr>
                        <a:t>England</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t"/>
                      <a:r>
                        <a:rPr lang="en-GB" sz="1400" u="none" strike="noStrike" dirty="0">
                          <a:effectLst/>
                          <a:latin typeface="+mn-lt"/>
                        </a:rPr>
                        <a:t>1,063,505</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t"/>
                      <a:r>
                        <a:rPr lang="en-GB" sz="1400" u="none" strike="noStrike" dirty="0">
                          <a:effectLst/>
                          <a:latin typeface="+mn-lt"/>
                        </a:rPr>
                        <a:t>3.0</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b"/>
                      <a:r>
                        <a:rPr lang="en-GB" sz="1400" b="0" i="0" u="none" strike="noStrike" dirty="0">
                          <a:solidFill>
                            <a:srgbClr val="000000"/>
                          </a:solidFill>
                          <a:effectLst/>
                          <a:latin typeface="+mn-lt"/>
                        </a:rPr>
                        <a:t>1,338,285</a:t>
                      </a:r>
                    </a:p>
                  </a:txBody>
                  <a:tcPr marL="7620" marR="7620" marT="7620" marB="0">
                    <a:solidFill>
                      <a:srgbClr val="006965">
                        <a:alpha val="50196"/>
                      </a:srgbClr>
                    </a:solidFill>
                  </a:tcPr>
                </a:tc>
                <a:tc>
                  <a:txBody>
                    <a:bodyPr/>
                    <a:lstStyle/>
                    <a:p>
                      <a:pPr algn="r" fontAlgn="b"/>
                      <a:r>
                        <a:rPr lang="en-GB" sz="1400" b="0" i="0" u="none" strike="noStrike" dirty="0">
                          <a:solidFill>
                            <a:srgbClr val="000000"/>
                          </a:solidFill>
                          <a:effectLst/>
                          <a:latin typeface="+mn-lt"/>
                        </a:rPr>
                        <a:t>3.8</a:t>
                      </a:r>
                    </a:p>
                  </a:txBody>
                  <a:tcPr marL="7620" marR="7620" marT="7620" marB="0">
                    <a:solidFill>
                      <a:srgbClr val="006965">
                        <a:alpha val="50196"/>
                      </a:srgbClr>
                    </a:solidFill>
                  </a:tcPr>
                </a:tc>
                <a:tc>
                  <a:txBody>
                    <a:bodyPr/>
                    <a:lstStyle/>
                    <a:p>
                      <a:pPr algn="r" fontAlgn="b"/>
                      <a:r>
                        <a:rPr lang="en-GB" sz="1400" b="0" i="0" u="none" strike="noStrike" dirty="0">
                          <a:solidFill>
                            <a:srgbClr val="000000"/>
                          </a:solidFill>
                          <a:effectLst/>
                          <a:latin typeface="+mn-lt"/>
                        </a:rPr>
                        <a:t>274,780</a:t>
                      </a:r>
                    </a:p>
                  </a:txBody>
                  <a:tcPr marL="7620" marR="7620" marT="7620" marB="0">
                    <a:solidFill>
                      <a:srgbClr val="006965">
                        <a:alpha val="50196"/>
                      </a:srgbClr>
                    </a:solidFill>
                  </a:tcPr>
                </a:tc>
                <a:tc>
                  <a:txBody>
                    <a:bodyPr/>
                    <a:lstStyle/>
                    <a:p>
                      <a:pPr algn="r" fontAlgn="b"/>
                      <a:r>
                        <a:rPr lang="en-GB" sz="1400" b="0" i="0" u="none" strike="noStrike" dirty="0">
                          <a:solidFill>
                            <a:srgbClr val="000000"/>
                          </a:solidFill>
                          <a:effectLst/>
                          <a:latin typeface="+mn-lt"/>
                        </a:rPr>
                        <a:t>0.8</a:t>
                      </a:r>
                    </a:p>
                  </a:txBody>
                  <a:tcPr marL="7620" marR="7620" marT="7620" marB="0">
                    <a:solidFill>
                      <a:srgbClr val="006965">
                        <a:alpha val="50196"/>
                      </a:srgbClr>
                    </a:solidFill>
                  </a:tcPr>
                </a:tc>
                <a:extLst>
                  <a:ext uri="{0D108BD9-81ED-4DB2-BD59-A6C34878D82A}">
                    <a16:rowId xmlns:a16="http://schemas.microsoft.com/office/drawing/2014/main" val="1894439850"/>
                  </a:ext>
                </a:extLst>
              </a:tr>
            </a:tbl>
          </a:graphicData>
        </a:graphic>
      </p:graphicFrame>
      <p:pic>
        <p:nvPicPr>
          <p:cNvPr id="6" name="Picture 5" descr="Text&#10;&#10;Description automatically generated with medium confidence">
            <a:extLst>
              <a:ext uri="{FF2B5EF4-FFF2-40B4-BE49-F238E27FC236}">
                <a16:creationId xmlns:a16="http://schemas.microsoft.com/office/drawing/2014/main" id="{391204C5-7732-8C30-23B3-C46BF6676F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9209" y="114497"/>
            <a:ext cx="2173104" cy="991966"/>
          </a:xfrm>
          <a:prstGeom prst="rect">
            <a:avLst/>
          </a:prstGeom>
        </p:spPr>
      </p:pic>
      <p:sp>
        <p:nvSpPr>
          <p:cNvPr id="7" name="TextBox 6">
            <a:extLst>
              <a:ext uri="{FF2B5EF4-FFF2-40B4-BE49-F238E27FC236}">
                <a16:creationId xmlns:a16="http://schemas.microsoft.com/office/drawing/2014/main" id="{1E719C3F-78D8-2909-59A0-1C634C3DF680}"/>
              </a:ext>
            </a:extLst>
          </p:cNvPr>
          <p:cNvSpPr txBox="1"/>
          <p:nvPr/>
        </p:nvSpPr>
        <p:spPr>
          <a:xfrm>
            <a:off x="9180692" y="5900652"/>
            <a:ext cx="2173104" cy="307777"/>
          </a:xfrm>
          <a:prstGeom prst="rect">
            <a:avLst/>
          </a:prstGeom>
          <a:noFill/>
        </p:spPr>
        <p:txBody>
          <a:bodyPr wrap="square" rtlCol="0">
            <a:spAutoFit/>
          </a:bodyPr>
          <a:lstStyle/>
          <a:p>
            <a:pPr algn="r"/>
            <a:r>
              <a:rPr lang="en-GB" sz="1400" i="1" dirty="0">
                <a:solidFill>
                  <a:schemeClr val="tx1">
                    <a:lumMod val="85000"/>
                    <a:lumOff val="15000"/>
                  </a:schemeClr>
                </a:solidFill>
              </a:rPr>
              <a:t>Source: DWP, via NOMIS</a:t>
            </a:r>
          </a:p>
        </p:txBody>
      </p:sp>
    </p:spTree>
    <p:extLst>
      <p:ext uri="{BB962C8B-B14F-4D97-AF65-F5344CB8AC3E}">
        <p14:creationId xmlns:p14="http://schemas.microsoft.com/office/powerpoint/2010/main" val="3736181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B107F7CD-7B26-4233-B2AB-F778ED019CBB}"/>
              </a:ext>
            </a:extLst>
          </p:cNvPr>
          <p:cNvGraphicFramePr>
            <a:graphicFrameLocks noGrp="1"/>
          </p:cNvGraphicFramePr>
          <p:nvPr>
            <p:extLst>
              <p:ext uri="{D42A27DB-BD31-4B8C-83A1-F6EECF244321}">
                <p14:modId xmlns:p14="http://schemas.microsoft.com/office/powerpoint/2010/main" val="1612888902"/>
              </p:ext>
            </p:extLst>
          </p:nvPr>
        </p:nvGraphicFramePr>
        <p:xfrm>
          <a:off x="772358" y="1179331"/>
          <a:ext cx="10430184" cy="4696288"/>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63862BA3-833D-439A-ADCC-1FD4466E5460}"/>
              </a:ext>
            </a:extLst>
          </p:cNvPr>
          <p:cNvSpPr>
            <a:spLocks noGrp="1"/>
          </p:cNvSpPr>
          <p:nvPr>
            <p:ph type="title"/>
          </p:nvPr>
        </p:nvSpPr>
        <p:spPr>
          <a:xfrm>
            <a:off x="603681" y="337895"/>
            <a:ext cx="10515600" cy="741338"/>
          </a:xfrm>
        </p:spPr>
        <p:txBody>
          <a:bodyPr>
            <a:normAutofit/>
          </a:bodyPr>
          <a:lstStyle/>
          <a:p>
            <a:r>
              <a:rPr lang="en-GB" sz="2800" b="1" dirty="0">
                <a:solidFill>
                  <a:srgbClr val="006965"/>
                </a:solidFill>
                <a:latin typeface="+mn-lt"/>
              </a:rPr>
              <a:t>Chart 1: Claimant Count – October 2023</a:t>
            </a:r>
            <a:r>
              <a:rPr lang="en-GB" sz="2800" dirty="0">
                <a:solidFill>
                  <a:srgbClr val="006965"/>
                </a:solidFill>
                <a:latin typeface="+mn-lt"/>
              </a:rPr>
              <a:t>	</a:t>
            </a:r>
          </a:p>
        </p:txBody>
      </p:sp>
      <p:sp>
        <p:nvSpPr>
          <p:cNvPr id="4" name="Oval 3">
            <a:extLst>
              <a:ext uri="{FF2B5EF4-FFF2-40B4-BE49-F238E27FC236}">
                <a16:creationId xmlns:a16="http://schemas.microsoft.com/office/drawing/2014/main" id="{6A868EE4-70A0-2EB1-00C9-38A34316C115}"/>
              </a:ext>
            </a:extLst>
          </p:cNvPr>
          <p:cNvSpPr/>
          <p:nvPr/>
        </p:nvSpPr>
        <p:spPr>
          <a:xfrm>
            <a:off x="1397832" y="1302631"/>
            <a:ext cx="1651618" cy="1661746"/>
          </a:xfrm>
          <a:prstGeom prst="ellipse">
            <a:avLst/>
          </a:prstGeom>
          <a:solidFill>
            <a:srgbClr val="006965"/>
          </a:solidFill>
          <a:ln>
            <a:solidFill>
              <a:srgbClr val="0069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3,355</a:t>
            </a:r>
            <a:r>
              <a:rPr lang="en-GB" sz="1400" dirty="0"/>
              <a:t> more claimants in October 2023 than in March 2020</a:t>
            </a:r>
          </a:p>
        </p:txBody>
      </p:sp>
      <p:sp>
        <p:nvSpPr>
          <p:cNvPr id="6" name="TextBox 5">
            <a:extLst>
              <a:ext uri="{FF2B5EF4-FFF2-40B4-BE49-F238E27FC236}">
                <a16:creationId xmlns:a16="http://schemas.microsoft.com/office/drawing/2014/main" id="{D43B871C-8C87-9606-7F2F-1A781AE94D25}"/>
              </a:ext>
            </a:extLst>
          </p:cNvPr>
          <p:cNvSpPr txBox="1"/>
          <p:nvPr/>
        </p:nvSpPr>
        <p:spPr>
          <a:xfrm>
            <a:off x="9685471" y="5959361"/>
            <a:ext cx="2173104" cy="307777"/>
          </a:xfrm>
          <a:prstGeom prst="rect">
            <a:avLst/>
          </a:prstGeom>
          <a:noFill/>
        </p:spPr>
        <p:txBody>
          <a:bodyPr wrap="square" rtlCol="0">
            <a:spAutoFit/>
          </a:bodyPr>
          <a:lstStyle/>
          <a:p>
            <a:pPr algn="r"/>
            <a:r>
              <a:rPr lang="en-GB" sz="1400" i="1" dirty="0">
                <a:solidFill>
                  <a:schemeClr val="tx1">
                    <a:lumMod val="85000"/>
                    <a:lumOff val="15000"/>
                  </a:schemeClr>
                </a:solidFill>
              </a:rPr>
              <a:t>Source: DWP, via NOMIS</a:t>
            </a:r>
          </a:p>
        </p:txBody>
      </p:sp>
      <p:pic>
        <p:nvPicPr>
          <p:cNvPr id="8" name="Picture 7" descr="Text&#10;&#10;Description automatically generated with medium confidence">
            <a:extLst>
              <a:ext uri="{FF2B5EF4-FFF2-40B4-BE49-F238E27FC236}">
                <a16:creationId xmlns:a16="http://schemas.microsoft.com/office/drawing/2014/main" id="{8051017A-FCA1-01C2-863F-E9797525B9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79209" y="114497"/>
            <a:ext cx="2173104" cy="991966"/>
          </a:xfrm>
          <a:prstGeom prst="rect">
            <a:avLst/>
          </a:prstGeom>
        </p:spPr>
      </p:pic>
    </p:spTree>
    <p:extLst>
      <p:ext uri="{BB962C8B-B14F-4D97-AF65-F5344CB8AC3E}">
        <p14:creationId xmlns:p14="http://schemas.microsoft.com/office/powerpoint/2010/main" val="2411401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BA3-833D-439A-ADCC-1FD4466E5460}"/>
              </a:ext>
            </a:extLst>
          </p:cNvPr>
          <p:cNvSpPr>
            <a:spLocks noGrp="1"/>
          </p:cNvSpPr>
          <p:nvPr>
            <p:ph type="title"/>
          </p:nvPr>
        </p:nvSpPr>
        <p:spPr>
          <a:xfrm>
            <a:off x="729914" y="310077"/>
            <a:ext cx="8553450" cy="600805"/>
          </a:xfrm>
        </p:spPr>
        <p:txBody>
          <a:bodyPr>
            <a:normAutofit fontScale="90000"/>
          </a:bodyPr>
          <a:lstStyle/>
          <a:p>
            <a:r>
              <a:rPr lang="en-GB" sz="2800" b="1" dirty="0">
                <a:solidFill>
                  <a:srgbClr val="006965"/>
                </a:solidFill>
                <a:latin typeface="+mn-lt"/>
              </a:rPr>
              <a:t>Chart 2: Claimant Count rate by LEP area (October 2023)</a:t>
            </a:r>
            <a:r>
              <a:rPr lang="en-GB" sz="2800" dirty="0">
                <a:solidFill>
                  <a:srgbClr val="006965"/>
                </a:solidFill>
                <a:latin typeface="+mn-lt"/>
              </a:rPr>
              <a:t>	</a:t>
            </a:r>
          </a:p>
        </p:txBody>
      </p:sp>
      <p:sp>
        <p:nvSpPr>
          <p:cNvPr id="4" name="TextBox 3">
            <a:extLst>
              <a:ext uri="{FF2B5EF4-FFF2-40B4-BE49-F238E27FC236}">
                <a16:creationId xmlns:a16="http://schemas.microsoft.com/office/drawing/2014/main" id="{BCDE03A8-C1AB-ED9C-C14A-50C11A93C856}"/>
              </a:ext>
            </a:extLst>
          </p:cNvPr>
          <p:cNvSpPr txBox="1"/>
          <p:nvPr/>
        </p:nvSpPr>
        <p:spPr>
          <a:xfrm>
            <a:off x="9814867" y="5949418"/>
            <a:ext cx="2173104" cy="307777"/>
          </a:xfrm>
          <a:prstGeom prst="rect">
            <a:avLst/>
          </a:prstGeom>
          <a:noFill/>
        </p:spPr>
        <p:txBody>
          <a:bodyPr wrap="square" rtlCol="0">
            <a:spAutoFit/>
          </a:bodyPr>
          <a:lstStyle/>
          <a:p>
            <a:pPr algn="r"/>
            <a:r>
              <a:rPr lang="en-GB" sz="1400" i="1" dirty="0">
                <a:solidFill>
                  <a:schemeClr val="tx1">
                    <a:lumMod val="85000"/>
                    <a:lumOff val="15000"/>
                  </a:schemeClr>
                </a:solidFill>
              </a:rPr>
              <a:t>Source: DWP, via NOMIS</a:t>
            </a:r>
          </a:p>
        </p:txBody>
      </p:sp>
      <p:pic>
        <p:nvPicPr>
          <p:cNvPr id="6" name="Picture 5" descr="Text&#10;&#10;Description automatically generated with medium confidence">
            <a:extLst>
              <a:ext uri="{FF2B5EF4-FFF2-40B4-BE49-F238E27FC236}">
                <a16:creationId xmlns:a16="http://schemas.microsoft.com/office/drawing/2014/main" id="{36257988-F78D-535B-E61A-86BF2423D9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9209" y="114497"/>
            <a:ext cx="2173104" cy="991966"/>
          </a:xfrm>
          <a:prstGeom prst="rect">
            <a:avLst/>
          </a:prstGeom>
        </p:spPr>
      </p:pic>
      <p:graphicFrame>
        <p:nvGraphicFramePr>
          <p:cNvPr id="3" name="Chart 2">
            <a:extLst>
              <a:ext uri="{FF2B5EF4-FFF2-40B4-BE49-F238E27FC236}">
                <a16:creationId xmlns:a16="http://schemas.microsoft.com/office/drawing/2014/main" id="{AA1EF67E-E013-42D1-8BF2-658F71036B1B}"/>
              </a:ext>
            </a:extLst>
          </p:cNvPr>
          <p:cNvGraphicFramePr>
            <a:graphicFrameLocks noGrp="1"/>
          </p:cNvGraphicFramePr>
          <p:nvPr>
            <p:extLst>
              <p:ext uri="{D42A27DB-BD31-4B8C-83A1-F6EECF244321}">
                <p14:modId xmlns:p14="http://schemas.microsoft.com/office/powerpoint/2010/main" val="2230514094"/>
              </p:ext>
            </p:extLst>
          </p:nvPr>
        </p:nvGraphicFramePr>
        <p:xfrm>
          <a:off x="434068" y="1074098"/>
          <a:ext cx="10112999" cy="518309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96212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BA3-833D-439A-ADCC-1FD4466E5460}"/>
              </a:ext>
            </a:extLst>
          </p:cNvPr>
          <p:cNvSpPr>
            <a:spLocks noGrp="1"/>
          </p:cNvSpPr>
          <p:nvPr>
            <p:ph type="title"/>
          </p:nvPr>
        </p:nvSpPr>
        <p:spPr>
          <a:xfrm>
            <a:off x="838200" y="114497"/>
            <a:ext cx="8010196" cy="1325563"/>
          </a:xfrm>
        </p:spPr>
        <p:txBody>
          <a:bodyPr>
            <a:normAutofit/>
          </a:bodyPr>
          <a:lstStyle/>
          <a:p>
            <a:r>
              <a:rPr lang="en-GB" sz="2800" b="1" dirty="0">
                <a:solidFill>
                  <a:srgbClr val="006965"/>
                </a:solidFill>
                <a:latin typeface="+mn-lt"/>
              </a:rPr>
              <a:t>Chart 3: Claimant Count rate % point change, March 2020 to October 2023, by LEP area</a:t>
            </a:r>
            <a:r>
              <a:rPr lang="en-GB" sz="2800" dirty="0">
                <a:solidFill>
                  <a:srgbClr val="006965"/>
                </a:solidFill>
                <a:latin typeface="+mn-lt"/>
              </a:rPr>
              <a:t>	</a:t>
            </a:r>
          </a:p>
        </p:txBody>
      </p:sp>
      <p:sp>
        <p:nvSpPr>
          <p:cNvPr id="4" name="TextBox 3">
            <a:extLst>
              <a:ext uri="{FF2B5EF4-FFF2-40B4-BE49-F238E27FC236}">
                <a16:creationId xmlns:a16="http://schemas.microsoft.com/office/drawing/2014/main" id="{133B023D-FD56-4789-989E-728754E08B78}"/>
              </a:ext>
            </a:extLst>
          </p:cNvPr>
          <p:cNvSpPr txBox="1"/>
          <p:nvPr/>
        </p:nvSpPr>
        <p:spPr>
          <a:xfrm>
            <a:off x="9814867" y="5949418"/>
            <a:ext cx="2173104" cy="307777"/>
          </a:xfrm>
          <a:prstGeom prst="rect">
            <a:avLst/>
          </a:prstGeom>
          <a:noFill/>
        </p:spPr>
        <p:txBody>
          <a:bodyPr wrap="square" rtlCol="0">
            <a:spAutoFit/>
          </a:bodyPr>
          <a:lstStyle/>
          <a:p>
            <a:pPr algn="r"/>
            <a:r>
              <a:rPr lang="en-GB" sz="1400" i="1" dirty="0">
                <a:solidFill>
                  <a:schemeClr val="tx1">
                    <a:lumMod val="85000"/>
                    <a:lumOff val="15000"/>
                  </a:schemeClr>
                </a:solidFill>
              </a:rPr>
              <a:t>Source: DWP, via NOMIS</a:t>
            </a:r>
          </a:p>
        </p:txBody>
      </p:sp>
      <p:pic>
        <p:nvPicPr>
          <p:cNvPr id="7" name="Picture 6" descr="Text&#10;&#10;Description automatically generated with medium confidence">
            <a:extLst>
              <a:ext uri="{FF2B5EF4-FFF2-40B4-BE49-F238E27FC236}">
                <a16:creationId xmlns:a16="http://schemas.microsoft.com/office/drawing/2014/main" id="{B3495785-C108-C39E-0DFE-F838843C0C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9209" y="114497"/>
            <a:ext cx="2173104" cy="991966"/>
          </a:xfrm>
          <a:prstGeom prst="rect">
            <a:avLst/>
          </a:prstGeom>
        </p:spPr>
      </p:pic>
      <p:graphicFrame>
        <p:nvGraphicFramePr>
          <p:cNvPr id="3" name="Chart 2">
            <a:extLst>
              <a:ext uri="{FF2B5EF4-FFF2-40B4-BE49-F238E27FC236}">
                <a16:creationId xmlns:a16="http://schemas.microsoft.com/office/drawing/2014/main" id="{439AF979-B9A5-43A6-AAB6-3F93B7C2B7EC}"/>
              </a:ext>
            </a:extLst>
          </p:cNvPr>
          <p:cNvGraphicFramePr>
            <a:graphicFrameLocks noGrp="1"/>
          </p:cNvGraphicFramePr>
          <p:nvPr>
            <p:extLst>
              <p:ext uri="{D42A27DB-BD31-4B8C-83A1-F6EECF244321}">
                <p14:modId xmlns:p14="http://schemas.microsoft.com/office/powerpoint/2010/main" val="2992314691"/>
              </p:ext>
            </p:extLst>
          </p:nvPr>
        </p:nvGraphicFramePr>
        <p:xfrm>
          <a:off x="439687" y="1233996"/>
          <a:ext cx="11021385" cy="52297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44058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BA3-833D-439A-ADCC-1FD4466E5460}"/>
              </a:ext>
            </a:extLst>
          </p:cNvPr>
          <p:cNvSpPr>
            <a:spLocks noGrp="1"/>
          </p:cNvSpPr>
          <p:nvPr>
            <p:ph type="title"/>
          </p:nvPr>
        </p:nvSpPr>
        <p:spPr/>
        <p:txBody>
          <a:bodyPr>
            <a:normAutofit/>
          </a:bodyPr>
          <a:lstStyle/>
          <a:p>
            <a:r>
              <a:rPr lang="en-GB" sz="2800" b="1" dirty="0">
                <a:solidFill>
                  <a:srgbClr val="006965"/>
                </a:solidFill>
                <a:latin typeface="+mn-lt"/>
              </a:rPr>
              <a:t>Characteristics of claimants	</a:t>
            </a:r>
            <a:r>
              <a:rPr lang="en-GB" sz="2800" dirty="0">
                <a:solidFill>
                  <a:srgbClr val="006965"/>
                </a:solidFill>
                <a:latin typeface="+mn-lt"/>
              </a:rPr>
              <a:t>	</a:t>
            </a:r>
          </a:p>
        </p:txBody>
      </p:sp>
      <p:sp>
        <p:nvSpPr>
          <p:cNvPr id="4" name="Content Placeholder 3">
            <a:extLst>
              <a:ext uri="{FF2B5EF4-FFF2-40B4-BE49-F238E27FC236}">
                <a16:creationId xmlns:a16="http://schemas.microsoft.com/office/drawing/2014/main" id="{7CA60DFD-157B-19A7-9E92-36BDA2CD08D9}"/>
              </a:ext>
            </a:extLst>
          </p:cNvPr>
          <p:cNvSpPr>
            <a:spLocks noGrp="1"/>
          </p:cNvSpPr>
          <p:nvPr>
            <p:ph idx="1"/>
          </p:nvPr>
        </p:nvSpPr>
        <p:spPr/>
        <p:txBody>
          <a:bodyPr>
            <a:normAutofit/>
          </a:bodyPr>
          <a:lstStyle/>
          <a:p>
            <a:r>
              <a:rPr lang="en-GB" sz="2400" dirty="0"/>
              <a:t>Between March 2020 and October 2023, the Claimant Count rate in Buckinghamshire for men rose by 0.8 percentage points, compared to 1.0 percentage point for women.</a:t>
            </a:r>
          </a:p>
          <a:p>
            <a:r>
              <a:rPr lang="en-GB" sz="2400" dirty="0"/>
              <a:t>People aged 25-49 make up a greater proportion of all those claiming now than pre-pandemic.</a:t>
            </a:r>
          </a:p>
          <a:p>
            <a:r>
              <a:rPr lang="en-GB" sz="2400" dirty="0"/>
              <a:t>There was a 75% increase in the number of 25-49 year old claimants in Buckinghamshire between March 2020 and October 2023, compared with a 60% increase across all ages.  </a:t>
            </a:r>
          </a:p>
          <a:p>
            <a:endParaRPr lang="en-GB" sz="2400" dirty="0"/>
          </a:p>
          <a:p>
            <a:endParaRPr lang="en-GB" sz="2400" dirty="0"/>
          </a:p>
        </p:txBody>
      </p:sp>
      <p:pic>
        <p:nvPicPr>
          <p:cNvPr id="6" name="Picture 5" descr="Text&#10;&#10;Description automatically generated with medium confidence">
            <a:extLst>
              <a:ext uri="{FF2B5EF4-FFF2-40B4-BE49-F238E27FC236}">
                <a16:creationId xmlns:a16="http://schemas.microsoft.com/office/drawing/2014/main" id="{4972E325-EEC2-1C48-E36F-40CE1E527F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9209" y="114497"/>
            <a:ext cx="2173104" cy="991966"/>
          </a:xfrm>
          <a:prstGeom prst="rect">
            <a:avLst/>
          </a:prstGeom>
        </p:spPr>
      </p:pic>
    </p:spTree>
    <p:extLst>
      <p:ext uri="{BB962C8B-B14F-4D97-AF65-F5344CB8AC3E}">
        <p14:creationId xmlns:p14="http://schemas.microsoft.com/office/powerpoint/2010/main" val="3304347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BA3-833D-439A-ADCC-1FD4466E5460}"/>
              </a:ext>
            </a:extLst>
          </p:cNvPr>
          <p:cNvSpPr>
            <a:spLocks noGrp="1"/>
          </p:cNvSpPr>
          <p:nvPr>
            <p:ph type="title"/>
          </p:nvPr>
        </p:nvSpPr>
        <p:spPr/>
        <p:txBody>
          <a:bodyPr>
            <a:normAutofit/>
          </a:bodyPr>
          <a:lstStyle/>
          <a:p>
            <a:r>
              <a:rPr lang="en-GB" sz="3200" b="1" dirty="0">
                <a:solidFill>
                  <a:srgbClr val="006965"/>
                </a:solidFill>
                <a:latin typeface="+mn-lt"/>
              </a:rPr>
              <a:t>Technical Appendix (1)</a:t>
            </a:r>
            <a:endParaRPr lang="en-GB" sz="3200" dirty="0">
              <a:solidFill>
                <a:srgbClr val="006965"/>
              </a:solidFill>
              <a:latin typeface="+mn-lt"/>
            </a:endParaRPr>
          </a:p>
        </p:txBody>
      </p:sp>
      <p:sp>
        <p:nvSpPr>
          <p:cNvPr id="4" name="Content Placeholder 3">
            <a:extLst>
              <a:ext uri="{FF2B5EF4-FFF2-40B4-BE49-F238E27FC236}">
                <a16:creationId xmlns:a16="http://schemas.microsoft.com/office/drawing/2014/main" id="{7CA60DFD-157B-19A7-9E92-36BDA2CD08D9}"/>
              </a:ext>
            </a:extLst>
          </p:cNvPr>
          <p:cNvSpPr>
            <a:spLocks noGrp="1"/>
          </p:cNvSpPr>
          <p:nvPr>
            <p:ph idx="1"/>
          </p:nvPr>
        </p:nvSpPr>
        <p:spPr/>
        <p:txBody>
          <a:bodyPr>
            <a:normAutofit/>
          </a:bodyPr>
          <a:lstStyle/>
          <a:p>
            <a:r>
              <a:rPr lang="en-GB" sz="2000" dirty="0"/>
              <a:t>The Claimant Count counts the number of people who claim Universal Credit and are required to seek work and be available for work plus the number of people claiming Jobseeker's Allowance. </a:t>
            </a:r>
          </a:p>
          <a:p>
            <a:r>
              <a:rPr lang="en-GB" sz="2000" dirty="0"/>
              <a:t>It is a measure of the number of people claiming ‘out-of-work’ related benefits. </a:t>
            </a:r>
          </a:p>
          <a:p>
            <a:r>
              <a:rPr lang="en-GB" sz="2000" dirty="0"/>
              <a:t>Whilst the Claimant Count is not a measure of unemployment, it is a useful proxy at the local level as unemployment data derived from survey data has large margins of error. </a:t>
            </a:r>
          </a:p>
          <a:p>
            <a:r>
              <a:rPr lang="en-GB" sz="2000" dirty="0"/>
              <a:t>It is also a timely measure as data is released on a monthly basis. Data released in the second week in November 2023 for example, measures the number of claimants in the month to the second week in October 2023. </a:t>
            </a:r>
          </a:p>
          <a:p>
            <a:endParaRPr lang="en-GB" sz="2000" dirty="0"/>
          </a:p>
          <a:p>
            <a:endParaRPr lang="en-GB" sz="2000" dirty="0"/>
          </a:p>
        </p:txBody>
      </p:sp>
      <p:pic>
        <p:nvPicPr>
          <p:cNvPr id="3" name="Picture 2" descr="Text&#10;&#10;Description automatically generated with medium confidence">
            <a:extLst>
              <a:ext uri="{FF2B5EF4-FFF2-40B4-BE49-F238E27FC236}">
                <a16:creationId xmlns:a16="http://schemas.microsoft.com/office/drawing/2014/main" id="{5F6496FD-9981-BE3D-5277-53F35D5195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9209" y="114497"/>
            <a:ext cx="2173104" cy="991966"/>
          </a:xfrm>
          <a:prstGeom prst="rect">
            <a:avLst/>
          </a:prstGeom>
        </p:spPr>
      </p:pic>
    </p:spTree>
    <p:extLst>
      <p:ext uri="{BB962C8B-B14F-4D97-AF65-F5344CB8AC3E}">
        <p14:creationId xmlns:p14="http://schemas.microsoft.com/office/powerpoint/2010/main" val="25607713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BCA82913DEA0148AC94C8BCBF1D7BBE" ma:contentTypeVersion="1115" ma:contentTypeDescription="Create a new document." ma:contentTypeScope="" ma:versionID="c1229ecf5a6ff65fd936f98bf61dd995">
  <xsd:schema xmlns:xsd="http://www.w3.org/2001/XMLSchema" xmlns:xs="http://www.w3.org/2001/XMLSchema" xmlns:p="http://schemas.microsoft.com/office/2006/metadata/properties" xmlns:ns2="bdacb442-bfc7-44df-9acc-2a4df8c8cb38" xmlns:ns3="e57c56eb-a1f0-4979-a931-b899a3a709e4" targetNamespace="http://schemas.microsoft.com/office/2006/metadata/properties" ma:root="true" ma:fieldsID="a5f95ff58b3f6864889663fba1a7b5cf" ns2:_="" ns3:_="">
    <xsd:import namespace="bdacb442-bfc7-44df-9acc-2a4df8c8cb38"/>
    <xsd:import namespace="e57c56eb-a1f0-4979-a931-b899a3a709e4"/>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Tags" minOccurs="0"/>
                <xsd:element ref="ns3:MediaServiceOCR" minOccurs="0"/>
                <xsd:element ref="ns3:MediaServiceDateTaken" minOccurs="0"/>
                <xsd:element ref="ns2:SharedWithUsers" minOccurs="0"/>
                <xsd:element ref="ns2:SharedWithDetails"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acb442-bfc7-44df-9acc-2a4df8c8cb3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6639fbd3-ce61-4fa2-9238-2504b05acb09}" ma:internalName="TaxCatchAll" ma:showField="CatchAllData" ma:web="bdacb442-bfc7-44df-9acc-2a4df8c8cb3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57c56eb-a1f0-4979-a931-b899a3a709e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1ea9a1c8-df81-41cf-bcb6-b941b67a29a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e57c56eb-a1f0-4979-a931-b899a3a709e4">
      <Terms xmlns="http://schemas.microsoft.com/office/infopath/2007/PartnerControls"/>
    </lcf76f155ced4ddcb4097134ff3c332f>
    <TaxCatchAll xmlns="bdacb442-bfc7-44df-9acc-2a4df8c8cb38" xsi:nil="true"/>
    <_dlc_DocId xmlns="bdacb442-bfc7-44df-9acc-2a4df8c8cb38">T6W7HYUETC4M-1407514363-107308</_dlc_DocId>
    <_dlc_DocIdUrl xmlns="bdacb442-bfc7-44df-9acc-2a4df8c8cb38">
      <Url>https://bucksbusinessfirst.sharepoint.com/sites/btvlep/_layouts/15/DocIdRedir.aspx?ID=T6W7HYUETC4M-1407514363-107308</Url>
      <Description>T6W7HYUETC4M-1407514363-107308</Description>
    </_dlc_DocIdUrl>
  </documentManagement>
</p:properties>
</file>

<file path=customXml/itemProps1.xml><?xml version="1.0" encoding="utf-8"?>
<ds:datastoreItem xmlns:ds="http://schemas.openxmlformats.org/officeDocument/2006/customXml" ds:itemID="{B7C1AEF5-78E3-4808-8DAD-4EDFBE8B8F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acb442-bfc7-44df-9acc-2a4df8c8cb38"/>
    <ds:schemaRef ds:uri="e57c56eb-a1f0-4979-a931-b899a3a709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8A7A99F-B7A5-4FBB-9AFF-2827D0BB98E0}">
  <ds:schemaRefs>
    <ds:schemaRef ds:uri="http://schemas.microsoft.com/sharepoint/v3/contenttype/forms"/>
  </ds:schemaRefs>
</ds:datastoreItem>
</file>

<file path=customXml/itemProps3.xml><?xml version="1.0" encoding="utf-8"?>
<ds:datastoreItem xmlns:ds="http://schemas.openxmlformats.org/officeDocument/2006/customXml" ds:itemID="{431D6489-FE59-411A-85BE-F756F9EAF2BD}">
  <ds:schemaRefs>
    <ds:schemaRef ds:uri="http://schemas.microsoft.com/sharepoint/events"/>
  </ds:schemaRefs>
</ds:datastoreItem>
</file>

<file path=customXml/itemProps4.xml><?xml version="1.0" encoding="utf-8"?>
<ds:datastoreItem xmlns:ds="http://schemas.openxmlformats.org/officeDocument/2006/customXml" ds:itemID="{72B174E1-9C0F-4E74-8B86-40C2D591C4E5}">
  <ds:schemaRefs>
    <ds:schemaRef ds:uri="http://schemas.microsoft.com/office/2006/metadata/properties"/>
    <ds:schemaRef ds:uri="http://schemas.microsoft.com/office/infopath/2007/PartnerControls"/>
    <ds:schemaRef ds:uri="e57c56eb-a1f0-4979-a931-b899a3a709e4"/>
    <ds:schemaRef ds:uri="bdacb442-bfc7-44df-9acc-2a4df8c8cb38"/>
  </ds:schemaRefs>
</ds:datastoreItem>
</file>

<file path=docProps/app.xml><?xml version="1.0" encoding="utf-8"?>
<Properties xmlns="http://schemas.openxmlformats.org/officeDocument/2006/extended-properties" xmlns:vt="http://schemas.openxmlformats.org/officeDocument/2006/docPropsVTypes">
  <TotalTime>197</TotalTime>
  <Words>826</Words>
  <Application>Microsoft Office PowerPoint</Application>
  <PresentationFormat>Widescreen</PresentationFormat>
  <Paragraphs>110</Paragraphs>
  <Slides>11</Slides>
  <Notes>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Calibri Light</vt:lpstr>
      <vt:lpstr>Symbol</vt:lpstr>
      <vt:lpstr>Office Theme</vt:lpstr>
      <vt:lpstr>1_Office Theme</vt:lpstr>
      <vt:lpstr>Worksheet</vt:lpstr>
      <vt:lpstr>November 2023</vt:lpstr>
      <vt:lpstr>About </vt:lpstr>
      <vt:lpstr>Headlines – October 2023 </vt:lpstr>
      <vt:lpstr>Table 1: Claimant Count – October 2023 </vt:lpstr>
      <vt:lpstr>Chart 1: Claimant Count – October 2023 </vt:lpstr>
      <vt:lpstr>Chart 2: Claimant Count rate by LEP area (October 2023) </vt:lpstr>
      <vt:lpstr>Chart 3: Claimant Count rate % point change, March 2020 to October 2023, by LEP area </vt:lpstr>
      <vt:lpstr>Characteristics of claimants  </vt:lpstr>
      <vt:lpstr>Technical Appendix (1)</vt:lpstr>
      <vt:lpstr>Technical Appendix (2)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October 2023</dc:title>
  <dc:creator>James Moorhouse</dc:creator>
  <cp:lastModifiedBy>Caroline Hargrave</cp:lastModifiedBy>
  <cp:revision>2</cp:revision>
  <dcterms:created xsi:type="dcterms:W3CDTF">2023-10-24T10:15:05Z</dcterms:created>
  <dcterms:modified xsi:type="dcterms:W3CDTF">2023-11-16T09:39:27Z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ec5e55af-8e1c-4c8c-afad-77e765fb3fe1</vt:lpwstr>
  </property>
  <property fmtid="{D5CDD505-2E9C-101B-9397-08002B2CF9AE}" pid="3" name="ContentTypeId">
    <vt:lpwstr>0x010100DBCA82913DEA0148AC94C8BCBF1D7BBE</vt:lpwstr>
  </property>
  <property fmtid="{D5CDD505-2E9C-101B-9397-08002B2CF9AE}" pid="4" name="MediaServiceImageTags">
    <vt:lpwstr/>
  </property>
</Properties>
</file>