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299DAE-27A9-4237-9315-5920B1B01DF4}" v="6" dt="2023-11-03T13:43:54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Data!$I$8</c:f>
              <c:strCache>
                <c:ptCount val="1"/>
                <c:pt idx="0">
                  <c:v>Indexed 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Data!$I$9:$I$99</c:f>
              <c:numCache>
                <c:formatCode>General</c:formatCode>
                <c:ptCount val="91"/>
                <c:pt idx="0">
                  <c:v>101.39581256460606</c:v>
                </c:pt>
                <c:pt idx="1">
                  <c:v>99.928057344463227</c:v>
                </c:pt>
                <c:pt idx="2">
                  <c:v>102.28302476016566</c:v>
                </c:pt>
                <c:pt idx="3">
                  <c:v>106.10069532837376</c:v>
                </c:pt>
                <c:pt idx="4">
                  <c:v>104.31211093816479</c:v>
                </c:pt>
                <c:pt idx="5">
                  <c:v>105.18901118658745</c:v>
                </c:pt>
                <c:pt idx="6">
                  <c:v>108.16322982625601</c:v>
                </c:pt>
                <c:pt idx="7">
                  <c:v>105.71596690688088</c:v>
                </c:pt>
                <c:pt idx="8">
                  <c:v>105.48262055918917</c:v>
                </c:pt>
                <c:pt idx="9">
                  <c:v>108.96787332402663</c:v>
                </c:pt>
                <c:pt idx="10">
                  <c:v>110.21338971125529</c:v>
                </c:pt>
                <c:pt idx="11">
                  <c:v>111.27963314463143</c:v>
                </c:pt>
                <c:pt idx="12">
                  <c:v>110.05348980926935</c:v>
                </c:pt>
                <c:pt idx="13">
                  <c:v>109.15313544070655</c:v>
                </c:pt>
                <c:pt idx="14">
                  <c:v>109.65505797375246</c:v>
                </c:pt>
                <c:pt idx="15">
                  <c:v>108.16950906149647</c:v>
                </c:pt>
                <c:pt idx="16">
                  <c:v>109.68131667529155</c:v>
                </c:pt>
                <c:pt idx="17">
                  <c:v>107.82216808962582</c:v>
                </c:pt>
                <c:pt idx="18">
                  <c:v>102.16059469575609</c:v>
                </c:pt>
                <c:pt idx="19">
                  <c:v>72.765154255361125</c:v>
                </c:pt>
                <c:pt idx="20">
                  <c:v>68.755930412222725</c:v>
                </c:pt>
                <c:pt idx="21">
                  <c:v>70.896139487928991</c:v>
                </c:pt>
                <c:pt idx="22">
                  <c:v>78.595559576964774</c:v>
                </c:pt>
                <c:pt idx="23">
                  <c:v>83.812151902047887</c:v>
                </c:pt>
                <c:pt idx="24">
                  <c:v>84.295147385510091</c:v>
                </c:pt>
                <c:pt idx="25">
                  <c:v>83.354790691802677</c:v>
                </c:pt>
                <c:pt idx="26">
                  <c:v>80.924320458448946</c:v>
                </c:pt>
                <c:pt idx="27">
                  <c:v>82.398857577747123</c:v>
                </c:pt>
                <c:pt idx="28">
                  <c:v>82.581103539319514</c:v>
                </c:pt>
                <c:pt idx="29">
                  <c:v>84.134994257815791</c:v>
                </c:pt>
                <c:pt idx="30">
                  <c:v>85.807727997639134</c:v>
                </c:pt>
                <c:pt idx="31">
                  <c:v>85.99917652487153</c:v>
                </c:pt>
                <c:pt idx="32">
                  <c:v>89.353643769381478</c:v>
                </c:pt>
                <c:pt idx="33">
                  <c:v>90.450725775339976</c:v>
                </c:pt>
                <c:pt idx="34">
                  <c:v>90.602685402868119</c:v>
                </c:pt>
                <c:pt idx="35">
                  <c:v>91.787386563638066</c:v>
                </c:pt>
                <c:pt idx="36">
                  <c:v>93.732296443608618</c:v>
                </c:pt>
                <c:pt idx="37">
                  <c:v>97.129347918802736</c:v>
                </c:pt>
                <c:pt idx="38">
                  <c:v>100.82971694131456</c:v>
                </c:pt>
                <c:pt idx="39">
                  <c:v>103.20030975375842</c:v>
                </c:pt>
                <c:pt idx="40">
                  <c:v>106.37108383264902</c:v>
                </c:pt>
                <c:pt idx="41">
                  <c:v>105.41414950590374</c:v>
                </c:pt>
                <c:pt idx="42">
                  <c:v>109.04237670685146</c:v>
                </c:pt>
                <c:pt idx="43">
                  <c:v>112.08911553722214</c:v>
                </c:pt>
                <c:pt idx="44">
                  <c:v>111.22403658300706</c:v>
                </c:pt>
                <c:pt idx="45">
                  <c:v>109.54554176908067</c:v>
                </c:pt>
                <c:pt idx="46">
                  <c:v>107.25241398803915</c:v>
                </c:pt>
                <c:pt idx="47">
                  <c:v>108.59448610983284</c:v>
                </c:pt>
                <c:pt idx="48">
                  <c:v>110.47269063355148</c:v>
                </c:pt>
                <c:pt idx="49">
                  <c:v>109.15198020614565</c:v>
                </c:pt>
                <c:pt idx="50">
                  <c:v>106.39721614821478</c:v>
                </c:pt>
                <c:pt idx="51">
                  <c:v>103.71996875756815</c:v>
                </c:pt>
                <c:pt idx="52">
                  <c:v>103.92979121699473</c:v>
                </c:pt>
                <c:pt idx="53">
                  <c:v>106.38497238741647</c:v>
                </c:pt>
                <c:pt idx="54">
                  <c:v>109.33017732864769</c:v>
                </c:pt>
                <c:pt idx="55">
                  <c:v>105.36864760583995</c:v>
                </c:pt>
                <c:pt idx="56">
                  <c:v>105.44150637979845</c:v>
                </c:pt>
                <c:pt idx="57">
                  <c:v>107.32771917044938</c:v>
                </c:pt>
                <c:pt idx="58">
                  <c:v>104.7375949784314</c:v>
                </c:pt>
                <c:pt idx="59">
                  <c:v>102.29235894263175</c:v>
                </c:pt>
                <c:pt idx="60">
                  <c:v>102.67529810688778</c:v>
                </c:pt>
                <c:pt idx="61">
                  <c:v>103.22848208895401</c:v>
                </c:pt>
                <c:pt idx="62">
                  <c:v>103.07207256668526</c:v>
                </c:pt>
                <c:pt idx="63">
                  <c:v>100.93826273746321</c:v>
                </c:pt>
                <c:pt idx="64">
                  <c:v>101.43610303488826</c:v>
                </c:pt>
                <c:pt idx="65">
                  <c:v>99.958861240492823</c:v>
                </c:pt>
                <c:pt idx="66">
                  <c:v>100.08515969138216</c:v>
                </c:pt>
                <c:pt idx="67">
                  <c:v>96.886950784140907</c:v>
                </c:pt>
                <c:pt idx="68">
                  <c:v>98.967909171530877</c:v>
                </c:pt>
                <c:pt idx="69">
                  <c:v>97.932267007715026</c:v>
                </c:pt>
                <c:pt idx="70">
                  <c:v>96.485368966094583</c:v>
                </c:pt>
                <c:pt idx="71">
                  <c:v>97.475362029432617</c:v>
                </c:pt>
                <c:pt idx="72">
                  <c:v>99.531534290600916</c:v>
                </c:pt>
                <c:pt idx="73">
                  <c:v>97.195283755879572</c:v>
                </c:pt>
                <c:pt idx="74">
                  <c:v>100.73970962000307</c:v>
                </c:pt>
                <c:pt idx="75">
                  <c:v>100.26735651009113</c:v>
                </c:pt>
                <c:pt idx="76">
                  <c:v>100.11147701780581</c:v>
                </c:pt>
                <c:pt idx="77">
                  <c:v>102.91844330684941</c:v>
                </c:pt>
                <c:pt idx="78">
                  <c:v>103.17804084305897</c:v>
                </c:pt>
                <c:pt idx="79">
                  <c:v>104.57758565880802</c:v>
                </c:pt>
                <c:pt idx="80">
                  <c:v>101.14003555647638</c:v>
                </c:pt>
                <c:pt idx="81">
                  <c:v>107.76432575052999</c:v>
                </c:pt>
                <c:pt idx="82">
                  <c:v>103.54721762102808</c:v>
                </c:pt>
                <c:pt idx="83">
                  <c:v>106.82461175433335</c:v>
                </c:pt>
                <c:pt idx="84">
                  <c:v>105.32215220329783</c:v>
                </c:pt>
                <c:pt idx="85">
                  <c:v>108.65911035181665</c:v>
                </c:pt>
                <c:pt idx="86">
                  <c:v>110.42309671416346</c:v>
                </c:pt>
                <c:pt idx="87">
                  <c:v>105.28996171675327</c:v>
                </c:pt>
                <c:pt idx="88">
                  <c:v>110.6429244874051</c:v>
                </c:pt>
                <c:pt idx="89">
                  <c:v>113.14703710115022</c:v>
                </c:pt>
                <c:pt idx="90">
                  <c:v>110.40742798253768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86-46A5-86B6-47C39B457EF8}"/>
            </c:ext>
          </c:extLst>
        </c:ser>
        <c:ser>
          <c:idx val="1"/>
          <c:order val="1"/>
          <c:tx>
            <c:strRef>
              <c:f>Data!$J$8</c:f>
              <c:strCache>
                <c:ptCount val="1"/>
                <c:pt idx="0">
                  <c:v>Index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Data!$J$9:$J$99</c:f>
              <c:numCache>
                <c:formatCode>General</c:formatCode>
                <c:ptCount val="9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86-46A5-86B6-47C39B457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001238063"/>
        <c:axId val="1465526799"/>
      </c:lineChart>
      <c:catAx>
        <c:axId val="1001238063"/>
        <c:scaling>
          <c:orientation val="minMax"/>
        </c:scaling>
        <c:delete val="1"/>
        <c:axPos val="b"/>
        <c:majorTickMark val="none"/>
        <c:minorTickMark val="none"/>
        <c:tickLblPos val="nextTo"/>
        <c:crossAx val="1465526799"/>
        <c:crosses val="autoZero"/>
        <c:auto val="1"/>
        <c:lblAlgn val="ctr"/>
        <c:lblOffset val="100"/>
        <c:noMultiLvlLbl val="0"/>
      </c:catAx>
      <c:valAx>
        <c:axId val="1465526799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238063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C985C-9F9E-97AF-FCA3-5F06F0F9E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81A378-D1FB-F69E-7339-4A380B132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6E5A5-F555-DE22-E603-56439247B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299D9-21AA-1424-B4FB-493FE8AC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26B42-5735-744E-97B0-8C9CEA73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2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12B93-6766-E88B-BB9E-89E662E0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090F2-0490-3281-7C9C-6539EC8AA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6EB0E-0E34-5CB0-54F6-78DE66FE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93931-FAE4-20AA-A20F-1F258C18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25919-566A-71E0-0E23-C1FEB4A1D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92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5E373-3087-7AC3-A8C0-4675CEB6D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4D506-78C7-2E4B-79CD-B995023C3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2B836-63BF-701B-2DDB-16D667D2F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36582-BDD8-96F4-6EB1-F381DFD1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67FA1-79F3-90F1-C537-27D7C7FD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8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DE23-AA01-908B-B895-82CA57EE9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4BA1A-BD8B-14FF-659E-A5904C53A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3EC5B-3FA5-F1FE-5E46-D2302D2E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E1E39-F8C8-528A-6417-C543A57CD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56453-8D3A-853D-C71F-68A046D2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4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6BF9F-ABB4-4CA9-61BD-42A458F0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1C297-4DE3-6639-2F8E-242C3A6D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15D03-8A06-FF0A-E55C-C39B730C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246E0-853D-5EB7-0D89-074B2A1F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ED13F-0CD2-570D-BD9D-8521782E9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09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97568-EB09-1010-F704-9220ED18F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50145-39EF-A441-A9CF-0956972BD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A50C1-6B6F-2F5A-50A0-3256F05B3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38157-242D-D0EE-B4A6-057522D2C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BEB87-D306-71B7-D455-88DF3754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88032-7CAB-BB6C-A90A-F526BFFD2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55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48EB0-AFA3-A060-C512-496F75D6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E8595-325B-220B-98DF-944C1DEF0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225F4-E9DC-8C4D-BF3E-FD52C0BE5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5CB80E-532E-E9CE-7F25-B8CD82A66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5AB23A-0124-46AB-3626-FD91897BF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CB78FE-1FE2-89AE-4279-D9DEAA21B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35A7E6-BA9C-7340-7B5C-A2CC6308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3FE593-6AE2-1E9D-E86C-B68C79EC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69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53185-9E20-EC1A-878B-19C25A6F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70C123-DC36-A9C6-92BE-5FACDD1E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582D7-F29F-2D4B-CF28-56ACF5B7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B46B3-1C63-07F8-F12A-65411186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33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DDF65E-1465-6451-8F37-00ED578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76D7C9-6B2F-3F1F-80F4-DF6EEBFA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86FAB-0411-44F6-B396-4974EC73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81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7DCD-7725-7DEB-AD2D-50D84016E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AE9F6-208D-4B67-B07C-D99C0B209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BA4A2-79C8-1E53-B424-B19A2E6E5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6B7D9-0B81-0DEB-6459-8E0DC3ED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1C6B2-3038-43EF-B571-228D38379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A26AF4-CBB8-A4F9-990F-0EA936DD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72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219CE-E1CF-2AE1-FE58-F9DB19AE7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D6F1B-4D8D-29D5-B1C6-85525B0BB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A1C3F-90EF-EF0E-AFDC-1C159CCF1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D1ABE-5159-205A-042D-664A84AA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C7E85-0C43-6301-A8DA-29C510F5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51751-B982-ABCB-20C2-03D391A4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07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962BFD-F032-FF28-F666-DE9D9B2F9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5CB84-60BC-7F6C-E34B-A087CB6DA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75F42-E55F-159D-A94C-49BC7A0FD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6D9E-D2B4-471E-8390-B448A7F3EB8A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5E3D2-28D1-E7D4-9F82-98198CB64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BEB5E-430C-FDCB-53ED-CDF74CE88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5BC42-0797-465D-8CC8-6D6C1C4063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71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A317888-75CD-3F4C-BEE6-B4536EE38F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232094"/>
              </p:ext>
            </p:extLst>
          </p:nvPr>
        </p:nvGraphicFramePr>
        <p:xfrm>
          <a:off x="685799" y="990600"/>
          <a:ext cx="10582275" cy="497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Arrow: Left-Right 4">
            <a:extLst>
              <a:ext uri="{FF2B5EF4-FFF2-40B4-BE49-F238E27FC236}">
                <a16:creationId xmlns:a16="http://schemas.microsoft.com/office/drawing/2014/main" id="{33018B4E-8F69-0F3E-B1A5-5D9E0AACAB41}"/>
              </a:ext>
            </a:extLst>
          </p:cNvPr>
          <p:cNvSpPr/>
          <p:nvPr/>
        </p:nvSpPr>
        <p:spPr>
          <a:xfrm>
            <a:off x="1133475" y="1057275"/>
            <a:ext cx="1952625" cy="20955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46B5C-195B-99B5-0A02-060488AB3869}"/>
              </a:ext>
            </a:extLst>
          </p:cNvPr>
          <p:cNvSpPr txBox="1"/>
          <p:nvPr/>
        </p:nvSpPr>
        <p:spPr>
          <a:xfrm>
            <a:off x="1541386" y="682823"/>
            <a:ext cx="154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Aged 0 -18</a:t>
            </a:r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39E9A2B6-3EBA-5757-13E9-615CEEC3240B}"/>
              </a:ext>
            </a:extLst>
          </p:cNvPr>
          <p:cNvSpPr/>
          <p:nvPr/>
        </p:nvSpPr>
        <p:spPr>
          <a:xfrm>
            <a:off x="3086100" y="3267075"/>
            <a:ext cx="535989" cy="20955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144E3-E331-0822-5D8E-44E5A919CAAE}"/>
              </a:ext>
            </a:extLst>
          </p:cNvPr>
          <p:cNvSpPr txBox="1"/>
          <p:nvPr/>
        </p:nvSpPr>
        <p:spPr>
          <a:xfrm>
            <a:off x="3005499" y="3503665"/>
            <a:ext cx="154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Aged 19 - 22</a:t>
            </a: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3570A4F9-2FD8-14C6-2E2C-B2796FC913D6}"/>
              </a:ext>
            </a:extLst>
          </p:cNvPr>
          <p:cNvSpPr/>
          <p:nvPr/>
        </p:nvSpPr>
        <p:spPr>
          <a:xfrm>
            <a:off x="3675355" y="2718879"/>
            <a:ext cx="1544715" cy="20187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0DAA37-C986-25E9-A114-F541C2FDDFE7}"/>
              </a:ext>
            </a:extLst>
          </p:cNvPr>
          <p:cNvSpPr txBox="1"/>
          <p:nvPr/>
        </p:nvSpPr>
        <p:spPr>
          <a:xfrm>
            <a:off x="3872144" y="2959298"/>
            <a:ext cx="154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Aged 23 - 37</a:t>
            </a: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49671DD0-5EFC-D621-27F4-FC50C63B728C}"/>
              </a:ext>
            </a:extLst>
          </p:cNvPr>
          <p:cNvSpPr/>
          <p:nvPr/>
        </p:nvSpPr>
        <p:spPr>
          <a:xfrm>
            <a:off x="5344358" y="1025093"/>
            <a:ext cx="3071674" cy="27328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DD6E0F-3368-8E09-FE98-1D77164757A4}"/>
              </a:ext>
            </a:extLst>
          </p:cNvPr>
          <p:cNvSpPr txBox="1"/>
          <p:nvPr/>
        </p:nvSpPr>
        <p:spPr>
          <a:xfrm>
            <a:off x="6368849" y="741461"/>
            <a:ext cx="154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Aged 38 – 67</a:t>
            </a:r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4B96DCB5-528E-9A67-5709-B39CDB8AC51D}"/>
              </a:ext>
            </a:extLst>
          </p:cNvPr>
          <p:cNvSpPr/>
          <p:nvPr/>
        </p:nvSpPr>
        <p:spPr>
          <a:xfrm>
            <a:off x="8416032" y="2196576"/>
            <a:ext cx="1118585" cy="18264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CEFC5E-CD06-DE01-BF0D-115807C833D7}"/>
              </a:ext>
            </a:extLst>
          </p:cNvPr>
          <p:cNvSpPr txBox="1"/>
          <p:nvPr/>
        </p:nvSpPr>
        <p:spPr>
          <a:xfrm>
            <a:off x="8416032" y="2474466"/>
            <a:ext cx="154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Aged 68 - 74</a:t>
            </a:r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BBC0E198-8D69-EE23-CF42-B6D1333A49E1}"/>
              </a:ext>
            </a:extLst>
          </p:cNvPr>
          <p:cNvSpPr/>
          <p:nvPr/>
        </p:nvSpPr>
        <p:spPr>
          <a:xfrm>
            <a:off x="9507985" y="1084185"/>
            <a:ext cx="1544714" cy="18264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86F32F-9276-7292-E76A-B260D11EDB62}"/>
              </a:ext>
            </a:extLst>
          </p:cNvPr>
          <p:cNvSpPr txBox="1"/>
          <p:nvPr/>
        </p:nvSpPr>
        <p:spPr>
          <a:xfrm>
            <a:off x="9717813" y="712142"/>
            <a:ext cx="1544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Aged 74 plus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C0970A9-19B7-5010-010B-DC80B4746D83}"/>
              </a:ext>
            </a:extLst>
          </p:cNvPr>
          <p:cNvCxnSpPr/>
          <p:nvPr/>
        </p:nvCxnSpPr>
        <p:spPr>
          <a:xfrm>
            <a:off x="1722268" y="6214369"/>
            <a:ext cx="11274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7E8E6F3-A182-65D1-B0C4-20CCCFD6A2A5}"/>
              </a:ext>
            </a:extLst>
          </p:cNvPr>
          <p:cNvSpPr txBox="1"/>
          <p:nvPr/>
        </p:nvSpPr>
        <p:spPr>
          <a:xfrm>
            <a:off x="214174" y="6057900"/>
            <a:ext cx="2071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Buckinghamshire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C18FD9A-D985-41A7-6887-84D1E8AB99E7}"/>
              </a:ext>
            </a:extLst>
          </p:cNvPr>
          <p:cNvCxnSpPr/>
          <p:nvPr/>
        </p:nvCxnSpPr>
        <p:spPr>
          <a:xfrm>
            <a:off x="1722268" y="6460926"/>
            <a:ext cx="1127464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197B69C-055B-06BD-37EE-50FD1A1CB34C}"/>
              </a:ext>
            </a:extLst>
          </p:cNvPr>
          <p:cNvSpPr txBox="1"/>
          <p:nvPr/>
        </p:nvSpPr>
        <p:spPr>
          <a:xfrm>
            <a:off x="214174" y="6307038"/>
            <a:ext cx="2071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England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6C3769-15C7-A1D8-CD7A-C2A6449D1F93}"/>
              </a:ext>
            </a:extLst>
          </p:cNvPr>
          <p:cNvSpPr txBox="1"/>
          <p:nvPr/>
        </p:nvSpPr>
        <p:spPr>
          <a:xfrm>
            <a:off x="11075633" y="1784411"/>
            <a:ext cx="99254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England = 100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69500B-17FD-A8FD-148A-3934CF61FC48}"/>
              </a:ext>
            </a:extLst>
          </p:cNvPr>
          <p:cNvSpPr txBox="1"/>
          <p:nvPr/>
        </p:nvSpPr>
        <p:spPr>
          <a:xfrm>
            <a:off x="2524725" y="138872"/>
            <a:ext cx="799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Buckinghamshire’s age profile compares with the England average – 2021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DB6A6-1BB4-46AA-D23E-F11651369EFA}"/>
              </a:ext>
            </a:extLst>
          </p:cNvPr>
          <p:cNvSpPr txBox="1"/>
          <p:nvPr/>
        </p:nvSpPr>
        <p:spPr>
          <a:xfrm>
            <a:off x="9188389" y="6450143"/>
            <a:ext cx="3003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Source: Mid-year population estimates, ONS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28D919-62B5-91F4-C28F-E3AC547D1A6A}"/>
              </a:ext>
            </a:extLst>
          </p:cNvPr>
          <p:cNvSpPr/>
          <p:nvPr/>
        </p:nvSpPr>
        <p:spPr>
          <a:xfrm>
            <a:off x="6632803" y="3319180"/>
            <a:ext cx="5236807" cy="8922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Buckinghamshire has a smaller proportion of residents aged 19 to 37 than the England average, particularly in the 19 to 22 age group. 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8A1FA5B-87FB-1122-30A1-F7B33CCE1D2D}"/>
              </a:ext>
            </a:extLst>
          </p:cNvPr>
          <p:cNvSpPr/>
          <p:nvPr/>
        </p:nvSpPr>
        <p:spPr>
          <a:xfrm>
            <a:off x="1133475" y="3491172"/>
            <a:ext cx="2016710" cy="1947226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3% of Buckinghamshire residents are aged 19 to 22, compared with 5% nationally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0F10506-56F2-FB7F-4C22-6001E9E06D3C}"/>
              </a:ext>
            </a:extLst>
          </p:cNvPr>
          <p:cNvSpPr/>
          <p:nvPr/>
        </p:nvSpPr>
        <p:spPr>
          <a:xfrm>
            <a:off x="3960226" y="3423071"/>
            <a:ext cx="2016710" cy="197964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21% of Buckinghamshire residents are aged 19 to 37, compared with 25% nationally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81509EED-FD9E-6FEA-FC77-698F6238CA3B}"/>
              </a:ext>
            </a:extLst>
          </p:cNvPr>
          <p:cNvCxnSpPr>
            <a:cxnSpLocks/>
          </p:cNvCxnSpPr>
          <p:nvPr/>
        </p:nvCxnSpPr>
        <p:spPr>
          <a:xfrm flipV="1">
            <a:off x="2657385" y="3030485"/>
            <a:ext cx="646974" cy="5989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8D2F401-D03B-B71B-23EB-6F63549216AB}"/>
              </a:ext>
            </a:extLst>
          </p:cNvPr>
          <p:cNvSpPr/>
          <p:nvPr/>
        </p:nvSpPr>
        <p:spPr>
          <a:xfrm>
            <a:off x="6632803" y="4803046"/>
            <a:ext cx="5236806" cy="9318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If Buckinghamshire had England-average levels of 19 to 37 years olds, the county would have an additional 21,000 residents of this age.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A332F3-9CD2-CC1F-5655-9B08AD04A19B}"/>
              </a:ext>
            </a:extLst>
          </p:cNvPr>
          <p:cNvSpPr/>
          <p:nvPr/>
        </p:nvSpPr>
        <p:spPr>
          <a:xfrm>
            <a:off x="6632803" y="4282439"/>
            <a:ext cx="5236806" cy="41136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also the case in other rural English counties.</a:t>
            </a:r>
          </a:p>
        </p:txBody>
      </p:sp>
    </p:spTree>
    <p:extLst>
      <p:ext uri="{BB962C8B-B14F-4D97-AF65-F5344CB8AC3E}">
        <p14:creationId xmlns:p14="http://schemas.microsoft.com/office/powerpoint/2010/main" val="183901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2913DEA0148AC94C8BCBF1D7BBE" ma:contentTypeVersion="1115" ma:contentTypeDescription="Create a new document." ma:contentTypeScope="" ma:versionID="c1229ecf5a6ff65fd936f98bf61dd995">
  <xsd:schema xmlns:xsd="http://www.w3.org/2001/XMLSchema" xmlns:xs="http://www.w3.org/2001/XMLSchema" xmlns:p="http://schemas.microsoft.com/office/2006/metadata/properties" xmlns:ns2="bdacb442-bfc7-44df-9acc-2a4df8c8cb38" xmlns:ns3="e57c56eb-a1f0-4979-a931-b899a3a709e4" targetNamespace="http://schemas.microsoft.com/office/2006/metadata/properties" ma:root="true" ma:fieldsID="a5f95ff58b3f6864889663fba1a7b5cf" ns2:_="" ns3:_="">
    <xsd:import namespace="bdacb442-bfc7-44df-9acc-2a4df8c8cb38"/>
    <xsd:import namespace="e57c56eb-a1f0-4979-a931-b899a3a709e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cb442-bfc7-44df-9acc-2a4df8c8cb3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639fbd3-ce61-4fa2-9238-2504b05acb09}" ma:internalName="TaxCatchAll" ma:showField="CatchAllData" ma:web="bdacb442-bfc7-44df-9acc-2a4df8c8cb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c56eb-a1f0-4979-a931-b899a3a709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ea9a1c8-df81-41cf-bcb6-b941b67a29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dacb442-bfc7-44df-9acc-2a4df8c8cb38">T6W7HYUETC4M-1407514363-107296</_dlc_DocId>
    <_dlc_DocIdUrl xmlns="bdacb442-bfc7-44df-9acc-2a4df8c8cb38">
      <Url>https://bucksbusinessfirst.sharepoint.com/sites/btvlep/_layouts/15/DocIdRedir.aspx?ID=T6W7HYUETC4M-1407514363-107296</Url>
      <Description>T6W7HYUETC4M-1407514363-107296</Description>
    </_dlc_DocIdUrl>
    <lcf76f155ced4ddcb4097134ff3c332f xmlns="e57c56eb-a1f0-4979-a931-b899a3a709e4">
      <Terms xmlns="http://schemas.microsoft.com/office/infopath/2007/PartnerControls"/>
    </lcf76f155ced4ddcb4097134ff3c332f>
    <TaxCatchAll xmlns="bdacb442-bfc7-44df-9acc-2a4df8c8cb38" xsi:nil="true"/>
  </documentManagement>
</p:properties>
</file>

<file path=customXml/itemProps1.xml><?xml version="1.0" encoding="utf-8"?>
<ds:datastoreItem xmlns:ds="http://schemas.openxmlformats.org/officeDocument/2006/customXml" ds:itemID="{7D7839EA-F131-4403-8193-907EE5AC78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20FB71-705E-41B4-8138-D3320CC208F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60B712A-ADD6-4F50-A0BD-53C1D29130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acb442-bfc7-44df-9acc-2a4df8c8cb38"/>
    <ds:schemaRef ds:uri="e57c56eb-a1f0-4979-a931-b899a3a709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1F33FB5-0E6C-44A9-BCEE-76ED89310533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Hargrave</dc:creator>
  <cp:lastModifiedBy>Caroline Hargrave</cp:lastModifiedBy>
  <cp:revision>2</cp:revision>
  <dcterms:created xsi:type="dcterms:W3CDTF">2023-10-18T12:58:04Z</dcterms:created>
  <dcterms:modified xsi:type="dcterms:W3CDTF">2023-11-03T13:48:12Z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0x010100DBCA82913DEA0148AC94C8BCBF1D7BBE</vt:lpwstr>
  </property>
  <property fmtid="{D5CDD505-2E9C-101B-9397-08002B2CF9AE}" pid="3" name="_dlc_DocIdItemGuid">
    <vt:lpwstr>97a61e7c-ce47-48c5-b301-3e9f5e4b7bc0</vt:lpwstr>
  </property>
</Properties>
</file>