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6" r:id="rId5"/>
    <p:sldId id="259" r:id="rId6"/>
    <p:sldId id="264" r:id="rId7"/>
    <p:sldId id="261" r:id="rId8"/>
    <p:sldId id="266" r:id="rId9"/>
    <p:sldId id="265" r:id="rId10"/>
    <p:sldId id="267" r:id="rId11"/>
    <p:sldId id="489" r:id="rId12"/>
    <p:sldId id="491" r:id="rId13"/>
    <p:sldId id="260" r:id="rId14"/>
    <p:sldId id="262" r:id="rId15"/>
    <p:sldId id="263" r:id="rId16"/>
    <p:sldId id="4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8F6EA-7D3B-48CD-A3A5-682F28CD8E1A}" v="1" dt="2023-10-04T13:08:29.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A7AEA492-7BB2-466F-8E43-15D674A755A8}"/>
    <pc:docChg chg="undo custSel modSld">
      <pc:chgData name="James Moorhouse" userId="52c77cd9-d034-4c34-a84a-9452b75c1451" providerId="ADAL" clId="{A7AEA492-7BB2-466F-8E43-15D674A755A8}" dt="2023-09-12T14:02:42.452" v="174"/>
      <pc:docMkLst>
        <pc:docMk/>
      </pc:docMkLst>
      <pc:sldChg chg="modSp mod">
        <pc:chgData name="James Moorhouse" userId="52c77cd9-d034-4c34-a84a-9452b75c1451" providerId="ADAL" clId="{A7AEA492-7BB2-466F-8E43-15D674A755A8}" dt="2023-09-12T13:22:07.737" v="18" actId="20577"/>
        <pc:sldMkLst>
          <pc:docMk/>
          <pc:sldMk cId="1774217855" sldId="259"/>
        </pc:sldMkLst>
        <pc:spChg chg="mod">
          <ac:chgData name="James Moorhouse" userId="52c77cd9-d034-4c34-a84a-9452b75c1451" providerId="ADAL" clId="{A7AEA492-7BB2-466F-8E43-15D674A755A8}" dt="2023-09-12T13:22:07.737" v="18" actId="20577"/>
          <ac:spMkLst>
            <pc:docMk/>
            <pc:sldMk cId="1774217855" sldId="259"/>
            <ac:spMk id="3" creationId="{A8581A80-8624-4DBD-8F01-21E1161B08F0}"/>
          </ac:spMkLst>
        </pc:spChg>
      </pc:sldChg>
      <pc:sldChg chg="modSp mod">
        <pc:chgData name="James Moorhouse" userId="52c77cd9-d034-4c34-a84a-9452b75c1451" providerId="ADAL" clId="{A7AEA492-7BB2-466F-8E43-15D674A755A8}" dt="2023-09-12T13:52:14.710" v="71" actId="20577"/>
        <pc:sldMkLst>
          <pc:docMk/>
          <pc:sldMk cId="1782592069" sldId="261"/>
        </pc:sldMkLst>
        <pc:spChg chg="mod">
          <ac:chgData name="James Moorhouse" userId="52c77cd9-d034-4c34-a84a-9452b75c1451" providerId="ADAL" clId="{A7AEA492-7BB2-466F-8E43-15D674A755A8}" dt="2023-09-12T13:30:02.488" v="24" actId="20577"/>
          <ac:spMkLst>
            <pc:docMk/>
            <pc:sldMk cId="1782592069" sldId="261"/>
            <ac:spMk id="2" creationId="{D4720172-0BCB-4846-86B4-38E883737772}"/>
          </ac:spMkLst>
        </pc:spChg>
        <pc:spChg chg="mod">
          <ac:chgData name="James Moorhouse" userId="52c77cd9-d034-4c34-a84a-9452b75c1451" providerId="ADAL" clId="{A7AEA492-7BB2-466F-8E43-15D674A755A8}" dt="2023-09-12T13:52:14.710" v="71" actId="20577"/>
          <ac:spMkLst>
            <pc:docMk/>
            <pc:sldMk cId="1782592069" sldId="261"/>
            <ac:spMk id="3" creationId="{FAE1525F-F82A-4FBC-9623-A842608A0A34}"/>
          </ac:spMkLst>
        </pc:spChg>
      </pc:sldChg>
      <pc:sldChg chg="addSp delSp modSp mod">
        <pc:chgData name="James Moorhouse" userId="52c77cd9-d034-4c34-a84a-9452b75c1451" providerId="ADAL" clId="{A7AEA492-7BB2-466F-8E43-15D674A755A8}" dt="2023-09-12T13:57:24.589" v="126" actId="167"/>
        <pc:sldMkLst>
          <pc:docMk/>
          <pc:sldMk cId="1168261443" sldId="265"/>
        </pc:sldMkLst>
        <pc:spChg chg="mod">
          <ac:chgData name="James Moorhouse" userId="52c77cd9-d034-4c34-a84a-9452b75c1451" providerId="ADAL" clId="{A7AEA492-7BB2-466F-8E43-15D674A755A8}" dt="2023-09-12T13:55:29.182" v="108" actId="20577"/>
          <ac:spMkLst>
            <pc:docMk/>
            <pc:sldMk cId="1168261443" sldId="265"/>
            <ac:spMk id="2" creationId="{641FD23E-9816-438E-BA8B-E1A00E9C9378}"/>
          </ac:spMkLst>
        </pc:spChg>
        <pc:spChg chg="mod">
          <ac:chgData name="James Moorhouse" userId="52c77cd9-d034-4c34-a84a-9452b75c1451" providerId="ADAL" clId="{A7AEA492-7BB2-466F-8E43-15D674A755A8}" dt="2023-09-12T13:55:41.650" v="118" actId="20577"/>
          <ac:spMkLst>
            <pc:docMk/>
            <pc:sldMk cId="1168261443" sldId="265"/>
            <ac:spMk id="7" creationId="{F7EB83D6-104C-4011-8790-BAA7915D1A49}"/>
          </ac:spMkLst>
        </pc:spChg>
        <pc:graphicFrameChg chg="add mod ord">
          <ac:chgData name="James Moorhouse" userId="52c77cd9-d034-4c34-a84a-9452b75c1451" providerId="ADAL" clId="{A7AEA492-7BB2-466F-8E43-15D674A755A8}" dt="2023-09-12T13:57:24.589" v="126" actId="167"/>
          <ac:graphicFrameMkLst>
            <pc:docMk/>
            <pc:sldMk cId="1168261443" sldId="265"/>
            <ac:graphicFrameMk id="3" creationId="{B107F7CD-7B26-4233-B2AB-F778ED019CBB}"/>
          </ac:graphicFrameMkLst>
        </pc:graphicFrameChg>
        <pc:graphicFrameChg chg="del">
          <ac:chgData name="James Moorhouse" userId="52c77cd9-d034-4c34-a84a-9452b75c1451" providerId="ADAL" clId="{A7AEA492-7BB2-466F-8E43-15D674A755A8}" dt="2023-09-12T13:57:18.644" v="124" actId="478"/>
          <ac:graphicFrameMkLst>
            <pc:docMk/>
            <pc:sldMk cId="1168261443" sldId="265"/>
            <ac:graphicFrameMk id="4" creationId="{B107F7CD-7B26-4233-B2AB-F778ED019CBB}"/>
          </ac:graphicFrameMkLst>
        </pc:graphicFrameChg>
      </pc:sldChg>
      <pc:sldChg chg="modSp mod">
        <pc:chgData name="James Moorhouse" userId="52c77cd9-d034-4c34-a84a-9452b75c1451" providerId="ADAL" clId="{A7AEA492-7BB2-466F-8E43-15D674A755A8}" dt="2023-09-12T13:55:18.954" v="102" actId="2711"/>
        <pc:sldMkLst>
          <pc:docMk/>
          <pc:sldMk cId="824477232" sldId="266"/>
        </pc:sldMkLst>
        <pc:spChg chg="mod">
          <ac:chgData name="James Moorhouse" userId="52c77cd9-d034-4c34-a84a-9452b75c1451" providerId="ADAL" clId="{A7AEA492-7BB2-466F-8E43-15D674A755A8}" dt="2023-09-12T13:52:56.591" v="77" actId="20577"/>
          <ac:spMkLst>
            <pc:docMk/>
            <pc:sldMk cId="824477232" sldId="266"/>
            <ac:spMk id="2" creationId="{572FBC78-9D9B-48EA-BD4E-CFE0B4C212A5}"/>
          </ac:spMkLst>
        </pc:spChg>
        <pc:graphicFrameChg chg="mod modGraphic">
          <ac:chgData name="James Moorhouse" userId="52c77cd9-d034-4c34-a84a-9452b75c1451" providerId="ADAL" clId="{A7AEA492-7BB2-466F-8E43-15D674A755A8}" dt="2023-09-12T13:55:18.954" v="102" actId="2711"/>
          <ac:graphicFrameMkLst>
            <pc:docMk/>
            <pc:sldMk cId="824477232" sldId="266"/>
            <ac:graphicFrameMk id="4" creationId="{668CFB39-273B-4655-B197-5B1AA75852D2}"/>
          </ac:graphicFrameMkLst>
        </pc:graphicFrameChg>
      </pc:sldChg>
      <pc:sldChg chg="addSp delSp modSp mod">
        <pc:chgData name="James Moorhouse" userId="52c77cd9-d034-4c34-a84a-9452b75c1451" providerId="ADAL" clId="{A7AEA492-7BB2-466F-8E43-15D674A755A8}" dt="2023-09-12T13:59:06.982" v="142" actId="1076"/>
        <pc:sldMkLst>
          <pc:docMk/>
          <pc:sldMk cId="1839828902" sldId="267"/>
        </pc:sldMkLst>
        <pc:spChg chg="mod">
          <ac:chgData name="James Moorhouse" userId="52c77cd9-d034-4c34-a84a-9452b75c1451" providerId="ADAL" clId="{A7AEA492-7BB2-466F-8E43-15D674A755A8}" dt="2023-09-12T13:58:57.969" v="140" actId="20577"/>
          <ac:spMkLst>
            <pc:docMk/>
            <pc:sldMk cId="1839828902" sldId="267"/>
            <ac:spMk id="2" creationId="{A888DD5D-F5C2-45CC-8629-E702EC0975DC}"/>
          </ac:spMkLst>
        </pc:spChg>
        <pc:graphicFrameChg chg="add mod">
          <ac:chgData name="James Moorhouse" userId="52c77cd9-d034-4c34-a84a-9452b75c1451" providerId="ADAL" clId="{A7AEA492-7BB2-466F-8E43-15D674A755A8}" dt="2023-09-12T13:59:06.982" v="142" actId="1076"/>
          <ac:graphicFrameMkLst>
            <pc:docMk/>
            <pc:sldMk cId="1839828902" sldId="267"/>
            <ac:graphicFrameMk id="3" creationId="{439AF979-B9A5-43A6-AAB6-3F93B7C2B7EC}"/>
          </ac:graphicFrameMkLst>
        </pc:graphicFrameChg>
        <pc:graphicFrameChg chg="del">
          <ac:chgData name="James Moorhouse" userId="52c77cd9-d034-4c34-a84a-9452b75c1451" providerId="ADAL" clId="{A7AEA492-7BB2-466F-8E43-15D674A755A8}" dt="2023-09-12T13:58:46.279" v="133" actId="478"/>
          <ac:graphicFrameMkLst>
            <pc:docMk/>
            <pc:sldMk cId="1839828902" sldId="267"/>
            <ac:graphicFrameMk id="4" creationId="{439AF979-B9A5-43A6-AAB6-3F93B7C2B7EC}"/>
          </ac:graphicFrameMkLst>
        </pc:graphicFrameChg>
      </pc:sldChg>
      <pc:sldChg chg="addSp delSp modSp mod">
        <pc:chgData name="James Moorhouse" userId="52c77cd9-d034-4c34-a84a-9452b75c1451" providerId="ADAL" clId="{A7AEA492-7BB2-466F-8E43-15D674A755A8}" dt="2023-09-12T14:00:29.406" v="160" actId="207"/>
        <pc:sldMkLst>
          <pc:docMk/>
          <pc:sldMk cId="2898189973" sldId="489"/>
        </pc:sldMkLst>
        <pc:spChg chg="mod">
          <ac:chgData name="James Moorhouse" userId="52c77cd9-d034-4c34-a84a-9452b75c1451" providerId="ADAL" clId="{A7AEA492-7BB2-466F-8E43-15D674A755A8}" dt="2023-09-12T13:59:27.640" v="150" actId="20577"/>
          <ac:spMkLst>
            <pc:docMk/>
            <pc:sldMk cId="2898189973" sldId="489"/>
            <ac:spMk id="6" creationId="{4E94CB3A-A406-4686-879C-D18296D4446E}"/>
          </ac:spMkLst>
        </pc:spChg>
        <pc:graphicFrameChg chg="add mod">
          <ac:chgData name="James Moorhouse" userId="52c77cd9-d034-4c34-a84a-9452b75c1451" providerId="ADAL" clId="{A7AEA492-7BB2-466F-8E43-15D674A755A8}" dt="2023-09-12T14:00:29.406" v="160" actId="207"/>
          <ac:graphicFrameMkLst>
            <pc:docMk/>
            <pc:sldMk cId="2898189973" sldId="489"/>
            <ac:graphicFrameMk id="3" creationId="{AA1EF67E-E013-42D1-8BF2-658F71036B1B}"/>
          </ac:graphicFrameMkLst>
        </pc:graphicFrameChg>
        <pc:graphicFrameChg chg="add del">
          <ac:chgData name="James Moorhouse" userId="52c77cd9-d034-4c34-a84a-9452b75c1451" providerId="ADAL" clId="{A7AEA492-7BB2-466F-8E43-15D674A755A8}" dt="2023-09-12T14:00:13.680" v="158" actId="478"/>
          <ac:graphicFrameMkLst>
            <pc:docMk/>
            <pc:sldMk cId="2898189973" sldId="489"/>
            <ac:graphicFrameMk id="4" creationId="{AA1EF67E-E013-42D1-8BF2-658F71036B1B}"/>
          </ac:graphicFrameMkLst>
        </pc:graphicFrameChg>
      </pc:sldChg>
      <pc:sldChg chg="modSp mod">
        <pc:chgData name="James Moorhouse" userId="52c77cd9-d034-4c34-a84a-9452b75c1451" providerId="ADAL" clId="{A7AEA492-7BB2-466F-8E43-15D674A755A8}" dt="2023-09-12T14:01:27.094" v="170" actId="20577"/>
        <pc:sldMkLst>
          <pc:docMk/>
          <pc:sldMk cId="3161025306" sldId="491"/>
        </pc:sldMkLst>
        <pc:spChg chg="mod">
          <ac:chgData name="James Moorhouse" userId="52c77cd9-d034-4c34-a84a-9452b75c1451" providerId="ADAL" clId="{A7AEA492-7BB2-466F-8E43-15D674A755A8}" dt="2023-09-12T14:01:27.094" v="170" actId="20577"/>
          <ac:spMkLst>
            <pc:docMk/>
            <pc:sldMk cId="3161025306" sldId="491"/>
            <ac:spMk id="3" creationId="{6D4A2A55-5B86-4D65-A777-20D763BA85CF}"/>
          </ac:spMkLst>
        </pc:spChg>
      </pc:sldChg>
      <pc:sldChg chg="addSp delSp modSp mod">
        <pc:chgData name="James Moorhouse" userId="52c77cd9-d034-4c34-a84a-9452b75c1451" providerId="ADAL" clId="{A7AEA492-7BB2-466F-8E43-15D674A755A8}" dt="2023-09-12T14:02:42.452" v="174"/>
        <pc:sldMkLst>
          <pc:docMk/>
          <pc:sldMk cId="4100966007" sldId="493"/>
        </pc:sldMkLst>
        <pc:graphicFrameChg chg="add mod">
          <ac:chgData name="James Moorhouse" userId="52c77cd9-d034-4c34-a84a-9452b75c1451" providerId="ADAL" clId="{A7AEA492-7BB2-466F-8E43-15D674A755A8}" dt="2023-09-12T14:02:42.452" v="174"/>
          <ac:graphicFrameMkLst>
            <pc:docMk/>
            <pc:sldMk cId="4100966007" sldId="493"/>
            <ac:graphicFrameMk id="2" creationId="{D11A18D5-092D-06D7-F366-A36B87E3B0C9}"/>
          </ac:graphicFrameMkLst>
        </pc:graphicFrameChg>
        <pc:graphicFrameChg chg="del">
          <ac:chgData name="James Moorhouse" userId="52c77cd9-d034-4c34-a84a-9452b75c1451" providerId="ADAL" clId="{A7AEA492-7BB2-466F-8E43-15D674A755A8}" dt="2023-09-12T14:01:35.528" v="171" actId="478"/>
          <ac:graphicFrameMkLst>
            <pc:docMk/>
            <pc:sldMk cId="4100966007" sldId="493"/>
            <ac:graphicFrameMk id="8" creationId="{DFAFA9FC-D8A2-6B06-89E1-604FEEAF898C}"/>
          </ac:graphicFrameMkLst>
        </pc:graphicFrameChg>
      </pc:sldChg>
    </pc:docChg>
  </pc:docChgLst>
  <pc:docChgLst>
    <pc:chgData name="James Moorhouse" userId="52c77cd9-d034-4c34-a84a-9452b75c1451" providerId="ADAL" clId="{FB18F6EA-7D3B-48CD-A3A5-682F28CD8E1A}"/>
    <pc:docChg chg="modSld">
      <pc:chgData name="James Moorhouse" userId="52c77cd9-d034-4c34-a84a-9452b75c1451" providerId="ADAL" clId="{FB18F6EA-7D3B-48CD-A3A5-682F28CD8E1A}" dt="2023-10-04T13:08:59.805" v="9" actId="403"/>
      <pc:docMkLst>
        <pc:docMk/>
      </pc:docMkLst>
      <pc:sldChg chg="modSp mod">
        <pc:chgData name="James Moorhouse" userId="52c77cd9-d034-4c34-a84a-9452b75c1451" providerId="ADAL" clId="{FB18F6EA-7D3B-48CD-A3A5-682F28CD8E1A}" dt="2023-10-04T13:08:59.805" v="9" actId="403"/>
        <pc:sldMkLst>
          <pc:docMk/>
          <pc:sldMk cId="824477232" sldId="266"/>
        </pc:sldMkLst>
        <pc:graphicFrameChg chg="mod modGraphic">
          <ac:chgData name="James Moorhouse" userId="52c77cd9-d034-4c34-a84a-9452b75c1451" providerId="ADAL" clId="{FB18F6EA-7D3B-48CD-A3A5-682F28CD8E1A}" dt="2023-10-04T13:08:59.805" v="9" actId="403"/>
          <ac:graphicFrameMkLst>
            <pc:docMk/>
            <pc:sldMk cId="824477232" sldId="266"/>
            <ac:graphicFrameMk id="4" creationId="{668CFB39-273B-4655-B197-5B1AA75852D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MASTER.xlsx]Trend'!$A$8:$A$63</c:f>
              <c:strCache>
                <c:ptCount val="5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strCache>
            </c:strRef>
          </c:cat>
          <c:val>
            <c:numRef>
              <c:f>'[Claimant Count Data by Month (from March 2020) - MASTER.xlsx]Trend'!$B$8:$B$63</c:f>
              <c:numCache>
                <c:formatCode>#,##0</c:formatCode>
                <c:ptCount val="56"/>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8895</c:v>
                </c:pt>
              </c:numCache>
            </c:numRef>
          </c:val>
          <c:extLst>
            <c:ext xmlns:c16="http://schemas.microsoft.com/office/drawing/2014/chart" uri="{C3380CC4-5D6E-409C-BE32-E72D297353CC}">
              <c16:uniqueId val="{00000000-C1A6-4BF2-B802-83CDDA9E9870}"/>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7030A0"/>
              </a:solidFill>
              <a:round/>
            </a:ln>
            <a:effectLst/>
          </c:spPr>
          <c:marker>
            <c:symbol val="none"/>
          </c:marker>
          <c:cat>
            <c:strRef>
              <c:f>'[Claimant Count Data by Month (from March 2020) - MASTER.xlsx]Trend'!$A$8:$A$63</c:f>
              <c:strCache>
                <c:ptCount val="5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strCache>
            </c:strRef>
          </c:cat>
          <c:val>
            <c:numRef>
              <c:f>'[Claimant Count Data by Month (from March 2020) - MASTER.xlsx]Trend'!$C$8:$C$63</c:f>
              <c:numCache>
                <c:formatCode>#,##0.0</c:formatCode>
                <c:ptCount val="56"/>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numCache>
            </c:numRef>
          </c:val>
          <c:smooth val="0"/>
          <c:extLst>
            <c:ext xmlns:c16="http://schemas.microsoft.com/office/drawing/2014/chart" uri="{C3380CC4-5D6E-409C-BE32-E72D297353CC}">
              <c16:uniqueId val="{00000001-C1A6-4BF2-B802-83CDDA9E9870}"/>
            </c:ext>
          </c:extLst>
        </c:ser>
        <c:ser>
          <c:idx val="2"/>
          <c:order val="2"/>
          <c:tx>
            <c:strRef>
              <c:f>'[Claimant Count Data by Month (from March 2020) - MASTER.xlsx]Trend'!$D$7</c:f>
              <c:strCache>
                <c:ptCount val="1"/>
                <c:pt idx="0">
                  <c:v>England %</c:v>
                </c:pt>
              </c:strCache>
            </c:strRef>
          </c:tx>
          <c:spPr>
            <a:ln w="28575" cap="rnd">
              <a:solidFill>
                <a:srgbClr val="002060"/>
              </a:solidFill>
              <a:round/>
            </a:ln>
            <a:effectLst/>
          </c:spPr>
          <c:marker>
            <c:symbol val="none"/>
          </c:marker>
          <c:cat>
            <c:strRef>
              <c:f>'[Claimant Count Data by Month (from March 2020) - MASTER.xlsx]Trend'!$A$8:$A$63</c:f>
              <c:strCache>
                <c:ptCount val="56"/>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strCache>
            </c:strRef>
          </c:cat>
          <c:val>
            <c:numRef>
              <c:f>'[Claimant Count Data by Month (from March 2020) - MASTER.xlsx]Trend'!$D$8:$D$63</c:f>
              <c:numCache>
                <c:formatCode>#,##0.0</c:formatCode>
                <c:ptCount val="56"/>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3.8</c:v>
                </c:pt>
              </c:numCache>
            </c:numRef>
          </c:val>
          <c:smooth val="0"/>
          <c:extLst>
            <c:ext xmlns:c16="http://schemas.microsoft.com/office/drawing/2014/chart" uri="{C3380CC4-5D6E-409C-BE32-E72D297353CC}">
              <c16:uniqueId val="{00000002-C1A6-4BF2-B802-83CDDA9E9870}"/>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MASTER.xlsx]Claimant rate by LEP'!$AR$48</c:f>
              <c:strCache>
                <c:ptCount val="1"/>
                <c:pt idx="0">
                  <c:v>March - August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E085-46EE-8A8D-6875572D7DF7}"/>
              </c:ext>
            </c:extLst>
          </c:dPt>
          <c:dPt>
            <c:idx val="5"/>
            <c:invertIfNegative val="0"/>
            <c:bubble3D val="0"/>
            <c:spPr>
              <a:solidFill>
                <a:srgbClr val="7030A0"/>
              </a:solidFill>
              <a:ln>
                <a:noFill/>
              </a:ln>
              <a:effectLst/>
            </c:spPr>
            <c:extLst>
              <c:ext xmlns:c16="http://schemas.microsoft.com/office/drawing/2014/chart" uri="{C3380CC4-5D6E-409C-BE32-E72D297353CC}">
                <c16:uniqueId val="{00000003-E085-46EE-8A8D-6875572D7DF7}"/>
              </c:ext>
            </c:extLst>
          </c:dPt>
          <c:dPt>
            <c:idx val="6"/>
            <c:invertIfNegative val="0"/>
            <c:bubble3D val="0"/>
            <c:spPr>
              <a:solidFill>
                <a:srgbClr val="006965"/>
              </a:solidFill>
              <a:ln>
                <a:noFill/>
              </a:ln>
              <a:effectLst/>
            </c:spPr>
            <c:extLst>
              <c:ext xmlns:c16="http://schemas.microsoft.com/office/drawing/2014/chart" uri="{C3380CC4-5D6E-409C-BE32-E72D297353CC}">
                <c16:uniqueId val="{00000005-E085-46EE-8A8D-6875572D7DF7}"/>
              </c:ext>
            </c:extLst>
          </c:dPt>
          <c:dPt>
            <c:idx val="7"/>
            <c:invertIfNegative val="0"/>
            <c:bubble3D val="0"/>
            <c:spPr>
              <a:solidFill>
                <a:srgbClr val="006965"/>
              </a:solidFill>
              <a:ln>
                <a:noFill/>
              </a:ln>
              <a:effectLst/>
            </c:spPr>
            <c:extLst>
              <c:ext xmlns:c16="http://schemas.microsoft.com/office/drawing/2014/chart" uri="{C3380CC4-5D6E-409C-BE32-E72D297353CC}">
                <c16:uniqueId val="{00000007-E085-46EE-8A8D-6875572D7DF7}"/>
              </c:ext>
            </c:extLst>
          </c:dPt>
          <c:dPt>
            <c:idx val="8"/>
            <c:invertIfNegative val="0"/>
            <c:bubble3D val="0"/>
            <c:spPr>
              <a:solidFill>
                <a:srgbClr val="006965"/>
              </a:solidFill>
              <a:ln>
                <a:noFill/>
              </a:ln>
              <a:effectLst/>
            </c:spPr>
            <c:extLst>
              <c:ext xmlns:c16="http://schemas.microsoft.com/office/drawing/2014/chart" uri="{C3380CC4-5D6E-409C-BE32-E72D297353CC}">
                <c16:uniqueId val="{00000009-E085-46EE-8A8D-6875572D7DF7}"/>
              </c:ext>
            </c:extLst>
          </c:dPt>
          <c:dPt>
            <c:idx val="9"/>
            <c:invertIfNegative val="0"/>
            <c:bubble3D val="0"/>
            <c:spPr>
              <a:solidFill>
                <a:srgbClr val="006965"/>
              </a:solidFill>
              <a:ln>
                <a:noFill/>
              </a:ln>
              <a:effectLst/>
            </c:spPr>
            <c:extLst>
              <c:ext xmlns:c16="http://schemas.microsoft.com/office/drawing/2014/chart" uri="{C3380CC4-5D6E-409C-BE32-E72D297353CC}">
                <c16:uniqueId val="{0000000B-E085-46EE-8A8D-6875572D7DF7}"/>
              </c:ext>
            </c:extLst>
          </c:dPt>
          <c:dPt>
            <c:idx val="10"/>
            <c:invertIfNegative val="0"/>
            <c:bubble3D val="0"/>
            <c:spPr>
              <a:solidFill>
                <a:srgbClr val="006965"/>
              </a:solidFill>
              <a:ln>
                <a:noFill/>
              </a:ln>
              <a:effectLst/>
            </c:spPr>
            <c:extLst>
              <c:ext xmlns:c16="http://schemas.microsoft.com/office/drawing/2014/chart" uri="{C3380CC4-5D6E-409C-BE32-E72D297353CC}">
                <c16:uniqueId val="{0000000D-E085-46EE-8A8D-6875572D7DF7}"/>
              </c:ext>
            </c:extLst>
          </c:dPt>
          <c:dPt>
            <c:idx val="11"/>
            <c:invertIfNegative val="0"/>
            <c:bubble3D val="0"/>
            <c:spPr>
              <a:solidFill>
                <a:srgbClr val="006965"/>
              </a:solidFill>
              <a:ln>
                <a:noFill/>
              </a:ln>
              <a:effectLst/>
            </c:spPr>
            <c:extLst>
              <c:ext xmlns:c16="http://schemas.microsoft.com/office/drawing/2014/chart" uri="{C3380CC4-5D6E-409C-BE32-E72D297353CC}">
                <c16:uniqueId val="{0000000F-E085-46EE-8A8D-6875572D7DF7}"/>
              </c:ext>
            </c:extLst>
          </c:dPt>
          <c:dPt>
            <c:idx val="12"/>
            <c:invertIfNegative val="0"/>
            <c:bubble3D val="0"/>
            <c:spPr>
              <a:solidFill>
                <a:srgbClr val="006965"/>
              </a:solidFill>
              <a:ln>
                <a:noFill/>
              </a:ln>
              <a:effectLst/>
            </c:spPr>
            <c:extLst>
              <c:ext xmlns:c16="http://schemas.microsoft.com/office/drawing/2014/chart" uri="{C3380CC4-5D6E-409C-BE32-E72D297353CC}">
                <c16:uniqueId val="{00000011-E085-46EE-8A8D-6875572D7DF7}"/>
              </c:ext>
            </c:extLst>
          </c:dPt>
          <c:dPt>
            <c:idx val="13"/>
            <c:invertIfNegative val="0"/>
            <c:bubble3D val="0"/>
            <c:spPr>
              <a:solidFill>
                <a:srgbClr val="006965"/>
              </a:solidFill>
              <a:ln>
                <a:noFill/>
              </a:ln>
              <a:effectLst/>
            </c:spPr>
            <c:extLst>
              <c:ext xmlns:c16="http://schemas.microsoft.com/office/drawing/2014/chart" uri="{C3380CC4-5D6E-409C-BE32-E72D297353CC}">
                <c16:uniqueId val="{00000013-E085-46EE-8A8D-6875572D7DF7}"/>
              </c:ext>
            </c:extLst>
          </c:dPt>
          <c:dPt>
            <c:idx val="14"/>
            <c:invertIfNegative val="0"/>
            <c:bubble3D val="0"/>
            <c:spPr>
              <a:solidFill>
                <a:srgbClr val="006965"/>
              </a:solidFill>
              <a:ln>
                <a:noFill/>
              </a:ln>
              <a:effectLst/>
            </c:spPr>
            <c:extLst>
              <c:ext xmlns:c16="http://schemas.microsoft.com/office/drawing/2014/chart" uri="{C3380CC4-5D6E-409C-BE32-E72D297353CC}">
                <c16:uniqueId val="{00000015-E085-46EE-8A8D-6875572D7DF7}"/>
              </c:ext>
            </c:extLst>
          </c:dPt>
          <c:dPt>
            <c:idx val="15"/>
            <c:invertIfNegative val="0"/>
            <c:bubble3D val="0"/>
            <c:spPr>
              <a:solidFill>
                <a:srgbClr val="006965"/>
              </a:solidFill>
              <a:ln>
                <a:noFill/>
              </a:ln>
              <a:effectLst/>
            </c:spPr>
            <c:extLst>
              <c:ext xmlns:c16="http://schemas.microsoft.com/office/drawing/2014/chart" uri="{C3380CC4-5D6E-409C-BE32-E72D297353CC}">
                <c16:uniqueId val="{00000017-E085-46EE-8A8D-6875572D7DF7}"/>
              </c:ext>
            </c:extLst>
          </c:dPt>
          <c:dPt>
            <c:idx val="16"/>
            <c:invertIfNegative val="0"/>
            <c:bubble3D val="0"/>
            <c:spPr>
              <a:solidFill>
                <a:srgbClr val="006965"/>
              </a:solidFill>
              <a:ln>
                <a:noFill/>
              </a:ln>
              <a:effectLst/>
            </c:spPr>
            <c:extLst>
              <c:ext xmlns:c16="http://schemas.microsoft.com/office/drawing/2014/chart" uri="{C3380CC4-5D6E-409C-BE32-E72D297353CC}">
                <c16:uniqueId val="{00000019-E085-46EE-8A8D-6875572D7DF7}"/>
              </c:ext>
            </c:extLst>
          </c:dPt>
          <c:dPt>
            <c:idx val="18"/>
            <c:invertIfNegative val="0"/>
            <c:bubble3D val="0"/>
            <c:spPr>
              <a:solidFill>
                <a:srgbClr val="006965"/>
              </a:solidFill>
              <a:ln>
                <a:noFill/>
              </a:ln>
              <a:effectLst/>
            </c:spPr>
            <c:extLst>
              <c:ext xmlns:c16="http://schemas.microsoft.com/office/drawing/2014/chart" uri="{C3380CC4-5D6E-409C-BE32-E72D297353CC}">
                <c16:uniqueId val="{0000001B-E085-46EE-8A8D-6875572D7DF7}"/>
              </c:ext>
            </c:extLst>
          </c:dPt>
          <c:dPt>
            <c:idx val="19"/>
            <c:invertIfNegative val="0"/>
            <c:bubble3D val="0"/>
            <c:spPr>
              <a:solidFill>
                <a:srgbClr val="006965"/>
              </a:solidFill>
              <a:ln>
                <a:noFill/>
              </a:ln>
              <a:effectLst/>
            </c:spPr>
            <c:extLst>
              <c:ext xmlns:c16="http://schemas.microsoft.com/office/drawing/2014/chart" uri="{C3380CC4-5D6E-409C-BE32-E72D297353CC}">
                <c16:uniqueId val="{0000001D-E085-46EE-8A8D-6875572D7DF7}"/>
              </c:ext>
            </c:extLst>
          </c:dPt>
          <c:dPt>
            <c:idx val="20"/>
            <c:invertIfNegative val="0"/>
            <c:bubble3D val="0"/>
            <c:spPr>
              <a:solidFill>
                <a:srgbClr val="006965"/>
              </a:solidFill>
              <a:ln>
                <a:noFill/>
              </a:ln>
              <a:effectLst/>
            </c:spPr>
            <c:extLst>
              <c:ext xmlns:c16="http://schemas.microsoft.com/office/drawing/2014/chart" uri="{C3380CC4-5D6E-409C-BE32-E72D297353CC}">
                <c16:uniqueId val="{0000001F-E085-46EE-8A8D-6875572D7DF7}"/>
              </c:ext>
            </c:extLst>
          </c:dPt>
          <c:dPt>
            <c:idx val="22"/>
            <c:invertIfNegative val="0"/>
            <c:bubble3D val="0"/>
            <c:spPr>
              <a:solidFill>
                <a:srgbClr val="006965"/>
              </a:solidFill>
              <a:ln>
                <a:noFill/>
              </a:ln>
              <a:effectLst/>
            </c:spPr>
            <c:extLst>
              <c:ext xmlns:c16="http://schemas.microsoft.com/office/drawing/2014/chart" uri="{C3380CC4-5D6E-409C-BE32-E72D297353CC}">
                <c16:uniqueId val="{00000021-E085-46EE-8A8D-6875572D7DF7}"/>
              </c:ext>
            </c:extLst>
          </c:dPt>
          <c:dPt>
            <c:idx val="25"/>
            <c:invertIfNegative val="0"/>
            <c:bubble3D val="0"/>
            <c:spPr>
              <a:solidFill>
                <a:srgbClr val="006965"/>
              </a:solidFill>
              <a:ln>
                <a:noFill/>
              </a:ln>
              <a:effectLst/>
            </c:spPr>
            <c:extLst>
              <c:ext xmlns:c16="http://schemas.microsoft.com/office/drawing/2014/chart" uri="{C3380CC4-5D6E-409C-BE32-E72D297353CC}">
                <c16:uniqueId val="{00000023-E085-46EE-8A8D-6875572D7DF7}"/>
              </c:ext>
            </c:extLst>
          </c:dPt>
          <c:cat>
            <c:strRef>
              <c:f>'[Claimant Count Data by Month (from March 2020) - MASTER.xlsx]Claimant rate by LEP'!$A$49:$A$86</c:f>
              <c:strCache>
                <c:ptCount val="38"/>
                <c:pt idx="0">
                  <c:v>London</c:v>
                </c:pt>
                <c:pt idx="1">
                  <c:v>Greater Birmingham and Solihull</c:v>
                </c:pt>
                <c:pt idx="2">
                  <c:v>Coventry and Warwickshire</c:v>
                </c:pt>
                <c:pt idx="3">
                  <c:v>Leicester and Leicestershire</c:v>
                </c:pt>
                <c:pt idx="4">
                  <c:v>South East Midlands</c:v>
                </c:pt>
                <c:pt idx="5">
                  <c:v>Buckinghamshire</c:v>
                </c:pt>
                <c:pt idx="6">
                  <c:v>Thames Valley Berkshire</c:v>
                </c:pt>
                <c:pt idx="7">
                  <c:v>Greater Manchester</c:v>
                </c:pt>
                <c:pt idx="8">
                  <c:v>Leeds City Region</c:v>
                </c:pt>
                <c:pt idx="9">
                  <c:v>South Yorkshire</c:v>
                </c:pt>
                <c:pt idx="10">
                  <c:v>Enterprise M3</c:v>
                </c:pt>
                <c:pt idx="11">
                  <c:v>Greater Cambridge Greater Peterborough</c:v>
                </c:pt>
                <c:pt idx="12">
                  <c:v>Black Country</c:v>
                </c:pt>
                <c:pt idx="13">
                  <c:v>Coast to Capital</c:v>
                </c:pt>
                <c:pt idx="14">
                  <c:v>D2N2</c:v>
                </c:pt>
                <c:pt idx="15">
                  <c:v>Hertfordshire</c:v>
                </c:pt>
                <c:pt idx="16">
                  <c:v>Solent</c:v>
                </c:pt>
                <c:pt idx="17">
                  <c:v>OxLEP</c:v>
                </c:pt>
                <c:pt idx="18">
                  <c:v>Stoke-on-Trent and Staffordshire</c:v>
                </c:pt>
                <c:pt idx="19">
                  <c:v>Worcestershire</c:v>
                </c:pt>
                <c:pt idx="20">
                  <c:v>Dorset</c:v>
                </c:pt>
                <c:pt idx="21">
                  <c:v>South East</c:v>
                </c:pt>
                <c:pt idx="22">
                  <c:v>The Marches</c:v>
                </c:pt>
                <c:pt idx="23">
                  <c:v>Lancashire</c:v>
                </c:pt>
                <c:pt idx="24">
                  <c:v>West of England</c:v>
                </c:pt>
                <c:pt idx="25">
                  <c:v>Liverpool City Region</c:v>
                </c:pt>
                <c:pt idx="26">
                  <c:v>GFirst</c:v>
                </c:pt>
                <c:pt idx="27">
                  <c:v>Swindon and Wiltshire</c:v>
                </c:pt>
                <c:pt idx="28">
                  <c:v>York and North Yorkshire</c:v>
                </c:pt>
                <c:pt idx="29">
                  <c:v>New Anglia</c:v>
                </c:pt>
                <c:pt idx="30">
                  <c:v>Cheshire and Warrington</c:v>
                </c:pt>
                <c:pt idx="31">
                  <c:v>Cornwall and Isles of Scilly</c:v>
                </c:pt>
                <c:pt idx="32">
                  <c:v>Heart of the South West</c:v>
                </c:pt>
                <c:pt idx="33">
                  <c:v>Greater Lincolnshire</c:v>
                </c:pt>
                <c:pt idx="34">
                  <c:v>Hull and East Yorkshire</c:v>
                </c:pt>
                <c:pt idx="35">
                  <c:v>Cumbria</c:v>
                </c:pt>
                <c:pt idx="36">
                  <c:v>Tees Valley</c:v>
                </c:pt>
                <c:pt idx="37">
                  <c:v>North East</c:v>
                </c:pt>
              </c:strCache>
            </c:strRef>
          </c:cat>
          <c:val>
            <c:numRef>
              <c:f>'[Claimant Count Data by Month (from March 2020) - MASTER.xlsx]Claimant rate by LEP'!$AR$49:$AR$86</c:f>
              <c:numCache>
                <c:formatCode>#,##0.0</c:formatCode>
                <c:ptCount val="38"/>
                <c:pt idx="0">
                  <c:v>1.8000000000000003</c:v>
                </c:pt>
                <c:pt idx="1">
                  <c:v>1.2999999999999998</c:v>
                </c:pt>
                <c:pt idx="2">
                  <c:v>1.1000000000000001</c:v>
                </c:pt>
                <c:pt idx="3">
                  <c:v>1.0999999999999996</c:v>
                </c:pt>
                <c:pt idx="4">
                  <c:v>1</c:v>
                </c:pt>
                <c:pt idx="5">
                  <c:v>0.90000000000000013</c:v>
                </c:pt>
                <c:pt idx="6">
                  <c:v>0.89999999999999991</c:v>
                </c:pt>
                <c:pt idx="7">
                  <c:v>0.80000000000000071</c:v>
                </c:pt>
                <c:pt idx="8">
                  <c:v>0.80000000000000027</c:v>
                </c:pt>
                <c:pt idx="9">
                  <c:v>0.80000000000000027</c:v>
                </c:pt>
                <c:pt idx="10">
                  <c:v>0.8</c:v>
                </c:pt>
                <c:pt idx="11">
                  <c:v>0.79999999999999982</c:v>
                </c:pt>
                <c:pt idx="12">
                  <c:v>0.70000000000000018</c:v>
                </c:pt>
                <c:pt idx="13">
                  <c:v>0.70000000000000018</c:v>
                </c:pt>
                <c:pt idx="14">
                  <c:v>0.70000000000000018</c:v>
                </c:pt>
                <c:pt idx="15">
                  <c:v>0.70000000000000018</c:v>
                </c:pt>
                <c:pt idx="16">
                  <c:v>0.70000000000000018</c:v>
                </c:pt>
                <c:pt idx="17">
                  <c:v>0.60000000000000009</c:v>
                </c:pt>
                <c:pt idx="18">
                  <c:v>0.60000000000000009</c:v>
                </c:pt>
                <c:pt idx="19">
                  <c:v>0.60000000000000009</c:v>
                </c:pt>
                <c:pt idx="20">
                  <c:v>0.40000000000000036</c:v>
                </c:pt>
                <c:pt idx="21">
                  <c:v>0.40000000000000036</c:v>
                </c:pt>
                <c:pt idx="22">
                  <c:v>0.40000000000000036</c:v>
                </c:pt>
                <c:pt idx="23">
                  <c:v>0.39999999999999991</c:v>
                </c:pt>
                <c:pt idx="24">
                  <c:v>0.39999999999999991</c:v>
                </c:pt>
                <c:pt idx="25">
                  <c:v>0.39999999999999947</c:v>
                </c:pt>
                <c:pt idx="26">
                  <c:v>0.29999999999999982</c:v>
                </c:pt>
                <c:pt idx="27">
                  <c:v>0.29999999999999982</c:v>
                </c:pt>
                <c:pt idx="28">
                  <c:v>0.29999999999999982</c:v>
                </c:pt>
                <c:pt idx="29">
                  <c:v>0.20000000000000018</c:v>
                </c:pt>
                <c:pt idx="30">
                  <c:v>0</c:v>
                </c:pt>
                <c:pt idx="31">
                  <c:v>0</c:v>
                </c:pt>
                <c:pt idx="32">
                  <c:v>0</c:v>
                </c:pt>
                <c:pt idx="33">
                  <c:v>-0.10000000000000009</c:v>
                </c:pt>
                <c:pt idx="34">
                  <c:v>-0.10000000000000009</c:v>
                </c:pt>
                <c:pt idx="35">
                  <c:v>-0.19999999999999973</c:v>
                </c:pt>
                <c:pt idx="36">
                  <c:v>-0.5</c:v>
                </c:pt>
                <c:pt idx="37">
                  <c:v>-0.50000000000000044</c:v>
                </c:pt>
              </c:numCache>
            </c:numRef>
          </c:val>
          <c:extLst>
            <c:ext xmlns:c16="http://schemas.microsoft.com/office/drawing/2014/chart" uri="{C3380CC4-5D6E-409C-BE32-E72D297353CC}">
              <c16:uniqueId val="{00000024-E085-46EE-8A8D-6875572D7DF7}"/>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FE62-4BF7-83A4-D58934632CDC}"/>
              </c:ext>
            </c:extLst>
          </c:dPt>
          <c:dPt>
            <c:idx val="25"/>
            <c:invertIfNegative val="0"/>
            <c:bubble3D val="0"/>
            <c:spPr>
              <a:solidFill>
                <a:srgbClr val="006965"/>
              </a:solidFill>
              <a:ln>
                <a:noFill/>
              </a:ln>
              <a:effectLst/>
            </c:spPr>
            <c:extLst>
              <c:ext xmlns:c16="http://schemas.microsoft.com/office/drawing/2014/chart" uri="{C3380CC4-5D6E-409C-BE32-E72D297353CC}">
                <c16:uniqueId val="{00000003-FE62-4BF7-83A4-D58934632CDC}"/>
              </c:ext>
            </c:extLst>
          </c:dPt>
          <c:dPt>
            <c:idx val="26"/>
            <c:invertIfNegative val="0"/>
            <c:bubble3D val="0"/>
            <c:spPr>
              <a:solidFill>
                <a:srgbClr val="7030A0"/>
              </a:solidFill>
              <a:ln>
                <a:noFill/>
              </a:ln>
              <a:effectLst/>
            </c:spPr>
            <c:extLst>
              <c:ext xmlns:c16="http://schemas.microsoft.com/office/drawing/2014/chart" uri="{C3380CC4-5D6E-409C-BE32-E72D297353CC}">
                <c16:uniqueId val="{00000005-FE62-4BF7-83A4-D58934632CDC}"/>
              </c:ext>
            </c:extLst>
          </c:dPt>
          <c:dPt>
            <c:idx val="27"/>
            <c:invertIfNegative val="0"/>
            <c:bubble3D val="0"/>
            <c:spPr>
              <a:solidFill>
                <a:srgbClr val="006965"/>
              </a:solidFill>
              <a:ln>
                <a:noFill/>
              </a:ln>
              <a:effectLst/>
            </c:spPr>
            <c:extLst>
              <c:ext xmlns:c16="http://schemas.microsoft.com/office/drawing/2014/chart" uri="{C3380CC4-5D6E-409C-BE32-E72D297353CC}">
                <c16:uniqueId val="{00000007-FE62-4BF7-83A4-D58934632CDC}"/>
              </c:ext>
            </c:extLst>
          </c:dPt>
          <c:dPt>
            <c:idx val="30"/>
            <c:invertIfNegative val="0"/>
            <c:bubble3D val="0"/>
            <c:spPr>
              <a:solidFill>
                <a:srgbClr val="006965"/>
              </a:solidFill>
              <a:ln>
                <a:noFill/>
              </a:ln>
              <a:effectLst/>
            </c:spPr>
            <c:extLst>
              <c:ext xmlns:c16="http://schemas.microsoft.com/office/drawing/2014/chart" uri="{C3380CC4-5D6E-409C-BE32-E72D297353CC}">
                <c16:uniqueId val="{00000009-FE62-4BF7-83A4-D58934632CDC}"/>
              </c:ext>
            </c:extLst>
          </c:dPt>
          <c:dPt>
            <c:idx val="31"/>
            <c:invertIfNegative val="0"/>
            <c:bubble3D val="0"/>
            <c:spPr>
              <a:solidFill>
                <a:srgbClr val="006965"/>
              </a:solidFill>
              <a:ln>
                <a:noFill/>
              </a:ln>
              <a:effectLst/>
            </c:spPr>
            <c:extLst>
              <c:ext xmlns:c16="http://schemas.microsoft.com/office/drawing/2014/chart" uri="{C3380CC4-5D6E-409C-BE32-E72D297353CC}">
                <c16:uniqueId val="{0000000B-FE62-4BF7-83A4-D58934632CDC}"/>
              </c:ext>
            </c:extLst>
          </c:dPt>
          <c:dPt>
            <c:idx val="32"/>
            <c:invertIfNegative val="0"/>
            <c:bubble3D val="0"/>
            <c:spPr>
              <a:solidFill>
                <a:srgbClr val="006965"/>
              </a:solidFill>
              <a:ln>
                <a:noFill/>
              </a:ln>
              <a:effectLst/>
            </c:spPr>
            <c:extLst>
              <c:ext xmlns:c16="http://schemas.microsoft.com/office/drawing/2014/chart" uri="{C3380CC4-5D6E-409C-BE32-E72D297353CC}">
                <c16:uniqueId val="{0000000D-FE62-4BF7-83A4-D58934632CDC}"/>
              </c:ext>
            </c:extLst>
          </c:dPt>
          <c:dPt>
            <c:idx val="33"/>
            <c:invertIfNegative val="0"/>
            <c:bubble3D val="0"/>
            <c:spPr>
              <a:solidFill>
                <a:srgbClr val="006965"/>
              </a:solidFill>
              <a:ln>
                <a:noFill/>
              </a:ln>
              <a:effectLst/>
            </c:spPr>
            <c:extLst>
              <c:ext xmlns:c16="http://schemas.microsoft.com/office/drawing/2014/chart" uri="{C3380CC4-5D6E-409C-BE32-E72D297353CC}">
                <c16:uniqueId val="{0000000F-FE62-4BF7-83A4-D58934632CDC}"/>
              </c:ext>
            </c:extLst>
          </c:dPt>
          <c:cat>
            <c:strRef>
              <c:f>'[Claimant Count Data by Month (from March 2020) - MASTER.xlsx]Claimant rate by LEP'!$A$8:$A$45</c:f>
              <c:strCache>
                <c:ptCount val="38"/>
                <c:pt idx="0">
                  <c:v>Greater Birmingham and Solihull</c:v>
                </c:pt>
                <c:pt idx="1">
                  <c:v>Black Country</c:v>
                </c:pt>
                <c:pt idx="2">
                  <c:v>Greater Manchester</c:v>
                </c:pt>
                <c:pt idx="3">
                  <c:v>London</c:v>
                </c:pt>
                <c:pt idx="4">
                  <c:v>Leeds City Region</c:v>
                </c:pt>
                <c:pt idx="5">
                  <c:v>Liverpool City Region</c:v>
                </c:pt>
                <c:pt idx="6">
                  <c:v>Tees Valley</c:v>
                </c:pt>
                <c:pt idx="7">
                  <c:v>South Yorkshire</c:v>
                </c:pt>
                <c:pt idx="8">
                  <c:v>Lancashire</c:v>
                </c:pt>
                <c:pt idx="9">
                  <c:v>Hull and East Yorkshire</c:v>
                </c:pt>
                <c:pt idx="10">
                  <c:v>North East</c:v>
                </c:pt>
                <c:pt idx="11">
                  <c:v>Coventry and Warwickshire</c:v>
                </c:pt>
                <c:pt idx="12">
                  <c:v>D2N2</c:v>
                </c:pt>
                <c:pt idx="13">
                  <c:v>South East Midlands</c:v>
                </c:pt>
                <c:pt idx="14">
                  <c:v>Stoke-on-Trent and Staffordshire</c:v>
                </c:pt>
                <c:pt idx="15">
                  <c:v>Leicester and Leicestershire</c:v>
                </c:pt>
                <c:pt idx="16">
                  <c:v>Solent</c:v>
                </c:pt>
                <c:pt idx="17">
                  <c:v>South East</c:v>
                </c:pt>
                <c:pt idx="18">
                  <c:v>Greater Lincolnshire</c:v>
                </c:pt>
                <c:pt idx="19">
                  <c:v>Greater Cambridge Greater Peterborough</c:v>
                </c:pt>
                <c:pt idx="20">
                  <c:v>Worcestershire</c:v>
                </c:pt>
                <c:pt idx="21">
                  <c:v>Thames Valley Berkshire</c:v>
                </c:pt>
                <c:pt idx="22">
                  <c:v>Coast to Capital</c:v>
                </c:pt>
                <c:pt idx="23">
                  <c:v>Dorset</c:v>
                </c:pt>
                <c:pt idx="24">
                  <c:v>New Anglia</c:v>
                </c:pt>
                <c:pt idx="25">
                  <c:v>The Marches</c:v>
                </c:pt>
                <c:pt idx="26">
                  <c:v>Buckinghamshire</c:v>
                </c:pt>
                <c:pt idx="27">
                  <c:v>Cornwall and Isles of Scilly</c:v>
                </c:pt>
                <c:pt idx="28">
                  <c:v>Hertfordshire</c:v>
                </c:pt>
                <c:pt idx="29">
                  <c:v>West of England</c:v>
                </c:pt>
                <c:pt idx="30">
                  <c:v>Cheshire and Warrington</c:v>
                </c:pt>
                <c:pt idx="31">
                  <c:v>Heart of the South West</c:v>
                </c:pt>
                <c:pt idx="32">
                  <c:v>GFirst</c:v>
                </c:pt>
                <c:pt idx="33">
                  <c:v>Swindon and Wiltshire</c:v>
                </c:pt>
                <c:pt idx="34">
                  <c:v>Cumbria</c:v>
                </c:pt>
                <c:pt idx="35">
                  <c:v>Enterprise M3</c:v>
                </c:pt>
                <c:pt idx="36">
                  <c:v>OxLEP</c:v>
                </c:pt>
                <c:pt idx="37">
                  <c:v>York and North Yorkshire</c:v>
                </c:pt>
              </c:strCache>
            </c:strRef>
          </c:cat>
          <c:val>
            <c:numRef>
              <c:f>'[Claimant Count Data by Month (from March 2020) - MASTER.xlsx]Claimant rate by LEP'!$AQ$8:$AQ$45</c:f>
              <c:numCache>
                <c:formatCode>#,##0.0</c:formatCode>
                <c:ptCount val="38"/>
                <c:pt idx="0">
                  <c:v>6.3</c:v>
                </c:pt>
                <c:pt idx="1">
                  <c:v>5.9</c:v>
                </c:pt>
                <c:pt idx="2">
                  <c:v>4.9000000000000004</c:v>
                </c:pt>
                <c:pt idx="3">
                  <c:v>4.9000000000000004</c:v>
                </c:pt>
                <c:pt idx="4">
                  <c:v>4.7</c:v>
                </c:pt>
                <c:pt idx="5">
                  <c:v>4.5999999999999996</c:v>
                </c:pt>
                <c:pt idx="6">
                  <c:v>4.5999999999999996</c:v>
                </c:pt>
                <c:pt idx="7">
                  <c:v>4.2</c:v>
                </c:pt>
                <c:pt idx="8">
                  <c:v>4</c:v>
                </c:pt>
                <c:pt idx="9">
                  <c:v>3.9</c:v>
                </c:pt>
                <c:pt idx="10">
                  <c:v>3.9</c:v>
                </c:pt>
                <c:pt idx="11">
                  <c:v>3.7</c:v>
                </c:pt>
                <c:pt idx="12">
                  <c:v>3.6</c:v>
                </c:pt>
                <c:pt idx="13">
                  <c:v>3.5</c:v>
                </c:pt>
                <c:pt idx="14">
                  <c:v>3.4</c:v>
                </c:pt>
                <c:pt idx="15">
                  <c:v>3.3</c:v>
                </c:pt>
                <c:pt idx="16">
                  <c:v>3.2</c:v>
                </c:pt>
                <c:pt idx="17">
                  <c:v>3.2</c:v>
                </c:pt>
                <c:pt idx="18">
                  <c:v>3.1</c:v>
                </c:pt>
                <c:pt idx="19">
                  <c:v>2.9</c:v>
                </c:pt>
                <c:pt idx="20">
                  <c:v>2.9</c:v>
                </c:pt>
                <c:pt idx="21">
                  <c:v>2.8</c:v>
                </c:pt>
                <c:pt idx="22">
                  <c:v>2.7</c:v>
                </c:pt>
                <c:pt idx="23">
                  <c:v>2.7</c:v>
                </c:pt>
                <c:pt idx="24">
                  <c:v>2.7</c:v>
                </c:pt>
                <c:pt idx="25">
                  <c:v>2.7</c:v>
                </c:pt>
                <c:pt idx="26">
                  <c:v>2.6</c:v>
                </c:pt>
                <c:pt idx="27">
                  <c:v>2.6</c:v>
                </c:pt>
                <c:pt idx="28">
                  <c:v>2.6</c:v>
                </c:pt>
                <c:pt idx="29">
                  <c:v>2.5</c:v>
                </c:pt>
                <c:pt idx="30">
                  <c:v>2.4</c:v>
                </c:pt>
                <c:pt idx="31">
                  <c:v>2.4</c:v>
                </c:pt>
                <c:pt idx="32">
                  <c:v>2.2999999999999998</c:v>
                </c:pt>
                <c:pt idx="33">
                  <c:v>2.2999999999999998</c:v>
                </c:pt>
                <c:pt idx="34">
                  <c:v>2.2000000000000002</c:v>
                </c:pt>
                <c:pt idx="35">
                  <c:v>2.1</c:v>
                </c:pt>
                <c:pt idx="36">
                  <c:v>2.1</c:v>
                </c:pt>
                <c:pt idx="37">
                  <c:v>1.9</c:v>
                </c:pt>
              </c:numCache>
            </c:numRef>
          </c:val>
          <c:extLst>
            <c:ext xmlns:c16="http://schemas.microsoft.com/office/drawing/2014/chart" uri="{C3380CC4-5D6E-409C-BE32-E72D297353CC}">
              <c16:uniqueId val="{00000010-FE62-4BF7-83A4-D58934632CDC}"/>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04/10/2023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uckseconomy.co.uk/" TargetMode="External"/><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2" name="Object 1">
            <a:extLst>
              <a:ext uri="{FF2B5EF4-FFF2-40B4-BE49-F238E27FC236}">
                <a16:creationId xmlns:a16="http://schemas.microsoft.com/office/drawing/2014/main" id="{D11A18D5-092D-06D7-F366-A36B87E3B0C9}"/>
              </a:ext>
            </a:extLst>
          </p:cNvPr>
          <p:cNvGraphicFramePr>
            <a:graphicFrameLocks noChangeAspect="1"/>
          </p:cNvGraphicFramePr>
          <p:nvPr>
            <p:extLst>
              <p:ext uri="{D42A27DB-BD31-4B8C-83A1-F6EECF244321}">
                <p14:modId xmlns:p14="http://schemas.microsoft.com/office/powerpoint/2010/main" val="1030533604"/>
              </p:ext>
            </p:extLst>
          </p:nvPr>
        </p:nvGraphicFramePr>
        <p:xfrm>
          <a:off x="2368296" y="2657475"/>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2" name="Object 1">
                        <a:extLst>
                          <a:ext uri="{FF2B5EF4-FFF2-40B4-BE49-F238E27FC236}">
                            <a16:creationId xmlns:a16="http://schemas.microsoft.com/office/drawing/2014/main" id="{D11A18D5-092D-06D7-F366-A36B87E3B0C9}"/>
                          </a:ext>
                        </a:extLst>
                      </p:cNvPr>
                      <p:cNvPicPr/>
                      <p:nvPr/>
                    </p:nvPicPr>
                    <p:blipFill>
                      <a:blip r:embed="rId6"/>
                      <a:stretch>
                        <a:fillRect/>
                      </a:stretch>
                    </p:blipFill>
                    <p:spPr>
                      <a:xfrm>
                        <a:off x="2368296" y="26574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dirty="0"/>
              <a:t>Buckinghamshire’s Claimant Count</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September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dirty="0">
                <a:cs typeface="Arial" panose="020B0604020202020204" pitchFamily="34" charset="0"/>
              </a:rPr>
              <a:t>This report provides a monthly summary of the number of Buckinghamshire residents claiming ‘out-of-work’ related benefits (the Claimant Count).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Data is sourced from the Department for Work and Pensions (DWP) and can be found on the </a:t>
            </a:r>
            <a:r>
              <a:rPr lang="en-GB" sz="2400" dirty="0">
                <a:cs typeface="Arial" panose="020B0604020202020204" pitchFamily="34" charset="0"/>
                <a:hlinkClick r:id="rId2"/>
              </a:rPr>
              <a:t>NOMIS</a:t>
            </a:r>
            <a:r>
              <a:rPr lang="en-GB" sz="2400" dirty="0">
                <a:cs typeface="Arial" panose="020B0604020202020204" pitchFamily="34" charset="0"/>
              </a:rPr>
              <a:t> website.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A full explanation of the measure can be found in the Technical Appendix at the end of this report.  </a:t>
            </a:r>
          </a:p>
          <a:p>
            <a:pPr marL="0" indent="0">
              <a:buNone/>
            </a:pPr>
            <a:endParaRPr lang="en-GB" dirty="0"/>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August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August 2023, </a:t>
            </a:r>
            <a:r>
              <a:rPr lang="en-GB" sz="1400" b="1" dirty="0">
                <a:effectLst/>
                <a:latin typeface="Calibri" panose="020F0502020204030204" pitchFamily="34" charset="0"/>
                <a:ea typeface="Times New Roman" panose="02020603050405020304" pitchFamily="18" charset="0"/>
              </a:rPr>
              <a:t>8,895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130 </a:t>
            </a:r>
            <a:r>
              <a:rPr lang="en-GB" sz="1400" dirty="0">
                <a:latin typeface="Calibri" panose="020F0502020204030204" pitchFamily="34" charset="0"/>
                <a:ea typeface="Times New Roman" panose="02020603050405020304" pitchFamily="18" charset="0"/>
              </a:rPr>
              <a:t>between July 2023 and August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3,355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July</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July</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 10</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August 2023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4.0</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August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4120365156"/>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August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August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2,365</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2.9</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945</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1.1</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1,265</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2.1</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445</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0.7</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1,280</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2.0</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570</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0.9</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1,195</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2.2</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445</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0.8</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2,785</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4.0</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945</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1.4</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8,895</a:t>
                      </a:r>
                    </a:p>
                  </a:txBody>
                  <a:tcPr marL="9525" marR="9525" marT="9525" marB="0"/>
                </a:tc>
                <a:tc>
                  <a:txBody>
                    <a:bodyPr/>
                    <a:lstStyle/>
                    <a:p>
                      <a:pPr algn="r" fontAlgn="b"/>
                      <a:r>
                        <a:rPr lang="en-GB" sz="1400" b="0" i="0" u="none" strike="noStrike">
                          <a:solidFill>
                            <a:srgbClr val="000000"/>
                          </a:solidFill>
                          <a:effectLst/>
                          <a:latin typeface="+mn-lt"/>
                        </a:rPr>
                        <a:t>2.6</a:t>
                      </a:r>
                    </a:p>
                  </a:txBody>
                  <a:tcPr marL="9525" marR="9525" marT="9525" marB="0"/>
                </a:tc>
                <a:tc>
                  <a:txBody>
                    <a:bodyPr/>
                    <a:lstStyle/>
                    <a:p>
                      <a:pPr algn="r" fontAlgn="b"/>
                      <a:r>
                        <a:rPr lang="en-GB" sz="1400" b="0" i="0" u="none" strike="noStrike">
                          <a:solidFill>
                            <a:srgbClr val="000000"/>
                          </a:solidFill>
                          <a:effectLst/>
                          <a:latin typeface="+mn-lt"/>
                        </a:rPr>
                        <a:t>3,355</a:t>
                      </a:r>
                    </a:p>
                  </a:txBody>
                  <a:tcPr marL="9525" marR="9525" marT="9525" marB="0"/>
                </a:tc>
                <a:tc>
                  <a:txBody>
                    <a:bodyPr/>
                    <a:lstStyle/>
                    <a:p>
                      <a:pPr algn="r" fontAlgn="b"/>
                      <a:r>
                        <a:rPr lang="en-GB" sz="1400" b="0" i="0" u="none" strike="noStrike">
                          <a:solidFill>
                            <a:srgbClr val="000000"/>
                          </a:solidFill>
                          <a:effectLst/>
                          <a:latin typeface="+mn-lt"/>
                        </a:rPr>
                        <a:t>0.9</a:t>
                      </a:r>
                    </a:p>
                  </a:txBody>
                  <a:tcPr marL="9525" marR="9525" marT="9525"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1,339,660</a:t>
                      </a:r>
                    </a:p>
                  </a:txBody>
                  <a:tcPr marL="9525" marR="9525" marT="9525" marB="0"/>
                </a:tc>
                <a:tc>
                  <a:txBody>
                    <a:bodyPr/>
                    <a:lstStyle/>
                    <a:p>
                      <a:pPr algn="r" fontAlgn="b"/>
                      <a:r>
                        <a:rPr lang="en-GB" sz="1400" b="0" i="0" u="none" strike="noStrike">
                          <a:solidFill>
                            <a:srgbClr val="000000"/>
                          </a:solidFill>
                          <a:effectLst/>
                          <a:latin typeface="+mn-lt"/>
                        </a:rPr>
                        <a:t>3.8</a:t>
                      </a:r>
                    </a:p>
                  </a:txBody>
                  <a:tcPr marL="9525" marR="9525" marT="9525" marB="0"/>
                </a:tc>
                <a:tc>
                  <a:txBody>
                    <a:bodyPr/>
                    <a:lstStyle/>
                    <a:p>
                      <a:pPr algn="r" fontAlgn="b"/>
                      <a:r>
                        <a:rPr lang="en-GB" sz="1400" b="0" i="0" u="none" strike="noStrike">
                          <a:solidFill>
                            <a:srgbClr val="000000"/>
                          </a:solidFill>
                          <a:effectLst/>
                          <a:latin typeface="+mn-lt"/>
                        </a:rPr>
                        <a:t>276,155</a:t>
                      </a:r>
                    </a:p>
                  </a:txBody>
                  <a:tcPr marL="9525" marR="9525" marT="9525" marB="0"/>
                </a:tc>
                <a:tc>
                  <a:txBody>
                    <a:bodyPr/>
                    <a:lstStyle/>
                    <a:p>
                      <a:pPr algn="r" fontAlgn="b"/>
                      <a:r>
                        <a:rPr lang="en-GB" sz="1400" b="0" i="0" u="none" strike="noStrike" dirty="0">
                          <a:solidFill>
                            <a:srgbClr val="000000"/>
                          </a:solidFill>
                          <a:effectLst/>
                          <a:latin typeface="+mn-lt"/>
                        </a:rPr>
                        <a:t>0.8</a:t>
                      </a:r>
                    </a:p>
                  </a:txBody>
                  <a:tcPr marL="9525" marR="9525" marT="9525"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3592395892"/>
              </p:ext>
            </p:extLst>
          </p:nvPr>
        </p:nvGraphicFramePr>
        <p:xfrm>
          <a:off x="628650" y="1600151"/>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August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214834" y="1465095"/>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3,355</a:t>
            </a:r>
            <a:r>
              <a:rPr lang="en-GB" sz="1400" dirty="0"/>
              <a:t> more claimants in August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August 2023) by Local Enterprise Partnership (LEP) area</a:t>
            </a:r>
            <a:br>
              <a:rPr lang="en-GB" dirty="0"/>
            </a:br>
            <a:endParaRPr lang="en-GB" dirty="0"/>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199332029"/>
              </p:ext>
            </p:extLst>
          </p:nvPr>
        </p:nvGraphicFramePr>
        <p:xfrm>
          <a:off x="235670" y="1101556"/>
          <a:ext cx="8978400" cy="578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(August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032278286"/>
              </p:ext>
            </p:extLst>
          </p:nvPr>
        </p:nvGraphicFramePr>
        <p:xfrm>
          <a:off x="-75600" y="788400"/>
          <a:ext cx="9295200" cy="606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August 2023, the Claimant Count rate in Buckinghamshire for men rose by 0.8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76% increase in the number of 25-49 year old claimants in Buckinghamshire between March 2020 and July 2023, compared to a 61%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2553</TotalTime>
  <Words>1096</Words>
  <Application>Microsoft Office PowerPoint</Application>
  <PresentationFormat>On-screen Show (4:3)</PresentationFormat>
  <Paragraphs>118</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Office Theme</vt:lpstr>
      <vt:lpstr>Worksheet</vt:lpstr>
      <vt:lpstr>PowerPoint Presentation</vt:lpstr>
      <vt:lpstr>Buckinghamshire’s Claimant Count</vt:lpstr>
      <vt:lpstr>Background </vt:lpstr>
      <vt:lpstr>Headlines – August 2023 </vt:lpstr>
      <vt:lpstr>Table 1: Claimant Count – August 2023</vt:lpstr>
      <vt:lpstr>Chart 1: Claimant Count – August 2023</vt:lpstr>
      <vt:lpstr>Chart 3: Claimant Count rate % point change (March 2020 to August 2023) by Local Enterprise Partnership (LEP) area </vt:lpstr>
      <vt:lpstr>Chart 4: Claimant Count rate by LEP area (August 2023)</vt:lpstr>
      <vt:lpstr>Characteristics of claimants </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43</cp:revision>
  <dcterms:created xsi:type="dcterms:W3CDTF">2020-10-12T09:50:53Z</dcterms:created>
  <dcterms:modified xsi:type="dcterms:W3CDTF">2023-10-04T13:09:05Z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