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965"/>
    <a:srgbClr val="878787"/>
    <a:srgbClr val="B5D1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0DB4F5-DDD2-4FD7-B0D5-F5187651562C}" v="43" dt="2023-10-24T11:45:03.2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180DB4F5-DDD2-4FD7-B0D5-F5187651562C}"/>
    <pc:docChg chg="undo redo custSel modSld">
      <pc:chgData name="James Moorhouse" userId="52c77cd9-d034-4c34-a84a-9452b75c1451" providerId="ADAL" clId="{180DB4F5-DDD2-4FD7-B0D5-F5187651562C}" dt="2023-10-24T11:45:06.132" v="306" actId="1076"/>
      <pc:docMkLst>
        <pc:docMk/>
      </pc:docMkLst>
      <pc:sldChg chg="addSp delSp modSp mod">
        <pc:chgData name="James Moorhouse" userId="52c77cd9-d034-4c34-a84a-9452b75c1451" providerId="ADAL" clId="{180DB4F5-DDD2-4FD7-B0D5-F5187651562C}" dt="2023-10-24T10:34:15.293" v="26"/>
        <pc:sldMkLst>
          <pc:docMk/>
          <pc:sldMk cId="994117701" sldId="258"/>
        </pc:sldMkLst>
        <pc:picChg chg="del">
          <ac:chgData name="James Moorhouse" userId="52c77cd9-d034-4c34-a84a-9452b75c1451" providerId="ADAL" clId="{180DB4F5-DDD2-4FD7-B0D5-F5187651562C}" dt="2023-10-24T10:34:15.057" v="25" actId="478"/>
          <ac:picMkLst>
            <pc:docMk/>
            <pc:sldMk cId="994117701" sldId="258"/>
            <ac:picMk id="5" creationId="{D01C362C-9629-D16E-5304-78BDDEA04ADB}"/>
          </ac:picMkLst>
        </pc:picChg>
        <pc:picChg chg="add mod">
          <ac:chgData name="James Moorhouse" userId="52c77cd9-d034-4c34-a84a-9452b75c1451" providerId="ADAL" clId="{180DB4F5-DDD2-4FD7-B0D5-F5187651562C}" dt="2023-10-24T10:34:15.293" v="26"/>
          <ac:picMkLst>
            <pc:docMk/>
            <pc:sldMk cId="994117701" sldId="258"/>
            <ac:picMk id="6" creationId="{E7F5631C-65DF-D719-B3B4-D537B0D2214D}"/>
          </ac:picMkLst>
        </pc:picChg>
      </pc:sldChg>
      <pc:sldChg chg="addSp delSp modSp mod">
        <pc:chgData name="James Moorhouse" userId="52c77cd9-d034-4c34-a84a-9452b75c1451" providerId="ADAL" clId="{180DB4F5-DDD2-4FD7-B0D5-F5187651562C}" dt="2023-10-24T10:34:12.180" v="24"/>
        <pc:sldMkLst>
          <pc:docMk/>
          <pc:sldMk cId="1034576619" sldId="259"/>
        </pc:sldMkLst>
        <pc:picChg chg="add del mod">
          <ac:chgData name="James Moorhouse" userId="52c77cd9-d034-4c34-a84a-9452b75c1451" providerId="ADAL" clId="{180DB4F5-DDD2-4FD7-B0D5-F5187651562C}" dt="2023-10-24T10:34:11.960" v="23" actId="478"/>
          <ac:picMkLst>
            <pc:docMk/>
            <pc:sldMk cId="1034576619" sldId="259"/>
            <ac:picMk id="5" creationId="{2F51D952-8300-CA60-B6E1-880FE3B67A86}"/>
          </ac:picMkLst>
        </pc:picChg>
        <pc:picChg chg="add mod">
          <ac:chgData name="James Moorhouse" userId="52c77cd9-d034-4c34-a84a-9452b75c1451" providerId="ADAL" clId="{180DB4F5-DDD2-4FD7-B0D5-F5187651562C}" dt="2023-10-24T10:34:12.180" v="24"/>
          <ac:picMkLst>
            <pc:docMk/>
            <pc:sldMk cId="1034576619" sldId="259"/>
            <ac:picMk id="7" creationId="{B9F05014-60E9-E1C9-1F0F-DAFCA1087344}"/>
          </ac:picMkLst>
        </pc:picChg>
      </pc:sldChg>
      <pc:sldChg chg="addSp delSp modSp mod">
        <pc:chgData name="James Moorhouse" userId="52c77cd9-d034-4c34-a84a-9452b75c1451" providerId="ADAL" clId="{180DB4F5-DDD2-4FD7-B0D5-F5187651562C}" dt="2023-10-24T11:38:24.118" v="303" actId="207"/>
        <pc:sldMkLst>
          <pc:docMk/>
          <pc:sldMk cId="3450925634" sldId="260"/>
        </pc:sldMkLst>
        <pc:spChg chg="mod">
          <ac:chgData name="James Moorhouse" userId="52c77cd9-d034-4c34-a84a-9452b75c1451" providerId="ADAL" clId="{180DB4F5-DDD2-4FD7-B0D5-F5187651562C}" dt="2023-10-24T10:37:40.948" v="62" actId="20577"/>
          <ac:spMkLst>
            <pc:docMk/>
            <pc:sldMk cId="3450925634" sldId="260"/>
            <ac:spMk id="2" creationId="{63862BA3-833D-439A-ADCC-1FD4466E5460}"/>
          </ac:spMkLst>
        </pc:spChg>
        <pc:spChg chg="mod">
          <ac:chgData name="James Moorhouse" userId="52c77cd9-d034-4c34-a84a-9452b75c1451" providerId="ADAL" clId="{180DB4F5-DDD2-4FD7-B0D5-F5187651562C}" dt="2023-10-24T11:38:24.118" v="303" actId="207"/>
          <ac:spMkLst>
            <pc:docMk/>
            <pc:sldMk cId="3450925634" sldId="260"/>
            <ac:spMk id="5" creationId="{75A3D708-6915-F140-28BC-316C941EA59D}"/>
          </ac:spMkLst>
        </pc:spChg>
        <pc:picChg chg="add del mod">
          <ac:chgData name="James Moorhouse" userId="52c77cd9-d034-4c34-a84a-9452b75c1451" providerId="ADAL" clId="{180DB4F5-DDD2-4FD7-B0D5-F5187651562C}" dt="2023-10-24T10:34:07.228" v="21" actId="478"/>
          <ac:picMkLst>
            <pc:docMk/>
            <pc:sldMk cId="3450925634" sldId="260"/>
            <ac:picMk id="6" creationId="{66C979AE-5179-E8E4-FAC9-2940C0FA984E}"/>
          </ac:picMkLst>
        </pc:picChg>
        <pc:picChg chg="add mod">
          <ac:chgData name="James Moorhouse" userId="52c77cd9-d034-4c34-a84a-9452b75c1451" providerId="ADAL" clId="{180DB4F5-DDD2-4FD7-B0D5-F5187651562C}" dt="2023-10-24T10:34:07.495" v="22"/>
          <ac:picMkLst>
            <pc:docMk/>
            <pc:sldMk cId="3450925634" sldId="260"/>
            <ac:picMk id="7" creationId="{B57754D1-0426-F470-8A39-ED2224E979A6}"/>
          </ac:picMkLst>
        </pc:picChg>
      </pc:sldChg>
      <pc:sldChg chg="addSp delSp modSp mod">
        <pc:chgData name="James Moorhouse" userId="52c77cd9-d034-4c34-a84a-9452b75c1451" providerId="ADAL" clId="{180DB4F5-DDD2-4FD7-B0D5-F5187651562C}" dt="2023-10-24T10:55:13.331" v="187" actId="1076"/>
        <pc:sldMkLst>
          <pc:docMk/>
          <pc:sldMk cId="3736181566" sldId="261"/>
        </pc:sldMkLst>
        <pc:spChg chg="mod">
          <ac:chgData name="James Moorhouse" userId="52c77cd9-d034-4c34-a84a-9452b75c1451" providerId="ADAL" clId="{180DB4F5-DDD2-4FD7-B0D5-F5187651562C}" dt="2023-10-24T10:53:40.160" v="159" actId="20577"/>
          <ac:spMkLst>
            <pc:docMk/>
            <pc:sldMk cId="3736181566" sldId="261"/>
            <ac:spMk id="2" creationId="{63862BA3-833D-439A-ADCC-1FD4466E5460}"/>
          </ac:spMkLst>
        </pc:spChg>
        <pc:spChg chg="add mod">
          <ac:chgData name="James Moorhouse" userId="52c77cd9-d034-4c34-a84a-9452b75c1451" providerId="ADAL" clId="{180DB4F5-DDD2-4FD7-B0D5-F5187651562C}" dt="2023-10-24T10:55:13.331" v="187" actId="1076"/>
          <ac:spMkLst>
            <pc:docMk/>
            <pc:sldMk cId="3736181566" sldId="261"/>
            <ac:spMk id="7" creationId="{1E719C3F-78D8-2909-59A0-1C634C3DF680}"/>
          </ac:spMkLst>
        </pc:spChg>
        <pc:graphicFrameChg chg="mod modGraphic">
          <ac:chgData name="James Moorhouse" userId="52c77cd9-d034-4c34-a84a-9452b75c1451" providerId="ADAL" clId="{180DB4F5-DDD2-4FD7-B0D5-F5187651562C}" dt="2023-10-24T10:54:21.142" v="164" actId="2061"/>
          <ac:graphicFrameMkLst>
            <pc:docMk/>
            <pc:sldMk cId="3736181566" sldId="261"/>
            <ac:graphicFrameMk id="3" creationId="{B5BC6864-A205-326F-C6BA-18615BBA6BB6}"/>
          </ac:graphicFrameMkLst>
        </pc:graphicFrameChg>
        <pc:picChg chg="add del mod">
          <ac:chgData name="James Moorhouse" userId="52c77cd9-d034-4c34-a84a-9452b75c1451" providerId="ADAL" clId="{180DB4F5-DDD2-4FD7-B0D5-F5187651562C}" dt="2023-10-24T10:34:04.215" v="19" actId="478"/>
          <ac:picMkLst>
            <pc:docMk/>
            <pc:sldMk cId="3736181566" sldId="261"/>
            <ac:picMk id="4" creationId="{28811BF7-F612-AF32-30A0-DB08C3E249DB}"/>
          </ac:picMkLst>
        </pc:picChg>
        <pc:picChg chg="add mod">
          <ac:chgData name="James Moorhouse" userId="52c77cd9-d034-4c34-a84a-9452b75c1451" providerId="ADAL" clId="{180DB4F5-DDD2-4FD7-B0D5-F5187651562C}" dt="2023-10-24T10:34:04.491" v="20"/>
          <ac:picMkLst>
            <pc:docMk/>
            <pc:sldMk cId="3736181566" sldId="261"/>
            <ac:picMk id="6" creationId="{391204C5-7732-8C30-23B3-C46BF6676F00}"/>
          </ac:picMkLst>
        </pc:picChg>
      </pc:sldChg>
      <pc:sldChg chg="addSp delSp modSp mod">
        <pc:chgData name="James Moorhouse" userId="52c77cd9-d034-4c34-a84a-9452b75c1451" providerId="ADAL" clId="{180DB4F5-DDD2-4FD7-B0D5-F5187651562C}" dt="2023-10-24T11:37:27.012" v="297" actId="208"/>
        <pc:sldMkLst>
          <pc:docMk/>
          <pc:sldMk cId="2411401230" sldId="262"/>
        </pc:sldMkLst>
        <pc:spChg chg="mod">
          <ac:chgData name="James Moorhouse" userId="52c77cd9-d034-4c34-a84a-9452b75c1451" providerId="ADAL" clId="{180DB4F5-DDD2-4FD7-B0D5-F5187651562C}" dt="2023-10-24T10:54:33.599" v="173" actId="20577"/>
          <ac:spMkLst>
            <pc:docMk/>
            <pc:sldMk cId="2411401230" sldId="262"/>
            <ac:spMk id="2" creationId="{63862BA3-833D-439A-ADCC-1FD4466E5460}"/>
          </ac:spMkLst>
        </pc:spChg>
        <pc:spChg chg="mod">
          <ac:chgData name="James Moorhouse" userId="52c77cd9-d034-4c34-a84a-9452b75c1451" providerId="ADAL" clId="{180DB4F5-DDD2-4FD7-B0D5-F5187651562C}" dt="2023-10-24T10:55:33.108" v="190" actId="1076"/>
          <ac:spMkLst>
            <pc:docMk/>
            <pc:sldMk cId="2411401230" sldId="262"/>
            <ac:spMk id="4" creationId="{6A868EE4-70A0-2EB1-00C9-38A34316C115}"/>
          </ac:spMkLst>
        </pc:spChg>
        <pc:spChg chg="mod">
          <ac:chgData name="James Moorhouse" userId="52c77cd9-d034-4c34-a84a-9452b75c1451" providerId="ADAL" clId="{180DB4F5-DDD2-4FD7-B0D5-F5187651562C}" dt="2023-10-24T11:11:16.547" v="221" actId="1076"/>
          <ac:spMkLst>
            <pc:docMk/>
            <pc:sldMk cId="2411401230" sldId="262"/>
            <ac:spMk id="6" creationId="{D43B871C-8C87-9606-7F2F-1A781AE94D25}"/>
          </ac:spMkLst>
        </pc:spChg>
        <pc:graphicFrameChg chg="del mod">
          <ac:chgData name="James Moorhouse" userId="52c77cd9-d034-4c34-a84a-9452b75c1451" providerId="ADAL" clId="{180DB4F5-DDD2-4FD7-B0D5-F5187651562C}" dt="2023-10-24T11:10:40.894" v="211" actId="478"/>
          <ac:graphicFrameMkLst>
            <pc:docMk/>
            <pc:sldMk cId="2411401230" sldId="262"/>
            <ac:graphicFrameMk id="3" creationId="{3F8FBD05-E3FA-F50A-42D1-2B51B46E5BA7}"/>
          </ac:graphicFrameMkLst>
        </pc:graphicFrameChg>
        <pc:graphicFrameChg chg="add mod ord">
          <ac:chgData name="James Moorhouse" userId="52c77cd9-d034-4c34-a84a-9452b75c1451" providerId="ADAL" clId="{180DB4F5-DDD2-4FD7-B0D5-F5187651562C}" dt="2023-10-24T11:37:27.012" v="297" actId="208"/>
          <ac:graphicFrameMkLst>
            <pc:docMk/>
            <pc:sldMk cId="2411401230" sldId="262"/>
            <ac:graphicFrameMk id="9" creationId="{B107F7CD-7B26-4233-B2AB-F778ED019CBB}"/>
          </ac:graphicFrameMkLst>
        </pc:graphicFrameChg>
        <pc:picChg chg="add del mod">
          <ac:chgData name="James Moorhouse" userId="52c77cd9-d034-4c34-a84a-9452b75c1451" providerId="ADAL" clId="{180DB4F5-DDD2-4FD7-B0D5-F5187651562C}" dt="2023-10-24T10:33:58.798" v="17" actId="478"/>
          <ac:picMkLst>
            <pc:docMk/>
            <pc:sldMk cId="2411401230" sldId="262"/>
            <ac:picMk id="7" creationId="{97A0779E-F864-FE5B-B411-5F291F7FEF53}"/>
          </ac:picMkLst>
        </pc:picChg>
        <pc:picChg chg="add mod">
          <ac:chgData name="James Moorhouse" userId="52c77cd9-d034-4c34-a84a-9452b75c1451" providerId="ADAL" clId="{180DB4F5-DDD2-4FD7-B0D5-F5187651562C}" dt="2023-10-24T10:33:59.114" v="18"/>
          <ac:picMkLst>
            <pc:docMk/>
            <pc:sldMk cId="2411401230" sldId="262"/>
            <ac:picMk id="8" creationId="{8051017A-FCA1-01C2-863F-E9797525B976}"/>
          </ac:picMkLst>
        </pc:picChg>
      </pc:sldChg>
      <pc:sldChg chg="addSp delSp modSp mod">
        <pc:chgData name="James Moorhouse" userId="52c77cd9-d034-4c34-a84a-9452b75c1451" providerId="ADAL" clId="{180DB4F5-DDD2-4FD7-B0D5-F5187651562C}" dt="2023-10-24T11:33:57.769" v="268" actId="207"/>
        <pc:sldMkLst>
          <pc:docMk/>
          <pc:sldMk cId="2844058688" sldId="263"/>
        </pc:sldMkLst>
        <pc:spChg chg="mod">
          <ac:chgData name="James Moorhouse" userId="52c77cd9-d034-4c34-a84a-9452b75c1451" providerId="ADAL" clId="{180DB4F5-DDD2-4FD7-B0D5-F5187651562C}" dt="2023-10-24T11:32:14.796" v="247" actId="1076"/>
          <ac:spMkLst>
            <pc:docMk/>
            <pc:sldMk cId="2844058688" sldId="263"/>
            <ac:spMk id="2" creationId="{63862BA3-833D-439A-ADCC-1FD4466E5460}"/>
          </ac:spMkLst>
        </pc:spChg>
        <pc:graphicFrameChg chg="del">
          <ac:chgData name="James Moorhouse" userId="52c77cd9-d034-4c34-a84a-9452b75c1451" providerId="ADAL" clId="{180DB4F5-DDD2-4FD7-B0D5-F5187651562C}" dt="2023-10-24T11:30:18.250" v="226" actId="478"/>
          <ac:graphicFrameMkLst>
            <pc:docMk/>
            <pc:sldMk cId="2844058688" sldId="263"/>
            <ac:graphicFrameMk id="3" creationId="{7FDF5B2A-B2C8-AF0C-6E9F-92053C525C06}"/>
          </ac:graphicFrameMkLst>
        </pc:graphicFrameChg>
        <pc:graphicFrameChg chg="add mod">
          <ac:chgData name="James Moorhouse" userId="52c77cd9-d034-4c34-a84a-9452b75c1451" providerId="ADAL" clId="{180DB4F5-DDD2-4FD7-B0D5-F5187651562C}" dt="2023-10-24T11:33:57.769" v="268" actId="207"/>
          <ac:graphicFrameMkLst>
            <pc:docMk/>
            <pc:sldMk cId="2844058688" sldId="263"/>
            <ac:graphicFrameMk id="8" creationId="{439AF979-B9A5-43A6-AAB6-3F93B7C2B7EC}"/>
          </ac:graphicFrameMkLst>
        </pc:graphicFrameChg>
        <pc:picChg chg="add del mod">
          <ac:chgData name="James Moorhouse" userId="52c77cd9-d034-4c34-a84a-9452b75c1451" providerId="ADAL" clId="{180DB4F5-DDD2-4FD7-B0D5-F5187651562C}" dt="2023-10-24T10:33:55.742" v="15" actId="478"/>
          <ac:picMkLst>
            <pc:docMk/>
            <pc:sldMk cId="2844058688" sldId="263"/>
            <ac:picMk id="6" creationId="{C79FFA00-8AF1-28B4-4A7C-9610B05247D6}"/>
          </ac:picMkLst>
        </pc:picChg>
        <pc:picChg chg="add mod">
          <ac:chgData name="James Moorhouse" userId="52c77cd9-d034-4c34-a84a-9452b75c1451" providerId="ADAL" clId="{180DB4F5-DDD2-4FD7-B0D5-F5187651562C}" dt="2023-10-24T10:33:56.210" v="16"/>
          <ac:picMkLst>
            <pc:docMk/>
            <pc:sldMk cId="2844058688" sldId="263"/>
            <ac:picMk id="7" creationId="{B3495785-C108-C39E-0DFE-F838843C0C39}"/>
          </ac:picMkLst>
        </pc:picChg>
      </pc:sldChg>
      <pc:sldChg chg="addSp delSp modSp mod">
        <pc:chgData name="James Moorhouse" userId="52c77cd9-d034-4c34-a84a-9452b75c1451" providerId="ADAL" clId="{180DB4F5-DDD2-4FD7-B0D5-F5187651562C}" dt="2023-10-24T11:33:14.009" v="267" actId="207"/>
        <pc:sldMkLst>
          <pc:docMk/>
          <pc:sldMk cId="1896212589" sldId="264"/>
        </pc:sldMkLst>
        <pc:spChg chg="mod">
          <ac:chgData name="James Moorhouse" userId="52c77cd9-d034-4c34-a84a-9452b75c1451" providerId="ADAL" clId="{180DB4F5-DDD2-4FD7-B0D5-F5187651562C}" dt="2023-10-24T11:32:25.556" v="257" actId="14100"/>
          <ac:spMkLst>
            <pc:docMk/>
            <pc:sldMk cId="1896212589" sldId="264"/>
            <ac:spMk id="2" creationId="{63862BA3-833D-439A-ADCC-1FD4466E5460}"/>
          </ac:spMkLst>
        </pc:spChg>
        <pc:graphicFrameChg chg="del mod">
          <ac:chgData name="James Moorhouse" userId="52c77cd9-d034-4c34-a84a-9452b75c1451" providerId="ADAL" clId="{180DB4F5-DDD2-4FD7-B0D5-F5187651562C}" dt="2023-10-24T11:32:29.696" v="259" actId="478"/>
          <ac:graphicFrameMkLst>
            <pc:docMk/>
            <pc:sldMk cId="1896212589" sldId="264"/>
            <ac:graphicFrameMk id="3" creationId="{B21B07BF-64D1-CEE5-7580-73A7B26EFF10}"/>
          </ac:graphicFrameMkLst>
        </pc:graphicFrameChg>
        <pc:graphicFrameChg chg="add mod">
          <ac:chgData name="James Moorhouse" userId="52c77cd9-d034-4c34-a84a-9452b75c1451" providerId="ADAL" clId="{180DB4F5-DDD2-4FD7-B0D5-F5187651562C}" dt="2023-10-24T11:33:14.009" v="267" actId="207"/>
          <ac:graphicFrameMkLst>
            <pc:docMk/>
            <pc:sldMk cId="1896212589" sldId="264"/>
            <ac:graphicFrameMk id="7" creationId="{AA1EF67E-E013-42D1-8BF2-658F71036B1B}"/>
          </ac:graphicFrameMkLst>
        </pc:graphicFrameChg>
        <pc:picChg chg="add mod">
          <ac:chgData name="James Moorhouse" userId="52c77cd9-d034-4c34-a84a-9452b75c1451" providerId="ADAL" clId="{180DB4F5-DDD2-4FD7-B0D5-F5187651562C}" dt="2023-10-24T10:33:52.217" v="14" actId="14100"/>
          <ac:picMkLst>
            <pc:docMk/>
            <pc:sldMk cId="1896212589" sldId="264"/>
            <ac:picMk id="6" creationId="{36257988-F78D-535B-E61A-86BF2423D953}"/>
          </ac:picMkLst>
        </pc:picChg>
      </pc:sldChg>
      <pc:sldChg chg="addSp modSp mod">
        <pc:chgData name="James Moorhouse" userId="52c77cd9-d034-4c34-a84a-9452b75c1451" providerId="ADAL" clId="{180DB4F5-DDD2-4FD7-B0D5-F5187651562C}" dt="2023-10-24T11:35:48.874" v="289" actId="20577"/>
        <pc:sldMkLst>
          <pc:docMk/>
          <pc:sldMk cId="3304347097" sldId="265"/>
        </pc:sldMkLst>
        <pc:spChg chg="mod">
          <ac:chgData name="James Moorhouse" userId="52c77cd9-d034-4c34-a84a-9452b75c1451" providerId="ADAL" clId="{180DB4F5-DDD2-4FD7-B0D5-F5187651562C}" dt="2023-10-24T11:35:48.874" v="289" actId="20577"/>
          <ac:spMkLst>
            <pc:docMk/>
            <pc:sldMk cId="3304347097" sldId="265"/>
            <ac:spMk id="4" creationId="{7CA60DFD-157B-19A7-9E92-36BDA2CD08D9}"/>
          </ac:spMkLst>
        </pc:spChg>
        <pc:picChg chg="add mod">
          <ac:chgData name="James Moorhouse" userId="52c77cd9-d034-4c34-a84a-9452b75c1451" providerId="ADAL" clId="{180DB4F5-DDD2-4FD7-B0D5-F5187651562C}" dt="2023-10-24T10:34:21.862" v="27"/>
          <ac:picMkLst>
            <pc:docMk/>
            <pc:sldMk cId="3304347097" sldId="265"/>
            <ac:picMk id="6" creationId="{4972E325-EEC2-1C48-E36F-40CE1E527FC2}"/>
          </ac:picMkLst>
        </pc:picChg>
      </pc:sldChg>
      <pc:sldChg chg="addSp modSp mod">
        <pc:chgData name="James Moorhouse" userId="52c77cd9-d034-4c34-a84a-9452b75c1451" providerId="ADAL" clId="{180DB4F5-DDD2-4FD7-B0D5-F5187651562C}" dt="2023-10-24T11:35:58.697" v="290" actId="6549"/>
        <pc:sldMkLst>
          <pc:docMk/>
          <pc:sldMk cId="223458358" sldId="266"/>
        </pc:sldMkLst>
        <pc:spChg chg="mod">
          <ac:chgData name="James Moorhouse" userId="52c77cd9-d034-4c34-a84a-9452b75c1451" providerId="ADAL" clId="{180DB4F5-DDD2-4FD7-B0D5-F5187651562C}" dt="2023-10-24T11:35:58.697" v="290" actId="6549"/>
          <ac:spMkLst>
            <pc:docMk/>
            <pc:sldMk cId="223458358" sldId="266"/>
            <ac:spMk id="4" creationId="{7CA60DFD-157B-19A7-9E92-36BDA2CD08D9}"/>
          </ac:spMkLst>
        </pc:spChg>
        <pc:picChg chg="add mod">
          <ac:chgData name="James Moorhouse" userId="52c77cd9-d034-4c34-a84a-9452b75c1451" providerId="ADAL" clId="{180DB4F5-DDD2-4FD7-B0D5-F5187651562C}" dt="2023-10-24T10:34:22.968" v="28"/>
          <ac:picMkLst>
            <pc:docMk/>
            <pc:sldMk cId="223458358" sldId="266"/>
            <ac:picMk id="3" creationId="{4AF846FD-C626-6595-9C11-854ACD789AAD}"/>
          </ac:picMkLst>
        </pc:picChg>
      </pc:sldChg>
      <pc:sldChg chg="addSp modSp mod">
        <pc:chgData name="James Moorhouse" userId="52c77cd9-d034-4c34-a84a-9452b75c1451" providerId="ADAL" clId="{180DB4F5-DDD2-4FD7-B0D5-F5187651562C}" dt="2023-10-24T11:36:04.189" v="291" actId="6549"/>
        <pc:sldMkLst>
          <pc:docMk/>
          <pc:sldMk cId="2560771375" sldId="267"/>
        </pc:sldMkLst>
        <pc:spChg chg="mod">
          <ac:chgData name="James Moorhouse" userId="52c77cd9-d034-4c34-a84a-9452b75c1451" providerId="ADAL" clId="{180DB4F5-DDD2-4FD7-B0D5-F5187651562C}" dt="2023-10-24T11:36:04.189" v="291" actId="6549"/>
          <ac:spMkLst>
            <pc:docMk/>
            <pc:sldMk cId="2560771375" sldId="267"/>
            <ac:spMk id="4" creationId="{7CA60DFD-157B-19A7-9E92-36BDA2CD08D9}"/>
          </ac:spMkLst>
        </pc:spChg>
        <pc:picChg chg="add mod">
          <ac:chgData name="James Moorhouse" userId="52c77cd9-d034-4c34-a84a-9452b75c1451" providerId="ADAL" clId="{180DB4F5-DDD2-4FD7-B0D5-F5187651562C}" dt="2023-10-24T10:34:23.786" v="29"/>
          <ac:picMkLst>
            <pc:docMk/>
            <pc:sldMk cId="2560771375" sldId="267"/>
            <ac:picMk id="3" creationId="{5F6496FD-9981-BE3D-5277-53F35D51956D}"/>
          </ac:picMkLst>
        </pc:picChg>
      </pc:sldChg>
      <pc:sldChg chg="addSp modSp mod">
        <pc:chgData name="James Moorhouse" userId="52c77cd9-d034-4c34-a84a-9452b75c1451" providerId="ADAL" clId="{180DB4F5-DDD2-4FD7-B0D5-F5187651562C}" dt="2023-10-24T11:36:38.632" v="295" actId="20577"/>
        <pc:sldMkLst>
          <pc:docMk/>
          <pc:sldMk cId="1992396091" sldId="268"/>
        </pc:sldMkLst>
        <pc:spChg chg="mod">
          <ac:chgData name="James Moorhouse" userId="52c77cd9-d034-4c34-a84a-9452b75c1451" providerId="ADAL" clId="{180DB4F5-DDD2-4FD7-B0D5-F5187651562C}" dt="2023-10-24T11:36:38.632" v="295" actId="20577"/>
          <ac:spMkLst>
            <pc:docMk/>
            <pc:sldMk cId="1992396091" sldId="268"/>
            <ac:spMk id="4" creationId="{7CA60DFD-157B-19A7-9E92-36BDA2CD08D9}"/>
          </ac:spMkLst>
        </pc:spChg>
        <pc:picChg chg="add mod">
          <ac:chgData name="James Moorhouse" userId="52c77cd9-d034-4c34-a84a-9452b75c1451" providerId="ADAL" clId="{180DB4F5-DDD2-4FD7-B0D5-F5187651562C}" dt="2023-10-24T10:34:25.273" v="30"/>
          <ac:picMkLst>
            <pc:docMk/>
            <pc:sldMk cId="1992396091" sldId="268"/>
            <ac:picMk id="3" creationId="{E4411783-1325-ECBA-2D72-7335432AAF47}"/>
          </ac:picMkLst>
        </pc:picChg>
      </pc:sldChg>
      <pc:sldChg chg="addSp delSp modSp mod">
        <pc:chgData name="James Moorhouse" userId="52c77cd9-d034-4c34-a84a-9452b75c1451" providerId="ADAL" clId="{180DB4F5-DDD2-4FD7-B0D5-F5187651562C}" dt="2023-10-24T11:45:06.132" v="306" actId="1076"/>
        <pc:sldMkLst>
          <pc:docMk/>
          <pc:sldMk cId="1307230801" sldId="269"/>
        </pc:sldMkLst>
        <pc:spChg chg="mod">
          <ac:chgData name="James Moorhouse" userId="52c77cd9-d034-4c34-a84a-9452b75c1451" providerId="ADAL" clId="{180DB4F5-DDD2-4FD7-B0D5-F5187651562C}" dt="2023-10-24T10:34:42.761" v="36" actId="1076"/>
          <ac:spMkLst>
            <pc:docMk/>
            <pc:sldMk cId="1307230801" sldId="269"/>
            <ac:spMk id="4" creationId="{7CA60DFD-157B-19A7-9E92-36BDA2CD08D9}"/>
          </ac:spMkLst>
        </pc:spChg>
        <pc:graphicFrameChg chg="del mod">
          <ac:chgData name="James Moorhouse" userId="52c77cd9-d034-4c34-a84a-9452b75c1451" providerId="ADAL" clId="{180DB4F5-DDD2-4FD7-B0D5-F5187651562C}" dt="2023-10-24T11:43:45.977" v="304" actId="478"/>
          <ac:graphicFrameMkLst>
            <pc:docMk/>
            <pc:sldMk cId="1307230801" sldId="269"/>
            <ac:graphicFrameMk id="9" creationId="{07C7C5DA-1794-5A47-A3F9-14E88E46D4DF}"/>
          </ac:graphicFrameMkLst>
        </pc:graphicFrameChg>
        <pc:graphicFrameChg chg="add mod">
          <ac:chgData name="James Moorhouse" userId="52c77cd9-d034-4c34-a84a-9452b75c1451" providerId="ADAL" clId="{180DB4F5-DDD2-4FD7-B0D5-F5187651562C}" dt="2023-10-24T11:45:06.132" v="306" actId="1076"/>
          <ac:graphicFrameMkLst>
            <pc:docMk/>
            <pc:sldMk cId="1307230801" sldId="269"/>
            <ac:graphicFrameMk id="11" creationId="{0DA525C7-EF77-8706-60A5-44429706835C}"/>
          </ac:graphicFrameMkLst>
        </pc:graphicFrameChg>
        <pc:picChg chg="add mod">
          <ac:chgData name="James Moorhouse" userId="52c77cd9-d034-4c34-a84a-9452b75c1451" providerId="ADAL" clId="{180DB4F5-DDD2-4FD7-B0D5-F5187651562C}" dt="2023-10-24T10:34:26.246" v="31"/>
          <ac:picMkLst>
            <pc:docMk/>
            <pc:sldMk cId="1307230801" sldId="269"/>
            <ac:picMk id="10" creationId="{6E05CAF6-98B0-F98E-A58D-158E5B43DB04}"/>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'[Claimant Count Data by Month (from March 2020) - MASTER.xlsx]Trend'!$B$7</c:f>
              <c:strCache>
                <c:ptCount val="1"/>
                <c:pt idx="0">
                  <c:v>Bucks - number</c:v>
                </c:pt>
              </c:strCache>
            </c:strRef>
          </c:tx>
          <c:spPr>
            <a:solidFill>
              <a:srgbClr val="006965"/>
            </a:solidFill>
            <a:ln>
              <a:noFill/>
            </a:ln>
            <a:effectLst/>
          </c:spPr>
          <c:invertIfNegative val="0"/>
          <c:cat>
            <c:strRef>
              <c:f>'[Claimant Count Data by Month (from March 2020) - MASTER.xlsx]Trend'!$A$8:$A$64</c:f>
              <c:strCache>
                <c:ptCount val="5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strCache>
            </c:strRef>
          </c:cat>
          <c:val>
            <c:numRef>
              <c:f>'[Claimant Count Data by Month (from March 2020) - MASTER.xlsx]Trend'!$B$8:$B$64</c:f>
              <c:numCache>
                <c:formatCode>#,##0</c:formatCode>
                <c:ptCount val="57"/>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8750</c:v>
                </c:pt>
                <c:pt idx="56">
                  <c:v>8875</c:v>
                </c:pt>
              </c:numCache>
            </c:numRef>
          </c:val>
          <c:extLst>
            <c:ext xmlns:c16="http://schemas.microsoft.com/office/drawing/2014/chart" uri="{C3380CC4-5D6E-409C-BE32-E72D297353CC}">
              <c16:uniqueId val="{00000000-2877-4D11-A79C-2FA07ACEF604}"/>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'[Claimant Count Data by Month (from March 2020) - MASTER.xlsx]Trend'!$C$7</c:f>
              <c:strCache>
                <c:ptCount val="1"/>
                <c:pt idx="0">
                  <c:v>Bucks %</c:v>
                </c:pt>
              </c:strCache>
            </c:strRef>
          </c:tx>
          <c:spPr>
            <a:ln w="28575" cap="rnd">
              <a:solidFill>
                <a:srgbClr val="B5D137"/>
              </a:solidFill>
              <a:round/>
            </a:ln>
            <a:effectLst/>
          </c:spPr>
          <c:marker>
            <c:symbol val="none"/>
          </c:marker>
          <c:cat>
            <c:strRef>
              <c:f>'[Claimant Count Data by Month (from March 2020) - MASTER.xlsx]Trend'!$A$8:$A$64</c:f>
              <c:strCache>
                <c:ptCount val="5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strCache>
            </c:strRef>
          </c:cat>
          <c:val>
            <c:numRef>
              <c:f>'[Claimant Count Data by Month (from March 2020) - MASTER.xlsx]Trend'!$C$8:$C$64</c:f>
              <c:numCache>
                <c:formatCode>#,##0.0</c:formatCode>
                <c:ptCount val="57"/>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2.5</c:v>
                </c:pt>
                <c:pt idx="51">
                  <c:v>2.6</c:v>
                </c:pt>
                <c:pt idx="52">
                  <c:v>2.5</c:v>
                </c:pt>
                <c:pt idx="53">
                  <c:v>2.6</c:v>
                </c:pt>
                <c:pt idx="54">
                  <c:v>2.6</c:v>
                </c:pt>
                <c:pt idx="55">
                  <c:v>2.6</c:v>
                </c:pt>
                <c:pt idx="56">
                  <c:v>2.6</c:v>
                </c:pt>
              </c:numCache>
            </c:numRef>
          </c:val>
          <c:smooth val="0"/>
          <c:extLst>
            <c:ext xmlns:c16="http://schemas.microsoft.com/office/drawing/2014/chart" uri="{C3380CC4-5D6E-409C-BE32-E72D297353CC}">
              <c16:uniqueId val="{00000001-2877-4D11-A79C-2FA07ACEF604}"/>
            </c:ext>
          </c:extLst>
        </c:ser>
        <c:ser>
          <c:idx val="2"/>
          <c:order val="2"/>
          <c:tx>
            <c:strRef>
              <c:f>'[Claimant Count Data by Month (from March 2020) - MASTER.xlsx]Trend'!$D$7</c:f>
              <c:strCache>
                <c:ptCount val="1"/>
                <c:pt idx="0">
                  <c:v>England %</c:v>
                </c:pt>
              </c:strCache>
            </c:strRef>
          </c:tx>
          <c:spPr>
            <a:ln w="28575" cap="rnd">
              <a:solidFill>
                <a:srgbClr val="878787"/>
              </a:solidFill>
              <a:round/>
            </a:ln>
            <a:effectLst/>
          </c:spPr>
          <c:marker>
            <c:symbol val="none"/>
          </c:marker>
          <c:cat>
            <c:strRef>
              <c:f>'[Claimant Count Data by Month (from March 2020) - MASTER.xlsx]Trend'!$A$8:$A$64</c:f>
              <c:strCache>
                <c:ptCount val="5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strCache>
            </c:strRef>
          </c:cat>
          <c:val>
            <c:numRef>
              <c:f>'[Claimant Count Data by Month (from March 2020) - MASTER.xlsx]Trend'!$D$8:$D$64</c:f>
              <c:numCache>
                <c:formatCode>#,##0.0</c:formatCode>
                <c:ptCount val="57"/>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pt idx="51">
                  <c:v>3.8</c:v>
                </c:pt>
                <c:pt idx="52">
                  <c:v>3.7</c:v>
                </c:pt>
                <c:pt idx="53">
                  <c:v>3.7</c:v>
                </c:pt>
                <c:pt idx="54">
                  <c:v>3.8</c:v>
                </c:pt>
                <c:pt idx="55">
                  <c:v>3.7</c:v>
                </c:pt>
                <c:pt idx="56">
                  <c:v>3.8</c:v>
                </c:pt>
              </c:numCache>
            </c:numRef>
          </c:val>
          <c:smooth val="0"/>
          <c:extLst>
            <c:ext xmlns:c16="http://schemas.microsoft.com/office/drawing/2014/chart" uri="{C3380CC4-5D6E-409C-BE32-E72D297353CC}">
              <c16:uniqueId val="{00000002-2877-4D11-A79C-2FA07ACEF604}"/>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2876654334373694E-2"/>
          <c:y val="2.5946046338858709E-2"/>
          <c:w val="0.91398039847496659"/>
          <c:h val="0.67158062868551793"/>
        </c:manualLayout>
      </c:layout>
      <c:barChart>
        <c:barDir val="col"/>
        <c:grouping val="clustered"/>
        <c:varyColors val="0"/>
        <c:ser>
          <c:idx val="0"/>
          <c:order val="0"/>
          <c:tx>
            <c:strRef>
              <c:f>'[Claimant Count Data by Month (from March 2020) - MASTER.xlsx]Claimant rate by LEP'!$AS$48</c:f>
              <c:strCache>
                <c:ptCount val="1"/>
                <c:pt idx="0">
                  <c:v>March - September 2023</c:v>
                </c:pt>
              </c:strCache>
            </c:strRef>
          </c:tx>
          <c:spPr>
            <a:solidFill>
              <a:srgbClr val="006965"/>
            </a:solidFill>
            <a:ln>
              <a:noFill/>
            </a:ln>
            <a:effectLst/>
          </c:spPr>
          <c:invertIfNegative val="0"/>
          <c:dPt>
            <c:idx val="4"/>
            <c:invertIfNegative val="0"/>
            <c:bubble3D val="0"/>
            <c:spPr>
              <a:solidFill>
                <a:srgbClr val="006965"/>
              </a:solidFill>
              <a:ln>
                <a:noFill/>
              </a:ln>
              <a:effectLst/>
            </c:spPr>
            <c:extLst>
              <c:ext xmlns:c16="http://schemas.microsoft.com/office/drawing/2014/chart" uri="{C3380CC4-5D6E-409C-BE32-E72D297353CC}">
                <c16:uniqueId val="{00000001-C394-4088-B15F-E4C6C8A14C39}"/>
              </c:ext>
            </c:extLst>
          </c:dPt>
          <c:dPt>
            <c:idx val="5"/>
            <c:invertIfNegative val="0"/>
            <c:bubble3D val="0"/>
            <c:spPr>
              <a:solidFill>
                <a:srgbClr val="006965"/>
              </a:solidFill>
              <a:ln>
                <a:noFill/>
              </a:ln>
              <a:effectLst/>
            </c:spPr>
            <c:extLst>
              <c:ext xmlns:c16="http://schemas.microsoft.com/office/drawing/2014/chart" uri="{C3380CC4-5D6E-409C-BE32-E72D297353CC}">
                <c16:uniqueId val="{00000003-C394-4088-B15F-E4C6C8A14C39}"/>
              </c:ext>
            </c:extLst>
          </c:dPt>
          <c:dPt>
            <c:idx val="6"/>
            <c:invertIfNegative val="0"/>
            <c:bubble3D val="0"/>
            <c:spPr>
              <a:solidFill>
                <a:srgbClr val="B5D137"/>
              </a:solidFill>
              <a:ln>
                <a:noFill/>
              </a:ln>
              <a:effectLst/>
            </c:spPr>
            <c:extLst>
              <c:ext xmlns:c16="http://schemas.microsoft.com/office/drawing/2014/chart" uri="{C3380CC4-5D6E-409C-BE32-E72D297353CC}">
                <c16:uniqueId val="{00000005-C394-4088-B15F-E4C6C8A14C39}"/>
              </c:ext>
            </c:extLst>
          </c:dPt>
          <c:dPt>
            <c:idx val="7"/>
            <c:invertIfNegative val="0"/>
            <c:bubble3D val="0"/>
            <c:spPr>
              <a:solidFill>
                <a:srgbClr val="006965"/>
              </a:solidFill>
              <a:ln>
                <a:noFill/>
              </a:ln>
              <a:effectLst/>
            </c:spPr>
            <c:extLst>
              <c:ext xmlns:c16="http://schemas.microsoft.com/office/drawing/2014/chart" uri="{C3380CC4-5D6E-409C-BE32-E72D297353CC}">
                <c16:uniqueId val="{00000007-C394-4088-B15F-E4C6C8A14C39}"/>
              </c:ext>
            </c:extLst>
          </c:dPt>
          <c:dPt>
            <c:idx val="8"/>
            <c:invertIfNegative val="0"/>
            <c:bubble3D val="0"/>
            <c:spPr>
              <a:solidFill>
                <a:srgbClr val="006965"/>
              </a:solidFill>
              <a:ln>
                <a:noFill/>
              </a:ln>
              <a:effectLst/>
            </c:spPr>
            <c:extLst>
              <c:ext xmlns:c16="http://schemas.microsoft.com/office/drawing/2014/chart" uri="{C3380CC4-5D6E-409C-BE32-E72D297353CC}">
                <c16:uniqueId val="{00000009-C394-4088-B15F-E4C6C8A14C39}"/>
              </c:ext>
            </c:extLst>
          </c:dPt>
          <c:dPt>
            <c:idx val="9"/>
            <c:invertIfNegative val="0"/>
            <c:bubble3D val="0"/>
            <c:spPr>
              <a:solidFill>
                <a:srgbClr val="006965"/>
              </a:solidFill>
              <a:ln>
                <a:noFill/>
              </a:ln>
              <a:effectLst/>
            </c:spPr>
            <c:extLst>
              <c:ext xmlns:c16="http://schemas.microsoft.com/office/drawing/2014/chart" uri="{C3380CC4-5D6E-409C-BE32-E72D297353CC}">
                <c16:uniqueId val="{0000000B-C394-4088-B15F-E4C6C8A14C39}"/>
              </c:ext>
            </c:extLst>
          </c:dPt>
          <c:dPt>
            <c:idx val="10"/>
            <c:invertIfNegative val="0"/>
            <c:bubble3D val="0"/>
            <c:spPr>
              <a:solidFill>
                <a:srgbClr val="006965"/>
              </a:solidFill>
              <a:ln>
                <a:noFill/>
              </a:ln>
              <a:effectLst/>
            </c:spPr>
            <c:extLst>
              <c:ext xmlns:c16="http://schemas.microsoft.com/office/drawing/2014/chart" uri="{C3380CC4-5D6E-409C-BE32-E72D297353CC}">
                <c16:uniqueId val="{0000000D-C394-4088-B15F-E4C6C8A14C39}"/>
              </c:ext>
            </c:extLst>
          </c:dPt>
          <c:dPt>
            <c:idx val="11"/>
            <c:invertIfNegative val="0"/>
            <c:bubble3D val="0"/>
            <c:spPr>
              <a:solidFill>
                <a:srgbClr val="006965"/>
              </a:solidFill>
              <a:ln>
                <a:noFill/>
              </a:ln>
              <a:effectLst/>
            </c:spPr>
            <c:extLst>
              <c:ext xmlns:c16="http://schemas.microsoft.com/office/drawing/2014/chart" uri="{C3380CC4-5D6E-409C-BE32-E72D297353CC}">
                <c16:uniqueId val="{0000000F-C394-4088-B15F-E4C6C8A14C39}"/>
              </c:ext>
            </c:extLst>
          </c:dPt>
          <c:dPt>
            <c:idx val="12"/>
            <c:invertIfNegative val="0"/>
            <c:bubble3D val="0"/>
            <c:spPr>
              <a:solidFill>
                <a:srgbClr val="006965"/>
              </a:solidFill>
              <a:ln>
                <a:noFill/>
              </a:ln>
              <a:effectLst/>
            </c:spPr>
            <c:extLst>
              <c:ext xmlns:c16="http://schemas.microsoft.com/office/drawing/2014/chart" uri="{C3380CC4-5D6E-409C-BE32-E72D297353CC}">
                <c16:uniqueId val="{00000011-C394-4088-B15F-E4C6C8A14C39}"/>
              </c:ext>
            </c:extLst>
          </c:dPt>
          <c:dPt>
            <c:idx val="13"/>
            <c:invertIfNegative val="0"/>
            <c:bubble3D val="0"/>
            <c:spPr>
              <a:solidFill>
                <a:srgbClr val="006965"/>
              </a:solidFill>
              <a:ln>
                <a:noFill/>
              </a:ln>
              <a:effectLst/>
            </c:spPr>
            <c:extLst>
              <c:ext xmlns:c16="http://schemas.microsoft.com/office/drawing/2014/chart" uri="{C3380CC4-5D6E-409C-BE32-E72D297353CC}">
                <c16:uniqueId val="{00000013-C394-4088-B15F-E4C6C8A14C39}"/>
              </c:ext>
            </c:extLst>
          </c:dPt>
          <c:dPt>
            <c:idx val="14"/>
            <c:invertIfNegative val="0"/>
            <c:bubble3D val="0"/>
            <c:spPr>
              <a:solidFill>
                <a:srgbClr val="006965"/>
              </a:solidFill>
              <a:ln>
                <a:noFill/>
              </a:ln>
              <a:effectLst/>
            </c:spPr>
            <c:extLst>
              <c:ext xmlns:c16="http://schemas.microsoft.com/office/drawing/2014/chart" uri="{C3380CC4-5D6E-409C-BE32-E72D297353CC}">
                <c16:uniqueId val="{00000015-C394-4088-B15F-E4C6C8A14C39}"/>
              </c:ext>
            </c:extLst>
          </c:dPt>
          <c:dPt>
            <c:idx val="15"/>
            <c:invertIfNegative val="0"/>
            <c:bubble3D val="0"/>
            <c:spPr>
              <a:solidFill>
                <a:srgbClr val="006965"/>
              </a:solidFill>
              <a:ln>
                <a:noFill/>
              </a:ln>
              <a:effectLst/>
            </c:spPr>
            <c:extLst>
              <c:ext xmlns:c16="http://schemas.microsoft.com/office/drawing/2014/chart" uri="{C3380CC4-5D6E-409C-BE32-E72D297353CC}">
                <c16:uniqueId val="{00000017-C394-4088-B15F-E4C6C8A14C39}"/>
              </c:ext>
            </c:extLst>
          </c:dPt>
          <c:dPt>
            <c:idx val="16"/>
            <c:invertIfNegative val="0"/>
            <c:bubble3D val="0"/>
            <c:spPr>
              <a:solidFill>
                <a:srgbClr val="006965"/>
              </a:solidFill>
              <a:ln>
                <a:noFill/>
              </a:ln>
              <a:effectLst/>
            </c:spPr>
            <c:extLst>
              <c:ext xmlns:c16="http://schemas.microsoft.com/office/drawing/2014/chart" uri="{C3380CC4-5D6E-409C-BE32-E72D297353CC}">
                <c16:uniqueId val="{00000019-C394-4088-B15F-E4C6C8A14C39}"/>
              </c:ext>
            </c:extLst>
          </c:dPt>
          <c:dPt>
            <c:idx val="18"/>
            <c:invertIfNegative val="0"/>
            <c:bubble3D val="0"/>
            <c:spPr>
              <a:solidFill>
                <a:srgbClr val="006965"/>
              </a:solidFill>
              <a:ln>
                <a:noFill/>
              </a:ln>
              <a:effectLst/>
            </c:spPr>
            <c:extLst>
              <c:ext xmlns:c16="http://schemas.microsoft.com/office/drawing/2014/chart" uri="{C3380CC4-5D6E-409C-BE32-E72D297353CC}">
                <c16:uniqueId val="{0000001B-C394-4088-B15F-E4C6C8A14C39}"/>
              </c:ext>
            </c:extLst>
          </c:dPt>
          <c:dPt>
            <c:idx val="19"/>
            <c:invertIfNegative val="0"/>
            <c:bubble3D val="0"/>
            <c:spPr>
              <a:solidFill>
                <a:srgbClr val="006965"/>
              </a:solidFill>
              <a:ln>
                <a:noFill/>
              </a:ln>
              <a:effectLst/>
            </c:spPr>
            <c:extLst>
              <c:ext xmlns:c16="http://schemas.microsoft.com/office/drawing/2014/chart" uri="{C3380CC4-5D6E-409C-BE32-E72D297353CC}">
                <c16:uniqueId val="{0000001D-C394-4088-B15F-E4C6C8A14C39}"/>
              </c:ext>
            </c:extLst>
          </c:dPt>
          <c:dPt>
            <c:idx val="20"/>
            <c:invertIfNegative val="0"/>
            <c:bubble3D val="0"/>
            <c:spPr>
              <a:solidFill>
                <a:srgbClr val="006965"/>
              </a:solidFill>
              <a:ln>
                <a:noFill/>
              </a:ln>
              <a:effectLst/>
            </c:spPr>
            <c:extLst>
              <c:ext xmlns:c16="http://schemas.microsoft.com/office/drawing/2014/chart" uri="{C3380CC4-5D6E-409C-BE32-E72D297353CC}">
                <c16:uniqueId val="{0000001F-C394-4088-B15F-E4C6C8A14C39}"/>
              </c:ext>
            </c:extLst>
          </c:dPt>
          <c:dPt>
            <c:idx val="22"/>
            <c:invertIfNegative val="0"/>
            <c:bubble3D val="0"/>
            <c:spPr>
              <a:solidFill>
                <a:srgbClr val="006965"/>
              </a:solidFill>
              <a:ln>
                <a:noFill/>
              </a:ln>
              <a:effectLst/>
            </c:spPr>
            <c:extLst>
              <c:ext xmlns:c16="http://schemas.microsoft.com/office/drawing/2014/chart" uri="{C3380CC4-5D6E-409C-BE32-E72D297353CC}">
                <c16:uniqueId val="{00000021-C394-4088-B15F-E4C6C8A14C39}"/>
              </c:ext>
            </c:extLst>
          </c:dPt>
          <c:dPt>
            <c:idx val="25"/>
            <c:invertIfNegative val="0"/>
            <c:bubble3D val="0"/>
            <c:spPr>
              <a:solidFill>
                <a:srgbClr val="006965"/>
              </a:solidFill>
              <a:ln>
                <a:noFill/>
              </a:ln>
              <a:effectLst/>
            </c:spPr>
            <c:extLst>
              <c:ext xmlns:c16="http://schemas.microsoft.com/office/drawing/2014/chart" uri="{C3380CC4-5D6E-409C-BE32-E72D297353CC}">
                <c16:uniqueId val="{00000023-C394-4088-B15F-E4C6C8A14C39}"/>
              </c:ext>
            </c:extLst>
          </c:dPt>
          <c:cat>
            <c:strRef>
              <c:f>'[Claimant Count Data by Month (from March 2020) - MASTER.xlsx]Claimant rate by LEP'!$A$49:$A$86</c:f>
              <c:strCache>
                <c:ptCount val="38"/>
                <c:pt idx="0">
                  <c:v>London</c:v>
                </c:pt>
                <c:pt idx="1">
                  <c:v>Greater Birmingham and Solihull</c:v>
                </c:pt>
                <c:pt idx="2">
                  <c:v>Coventry and Warwickshire</c:v>
                </c:pt>
                <c:pt idx="3">
                  <c:v>South East Midlands</c:v>
                </c:pt>
                <c:pt idx="4">
                  <c:v>Leicester and Leicestershire</c:v>
                </c:pt>
                <c:pt idx="5">
                  <c:v>Thames Valley Berkshire</c:v>
                </c:pt>
                <c:pt idx="6">
                  <c:v>Buckinghamshire</c:v>
                </c:pt>
                <c:pt idx="7">
                  <c:v>Greater Manchester</c:v>
                </c:pt>
                <c:pt idx="8">
                  <c:v>Leeds City Region</c:v>
                </c:pt>
                <c:pt idx="9">
                  <c:v>South Yorkshire</c:v>
                </c:pt>
                <c:pt idx="10">
                  <c:v>Enterprise M3</c:v>
                </c:pt>
                <c:pt idx="11">
                  <c:v>Greater Cambridge Greater Peterborough</c:v>
                </c:pt>
                <c:pt idx="12">
                  <c:v>Solent</c:v>
                </c:pt>
                <c:pt idx="13">
                  <c:v>Black Country</c:v>
                </c:pt>
                <c:pt idx="14">
                  <c:v>Coast to Capital</c:v>
                </c:pt>
                <c:pt idx="15">
                  <c:v>Hertfordshire</c:v>
                </c:pt>
                <c:pt idx="16">
                  <c:v>D2N2</c:v>
                </c:pt>
                <c:pt idx="17">
                  <c:v>OxLEP</c:v>
                </c:pt>
                <c:pt idx="18">
                  <c:v>Stoke-on-Trent and Staffordshire</c:v>
                </c:pt>
                <c:pt idx="19">
                  <c:v>Worcestershire</c:v>
                </c:pt>
                <c:pt idx="20">
                  <c:v>West of England</c:v>
                </c:pt>
                <c:pt idx="21">
                  <c:v>South East</c:v>
                </c:pt>
                <c:pt idx="22">
                  <c:v>GFirst</c:v>
                </c:pt>
                <c:pt idx="23">
                  <c:v>Dorset</c:v>
                </c:pt>
                <c:pt idx="24">
                  <c:v>The Marches</c:v>
                </c:pt>
                <c:pt idx="25">
                  <c:v>Lancashire</c:v>
                </c:pt>
                <c:pt idx="26">
                  <c:v>Liverpool City Region</c:v>
                </c:pt>
                <c:pt idx="27">
                  <c:v>Swindon and Wiltshire</c:v>
                </c:pt>
                <c:pt idx="28">
                  <c:v>New Anglia</c:v>
                </c:pt>
                <c:pt idx="29">
                  <c:v>York and North Yorkshire</c:v>
                </c:pt>
                <c:pt idx="30">
                  <c:v>Cheshire and Warrington</c:v>
                </c:pt>
                <c:pt idx="31">
                  <c:v>Cornwall and Isles of Scilly</c:v>
                </c:pt>
                <c:pt idx="32">
                  <c:v>Greater Lincolnshire</c:v>
                </c:pt>
                <c:pt idx="33">
                  <c:v>Heart of the South West</c:v>
                </c:pt>
                <c:pt idx="34">
                  <c:v>Cumbria</c:v>
                </c:pt>
                <c:pt idx="35">
                  <c:v>Hull and East Yorkshire</c:v>
                </c:pt>
                <c:pt idx="36">
                  <c:v>Tees Valley</c:v>
                </c:pt>
                <c:pt idx="37">
                  <c:v>North East</c:v>
                </c:pt>
              </c:strCache>
            </c:strRef>
          </c:cat>
          <c:val>
            <c:numRef>
              <c:f>'[Claimant Count Data by Month (from March 2020) - MASTER.xlsx]Claimant rate by LEP'!$AS$49:$AS$86</c:f>
              <c:numCache>
                <c:formatCode>#,##0.0</c:formatCode>
                <c:ptCount val="38"/>
                <c:pt idx="0">
                  <c:v>1.9</c:v>
                </c:pt>
                <c:pt idx="1">
                  <c:v>1.2999999999999998</c:v>
                </c:pt>
                <c:pt idx="2">
                  <c:v>1.1000000000000001</c:v>
                </c:pt>
                <c:pt idx="3">
                  <c:v>1.1000000000000001</c:v>
                </c:pt>
                <c:pt idx="4">
                  <c:v>1.0999999999999996</c:v>
                </c:pt>
                <c:pt idx="5">
                  <c:v>1</c:v>
                </c:pt>
                <c:pt idx="6">
                  <c:v>0.90000000000000013</c:v>
                </c:pt>
                <c:pt idx="7">
                  <c:v>0.80000000000000071</c:v>
                </c:pt>
                <c:pt idx="8">
                  <c:v>0.80000000000000027</c:v>
                </c:pt>
                <c:pt idx="9">
                  <c:v>0.80000000000000027</c:v>
                </c:pt>
                <c:pt idx="10">
                  <c:v>0.8</c:v>
                </c:pt>
                <c:pt idx="11">
                  <c:v>0.79999999999999982</c:v>
                </c:pt>
                <c:pt idx="12">
                  <c:v>0.79999999999999982</c:v>
                </c:pt>
                <c:pt idx="13">
                  <c:v>0.70000000000000018</c:v>
                </c:pt>
                <c:pt idx="14">
                  <c:v>0.70000000000000018</c:v>
                </c:pt>
                <c:pt idx="15">
                  <c:v>0.70000000000000018</c:v>
                </c:pt>
                <c:pt idx="16">
                  <c:v>0.60000000000000009</c:v>
                </c:pt>
                <c:pt idx="17">
                  <c:v>0.60000000000000009</c:v>
                </c:pt>
                <c:pt idx="18">
                  <c:v>0.60000000000000009</c:v>
                </c:pt>
                <c:pt idx="19">
                  <c:v>0.60000000000000009</c:v>
                </c:pt>
                <c:pt idx="20">
                  <c:v>0.5</c:v>
                </c:pt>
                <c:pt idx="21">
                  <c:v>0.40000000000000036</c:v>
                </c:pt>
                <c:pt idx="22">
                  <c:v>0.39999999999999991</c:v>
                </c:pt>
                <c:pt idx="23">
                  <c:v>0.30000000000000027</c:v>
                </c:pt>
                <c:pt idx="24">
                  <c:v>0.30000000000000027</c:v>
                </c:pt>
                <c:pt idx="25">
                  <c:v>0.29999999999999982</c:v>
                </c:pt>
                <c:pt idx="26">
                  <c:v>0.29999999999999982</c:v>
                </c:pt>
                <c:pt idx="27">
                  <c:v>0.29999999999999982</c:v>
                </c:pt>
                <c:pt idx="28">
                  <c:v>0.20000000000000018</c:v>
                </c:pt>
                <c:pt idx="29">
                  <c:v>0.19999999999999996</c:v>
                </c:pt>
                <c:pt idx="30">
                  <c:v>0</c:v>
                </c:pt>
                <c:pt idx="31">
                  <c:v>0</c:v>
                </c:pt>
                <c:pt idx="32">
                  <c:v>0</c:v>
                </c:pt>
                <c:pt idx="33">
                  <c:v>0</c:v>
                </c:pt>
                <c:pt idx="34">
                  <c:v>-0.19999999999999973</c:v>
                </c:pt>
                <c:pt idx="35">
                  <c:v>-0.20000000000000018</c:v>
                </c:pt>
                <c:pt idx="36">
                  <c:v>-0.59999999999999964</c:v>
                </c:pt>
                <c:pt idx="37">
                  <c:v>-0.60000000000000053</c:v>
                </c:pt>
              </c:numCache>
            </c:numRef>
          </c:val>
          <c:extLst>
            <c:ext xmlns:c16="http://schemas.microsoft.com/office/drawing/2014/chart" uri="{C3380CC4-5D6E-409C-BE32-E72D297353CC}">
              <c16:uniqueId val="{00000024-C394-4088-B15F-E4C6C8A14C39}"/>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006965"/>
              </a:solidFill>
              <a:ln>
                <a:noFill/>
              </a:ln>
              <a:effectLst/>
            </c:spPr>
            <c:extLst>
              <c:ext xmlns:c16="http://schemas.microsoft.com/office/drawing/2014/chart" uri="{C3380CC4-5D6E-409C-BE32-E72D297353CC}">
                <c16:uniqueId val="{00000001-137A-478F-AF0F-E6920DF7CDBD}"/>
              </c:ext>
            </c:extLst>
          </c:dPt>
          <c:dPt>
            <c:idx val="24"/>
            <c:invertIfNegative val="0"/>
            <c:bubble3D val="0"/>
            <c:spPr>
              <a:solidFill>
                <a:srgbClr val="B5D137"/>
              </a:solidFill>
              <a:ln>
                <a:noFill/>
              </a:ln>
              <a:effectLst/>
            </c:spPr>
            <c:extLst>
              <c:ext xmlns:c16="http://schemas.microsoft.com/office/drawing/2014/chart" uri="{C3380CC4-5D6E-409C-BE32-E72D297353CC}">
                <c16:uniqueId val="{00000003-137A-478F-AF0F-E6920DF7CDBD}"/>
              </c:ext>
            </c:extLst>
          </c:dPt>
          <c:dPt>
            <c:idx val="25"/>
            <c:invertIfNegative val="0"/>
            <c:bubble3D val="0"/>
            <c:spPr>
              <a:solidFill>
                <a:srgbClr val="006965"/>
              </a:solidFill>
              <a:ln>
                <a:noFill/>
              </a:ln>
              <a:effectLst/>
            </c:spPr>
            <c:extLst>
              <c:ext xmlns:c16="http://schemas.microsoft.com/office/drawing/2014/chart" uri="{C3380CC4-5D6E-409C-BE32-E72D297353CC}">
                <c16:uniqueId val="{00000005-137A-478F-AF0F-E6920DF7CDBD}"/>
              </c:ext>
            </c:extLst>
          </c:dPt>
          <c:dPt>
            <c:idx val="26"/>
            <c:invertIfNegative val="0"/>
            <c:bubble3D val="0"/>
            <c:spPr>
              <a:solidFill>
                <a:srgbClr val="006965"/>
              </a:solidFill>
              <a:ln>
                <a:noFill/>
              </a:ln>
              <a:effectLst/>
            </c:spPr>
            <c:extLst>
              <c:ext xmlns:c16="http://schemas.microsoft.com/office/drawing/2014/chart" uri="{C3380CC4-5D6E-409C-BE32-E72D297353CC}">
                <c16:uniqueId val="{00000007-137A-478F-AF0F-E6920DF7CDBD}"/>
              </c:ext>
            </c:extLst>
          </c:dPt>
          <c:dPt>
            <c:idx val="27"/>
            <c:invertIfNegative val="0"/>
            <c:bubble3D val="0"/>
            <c:spPr>
              <a:solidFill>
                <a:srgbClr val="006965"/>
              </a:solidFill>
              <a:ln>
                <a:noFill/>
              </a:ln>
              <a:effectLst/>
            </c:spPr>
            <c:extLst>
              <c:ext xmlns:c16="http://schemas.microsoft.com/office/drawing/2014/chart" uri="{C3380CC4-5D6E-409C-BE32-E72D297353CC}">
                <c16:uniqueId val="{00000009-137A-478F-AF0F-E6920DF7CDBD}"/>
              </c:ext>
            </c:extLst>
          </c:dPt>
          <c:dPt>
            <c:idx val="30"/>
            <c:invertIfNegative val="0"/>
            <c:bubble3D val="0"/>
            <c:spPr>
              <a:solidFill>
                <a:srgbClr val="006965"/>
              </a:solidFill>
              <a:ln>
                <a:noFill/>
              </a:ln>
              <a:effectLst/>
            </c:spPr>
            <c:extLst>
              <c:ext xmlns:c16="http://schemas.microsoft.com/office/drawing/2014/chart" uri="{C3380CC4-5D6E-409C-BE32-E72D297353CC}">
                <c16:uniqueId val="{0000000B-137A-478F-AF0F-E6920DF7CDBD}"/>
              </c:ext>
            </c:extLst>
          </c:dPt>
          <c:dPt>
            <c:idx val="31"/>
            <c:invertIfNegative val="0"/>
            <c:bubble3D val="0"/>
            <c:spPr>
              <a:solidFill>
                <a:srgbClr val="006965"/>
              </a:solidFill>
              <a:ln>
                <a:noFill/>
              </a:ln>
              <a:effectLst/>
            </c:spPr>
            <c:extLst>
              <c:ext xmlns:c16="http://schemas.microsoft.com/office/drawing/2014/chart" uri="{C3380CC4-5D6E-409C-BE32-E72D297353CC}">
                <c16:uniqueId val="{0000000D-137A-478F-AF0F-E6920DF7CDBD}"/>
              </c:ext>
            </c:extLst>
          </c:dPt>
          <c:dPt>
            <c:idx val="32"/>
            <c:invertIfNegative val="0"/>
            <c:bubble3D val="0"/>
            <c:spPr>
              <a:solidFill>
                <a:srgbClr val="006965"/>
              </a:solidFill>
              <a:ln>
                <a:noFill/>
              </a:ln>
              <a:effectLst/>
            </c:spPr>
            <c:extLst>
              <c:ext xmlns:c16="http://schemas.microsoft.com/office/drawing/2014/chart" uri="{C3380CC4-5D6E-409C-BE32-E72D297353CC}">
                <c16:uniqueId val="{0000000F-137A-478F-AF0F-E6920DF7CDBD}"/>
              </c:ext>
            </c:extLst>
          </c:dPt>
          <c:dPt>
            <c:idx val="33"/>
            <c:invertIfNegative val="0"/>
            <c:bubble3D val="0"/>
            <c:spPr>
              <a:solidFill>
                <a:srgbClr val="006965"/>
              </a:solidFill>
              <a:ln>
                <a:noFill/>
              </a:ln>
              <a:effectLst/>
            </c:spPr>
            <c:extLst>
              <c:ext xmlns:c16="http://schemas.microsoft.com/office/drawing/2014/chart" uri="{C3380CC4-5D6E-409C-BE32-E72D297353CC}">
                <c16:uniqueId val="{00000011-137A-478F-AF0F-E6920DF7CDBD}"/>
              </c:ext>
            </c:extLst>
          </c:dPt>
          <c:cat>
            <c:strRef>
              <c:f>'[Claimant Count Data by Month (from March 2020) - MASTER.xlsx]Claimant rate by LEP'!$A$8:$A$45</c:f>
              <c:strCache>
                <c:ptCount val="38"/>
                <c:pt idx="0">
                  <c:v>Greater Birmingham and Solihull</c:v>
                </c:pt>
                <c:pt idx="1">
                  <c:v>Black Country</c:v>
                </c:pt>
                <c:pt idx="2">
                  <c:v>London</c:v>
                </c:pt>
                <c:pt idx="3">
                  <c:v>Greater Manchester</c:v>
                </c:pt>
                <c:pt idx="4">
                  <c:v>Leeds City Region</c:v>
                </c:pt>
                <c:pt idx="5">
                  <c:v>Liverpool City Region</c:v>
                </c:pt>
                <c:pt idx="6">
                  <c:v>Tees Valley</c:v>
                </c:pt>
                <c:pt idx="7">
                  <c:v>South Yorkshire</c:v>
                </c:pt>
                <c:pt idx="8">
                  <c:v>Lancashire</c:v>
                </c:pt>
                <c:pt idx="9">
                  <c:v>Hull and East Yorkshire</c:v>
                </c:pt>
                <c:pt idx="10">
                  <c:v>North East</c:v>
                </c:pt>
                <c:pt idx="11">
                  <c:v>Coventry and Warwickshire</c:v>
                </c:pt>
                <c:pt idx="12">
                  <c:v>South East Midlands</c:v>
                </c:pt>
                <c:pt idx="13">
                  <c:v>D2N2</c:v>
                </c:pt>
                <c:pt idx="14">
                  <c:v>Stoke-on-Trent and Staffordshire</c:v>
                </c:pt>
                <c:pt idx="15">
                  <c:v>Leicester and Leicestershire</c:v>
                </c:pt>
                <c:pt idx="16">
                  <c:v>Solent</c:v>
                </c:pt>
                <c:pt idx="17">
                  <c:v>Greater Lincolnshire</c:v>
                </c:pt>
                <c:pt idx="18">
                  <c:v>South East</c:v>
                </c:pt>
                <c:pt idx="19">
                  <c:v>Greater Cambridge Greater Peterborough</c:v>
                </c:pt>
                <c:pt idx="20">
                  <c:v>Thames Valley Berkshire</c:v>
                </c:pt>
                <c:pt idx="21">
                  <c:v>Worcestershire</c:v>
                </c:pt>
                <c:pt idx="22">
                  <c:v>Coast to Capital</c:v>
                </c:pt>
                <c:pt idx="23">
                  <c:v>New Anglia</c:v>
                </c:pt>
                <c:pt idx="24">
                  <c:v>Buckinghamshire</c:v>
                </c:pt>
                <c:pt idx="25">
                  <c:v>Cornwall and Isles of Scilly</c:v>
                </c:pt>
                <c:pt idx="26">
                  <c:v>Dorset</c:v>
                </c:pt>
                <c:pt idx="27">
                  <c:v>Hertfordshire</c:v>
                </c:pt>
                <c:pt idx="28">
                  <c:v>The Marches</c:v>
                </c:pt>
                <c:pt idx="29">
                  <c:v>West of England</c:v>
                </c:pt>
                <c:pt idx="30">
                  <c:v>Cheshire and Warrington</c:v>
                </c:pt>
                <c:pt idx="31">
                  <c:v>GFirst</c:v>
                </c:pt>
                <c:pt idx="32">
                  <c:v>Heart of the South West</c:v>
                </c:pt>
                <c:pt idx="33">
                  <c:v>Swindon and Wiltshire</c:v>
                </c:pt>
                <c:pt idx="34">
                  <c:v>Cumbria</c:v>
                </c:pt>
                <c:pt idx="35">
                  <c:v>Enterprise M3</c:v>
                </c:pt>
                <c:pt idx="36">
                  <c:v>OxLEP</c:v>
                </c:pt>
                <c:pt idx="37">
                  <c:v>York and North Yorkshire</c:v>
                </c:pt>
              </c:strCache>
            </c:strRef>
          </c:cat>
          <c:val>
            <c:numRef>
              <c:f>'[Claimant Count Data by Month (from March 2020) - MASTER.xlsx]Claimant rate by LEP'!$AR$8:$AR$45</c:f>
              <c:numCache>
                <c:formatCode>#,##0.0</c:formatCode>
                <c:ptCount val="38"/>
                <c:pt idx="0">
                  <c:v>6.3</c:v>
                </c:pt>
                <c:pt idx="1">
                  <c:v>5.9</c:v>
                </c:pt>
                <c:pt idx="2">
                  <c:v>5</c:v>
                </c:pt>
                <c:pt idx="3">
                  <c:v>4.9000000000000004</c:v>
                </c:pt>
                <c:pt idx="4">
                  <c:v>4.7</c:v>
                </c:pt>
                <c:pt idx="5">
                  <c:v>4.5</c:v>
                </c:pt>
                <c:pt idx="6">
                  <c:v>4.5</c:v>
                </c:pt>
                <c:pt idx="7">
                  <c:v>4.2</c:v>
                </c:pt>
                <c:pt idx="8">
                  <c:v>3.9</c:v>
                </c:pt>
                <c:pt idx="9">
                  <c:v>3.8</c:v>
                </c:pt>
                <c:pt idx="10">
                  <c:v>3.8</c:v>
                </c:pt>
                <c:pt idx="11">
                  <c:v>3.7</c:v>
                </c:pt>
                <c:pt idx="12">
                  <c:v>3.6</c:v>
                </c:pt>
                <c:pt idx="13">
                  <c:v>3.5</c:v>
                </c:pt>
                <c:pt idx="14">
                  <c:v>3.4</c:v>
                </c:pt>
                <c:pt idx="15">
                  <c:v>3.3</c:v>
                </c:pt>
                <c:pt idx="16">
                  <c:v>3.3</c:v>
                </c:pt>
                <c:pt idx="17">
                  <c:v>3.2</c:v>
                </c:pt>
                <c:pt idx="18">
                  <c:v>3.2</c:v>
                </c:pt>
                <c:pt idx="19">
                  <c:v>2.9</c:v>
                </c:pt>
                <c:pt idx="20">
                  <c:v>2.9</c:v>
                </c:pt>
                <c:pt idx="21">
                  <c:v>2.9</c:v>
                </c:pt>
                <c:pt idx="22">
                  <c:v>2.7</c:v>
                </c:pt>
                <c:pt idx="23">
                  <c:v>2.7</c:v>
                </c:pt>
                <c:pt idx="24">
                  <c:v>2.6</c:v>
                </c:pt>
                <c:pt idx="25">
                  <c:v>2.6</c:v>
                </c:pt>
                <c:pt idx="26">
                  <c:v>2.6</c:v>
                </c:pt>
                <c:pt idx="27">
                  <c:v>2.6</c:v>
                </c:pt>
                <c:pt idx="28">
                  <c:v>2.6</c:v>
                </c:pt>
                <c:pt idx="29">
                  <c:v>2.6</c:v>
                </c:pt>
                <c:pt idx="30">
                  <c:v>2.4</c:v>
                </c:pt>
                <c:pt idx="31">
                  <c:v>2.4</c:v>
                </c:pt>
                <c:pt idx="32">
                  <c:v>2.4</c:v>
                </c:pt>
                <c:pt idx="33">
                  <c:v>2.2999999999999998</c:v>
                </c:pt>
                <c:pt idx="34">
                  <c:v>2.2000000000000002</c:v>
                </c:pt>
                <c:pt idx="35">
                  <c:v>2.1</c:v>
                </c:pt>
                <c:pt idx="36">
                  <c:v>2.1</c:v>
                </c:pt>
                <c:pt idx="37">
                  <c:v>1.8</c:v>
                </c:pt>
              </c:numCache>
            </c:numRef>
          </c:val>
          <c:extLst>
            <c:ext xmlns:c16="http://schemas.microsoft.com/office/drawing/2014/chart" uri="{C3380CC4-5D6E-409C-BE32-E72D297353CC}">
              <c16:uniqueId val="{00000012-137A-478F-AF0F-E6920DF7CDBD}"/>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FA3C-38EF-5758-E666-B52E38CE98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F94027-4BFB-40FD-78E6-50EE17D665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7E87DA3-4192-AB02-A005-BD46CDC736FF}"/>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0F843B3B-6628-3A2B-D850-F5EB3E41F7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23A0B3-CD58-1905-57AB-625A5016DCC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29827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BDF1-26E6-2389-CDD2-C9D133C2F3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B9779D-AA02-9932-7D12-79D092C8CC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AD612-087C-1BE2-7E76-B5284F3E2626}"/>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6DF8CE42-F55E-634E-1D68-59C3AB9982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34EE2-50F5-4C6D-4442-3E7B459480C9}"/>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02227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7D29C5-A407-8DB5-F32A-0DF17AEE6F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E6BEB2-3C43-6637-D105-F549AB82FF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CF1930-65EC-5A8A-7554-C3AB6FB3E82B}"/>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C2ED003C-B8F1-5786-BE57-F3A20ADEF2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CBF73D-8463-240C-E0D3-37DE0D1C8764}"/>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845114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BBFD-1483-4468-98EB-8E181DC1AA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FD15198-EF1F-4C06-BE4E-33860292F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08A5A2A-5B03-4A80-80E2-764747883B71}"/>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33BBA9F3-59B1-4E27-BBA5-76722CBAEE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884309-0DAF-48A9-BFD6-4AD8957DA69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829054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551A-CFB5-4C03-8CBE-C2B11A9DFE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76FC07-9B76-47EF-81F6-B0DD993A77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BF2B62-2DDB-4E98-BED0-9B7C32528159}"/>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B6E4D730-AAD6-4384-92C5-E95FB81F3B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49EA67-2D10-4A57-8E29-BEF23D6C011D}"/>
              </a:ext>
            </a:extLst>
          </p:cNvPr>
          <p:cNvSpPr>
            <a:spLocks noGrp="1"/>
          </p:cNvSpPr>
          <p:nvPr>
            <p:ph type="sldNum" sz="quarter" idx="12"/>
          </p:nvPr>
        </p:nvSpPr>
        <p:spPr/>
        <p:txBody>
          <a:bodyPr/>
          <a:lstStyle/>
          <a:p>
            <a:fld id="{A809DF79-36F4-45F7-B9E6-A074BA0F6BA7}" type="slidenum">
              <a:rPr lang="en-GB" smtClean="0"/>
              <a:t>‹#›</a:t>
            </a:fld>
            <a:endParaRPr lang="en-GB"/>
          </a:p>
        </p:txBody>
      </p:sp>
      <p:sp>
        <p:nvSpPr>
          <p:cNvPr id="7" name="Rectangle 6">
            <a:extLst>
              <a:ext uri="{FF2B5EF4-FFF2-40B4-BE49-F238E27FC236}">
                <a16:creationId xmlns:a16="http://schemas.microsoft.com/office/drawing/2014/main" id="{88BD848F-319A-49D3-8AAB-9394BF4EEBB0}"/>
              </a:ext>
            </a:extLst>
          </p:cNvPr>
          <p:cNvSpPr/>
          <p:nvPr userDrawn="1"/>
        </p:nvSpPr>
        <p:spPr>
          <a:xfrm>
            <a:off x="0" y="6356350"/>
            <a:ext cx="12192000" cy="365125"/>
          </a:xfrm>
          <a:prstGeom prst="rect">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10813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212E-3420-4973-B791-2F3E4A1AE9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3CA530-7E06-4783-8F18-B6FCF8C274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EEECF0-CBB4-42FA-99C1-5CE8D3A2669A}"/>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992A2240-A033-43D8-935B-8D2E420969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FAE821-5D5A-4F5D-95BA-4A654A9B145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504456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61A43-2931-4673-B927-16974BCC13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0FADFB-5284-4033-B83D-030F21D0B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A65AF2-DBFA-441E-B363-F3B80D0A9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10CF44-1636-49DA-B432-5AE4A0817326}"/>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6" name="Footer Placeholder 5">
            <a:extLst>
              <a:ext uri="{FF2B5EF4-FFF2-40B4-BE49-F238E27FC236}">
                <a16:creationId xmlns:a16="http://schemas.microsoft.com/office/drawing/2014/main" id="{6F4DA458-2601-4744-AA0C-39FF1F3B6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76602F-D8DC-401D-9141-FD2B0AC203F3}"/>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4148497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ACA6B-20DE-4F7C-A21C-78EFA2340A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E97195-C68A-4AAE-9AC8-74576EAAEB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5AC792-78EA-479F-8087-104F7347E5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114DC4-FDD4-428C-99C4-0374E501D3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FB126D-7EA4-46AE-801C-2DF6F3B620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D265DE-7923-4431-A23B-E7D9643EC0AC}"/>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8" name="Footer Placeholder 7">
            <a:extLst>
              <a:ext uri="{FF2B5EF4-FFF2-40B4-BE49-F238E27FC236}">
                <a16:creationId xmlns:a16="http://schemas.microsoft.com/office/drawing/2014/main" id="{A19C9062-A182-4F54-80D5-38A84D295F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DA339B-E2DE-4E03-8BEC-163E586DEAEB}"/>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538599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955C-8C46-461D-AD57-E800A2FB05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365B8F-59FE-4CE0-93C5-75BCEE1930B4}"/>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4" name="Footer Placeholder 3">
            <a:extLst>
              <a:ext uri="{FF2B5EF4-FFF2-40B4-BE49-F238E27FC236}">
                <a16:creationId xmlns:a16="http://schemas.microsoft.com/office/drawing/2014/main" id="{D7B6DAFC-6C65-4ED0-9DDF-4647122E1E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E8A114-9597-4CF8-B5F4-049F11144DAF}"/>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446323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2963D2-03FE-4E56-8A7B-57C7C33CB87F}"/>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3" name="Footer Placeholder 2">
            <a:extLst>
              <a:ext uri="{FF2B5EF4-FFF2-40B4-BE49-F238E27FC236}">
                <a16:creationId xmlns:a16="http://schemas.microsoft.com/office/drawing/2014/main" id="{39D28070-E89C-4F76-9713-90BAC6456D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848243-6671-4735-8AFD-0AEFF3D9AA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2668612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ECFE-E7BB-4A84-AD08-A38F0BDAD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C84F87-F3BC-4DB3-A317-06D76BD39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F5A1915-4B50-4F04-97F8-F5F246EC4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83537-F6B7-413D-BBE3-B89924335805}"/>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6" name="Footer Placeholder 5">
            <a:extLst>
              <a:ext uri="{FF2B5EF4-FFF2-40B4-BE49-F238E27FC236}">
                <a16:creationId xmlns:a16="http://schemas.microsoft.com/office/drawing/2014/main" id="{E3F98DB3-1459-4EA1-8472-FAB97039F3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4B3286-9099-443C-B115-A29E790A7E15}"/>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187462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F403-8B17-D4A0-7AD6-F133B491FC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85120F-5081-1BAC-3103-9E2FA60A08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AE50A6-9EB2-8C5C-B200-7989D5AC0962}"/>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6F3D5C80-E3A2-3D73-91E9-3EAE42F986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229D9-F25D-0294-A0A6-1B80552E89A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7030941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86A2-1314-4869-BB55-12DA9A2EE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883EDD-DD7A-480B-9A0D-A392BCBFEA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6B4D6D-CE13-4002-A637-0FF9E9D6B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A2295-C7F8-484C-80CD-31A5B40B54FB}"/>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6" name="Footer Placeholder 5">
            <a:extLst>
              <a:ext uri="{FF2B5EF4-FFF2-40B4-BE49-F238E27FC236}">
                <a16:creationId xmlns:a16="http://schemas.microsoft.com/office/drawing/2014/main" id="{E5DBC8EA-194D-4E4F-8851-3F440A16CA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56CCB3-7350-41F6-AF77-18749775CFA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070071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4C35-2193-45C4-862C-D3BE8B9342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BCE147-B130-4CD7-AD08-6E5415E248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E90A54-CE0B-44F5-9617-F848ED856B11}"/>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68CD68FA-76DF-42B1-A245-8A9D4DB68B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54CC4-FDF1-4F3D-AF6C-2931E036D4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878833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531A5-F538-4CFE-8BFD-28886DC3DA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E7218-5B4D-4BEA-A636-A01E9FDC33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7E93B5-7252-4D2C-A198-3D5ECFEC896D}"/>
              </a:ext>
            </a:extLst>
          </p:cNvPr>
          <p:cNvSpPr>
            <a:spLocks noGrp="1"/>
          </p:cNvSpPr>
          <p:nvPr>
            <p:ph type="dt" sz="half" idx="10"/>
          </p:nvPr>
        </p:nvSpPr>
        <p:spPr/>
        <p:txBody>
          <a:body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FCBABE5B-5975-4055-BF29-5351F301EB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E46D9-66BE-441C-9C8B-7A3B74555CF0}"/>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53149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12D13-1848-D32A-3049-76419FD571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92BB4F-4BB9-CF5E-E1F2-4F1BBC0039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771E0C-2A0B-1013-C5C6-AD62ECE299F5}"/>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4A7B16F0-BA5F-159C-CB60-C95344F6B5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3055C6-C758-6BB7-7E18-AB994C4621A0}"/>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11275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4A3B6-3E34-532A-6B3C-5161173D2A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153BCB-6902-202E-B635-1207A29D18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1B0F52-0A41-5194-31DA-6D8A8F6D62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2088F5-B9E7-FFC1-5AA4-89C7F26B9149}"/>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6" name="Footer Placeholder 5">
            <a:extLst>
              <a:ext uri="{FF2B5EF4-FFF2-40B4-BE49-F238E27FC236}">
                <a16:creationId xmlns:a16="http://schemas.microsoft.com/office/drawing/2014/main" id="{5BAF26D8-C894-646F-E505-6DBB2CCE1A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2D3823-99CF-1C8B-180E-A0288E62482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22658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87FB-AA42-F04F-1F6B-28871D8543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F40E6E-1E2B-C5D5-AE70-FE60236FA1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5D572-4D34-8CF3-8525-5414209F1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BB3EE8-CA37-92D9-94C6-4B4A497BA9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A8974D-EA86-759C-38AF-F352CFC14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B0CFDF4-BA33-6F90-AD81-D4F2D4628ADD}"/>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8" name="Footer Placeholder 7">
            <a:extLst>
              <a:ext uri="{FF2B5EF4-FFF2-40B4-BE49-F238E27FC236}">
                <a16:creationId xmlns:a16="http://schemas.microsoft.com/office/drawing/2014/main" id="{461CF356-4318-EAD2-E99F-3E309F65FB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9DA0DE-C063-A3A5-000E-B97C925B9E3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4053384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3D6A0-91FA-81D6-EF2D-5DF5147CD5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2E98F7-5AF7-65CF-6A63-784FF99BE84F}"/>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4" name="Footer Placeholder 3">
            <a:extLst>
              <a:ext uri="{FF2B5EF4-FFF2-40B4-BE49-F238E27FC236}">
                <a16:creationId xmlns:a16="http://schemas.microsoft.com/office/drawing/2014/main" id="{A26BF26C-B9E8-80C3-6195-8822A0A438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DC7412-958C-53CE-DCF1-5F68CD167709}"/>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4292205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2BE157-1199-49E1-F250-23C8CB7DB1B8}"/>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3" name="Footer Placeholder 2">
            <a:extLst>
              <a:ext uri="{FF2B5EF4-FFF2-40B4-BE49-F238E27FC236}">
                <a16:creationId xmlns:a16="http://schemas.microsoft.com/office/drawing/2014/main" id="{4FAE151D-B0DD-73A9-9DD8-4B7C2F8C98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3922A9F-6AF5-3772-9A4A-8A3FC1BE38C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96347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0A132-702E-6737-1E82-C75FBDFAA7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A4CC87E-442E-53A4-D726-45E9E32FB0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E7A41A-1A60-B34E-0DAA-A328CBFB0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5AFE56-2785-DA18-2E79-06F655F47E92}"/>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6" name="Footer Placeholder 5">
            <a:extLst>
              <a:ext uri="{FF2B5EF4-FFF2-40B4-BE49-F238E27FC236}">
                <a16:creationId xmlns:a16="http://schemas.microsoft.com/office/drawing/2014/main" id="{35058A27-4738-63CC-2D16-A99DD419B3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1A68CA-3BC2-FC1B-6D0A-D339B4344351}"/>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64329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A012-F8BC-B0CC-1332-168EE38361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EB4D77-645C-124C-52BE-6F15B07720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CAEE3F9-D264-55EF-1FD7-818AAACAD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2B3332-3325-428A-E5D1-2B5F01451EEB}"/>
              </a:ext>
            </a:extLst>
          </p:cNvPr>
          <p:cNvSpPr>
            <a:spLocks noGrp="1"/>
          </p:cNvSpPr>
          <p:nvPr>
            <p:ph type="dt" sz="half" idx="10"/>
          </p:nvPr>
        </p:nvSpPr>
        <p:spPr/>
        <p:txBody>
          <a:bodyPr/>
          <a:lstStyle/>
          <a:p>
            <a:fld id="{BF26ED56-99F0-4285-A6BD-AB7ABD4109F6}" type="datetimeFigureOut">
              <a:rPr lang="en-GB" smtClean="0"/>
              <a:t>24/10/2023</a:t>
            </a:fld>
            <a:endParaRPr lang="en-GB"/>
          </a:p>
        </p:txBody>
      </p:sp>
      <p:sp>
        <p:nvSpPr>
          <p:cNvPr id="6" name="Footer Placeholder 5">
            <a:extLst>
              <a:ext uri="{FF2B5EF4-FFF2-40B4-BE49-F238E27FC236}">
                <a16:creationId xmlns:a16="http://schemas.microsoft.com/office/drawing/2014/main" id="{DFD1DCBF-FE92-8B4F-AEBC-6E0A4D0544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E48A2D-46AA-5B71-EA73-99630E0BB1E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97725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8A9BFA-3374-E5D6-2790-D27832DF3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CF231E-EA48-EE39-3DE0-B8A726EC18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88E016-8B3F-3C4A-2DF0-11BE47945F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6ED56-99F0-4285-A6BD-AB7ABD4109F6}" type="datetimeFigureOut">
              <a:rPr lang="en-GB" smtClean="0"/>
              <a:t>24/10/2023</a:t>
            </a:fld>
            <a:endParaRPr lang="en-GB"/>
          </a:p>
        </p:txBody>
      </p:sp>
      <p:sp>
        <p:nvSpPr>
          <p:cNvPr id="5" name="Footer Placeholder 4">
            <a:extLst>
              <a:ext uri="{FF2B5EF4-FFF2-40B4-BE49-F238E27FC236}">
                <a16:creationId xmlns:a16="http://schemas.microsoft.com/office/drawing/2014/main" id="{645A3ADA-DF6C-6E27-D431-ABF67A6539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83C043-E60E-8D47-8E72-2303E170AD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9646-4140-4B09-89B3-6691B926202D}" type="slidenum">
              <a:rPr lang="en-GB" smtClean="0"/>
              <a:t>‹#›</a:t>
            </a:fld>
            <a:endParaRPr lang="en-GB"/>
          </a:p>
        </p:txBody>
      </p:sp>
    </p:spTree>
    <p:extLst>
      <p:ext uri="{BB962C8B-B14F-4D97-AF65-F5344CB8AC3E}">
        <p14:creationId xmlns:p14="http://schemas.microsoft.com/office/powerpoint/2010/main" val="787974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3A286-693F-457B-9D40-504018820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1FD634-AB65-43A1-8871-17D8CAAEDA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9173A5-9669-4DCA-AF9D-D8901AEA1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FAB66-2420-4A21-A048-67A2B8F7D1A9}" type="datetimeFigureOut">
              <a:rPr lang="en-GB" smtClean="0"/>
              <a:t>24/10/2023</a:t>
            </a:fld>
            <a:endParaRPr lang="en-GB"/>
          </a:p>
        </p:txBody>
      </p:sp>
      <p:sp>
        <p:nvSpPr>
          <p:cNvPr id="5" name="Footer Placeholder 4">
            <a:extLst>
              <a:ext uri="{FF2B5EF4-FFF2-40B4-BE49-F238E27FC236}">
                <a16:creationId xmlns:a16="http://schemas.microsoft.com/office/drawing/2014/main" id="{20CB556D-37D5-429D-8D2C-4C8A49E61A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3C1BDF-B455-4902-8E0C-C106D2A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9DF79-36F4-45F7-B9E6-A074BA0F6BA7}" type="slidenum">
              <a:rPr lang="en-GB" smtClean="0"/>
              <a:t>‹#›</a:t>
            </a:fld>
            <a:endParaRPr lang="en-GB"/>
          </a:p>
        </p:txBody>
      </p:sp>
    </p:spTree>
    <p:extLst>
      <p:ext uri="{BB962C8B-B14F-4D97-AF65-F5344CB8AC3E}">
        <p14:creationId xmlns:p14="http://schemas.microsoft.com/office/powerpoint/2010/main" val="2705284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buckseconomy.co.uk/" TargetMode="External"/><Relationship Id="rId7" Type="http://schemas.openxmlformats.org/officeDocument/2006/relationships/image" Target="../media/image4.wmf"/><Relationship Id="rId2" Type="http://schemas.openxmlformats.org/officeDocument/2006/relationships/hyperlink" Target="mailto:james.moorhouse@buckslep.co.uk" TargetMode="External"/><Relationship Id="rId1" Type="http://schemas.openxmlformats.org/officeDocument/2006/relationships/slideLayout" Target="../slideLayouts/slideLayout13.xml"/><Relationship Id="rId6" Type="http://schemas.openxmlformats.org/officeDocument/2006/relationships/package" Target="../embeddings/Microsoft_Excel_Worksheet.xlsx"/><Relationship Id="rId5" Type="http://schemas.openxmlformats.org/officeDocument/2006/relationships/image" Target="../media/image2.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1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0738-0129-BF1B-BD14-4A0C7BC05ED8}"/>
              </a:ext>
            </a:extLst>
          </p:cNvPr>
          <p:cNvSpPr>
            <a:spLocks noGrp="1"/>
          </p:cNvSpPr>
          <p:nvPr>
            <p:ph type="ctrTitle"/>
          </p:nvPr>
        </p:nvSpPr>
        <p:spPr>
          <a:xfrm>
            <a:off x="1156355" y="3312117"/>
            <a:ext cx="9144000" cy="631596"/>
          </a:xfrm>
        </p:spPr>
        <p:txBody>
          <a:bodyPr>
            <a:normAutofit/>
          </a:bodyPr>
          <a:lstStyle/>
          <a:p>
            <a:r>
              <a:rPr lang="en-GB" sz="3600" b="1" dirty="0">
                <a:solidFill>
                  <a:srgbClr val="006965"/>
                </a:solidFill>
                <a:latin typeface="+mn-lt"/>
              </a:rPr>
              <a:t>October 2023</a:t>
            </a:r>
          </a:p>
        </p:txBody>
      </p:sp>
      <p:sp>
        <p:nvSpPr>
          <p:cNvPr id="3" name="Subtitle 2">
            <a:extLst>
              <a:ext uri="{FF2B5EF4-FFF2-40B4-BE49-F238E27FC236}">
                <a16:creationId xmlns:a16="http://schemas.microsoft.com/office/drawing/2014/main" id="{D911DA08-21E5-1A7F-A250-3796603EC81E}"/>
              </a:ext>
            </a:extLst>
          </p:cNvPr>
          <p:cNvSpPr>
            <a:spLocks noGrp="1"/>
          </p:cNvSpPr>
          <p:nvPr>
            <p:ph type="subTitle" idx="1"/>
          </p:nvPr>
        </p:nvSpPr>
        <p:spPr>
          <a:xfrm>
            <a:off x="1156355" y="2526734"/>
            <a:ext cx="9144000" cy="508296"/>
          </a:xfrm>
        </p:spPr>
        <p:txBody>
          <a:bodyPr>
            <a:normAutofit fontScale="92500" lnSpcReduction="10000"/>
          </a:bodyPr>
          <a:lstStyle/>
          <a:p>
            <a:r>
              <a:rPr lang="en-GB" sz="3600" b="1" dirty="0">
                <a:solidFill>
                  <a:srgbClr val="808285"/>
                </a:solidFill>
              </a:rPr>
              <a:t>Buckinghamshire’s Claimant Count</a:t>
            </a:r>
          </a:p>
        </p:txBody>
      </p:sp>
      <p:pic>
        <p:nvPicPr>
          <p:cNvPr id="1026" name="Picture 2" descr="Buckinghamshire Local Enterprise Partnership Logo">
            <a:extLst>
              <a:ext uri="{FF2B5EF4-FFF2-40B4-BE49-F238E27FC236}">
                <a16:creationId xmlns:a16="http://schemas.microsoft.com/office/drawing/2014/main" id="{73456F87-2365-124E-6F72-973CCCBC17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883" y="258166"/>
            <a:ext cx="2428875" cy="10382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Text&#10;&#10;Description automatically generated with medium confidence">
            <a:extLst>
              <a:ext uri="{FF2B5EF4-FFF2-40B4-BE49-F238E27FC236}">
                <a16:creationId xmlns:a16="http://schemas.microsoft.com/office/drawing/2014/main" id="{E7F5631C-65DF-D719-B3B4-D537B0D22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994117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Technical Appendix (2) </a:t>
            </a:r>
            <a:endParaRPr lang="en-GB" sz="3200" dirty="0">
              <a:solidFill>
                <a:srgbClr val="006965"/>
              </a:solidFill>
            </a:endParaRP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r>
              <a:rPr lang="en-GB" sz="2000" dirty="0"/>
              <a:t>The Claimant Count counts the number of people claiming Jobseeker's Allowance plus those who claim Universal Credit and are required to seek work and be available for work. </a:t>
            </a:r>
          </a:p>
          <a:p>
            <a:r>
              <a:rPr lang="en-GB" sz="2000" dirty="0"/>
              <a:t>It is a measure of the number of people claiming ‘out-of-work’ related benefits. </a:t>
            </a:r>
          </a:p>
          <a:p>
            <a:r>
              <a:rPr lang="en-GB" sz="2000" dirty="0"/>
              <a:t>Whilst the Claimant Count is not a measure of unemployment, it is a useful proxy at the local level</a:t>
            </a:r>
          </a:p>
          <a:p>
            <a:r>
              <a:rPr lang="en-GB" sz="2000" dirty="0"/>
              <a:t>It is also a timely measure as data is released on a monthly basis. Data released in the second week in October 2020 for example, measures the number of claimants in the month to the second week in September 2020. </a:t>
            </a:r>
          </a:p>
          <a:p>
            <a:endParaRPr lang="en-GB" sz="2000" dirty="0"/>
          </a:p>
          <a:p>
            <a:endParaRPr lang="en-GB" sz="2000" dirty="0"/>
          </a:p>
        </p:txBody>
      </p:sp>
      <p:pic>
        <p:nvPicPr>
          <p:cNvPr id="3" name="Picture 2" descr="Text&#10;&#10;Description automatically generated with medium confidence">
            <a:extLst>
              <a:ext uri="{FF2B5EF4-FFF2-40B4-BE49-F238E27FC236}">
                <a16:creationId xmlns:a16="http://schemas.microsoft.com/office/drawing/2014/main" id="{5F6496FD-9981-BE3D-5277-53F35D5195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2560771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Technical Appendix (3) </a:t>
            </a:r>
            <a:endParaRPr lang="en-GB" sz="3200" dirty="0">
              <a:solidFill>
                <a:srgbClr val="006965"/>
              </a:solidFill>
            </a:endParaRP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fontScale="92500" lnSpcReduction="1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a:p>
            <a:endParaRPr lang="en-GB" dirty="0"/>
          </a:p>
        </p:txBody>
      </p:sp>
      <p:pic>
        <p:nvPicPr>
          <p:cNvPr id="3" name="Picture 2" descr="Text&#10;&#10;Description automatically generated with medium confidence">
            <a:extLst>
              <a:ext uri="{FF2B5EF4-FFF2-40B4-BE49-F238E27FC236}">
                <a16:creationId xmlns:a16="http://schemas.microsoft.com/office/drawing/2014/main" id="{E4411783-1325-ECBA-2D72-7335432AAF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199239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a:xfrm>
            <a:off x="838200" y="1199396"/>
            <a:ext cx="10515600" cy="3344767"/>
          </a:xfrm>
        </p:spPr>
        <p:txBody>
          <a:bodyPr>
            <a:normAutofit fontScale="77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7" name="TextBox 6">
            <a:extLst>
              <a:ext uri="{FF2B5EF4-FFF2-40B4-BE49-F238E27FC236}">
                <a16:creationId xmlns:a16="http://schemas.microsoft.com/office/drawing/2014/main" id="{8FF61AC8-0C59-546D-5407-7F86CA820499}"/>
              </a:ext>
            </a:extLst>
          </p:cNvPr>
          <p:cNvSpPr txBox="1"/>
          <p:nvPr/>
        </p:nvSpPr>
        <p:spPr>
          <a:xfrm>
            <a:off x="1850366" y="5012273"/>
            <a:ext cx="6098874" cy="646331"/>
          </a:xfrm>
          <a:prstGeom prst="rect">
            <a:avLst/>
          </a:prstGeom>
          <a:noFill/>
        </p:spPr>
        <p:txBody>
          <a:bodyPr wrap="square">
            <a:spAutoFit/>
          </a:bodyPr>
          <a:lstStyle/>
          <a:p>
            <a:r>
              <a:rPr lang="en-GB" dirty="0"/>
              <a:t>Follow @caroline_BLEP for tweets about </a:t>
            </a:r>
            <a:r>
              <a:rPr lang="en-GB" b="0" i="0" dirty="0">
                <a:effectLst/>
              </a:rPr>
              <a:t>the Buckinghamshire economy and labour market </a:t>
            </a:r>
            <a:endParaRPr lang="en-GB" dirty="0"/>
          </a:p>
        </p:txBody>
      </p:sp>
      <p:pic>
        <p:nvPicPr>
          <p:cNvPr id="8" name="Picture 2" descr="Twitter Logo transparent PNG - StickPNG">
            <a:extLst>
              <a:ext uri="{FF2B5EF4-FFF2-40B4-BE49-F238E27FC236}">
                <a16:creationId xmlns:a16="http://schemas.microsoft.com/office/drawing/2014/main" id="{4FEAE127-581F-9CE2-3F30-FF9090F39B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0908" y="5072667"/>
            <a:ext cx="525542" cy="5255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Text&#10;&#10;Description automatically generated with medium confidence">
            <a:extLst>
              <a:ext uri="{FF2B5EF4-FFF2-40B4-BE49-F238E27FC236}">
                <a16:creationId xmlns:a16="http://schemas.microsoft.com/office/drawing/2014/main" id="{6E05CAF6-98B0-F98E-A58D-158E5B43DB0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11" name="Object 10">
            <a:extLst>
              <a:ext uri="{FF2B5EF4-FFF2-40B4-BE49-F238E27FC236}">
                <a16:creationId xmlns:a16="http://schemas.microsoft.com/office/drawing/2014/main" id="{0DA525C7-EF77-8706-60A5-44429706835C}"/>
              </a:ext>
            </a:extLst>
          </p:cNvPr>
          <p:cNvGraphicFramePr>
            <a:graphicFrameLocks noChangeAspect="1"/>
          </p:cNvGraphicFramePr>
          <p:nvPr>
            <p:extLst>
              <p:ext uri="{D42A27DB-BD31-4B8C-83A1-F6EECF244321}">
                <p14:modId xmlns:p14="http://schemas.microsoft.com/office/powerpoint/2010/main" val="1186758498"/>
              </p:ext>
            </p:extLst>
          </p:nvPr>
        </p:nvGraphicFramePr>
        <p:xfrm>
          <a:off x="2933700" y="2755900"/>
          <a:ext cx="914400" cy="771525"/>
        </p:xfrm>
        <a:graphic>
          <a:graphicData uri="http://schemas.openxmlformats.org/presentationml/2006/ole">
            <mc:AlternateContent xmlns:mc="http://schemas.openxmlformats.org/markup-compatibility/2006">
              <mc:Choice xmlns:v="urn:schemas-microsoft-com:vml" Requires="v">
                <p:oleObj name="Worksheet" showAsIcon="1" r:id="rId6" imgW="914400" imgH="771480" progId="Excel.Sheet.12">
                  <p:embed/>
                </p:oleObj>
              </mc:Choice>
              <mc:Fallback>
                <p:oleObj name="Worksheet" showAsIcon="1" r:id="rId6" imgW="914400" imgH="771480" progId="Excel.Sheet.12">
                  <p:embed/>
                  <p:pic>
                    <p:nvPicPr>
                      <p:cNvPr id="11" name="Object 10">
                        <a:extLst>
                          <a:ext uri="{FF2B5EF4-FFF2-40B4-BE49-F238E27FC236}">
                            <a16:creationId xmlns:a16="http://schemas.microsoft.com/office/drawing/2014/main" id="{0DA525C7-EF77-8706-60A5-44429706835C}"/>
                          </a:ext>
                        </a:extLst>
                      </p:cNvPr>
                      <p:cNvPicPr/>
                      <p:nvPr/>
                    </p:nvPicPr>
                    <p:blipFill>
                      <a:blip r:embed="rId7"/>
                      <a:stretch>
                        <a:fillRect/>
                      </a:stretch>
                    </p:blipFill>
                    <p:spPr>
                      <a:xfrm>
                        <a:off x="2933700" y="27559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30723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About</a:t>
            </a:r>
            <a:r>
              <a:rPr lang="en-GB" sz="3200" dirty="0">
                <a:solidFill>
                  <a:srgbClr val="006965"/>
                </a:solidFill>
              </a:rPr>
              <a:t>	</a:t>
            </a:r>
          </a:p>
        </p:txBody>
      </p:sp>
      <p:sp>
        <p:nvSpPr>
          <p:cNvPr id="3" name="Content Placeholder 2">
            <a:extLst>
              <a:ext uri="{FF2B5EF4-FFF2-40B4-BE49-F238E27FC236}">
                <a16:creationId xmlns:a16="http://schemas.microsoft.com/office/drawing/2014/main" id="{4973425E-71AC-413C-ABB0-693E0426FBCE}"/>
              </a:ext>
            </a:extLst>
          </p:cNvPr>
          <p:cNvSpPr>
            <a:spLocks noGrp="1"/>
          </p:cNvSpPr>
          <p:nvPr>
            <p:ph idx="1"/>
          </p:nvPr>
        </p:nvSpPr>
        <p:spPr>
          <a:xfrm>
            <a:off x="838200" y="1690688"/>
            <a:ext cx="10515600" cy="4606418"/>
          </a:xfrm>
        </p:spPr>
        <p:txBody>
          <a:bodyPr>
            <a:normAutofit/>
          </a:bodyPr>
          <a:lstStyle/>
          <a:p>
            <a:pPr marL="0" indent="0">
              <a:buNone/>
            </a:pPr>
            <a:r>
              <a:rPr lang="en-GB" sz="1800" dirty="0">
                <a:cs typeface="Arial" panose="020B0604020202020204" pitchFamily="34" charset="0"/>
              </a:rPr>
              <a:t>This report provides a monthly summary of the number of Buckinghamshire residents claiming ‘out-of-work’ related benefits (the Claimant Count).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Data is sourced from the Department for Work and Pensions (DWP) and can be found on the </a:t>
            </a:r>
            <a:r>
              <a:rPr lang="en-GB" sz="1800" dirty="0">
                <a:cs typeface="Arial" panose="020B0604020202020204" pitchFamily="34" charset="0"/>
                <a:hlinkClick r:id="rId2"/>
              </a:rPr>
              <a:t>NOMIS</a:t>
            </a:r>
            <a:r>
              <a:rPr lang="en-GB" sz="1800" dirty="0">
                <a:cs typeface="Arial" panose="020B0604020202020204" pitchFamily="34" charset="0"/>
              </a:rPr>
              <a:t> website.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A full explanation of the measure can be found in the Technical Appendix at the end of this report.  </a:t>
            </a:r>
          </a:p>
          <a:p>
            <a:pPr marL="0" indent="0">
              <a:buNone/>
            </a:pPr>
            <a:endParaRPr lang="en-GB" sz="1800" dirty="0"/>
          </a:p>
          <a:p>
            <a:pPr marL="0" indent="0">
              <a:buNone/>
            </a:pPr>
            <a:endParaRPr lang="en-GB" sz="2000" dirty="0"/>
          </a:p>
          <a:p>
            <a:endParaRPr lang="en-GB" sz="2000" dirty="0"/>
          </a:p>
        </p:txBody>
      </p:sp>
      <p:pic>
        <p:nvPicPr>
          <p:cNvPr id="7" name="Picture 6" descr="Text&#10;&#10;Description automatically generated with medium confidence">
            <a:extLst>
              <a:ext uri="{FF2B5EF4-FFF2-40B4-BE49-F238E27FC236}">
                <a16:creationId xmlns:a16="http://schemas.microsoft.com/office/drawing/2014/main" id="{B9F05014-60E9-E1C9-1F0F-DAFCA1087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1034576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Headlines – September 2023</a:t>
            </a:r>
            <a:r>
              <a:rPr lang="en-GB" sz="3200" dirty="0">
                <a:solidFill>
                  <a:srgbClr val="006965"/>
                </a:solidFill>
              </a:rPr>
              <a:t>	</a:t>
            </a:r>
          </a:p>
        </p:txBody>
      </p:sp>
      <p:sp>
        <p:nvSpPr>
          <p:cNvPr id="5" name="Content Placeholder 4">
            <a:extLst>
              <a:ext uri="{FF2B5EF4-FFF2-40B4-BE49-F238E27FC236}">
                <a16:creationId xmlns:a16="http://schemas.microsoft.com/office/drawing/2014/main" id="{75A3D708-6915-F140-28BC-316C941EA59D}"/>
              </a:ext>
            </a:extLst>
          </p:cNvPr>
          <p:cNvSpPr>
            <a:spLocks noGrp="1"/>
          </p:cNvSpPr>
          <p:nvPr>
            <p:ph idx="1"/>
          </p:nvPr>
        </p:nvSpPr>
        <p:spPr>
          <a:xfrm>
            <a:off x="838200" y="1690688"/>
            <a:ext cx="10515600" cy="4486275"/>
          </a:xfrm>
        </p:spPr>
        <p:txBody>
          <a:bodyPr>
            <a:normAutofit fontScale="47500" lnSpcReduction="20000"/>
          </a:bodyPr>
          <a:lstStyle/>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In Septe</a:t>
            </a:r>
            <a:r>
              <a:rPr lang="en-GB" dirty="0">
                <a:latin typeface="Calibri" panose="020F0502020204030204" pitchFamily="34" charset="0"/>
                <a:ea typeface="Times New Roman" panose="02020603050405020304" pitchFamily="18" charset="0"/>
              </a:rPr>
              <a:t>mber</a:t>
            </a:r>
            <a:r>
              <a:rPr lang="en-GB" sz="2800" dirty="0">
                <a:effectLst/>
                <a:latin typeface="Calibri" panose="020F0502020204030204" pitchFamily="34" charset="0"/>
                <a:ea typeface="Times New Roman" panose="02020603050405020304" pitchFamily="18" charset="0"/>
              </a:rPr>
              <a:t> 2023, </a:t>
            </a:r>
            <a:r>
              <a:rPr lang="en-GB" sz="2800" b="1" dirty="0">
                <a:solidFill>
                  <a:srgbClr val="006965"/>
                </a:solidFill>
                <a:effectLst/>
                <a:latin typeface="Calibri" panose="020F0502020204030204" pitchFamily="34" charset="0"/>
                <a:ea typeface="Times New Roman" panose="02020603050405020304" pitchFamily="18" charset="0"/>
              </a:rPr>
              <a:t>8,875</a:t>
            </a:r>
            <a:r>
              <a:rPr lang="en-GB" sz="2800" dirty="0">
                <a:effectLst/>
                <a:latin typeface="Calibri" panose="020F0502020204030204" pitchFamily="34" charset="0"/>
                <a:ea typeface="Times New Roman" panose="02020603050405020304" pitchFamily="18" charset="0"/>
              </a:rPr>
              <a:t> Buckinghamshire residents were claiming ‘ou</a:t>
            </a:r>
            <a:r>
              <a:rPr lang="en-GB" sz="2800" dirty="0">
                <a:latin typeface="Calibri" panose="020F0502020204030204" pitchFamily="34" charset="0"/>
                <a:ea typeface="Times New Roman" panose="02020603050405020304" pitchFamily="18" charset="0"/>
              </a:rPr>
              <a:t>t-of-work’ related benefits (the Claimant Count). </a:t>
            </a:r>
            <a:endParaRPr lang="en-GB" sz="28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2800" dirty="0">
                <a:latin typeface="Calibri" panose="020F0502020204030204" pitchFamily="34" charset="0"/>
                <a:ea typeface="Times New Roman" panose="02020603050405020304" pitchFamily="18" charset="0"/>
              </a:rPr>
              <a:t>The number of claimants in Buckinghamshire </a:t>
            </a:r>
            <a:r>
              <a:rPr lang="en-GB" sz="2800" b="1" dirty="0">
                <a:solidFill>
                  <a:srgbClr val="006965"/>
                </a:solidFill>
                <a:latin typeface="Calibri" panose="020F0502020204030204" pitchFamily="34" charset="0"/>
                <a:ea typeface="Times New Roman" panose="02020603050405020304" pitchFamily="18" charset="0"/>
              </a:rPr>
              <a:t>rose by 125 </a:t>
            </a:r>
            <a:r>
              <a:rPr lang="en-GB" sz="2800" dirty="0">
                <a:latin typeface="Calibri" panose="020F0502020204030204" pitchFamily="34" charset="0"/>
                <a:ea typeface="Times New Roman" panose="02020603050405020304" pitchFamily="18" charset="0"/>
              </a:rPr>
              <a:t>between August 2023 and September 2023.</a:t>
            </a:r>
            <a:endParaRPr lang="en-GB" sz="28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There were </a:t>
            </a:r>
            <a:r>
              <a:rPr lang="en-GB" sz="2800" b="1" dirty="0">
                <a:solidFill>
                  <a:srgbClr val="006965"/>
                </a:solidFill>
                <a:effectLst/>
                <a:latin typeface="Calibri" panose="020F0502020204030204" pitchFamily="34" charset="0"/>
                <a:ea typeface="Times New Roman" panose="02020603050405020304" pitchFamily="18" charset="0"/>
              </a:rPr>
              <a:t>3,335</a:t>
            </a:r>
            <a:r>
              <a:rPr lang="en-GB" sz="2800" dirty="0">
                <a:effectLst/>
                <a:latin typeface="Calibri" panose="020F0502020204030204" pitchFamily="34" charset="0"/>
                <a:ea typeface="Times New Roman" panose="02020603050405020304" pitchFamily="18" charset="0"/>
              </a:rPr>
              <a:t> more claimants in Buckinghamshire in </a:t>
            </a:r>
            <a:r>
              <a:rPr lang="en-GB" sz="2800" dirty="0">
                <a:latin typeface="Calibri" panose="020F0502020204030204" pitchFamily="34" charset="0"/>
                <a:ea typeface="Times New Roman" panose="02020603050405020304" pitchFamily="18" charset="0"/>
              </a:rPr>
              <a:t>August</a:t>
            </a:r>
            <a:r>
              <a:rPr lang="en-GB" sz="2800" dirty="0">
                <a:effectLst/>
                <a:latin typeface="Calibri" panose="020F0502020204030204" pitchFamily="34" charset="0"/>
                <a:ea typeface="Times New Roman" panose="02020603050405020304" pitchFamily="18" charset="0"/>
              </a:rPr>
              <a:t> 2023 than at the onset of the Covid-19 pandemic in March 2020.</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Buckinghamshire’s Claimant Count rate</a:t>
            </a:r>
            <a:r>
              <a:rPr lang="en-GB" sz="2800" dirty="0">
                <a:latin typeface="Calibri" panose="020F0502020204030204" pitchFamily="34" charset="0"/>
                <a:ea typeface="Times New Roman" panose="02020603050405020304" pitchFamily="18" charset="0"/>
              </a:rPr>
              <a:t> (number of claimants as a proportion of working age residents) currently </a:t>
            </a:r>
            <a:r>
              <a:rPr lang="en-GB" sz="2800" dirty="0">
                <a:effectLst/>
                <a:latin typeface="Calibri" panose="020F0502020204030204" pitchFamily="34" charset="0"/>
                <a:ea typeface="Times New Roman" panose="02020603050405020304" pitchFamily="18" charset="0"/>
              </a:rPr>
              <a:t>stands at </a:t>
            </a:r>
            <a:r>
              <a:rPr lang="en-GB" sz="2800" b="1" dirty="0">
                <a:solidFill>
                  <a:srgbClr val="006965"/>
                </a:solidFill>
                <a:latin typeface="Calibri" panose="020F0502020204030204" pitchFamily="34" charset="0"/>
                <a:ea typeface="Times New Roman" panose="02020603050405020304" pitchFamily="18" charset="0"/>
              </a:rPr>
              <a:t>2.6</a:t>
            </a:r>
            <a:r>
              <a:rPr lang="en-GB" sz="2800" b="1" dirty="0">
                <a:solidFill>
                  <a:srgbClr val="006965"/>
                </a:solidFill>
                <a:effectLst/>
                <a:latin typeface="Calibri" panose="020F0502020204030204" pitchFamily="34" charset="0"/>
                <a:ea typeface="Times New Roman" panose="02020603050405020304" pitchFamily="18" charset="0"/>
              </a:rPr>
              <a:t>%</a:t>
            </a:r>
            <a:r>
              <a:rPr lang="en-GB" sz="2800" dirty="0">
                <a:effectLst/>
                <a:latin typeface="Calibri" panose="020F0502020204030204" pitchFamily="34" charset="0"/>
                <a:ea typeface="Times New Roman" panose="02020603050405020304" pitchFamily="18" charset="0"/>
              </a:rPr>
              <a:t>,</a:t>
            </a:r>
            <a:r>
              <a:rPr lang="en-GB" sz="2800" b="1" dirty="0">
                <a:effectLst/>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unchanged</a:t>
            </a:r>
            <a:r>
              <a:rPr lang="en-GB" sz="2800" b="1" dirty="0">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from 2.6% in </a:t>
            </a:r>
            <a:r>
              <a:rPr lang="en-GB" sz="2800" dirty="0">
                <a:latin typeface="Calibri" panose="020F0502020204030204" pitchFamily="34" charset="0"/>
                <a:ea typeface="Times New Roman" panose="02020603050405020304" pitchFamily="18" charset="0"/>
              </a:rPr>
              <a:t>August</a:t>
            </a:r>
            <a:r>
              <a:rPr lang="en-GB" sz="2800" dirty="0">
                <a:effectLst/>
                <a:latin typeface="Calibri" panose="020F0502020204030204" pitchFamily="34" charset="0"/>
                <a:ea typeface="Times New Roman" panose="02020603050405020304" pitchFamily="18" charset="0"/>
              </a:rPr>
              <a:t> 2023, and lower than the national average of </a:t>
            </a:r>
            <a:r>
              <a:rPr lang="en-GB" sz="2800" dirty="0">
                <a:latin typeface="Calibri" panose="020F0502020204030204" pitchFamily="34" charset="0"/>
                <a:ea typeface="Times New Roman" panose="02020603050405020304" pitchFamily="18" charset="0"/>
              </a:rPr>
              <a:t>3.8</a:t>
            </a:r>
            <a:r>
              <a:rPr lang="en-GB" sz="2800" dirty="0">
                <a:effectLst/>
                <a:latin typeface="Calibri" panose="020F0502020204030204" pitchFamily="34" charset="0"/>
                <a:ea typeface="Times New Roman" panose="02020603050405020304" pitchFamily="18" charset="0"/>
              </a:rPr>
              <a:t>%.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When compared to other LEP areas, Buckinghamshire has the </a:t>
            </a:r>
            <a:r>
              <a:rPr lang="en-GB" sz="2800" b="1" dirty="0">
                <a:solidFill>
                  <a:srgbClr val="006965"/>
                </a:solidFill>
                <a:effectLst/>
                <a:latin typeface="Calibri" panose="020F0502020204030204" pitchFamily="34" charset="0"/>
                <a:ea typeface="Times New Roman" panose="02020603050405020304" pitchFamily="18" charset="0"/>
              </a:rPr>
              <a:t>joint 9</a:t>
            </a:r>
            <a:r>
              <a:rPr lang="en-GB" sz="2800" b="1" baseline="30000" dirty="0">
                <a:solidFill>
                  <a:srgbClr val="006965"/>
                </a:solidFill>
                <a:effectLst/>
                <a:latin typeface="Calibri" panose="020F0502020204030204" pitchFamily="34" charset="0"/>
                <a:ea typeface="Times New Roman" panose="02020603050405020304" pitchFamily="18" charset="0"/>
              </a:rPr>
              <a:t>th</a:t>
            </a:r>
            <a:r>
              <a:rPr lang="en-GB" sz="2800" b="1" dirty="0">
                <a:solidFill>
                  <a:srgbClr val="006965"/>
                </a:solidFill>
                <a:effectLst/>
                <a:latin typeface="Calibri" panose="020F0502020204030204" pitchFamily="34" charset="0"/>
                <a:ea typeface="Times New Roman" panose="02020603050405020304" pitchFamily="18" charset="0"/>
              </a:rPr>
              <a:t> lowest</a:t>
            </a:r>
            <a:r>
              <a:rPr lang="en-GB" sz="2800" dirty="0">
                <a:solidFill>
                  <a:srgbClr val="006965"/>
                </a:solidFill>
                <a:effectLst/>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Claimant Count rate out of 38 LEP areas (up from having the fourth lowest rate pre-pandemic).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Buckinghamshire’s Claimant Count rate was 0.9 percentage points higher in September 2023 than March 2020, </a:t>
            </a:r>
            <a:r>
              <a:rPr lang="en-GB" sz="2800" dirty="0">
                <a:latin typeface="Calibri" panose="020F0502020204030204" pitchFamily="34" charset="0"/>
                <a:ea typeface="Times New Roman" panose="02020603050405020304" pitchFamily="18" charset="0"/>
              </a:rPr>
              <a:t>compared to 0.8 percentage point higher </a:t>
            </a:r>
            <a:r>
              <a:rPr lang="en-GB" sz="2800" dirty="0">
                <a:effectLst/>
                <a:latin typeface="Calibri" panose="020F0502020204030204" pitchFamily="34" charset="0"/>
                <a:ea typeface="Times New Roman" panose="02020603050405020304" pitchFamily="18" charset="0"/>
              </a:rPr>
              <a:t>nationally.</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2800" b="1" dirty="0">
                <a:solidFill>
                  <a:srgbClr val="006965"/>
                </a:solidFill>
                <a:effectLst/>
                <a:latin typeface="Calibri" panose="020F0502020204030204" pitchFamily="34" charset="0"/>
                <a:ea typeface="Times New Roman" panose="02020603050405020304" pitchFamily="18" charset="0"/>
              </a:rPr>
              <a:t>Wycombe</a:t>
            </a:r>
            <a:r>
              <a:rPr lang="en-GB" sz="2800" dirty="0">
                <a:effectLst/>
                <a:latin typeface="Calibri" panose="020F0502020204030204" pitchFamily="34" charset="0"/>
                <a:ea typeface="Times New Roman" panose="02020603050405020304" pitchFamily="18" charset="0"/>
              </a:rPr>
              <a:t> parliamentary constituency area (</a:t>
            </a:r>
            <a:r>
              <a:rPr lang="en-GB" sz="2800" dirty="0">
                <a:latin typeface="Calibri" panose="020F0502020204030204" pitchFamily="34" charset="0"/>
                <a:ea typeface="Times New Roman" panose="02020603050405020304" pitchFamily="18" charset="0"/>
              </a:rPr>
              <a:t>4.0</a:t>
            </a:r>
            <a:r>
              <a:rPr lang="en-GB" sz="2800" dirty="0">
                <a:effectLst/>
                <a:latin typeface="Calibri" panose="020F0502020204030204" pitchFamily="34" charset="0"/>
                <a:ea typeface="Times New Roman" panose="02020603050405020304" pitchFamily="18" charset="0"/>
              </a:rPr>
              <a:t>%).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800" dirty="0">
              <a:effectLst/>
              <a:latin typeface="Calibri" panose="020F0502020204030204" pitchFamily="34" charset="0"/>
              <a:ea typeface="Calibri" panose="020F0502020204030204" pitchFamily="34" charset="0"/>
            </a:endParaRPr>
          </a:p>
          <a:p>
            <a:endParaRPr lang="en-GB" dirty="0"/>
          </a:p>
        </p:txBody>
      </p:sp>
      <p:pic>
        <p:nvPicPr>
          <p:cNvPr id="7" name="Picture 6" descr="Text&#10;&#10;Description automatically generated with medium confidence">
            <a:extLst>
              <a:ext uri="{FF2B5EF4-FFF2-40B4-BE49-F238E27FC236}">
                <a16:creationId xmlns:a16="http://schemas.microsoft.com/office/drawing/2014/main" id="{B57754D1-0426-F470-8A39-ED2224E97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345092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Table 1: Claimant Count – September 2023</a:t>
            </a:r>
            <a:r>
              <a:rPr lang="en-GB" sz="3200" dirty="0">
                <a:solidFill>
                  <a:srgbClr val="006965"/>
                </a:solidFill>
              </a:rPr>
              <a:t>	</a:t>
            </a:r>
          </a:p>
        </p:txBody>
      </p:sp>
      <p:graphicFrame>
        <p:nvGraphicFramePr>
          <p:cNvPr id="3" name="Table 4">
            <a:extLst>
              <a:ext uri="{FF2B5EF4-FFF2-40B4-BE49-F238E27FC236}">
                <a16:creationId xmlns:a16="http://schemas.microsoft.com/office/drawing/2014/main" id="{B5BC6864-A205-326F-C6BA-18615BBA6BB6}"/>
              </a:ext>
            </a:extLst>
          </p:cNvPr>
          <p:cNvGraphicFramePr>
            <a:graphicFrameLocks noGrp="1"/>
          </p:cNvGraphicFramePr>
          <p:nvPr>
            <p:ph idx="1"/>
            <p:extLst>
              <p:ext uri="{D42A27DB-BD31-4B8C-83A1-F6EECF244321}">
                <p14:modId xmlns:p14="http://schemas.microsoft.com/office/powerpoint/2010/main" val="1487667596"/>
              </p:ext>
            </p:extLst>
          </p:nvPr>
        </p:nvGraphicFramePr>
        <p:xfrm>
          <a:off x="838200" y="1473362"/>
          <a:ext cx="10515596" cy="4293886"/>
        </p:xfrm>
        <a:graphic>
          <a:graphicData uri="http://schemas.openxmlformats.org/drawingml/2006/table">
            <a:tbl>
              <a:tblPr firstRow="1" bandRow="1">
                <a:tableStyleId>{93296810-A885-4BE3-A3E7-6D5BEEA58F35}</a:tableStyleId>
              </a:tblPr>
              <a:tblGrid>
                <a:gridCol w="1832708">
                  <a:extLst>
                    <a:ext uri="{9D8B030D-6E8A-4147-A177-3AD203B41FA5}">
                      <a16:colId xmlns:a16="http://schemas.microsoft.com/office/drawing/2014/main" val="1249537814"/>
                    </a:ext>
                  </a:extLst>
                </a:gridCol>
                <a:gridCol w="1447148">
                  <a:extLst>
                    <a:ext uri="{9D8B030D-6E8A-4147-A177-3AD203B41FA5}">
                      <a16:colId xmlns:a16="http://schemas.microsoft.com/office/drawing/2014/main" val="305200462"/>
                    </a:ext>
                  </a:extLst>
                </a:gridCol>
                <a:gridCol w="1447148">
                  <a:extLst>
                    <a:ext uri="{9D8B030D-6E8A-4147-A177-3AD203B41FA5}">
                      <a16:colId xmlns:a16="http://schemas.microsoft.com/office/drawing/2014/main" val="3726718846"/>
                    </a:ext>
                  </a:extLst>
                </a:gridCol>
                <a:gridCol w="1447148">
                  <a:extLst>
                    <a:ext uri="{9D8B030D-6E8A-4147-A177-3AD203B41FA5}">
                      <a16:colId xmlns:a16="http://schemas.microsoft.com/office/drawing/2014/main" val="4180364089"/>
                    </a:ext>
                  </a:extLst>
                </a:gridCol>
                <a:gridCol w="1447148">
                  <a:extLst>
                    <a:ext uri="{9D8B030D-6E8A-4147-A177-3AD203B41FA5}">
                      <a16:colId xmlns:a16="http://schemas.microsoft.com/office/drawing/2014/main" val="133471129"/>
                    </a:ext>
                  </a:extLst>
                </a:gridCol>
                <a:gridCol w="1447148">
                  <a:extLst>
                    <a:ext uri="{9D8B030D-6E8A-4147-A177-3AD203B41FA5}">
                      <a16:colId xmlns:a16="http://schemas.microsoft.com/office/drawing/2014/main" val="191910851"/>
                    </a:ext>
                  </a:extLst>
                </a:gridCol>
                <a:gridCol w="1447148">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solidFill>
                  </a:tcP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ctr"/>
                      <a:r>
                        <a:rPr lang="en-GB" sz="1400" b="1" u="none" strike="noStrike" dirty="0">
                          <a:solidFill>
                            <a:schemeClr val="bg1"/>
                          </a:solidFill>
                          <a:effectLst/>
                        </a:rPr>
                        <a:t>September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September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006965"/>
                    </a:solidFill>
                  </a:tcP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ctr"/>
                      <a:r>
                        <a:rPr lang="en-GB" sz="1400" u="none" strike="noStrike" dirty="0">
                          <a:effectLst/>
                        </a:rPr>
                        <a:t>Number</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ctr"/>
                      <a:r>
                        <a:rPr lang="en-GB" sz="1400" u="none" strike="noStrike" dirty="0">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ctr"/>
                      <a:r>
                        <a:rPr lang="en-GB" sz="1400" b="0" u="none" strike="noStrike" dirty="0">
                          <a:solidFill>
                            <a:srgbClr val="000000"/>
                          </a:solidFill>
                          <a:effectLst/>
                        </a:rPr>
                        <a:t>Number</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tc>
                  <a:txBody>
                    <a:bodyPr/>
                    <a:lstStyle/>
                    <a:p>
                      <a:pPr algn="ctr" fontAlgn="b"/>
                      <a:r>
                        <a:rPr lang="en-GB" sz="1400" b="0" u="none" strike="noStrike" dirty="0">
                          <a:solidFill>
                            <a:srgbClr val="000000"/>
                          </a:solidFill>
                          <a:effectLst/>
                        </a:rPr>
                        <a:t>% point 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6965">
                        <a:alpha val="50196"/>
                      </a:srgbClr>
                    </a:solidFill>
                  </a:tcPr>
                </a:tc>
                <a:extLst>
                  <a:ext uri="{0D108BD9-81ED-4DB2-BD59-A6C34878D82A}">
                    <a16:rowId xmlns:a16="http://schemas.microsoft.com/office/drawing/2014/main" val="2527554147"/>
                  </a:ext>
                </a:extLst>
              </a:tr>
              <a:tr h="393292">
                <a:tc>
                  <a:txBody>
                    <a:bodyPr/>
                    <a:lstStyle/>
                    <a:p>
                      <a:pPr lvl="1" algn="l" fontAlgn="b"/>
                      <a:r>
                        <a:rPr lang="en-GB" sz="1400" u="none" strike="noStrike" dirty="0">
                          <a:effectLst/>
                        </a:rPr>
                        <a:t>Aylesbury</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2,315</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2.9</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895</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1.1</a:t>
                      </a:r>
                    </a:p>
                  </a:txBody>
                  <a:tcPr marL="9525" marR="9525" marT="9525" marB="0">
                    <a:solidFill>
                      <a:srgbClr val="006965">
                        <a:alpha val="20000"/>
                      </a:srgbClr>
                    </a:solidFill>
                  </a:tcPr>
                </a:tc>
                <a:extLst>
                  <a:ext uri="{0D108BD9-81ED-4DB2-BD59-A6C34878D82A}">
                    <a16:rowId xmlns:a16="http://schemas.microsoft.com/office/drawing/2014/main" val="2548708749"/>
                  </a:ext>
                </a:extLst>
              </a:tr>
              <a:tr h="393292">
                <a:tc>
                  <a:txBody>
                    <a:bodyPr/>
                    <a:lstStyle/>
                    <a:p>
                      <a:pPr lvl="1" algn="l" fontAlgn="b"/>
                      <a:r>
                        <a:rPr lang="en-GB" sz="1400" u="none" strike="noStrike" dirty="0">
                          <a:effectLst/>
                        </a:rPr>
                        <a:t>Beaconsfield</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820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1,290</a:t>
                      </a:r>
                    </a:p>
                  </a:txBody>
                  <a:tcPr marL="9525" marR="9525" marT="9525" marB="0">
                    <a:solidFill>
                      <a:srgbClr val="006965">
                        <a:alpha val="50196"/>
                      </a:srgbClr>
                    </a:solidFill>
                  </a:tcPr>
                </a:tc>
                <a:tc>
                  <a:txBody>
                    <a:bodyPr/>
                    <a:lstStyle/>
                    <a:p>
                      <a:pPr algn="r" fontAlgn="b"/>
                      <a:r>
                        <a:rPr lang="en-GB" sz="1400" b="0" i="0" u="none" strike="noStrike" dirty="0">
                          <a:solidFill>
                            <a:srgbClr val="000000"/>
                          </a:solidFill>
                          <a:effectLst/>
                          <a:latin typeface="+mn-lt"/>
                        </a:rPr>
                        <a:t>2.2</a:t>
                      </a:r>
                    </a:p>
                  </a:txBody>
                  <a:tcPr marL="9525" marR="9525" marT="9525" marB="0">
                    <a:solidFill>
                      <a:srgbClr val="006965">
                        <a:alpha val="50196"/>
                      </a:srgbClr>
                    </a:solidFill>
                  </a:tcPr>
                </a:tc>
                <a:tc>
                  <a:txBody>
                    <a:bodyPr/>
                    <a:lstStyle/>
                    <a:p>
                      <a:pPr algn="r" fontAlgn="b"/>
                      <a:r>
                        <a:rPr lang="en-GB" sz="1400" b="0" i="0" u="none" strike="noStrike" dirty="0">
                          <a:solidFill>
                            <a:srgbClr val="000000"/>
                          </a:solidFill>
                          <a:effectLst/>
                          <a:latin typeface="+mn-lt"/>
                        </a:rPr>
                        <a:t>470</a:t>
                      </a:r>
                    </a:p>
                  </a:txBody>
                  <a:tcPr marL="9525" marR="9525" marT="9525" marB="0">
                    <a:solidFill>
                      <a:srgbClr val="006965">
                        <a:alpha val="50196"/>
                      </a:srgbClr>
                    </a:solidFill>
                  </a:tcPr>
                </a:tc>
                <a:tc>
                  <a:txBody>
                    <a:bodyPr/>
                    <a:lstStyle/>
                    <a:p>
                      <a:pPr algn="r" fontAlgn="b"/>
                      <a:r>
                        <a:rPr lang="en-GB" sz="1400" b="0" i="0" u="none" strike="noStrike">
                          <a:solidFill>
                            <a:srgbClr val="000000"/>
                          </a:solidFill>
                          <a:effectLst/>
                          <a:latin typeface="+mn-lt"/>
                        </a:rPr>
                        <a:t>0.8</a:t>
                      </a:r>
                    </a:p>
                  </a:txBody>
                  <a:tcPr marL="9525" marR="9525" marT="9525" marB="0">
                    <a:solidFill>
                      <a:srgbClr val="006965">
                        <a:alpha val="50196"/>
                      </a:srgbClr>
                    </a:solidFill>
                  </a:tcPr>
                </a:tc>
                <a:extLst>
                  <a:ext uri="{0D108BD9-81ED-4DB2-BD59-A6C34878D82A}">
                    <a16:rowId xmlns:a16="http://schemas.microsoft.com/office/drawing/2014/main" val="374224658"/>
                  </a:ext>
                </a:extLst>
              </a:tr>
              <a:tr h="393292">
                <a:tc>
                  <a:txBody>
                    <a:bodyPr/>
                    <a:lstStyle/>
                    <a:p>
                      <a:pPr lvl="1" algn="l" fontAlgn="b"/>
                      <a:r>
                        <a:rPr lang="en-GB" sz="1400" u="none" strike="noStrike" dirty="0">
                          <a:effectLst/>
                        </a:rPr>
                        <a:t>Buckingham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710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1,270</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1.9</a:t>
                      </a:r>
                    </a:p>
                  </a:txBody>
                  <a:tcPr marL="9525" marR="9525" marT="9525" marB="0">
                    <a:solidFill>
                      <a:srgbClr val="006965">
                        <a:alpha val="20000"/>
                      </a:srgbClr>
                    </a:solidFill>
                  </a:tcPr>
                </a:tc>
                <a:tc>
                  <a:txBody>
                    <a:bodyPr/>
                    <a:lstStyle/>
                    <a:p>
                      <a:pPr algn="r" fontAlgn="b"/>
                      <a:r>
                        <a:rPr lang="en-GB" sz="1400" b="0" i="0" u="none" strike="noStrike" dirty="0">
                          <a:solidFill>
                            <a:srgbClr val="000000"/>
                          </a:solidFill>
                          <a:effectLst/>
                          <a:latin typeface="+mn-lt"/>
                        </a:rPr>
                        <a:t>560</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0.8</a:t>
                      </a:r>
                    </a:p>
                  </a:txBody>
                  <a:tcPr marL="9525" marR="9525" marT="9525" marB="0">
                    <a:solidFill>
                      <a:srgbClr val="006965">
                        <a:alpha val="20000"/>
                      </a:srgbClr>
                    </a:solidFill>
                  </a:tcPr>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750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1,215</a:t>
                      </a:r>
                    </a:p>
                  </a:txBody>
                  <a:tcPr marL="9525" marR="9525" marT="9525" marB="0">
                    <a:solidFill>
                      <a:srgbClr val="006965">
                        <a:alpha val="50196"/>
                      </a:srgbClr>
                    </a:solidFill>
                  </a:tcPr>
                </a:tc>
                <a:tc>
                  <a:txBody>
                    <a:bodyPr/>
                    <a:lstStyle/>
                    <a:p>
                      <a:pPr algn="r" fontAlgn="b"/>
                      <a:r>
                        <a:rPr lang="en-GB" sz="1400" b="0" i="0" u="none" strike="noStrike">
                          <a:solidFill>
                            <a:srgbClr val="000000"/>
                          </a:solidFill>
                          <a:effectLst/>
                          <a:latin typeface="+mn-lt"/>
                        </a:rPr>
                        <a:t>2.2</a:t>
                      </a:r>
                    </a:p>
                  </a:txBody>
                  <a:tcPr marL="9525" marR="9525" marT="9525" marB="0">
                    <a:solidFill>
                      <a:srgbClr val="006965">
                        <a:alpha val="50196"/>
                      </a:srgbClr>
                    </a:solidFill>
                  </a:tcPr>
                </a:tc>
                <a:tc>
                  <a:txBody>
                    <a:bodyPr/>
                    <a:lstStyle/>
                    <a:p>
                      <a:pPr algn="r" fontAlgn="b"/>
                      <a:r>
                        <a:rPr lang="en-GB" sz="1400" b="0" i="0" u="none" strike="noStrike">
                          <a:solidFill>
                            <a:srgbClr val="000000"/>
                          </a:solidFill>
                          <a:effectLst/>
                          <a:latin typeface="+mn-lt"/>
                        </a:rPr>
                        <a:t>465</a:t>
                      </a:r>
                    </a:p>
                  </a:txBody>
                  <a:tcPr marL="9525" marR="9525" marT="9525" marB="0">
                    <a:solidFill>
                      <a:srgbClr val="006965">
                        <a:alpha val="50196"/>
                      </a:srgbClr>
                    </a:solidFill>
                  </a:tcPr>
                </a:tc>
                <a:tc>
                  <a:txBody>
                    <a:bodyPr/>
                    <a:lstStyle/>
                    <a:p>
                      <a:pPr algn="r" fontAlgn="b"/>
                      <a:r>
                        <a:rPr lang="en-GB" sz="1400" b="0" i="0" u="none" strike="noStrike" dirty="0">
                          <a:solidFill>
                            <a:srgbClr val="000000"/>
                          </a:solidFill>
                          <a:effectLst/>
                          <a:latin typeface="+mn-lt"/>
                        </a:rPr>
                        <a:t>0.8</a:t>
                      </a:r>
                    </a:p>
                  </a:txBody>
                  <a:tcPr marL="9525" marR="9525" marT="9525" marB="0">
                    <a:solidFill>
                      <a:srgbClr val="006965">
                        <a:alpha val="50196"/>
                      </a:srgbClr>
                    </a:solidFill>
                  </a:tcPr>
                </a:tc>
                <a:extLst>
                  <a:ext uri="{0D108BD9-81ED-4DB2-BD59-A6C34878D82A}">
                    <a16:rowId xmlns:a16="http://schemas.microsoft.com/office/drawing/2014/main" val="559763272"/>
                  </a:ext>
                </a:extLst>
              </a:tr>
              <a:tr h="393292">
                <a:tc>
                  <a:txBody>
                    <a:bodyPr/>
                    <a:lstStyle/>
                    <a:p>
                      <a:pPr lvl="1" algn="l" fontAlgn="b"/>
                      <a:r>
                        <a:rPr lang="en-GB" sz="1400" u="none" strike="noStrike" dirty="0">
                          <a:effectLst/>
                        </a:rPr>
                        <a:t>Wycombe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1,840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2,785</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4.0</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945</a:t>
                      </a:r>
                    </a:p>
                  </a:txBody>
                  <a:tcPr marL="9525" marR="9525" marT="9525" marB="0">
                    <a:solidFill>
                      <a:srgbClr val="006965">
                        <a:alpha val="20000"/>
                      </a:srgbClr>
                    </a:solidFill>
                  </a:tcPr>
                </a:tc>
                <a:tc>
                  <a:txBody>
                    <a:bodyPr/>
                    <a:lstStyle/>
                    <a:p>
                      <a:pPr algn="r" fontAlgn="b"/>
                      <a:r>
                        <a:rPr lang="en-GB" sz="1400" b="0" i="0" u="none" strike="noStrike" dirty="0">
                          <a:solidFill>
                            <a:srgbClr val="000000"/>
                          </a:solidFill>
                          <a:effectLst/>
                          <a:latin typeface="+mn-lt"/>
                        </a:rPr>
                        <a:t>1.4</a:t>
                      </a:r>
                    </a:p>
                  </a:txBody>
                  <a:tcPr marL="9525" marR="9525" marT="9525" marB="0">
                    <a:solidFill>
                      <a:srgbClr val="006965">
                        <a:alpha val="20000"/>
                      </a:srgbClr>
                    </a:solidFill>
                  </a:tcPr>
                </a:tc>
                <a:extLst>
                  <a:ext uri="{0D108BD9-81ED-4DB2-BD59-A6C34878D82A}">
                    <a16:rowId xmlns:a16="http://schemas.microsoft.com/office/drawing/2014/main" val="3378898359"/>
                  </a:ext>
                </a:extLst>
              </a:tr>
              <a:tr h="393292">
                <a:tc>
                  <a:txBody>
                    <a:bodyPr/>
                    <a:lstStyle/>
                    <a:p>
                      <a:pPr algn="l" fontAlgn="b"/>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solidFill>
                      <a:srgbClr val="006965">
                        <a:alpha val="50196"/>
                      </a:srgbClr>
                    </a:solidFill>
                  </a:tcPr>
                </a:tc>
                <a:extLst>
                  <a:ext uri="{0D108BD9-81ED-4DB2-BD59-A6C34878D82A}">
                    <a16:rowId xmlns:a16="http://schemas.microsoft.com/office/drawing/2014/main" val="2142116898"/>
                  </a:ext>
                </a:extLst>
              </a:tr>
              <a:tr h="393292">
                <a:tc>
                  <a:txBody>
                    <a:bodyPr/>
                    <a:lstStyle/>
                    <a:p>
                      <a:pPr algn="l" fontAlgn="b"/>
                      <a:r>
                        <a:rPr lang="en-GB" sz="1400" b="1" u="none" strike="noStrike" dirty="0">
                          <a:effectLst/>
                        </a:rPr>
                        <a:t>Buckinghamshire</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rPr>
                        <a:t>1.7</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20000"/>
                      </a:srgbClr>
                    </a:solidFill>
                  </a:tcPr>
                </a:tc>
                <a:tc>
                  <a:txBody>
                    <a:bodyPr/>
                    <a:lstStyle/>
                    <a:p>
                      <a:pPr algn="r" fontAlgn="ctr"/>
                      <a:r>
                        <a:rPr lang="en-GB" sz="1400" b="1" i="0" u="none" strike="noStrike">
                          <a:solidFill>
                            <a:srgbClr val="000000"/>
                          </a:solidFill>
                          <a:effectLst/>
                          <a:latin typeface="+mn-lt"/>
                        </a:rPr>
                        <a:t>8,875</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2.6</a:t>
                      </a:r>
                    </a:p>
                  </a:txBody>
                  <a:tcPr marL="9525" marR="9525" marT="9525" marB="0">
                    <a:solidFill>
                      <a:srgbClr val="006965">
                        <a:alpha val="20000"/>
                      </a:srgbClr>
                    </a:solidFill>
                  </a:tcPr>
                </a:tc>
                <a:tc>
                  <a:txBody>
                    <a:bodyPr/>
                    <a:lstStyle/>
                    <a:p>
                      <a:pPr algn="r" fontAlgn="b"/>
                      <a:r>
                        <a:rPr lang="en-GB" sz="1400" b="0" i="0" u="none" strike="noStrike">
                          <a:solidFill>
                            <a:srgbClr val="000000"/>
                          </a:solidFill>
                          <a:effectLst/>
                          <a:latin typeface="+mn-lt"/>
                        </a:rPr>
                        <a:t>3,335</a:t>
                      </a:r>
                    </a:p>
                  </a:txBody>
                  <a:tcPr marL="9525" marR="9525" marT="9525" marB="0">
                    <a:solidFill>
                      <a:srgbClr val="006965">
                        <a:alpha val="20000"/>
                      </a:srgbClr>
                    </a:solidFill>
                  </a:tcPr>
                </a:tc>
                <a:tc>
                  <a:txBody>
                    <a:bodyPr/>
                    <a:lstStyle/>
                    <a:p>
                      <a:pPr algn="r" fontAlgn="b"/>
                      <a:r>
                        <a:rPr lang="en-GB" sz="1400" b="0" i="0" u="none" strike="noStrike" dirty="0">
                          <a:solidFill>
                            <a:srgbClr val="000000"/>
                          </a:solidFill>
                          <a:effectLst/>
                          <a:latin typeface="+mn-lt"/>
                        </a:rPr>
                        <a:t>0.9</a:t>
                      </a:r>
                    </a:p>
                  </a:txBody>
                  <a:tcPr marL="9525" marR="9525" marT="9525" marB="0">
                    <a:solidFill>
                      <a:srgbClr val="006965">
                        <a:alpha val="20000"/>
                      </a:srgbClr>
                    </a:solidFill>
                  </a:tcPr>
                </a:tc>
                <a:extLst>
                  <a:ext uri="{0D108BD9-81ED-4DB2-BD59-A6C34878D82A}">
                    <a16:rowId xmlns:a16="http://schemas.microsoft.com/office/drawing/2014/main" val="1577093800"/>
                  </a:ext>
                </a:extLst>
              </a:tr>
              <a:tr h="393292">
                <a:tc>
                  <a:txBody>
                    <a:bodyPr/>
                    <a:lstStyle/>
                    <a:p>
                      <a:pPr algn="l" fontAlgn="b"/>
                      <a:r>
                        <a:rPr lang="en-GB" sz="1400" u="none" strike="noStrike" dirty="0">
                          <a:effectLst/>
                        </a:rPr>
                        <a:t>England</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1,063,505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rPr>
                        <a:t>3.0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solidFill>
                      <a:srgbClr val="006965">
                        <a:alpha val="50196"/>
                      </a:srgbClr>
                    </a:solidFill>
                  </a:tcPr>
                </a:tc>
                <a:tc>
                  <a:txBody>
                    <a:bodyPr/>
                    <a:lstStyle/>
                    <a:p>
                      <a:pPr algn="r" fontAlgn="ctr"/>
                      <a:r>
                        <a:rPr lang="en-GB" sz="1400" b="0" i="0" u="none" strike="noStrike">
                          <a:solidFill>
                            <a:srgbClr val="333333"/>
                          </a:solidFill>
                          <a:effectLst/>
                          <a:latin typeface="+mn-lt"/>
                        </a:rPr>
                        <a:t>1,339,110</a:t>
                      </a:r>
                    </a:p>
                  </a:txBody>
                  <a:tcPr marL="9525" marR="9525" marT="9525" marB="0">
                    <a:solidFill>
                      <a:srgbClr val="006965">
                        <a:alpha val="50196"/>
                      </a:srgbClr>
                    </a:solidFill>
                  </a:tcPr>
                </a:tc>
                <a:tc>
                  <a:txBody>
                    <a:bodyPr/>
                    <a:lstStyle/>
                    <a:p>
                      <a:pPr algn="r" fontAlgn="b"/>
                      <a:r>
                        <a:rPr lang="en-GB" sz="1400" b="0" i="0" u="none" strike="noStrike">
                          <a:solidFill>
                            <a:srgbClr val="000000"/>
                          </a:solidFill>
                          <a:effectLst/>
                          <a:latin typeface="+mn-lt"/>
                        </a:rPr>
                        <a:t>3.8</a:t>
                      </a:r>
                    </a:p>
                  </a:txBody>
                  <a:tcPr marL="9525" marR="9525" marT="9525" marB="0">
                    <a:solidFill>
                      <a:srgbClr val="006965">
                        <a:alpha val="50196"/>
                      </a:srgbClr>
                    </a:solidFill>
                  </a:tcPr>
                </a:tc>
                <a:tc>
                  <a:txBody>
                    <a:bodyPr/>
                    <a:lstStyle/>
                    <a:p>
                      <a:pPr algn="r" fontAlgn="b"/>
                      <a:r>
                        <a:rPr lang="en-GB" sz="1400" b="0" i="0" u="none" strike="noStrike">
                          <a:solidFill>
                            <a:srgbClr val="000000"/>
                          </a:solidFill>
                          <a:effectLst/>
                          <a:latin typeface="+mn-lt"/>
                        </a:rPr>
                        <a:t>275,605</a:t>
                      </a:r>
                    </a:p>
                  </a:txBody>
                  <a:tcPr marL="9525" marR="9525" marT="9525" marB="0">
                    <a:solidFill>
                      <a:srgbClr val="006965">
                        <a:alpha val="50196"/>
                      </a:srgbClr>
                    </a:solidFill>
                  </a:tcPr>
                </a:tc>
                <a:tc>
                  <a:txBody>
                    <a:bodyPr/>
                    <a:lstStyle/>
                    <a:p>
                      <a:pPr algn="r" fontAlgn="b"/>
                      <a:r>
                        <a:rPr lang="en-GB" sz="1400" b="0" i="0" u="none" strike="noStrike" dirty="0">
                          <a:solidFill>
                            <a:srgbClr val="000000"/>
                          </a:solidFill>
                          <a:effectLst/>
                          <a:latin typeface="+mn-lt"/>
                        </a:rPr>
                        <a:t>0.8</a:t>
                      </a:r>
                    </a:p>
                  </a:txBody>
                  <a:tcPr marL="9525" marR="9525" marT="9525" marB="0">
                    <a:solidFill>
                      <a:srgbClr val="006965">
                        <a:alpha val="50196"/>
                      </a:srgbClr>
                    </a:solidFill>
                  </a:tcPr>
                </a:tc>
                <a:extLst>
                  <a:ext uri="{0D108BD9-81ED-4DB2-BD59-A6C34878D82A}">
                    <a16:rowId xmlns:a16="http://schemas.microsoft.com/office/drawing/2014/main" val="1894439850"/>
                  </a:ext>
                </a:extLst>
              </a:tr>
            </a:tbl>
          </a:graphicData>
        </a:graphic>
      </p:graphicFrame>
      <p:pic>
        <p:nvPicPr>
          <p:cNvPr id="6" name="Picture 5" descr="Text&#10;&#10;Description automatically generated with medium confidence">
            <a:extLst>
              <a:ext uri="{FF2B5EF4-FFF2-40B4-BE49-F238E27FC236}">
                <a16:creationId xmlns:a16="http://schemas.microsoft.com/office/drawing/2014/main" id="{391204C5-7732-8C30-23B3-C46BF6676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
        <p:nvSpPr>
          <p:cNvPr id="7" name="TextBox 6">
            <a:extLst>
              <a:ext uri="{FF2B5EF4-FFF2-40B4-BE49-F238E27FC236}">
                <a16:creationId xmlns:a16="http://schemas.microsoft.com/office/drawing/2014/main" id="{1E719C3F-78D8-2909-59A0-1C634C3DF680}"/>
              </a:ext>
            </a:extLst>
          </p:cNvPr>
          <p:cNvSpPr txBox="1"/>
          <p:nvPr/>
        </p:nvSpPr>
        <p:spPr>
          <a:xfrm>
            <a:off x="9180692" y="5900652"/>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spTree>
    <p:extLst>
      <p:ext uri="{BB962C8B-B14F-4D97-AF65-F5344CB8AC3E}">
        <p14:creationId xmlns:p14="http://schemas.microsoft.com/office/powerpoint/2010/main" val="373618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733809324"/>
              </p:ext>
            </p:extLst>
          </p:nvPr>
        </p:nvGraphicFramePr>
        <p:xfrm>
          <a:off x="838200" y="1357091"/>
          <a:ext cx="10515600" cy="47561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Chart 1: Claimant Count – September 2023</a:t>
            </a:r>
            <a:r>
              <a:rPr lang="en-GB" sz="3200" dirty="0">
                <a:solidFill>
                  <a:srgbClr val="006965"/>
                </a:solidFill>
              </a:rPr>
              <a:t>	</a:t>
            </a:r>
          </a:p>
        </p:txBody>
      </p:sp>
      <p:sp>
        <p:nvSpPr>
          <p:cNvPr id="4" name="Oval 3">
            <a:extLst>
              <a:ext uri="{FF2B5EF4-FFF2-40B4-BE49-F238E27FC236}">
                <a16:creationId xmlns:a16="http://schemas.microsoft.com/office/drawing/2014/main" id="{6A868EE4-70A0-2EB1-00C9-38A34316C115}"/>
              </a:ext>
            </a:extLst>
          </p:cNvPr>
          <p:cNvSpPr/>
          <p:nvPr/>
        </p:nvSpPr>
        <p:spPr>
          <a:xfrm>
            <a:off x="1637529" y="1767254"/>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3,335</a:t>
            </a:r>
            <a:r>
              <a:rPr lang="en-GB" sz="1400" dirty="0"/>
              <a:t> more claimants in September 2023 than in March 2020</a:t>
            </a:r>
          </a:p>
        </p:txBody>
      </p:sp>
      <p:sp>
        <p:nvSpPr>
          <p:cNvPr id="6" name="TextBox 5">
            <a:extLst>
              <a:ext uri="{FF2B5EF4-FFF2-40B4-BE49-F238E27FC236}">
                <a16:creationId xmlns:a16="http://schemas.microsoft.com/office/drawing/2014/main" id="{D43B871C-8C87-9606-7F2F-1A781AE94D25}"/>
              </a:ext>
            </a:extLst>
          </p:cNvPr>
          <p:cNvSpPr txBox="1"/>
          <p:nvPr/>
        </p:nvSpPr>
        <p:spPr>
          <a:xfrm>
            <a:off x="9685471" y="595936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8" name="Picture 7" descr="Text&#10;&#10;Description automatically generated with medium confidence">
            <a:extLst>
              <a:ext uri="{FF2B5EF4-FFF2-40B4-BE49-F238E27FC236}">
                <a16:creationId xmlns:a16="http://schemas.microsoft.com/office/drawing/2014/main" id="{8051017A-FCA1-01C2-863F-E9797525B9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241140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838200" y="114497"/>
            <a:ext cx="8010196" cy="1325563"/>
          </a:xfrm>
        </p:spPr>
        <p:txBody>
          <a:bodyPr>
            <a:normAutofit/>
          </a:bodyPr>
          <a:lstStyle/>
          <a:p>
            <a:r>
              <a:rPr lang="en-GB" sz="2400" b="1" dirty="0">
                <a:solidFill>
                  <a:srgbClr val="006965"/>
                </a:solidFill>
              </a:rPr>
              <a:t>Chart 3: Claimant Count rate % point change (March 2020 to September 2023) by Local Enterprise Partnership (LEP) area</a:t>
            </a:r>
            <a:r>
              <a:rPr lang="en-GB" sz="2400" dirty="0">
                <a:solidFill>
                  <a:srgbClr val="006965"/>
                </a:solidFill>
              </a:rPr>
              <a:t>	</a:t>
            </a:r>
          </a:p>
        </p:txBody>
      </p:sp>
      <p:sp>
        <p:nvSpPr>
          <p:cNvPr id="4" name="TextBox 3">
            <a:extLst>
              <a:ext uri="{FF2B5EF4-FFF2-40B4-BE49-F238E27FC236}">
                <a16:creationId xmlns:a16="http://schemas.microsoft.com/office/drawing/2014/main" id="{133B023D-FD56-4789-989E-728754E08B78}"/>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7" name="Picture 6" descr="Text&#10;&#10;Description automatically generated with medium confidence">
            <a:extLst>
              <a:ext uri="{FF2B5EF4-FFF2-40B4-BE49-F238E27FC236}">
                <a16:creationId xmlns:a16="http://schemas.microsoft.com/office/drawing/2014/main" id="{B3495785-C108-C39E-0DFE-F838843C0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8" name="Chart 7">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3446475086"/>
              </p:ext>
            </p:extLst>
          </p:nvPr>
        </p:nvGraphicFramePr>
        <p:xfrm>
          <a:off x="838200" y="1379094"/>
          <a:ext cx="10629274" cy="50067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4058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838200" y="365125"/>
            <a:ext cx="8553450" cy="1325563"/>
          </a:xfrm>
        </p:spPr>
        <p:txBody>
          <a:bodyPr>
            <a:normAutofit/>
          </a:bodyPr>
          <a:lstStyle/>
          <a:p>
            <a:r>
              <a:rPr lang="en-GB" sz="2800" b="1" dirty="0">
                <a:solidFill>
                  <a:srgbClr val="006965"/>
                </a:solidFill>
              </a:rPr>
              <a:t>Chart 4: Claimant Count rate by LEP area (September 2023)</a:t>
            </a:r>
            <a:r>
              <a:rPr lang="en-GB" sz="2800" dirty="0">
                <a:solidFill>
                  <a:srgbClr val="006965"/>
                </a:solidFill>
              </a:rPr>
              <a:t>	</a:t>
            </a:r>
          </a:p>
        </p:txBody>
      </p:sp>
      <p:sp>
        <p:nvSpPr>
          <p:cNvPr id="4" name="TextBox 3">
            <a:extLst>
              <a:ext uri="{FF2B5EF4-FFF2-40B4-BE49-F238E27FC236}">
                <a16:creationId xmlns:a16="http://schemas.microsoft.com/office/drawing/2014/main" id="{BCDE03A8-C1AB-ED9C-C14A-50C11A93C856}"/>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6" name="Picture 5" descr="Text&#10;&#10;Description automatically generated with medium confidence">
            <a:extLst>
              <a:ext uri="{FF2B5EF4-FFF2-40B4-BE49-F238E27FC236}">
                <a16:creationId xmlns:a16="http://schemas.microsoft.com/office/drawing/2014/main" id="{36257988-F78D-535B-E61A-86BF2423D9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7" name="Chart 6">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872165720"/>
              </p:ext>
            </p:extLst>
          </p:nvPr>
        </p:nvGraphicFramePr>
        <p:xfrm>
          <a:off x="838200" y="1172408"/>
          <a:ext cx="10058400" cy="51507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6212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Characteristics of claimants	</a:t>
            </a:r>
            <a:r>
              <a:rPr lang="en-GB" sz="3200" dirty="0">
                <a:solidFill>
                  <a:srgbClr val="006965"/>
                </a:solidFill>
              </a:rPr>
              <a:t>	</a:t>
            </a: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r>
              <a:rPr lang="en-GB" sz="2400" dirty="0"/>
              <a:t>Between March 2020 and September 2023, the Claimant Count rate in Buckinghamshire for men rose by 0.8 percentage points, compared to 1.0 percentage points for women.</a:t>
            </a:r>
          </a:p>
          <a:p>
            <a:r>
              <a:rPr lang="en-GB" sz="2400" dirty="0"/>
              <a:t>People aged 25-49 make up a greater proportion of all those claiming now than pre-pandemic.</a:t>
            </a:r>
          </a:p>
          <a:p>
            <a:r>
              <a:rPr lang="en-GB" sz="2400" dirty="0"/>
              <a:t>There was a 75% increase in the number of 25-49 year old claimants in Buckinghamshire between March 2020 and September 2023, compared to a 60% increase across all ages.  </a:t>
            </a:r>
          </a:p>
          <a:p>
            <a:endParaRPr lang="en-GB" sz="2400" dirty="0"/>
          </a:p>
          <a:p>
            <a:endParaRPr lang="en-GB" sz="2400" dirty="0"/>
          </a:p>
        </p:txBody>
      </p:sp>
      <p:pic>
        <p:nvPicPr>
          <p:cNvPr id="6" name="Picture 5" descr="Text&#10;&#10;Description automatically generated with medium confidence">
            <a:extLst>
              <a:ext uri="{FF2B5EF4-FFF2-40B4-BE49-F238E27FC236}">
                <a16:creationId xmlns:a16="http://schemas.microsoft.com/office/drawing/2014/main" id="{4972E325-EEC2-1C48-E36F-40CE1E527F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3304347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rPr>
              <a:t>Technical Appendix (1) </a:t>
            </a:r>
            <a:endParaRPr lang="en-GB" sz="3200" dirty="0">
              <a:solidFill>
                <a:srgbClr val="006965"/>
              </a:solidFill>
            </a:endParaRP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a:p>
            <a:endParaRPr lang="en-GB" sz="2000" dirty="0"/>
          </a:p>
        </p:txBody>
      </p:sp>
      <p:pic>
        <p:nvPicPr>
          <p:cNvPr id="3" name="Picture 2" descr="Text&#10;&#10;Description automatically generated with medium confidence">
            <a:extLst>
              <a:ext uri="{FF2B5EF4-FFF2-40B4-BE49-F238E27FC236}">
                <a16:creationId xmlns:a16="http://schemas.microsoft.com/office/drawing/2014/main" id="{4AF846FD-C626-6595-9C11-854ACD789A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223458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90</TotalTime>
  <Words>1101</Words>
  <Application>Microsoft Office PowerPoint</Application>
  <PresentationFormat>Widescreen</PresentationFormat>
  <Paragraphs>119</Paragraphs>
  <Slides>12</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Calibri Light</vt:lpstr>
      <vt:lpstr>Symbol</vt:lpstr>
      <vt:lpstr>Office Theme</vt:lpstr>
      <vt:lpstr>1_Office Theme</vt:lpstr>
      <vt:lpstr>Microsoft Excel Worksheet</vt:lpstr>
      <vt:lpstr>October 2023</vt:lpstr>
      <vt:lpstr>About </vt:lpstr>
      <vt:lpstr>Headlines – September 2023 </vt:lpstr>
      <vt:lpstr>Table 1: Claimant Count – September 2023 </vt:lpstr>
      <vt:lpstr>Chart 1: Claimant Count – September 2023 </vt:lpstr>
      <vt:lpstr>Chart 3: Claimant Count rate % point change (March 2020 to September 2023) by Local Enterprise Partnership (LEP) area </vt:lpstr>
      <vt:lpstr>Chart 4: Claimant Count rate by LEP area (September 2023) </vt:lpstr>
      <vt:lpstr>Characteristics of claimants  </vt:lpstr>
      <vt:lpstr>Technical Appendix (1) </vt:lpstr>
      <vt:lpstr>Technical Appendix (2) </vt:lpstr>
      <vt:lpstr>Technical Appendix (3)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2023</dc:title>
  <dc:creator>James Moorhouse</dc:creator>
  <cp:lastModifiedBy>James Moorhouse</cp:lastModifiedBy>
  <cp:revision>1</cp:revision>
  <dcterms:created xsi:type="dcterms:W3CDTF">2023-10-24T10:15:05Z</dcterms:created>
  <dcterms:modified xsi:type="dcterms:W3CDTF">2023-10-24T11:45:07Z</dcterms:modified>
</cp:coreProperties>
</file>