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9"/>
  </p:notesMasterIdLst>
  <p:handoutMasterIdLst>
    <p:handoutMasterId r:id="rId30"/>
  </p:handoutMasterIdLst>
  <p:sldIdLst>
    <p:sldId id="256" r:id="rId7"/>
    <p:sldId id="257" r:id="rId8"/>
    <p:sldId id="318" r:id="rId9"/>
    <p:sldId id="328" r:id="rId10"/>
    <p:sldId id="332" r:id="rId11"/>
    <p:sldId id="268" r:id="rId12"/>
    <p:sldId id="319" r:id="rId13"/>
    <p:sldId id="320" r:id="rId14"/>
    <p:sldId id="322" r:id="rId15"/>
    <p:sldId id="321" r:id="rId16"/>
    <p:sldId id="323" r:id="rId17"/>
    <p:sldId id="325" r:id="rId18"/>
    <p:sldId id="324" r:id="rId19"/>
    <p:sldId id="326" r:id="rId20"/>
    <p:sldId id="334" r:id="rId21"/>
    <p:sldId id="267" r:id="rId22"/>
    <p:sldId id="333" r:id="rId23"/>
    <p:sldId id="331" r:id="rId24"/>
    <p:sldId id="261" r:id="rId25"/>
    <p:sldId id="336" r:id="rId26"/>
    <p:sldId id="259" r:id="rId27"/>
    <p:sldId id="3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87A53-827D-6B15-F565-C9B1DFE6E68E}" name="James Moorhouse" initials="JM" userId="S::James.Moorhouse@btvlep.co.uk::52c77cd9-d034-4c34-a84a-9452b75c1451" providerId="AD"/>
  <p188:author id="{407FE562-A949-BEB0-8B23-7B1010FD0147}" name="Caroline Hargrave" initials="CH" userId="S::Caroline.Hargrave@buckslep.co.uk::b8f2e569-4c81-4f9d-96cf-9b35a10b6345" providerId="AD"/>
  <p188:author id="{8DC5648C-7FED-047F-69A1-9512F8155D74}" name="Caroline Hargrave" initials="CH" userId="S::caroline.hargrave@buckslep.co.uk::b8f2e569-4c81-4f9d-96cf-9b35a10b6345" providerId="AD"/>
  <p188:author id="{5C4894CC-0C35-0B6C-EBBF-4BEEBED18C1B}" name="Saad Ehsan" initials="SE" userId="S::Saad.Ehsan@buckslep.co.uk::2a3e375b-0d84-42d1-99eb-b9c1a4dee999" providerId="AD"/>
  <p188:author id="{48B253FE-2DD4-119B-6035-933313904A13}" name="Saad Ehsan" initials="SE" userId="S::saad.ehsan@buckslep.co.uk::2a3e375b-0d84-42d1-99eb-b9c1a4dee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65"/>
    <a:srgbClr val="878787"/>
    <a:srgbClr val="B5D123"/>
    <a:srgbClr val="00B8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76CEC-D843-43C0-8249-6969FFE3FB18}" v="15" dt="2023-10-25T12:35:15.501"/>
    <p1510:client id="{413C41F1-D88D-4236-83F0-10084A4E6791}" v="361" dt="2023-10-25T12:11:12.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UK%20Business%20Count%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UK%20Business%20Count%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UK%20Business%20Count%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UK%20Business%20Count%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Business%20Start%20Up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1.%20Business%20and%20innovation/01%20Business%20population/Business%20Start%20Up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ucksbusinessfirst-my.sharepoint.com/personal/james_moorhouse_btvlep_co_uk/Documents/Business%20Start%20Up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8AF"/>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197F-44D7-B84A-F6A246BD1B6E}"/>
              </c:ext>
            </c:extLst>
          </c:dPt>
          <c:dPt>
            <c:idx val="1"/>
            <c:invertIfNegative val="0"/>
            <c:bubble3D val="0"/>
            <c:spPr>
              <a:solidFill>
                <a:srgbClr val="006965"/>
              </a:solidFill>
              <a:ln>
                <a:noFill/>
              </a:ln>
              <a:effectLst/>
            </c:spPr>
            <c:extLst>
              <c:ext xmlns:c16="http://schemas.microsoft.com/office/drawing/2014/chart" uri="{C3380CC4-5D6E-409C-BE32-E72D297353CC}">
                <c16:uniqueId val="{00000003-197F-44D7-B84A-F6A246BD1B6E}"/>
              </c:ext>
            </c:extLst>
          </c:dPt>
          <c:dPt>
            <c:idx val="2"/>
            <c:invertIfNegative val="0"/>
            <c:bubble3D val="0"/>
            <c:spPr>
              <a:solidFill>
                <a:srgbClr val="006965"/>
              </a:solidFill>
              <a:ln>
                <a:noFill/>
              </a:ln>
              <a:effectLst/>
            </c:spPr>
            <c:extLst>
              <c:ext xmlns:c16="http://schemas.microsoft.com/office/drawing/2014/chart" uri="{C3380CC4-5D6E-409C-BE32-E72D297353CC}">
                <c16:uniqueId val="{00000005-197F-44D7-B84A-F6A246BD1B6E}"/>
              </c:ext>
            </c:extLst>
          </c:dPt>
          <c:dPt>
            <c:idx val="3"/>
            <c:invertIfNegative val="0"/>
            <c:bubble3D val="0"/>
            <c:spPr>
              <a:solidFill>
                <a:srgbClr val="006965"/>
              </a:solidFill>
              <a:ln>
                <a:noFill/>
              </a:ln>
              <a:effectLst/>
            </c:spPr>
            <c:extLst>
              <c:ext xmlns:c16="http://schemas.microsoft.com/office/drawing/2014/chart" uri="{C3380CC4-5D6E-409C-BE32-E72D297353CC}">
                <c16:uniqueId val="{00000007-197F-44D7-B84A-F6A246BD1B6E}"/>
              </c:ext>
            </c:extLst>
          </c:dPt>
          <c:dPt>
            <c:idx val="4"/>
            <c:invertIfNegative val="0"/>
            <c:bubble3D val="0"/>
            <c:spPr>
              <a:solidFill>
                <a:srgbClr val="006965"/>
              </a:solidFill>
              <a:ln>
                <a:noFill/>
              </a:ln>
              <a:effectLst/>
            </c:spPr>
            <c:extLst>
              <c:ext xmlns:c16="http://schemas.microsoft.com/office/drawing/2014/chart" uri="{C3380CC4-5D6E-409C-BE32-E72D297353CC}">
                <c16:uniqueId val="{00000009-197F-44D7-B84A-F6A246BD1B6E}"/>
              </c:ext>
            </c:extLst>
          </c:dPt>
          <c:cat>
            <c:numRef>
              <c:f>Sheet1!$A$4:$A$17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Sheet1!$B$4:$B$17</c:f>
              <c:numCache>
                <c:formatCode>#,##0</c:formatCode>
                <c:ptCount val="14"/>
                <c:pt idx="0">
                  <c:v>25925</c:v>
                </c:pt>
                <c:pt idx="1">
                  <c:v>25875</c:v>
                </c:pt>
                <c:pt idx="2">
                  <c:v>26550</c:v>
                </c:pt>
                <c:pt idx="3">
                  <c:v>26620</c:v>
                </c:pt>
                <c:pt idx="4">
                  <c:v>27380</c:v>
                </c:pt>
                <c:pt idx="5">
                  <c:v>29140</c:v>
                </c:pt>
                <c:pt idx="6">
                  <c:v>30095</c:v>
                </c:pt>
                <c:pt idx="7">
                  <c:v>31080</c:v>
                </c:pt>
                <c:pt idx="8">
                  <c:v>30720</c:v>
                </c:pt>
                <c:pt idx="9">
                  <c:v>31150</c:v>
                </c:pt>
                <c:pt idx="10">
                  <c:v>31280</c:v>
                </c:pt>
                <c:pt idx="11">
                  <c:v>31470</c:v>
                </c:pt>
                <c:pt idx="12">
                  <c:v>31355</c:v>
                </c:pt>
                <c:pt idx="13">
                  <c:v>31210</c:v>
                </c:pt>
              </c:numCache>
            </c:numRef>
          </c:val>
          <c:extLst>
            <c:ext xmlns:c16="http://schemas.microsoft.com/office/drawing/2014/chart" uri="{C3380CC4-5D6E-409C-BE32-E72D297353CC}">
              <c16:uniqueId val="{0000000A-197F-44D7-B84A-F6A246BD1B6E}"/>
            </c:ext>
          </c:extLst>
        </c:ser>
        <c:dLbls>
          <c:showLegendKey val="0"/>
          <c:showVal val="0"/>
          <c:showCatName val="0"/>
          <c:showSerName val="0"/>
          <c:showPercent val="0"/>
          <c:showBubbleSize val="0"/>
        </c:dLbls>
        <c:gapWidth val="219"/>
        <c:overlap val="-27"/>
        <c:axId val="1739656687"/>
        <c:axId val="1735751519"/>
      </c:barChart>
      <c:catAx>
        <c:axId val="173965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5751519"/>
        <c:crosses val="autoZero"/>
        <c:auto val="1"/>
        <c:lblAlgn val="ctr"/>
        <c:lblOffset val="100"/>
        <c:noMultiLvlLbl val="0"/>
      </c:catAx>
      <c:valAx>
        <c:axId val="1735751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965668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'[UK Business Count 2023.xlsx]Industry'!$K$6</c:f>
              <c:strCache>
                <c:ptCount val="1"/>
                <c:pt idx="0">
                  <c:v>England</c:v>
                </c:pt>
              </c:strCache>
            </c:strRef>
          </c:tx>
          <c:spPr>
            <a:solidFill>
              <a:srgbClr val="00B8AF"/>
            </a:solidFill>
            <a:ln>
              <a:noFill/>
            </a:ln>
            <a:effectLst/>
          </c:spPr>
          <c:invertIfNegative val="0"/>
          <c:cat>
            <c:strRef>
              <c:f>'[UK Business Count 2023.xlsx]Industry'!$I$7:$I$24</c:f>
              <c:strCache>
                <c:ptCount val="18"/>
                <c:pt idx="0">
                  <c:v>Public administration &amp; defence</c:v>
                </c:pt>
                <c:pt idx="1">
                  <c:v>Mining, quarrying &amp; utilities</c:v>
                </c:pt>
                <c:pt idx="2">
                  <c:v>Financial &amp; insurance</c:v>
                </c:pt>
                <c:pt idx="3">
                  <c:v>Education</c:v>
                </c:pt>
                <c:pt idx="4">
                  <c:v>Motor trades</c:v>
                </c:pt>
                <c:pt idx="5">
                  <c:v>Agriculture, forestry &amp; fishing</c:v>
                </c:pt>
                <c:pt idx="6">
                  <c:v>Transport &amp; storage (inc postal)</c:v>
                </c:pt>
                <c:pt idx="7">
                  <c:v>Health</c:v>
                </c:pt>
                <c:pt idx="8">
                  <c:v>Accommodation &amp; food services</c:v>
                </c:pt>
                <c:pt idx="9">
                  <c:v>Wholesale</c:v>
                </c:pt>
                <c:pt idx="10">
                  <c:v>Property</c:v>
                </c:pt>
                <c:pt idx="11">
                  <c:v>Manufacturing</c:v>
                </c:pt>
                <c:pt idx="12">
                  <c:v>Arts, entertainment, recreation &amp; other services</c:v>
                </c:pt>
                <c:pt idx="13">
                  <c:v>Retail</c:v>
                </c:pt>
                <c:pt idx="14">
                  <c:v>Business administration &amp; support services</c:v>
                </c:pt>
                <c:pt idx="15">
                  <c:v>Information &amp; communication</c:v>
                </c:pt>
                <c:pt idx="16">
                  <c:v>Construction</c:v>
                </c:pt>
                <c:pt idx="17">
                  <c:v>Professional, scientific &amp; technical</c:v>
                </c:pt>
              </c:strCache>
            </c:strRef>
          </c:cat>
          <c:val>
            <c:numRef>
              <c:f>'[UK Business Count 2023.xlsx]Industry'!$K$7:$K$24</c:f>
              <c:numCache>
                <c:formatCode>0%</c:formatCode>
                <c:ptCount val="18"/>
                <c:pt idx="0">
                  <c:v>3.0124993407520699E-3</c:v>
                </c:pt>
                <c:pt idx="1">
                  <c:v>5.4237645693792523E-3</c:v>
                </c:pt>
                <c:pt idx="2">
                  <c:v>2.2562101155002373E-2</c:v>
                </c:pt>
                <c:pt idx="3">
                  <c:v>1.8142503032540478E-2</c:v>
                </c:pt>
                <c:pt idx="4">
                  <c:v>2.9190443542007279E-2</c:v>
                </c:pt>
                <c:pt idx="5">
                  <c:v>3.8843942830019511E-2</c:v>
                </c:pt>
                <c:pt idx="6">
                  <c:v>4.7887769632403356E-2</c:v>
                </c:pt>
                <c:pt idx="7">
                  <c:v>4.0135013976056115E-2</c:v>
                </c:pt>
                <c:pt idx="8">
                  <c:v>6.1515742840567482E-2</c:v>
                </c:pt>
                <c:pt idx="9">
                  <c:v>3.9052792574231318E-2</c:v>
                </c:pt>
                <c:pt idx="10">
                  <c:v>4.2936553979220506E-2</c:v>
                </c:pt>
                <c:pt idx="11">
                  <c:v>4.9155635251305313E-2</c:v>
                </c:pt>
                <c:pt idx="12">
                  <c:v>6.7340330151363328E-2</c:v>
                </c:pt>
                <c:pt idx="13">
                  <c:v>7.954010864405886E-2</c:v>
                </c:pt>
                <c:pt idx="14">
                  <c:v>8.5446970096513891E-2</c:v>
                </c:pt>
                <c:pt idx="15">
                  <c:v>7.3154369495279786E-2</c:v>
                </c:pt>
                <c:pt idx="16">
                  <c:v>0.13919940931385474</c:v>
                </c:pt>
                <c:pt idx="17">
                  <c:v>0.15745793998206845</c:v>
                </c:pt>
              </c:numCache>
            </c:numRef>
          </c:val>
          <c:extLst>
            <c:ext xmlns:c16="http://schemas.microsoft.com/office/drawing/2014/chart" uri="{C3380CC4-5D6E-409C-BE32-E72D297353CC}">
              <c16:uniqueId val="{00000000-18DE-47A1-849B-8EA08FD4BCCE}"/>
            </c:ext>
          </c:extLst>
        </c:ser>
        <c:ser>
          <c:idx val="0"/>
          <c:order val="1"/>
          <c:tx>
            <c:strRef>
              <c:f>'[UK Business Count 2023.xlsx]Industry'!$J$6</c:f>
              <c:strCache>
                <c:ptCount val="1"/>
                <c:pt idx="0">
                  <c:v>Buckinghamshire</c:v>
                </c:pt>
              </c:strCache>
            </c:strRef>
          </c:tx>
          <c:spPr>
            <a:solidFill>
              <a:srgbClr val="006965"/>
            </a:solidFill>
            <a:ln>
              <a:noFill/>
            </a:ln>
            <a:effectLst/>
          </c:spPr>
          <c:invertIfNegative val="0"/>
          <c:cat>
            <c:strRef>
              <c:f>'[UK Business Count 2023.xlsx]Industry'!$I$7:$I$24</c:f>
              <c:strCache>
                <c:ptCount val="18"/>
                <c:pt idx="0">
                  <c:v>Public administration &amp; defence</c:v>
                </c:pt>
                <c:pt idx="1">
                  <c:v>Mining, quarrying &amp; utilities</c:v>
                </c:pt>
                <c:pt idx="2">
                  <c:v>Financial &amp; insurance</c:v>
                </c:pt>
                <c:pt idx="3">
                  <c:v>Education</c:v>
                </c:pt>
                <c:pt idx="4">
                  <c:v>Motor trades</c:v>
                </c:pt>
                <c:pt idx="5">
                  <c:v>Agriculture, forestry &amp; fishing</c:v>
                </c:pt>
                <c:pt idx="6">
                  <c:v>Transport &amp; storage (inc postal)</c:v>
                </c:pt>
                <c:pt idx="7">
                  <c:v>Health</c:v>
                </c:pt>
                <c:pt idx="8">
                  <c:v>Accommodation &amp; food services</c:v>
                </c:pt>
                <c:pt idx="9">
                  <c:v>Wholesale</c:v>
                </c:pt>
                <c:pt idx="10">
                  <c:v>Property</c:v>
                </c:pt>
                <c:pt idx="11">
                  <c:v>Manufacturing</c:v>
                </c:pt>
                <c:pt idx="12">
                  <c:v>Arts, entertainment, recreation &amp; other services</c:v>
                </c:pt>
                <c:pt idx="13">
                  <c:v>Retail</c:v>
                </c:pt>
                <c:pt idx="14">
                  <c:v>Business administration &amp; support services</c:v>
                </c:pt>
                <c:pt idx="15">
                  <c:v>Information &amp; communication</c:v>
                </c:pt>
                <c:pt idx="16">
                  <c:v>Construction</c:v>
                </c:pt>
                <c:pt idx="17">
                  <c:v>Professional, scientific &amp; technical</c:v>
                </c:pt>
              </c:strCache>
            </c:strRef>
          </c:cat>
          <c:val>
            <c:numRef>
              <c:f>'[UK Business Count 2023.xlsx]Industry'!$J$7:$J$24</c:f>
              <c:numCache>
                <c:formatCode>0%</c:formatCode>
                <c:ptCount val="18"/>
                <c:pt idx="0">
                  <c:v>3.8449214995193849E-3</c:v>
                </c:pt>
                <c:pt idx="1">
                  <c:v>4.3255366869593076E-3</c:v>
                </c:pt>
                <c:pt idx="2">
                  <c:v>1.6821531560397309E-2</c:v>
                </c:pt>
                <c:pt idx="3">
                  <c:v>1.7462351810317207E-2</c:v>
                </c:pt>
                <c:pt idx="4">
                  <c:v>2.9157321371355335E-2</c:v>
                </c:pt>
                <c:pt idx="5">
                  <c:v>3.2521627683434799E-2</c:v>
                </c:pt>
                <c:pt idx="6">
                  <c:v>3.2521627683434799E-2</c:v>
                </c:pt>
                <c:pt idx="7">
                  <c:v>3.6526754245434154E-2</c:v>
                </c:pt>
                <c:pt idx="8">
                  <c:v>3.7327779557834027E-2</c:v>
                </c:pt>
                <c:pt idx="9">
                  <c:v>3.764818968279398E-2</c:v>
                </c:pt>
                <c:pt idx="10">
                  <c:v>4.3896187119512979E-2</c:v>
                </c:pt>
                <c:pt idx="11">
                  <c:v>4.4216597244472924E-2</c:v>
                </c:pt>
                <c:pt idx="12">
                  <c:v>6.5523870554309513E-2</c:v>
                </c:pt>
                <c:pt idx="13">
                  <c:v>6.6805511054149308E-2</c:v>
                </c:pt>
                <c:pt idx="14">
                  <c:v>9.3399551425825053E-2</c:v>
                </c:pt>
                <c:pt idx="15">
                  <c:v>0.10285165011214355</c:v>
                </c:pt>
                <c:pt idx="16">
                  <c:v>0.14001922460749761</c:v>
                </c:pt>
                <c:pt idx="17">
                  <c:v>0.19512976610060878</c:v>
                </c:pt>
              </c:numCache>
            </c:numRef>
          </c:val>
          <c:extLst>
            <c:ext xmlns:c16="http://schemas.microsoft.com/office/drawing/2014/chart" uri="{C3380CC4-5D6E-409C-BE32-E72D297353CC}">
              <c16:uniqueId val="{00000001-18DE-47A1-849B-8EA08FD4BCCE}"/>
            </c:ext>
          </c:extLst>
        </c:ser>
        <c:dLbls>
          <c:showLegendKey val="0"/>
          <c:showVal val="0"/>
          <c:showCatName val="0"/>
          <c:showSerName val="0"/>
          <c:showPercent val="0"/>
          <c:showBubbleSize val="0"/>
        </c:dLbls>
        <c:gapWidth val="182"/>
        <c:axId val="1569129279"/>
        <c:axId val="991412767"/>
      </c:barChart>
      <c:catAx>
        <c:axId val="1569129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91412767"/>
        <c:crosses val="autoZero"/>
        <c:auto val="1"/>
        <c:lblAlgn val="ctr"/>
        <c:lblOffset val="100"/>
        <c:noMultiLvlLbl val="0"/>
      </c:catAx>
      <c:valAx>
        <c:axId val="99141276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691292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6965"/>
            </a:solidFill>
            <a:ln>
              <a:noFill/>
            </a:ln>
            <a:effectLst/>
          </c:spPr>
          <c:invertIfNegative val="0"/>
          <c:dPt>
            <c:idx val="16"/>
            <c:invertIfNegative val="0"/>
            <c:bubble3D val="0"/>
            <c:spPr>
              <a:solidFill>
                <a:srgbClr val="00B8AF"/>
              </a:solidFill>
              <a:ln>
                <a:noFill/>
              </a:ln>
              <a:effectLst/>
            </c:spPr>
            <c:extLst>
              <c:ext xmlns:c16="http://schemas.microsoft.com/office/drawing/2014/chart" uri="{C3380CC4-5D6E-409C-BE32-E72D297353CC}">
                <c16:uniqueId val="{00000002-A9F7-4B94-9F08-8F6F1BF64BEA}"/>
              </c:ext>
            </c:extLst>
          </c:dPt>
          <c:dPt>
            <c:idx val="17"/>
            <c:invertIfNegative val="0"/>
            <c:bubble3D val="0"/>
            <c:spPr>
              <a:solidFill>
                <a:srgbClr val="00B8AF"/>
              </a:solidFill>
              <a:ln>
                <a:noFill/>
              </a:ln>
              <a:effectLst/>
            </c:spPr>
            <c:extLst>
              <c:ext xmlns:c16="http://schemas.microsoft.com/office/drawing/2014/chart" uri="{C3380CC4-5D6E-409C-BE32-E72D297353CC}">
                <c16:uniqueId val="{00000001-A9F7-4B94-9F08-8F6F1BF64BEA}"/>
              </c:ext>
            </c:extLst>
          </c:dPt>
          <c:cat>
            <c:strRef>
              <c:f>'[1]Industry over time'!$F$2:$F$19</c:f>
              <c:strCache>
                <c:ptCount val="18"/>
                <c:pt idx="0">
                  <c:v>Construction</c:v>
                </c:pt>
                <c:pt idx="1">
                  <c:v>Business administration &amp; support services</c:v>
                </c:pt>
                <c:pt idx="2">
                  <c:v>Retail</c:v>
                </c:pt>
                <c:pt idx="3">
                  <c:v>Transport &amp; storage (inc postal)</c:v>
                </c:pt>
                <c:pt idx="4">
                  <c:v>Health</c:v>
                </c:pt>
                <c:pt idx="5">
                  <c:v>Information &amp; communication</c:v>
                </c:pt>
                <c:pt idx="6">
                  <c:v>Property</c:v>
                </c:pt>
                <c:pt idx="7">
                  <c:v>Accommodation &amp; food services</c:v>
                </c:pt>
                <c:pt idx="8">
                  <c:v>Professional, scientific &amp; technical</c:v>
                </c:pt>
                <c:pt idx="9">
                  <c:v>Motor trades</c:v>
                </c:pt>
                <c:pt idx="10">
                  <c:v>Financial &amp; insurance</c:v>
                </c:pt>
                <c:pt idx="11">
                  <c:v>Arts, entertainment, recreation &amp; other services</c:v>
                </c:pt>
                <c:pt idx="12">
                  <c:v>Mining, quarrying &amp; utilities</c:v>
                </c:pt>
                <c:pt idx="13">
                  <c:v>Education</c:v>
                </c:pt>
                <c:pt idx="14">
                  <c:v>Manufacturing</c:v>
                </c:pt>
                <c:pt idx="15">
                  <c:v>Public administration &amp; defence</c:v>
                </c:pt>
                <c:pt idx="16">
                  <c:v>Agriculture, forestry &amp; fishing</c:v>
                </c:pt>
                <c:pt idx="17">
                  <c:v>Wholesale</c:v>
                </c:pt>
              </c:strCache>
            </c:strRef>
          </c:cat>
          <c:val>
            <c:numRef>
              <c:f>'[1]Industry over time'!$G$2:$G$19</c:f>
              <c:numCache>
                <c:formatCode>#,##0</c:formatCode>
                <c:ptCount val="18"/>
                <c:pt idx="0">
                  <c:v>1275</c:v>
                </c:pt>
                <c:pt idx="1">
                  <c:v>905</c:v>
                </c:pt>
                <c:pt idx="2">
                  <c:v>400</c:v>
                </c:pt>
                <c:pt idx="3">
                  <c:v>350</c:v>
                </c:pt>
                <c:pt idx="4">
                  <c:v>320</c:v>
                </c:pt>
                <c:pt idx="5">
                  <c:v>300</c:v>
                </c:pt>
                <c:pt idx="6">
                  <c:v>285</c:v>
                </c:pt>
                <c:pt idx="7">
                  <c:v>225</c:v>
                </c:pt>
                <c:pt idx="8">
                  <c:v>190</c:v>
                </c:pt>
                <c:pt idx="9">
                  <c:v>150</c:v>
                </c:pt>
                <c:pt idx="10">
                  <c:v>85</c:v>
                </c:pt>
                <c:pt idx="11">
                  <c:v>75</c:v>
                </c:pt>
                <c:pt idx="12">
                  <c:v>65</c:v>
                </c:pt>
                <c:pt idx="13">
                  <c:v>65</c:v>
                </c:pt>
                <c:pt idx="14">
                  <c:v>55</c:v>
                </c:pt>
                <c:pt idx="15">
                  <c:v>30</c:v>
                </c:pt>
                <c:pt idx="16">
                  <c:v>-60</c:v>
                </c:pt>
                <c:pt idx="17">
                  <c:v>-135</c:v>
                </c:pt>
              </c:numCache>
            </c:numRef>
          </c:val>
          <c:extLst>
            <c:ext xmlns:c16="http://schemas.microsoft.com/office/drawing/2014/chart" uri="{C3380CC4-5D6E-409C-BE32-E72D297353CC}">
              <c16:uniqueId val="{00000000-A9F7-4B94-9F08-8F6F1BF64BEA}"/>
            </c:ext>
          </c:extLst>
        </c:ser>
        <c:dLbls>
          <c:showLegendKey val="0"/>
          <c:showVal val="0"/>
          <c:showCatName val="0"/>
          <c:showSerName val="0"/>
          <c:showPercent val="0"/>
          <c:showBubbleSize val="0"/>
        </c:dLbls>
        <c:gapWidth val="182"/>
        <c:axId val="424668367"/>
        <c:axId val="985302255"/>
      </c:barChart>
      <c:catAx>
        <c:axId val="42466836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5302255"/>
        <c:crosses val="autoZero"/>
        <c:auto val="1"/>
        <c:lblAlgn val="ctr"/>
        <c:lblOffset val="100"/>
        <c:noMultiLvlLbl val="0"/>
      </c:catAx>
      <c:valAx>
        <c:axId val="9853022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24668367"/>
        <c:crosses val="autoZero"/>
        <c:crossBetween val="between"/>
        <c:majorUnit val="4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8AF"/>
            </a:solidFill>
            <a:ln>
              <a:noFill/>
            </a:ln>
            <a:effectLst/>
          </c:spPr>
          <c:invertIfNegative val="0"/>
          <c:dPt>
            <c:idx val="0"/>
            <c:invertIfNegative val="0"/>
            <c:bubble3D val="0"/>
            <c:spPr>
              <a:solidFill>
                <a:srgbClr val="006965"/>
              </a:solidFill>
              <a:ln>
                <a:noFill/>
              </a:ln>
              <a:effectLst/>
            </c:spPr>
            <c:extLst>
              <c:ext xmlns:c16="http://schemas.microsoft.com/office/drawing/2014/chart" uri="{C3380CC4-5D6E-409C-BE32-E72D297353CC}">
                <c16:uniqueId val="{00000001-3ECB-4DFB-B9F6-69A737F81F54}"/>
              </c:ext>
            </c:extLst>
          </c:dPt>
          <c:dPt>
            <c:idx val="1"/>
            <c:invertIfNegative val="0"/>
            <c:bubble3D val="0"/>
            <c:spPr>
              <a:solidFill>
                <a:srgbClr val="006965"/>
              </a:solidFill>
              <a:ln>
                <a:noFill/>
              </a:ln>
              <a:effectLst/>
            </c:spPr>
            <c:extLst>
              <c:ext xmlns:c16="http://schemas.microsoft.com/office/drawing/2014/chart" uri="{C3380CC4-5D6E-409C-BE32-E72D297353CC}">
                <c16:uniqueId val="{00000003-3ECB-4DFB-B9F6-69A737F81F54}"/>
              </c:ext>
            </c:extLst>
          </c:dPt>
          <c:dPt>
            <c:idx val="2"/>
            <c:invertIfNegative val="0"/>
            <c:bubble3D val="0"/>
            <c:spPr>
              <a:solidFill>
                <a:srgbClr val="006965"/>
              </a:solidFill>
              <a:ln>
                <a:noFill/>
              </a:ln>
              <a:effectLst/>
            </c:spPr>
            <c:extLst>
              <c:ext xmlns:c16="http://schemas.microsoft.com/office/drawing/2014/chart" uri="{C3380CC4-5D6E-409C-BE32-E72D297353CC}">
                <c16:uniqueId val="{00000005-3ECB-4DFB-B9F6-69A737F81F54}"/>
              </c:ext>
            </c:extLst>
          </c:dPt>
          <c:dPt>
            <c:idx val="3"/>
            <c:invertIfNegative val="0"/>
            <c:bubble3D val="0"/>
            <c:spPr>
              <a:solidFill>
                <a:srgbClr val="006965"/>
              </a:solidFill>
              <a:ln>
                <a:noFill/>
              </a:ln>
              <a:effectLst/>
            </c:spPr>
            <c:extLst>
              <c:ext xmlns:c16="http://schemas.microsoft.com/office/drawing/2014/chart" uri="{C3380CC4-5D6E-409C-BE32-E72D297353CC}">
                <c16:uniqueId val="{00000007-3ECB-4DFB-B9F6-69A737F81F54}"/>
              </c:ext>
            </c:extLst>
          </c:dPt>
          <c:dPt>
            <c:idx val="4"/>
            <c:invertIfNegative val="0"/>
            <c:bubble3D val="0"/>
            <c:spPr>
              <a:solidFill>
                <a:srgbClr val="006965"/>
              </a:solidFill>
              <a:ln>
                <a:noFill/>
              </a:ln>
              <a:effectLst/>
            </c:spPr>
            <c:extLst>
              <c:ext xmlns:c16="http://schemas.microsoft.com/office/drawing/2014/chart" uri="{C3380CC4-5D6E-409C-BE32-E72D297353CC}">
                <c16:uniqueId val="{00000009-3ECB-4DFB-B9F6-69A737F81F54}"/>
              </c:ext>
            </c:extLst>
          </c:dPt>
          <c:dPt>
            <c:idx val="5"/>
            <c:invertIfNegative val="0"/>
            <c:bubble3D val="0"/>
            <c:spPr>
              <a:solidFill>
                <a:srgbClr val="006965"/>
              </a:solidFill>
              <a:ln>
                <a:noFill/>
              </a:ln>
              <a:effectLst/>
            </c:spPr>
            <c:extLst>
              <c:ext xmlns:c16="http://schemas.microsoft.com/office/drawing/2014/chart" uri="{C3380CC4-5D6E-409C-BE32-E72D297353CC}">
                <c16:uniqueId val="{0000000B-3ECB-4DFB-B9F6-69A737F81F54}"/>
              </c:ext>
            </c:extLst>
          </c:dPt>
          <c:dPt>
            <c:idx val="6"/>
            <c:invertIfNegative val="0"/>
            <c:bubble3D val="0"/>
            <c:spPr>
              <a:solidFill>
                <a:srgbClr val="006965"/>
              </a:solidFill>
              <a:ln>
                <a:noFill/>
              </a:ln>
              <a:effectLst/>
            </c:spPr>
            <c:extLst>
              <c:ext xmlns:c16="http://schemas.microsoft.com/office/drawing/2014/chart" uri="{C3380CC4-5D6E-409C-BE32-E72D297353CC}">
                <c16:uniqueId val="{0000000D-3ECB-4DFB-B9F6-69A737F81F54}"/>
              </c:ext>
            </c:extLst>
          </c:dPt>
          <c:cat>
            <c:strRef>
              <c:f>'[UK Business Count 2023.xlsx]Industry over time'!$I$2:$I$19</c:f>
              <c:strCache>
                <c:ptCount val="18"/>
                <c:pt idx="0">
                  <c:v>Retail </c:v>
                </c:pt>
                <c:pt idx="1">
                  <c:v>Business administration &amp; support services </c:v>
                </c:pt>
                <c:pt idx="2">
                  <c:v>Construction </c:v>
                </c:pt>
                <c:pt idx="3">
                  <c:v>Property </c:v>
                </c:pt>
                <c:pt idx="4">
                  <c:v>Health </c:v>
                </c:pt>
                <c:pt idx="5">
                  <c:v>Accommodation &amp; food services </c:v>
                </c:pt>
                <c:pt idx="6">
                  <c:v>Mining, quarrying &amp; utilities </c:v>
                </c:pt>
                <c:pt idx="7">
                  <c:v>Arts, entertainment, recreation &amp; other services </c:v>
                </c:pt>
                <c:pt idx="8">
                  <c:v>Public administration &amp; defence </c:v>
                </c:pt>
                <c:pt idx="9">
                  <c:v>Agriculture, forestry &amp; fishing </c:v>
                </c:pt>
                <c:pt idx="10">
                  <c:v>Financial &amp; insurance </c:v>
                </c:pt>
                <c:pt idx="11">
                  <c:v>Motor trades </c:v>
                </c:pt>
                <c:pt idx="12">
                  <c:v>Education </c:v>
                </c:pt>
                <c:pt idx="13">
                  <c:v>Manufacturing </c:v>
                </c:pt>
                <c:pt idx="14">
                  <c:v>Wholesale </c:v>
                </c:pt>
                <c:pt idx="15">
                  <c:v>Transport &amp; storage (inc postal)</c:v>
                </c:pt>
                <c:pt idx="16">
                  <c:v>Information &amp; communication </c:v>
                </c:pt>
                <c:pt idx="17">
                  <c:v>Professional, scientific &amp; technical </c:v>
                </c:pt>
              </c:strCache>
            </c:strRef>
          </c:cat>
          <c:val>
            <c:numRef>
              <c:f>'[UK Business Count 2023.xlsx]Industry over time'!$J$2:$J$19</c:f>
              <c:numCache>
                <c:formatCode>#,##0</c:formatCode>
                <c:ptCount val="18"/>
                <c:pt idx="0">
                  <c:v>140</c:v>
                </c:pt>
                <c:pt idx="1">
                  <c:v>125</c:v>
                </c:pt>
                <c:pt idx="2">
                  <c:v>65</c:v>
                </c:pt>
                <c:pt idx="3">
                  <c:v>60</c:v>
                </c:pt>
                <c:pt idx="4">
                  <c:v>35</c:v>
                </c:pt>
                <c:pt idx="5">
                  <c:v>30</c:v>
                </c:pt>
                <c:pt idx="6">
                  <c:v>10</c:v>
                </c:pt>
                <c:pt idx="7">
                  <c:v>0</c:v>
                </c:pt>
                <c:pt idx="8">
                  <c:v>-5</c:v>
                </c:pt>
                <c:pt idx="9">
                  <c:v>-10</c:v>
                </c:pt>
                <c:pt idx="10">
                  <c:v>-10</c:v>
                </c:pt>
                <c:pt idx="11">
                  <c:v>-15</c:v>
                </c:pt>
                <c:pt idx="12">
                  <c:v>-20</c:v>
                </c:pt>
                <c:pt idx="13">
                  <c:v>-35</c:v>
                </c:pt>
                <c:pt idx="14">
                  <c:v>-40</c:v>
                </c:pt>
                <c:pt idx="15">
                  <c:v>-75</c:v>
                </c:pt>
                <c:pt idx="16">
                  <c:v>-180</c:v>
                </c:pt>
                <c:pt idx="17">
                  <c:v>-215</c:v>
                </c:pt>
              </c:numCache>
            </c:numRef>
          </c:val>
          <c:extLst>
            <c:ext xmlns:c16="http://schemas.microsoft.com/office/drawing/2014/chart" uri="{C3380CC4-5D6E-409C-BE32-E72D297353CC}">
              <c16:uniqueId val="{0000000E-3ECB-4DFB-B9F6-69A737F81F54}"/>
            </c:ext>
          </c:extLst>
        </c:ser>
        <c:dLbls>
          <c:showLegendKey val="0"/>
          <c:showVal val="0"/>
          <c:showCatName val="0"/>
          <c:showSerName val="0"/>
          <c:showPercent val="0"/>
          <c:showBubbleSize val="0"/>
        </c:dLbls>
        <c:gapWidth val="182"/>
        <c:axId val="1123753055"/>
        <c:axId val="981271759"/>
      </c:barChart>
      <c:catAx>
        <c:axId val="112375305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1271759"/>
        <c:crosses val="autoZero"/>
        <c:auto val="1"/>
        <c:lblAlgn val="ctr"/>
        <c:lblOffset val="100"/>
        <c:noMultiLvlLbl val="0"/>
      </c:catAx>
      <c:valAx>
        <c:axId val="9812717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23753055"/>
        <c:crosses val="autoZero"/>
        <c:crossBetween val="between"/>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Number of business start-ups</c:v>
          </c:tx>
          <c:spPr>
            <a:solidFill>
              <a:srgbClr val="006965"/>
            </a:solidFill>
            <a:ln>
              <a:noFill/>
            </a:ln>
            <a:effectLst/>
          </c:spPr>
          <c:invertIfNegative val="0"/>
          <c:cat>
            <c:strRef>
              <c:f>'[Business Start Ups.xlsx]Sheet3'!$F$4:$F$18</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'[Business Start Ups.xlsx]Sheet3'!$G$4:$G$18</c:f>
              <c:numCache>
                <c:formatCode>_-* #,##0_-;\-* #,##0_-;_-* "-"??_-;_-@_-</c:formatCode>
                <c:ptCount val="15"/>
                <c:pt idx="0">
                  <c:v>4474</c:v>
                </c:pt>
                <c:pt idx="1">
                  <c:v>4551</c:v>
                </c:pt>
                <c:pt idx="2">
                  <c:v>5191</c:v>
                </c:pt>
                <c:pt idx="3">
                  <c:v>5569</c:v>
                </c:pt>
                <c:pt idx="4">
                  <c:v>5472</c:v>
                </c:pt>
                <c:pt idx="5">
                  <c:v>4707</c:v>
                </c:pt>
                <c:pt idx="6">
                  <c:v>4440</c:v>
                </c:pt>
                <c:pt idx="7">
                  <c:v>4452</c:v>
                </c:pt>
                <c:pt idx="8">
                  <c:v>4277</c:v>
                </c:pt>
                <c:pt idx="9">
                  <c:v>4136</c:v>
                </c:pt>
                <c:pt idx="10">
                  <c:v>3656</c:v>
                </c:pt>
                <c:pt idx="11">
                  <c:v>3616</c:v>
                </c:pt>
                <c:pt idx="12">
                  <c:v>3888</c:v>
                </c:pt>
                <c:pt idx="13">
                  <c:v>3902</c:v>
                </c:pt>
                <c:pt idx="14">
                  <c:v>3331</c:v>
                </c:pt>
              </c:numCache>
            </c:numRef>
          </c:val>
          <c:extLst>
            <c:ext xmlns:c16="http://schemas.microsoft.com/office/drawing/2014/chart" uri="{C3380CC4-5D6E-409C-BE32-E72D297353CC}">
              <c16:uniqueId val="{00000000-D6BA-4F68-BC53-6914C5341008}"/>
            </c:ext>
          </c:extLst>
        </c:ser>
        <c:dLbls>
          <c:showLegendKey val="0"/>
          <c:showVal val="0"/>
          <c:showCatName val="0"/>
          <c:showSerName val="0"/>
          <c:showPercent val="0"/>
          <c:showBubbleSize val="0"/>
        </c:dLbls>
        <c:gapWidth val="219"/>
        <c:overlap val="-27"/>
        <c:axId val="84158239"/>
        <c:axId val="86739359"/>
      </c:barChart>
      <c:lineChart>
        <c:grouping val="standard"/>
        <c:varyColors val="0"/>
        <c:ser>
          <c:idx val="1"/>
          <c:order val="1"/>
          <c:tx>
            <c:v>Business start-up rate</c:v>
          </c:tx>
          <c:spPr>
            <a:ln w="28575" cap="rnd">
              <a:solidFill>
                <a:srgbClr val="B5D123"/>
              </a:solidFill>
              <a:round/>
            </a:ln>
            <a:effectLst/>
          </c:spPr>
          <c:marker>
            <c:symbol val="none"/>
          </c:marker>
          <c:cat>
            <c:strRef>
              <c:f>'[Business Start Ups.xlsx]Sheet3'!$F$4:$F$18</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'[Business Start Ups.xlsx]Sheet3'!$H$4:$H$18</c:f>
              <c:numCache>
                <c:formatCode>General</c:formatCode>
                <c:ptCount val="15"/>
                <c:pt idx="0">
                  <c:v>14.095245296334102</c:v>
                </c:pt>
                <c:pt idx="1">
                  <c:v>14.349450584099259</c:v>
                </c:pt>
                <c:pt idx="2">
                  <c:v>16.30011555466238</c:v>
                </c:pt>
                <c:pt idx="3">
                  <c:v>17.429050712935489</c:v>
                </c:pt>
                <c:pt idx="4">
                  <c:v>17.142642322777913</c:v>
                </c:pt>
                <c:pt idx="5">
                  <c:v>14.72013910171813</c:v>
                </c:pt>
                <c:pt idx="6">
                  <c:v>13.787321253900974</c:v>
                </c:pt>
                <c:pt idx="7">
                  <c:v>13.756620296267913</c:v>
                </c:pt>
                <c:pt idx="8">
                  <c:v>13.113678452726983</c:v>
                </c:pt>
                <c:pt idx="9">
                  <c:v>12.662723342763019</c:v>
                </c:pt>
                <c:pt idx="10">
                  <c:v>11.156000927632462</c:v>
                </c:pt>
                <c:pt idx="11">
                  <c:v>11.00851515954127</c:v>
                </c:pt>
                <c:pt idx="12">
                  <c:v>11.797405056377517</c:v>
                </c:pt>
                <c:pt idx="13">
                  <c:v>11.839885424378878</c:v>
                </c:pt>
                <c:pt idx="14">
                  <c:v>10.107293272323433</c:v>
                </c:pt>
              </c:numCache>
            </c:numRef>
          </c:val>
          <c:smooth val="0"/>
          <c:extLst>
            <c:ext xmlns:c16="http://schemas.microsoft.com/office/drawing/2014/chart" uri="{C3380CC4-5D6E-409C-BE32-E72D297353CC}">
              <c16:uniqueId val="{00000001-D6BA-4F68-BC53-6914C5341008}"/>
            </c:ext>
          </c:extLst>
        </c:ser>
        <c:dLbls>
          <c:showLegendKey val="0"/>
          <c:showVal val="0"/>
          <c:showCatName val="0"/>
          <c:showSerName val="0"/>
          <c:showPercent val="0"/>
          <c:showBubbleSize val="0"/>
        </c:dLbls>
        <c:marker val="1"/>
        <c:smooth val="0"/>
        <c:axId val="94282223"/>
        <c:axId val="86747039"/>
      </c:lineChart>
      <c:catAx>
        <c:axId val="8415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6739359"/>
        <c:crosses val="autoZero"/>
        <c:auto val="1"/>
        <c:lblAlgn val="ctr"/>
        <c:lblOffset val="100"/>
        <c:noMultiLvlLbl val="0"/>
      </c:catAx>
      <c:valAx>
        <c:axId val="86739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kern="1200" baseline="0">
                    <a:solidFill>
                      <a:prstClr val="black">
                        <a:lumMod val="65000"/>
                        <a:lumOff val="35000"/>
                      </a:prstClr>
                    </a:solidFill>
                  </a:rPr>
                  <a:t>Number of business start-ups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4158239"/>
        <c:crosses val="autoZero"/>
        <c:crossBetween val="between"/>
      </c:valAx>
      <c:valAx>
        <c:axId val="8674703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kern="1200" baseline="0">
                    <a:solidFill>
                      <a:prstClr val="black">
                        <a:lumMod val="65000"/>
                        <a:lumOff val="35000"/>
                      </a:prstClr>
                    </a:solidFill>
                  </a:rPr>
                  <a:t>Business start-up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4282223"/>
        <c:crosses val="max"/>
        <c:crossBetween val="between"/>
      </c:valAx>
      <c:catAx>
        <c:axId val="94282223"/>
        <c:scaling>
          <c:orientation val="minMax"/>
        </c:scaling>
        <c:delete val="1"/>
        <c:axPos val="b"/>
        <c:numFmt formatCode="General" sourceLinked="1"/>
        <c:majorTickMark val="out"/>
        <c:minorTickMark val="none"/>
        <c:tickLblPos val="nextTo"/>
        <c:crossAx val="867470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'[Business Start Ups.xlsx]Legal status'!$X$30</c:f>
              <c:strCache>
                <c:ptCount val="1"/>
                <c:pt idx="0">
                  <c:v>Limited Company</c:v>
                </c:pt>
              </c:strCache>
            </c:strRef>
          </c:tx>
          <c:spPr>
            <a:solidFill>
              <a:srgbClr val="006965"/>
            </a:solidFill>
            <a:ln>
              <a:noFill/>
            </a:ln>
            <a:effectLst/>
          </c:spPr>
          <c:invertIfNegative val="0"/>
          <c:dLbls>
            <c:dLbl>
              <c:idx val="0"/>
              <c:tx>
                <c:rich>
                  <a:bodyPr/>
                  <a:lstStyle/>
                  <a:p>
                    <a:fld id="{8BCFE6CD-567E-4938-9FB6-6F3A523FD92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EAC-4BE4-9474-4E550AAA93AB}"/>
                </c:ext>
              </c:extLst>
            </c:dLbl>
            <c:dLbl>
              <c:idx val="1"/>
              <c:tx>
                <c:rich>
                  <a:bodyPr/>
                  <a:lstStyle/>
                  <a:p>
                    <a:fld id="{F2DD63BD-EBB0-421B-90B0-D727A19B04F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AC-4BE4-9474-4E550AAA93AB}"/>
                </c:ext>
              </c:extLst>
            </c:dLbl>
            <c:dLbl>
              <c:idx val="2"/>
              <c:tx>
                <c:rich>
                  <a:bodyPr/>
                  <a:lstStyle/>
                  <a:p>
                    <a:fld id="{3511E98B-FA4D-4E3E-89E0-357AF211CBD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EAC-4BE4-9474-4E550AAA93AB}"/>
                </c:ext>
              </c:extLst>
            </c:dLbl>
            <c:dLbl>
              <c:idx val="3"/>
              <c:tx>
                <c:rich>
                  <a:bodyPr/>
                  <a:lstStyle/>
                  <a:p>
                    <a:fld id="{DA1A66B0-ABBE-4386-96A6-5835FBAB5C7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EAC-4BE4-9474-4E550AAA93AB}"/>
                </c:ext>
              </c:extLst>
            </c:dLbl>
            <c:dLbl>
              <c:idx val="4"/>
              <c:tx>
                <c:rich>
                  <a:bodyPr/>
                  <a:lstStyle/>
                  <a:p>
                    <a:fld id="{E8C9FEB8-28CE-4931-8839-908B73A7589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EAC-4BE4-9474-4E550AAA93AB}"/>
                </c:ext>
              </c:extLst>
            </c:dLbl>
            <c:dLbl>
              <c:idx val="5"/>
              <c:tx>
                <c:rich>
                  <a:bodyPr/>
                  <a:lstStyle/>
                  <a:p>
                    <a:fld id="{2C560B84-EC03-4A28-BA43-3DF14372A2B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AC-4BE4-9474-4E550AAA93AB}"/>
                </c:ext>
              </c:extLst>
            </c:dLbl>
            <c:dLbl>
              <c:idx val="6"/>
              <c:tx>
                <c:rich>
                  <a:bodyPr/>
                  <a:lstStyle/>
                  <a:p>
                    <a:fld id="{894589C2-6F70-40BA-90BD-798D7565B3D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EAC-4BE4-9474-4E550AAA93AB}"/>
                </c:ext>
              </c:extLst>
            </c:dLbl>
            <c:dLbl>
              <c:idx val="7"/>
              <c:tx>
                <c:rich>
                  <a:bodyPr/>
                  <a:lstStyle/>
                  <a:p>
                    <a:fld id="{D9491F06-465D-4AB4-A6F4-74BCDFC8D3B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EAC-4BE4-9474-4E550AAA93AB}"/>
                </c:ext>
              </c:extLst>
            </c:dLbl>
            <c:dLbl>
              <c:idx val="8"/>
              <c:tx>
                <c:rich>
                  <a:bodyPr/>
                  <a:lstStyle/>
                  <a:p>
                    <a:fld id="{F4BD7CE5-4BA3-4552-A2E2-310DCD85B07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EAC-4BE4-9474-4E550AAA93AB}"/>
                </c:ext>
              </c:extLst>
            </c:dLbl>
            <c:dLbl>
              <c:idx val="9"/>
              <c:tx>
                <c:rich>
                  <a:bodyPr/>
                  <a:lstStyle/>
                  <a:p>
                    <a:fld id="{12214E95-D76E-4414-9880-65F940BE43F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EAC-4BE4-9474-4E550AAA93AB}"/>
                </c:ext>
              </c:extLst>
            </c:dLbl>
            <c:dLbl>
              <c:idx val="10"/>
              <c:tx>
                <c:rich>
                  <a:bodyPr/>
                  <a:lstStyle/>
                  <a:p>
                    <a:fld id="{F45D1178-C17F-40E2-96AC-675C179F2F5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EAC-4BE4-9474-4E550AAA93AB}"/>
                </c:ext>
              </c:extLst>
            </c:dLbl>
            <c:dLbl>
              <c:idx val="11"/>
              <c:tx>
                <c:rich>
                  <a:bodyPr/>
                  <a:lstStyle/>
                  <a:p>
                    <a:fld id="{143F7D09-5560-429D-A684-1C0405BBE0B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EAC-4BE4-9474-4E550AAA93AB}"/>
                </c:ext>
              </c:extLst>
            </c:dLbl>
            <c:dLbl>
              <c:idx val="12"/>
              <c:tx>
                <c:rich>
                  <a:bodyPr/>
                  <a:lstStyle/>
                  <a:p>
                    <a:fld id="{5157844A-4947-47DC-B4D0-51D5C289CF4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EAC-4BE4-9474-4E550AAA93AB}"/>
                </c:ext>
              </c:extLst>
            </c:dLbl>
            <c:dLbl>
              <c:idx val="13"/>
              <c:tx>
                <c:rich>
                  <a:bodyPr/>
                  <a:lstStyle/>
                  <a:p>
                    <a:fld id="{E98F2CCB-AD96-4EBF-A7BC-A827824D140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EAC-4BE4-9474-4E550AAA93AB}"/>
                </c:ext>
              </c:extLst>
            </c:dLbl>
            <c:dLbl>
              <c:idx val="14"/>
              <c:tx>
                <c:rich>
                  <a:bodyPr/>
                  <a:lstStyle/>
                  <a:p>
                    <a:fld id="{3274A025-A4CA-4823-9FF7-D78AFEAB54D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EAC-4BE4-9474-4E550AAA93A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'[Business Start Ups.xlsx]Legal status'!$W$31:$W$45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'[Business Start Ups.xlsx]Legal status'!$X$31:$X$45</c:f>
              <c:numCache>
                <c:formatCode>_-* #,##0_-;\-* #,##0_-;_-* "-"??_-;_-@_-</c:formatCode>
                <c:ptCount val="15"/>
                <c:pt idx="0">
                  <c:v>2117</c:v>
                </c:pt>
                <c:pt idx="1">
                  <c:v>2150</c:v>
                </c:pt>
                <c:pt idx="2">
                  <c:v>2544</c:v>
                </c:pt>
                <c:pt idx="3">
                  <c:v>2740</c:v>
                </c:pt>
                <c:pt idx="4">
                  <c:v>3093</c:v>
                </c:pt>
                <c:pt idx="5">
                  <c:v>2863</c:v>
                </c:pt>
                <c:pt idx="6">
                  <c:v>3050</c:v>
                </c:pt>
                <c:pt idx="7">
                  <c:v>3239</c:v>
                </c:pt>
                <c:pt idx="8">
                  <c:v>3063</c:v>
                </c:pt>
                <c:pt idx="9">
                  <c:v>2992</c:v>
                </c:pt>
                <c:pt idx="10">
                  <c:v>2670</c:v>
                </c:pt>
                <c:pt idx="11">
                  <c:v>2648</c:v>
                </c:pt>
                <c:pt idx="12">
                  <c:v>2410</c:v>
                </c:pt>
                <c:pt idx="13">
                  <c:v>2622</c:v>
                </c:pt>
                <c:pt idx="14">
                  <c:v>2310</c:v>
                </c:pt>
              </c:numCache>
            </c:numRef>
          </c:val>
          <c:extLst>
            <c:ext xmlns:c15="http://schemas.microsoft.com/office/drawing/2012/chart" uri="{02D57815-91ED-43cb-92C2-25804820EDAC}">
              <c15:datalabelsRange>
                <c15:f>'[Business Start Ups.xlsx]Legal status'!$AE$31:$AE$46</c15:f>
                <c15:dlblRangeCache>
                  <c:ptCount val="16"/>
                  <c:pt idx="0">
                    <c:v>47%</c:v>
                  </c:pt>
                  <c:pt idx="1">
                    <c:v>47%</c:v>
                  </c:pt>
                  <c:pt idx="2">
                    <c:v>49%</c:v>
                  </c:pt>
                  <c:pt idx="3">
                    <c:v>49%</c:v>
                  </c:pt>
                  <c:pt idx="4">
                    <c:v>57%</c:v>
                  </c:pt>
                  <c:pt idx="5">
                    <c:v>61%</c:v>
                  </c:pt>
                  <c:pt idx="6">
                    <c:v>69%</c:v>
                  </c:pt>
                  <c:pt idx="7">
                    <c:v>73%</c:v>
                  </c:pt>
                  <c:pt idx="8">
                    <c:v>72%</c:v>
                  </c:pt>
                  <c:pt idx="9">
                    <c:v>72%</c:v>
                  </c:pt>
                  <c:pt idx="10">
                    <c:v>73%</c:v>
                  </c:pt>
                  <c:pt idx="11">
                    <c:v>73%</c:v>
                  </c:pt>
                  <c:pt idx="12">
                    <c:v>62%</c:v>
                  </c:pt>
                  <c:pt idx="13">
                    <c:v>67%</c:v>
                  </c:pt>
                  <c:pt idx="14">
                    <c:v>69%</c:v>
                  </c:pt>
                  <c:pt idx="15">
                    <c:v>69%</c:v>
                  </c:pt>
                </c15:dlblRangeCache>
              </c15:datalabelsRange>
            </c:ext>
            <c:ext xmlns:c16="http://schemas.microsoft.com/office/drawing/2014/chart" uri="{C3380CC4-5D6E-409C-BE32-E72D297353CC}">
              <c16:uniqueId val="{0000000F-9EAC-4BE4-9474-4E550AAA93AB}"/>
            </c:ext>
          </c:extLst>
        </c:ser>
        <c:ser>
          <c:idx val="1"/>
          <c:order val="1"/>
          <c:tx>
            <c:strRef>
              <c:f>'[Business Start Ups.xlsx]Legal status'!$Y$30</c:f>
              <c:strCache>
                <c:ptCount val="1"/>
                <c:pt idx="0">
                  <c:v>Sole Trader</c:v>
                </c:pt>
              </c:strCache>
            </c:strRef>
          </c:tx>
          <c:spPr>
            <a:solidFill>
              <a:srgbClr val="00B8AF"/>
            </a:solidFill>
            <a:ln>
              <a:noFill/>
            </a:ln>
            <a:effectLst/>
          </c:spPr>
          <c:invertIfNegative val="0"/>
          <c:dLbls>
            <c:dLbl>
              <c:idx val="0"/>
              <c:tx>
                <c:rich>
                  <a:bodyPr/>
                  <a:lstStyle/>
                  <a:p>
                    <a:fld id="{24EBE3E6-95AA-40BA-B7AF-A98F949D268C}"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EAC-4BE4-9474-4E550AAA93AB}"/>
                </c:ext>
              </c:extLst>
            </c:dLbl>
            <c:dLbl>
              <c:idx val="1"/>
              <c:tx>
                <c:rich>
                  <a:bodyPr/>
                  <a:lstStyle/>
                  <a:p>
                    <a:fld id="{D97D586C-0E3E-4E4C-B934-CDEFAC7DBEB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EAC-4BE4-9474-4E550AAA93AB}"/>
                </c:ext>
              </c:extLst>
            </c:dLbl>
            <c:dLbl>
              <c:idx val="2"/>
              <c:tx>
                <c:rich>
                  <a:bodyPr/>
                  <a:lstStyle/>
                  <a:p>
                    <a:fld id="{7C5DAD65-B33F-48F1-8342-63BF99C314A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EAC-4BE4-9474-4E550AAA93AB}"/>
                </c:ext>
              </c:extLst>
            </c:dLbl>
            <c:dLbl>
              <c:idx val="3"/>
              <c:tx>
                <c:rich>
                  <a:bodyPr/>
                  <a:lstStyle/>
                  <a:p>
                    <a:fld id="{48B450A3-3746-493C-B1D7-CFDF5736486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EAC-4BE4-9474-4E550AAA93AB}"/>
                </c:ext>
              </c:extLst>
            </c:dLbl>
            <c:dLbl>
              <c:idx val="4"/>
              <c:tx>
                <c:rich>
                  <a:bodyPr/>
                  <a:lstStyle/>
                  <a:p>
                    <a:fld id="{51D66D40-CF55-43B9-9062-A29E41066F2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EAC-4BE4-9474-4E550AAA93AB}"/>
                </c:ext>
              </c:extLst>
            </c:dLbl>
            <c:dLbl>
              <c:idx val="5"/>
              <c:tx>
                <c:rich>
                  <a:bodyPr/>
                  <a:lstStyle/>
                  <a:p>
                    <a:fld id="{41C39A18-71B0-4339-B555-06B7D11F59F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EAC-4BE4-9474-4E550AAA93AB}"/>
                </c:ext>
              </c:extLst>
            </c:dLbl>
            <c:dLbl>
              <c:idx val="6"/>
              <c:tx>
                <c:rich>
                  <a:bodyPr/>
                  <a:lstStyle/>
                  <a:p>
                    <a:fld id="{4B4B6519-0221-4CFC-8DD7-D323F05B048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EAC-4BE4-9474-4E550AAA93AB}"/>
                </c:ext>
              </c:extLst>
            </c:dLbl>
            <c:dLbl>
              <c:idx val="7"/>
              <c:tx>
                <c:rich>
                  <a:bodyPr/>
                  <a:lstStyle/>
                  <a:p>
                    <a:fld id="{BD9966F0-8C0E-4454-B980-8F1B2956044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EAC-4BE4-9474-4E550AAA93AB}"/>
                </c:ext>
              </c:extLst>
            </c:dLbl>
            <c:dLbl>
              <c:idx val="8"/>
              <c:tx>
                <c:rich>
                  <a:bodyPr/>
                  <a:lstStyle/>
                  <a:p>
                    <a:fld id="{59AED548-962F-4025-B169-77502F6CE99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9EAC-4BE4-9474-4E550AAA93AB}"/>
                </c:ext>
              </c:extLst>
            </c:dLbl>
            <c:dLbl>
              <c:idx val="9"/>
              <c:tx>
                <c:rich>
                  <a:bodyPr/>
                  <a:lstStyle/>
                  <a:p>
                    <a:fld id="{BA1A2EA1-DB46-466C-931A-5E48DEBA2BD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9EAC-4BE4-9474-4E550AAA93AB}"/>
                </c:ext>
              </c:extLst>
            </c:dLbl>
            <c:dLbl>
              <c:idx val="10"/>
              <c:tx>
                <c:rich>
                  <a:bodyPr/>
                  <a:lstStyle/>
                  <a:p>
                    <a:fld id="{B5D2F160-9DC2-420E-A714-E30777D0731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9EAC-4BE4-9474-4E550AAA93AB}"/>
                </c:ext>
              </c:extLst>
            </c:dLbl>
            <c:dLbl>
              <c:idx val="11"/>
              <c:tx>
                <c:rich>
                  <a:bodyPr/>
                  <a:lstStyle/>
                  <a:p>
                    <a:fld id="{87D6BE9B-E351-4DF8-A6E9-DA2E46763C4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EAC-4BE4-9474-4E550AAA93AB}"/>
                </c:ext>
              </c:extLst>
            </c:dLbl>
            <c:dLbl>
              <c:idx val="12"/>
              <c:tx>
                <c:rich>
                  <a:bodyPr/>
                  <a:lstStyle/>
                  <a:p>
                    <a:fld id="{A8B92679-DC97-4E53-B11A-A1A7DECDE09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EAC-4BE4-9474-4E550AAA93AB}"/>
                </c:ext>
              </c:extLst>
            </c:dLbl>
            <c:dLbl>
              <c:idx val="13"/>
              <c:tx>
                <c:rich>
                  <a:bodyPr/>
                  <a:lstStyle/>
                  <a:p>
                    <a:fld id="{AC280D4C-C455-4160-A382-72482C43AE5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9EAC-4BE4-9474-4E550AAA93AB}"/>
                </c:ext>
              </c:extLst>
            </c:dLbl>
            <c:dLbl>
              <c:idx val="14"/>
              <c:tx>
                <c:rich>
                  <a:bodyPr/>
                  <a:lstStyle/>
                  <a:p>
                    <a:fld id="{6703D062-4C75-4D8A-8C70-E5568C10A0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9EAC-4BE4-9474-4E550AAA93A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'[Business Start Ups.xlsx]Legal status'!$W$31:$W$45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'[Business Start Ups.xlsx]Legal status'!$Y$31:$Y$45</c:f>
              <c:numCache>
                <c:formatCode>_-* #,##0_-;\-* #,##0_-;_-* "-"??_-;_-@_-</c:formatCode>
                <c:ptCount val="15"/>
                <c:pt idx="0">
                  <c:v>1627</c:v>
                </c:pt>
                <c:pt idx="1">
                  <c:v>1639</c:v>
                </c:pt>
                <c:pt idx="2">
                  <c:v>1969</c:v>
                </c:pt>
                <c:pt idx="3">
                  <c:v>2016</c:v>
                </c:pt>
                <c:pt idx="4">
                  <c:v>1667</c:v>
                </c:pt>
                <c:pt idx="5">
                  <c:v>1250</c:v>
                </c:pt>
                <c:pt idx="6">
                  <c:v>946</c:v>
                </c:pt>
                <c:pt idx="7">
                  <c:v>786</c:v>
                </c:pt>
                <c:pt idx="8">
                  <c:v>767</c:v>
                </c:pt>
                <c:pt idx="9">
                  <c:v>759</c:v>
                </c:pt>
                <c:pt idx="10">
                  <c:v>655</c:v>
                </c:pt>
                <c:pt idx="11">
                  <c:v>660</c:v>
                </c:pt>
                <c:pt idx="12">
                  <c:v>1319</c:v>
                </c:pt>
                <c:pt idx="13">
                  <c:v>869</c:v>
                </c:pt>
                <c:pt idx="14">
                  <c:v>780</c:v>
                </c:pt>
              </c:numCache>
            </c:numRef>
          </c:val>
          <c:extLst>
            <c:ext xmlns:c15="http://schemas.microsoft.com/office/drawing/2012/chart" uri="{02D57815-91ED-43cb-92C2-25804820EDAC}">
              <c15:datalabelsRange>
                <c15:f>'[Business Start Ups.xlsx]Legal status'!$AF$31:$AF$46</c15:f>
                <c15:dlblRangeCache>
                  <c:ptCount val="16"/>
                  <c:pt idx="0">
                    <c:v>36%</c:v>
                  </c:pt>
                  <c:pt idx="1">
                    <c:v>36%</c:v>
                  </c:pt>
                  <c:pt idx="2">
                    <c:v>38%</c:v>
                  </c:pt>
                  <c:pt idx="3">
                    <c:v>36%</c:v>
                  </c:pt>
                  <c:pt idx="4">
                    <c:v>30%</c:v>
                  </c:pt>
                  <c:pt idx="5">
                    <c:v>27%</c:v>
                  </c:pt>
                  <c:pt idx="6">
                    <c:v>21%</c:v>
                  </c:pt>
                  <c:pt idx="7">
                    <c:v>18%</c:v>
                  </c:pt>
                  <c:pt idx="8">
                    <c:v>18%</c:v>
                  </c:pt>
                  <c:pt idx="9">
                    <c:v>18%</c:v>
                  </c:pt>
                  <c:pt idx="10">
                    <c:v>18%</c:v>
                  </c:pt>
                  <c:pt idx="11">
                    <c:v>18%</c:v>
                  </c:pt>
                  <c:pt idx="12">
                    <c:v>34%</c:v>
                  </c:pt>
                  <c:pt idx="13">
                    <c:v>22%</c:v>
                  </c:pt>
                  <c:pt idx="14">
                    <c:v>23%</c:v>
                  </c:pt>
                  <c:pt idx="15">
                    <c:v>26%</c:v>
                  </c:pt>
                </c15:dlblRangeCache>
              </c15:datalabelsRange>
            </c:ext>
            <c:ext xmlns:c16="http://schemas.microsoft.com/office/drawing/2014/chart" uri="{C3380CC4-5D6E-409C-BE32-E72D297353CC}">
              <c16:uniqueId val="{0000001F-9EAC-4BE4-9474-4E550AAA93AB}"/>
            </c:ext>
          </c:extLst>
        </c:ser>
        <c:ser>
          <c:idx val="2"/>
          <c:order val="2"/>
          <c:tx>
            <c:strRef>
              <c:f>'[Business Start Ups.xlsx]Legal status'!$Z$30</c:f>
              <c:strCache>
                <c:ptCount val="1"/>
                <c:pt idx="0">
                  <c:v>Not For Profit</c:v>
                </c:pt>
              </c:strCache>
            </c:strRef>
          </c:tx>
          <c:spPr>
            <a:solidFill>
              <a:srgbClr val="B5D123"/>
            </a:solidFill>
            <a:ln>
              <a:noFill/>
            </a:ln>
            <a:effectLst/>
          </c:spPr>
          <c:invertIfNegative val="0"/>
          <c:dLbls>
            <c:dLbl>
              <c:idx val="0"/>
              <c:tx>
                <c:rich>
                  <a:bodyPr/>
                  <a:lstStyle/>
                  <a:p>
                    <a:fld id="{259A0C8A-E0F9-430D-9D72-9FE9C619F4CF}"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9EAC-4BE4-9474-4E550AAA93AB}"/>
                </c:ext>
              </c:extLst>
            </c:dLbl>
            <c:dLbl>
              <c:idx val="1"/>
              <c:tx>
                <c:rich>
                  <a:bodyPr/>
                  <a:lstStyle/>
                  <a:p>
                    <a:fld id="{55B17A34-718C-4FFF-B860-252B86CDEBF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9EAC-4BE4-9474-4E550AAA93AB}"/>
                </c:ext>
              </c:extLst>
            </c:dLbl>
            <c:dLbl>
              <c:idx val="2"/>
              <c:tx>
                <c:rich>
                  <a:bodyPr/>
                  <a:lstStyle/>
                  <a:p>
                    <a:fld id="{399F416A-1273-4ED5-B242-851BC6776DE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9EAC-4BE4-9474-4E550AAA93AB}"/>
                </c:ext>
              </c:extLst>
            </c:dLbl>
            <c:dLbl>
              <c:idx val="3"/>
              <c:tx>
                <c:rich>
                  <a:bodyPr/>
                  <a:lstStyle/>
                  <a:p>
                    <a:fld id="{ABDCF3AF-84CB-4379-8C95-0DBEB0A7BB9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9EAC-4BE4-9474-4E550AAA93AB}"/>
                </c:ext>
              </c:extLst>
            </c:dLbl>
            <c:dLbl>
              <c:idx val="4"/>
              <c:tx>
                <c:rich>
                  <a:bodyPr/>
                  <a:lstStyle/>
                  <a:p>
                    <a:fld id="{6DCD5617-0655-4B22-A3C6-E554AD44C1C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9EAC-4BE4-9474-4E550AAA93AB}"/>
                </c:ext>
              </c:extLst>
            </c:dLbl>
            <c:dLbl>
              <c:idx val="5"/>
              <c:tx>
                <c:rich>
                  <a:bodyPr/>
                  <a:lstStyle/>
                  <a:p>
                    <a:fld id="{B7D621BA-75AB-4DBF-8146-B4B2A7FD592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9EAC-4BE4-9474-4E550AAA93AB}"/>
                </c:ext>
              </c:extLst>
            </c:dLbl>
            <c:dLbl>
              <c:idx val="6"/>
              <c:tx>
                <c:rich>
                  <a:bodyPr/>
                  <a:lstStyle/>
                  <a:p>
                    <a:fld id="{EFED7C4B-BEF0-4456-9323-73BE7F65EE4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9EAC-4BE4-9474-4E550AAA93AB}"/>
                </c:ext>
              </c:extLst>
            </c:dLbl>
            <c:dLbl>
              <c:idx val="7"/>
              <c:tx>
                <c:rich>
                  <a:bodyPr/>
                  <a:lstStyle/>
                  <a:p>
                    <a:fld id="{2E273058-4892-49C3-A39D-843562C8F2B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9EAC-4BE4-9474-4E550AAA93AB}"/>
                </c:ext>
              </c:extLst>
            </c:dLbl>
            <c:dLbl>
              <c:idx val="8"/>
              <c:tx>
                <c:rich>
                  <a:bodyPr/>
                  <a:lstStyle/>
                  <a:p>
                    <a:fld id="{03DA1AFF-B891-4A66-8662-7785A63DEF4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9EAC-4BE4-9474-4E550AAA93AB}"/>
                </c:ext>
              </c:extLst>
            </c:dLbl>
            <c:dLbl>
              <c:idx val="9"/>
              <c:tx>
                <c:rich>
                  <a:bodyPr/>
                  <a:lstStyle/>
                  <a:p>
                    <a:fld id="{ADB33E87-3010-4565-A481-1913B29B80B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9EAC-4BE4-9474-4E550AAA93AB}"/>
                </c:ext>
              </c:extLst>
            </c:dLbl>
            <c:dLbl>
              <c:idx val="10"/>
              <c:tx>
                <c:rich>
                  <a:bodyPr/>
                  <a:lstStyle/>
                  <a:p>
                    <a:fld id="{2D6548B9-7DC6-496E-863A-1BECDE47A29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9EAC-4BE4-9474-4E550AAA93AB}"/>
                </c:ext>
              </c:extLst>
            </c:dLbl>
            <c:dLbl>
              <c:idx val="11"/>
              <c:tx>
                <c:rich>
                  <a:bodyPr/>
                  <a:lstStyle/>
                  <a:p>
                    <a:fld id="{A0C4CBAD-1719-46DD-A9BC-E6C742395A3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9EAC-4BE4-9474-4E550AAA93AB}"/>
                </c:ext>
              </c:extLst>
            </c:dLbl>
            <c:dLbl>
              <c:idx val="12"/>
              <c:tx>
                <c:rich>
                  <a:bodyPr/>
                  <a:lstStyle/>
                  <a:p>
                    <a:fld id="{7E4C5294-4589-4531-9B59-0AC729E2CD2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9EAC-4BE4-9474-4E550AAA93AB}"/>
                </c:ext>
              </c:extLst>
            </c:dLbl>
            <c:dLbl>
              <c:idx val="13"/>
              <c:tx>
                <c:rich>
                  <a:bodyPr/>
                  <a:lstStyle/>
                  <a:p>
                    <a:fld id="{8D1E7BBE-06F1-41C3-A717-7EE940272E5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9EAC-4BE4-9474-4E550AAA93AB}"/>
                </c:ext>
              </c:extLst>
            </c:dLbl>
            <c:dLbl>
              <c:idx val="14"/>
              <c:tx>
                <c:rich>
                  <a:bodyPr/>
                  <a:lstStyle/>
                  <a:p>
                    <a:fld id="{54441B41-9244-44B6-B3DE-BF0C099816D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9EAC-4BE4-9474-4E550AAA93A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'[Business Start Ups.xlsx]Legal status'!$W$31:$W$45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'[Business Start Ups.xlsx]Legal status'!$Z$31:$Z$45</c:f>
              <c:numCache>
                <c:formatCode>_-* #,##0_-;\-* #,##0_-;_-* "-"??_-;_-@_-</c:formatCode>
                <c:ptCount val="15"/>
                <c:pt idx="0">
                  <c:v>439</c:v>
                </c:pt>
                <c:pt idx="1">
                  <c:v>488</c:v>
                </c:pt>
                <c:pt idx="2">
                  <c:v>414</c:v>
                </c:pt>
                <c:pt idx="3">
                  <c:v>497</c:v>
                </c:pt>
                <c:pt idx="4">
                  <c:v>450</c:v>
                </c:pt>
                <c:pt idx="5">
                  <c:v>374</c:v>
                </c:pt>
                <c:pt idx="6">
                  <c:v>300</c:v>
                </c:pt>
                <c:pt idx="7">
                  <c:v>288</c:v>
                </c:pt>
                <c:pt idx="8">
                  <c:v>282</c:v>
                </c:pt>
                <c:pt idx="9">
                  <c:v>252</c:v>
                </c:pt>
                <c:pt idx="10">
                  <c:v>222</c:v>
                </c:pt>
                <c:pt idx="11">
                  <c:v>210</c:v>
                </c:pt>
                <c:pt idx="12">
                  <c:v>92</c:v>
                </c:pt>
                <c:pt idx="13">
                  <c:v>336</c:v>
                </c:pt>
                <c:pt idx="14">
                  <c:v>194</c:v>
                </c:pt>
              </c:numCache>
            </c:numRef>
          </c:val>
          <c:extLst>
            <c:ext xmlns:c15="http://schemas.microsoft.com/office/drawing/2012/chart" uri="{02D57815-91ED-43cb-92C2-25804820EDAC}">
              <c15:datalabelsRange>
                <c15:f>'[Business Start Ups.xlsx]Legal status'!$AG$31:$AG$46</c15:f>
                <c15:dlblRangeCache>
                  <c:ptCount val="16"/>
                  <c:pt idx="0">
                    <c:v>10%</c:v>
                  </c:pt>
                  <c:pt idx="1">
                    <c:v>11%</c:v>
                  </c:pt>
                  <c:pt idx="2">
                    <c:v>8%</c:v>
                  </c:pt>
                  <c:pt idx="3">
                    <c:v>9%</c:v>
                  </c:pt>
                  <c:pt idx="4">
                    <c:v>8%</c:v>
                  </c:pt>
                  <c:pt idx="5">
                    <c:v>8%</c:v>
                  </c:pt>
                  <c:pt idx="6">
                    <c:v>7%</c:v>
                  </c:pt>
                  <c:pt idx="7">
                    <c:v>6%</c:v>
                  </c:pt>
                  <c:pt idx="8">
                    <c:v>7%</c:v>
                  </c:pt>
                  <c:pt idx="9">
                    <c:v>6%</c:v>
                  </c:pt>
                  <c:pt idx="10">
                    <c:v>6%</c:v>
                  </c:pt>
                  <c:pt idx="11">
                    <c:v>6%</c:v>
                  </c:pt>
                  <c:pt idx="12">
                    <c:v>2%</c:v>
                  </c:pt>
                  <c:pt idx="13">
                    <c:v>9%</c:v>
                  </c:pt>
                  <c:pt idx="14">
                    <c:v>6%</c:v>
                  </c:pt>
                  <c:pt idx="15">
                    <c:v>4%</c:v>
                  </c:pt>
                </c15:dlblRangeCache>
              </c15:datalabelsRange>
            </c:ext>
            <c:ext xmlns:c16="http://schemas.microsoft.com/office/drawing/2014/chart" uri="{C3380CC4-5D6E-409C-BE32-E72D297353CC}">
              <c16:uniqueId val="{0000002F-9EAC-4BE4-9474-4E550AAA93AB}"/>
            </c:ext>
          </c:extLst>
        </c:ser>
        <c:ser>
          <c:idx val="3"/>
          <c:order val="3"/>
          <c:tx>
            <c:strRef>
              <c:f>'[Business Start Ups.xlsx]Legal status'!$AA$30</c:f>
              <c:strCache>
                <c:ptCount val="1"/>
                <c:pt idx="0">
                  <c:v>Partnership</c:v>
                </c:pt>
              </c:strCache>
            </c:strRef>
          </c:tx>
          <c:spPr>
            <a:solidFill>
              <a:srgbClr val="878787"/>
            </a:solidFill>
            <a:ln>
              <a:noFill/>
            </a:ln>
            <a:effectLst/>
          </c:spPr>
          <c:invertIfNegative val="0"/>
          <c:dLbls>
            <c:delete val="1"/>
          </c:dLbls>
          <c:cat>
            <c:strRef>
              <c:f>'[Business Start Ups.xlsx]Legal status'!$W$31:$W$45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'[Business Start Ups.xlsx]Legal status'!$AA$31:$AA$45</c:f>
              <c:numCache>
                <c:formatCode>_-* #,##0_-;\-* #,##0_-;_-* "-"??_-;_-@_-</c:formatCode>
                <c:ptCount val="15"/>
                <c:pt idx="0">
                  <c:v>267</c:v>
                </c:pt>
                <c:pt idx="1">
                  <c:v>246</c:v>
                </c:pt>
                <c:pt idx="2">
                  <c:v>239</c:v>
                </c:pt>
                <c:pt idx="3">
                  <c:v>288</c:v>
                </c:pt>
                <c:pt idx="4">
                  <c:v>222</c:v>
                </c:pt>
                <c:pt idx="5">
                  <c:v>194</c:v>
                </c:pt>
                <c:pt idx="6">
                  <c:v>135</c:v>
                </c:pt>
                <c:pt idx="7">
                  <c:v>124</c:v>
                </c:pt>
                <c:pt idx="8">
                  <c:v>137</c:v>
                </c:pt>
                <c:pt idx="9">
                  <c:v>119</c:v>
                </c:pt>
                <c:pt idx="10">
                  <c:v>96</c:v>
                </c:pt>
                <c:pt idx="11">
                  <c:v>86</c:v>
                </c:pt>
                <c:pt idx="12">
                  <c:v>63</c:v>
                </c:pt>
                <c:pt idx="13">
                  <c:v>67</c:v>
                </c:pt>
                <c:pt idx="14">
                  <c:v>42</c:v>
                </c:pt>
              </c:numCache>
            </c:numRef>
          </c:val>
          <c:extLst>
            <c:ext xmlns:c16="http://schemas.microsoft.com/office/drawing/2014/chart" uri="{C3380CC4-5D6E-409C-BE32-E72D297353CC}">
              <c16:uniqueId val="{0000003F-9EAC-4BE4-9474-4E550AAA93AB}"/>
            </c:ext>
          </c:extLst>
        </c:ser>
        <c:ser>
          <c:idx val="4"/>
          <c:order val="4"/>
          <c:tx>
            <c:strRef>
              <c:f>'[Business Start Ups.xlsx]Legal status'!$AB$30</c:f>
              <c:strCache>
                <c:ptCount val="1"/>
                <c:pt idx="0">
                  <c:v>Other</c:v>
                </c:pt>
              </c:strCache>
            </c:strRef>
          </c:tx>
          <c:spPr>
            <a:solidFill>
              <a:schemeClr val="accent1">
                <a:tint val="54000"/>
              </a:schemeClr>
            </a:solidFill>
            <a:ln>
              <a:noFill/>
            </a:ln>
            <a:effectLst/>
          </c:spPr>
          <c:invertIfNegative val="0"/>
          <c:dLbls>
            <c:delete val="1"/>
          </c:dLbls>
          <c:cat>
            <c:strRef>
              <c:f>'[Business Start Ups.xlsx]Legal status'!$W$31:$W$45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'[Business Start Ups.xlsx]Legal status'!$AB$31:$AB$45</c:f>
              <c:numCache>
                <c:formatCode>_-* #,##0_-;\-* #,##0_-;_-* "-"??_-;_-@_-</c:formatCode>
                <c:ptCount val="15"/>
                <c:pt idx="0">
                  <c:v>24</c:v>
                </c:pt>
                <c:pt idx="1">
                  <c:v>28</c:v>
                </c:pt>
                <c:pt idx="2">
                  <c:v>25</c:v>
                </c:pt>
                <c:pt idx="3">
                  <c:v>28</c:v>
                </c:pt>
                <c:pt idx="4">
                  <c:v>40</c:v>
                </c:pt>
                <c:pt idx="5">
                  <c:v>26</c:v>
                </c:pt>
                <c:pt idx="6">
                  <c:v>9</c:v>
                </c:pt>
                <c:pt idx="7">
                  <c:v>15</c:v>
                </c:pt>
                <c:pt idx="8">
                  <c:v>28</c:v>
                </c:pt>
                <c:pt idx="9">
                  <c:v>14</c:v>
                </c:pt>
                <c:pt idx="10">
                  <c:v>13</c:v>
                </c:pt>
                <c:pt idx="11">
                  <c:v>12</c:v>
                </c:pt>
                <c:pt idx="12">
                  <c:v>4</c:v>
                </c:pt>
                <c:pt idx="13">
                  <c:v>8</c:v>
                </c:pt>
                <c:pt idx="14">
                  <c:v>5</c:v>
                </c:pt>
              </c:numCache>
            </c:numRef>
          </c:val>
          <c:extLst>
            <c:ext xmlns:c16="http://schemas.microsoft.com/office/drawing/2014/chart" uri="{C3380CC4-5D6E-409C-BE32-E72D297353CC}">
              <c16:uniqueId val="{0000004F-9EAC-4BE4-9474-4E550AAA93AB}"/>
            </c:ext>
          </c:extLst>
        </c:ser>
        <c:dLbls>
          <c:dLblPos val="ctr"/>
          <c:showLegendKey val="0"/>
          <c:showVal val="1"/>
          <c:showCatName val="0"/>
          <c:showSerName val="0"/>
          <c:showPercent val="0"/>
          <c:showBubbleSize val="0"/>
        </c:dLbls>
        <c:gapWidth val="98"/>
        <c:overlap val="100"/>
        <c:axId val="1989713151"/>
        <c:axId val="1702369247"/>
      </c:barChart>
      <c:catAx>
        <c:axId val="198971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02369247"/>
        <c:crosses val="autoZero"/>
        <c:auto val="1"/>
        <c:lblAlgn val="ctr"/>
        <c:lblOffset val="100"/>
        <c:noMultiLvlLbl val="0"/>
      </c:catAx>
      <c:valAx>
        <c:axId val="1702369247"/>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89713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'[Business Start Ups.xlsx]Industry'!$AB$71</c:f>
              <c:strCache>
                <c:ptCount val="1"/>
                <c:pt idx="0">
                  <c:v>Average annual growth in starts ups 2018-2022</c:v>
                </c:pt>
              </c:strCache>
            </c:strRef>
          </c:tx>
          <c:spPr>
            <a:solidFill>
              <a:srgbClr val="006965"/>
            </a:solidFill>
            <a:ln>
              <a:noFill/>
            </a:ln>
            <a:effectLst/>
          </c:spPr>
          <c:invertIfNegative val="0"/>
          <c:cat>
            <c:strRef>
              <c:f>'[Business Start Ups.xlsx]Industry'!$AA$72:$AA$81</c:f>
              <c:strCache>
                <c:ptCount val="10"/>
                <c:pt idx="0">
                  <c:v>Wholesale &amp; retail</c:v>
                </c:pt>
                <c:pt idx="1">
                  <c:v>Construction</c:v>
                </c:pt>
                <c:pt idx="2">
                  <c:v>Manufacturing</c:v>
                </c:pt>
                <c:pt idx="3">
                  <c:v>Human health &amp; social work</c:v>
                </c:pt>
                <c:pt idx="4">
                  <c:v>Education</c:v>
                </c:pt>
                <c:pt idx="5">
                  <c:v>Accommodation &amp; food service</c:v>
                </c:pt>
                <c:pt idx="6">
                  <c:v>Arts, entert, rec &amp; other services</c:v>
                </c:pt>
                <c:pt idx="7">
                  <c:v>Agriculture, forestry &amp; fishing</c:v>
                </c:pt>
                <c:pt idx="8">
                  <c:v>Real estate, prof services &amp; support activities</c:v>
                </c:pt>
                <c:pt idx="9">
                  <c:v>Transport, storage &amp; communication</c:v>
                </c:pt>
              </c:strCache>
            </c:strRef>
          </c:cat>
          <c:val>
            <c:numRef>
              <c:f>'[Business Start Ups.xlsx]Industry'!$AB$72:$AB$81</c:f>
              <c:numCache>
                <c:formatCode>0%</c:formatCode>
                <c:ptCount val="10"/>
                <c:pt idx="0">
                  <c:v>4.6638255035804876E-2</c:v>
                </c:pt>
                <c:pt idx="1">
                  <c:v>4.21306158714021E-2</c:v>
                </c:pt>
                <c:pt idx="2">
                  <c:v>2.7691584561172933E-2</c:v>
                </c:pt>
                <c:pt idx="3">
                  <c:v>3.3670795833371514E-3</c:v>
                </c:pt>
                <c:pt idx="4">
                  <c:v>3.2051939538073615E-3</c:v>
                </c:pt>
                <c:pt idx="5">
                  <c:v>-1.001453400807506E-2</c:v>
                </c:pt>
                <c:pt idx="6">
                  <c:v>-2.9267983046853963E-2</c:v>
                </c:pt>
                <c:pt idx="7">
                  <c:v>-3.8703021285529049E-2</c:v>
                </c:pt>
                <c:pt idx="8">
                  <c:v>-5.0014318249975709E-2</c:v>
                </c:pt>
                <c:pt idx="9">
                  <c:v>-7.2050395838123005E-2</c:v>
                </c:pt>
              </c:numCache>
            </c:numRef>
          </c:val>
          <c:extLst>
            <c:ext xmlns:c16="http://schemas.microsoft.com/office/drawing/2014/chart" uri="{C3380CC4-5D6E-409C-BE32-E72D297353CC}">
              <c16:uniqueId val="{00000000-05EF-44B7-84C5-2B34EEEA26CB}"/>
            </c:ext>
          </c:extLst>
        </c:ser>
        <c:dLbls>
          <c:showLegendKey val="0"/>
          <c:showVal val="0"/>
          <c:showCatName val="0"/>
          <c:showSerName val="0"/>
          <c:showPercent val="0"/>
          <c:showBubbleSize val="0"/>
        </c:dLbls>
        <c:gapWidth val="219"/>
        <c:overlap val="-27"/>
        <c:axId val="665492912"/>
        <c:axId val="768023072"/>
      </c:barChart>
      <c:catAx>
        <c:axId val="665492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8023072"/>
        <c:crosses val="autoZero"/>
        <c:auto val="1"/>
        <c:lblAlgn val="ctr"/>
        <c:lblOffset val="100"/>
        <c:noMultiLvlLbl val="0"/>
      </c:catAx>
      <c:valAx>
        <c:axId val="768023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sz="900"/>
                  <a:t>Average</a:t>
                </a:r>
                <a:r>
                  <a:rPr lang="en-GB" sz="900" baseline="0"/>
                  <a:t> annual growth rate (2018 - 2022) %</a:t>
                </a:r>
                <a:endParaRPr lang="en-GB"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49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Deprivation!$M$28</c:f>
              <c:strCache>
                <c:ptCount val="1"/>
                <c:pt idx="0">
                  <c:v>0% to 20%</c:v>
                </c:pt>
              </c:strCache>
            </c:strRef>
          </c:tx>
          <c:spPr>
            <a:solidFill>
              <a:schemeClr val="accent1">
                <a:shade val="53000"/>
              </a:schemeClr>
            </a:solidFill>
            <a:ln>
              <a:noFill/>
            </a:ln>
            <a:effectLst/>
          </c:spPr>
          <c:invertIfNegative val="0"/>
          <c:dLbls>
            <c:delete val="1"/>
          </c:dLbls>
          <c:cat>
            <c:strRef>
              <c:f>Deprivation!$L$29:$L$43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Deprivation!$M$29:$M$43</c:f>
              <c:numCache>
                <c:formatCode>0%</c:formatCode>
                <c:ptCount val="15"/>
                <c:pt idx="0">
                  <c:v>1.7881090746535539E-3</c:v>
                </c:pt>
                <c:pt idx="1">
                  <c:v>1.7578554163920018E-3</c:v>
                </c:pt>
                <c:pt idx="2">
                  <c:v>1.3484877672895396E-3</c:v>
                </c:pt>
                <c:pt idx="3">
                  <c:v>7.1826180642844321E-4</c:v>
                </c:pt>
                <c:pt idx="4">
                  <c:v>1.827485380116959E-3</c:v>
                </c:pt>
                <c:pt idx="5">
                  <c:v>4.2489908646696408E-4</c:v>
                </c:pt>
                <c:pt idx="6">
                  <c:v>1.3513513513513514E-3</c:v>
                </c:pt>
                <c:pt idx="7">
                  <c:v>1.5723270440251573E-3</c:v>
                </c:pt>
                <c:pt idx="8">
                  <c:v>9.3523497778816929E-4</c:v>
                </c:pt>
                <c:pt idx="9">
                  <c:v>1.4506769825918763E-3</c:v>
                </c:pt>
                <c:pt idx="10">
                  <c:v>8.2056892778993432E-4</c:v>
                </c:pt>
                <c:pt idx="11">
                  <c:v>5.5309734513274336E-4</c:v>
                </c:pt>
                <c:pt idx="12">
                  <c:v>3.8580246913580245E-3</c:v>
                </c:pt>
                <c:pt idx="13">
                  <c:v>1.5376729882111738E-3</c:v>
                </c:pt>
                <c:pt idx="14">
                  <c:v>2.7018913239267488E-3</c:v>
                </c:pt>
              </c:numCache>
            </c:numRef>
          </c:val>
          <c:extLst>
            <c:ext xmlns:c16="http://schemas.microsoft.com/office/drawing/2014/chart" uri="{C3380CC4-5D6E-409C-BE32-E72D297353CC}">
              <c16:uniqueId val="{00000000-D9F1-46F9-9719-C3E6EF8AB6DA}"/>
            </c:ext>
          </c:extLst>
        </c:ser>
        <c:ser>
          <c:idx val="1"/>
          <c:order val="1"/>
          <c:tx>
            <c:strRef>
              <c:f>Deprivation!$N$28</c:f>
              <c:strCache>
                <c:ptCount val="1"/>
                <c:pt idx="0">
                  <c:v>21% to 40%</c:v>
                </c:pt>
              </c:strCache>
            </c:strRef>
          </c:tx>
          <c:spPr>
            <a:solidFill>
              <a:srgbClr val="0069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Deprivation!$L$29:$L$43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Deprivation!$N$29:$N$43</c:f>
              <c:numCache>
                <c:formatCode>0%</c:formatCode>
                <c:ptCount val="15"/>
                <c:pt idx="0">
                  <c:v>6.8171658471166741E-2</c:v>
                </c:pt>
                <c:pt idx="1">
                  <c:v>7.1193144363876068E-2</c:v>
                </c:pt>
                <c:pt idx="2">
                  <c:v>7.9175496050857247E-2</c:v>
                </c:pt>
                <c:pt idx="3">
                  <c:v>7.1826180642844323E-2</c:v>
                </c:pt>
                <c:pt idx="4">
                  <c:v>7.6937134502923971E-2</c:v>
                </c:pt>
                <c:pt idx="5">
                  <c:v>7.8606330996388363E-2</c:v>
                </c:pt>
                <c:pt idx="6">
                  <c:v>8.3333333333333329E-2</c:v>
                </c:pt>
                <c:pt idx="7">
                  <c:v>7.5471698113207544E-2</c:v>
                </c:pt>
                <c:pt idx="8">
                  <c:v>8.0196399345335512E-2</c:v>
                </c:pt>
                <c:pt idx="9">
                  <c:v>7.6402321083172145E-2</c:v>
                </c:pt>
                <c:pt idx="10">
                  <c:v>8.2330415754923419E-2</c:v>
                </c:pt>
                <c:pt idx="11">
                  <c:v>7.4944690265486724E-2</c:v>
                </c:pt>
                <c:pt idx="12">
                  <c:v>0.11136831275720165</c:v>
                </c:pt>
                <c:pt idx="13">
                  <c:v>0.10635571501793951</c:v>
                </c:pt>
                <c:pt idx="14">
                  <c:v>0.1011708195737016</c:v>
                </c:pt>
              </c:numCache>
            </c:numRef>
          </c:val>
          <c:extLst>
            <c:ext xmlns:c16="http://schemas.microsoft.com/office/drawing/2014/chart" uri="{C3380CC4-5D6E-409C-BE32-E72D297353CC}">
              <c16:uniqueId val="{00000001-D9F1-46F9-9719-C3E6EF8AB6DA}"/>
            </c:ext>
          </c:extLst>
        </c:ser>
        <c:ser>
          <c:idx val="2"/>
          <c:order val="2"/>
          <c:tx>
            <c:strRef>
              <c:f>Deprivation!$O$28</c:f>
              <c:strCache>
                <c:ptCount val="1"/>
                <c:pt idx="0">
                  <c:v>41% to 60%</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Deprivation!$L$29:$L$43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Deprivation!$O$29:$O$43</c:f>
              <c:numCache>
                <c:formatCode>0%</c:formatCode>
                <c:ptCount val="15"/>
                <c:pt idx="0">
                  <c:v>0.13723737147966025</c:v>
                </c:pt>
                <c:pt idx="1">
                  <c:v>0.14480333992529115</c:v>
                </c:pt>
                <c:pt idx="2">
                  <c:v>0.1427470622230784</c:v>
                </c:pt>
                <c:pt idx="3">
                  <c:v>0.14885975938229484</c:v>
                </c:pt>
                <c:pt idx="4">
                  <c:v>0.14199561403508773</c:v>
                </c:pt>
                <c:pt idx="5">
                  <c:v>0.12938177182919056</c:v>
                </c:pt>
                <c:pt idx="6">
                  <c:v>0.13265765765765766</c:v>
                </c:pt>
                <c:pt idx="7">
                  <c:v>0.13230008984725966</c:v>
                </c:pt>
                <c:pt idx="8">
                  <c:v>0.14425999532382511</c:v>
                </c:pt>
                <c:pt idx="9">
                  <c:v>0.13297872340425532</c:v>
                </c:pt>
                <c:pt idx="10">
                  <c:v>0.14934354485776805</c:v>
                </c:pt>
                <c:pt idx="11">
                  <c:v>0.13882743362831859</c:v>
                </c:pt>
                <c:pt idx="12">
                  <c:v>0.16280864197530864</c:v>
                </c:pt>
                <c:pt idx="13">
                  <c:v>0.16478728856996411</c:v>
                </c:pt>
                <c:pt idx="14">
                  <c:v>0.16181326928850195</c:v>
                </c:pt>
              </c:numCache>
            </c:numRef>
          </c:val>
          <c:extLst>
            <c:ext xmlns:c16="http://schemas.microsoft.com/office/drawing/2014/chart" uri="{C3380CC4-5D6E-409C-BE32-E72D297353CC}">
              <c16:uniqueId val="{00000002-D9F1-46F9-9719-C3E6EF8AB6DA}"/>
            </c:ext>
          </c:extLst>
        </c:ser>
        <c:ser>
          <c:idx val="3"/>
          <c:order val="3"/>
          <c:tx>
            <c:strRef>
              <c:f>Deprivation!$P$28</c:f>
              <c:strCache>
                <c:ptCount val="1"/>
                <c:pt idx="0">
                  <c:v>61% to 80%</c:v>
                </c:pt>
              </c:strCache>
            </c:strRef>
          </c:tx>
          <c:spPr>
            <a:solidFill>
              <a:srgbClr val="B5D1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Deprivation!$L$29:$L$43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Deprivation!$P$29:$P$43</c:f>
              <c:numCache>
                <c:formatCode>0%</c:formatCode>
                <c:ptCount val="15"/>
                <c:pt idx="0">
                  <c:v>0.28945015645954403</c:v>
                </c:pt>
                <c:pt idx="1">
                  <c:v>0.27905954735223026</c:v>
                </c:pt>
                <c:pt idx="2">
                  <c:v>0.27990753226738585</c:v>
                </c:pt>
                <c:pt idx="3">
                  <c:v>0.29628299515173279</c:v>
                </c:pt>
                <c:pt idx="4">
                  <c:v>0.27997076023391815</c:v>
                </c:pt>
                <c:pt idx="5">
                  <c:v>0.29700446144040793</c:v>
                </c:pt>
                <c:pt idx="6">
                  <c:v>0.29662162162162165</c:v>
                </c:pt>
                <c:pt idx="7">
                  <c:v>0.28751123090745734</c:v>
                </c:pt>
                <c:pt idx="8">
                  <c:v>0.29810614916997896</c:v>
                </c:pt>
                <c:pt idx="9">
                  <c:v>0.30923597678916825</c:v>
                </c:pt>
                <c:pt idx="10">
                  <c:v>0.29294310722100658</c:v>
                </c:pt>
                <c:pt idx="11">
                  <c:v>0.31360619469026546</c:v>
                </c:pt>
                <c:pt idx="12">
                  <c:v>0.29295267489711935</c:v>
                </c:pt>
                <c:pt idx="13">
                  <c:v>0.30266529984623269</c:v>
                </c:pt>
                <c:pt idx="14">
                  <c:v>0.30051035725007508</c:v>
                </c:pt>
              </c:numCache>
            </c:numRef>
          </c:val>
          <c:extLst>
            <c:ext xmlns:c16="http://schemas.microsoft.com/office/drawing/2014/chart" uri="{C3380CC4-5D6E-409C-BE32-E72D297353CC}">
              <c16:uniqueId val="{00000003-D9F1-46F9-9719-C3E6EF8AB6DA}"/>
            </c:ext>
          </c:extLst>
        </c:ser>
        <c:ser>
          <c:idx val="4"/>
          <c:order val="4"/>
          <c:tx>
            <c:strRef>
              <c:f>Deprivation!$Q$28</c:f>
              <c:strCache>
                <c:ptCount val="1"/>
                <c:pt idx="0">
                  <c:v>81% to 100%</c:v>
                </c:pt>
              </c:strCache>
            </c:strRef>
          </c:tx>
          <c:spPr>
            <a:solidFill>
              <a:srgbClr val="8787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Deprivation!$L$29:$L$43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Deprivation!$Q$29:$Q$43</c:f>
              <c:numCache>
                <c:formatCode>0%</c:formatCode>
                <c:ptCount val="15"/>
                <c:pt idx="0">
                  <c:v>0.50335270451497538</c:v>
                </c:pt>
                <c:pt idx="1">
                  <c:v>0.5031861129422105</c:v>
                </c:pt>
                <c:pt idx="2">
                  <c:v>0.49682142169138893</c:v>
                </c:pt>
                <c:pt idx="3">
                  <c:v>0.4823128030166996</c:v>
                </c:pt>
                <c:pt idx="4">
                  <c:v>0.4992690058479532</c:v>
                </c:pt>
                <c:pt idx="5">
                  <c:v>0.4945825366475462</c:v>
                </c:pt>
                <c:pt idx="6">
                  <c:v>0.48603603603603601</c:v>
                </c:pt>
                <c:pt idx="7">
                  <c:v>0.50314465408805031</c:v>
                </c:pt>
                <c:pt idx="8">
                  <c:v>0.47650222118307223</c:v>
                </c:pt>
                <c:pt idx="9">
                  <c:v>0.47993230174081236</c:v>
                </c:pt>
                <c:pt idx="10">
                  <c:v>0.47456236323851203</c:v>
                </c:pt>
                <c:pt idx="11">
                  <c:v>0.47206858407079644</c:v>
                </c:pt>
                <c:pt idx="12">
                  <c:v>0.42901234567901236</c:v>
                </c:pt>
                <c:pt idx="13">
                  <c:v>0.42465402357765247</c:v>
                </c:pt>
                <c:pt idx="14">
                  <c:v>0.43380366256379466</c:v>
                </c:pt>
              </c:numCache>
            </c:numRef>
          </c:val>
          <c:extLst>
            <c:ext xmlns:c16="http://schemas.microsoft.com/office/drawing/2014/chart" uri="{C3380CC4-5D6E-409C-BE32-E72D297353CC}">
              <c16:uniqueId val="{00000004-D9F1-46F9-9719-C3E6EF8AB6DA}"/>
            </c:ext>
          </c:extLst>
        </c:ser>
        <c:dLbls>
          <c:dLblPos val="ctr"/>
          <c:showLegendKey val="0"/>
          <c:showVal val="1"/>
          <c:showCatName val="0"/>
          <c:showSerName val="0"/>
          <c:showPercent val="0"/>
          <c:showBubbleSize val="0"/>
        </c:dLbls>
        <c:gapWidth val="138"/>
        <c:overlap val="100"/>
        <c:axId val="96640799"/>
        <c:axId val="1748365263"/>
      </c:barChart>
      <c:catAx>
        <c:axId val="96640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48365263"/>
        <c:crosses val="autoZero"/>
        <c:auto val="1"/>
        <c:lblAlgn val="ctr"/>
        <c:lblOffset val="100"/>
        <c:noMultiLvlLbl val="0"/>
      </c:catAx>
      <c:valAx>
        <c:axId val="174836526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6640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42EB4-A131-4DA3-9143-FF0935C7C0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91D0DFE-9260-4BEF-91D9-69BD9FDFDF1A}">
      <dgm:prSet phldrT="[Text]" custT="1"/>
      <dgm:spPr>
        <a:solidFill>
          <a:srgbClr val="006965"/>
        </a:solidFill>
      </dgm:spPr>
      <dgm:t>
        <a:bodyPr/>
        <a:lstStyle/>
        <a:p>
          <a:r>
            <a:rPr lang="en-GB" sz="2400" b="1">
              <a:latin typeface="+mn-lt"/>
            </a:rPr>
            <a:t>67,300</a:t>
          </a:r>
          <a:r>
            <a:rPr lang="en-GB" sz="2400"/>
            <a:t> </a:t>
          </a:r>
          <a:r>
            <a:rPr lang="en-GB" sz="1800"/>
            <a:t>private sector businesses (estimate)</a:t>
          </a:r>
          <a:endParaRPr lang="en-GB" sz="2400"/>
        </a:p>
      </dgm:t>
    </dgm:pt>
    <dgm:pt modelId="{3312F01B-B6E1-4A5C-B958-F82150029741}" type="parTrans" cxnId="{AAF11E7B-ECEC-4890-9683-1FA1F3294347}">
      <dgm:prSet/>
      <dgm:spPr/>
      <dgm:t>
        <a:bodyPr/>
        <a:lstStyle/>
        <a:p>
          <a:endParaRPr lang="en-GB" sz="1600"/>
        </a:p>
      </dgm:t>
    </dgm:pt>
    <dgm:pt modelId="{E9B146B7-B3C9-458D-8171-8C8EBCA4DC85}" type="sibTrans" cxnId="{AAF11E7B-ECEC-4890-9683-1FA1F3294347}">
      <dgm:prSet/>
      <dgm:spPr/>
      <dgm:t>
        <a:bodyPr/>
        <a:lstStyle/>
        <a:p>
          <a:endParaRPr lang="en-GB" sz="1600"/>
        </a:p>
      </dgm:t>
    </dgm:pt>
    <dgm:pt modelId="{187F4076-0BE0-4208-B85D-37D6A086AEAD}">
      <dgm:prSet phldrT="[Text]" custT="1"/>
      <dgm:spPr>
        <a:solidFill>
          <a:srgbClr val="00B8AF"/>
        </a:solidFill>
      </dgm:spPr>
      <dgm:t>
        <a:bodyPr/>
        <a:lstStyle/>
        <a:p>
          <a:r>
            <a:rPr lang="en-GB" sz="2800" b="1">
              <a:latin typeface="+mn-lt"/>
            </a:rPr>
            <a:t>36,200</a:t>
          </a:r>
          <a:r>
            <a:rPr lang="en-GB" sz="2800"/>
            <a:t> </a:t>
          </a:r>
          <a:r>
            <a:rPr lang="en-GB" sz="1600"/>
            <a:t>unregistered (estimate)</a:t>
          </a:r>
          <a:endParaRPr lang="en-GB" sz="2800"/>
        </a:p>
      </dgm:t>
    </dgm:pt>
    <dgm:pt modelId="{68C55063-A31D-461D-8ABB-E1B6A4A4FE2A}" type="parTrans" cxnId="{D7C70B34-1DAD-4A30-855D-EB732DB74F99}">
      <dgm:prSet/>
      <dgm:spPr/>
      <dgm:t>
        <a:bodyPr/>
        <a:lstStyle/>
        <a:p>
          <a:endParaRPr lang="en-GB" sz="1600"/>
        </a:p>
      </dgm:t>
    </dgm:pt>
    <dgm:pt modelId="{3E52ECDF-ED8D-4EB3-A97B-0D82046947EE}" type="sibTrans" cxnId="{D7C70B34-1DAD-4A30-855D-EB732DB74F99}">
      <dgm:prSet/>
      <dgm:spPr/>
      <dgm:t>
        <a:bodyPr/>
        <a:lstStyle/>
        <a:p>
          <a:endParaRPr lang="en-GB" sz="1600"/>
        </a:p>
      </dgm:t>
    </dgm:pt>
    <dgm:pt modelId="{4C704A39-60BE-4220-9C21-7A50C59791D3}">
      <dgm:prSet phldrT="[Text]" custT="1"/>
      <dgm:spPr>
        <a:solidFill>
          <a:srgbClr val="00B8AF"/>
        </a:solidFill>
      </dgm:spPr>
      <dgm:t>
        <a:bodyPr/>
        <a:lstStyle/>
        <a:p>
          <a:r>
            <a:rPr lang="en-GB" sz="2400" b="1">
              <a:latin typeface="+mn-lt"/>
            </a:rPr>
            <a:t>31,000</a:t>
          </a:r>
          <a:r>
            <a:rPr lang="en-GB" sz="2400"/>
            <a:t> </a:t>
          </a:r>
          <a:r>
            <a:rPr lang="en-GB" sz="1600"/>
            <a:t>registered</a:t>
          </a:r>
          <a:endParaRPr lang="en-GB" sz="3200"/>
        </a:p>
      </dgm:t>
    </dgm:pt>
    <dgm:pt modelId="{519D55A1-A6B1-4EF4-B62A-7F38C5043090}" type="parTrans" cxnId="{348F707C-D879-42E1-8795-CE999196F096}">
      <dgm:prSet/>
      <dgm:spPr/>
      <dgm:t>
        <a:bodyPr/>
        <a:lstStyle/>
        <a:p>
          <a:endParaRPr lang="en-GB" sz="1600"/>
        </a:p>
      </dgm:t>
    </dgm:pt>
    <dgm:pt modelId="{8C966B65-EE9A-4FA9-8D33-2F2BAE417187}" type="sibTrans" cxnId="{348F707C-D879-42E1-8795-CE999196F096}">
      <dgm:prSet/>
      <dgm:spPr/>
      <dgm:t>
        <a:bodyPr/>
        <a:lstStyle/>
        <a:p>
          <a:endParaRPr lang="en-GB" sz="1600"/>
        </a:p>
      </dgm:t>
    </dgm:pt>
    <dgm:pt modelId="{2CC86C79-45AF-4042-88EA-830A664EC5CA}" type="pres">
      <dgm:prSet presAssocID="{0CC42EB4-A131-4DA3-9143-FF0935C7C045}" presName="hierChild1" presStyleCnt="0">
        <dgm:presLayoutVars>
          <dgm:orgChart val="1"/>
          <dgm:chPref val="1"/>
          <dgm:dir/>
          <dgm:animOne val="branch"/>
          <dgm:animLvl val="lvl"/>
          <dgm:resizeHandles/>
        </dgm:presLayoutVars>
      </dgm:prSet>
      <dgm:spPr/>
    </dgm:pt>
    <dgm:pt modelId="{8A8C0406-1B22-41B5-974F-0819C1FEF30D}" type="pres">
      <dgm:prSet presAssocID="{791D0DFE-9260-4BEF-91D9-69BD9FDFDF1A}" presName="hierRoot1" presStyleCnt="0">
        <dgm:presLayoutVars>
          <dgm:hierBranch val="init"/>
        </dgm:presLayoutVars>
      </dgm:prSet>
      <dgm:spPr/>
    </dgm:pt>
    <dgm:pt modelId="{6B7670F0-C28C-4067-9D78-9759EB2BD54C}" type="pres">
      <dgm:prSet presAssocID="{791D0DFE-9260-4BEF-91D9-69BD9FDFDF1A}" presName="rootComposite1" presStyleCnt="0"/>
      <dgm:spPr/>
    </dgm:pt>
    <dgm:pt modelId="{543EE00C-5BBD-44BE-9576-62449FBB134D}" type="pres">
      <dgm:prSet presAssocID="{791D0DFE-9260-4BEF-91D9-69BD9FDFDF1A}" presName="rootText1" presStyleLbl="node0" presStyleIdx="0" presStyleCnt="1">
        <dgm:presLayoutVars>
          <dgm:chPref val="3"/>
        </dgm:presLayoutVars>
      </dgm:prSet>
      <dgm:spPr/>
    </dgm:pt>
    <dgm:pt modelId="{78BE00B3-95A3-4260-A884-58FABEA80484}" type="pres">
      <dgm:prSet presAssocID="{791D0DFE-9260-4BEF-91D9-69BD9FDFDF1A}" presName="rootConnector1" presStyleLbl="node1" presStyleIdx="0" presStyleCnt="0"/>
      <dgm:spPr/>
    </dgm:pt>
    <dgm:pt modelId="{B945ACE0-2B64-45E0-8696-7C9DFF0199A4}" type="pres">
      <dgm:prSet presAssocID="{791D0DFE-9260-4BEF-91D9-69BD9FDFDF1A}" presName="hierChild2" presStyleCnt="0"/>
      <dgm:spPr/>
    </dgm:pt>
    <dgm:pt modelId="{CDBDBBAC-BD35-43C3-AAEE-FFD181809E6B}" type="pres">
      <dgm:prSet presAssocID="{68C55063-A31D-461D-8ABB-E1B6A4A4FE2A}" presName="Name37" presStyleLbl="parChTrans1D2" presStyleIdx="0" presStyleCnt="2"/>
      <dgm:spPr/>
    </dgm:pt>
    <dgm:pt modelId="{BE5D52A8-722D-4721-9827-122C4E76CC29}" type="pres">
      <dgm:prSet presAssocID="{187F4076-0BE0-4208-B85D-37D6A086AEAD}" presName="hierRoot2" presStyleCnt="0">
        <dgm:presLayoutVars>
          <dgm:hierBranch val="init"/>
        </dgm:presLayoutVars>
      </dgm:prSet>
      <dgm:spPr/>
    </dgm:pt>
    <dgm:pt modelId="{8F8F0600-6CF8-41B9-8E52-C57852F4CC90}" type="pres">
      <dgm:prSet presAssocID="{187F4076-0BE0-4208-B85D-37D6A086AEAD}" presName="rootComposite" presStyleCnt="0"/>
      <dgm:spPr/>
    </dgm:pt>
    <dgm:pt modelId="{AA84479A-9B89-496B-ABC0-FCE9375E4B63}" type="pres">
      <dgm:prSet presAssocID="{187F4076-0BE0-4208-B85D-37D6A086AEAD}" presName="rootText" presStyleLbl="node2" presStyleIdx="0" presStyleCnt="2">
        <dgm:presLayoutVars>
          <dgm:chPref val="3"/>
        </dgm:presLayoutVars>
      </dgm:prSet>
      <dgm:spPr/>
    </dgm:pt>
    <dgm:pt modelId="{01470985-052E-4C05-A80C-436F56E6594A}" type="pres">
      <dgm:prSet presAssocID="{187F4076-0BE0-4208-B85D-37D6A086AEAD}" presName="rootConnector" presStyleLbl="node2" presStyleIdx="0" presStyleCnt="2"/>
      <dgm:spPr/>
    </dgm:pt>
    <dgm:pt modelId="{AFA10B3E-B6A1-4EAC-A728-99580DE04A7F}" type="pres">
      <dgm:prSet presAssocID="{187F4076-0BE0-4208-B85D-37D6A086AEAD}" presName="hierChild4" presStyleCnt="0"/>
      <dgm:spPr/>
    </dgm:pt>
    <dgm:pt modelId="{974D5C36-1E72-4FCC-8A96-37FAB3F808EA}" type="pres">
      <dgm:prSet presAssocID="{187F4076-0BE0-4208-B85D-37D6A086AEAD}" presName="hierChild5" presStyleCnt="0"/>
      <dgm:spPr/>
    </dgm:pt>
    <dgm:pt modelId="{BB1C271D-5862-4EE8-8290-31D2F90F2A09}" type="pres">
      <dgm:prSet presAssocID="{519D55A1-A6B1-4EF4-B62A-7F38C5043090}" presName="Name37" presStyleLbl="parChTrans1D2" presStyleIdx="1" presStyleCnt="2"/>
      <dgm:spPr/>
    </dgm:pt>
    <dgm:pt modelId="{1D9E7640-BBA4-43DB-A3A2-F0FEE432E5B1}" type="pres">
      <dgm:prSet presAssocID="{4C704A39-60BE-4220-9C21-7A50C59791D3}" presName="hierRoot2" presStyleCnt="0">
        <dgm:presLayoutVars>
          <dgm:hierBranch val="init"/>
        </dgm:presLayoutVars>
      </dgm:prSet>
      <dgm:spPr/>
    </dgm:pt>
    <dgm:pt modelId="{812EEEF0-B897-4B03-9598-51C784E7AB57}" type="pres">
      <dgm:prSet presAssocID="{4C704A39-60BE-4220-9C21-7A50C59791D3}" presName="rootComposite" presStyleCnt="0"/>
      <dgm:spPr/>
    </dgm:pt>
    <dgm:pt modelId="{159CB379-6A2E-46D8-AB02-1CD56E44CC44}" type="pres">
      <dgm:prSet presAssocID="{4C704A39-60BE-4220-9C21-7A50C59791D3}" presName="rootText" presStyleLbl="node2" presStyleIdx="1" presStyleCnt="2" custScaleX="89747">
        <dgm:presLayoutVars>
          <dgm:chPref val="3"/>
        </dgm:presLayoutVars>
      </dgm:prSet>
      <dgm:spPr/>
    </dgm:pt>
    <dgm:pt modelId="{A818F396-5885-4865-BE75-5BC659B9BE85}" type="pres">
      <dgm:prSet presAssocID="{4C704A39-60BE-4220-9C21-7A50C59791D3}" presName="rootConnector" presStyleLbl="node2" presStyleIdx="1" presStyleCnt="2"/>
      <dgm:spPr/>
    </dgm:pt>
    <dgm:pt modelId="{C60D9490-7ECC-45E3-AB09-D0647219DF49}" type="pres">
      <dgm:prSet presAssocID="{4C704A39-60BE-4220-9C21-7A50C59791D3}" presName="hierChild4" presStyleCnt="0"/>
      <dgm:spPr/>
    </dgm:pt>
    <dgm:pt modelId="{C219384F-33F3-42F1-AF47-99D1CEE71B62}" type="pres">
      <dgm:prSet presAssocID="{4C704A39-60BE-4220-9C21-7A50C59791D3}" presName="hierChild5" presStyleCnt="0"/>
      <dgm:spPr/>
    </dgm:pt>
    <dgm:pt modelId="{4A3EE00A-11A1-4960-8A14-AE8536784BC0}" type="pres">
      <dgm:prSet presAssocID="{791D0DFE-9260-4BEF-91D9-69BD9FDFDF1A}" presName="hierChild3" presStyleCnt="0"/>
      <dgm:spPr/>
    </dgm:pt>
  </dgm:ptLst>
  <dgm:cxnLst>
    <dgm:cxn modelId="{4B6A0800-CDD7-4CF0-8A35-025A8CCA87C1}" type="presOf" srcId="{68C55063-A31D-461D-8ABB-E1B6A4A4FE2A}" destId="{CDBDBBAC-BD35-43C3-AAEE-FFD181809E6B}" srcOrd="0" destOrd="0" presId="urn:microsoft.com/office/officeart/2005/8/layout/orgChart1"/>
    <dgm:cxn modelId="{D131690A-981A-4D05-AC29-75C0C2DC4604}" type="presOf" srcId="{4C704A39-60BE-4220-9C21-7A50C59791D3}" destId="{159CB379-6A2E-46D8-AB02-1CD56E44CC44}" srcOrd="0" destOrd="0" presId="urn:microsoft.com/office/officeart/2005/8/layout/orgChart1"/>
    <dgm:cxn modelId="{D7C70B34-1DAD-4A30-855D-EB732DB74F99}" srcId="{791D0DFE-9260-4BEF-91D9-69BD9FDFDF1A}" destId="{187F4076-0BE0-4208-B85D-37D6A086AEAD}" srcOrd="0" destOrd="0" parTransId="{68C55063-A31D-461D-8ABB-E1B6A4A4FE2A}" sibTransId="{3E52ECDF-ED8D-4EB3-A97B-0D82046947EE}"/>
    <dgm:cxn modelId="{5FC06C49-E204-4574-B166-DDF67EC79577}" type="presOf" srcId="{519D55A1-A6B1-4EF4-B62A-7F38C5043090}" destId="{BB1C271D-5862-4EE8-8290-31D2F90F2A09}" srcOrd="0" destOrd="0" presId="urn:microsoft.com/office/officeart/2005/8/layout/orgChart1"/>
    <dgm:cxn modelId="{AAF11E7B-ECEC-4890-9683-1FA1F3294347}" srcId="{0CC42EB4-A131-4DA3-9143-FF0935C7C045}" destId="{791D0DFE-9260-4BEF-91D9-69BD9FDFDF1A}" srcOrd="0" destOrd="0" parTransId="{3312F01B-B6E1-4A5C-B958-F82150029741}" sibTransId="{E9B146B7-B3C9-458D-8171-8C8EBCA4DC85}"/>
    <dgm:cxn modelId="{348F707C-D879-42E1-8795-CE999196F096}" srcId="{791D0DFE-9260-4BEF-91D9-69BD9FDFDF1A}" destId="{4C704A39-60BE-4220-9C21-7A50C59791D3}" srcOrd="1" destOrd="0" parTransId="{519D55A1-A6B1-4EF4-B62A-7F38C5043090}" sibTransId="{8C966B65-EE9A-4FA9-8D33-2F2BAE417187}"/>
    <dgm:cxn modelId="{15B0EB8E-69FC-42E2-8675-5CE448759754}" type="presOf" srcId="{187F4076-0BE0-4208-B85D-37D6A086AEAD}" destId="{AA84479A-9B89-496B-ABC0-FCE9375E4B63}" srcOrd="0" destOrd="0" presId="urn:microsoft.com/office/officeart/2005/8/layout/orgChart1"/>
    <dgm:cxn modelId="{04FB9D9A-0B05-43A8-89ED-30F60460732F}" type="presOf" srcId="{187F4076-0BE0-4208-B85D-37D6A086AEAD}" destId="{01470985-052E-4C05-A80C-436F56E6594A}" srcOrd="1" destOrd="0" presId="urn:microsoft.com/office/officeart/2005/8/layout/orgChart1"/>
    <dgm:cxn modelId="{91F0FAB3-C4D7-4BE3-9A40-A0FFA71A3900}" type="presOf" srcId="{4C704A39-60BE-4220-9C21-7A50C59791D3}" destId="{A818F396-5885-4865-BE75-5BC659B9BE85}" srcOrd="1" destOrd="0" presId="urn:microsoft.com/office/officeart/2005/8/layout/orgChart1"/>
    <dgm:cxn modelId="{A92C79D2-32A5-40CC-9DA6-610ECDCE45E7}" type="presOf" srcId="{791D0DFE-9260-4BEF-91D9-69BD9FDFDF1A}" destId="{78BE00B3-95A3-4260-A884-58FABEA80484}" srcOrd="1" destOrd="0" presId="urn:microsoft.com/office/officeart/2005/8/layout/orgChart1"/>
    <dgm:cxn modelId="{D80094E4-7FD1-4C64-891D-9C9DD5741597}" type="presOf" srcId="{0CC42EB4-A131-4DA3-9143-FF0935C7C045}" destId="{2CC86C79-45AF-4042-88EA-830A664EC5CA}" srcOrd="0" destOrd="0" presId="urn:microsoft.com/office/officeart/2005/8/layout/orgChart1"/>
    <dgm:cxn modelId="{D747A3EA-2968-4639-B767-4FC058D40C45}" type="presOf" srcId="{791D0DFE-9260-4BEF-91D9-69BD9FDFDF1A}" destId="{543EE00C-5BBD-44BE-9576-62449FBB134D}" srcOrd="0" destOrd="0" presId="urn:microsoft.com/office/officeart/2005/8/layout/orgChart1"/>
    <dgm:cxn modelId="{409DC48A-B5E4-409B-84E6-0BA072CA4B61}" type="presParOf" srcId="{2CC86C79-45AF-4042-88EA-830A664EC5CA}" destId="{8A8C0406-1B22-41B5-974F-0819C1FEF30D}" srcOrd="0" destOrd="0" presId="urn:microsoft.com/office/officeart/2005/8/layout/orgChart1"/>
    <dgm:cxn modelId="{0D346973-AADC-45F2-B94D-A51A9393F33C}" type="presParOf" srcId="{8A8C0406-1B22-41B5-974F-0819C1FEF30D}" destId="{6B7670F0-C28C-4067-9D78-9759EB2BD54C}" srcOrd="0" destOrd="0" presId="urn:microsoft.com/office/officeart/2005/8/layout/orgChart1"/>
    <dgm:cxn modelId="{9156DAE6-9BAC-4A08-A4AC-70D954832EDC}" type="presParOf" srcId="{6B7670F0-C28C-4067-9D78-9759EB2BD54C}" destId="{543EE00C-5BBD-44BE-9576-62449FBB134D}" srcOrd="0" destOrd="0" presId="urn:microsoft.com/office/officeart/2005/8/layout/orgChart1"/>
    <dgm:cxn modelId="{8D2CA722-2678-4EF8-A541-6791F159F895}" type="presParOf" srcId="{6B7670F0-C28C-4067-9D78-9759EB2BD54C}" destId="{78BE00B3-95A3-4260-A884-58FABEA80484}" srcOrd="1" destOrd="0" presId="urn:microsoft.com/office/officeart/2005/8/layout/orgChart1"/>
    <dgm:cxn modelId="{446AE044-ED9B-46A9-B810-1422AD3722F7}" type="presParOf" srcId="{8A8C0406-1B22-41B5-974F-0819C1FEF30D}" destId="{B945ACE0-2B64-45E0-8696-7C9DFF0199A4}" srcOrd="1" destOrd="0" presId="urn:microsoft.com/office/officeart/2005/8/layout/orgChart1"/>
    <dgm:cxn modelId="{EB4D7358-42DB-427D-B18B-A5B62ECFE830}" type="presParOf" srcId="{B945ACE0-2B64-45E0-8696-7C9DFF0199A4}" destId="{CDBDBBAC-BD35-43C3-AAEE-FFD181809E6B}" srcOrd="0" destOrd="0" presId="urn:microsoft.com/office/officeart/2005/8/layout/orgChart1"/>
    <dgm:cxn modelId="{D1FFCF86-2B99-4F32-B5A7-DC3F0B72006C}" type="presParOf" srcId="{B945ACE0-2B64-45E0-8696-7C9DFF0199A4}" destId="{BE5D52A8-722D-4721-9827-122C4E76CC29}" srcOrd="1" destOrd="0" presId="urn:microsoft.com/office/officeart/2005/8/layout/orgChart1"/>
    <dgm:cxn modelId="{B8C8844B-39C0-4BD4-9BFA-F36A934B1D2B}" type="presParOf" srcId="{BE5D52A8-722D-4721-9827-122C4E76CC29}" destId="{8F8F0600-6CF8-41B9-8E52-C57852F4CC90}" srcOrd="0" destOrd="0" presId="urn:microsoft.com/office/officeart/2005/8/layout/orgChart1"/>
    <dgm:cxn modelId="{2CC6B42D-0FBA-4C4D-B44E-D033CD3D3857}" type="presParOf" srcId="{8F8F0600-6CF8-41B9-8E52-C57852F4CC90}" destId="{AA84479A-9B89-496B-ABC0-FCE9375E4B63}" srcOrd="0" destOrd="0" presId="urn:microsoft.com/office/officeart/2005/8/layout/orgChart1"/>
    <dgm:cxn modelId="{85992EFE-8E20-4317-9A46-8F5E4D206950}" type="presParOf" srcId="{8F8F0600-6CF8-41B9-8E52-C57852F4CC90}" destId="{01470985-052E-4C05-A80C-436F56E6594A}" srcOrd="1" destOrd="0" presId="urn:microsoft.com/office/officeart/2005/8/layout/orgChart1"/>
    <dgm:cxn modelId="{4629FBE3-26DF-4E1D-B4BA-280378EFC92B}" type="presParOf" srcId="{BE5D52A8-722D-4721-9827-122C4E76CC29}" destId="{AFA10B3E-B6A1-4EAC-A728-99580DE04A7F}" srcOrd="1" destOrd="0" presId="urn:microsoft.com/office/officeart/2005/8/layout/orgChart1"/>
    <dgm:cxn modelId="{FB1D94B7-5EBD-4AEC-A61A-5E9C21791F7F}" type="presParOf" srcId="{BE5D52A8-722D-4721-9827-122C4E76CC29}" destId="{974D5C36-1E72-4FCC-8A96-37FAB3F808EA}" srcOrd="2" destOrd="0" presId="urn:microsoft.com/office/officeart/2005/8/layout/orgChart1"/>
    <dgm:cxn modelId="{0B341C00-007D-4957-B939-BD06A6918FB3}" type="presParOf" srcId="{B945ACE0-2B64-45E0-8696-7C9DFF0199A4}" destId="{BB1C271D-5862-4EE8-8290-31D2F90F2A09}" srcOrd="2" destOrd="0" presId="urn:microsoft.com/office/officeart/2005/8/layout/orgChart1"/>
    <dgm:cxn modelId="{3E6DCBD3-834E-43D2-B03A-1E967C843FEE}" type="presParOf" srcId="{B945ACE0-2B64-45E0-8696-7C9DFF0199A4}" destId="{1D9E7640-BBA4-43DB-A3A2-F0FEE432E5B1}" srcOrd="3" destOrd="0" presId="urn:microsoft.com/office/officeart/2005/8/layout/orgChart1"/>
    <dgm:cxn modelId="{D8C4CA8D-6C75-469C-B446-5D285B99A5CF}" type="presParOf" srcId="{1D9E7640-BBA4-43DB-A3A2-F0FEE432E5B1}" destId="{812EEEF0-B897-4B03-9598-51C784E7AB57}" srcOrd="0" destOrd="0" presId="urn:microsoft.com/office/officeart/2005/8/layout/orgChart1"/>
    <dgm:cxn modelId="{E216F185-B874-4E21-A5C1-C5BBF203E3BF}" type="presParOf" srcId="{812EEEF0-B897-4B03-9598-51C784E7AB57}" destId="{159CB379-6A2E-46D8-AB02-1CD56E44CC44}" srcOrd="0" destOrd="0" presId="urn:microsoft.com/office/officeart/2005/8/layout/orgChart1"/>
    <dgm:cxn modelId="{97744E65-D8DC-4C67-9DBB-6A0DC6BCDEE6}" type="presParOf" srcId="{812EEEF0-B897-4B03-9598-51C784E7AB57}" destId="{A818F396-5885-4865-BE75-5BC659B9BE85}" srcOrd="1" destOrd="0" presId="urn:microsoft.com/office/officeart/2005/8/layout/orgChart1"/>
    <dgm:cxn modelId="{9588A64F-8D87-4504-BDA5-BBB0C7A85998}" type="presParOf" srcId="{1D9E7640-BBA4-43DB-A3A2-F0FEE432E5B1}" destId="{C60D9490-7ECC-45E3-AB09-D0647219DF49}" srcOrd="1" destOrd="0" presId="urn:microsoft.com/office/officeart/2005/8/layout/orgChart1"/>
    <dgm:cxn modelId="{43BA79CA-A819-4896-876F-C1CD373F5EC1}" type="presParOf" srcId="{1D9E7640-BBA4-43DB-A3A2-F0FEE432E5B1}" destId="{C219384F-33F3-42F1-AF47-99D1CEE71B62}" srcOrd="2" destOrd="0" presId="urn:microsoft.com/office/officeart/2005/8/layout/orgChart1"/>
    <dgm:cxn modelId="{E3166C3F-EAFB-4F58-8336-B1F9291164B0}" type="presParOf" srcId="{8A8C0406-1B22-41B5-974F-0819C1FEF30D}" destId="{4A3EE00A-11A1-4960-8A14-AE8536784B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C271D-5862-4EE8-8290-31D2F90F2A09}">
      <dsp:nvSpPr>
        <dsp:cNvPr id="0" name=""/>
        <dsp:cNvSpPr/>
      </dsp:nvSpPr>
      <dsp:spPr>
        <a:xfrm>
          <a:off x="2332977" y="1791890"/>
          <a:ext cx="1338742" cy="464687"/>
        </a:xfrm>
        <a:custGeom>
          <a:avLst/>
          <a:gdLst/>
          <a:ahLst/>
          <a:cxnLst/>
          <a:rect l="0" t="0" r="0" b="0"/>
          <a:pathLst>
            <a:path>
              <a:moveTo>
                <a:pt x="0" y="0"/>
              </a:moveTo>
              <a:lnTo>
                <a:pt x="0" y="232343"/>
              </a:lnTo>
              <a:lnTo>
                <a:pt x="1338742" y="232343"/>
              </a:lnTo>
              <a:lnTo>
                <a:pt x="1338742" y="464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BDBBAC-BD35-43C3-AAEE-FFD181809E6B}">
      <dsp:nvSpPr>
        <dsp:cNvPr id="0" name=""/>
        <dsp:cNvSpPr/>
      </dsp:nvSpPr>
      <dsp:spPr>
        <a:xfrm>
          <a:off x="1107674" y="1791890"/>
          <a:ext cx="1225303" cy="464687"/>
        </a:xfrm>
        <a:custGeom>
          <a:avLst/>
          <a:gdLst/>
          <a:ahLst/>
          <a:cxnLst/>
          <a:rect l="0" t="0" r="0" b="0"/>
          <a:pathLst>
            <a:path>
              <a:moveTo>
                <a:pt x="1225303" y="0"/>
              </a:moveTo>
              <a:lnTo>
                <a:pt x="1225303" y="232343"/>
              </a:lnTo>
              <a:lnTo>
                <a:pt x="0" y="232343"/>
              </a:lnTo>
              <a:lnTo>
                <a:pt x="0" y="464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EE00C-5BBD-44BE-9576-62449FBB134D}">
      <dsp:nvSpPr>
        <dsp:cNvPr id="0" name=""/>
        <dsp:cNvSpPr/>
      </dsp:nvSpPr>
      <dsp:spPr>
        <a:xfrm>
          <a:off x="1226578" y="685492"/>
          <a:ext cx="2212797" cy="1106398"/>
        </a:xfrm>
        <a:prstGeom prst="rect">
          <a:avLst/>
        </a:prstGeom>
        <a:solidFill>
          <a:srgbClr val="0069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a:latin typeface="+mn-lt"/>
            </a:rPr>
            <a:t>67,300</a:t>
          </a:r>
          <a:r>
            <a:rPr lang="en-GB" sz="2400" kern="1200"/>
            <a:t> </a:t>
          </a:r>
          <a:r>
            <a:rPr lang="en-GB" sz="1800" kern="1200"/>
            <a:t>private sector businesses (estimate)</a:t>
          </a:r>
          <a:endParaRPr lang="en-GB" sz="2400" kern="1200"/>
        </a:p>
      </dsp:txBody>
      <dsp:txXfrm>
        <a:off x="1226578" y="685492"/>
        <a:ext cx="2212797" cy="1106398"/>
      </dsp:txXfrm>
    </dsp:sp>
    <dsp:sp modelId="{AA84479A-9B89-496B-ABC0-FCE9375E4B63}">
      <dsp:nvSpPr>
        <dsp:cNvPr id="0" name=""/>
        <dsp:cNvSpPr/>
      </dsp:nvSpPr>
      <dsp:spPr>
        <a:xfrm>
          <a:off x="1275" y="2256578"/>
          <a:ext cx="2212797" cy="1106398"/>
        </a:xfrm>
        <a:prstGeom prst="rect">
          <a:avLst/>
        </a:prstGeom>
        <a:solidFill>
          <a:srgbClr val="00B8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a:latin typeface="+mn-lt"/>
            </a:rPr>
            <a:t>36,200</a:t>
          </a:r>
          <a:r>
            <a:rPr lang="en-GB" sz="2800" kern="1200"/>
            <a:t> </a:t>
          </a:r>
          <a:r>
            <a:rPr lang="en-GB" sz="1600" kern="1200"/>
            <a:t>unregistered (estimate)</a:t>
          </a:r>
          <a:endParaRPr lang="en-GB" sz="2800" kern="1200"/>
        </a:p>
      </dsp:txBody>
      <dsp:txXfrm>
        <a:off x="1275" y="2256578"/>
        <a:ext cx="2212797" cy="1106398"/>
      </dsp:txXfrm>
    </dsp:sp>
    <dsp:sp modelId="{159CB379-6A2E-46D8-AB02-1CD56E44CC44}">
      <dsp:nvSpPr>
        <dsp:cNvPr id="0" name=""/>
        <dsp:cNvSpPr/>
      </dsp:nvSpPr>
      <dsp:spPr>
        <a:xfrm>
          <a:off x="2678760" y="2256578"/>
          <a:ext cx="1985919" cy="1106398"/>
        </a:xfrm>
        <a:prstGeom prst="rect">
          <a:avLst/>
        </a:prstGeom>
        <a:solidFill>
          <a:srgbClr val="00B8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a:latin typeface="+mn-lt"/>
            </a:rPr>
            <a:t>31,000</a:t>
          </a:r>
          <a:r>
            <a:rPr lang="en-GB" sz="2400" kern="1200"/>
            <a:t> </a:t>
          </a:r>
          <a:r>
            <a:rPr lang="en-GB" sz="1600" kern="1200"/>
            <a:t>registered</a:t>
          </a:r>
          <a:endParaRPr lang="en-GB" sz="3200" kern="1200"/>
        </a:p>
      </dsp:txBody>
      <dsp:txXfrm>
        <a:off x="2678760" y="2256578"/>
        <a:ext cx="1985919" cy="11063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89ED8-B32B-4C69-B768-D3333317C7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457F4C-2544-431A-B09A-8523C6D70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F7E11A-32FB-4374-BB50-E07FE6E0D7DE}" type="datetimeFigureOut">
              <a:rPr lang="en-GB" smtClean="0"/>
              <a:t>27/10/2023</a:t>
            </a:fld>
            <a:endParaRPr lang="en-GB"/>
          </a:p>
        </p:txBody>
      </p:sp>
      <p:sp>
        <p:nvSpPr>
          <p:cNvPr id="4" name="Footer Placeholder 3">
            <a:extLst>
              <a:ext uri="{FF2B5EF4-FFF2-40B4-BE49-F238E27FC236}">
                <a16:creationId xmlns:a16="http://schemas.microsoft.com/office/drawing/2014/main" id="{F616C37D-1474-413E-B4C8-23909F853F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BA22C0-0248-479A-9A79-0E666D3BA4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444B69-C809-4A86-9E27-BA0EC350EE6F}" type="slidenum">
              <a:rPr lang="en-GB" smtClean="0"/>
              <a:t>‹#›</a:t>
            </a:fld>
            <a:endParaRPr lang="en-GB"/>
          </a:p>
        </p:txBody>
      </p:sp>
    </p:spTree>
    <p:extLst>
      <p:ext uri="{BB962C8B-B14F-4D97-AF65-F5344CB8AC3E}">
        <p14:creationId xmlns:p14="http://schemas.microsoft.com/office/powerpoint/2010/main" val="3534079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2FD76-3039-45BF-88C7-94B71054290B}" type="datetimeFigureOut">
              <a:rPr lang="en-GB" smtClean="0"/>
              <a:t>27/10/2023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9C0F2-814A-44F7-A8A9-E4C0BBB8B539}" type="slidenum">
              <a:rPr lang="en-GB" smtClean="0"/>
              <a:t>‹#›</a:t>
            </a:fld>
            <a:endParaRPr lang="en-GB"/>
          </a:p>
        </p:txBody>
      </p:sp>
    </p:spTree>
    <p:extLst>
      <p:ext uri="{BB962C8B-B14F-4D97-AF65-F5344CB8AC3E}">
        <p14:creationId xmlns:p14="http://schemas.microsoft.com/office/powerpoint/2010/main" val="139459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BBFD-1483-4468-98EB-8E181DC1AA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D15198-EF1F-4C06-BE4E-33860292F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8A5A2A-5B03-4A80-80E2-764747883B71}"/>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5" name="Footer Placeholder 4">
            <a:extLst>
              <a:ext uri="{FF2B5EF4-FFF2-40B4-BE49-F238E27FC236}">
                <a16:creationId xmlns:a16="http://schemas.microsoft.com/office/drawing/2014/main" id="{33BBA9F3-59B1-4E27-BBA5-76722CBAE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884309-0DAF-48A9-BFD6-4AD8957DA69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400158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4C35-2193-45C4-862C-D3BE8B9342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BCE147-B130-4CD7-AD08-6E5415E24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90A54-CE0B-44F5-9617-F848ED856B11}"/>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5" name="Footer Placeholder 4">
            <a:extLst>
              <a:ext uri="{FF2B5EF4-FFF2-40B4-BE49-F238E27FC236}">
                <a16:creationId xmlns:a16="http://schemas.microsoft.com/office/drawing/2014/main" id="{68CD68FA-76DF-42B1-A245-8A9D4DB68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E54CC4-FDF1-4F3D-AF6C-2931E036D4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37041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531A5-F538-4CFE-8BFD-28886DC3D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7E7218-5B4D-4BEA-A636-A01E9FDC3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E93B5-7252-4D2C-A198-3D5ECFEC896D}"/>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5" name="Footer Placeholder 4">
            <a:extLst>
              <a:ext uri="{FF2B5EF4-FFF2-40B4-BE49-F238E27FC236}">
                <a16:creationId xmlns:a16="http://schemas.microsoft.com/office/drawing/2014/main" id="{FCBABE5B-5975-4055-BF29-5351F301E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E46D9-66BE-441C-9C8B-7A3B74555CF0}"/>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49013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32C-721D-DC9F-EB34-57E854AAD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BCD732-9E81-13BC-C40A-C708D825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7BB3B-38FD-98EA-E143-D0879629C133}"/>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5" name="Footer Placeholder 4">
            <a:extLst>
              <a:ext uri="{FF2B5EF4-FFF2-40B4-BE49-F238E27FC236}">
                <a16:creationId xmlns:a16="http://schemas.microsoft.com/office/drawing/2014/main" id="{1E99D7FD-DD27-79CA-9E7B-6C540FC6B3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E9C57-2AA1-8D0E-E351-2FB2F8C8823D}"/>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43543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F7E5-8CD1-CA45-07C7-AC74C8AC38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7EEA52-3342-9463-5183-ED68B9288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C9D2F-855C-3676-6A15-F714C2D161FC}"/>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5" name="Footer Placeholder 4">
            <a:extLst>
              <a:ext uri="{FF2B5EF4-FFF2-40B4-BE49-F238E27FC236}">
                <a16:creationId xmlns:a16="http://schemas.microsoft.com/office/drawing/2014/main" id="{36545B2E-6DF0-52AE-CDF5-F6A8E7F358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2A179-220C-DC97-F24B-E40AD9A4B2B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387703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5BBA-25E9-B3ED-F3DF-23921AA4C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75C936-7E46-31E7-1932-56E76FACC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1B6BD-B2A4-AAA1-B84A-302653ACF3CD}"/>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5" name="Footer Placeholder 4">
            <a:extLst>
              <a:ext uri="{FF2B5EF4-FFF2-40B4-BE49-F238E27FC236}">
                <a16:creationId xmlns:a16="http://schemas.microsoft.com/office/drawing/2014/main" id="{F88C2642-D84A-A631-C6CD-774CDAF1F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E267A-4094-DDEA-D3E4-436465EFE2B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823765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573-A4D9-7800-CAB3-F771F677CD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FE4CDF-18C3-8A4B-DF45-B7EBF1829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A9D1B5-43AF-0C1A-19B9-36A942F54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B315EC-AF5F-11C1-478E-12B22EA95754}"/>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6" name="Footer Placeholder 5">
            <a:extLst>
              <a:ext uri="{FF2B5EF4-FFF2-40B4-BE49-F238E27FC236}">
                <a16:creationId xmlns:a16="http://schemas.microsoft.com/office/drawing/2014/main" id="{14ADC1BA-D266-B9AF-9DF8-75D4D3240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F91B36-FBAF-4E42-48A7-B03356F14D06}"/>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21715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FF50-5ED7-7739-B8C0-532F3F526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EE9FE-05CE-99BE-D27F-0AAD84B11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F919B-DCAF-A96A-7B68-0EEF4261C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7139B-154D-4C73-D5E9-922CD2EB5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4581E-9929-AFBF-8710-A95C5BF6E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67859B-DF12-ADD3-3136-78A7D847E6A6}"/>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8" name="Footer Placeholder 7">
            <a:extLst>
              <a:ext uri="{FF2B5EF4-FFF2-40B4-BE49-F238E27FC236}">
                <a16:creationId xmlns:a16="http://schemas.microsoft.com/office/drawing/2014/main" id="{A2D92CD8-F37E-B242-F05F-A6AED14357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FEA0CC-F0F5-3F2D-5378-E31F8891D0C0}"/>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07384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3D67-0A2C-6035-BC62-ED12B36758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F0C65B-969D-76DA-486D-BBF9E4EE5799}"/>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4" name="Footer Placeholder 3">
            <a:extLst>
              <a:ext uri="{FF2B5EF4-FFF2-40B4-BE49-F238E27FC236}">
                <a16:creationId xmlns:a16="http://schemas.microsoft.com/office/drawing/2014/main" id="{7672D113-99A9-DCC8-AB76-A31F7DEC3F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FA7A0C-221C-695D-2E5B-696838DEBC1A}"/>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419383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89CE6-BEB2-B62A-DAE4-9F10B6C75D0F}"/>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3" name="Footer Placeholder 2">
            <a:extLst>
              <a:ext uri="{FF2B5EF4-FFF2-40B4-BE49-F238E27FC236}">
                <a16:creationId xmlns:a16="http://schemas.microsoft.com/office/drawing/2014/main" id="{BB013539-AF96-A437-BBAB-A5EFD3F27F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A78D3F-A0AC-21DB-4CF8-D6E88CCDE117}"/>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2223907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D4CD-D969-E917-56B8-7E87E6A55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827973-B842-826F-59F3-C2A808DA4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0C1417-659F-CEF0-A5D9-F1BFF9928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FE867-2B5A-2D7E-D1BC-3A069E46977C}"/>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6" name="Footer Placeholder 5">
            <a:extLst>
              <a:ext uri="{FF2B5EF4-FFF2-40B4-BE49-F238E27FC236}">
                <a16:creationId xmlns:a16="http://schemas.microsoft.com/office/drawing/2014/main" id="{E5149C5D-AB5B-7D9F-DFAC-FB9CFCF0D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CBB568-A355-1103-6245-425492316281}"/>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68735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551A-CFB5-4C03-8CBE-C2B11A9DFE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6FC07-9B76-47EF-81F6-B0DD993A7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F2B62-2DDB-4E98-BED0-9B7C32528159}"/>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5" name="Footer Placeholder 4">
            <a:extLst>
              <a:ext uri="{FF2B5EF4-FFF2-40B4-BE49-F238E27FC236}">
                <a16:creationId xmlns:a16="http://schemas.microsoft.com/office/drawing/2014/main" id="{B6E4D730-AAD6-4384-92C5-E95FB81F3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9EA67-2D10-4A57-8E29-BEF23D6C011D}"/>
              </a:ext>
            </a:extLst>
          </p:cNvPr>
          <p:cNvSpPr>
            <a:spLocks noGrp="1"/>
          </p:cNvSpPr>
          <p:nvPr>
            <p:ph type="sldNum" sz="quarter" idx="12"/>
          </p:nvPr>
        </p:nvSpPr>
        <p:spPr/>
        <p:txBody>
          <a:bodyPr/>
          <a:lstStyle/>
          <a:p>
            <a:fld id="{A809DF79-36F4-45F7-B9E6-A074BA0F6BA7}" type="slidenum">
              <a:rPr lang="en-GB" smtClean="0"/>
              <a:t>‹#›</a:t>
            </a:fld>
            <a:endParaRPr lang="en-GB"/>
          </a:p>
        </p:txBody>
      </p:sp>
      <p:sp>
        <p:nvSpPr>
          <p:cNvPr id="7" name="Rectangle 6">
            <a:extLst>
              <a:ext uri="{FF2B5EF4-FFF2-40B4-BE49-F238E27FC236}">
                <a16:creationId xmlns:a16="http://schemas.microsoft.com/office/drawing/2014/main" id="{88BD848F-319A-49D3-8AAB-9394BF4EEBB0}"/>
              </a:ext>
            </a:extLst>
          </p:cNvPr>
          <p:cNvSpPr/>
          <p:nvPr userDrawn="1"/>
        </p:nvSpPr>
        <p:spPr>
          <a:xfrm>
            <a:off x="0" y="6356350"/>
            <a:ext cx="12192000" cy="365125"/>
          </a:xfrm>
          <a:prstGeom prst="rect">
            <a:avLst/>
          </a:prstGeom>
          <a:solidFill>
            <a:srgbClr val="006965"/>
          </a:solidFill>
          <a:ln>
            <a:solidFill>
              <a:srgbClr val="006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3671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7C02-355E-F0FC-4B2B-E30CF4507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1BF27E-7B64-EE2C-C393-44FE68192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861CFB-22E8-5372-C0C2-F31E5B4A0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78C64-681C-06A3-A289-641F4857F55B}"/>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6" name="Footer Placeholder 5">
            <a:extLst>
              <a:ext uri="{FF2B5EF4-FFF2-40B4-BE49-F238E27FC236}">
                <a16:creationId xmlns:a16="http://schemas.microsoft.com/office/drawing/2014/main" id="{0CAE7DDD-8FC9-6848-0357-000804CE77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24552C-9E6E-483A-7D15-9227DA9E3EC2}"/>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97428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88C0-D490-1155-BB22-CD4C389672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871D87-8D24-3F83-FFC0-F4BBF000F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40A8E-1DAE-4228-D5B6-20772B8E3B60}"/>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5" name="Footer Placeholder 4">
            <a:extLst>
              <a:ext uri="{FF2B5EF4-FFF2-40B4-BE49-F238E27FC236}">
                <a16:creationId xmlns:a16="http://schemas.microsoft.com/office/drawing/2014/main" id="{C4A4A61B-C2B2-5EF7-2146-F6F90031C1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4E275-B8EC-9DDC-4F91-33D654B987F4}"/>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1393832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F0DE8-CB69-716F-ECDA-0C3D181653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99BB53-0B36-AD3C-67DD-AE3A169D8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D8334E-1B76-344C-092B-8D05606A8160}"/>
              </a:ext>
            </a:extLst>
          </p:cNvPr>
          <p:cNvSpPr>
            <a:spLocks noGrp="1"/>
          </p:cNvSpPr>
          <p:nvPr>
            <p:ph type="dt" sz="half" idx="10"/>
          </p:nvPr>
        </p:nvSpPr>
        <p:spPr/>
        <p:txBody>
          <a:bodyPr/>
          <a:lstStyle/>
          <a:p>
            <a:fld id="{FDCB9638-5EB1-429B-BFD6-376BF1319279}" type="datetimeFigureOut">
              <a:rPr lang="en-GB" smtClean="0"/>
              <a:t>27/10/2023</a:t>
            </a:fld>
            <a:endParaRPr lang="en-GB"/>
          </a:p>
        </p:txBody>
      </p:sp>
      <p:sp>
        <p:nvSpPr>
          <p:cNvPr id="5" name="Footer Placeholder 4">
            <a:extLst>
              <a:ext uri="{FF2B5EF4-FFF2-40B4-BE49-F238E27FC236}">
                <a16:creationId xmlns:a16="http://schemas.microsoft.com/office/drawing/2014/main" id="{18DEF087-6DB1-A2E0-3BCE-DB6D0B0110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F49B64-ED69-7F42-9901-1295C6E40119}"/>
              </a:ext>
            </a:extLst>
          </p:cNvPr>
          <p:cNvSpPr>
            <a:spLocks noGrp="1"/>
          </p:cNvSpPr>
          <p:nvPr>
            <p:ph type="sldNum" sz="quarter" idx="12"/>
          </p:nvPr>
        </p:nvSpPr>
        <p:spPr/>
        <p:txBody>
          <a:bodyPr/>
          <a:lstStyle/>
          <a:p>
            <a:fld id="{700FD98E-E209-4683-BC23-B7950EBBE138}" type="slidenum">
              <a:rPr lang="en-GB" smtClean="0"/>
              <a:t>‹#›</a:t>
            </a:fld>
            <a:endParaRPr lang="en-GB"/>
          </a:p>
        </p:txBody>
      </p:sp>
    </p:spTree>
    <p:extLst>
      <p:ext uri="{BB962C8B-B14F-4D97-AF65-F5344CB8AC3E}">
        <p14:creationId xmlns:p14="http://schemas.microsoft.com/office/powerpoint/2010/main" val="36851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212E-3420-4973-B791-2F3E4A1AE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3CA530-7E06-4783-8F18-B6FCF8C27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EECF0-CBB4-42FA-99C1-5CE8D3A2669A}"/>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5" name="Footer Placeholder 4">
            <a:extLst>
              <a:ext uri="{FF2B5EF4-FFF2-40B4-BE49-F238E27FC236}">
                <a16:creationId xmlns:a16="http://schemas.microsoft.com/office/drawing/2014/main" id="{992A2240-A033-43D8-935B-8D2E42096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AE821-5D5A-4F5D-95BA-4A654A9B145E}"/>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2946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1A43-2931-4673-B927-16974BCC13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FADFB-5284-4033-B83D-030F21D0B9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A65AF2-DBFA-441E-B363-F3B80D0A97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10CF44-1636-49DA-B432-5AE4A0817326}"/>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6" name="Footer Placeholder 5">
            <a:extLst>
              <a:ext uri="{FF2B5EF4-FFF2-40B4-BE49-F238E27FC236}">
                <a16:creationId xmlns:a16="http://schemas.microsoft.com/office/drawing/2014/main" id="{6F4DA458-2601-4744-AA0C-39FF1F3B6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76602F-D8DC-401D-9141-FD2B0AC203F3}"/>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147616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CA6B-20DE-4F7C-A21C-78EFA2340A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97195-C68A-4AAE-9AC8-74576EAAE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AC792-78EA-479F-8087-104F7347E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114DC4-FDD4-428C-99C4-0374E501D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B126D-7EA4-46AE-801C-2DF6F3B62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D265DE-7923-4431-A23B-E7D9643EC0AC}"/>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8" name="Footer Placeholder 7">
            <a:extLst>
              <a:ext uri="{FF2B5EF4-FFF2-40B4-BE49-F238E27FC236}">
                <a16:creationId xmlns:a16="http://schemas.microsoft.com/office/drawing/2014/main" id="{A19C9062-A182-4F54-80D5-38A84D295F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DA339B-E2DE-4E03-8BEC-163E586DEAEB}"/>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273900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955C-8C46-461D-AD57-E800A2FB05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365B8F-59FE-4CE0-93C5-75BCEE1930B4}"/>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4" name="Footer Placeholder 3">
            <a:extLst>
              <a:ext uri="{FF2B5EF4-FFF2-40B4-BE49-F238E27FC236}">
                <a16:creationId xmlns:a16="http://schemas.microsoft.com/office/drawing/2014/main" id="{D7B6DAFC-6C65-4ED0-9DDF-4647122E1E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E8A114-9597-4CF8-B5F4-049F11144DAF}"/>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411141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963D2-03FE-4E56-8A7B-57C7C33CB87F}"/>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3" name="Footer Placeholder 2">
            <a:extLst>
              <a:ext uri="{FF2B5EF4-FFF2-40B4-BE49-F238E27FC236}">
                <a16:creationId xmlns:a16="http://schemas.microsoft.com/office/drawing/2014/main" id="{39D28070-E89C-4F76-9713-90BAC6456D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848243-6671-4735-8AFD-0AEFF3D9AA2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46296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ECFE-E7BB-4A84-AD08-A38F0BDAD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C84F87-F3BC-4DB3-A317-06D76BD39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A1915-4B50-4F04-97F8-F5F246EC4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83537-F6B7-413D-BBE3-B89924335805}"/>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6" name="Footer Placeholder 5">
            <a:extLst>
              <a:ext uri="{FF2B5EF4-FFF2-40B4-BE49-F238E27FC236}">
                <a16:creationId xmlns:a16="http://schemas.microsoft.com/office/drawing/2014/main" id="{E3F98DB3-1459-4EA1-8472-FAB97039F3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4B3286-9099-443C-B115-A29E790A7E15}"/>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244825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86A2-1314-4869-BB55-12DA9A2EE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883EDD-DD7A-480B-9A0D-A392BCBFE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6B4D6D-CE13-4002-A637-0FF9E9D6B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A2295-C7F8-484C-80CD-31A5B40B54FB}"/>
              </a:ext>
            </a:extLst>
          </p:cNvPr>
          <p:cNvSpPr>
            <a:spLocks noGrp="1"/>
          </p:cNvSpPr>
          <p:nvPr>
            <p:ph type="dt" sz="half" idx="10"/>
          </p:nvPr>
        </p:nvSpPr>
        <p:spPr/>
        <p:txBody>
          <a:bodyPr/>
          <a:lstStyle/>
          <a:p>
            <a:fld id="{2AEFAB66-2420-4A21-A048-67A2B8F7D1A9}" type="datetimeFigureOut">
              <a:rPr lang="en-GB" smtClean="0"/>
              <a:t>27/10/2023</a:t>
            </a:fld>
            <a:endParaRPr lang="en-GB"/>
          </a:p>
        </p:txBody>
      </p:sp>
      <p:sp>
        <p:nvSpPr>
          <p:cNvPr id="6" name="Footer Placeholder 5">
            <a:extLst>
              <a:ext uri="{FF2B5EF4-FFF2-40B4-BE49-F238E27FC236}">
                <a16:creationId xmlns:a16="http://schemas.microsoft.com/office/drawing/2014/main" id="{E5DBC8EA-194D-4E4F-8851-3F440A16C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6CCB3-7350-41F6-AF77-18749775CFAC}"/>
              </a:ext>
            </a:extLst>
          </p:cNvPr>
          <p:cNvSpPr>
            <a:spLocks noGrp="1"/>
          </p:cNvSpPr>
          <p:nvPr>
            <p:ph type="sldNum" sz="quarter" idx="12"/>
          </p:nvPr>
        </p:nvSpPr>
        <p:spPr/>
        <p:txBody>
          <a:bodyPr/>
          <a:lstStyle/>
          <a:p>
            <a:fld id="{A809DF79-36F4-45F7-B9E6-A074BA0F6BA7}" type="slidenum">
              <a:rPr lang="en-GB" smtClean="0"/>
              <a:t>‹#›</a:t>
            </a:fld>
            <a:endParaRPr lang="en-GB"/>
          </a:p>
        </p:txBody>
      </p:sp>
    </p:spTree>
    <p:extLst>
      <p:ext uri="{BB962C8B-B14F-4D97-AF65-F5344CB8AC3E}">
        <p14:creationId xmlns:p14="http://schemas.microsoft.com/office/powerpoint/2010/main" val="313454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3A286-693F-457B-9D40-504018820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1FD634-AB65-43A1-8871-17D8CAAED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173A5-9669-4DCA-AF9D-D8901AEA1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FAB66-2420-4A21-A048-67A2B8F7D1A9}" type="datetimeFigureOut">
              <a:rPr lang="en-GB" smtClean="0"/>
              <a:t>27/10/2023</a:t>
            </a:fld>
            <a:endParaRPr lang="en-GB"/>
          </a:p>
        </p:txBody>
      </p:sp>
      <p:sp>
        <p:nvSpPr>
          <p:cNvPr id="5" name="Footer Placeholder 4">
            <a:extLst>
              <a:ext uri="{FF2B5EF4-FFF2-40B4-BE49-F238E27FC236}">
                <a16:creationId xmlns:a16="http://schemas.microsoft.com/office/drawing/2014/main" id="{20CB556D-37D5-429D-8D2C-4C8A49E6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3C1BDF-B455-4902-8E0C-C106D2A9D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9DF79-36F4-45F7-B9E6-A074BA0F6BA7}" type="slidenum">
              <a:rPr lang="en-GB" smtClean="0"/>
              <a:t>‹#›</a:t>
            </a:fld>
            <a:endParaRPr lang="en-GB"/>
          </a:p>
        </p:txBody>
      </p:sp>
    </p:spTree>
    <p:extLst>
      <p:ext uri="{BB962C8B-B14F-4D97-AF65-F5344CB8AC3E}">
        <p14:creationId xmlns:p14="http://schemas.microsoft.com/office/powerpoint/2010/main" val="156593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8DD69-37D3-C06C-4472-0930F9B56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82833A-151D-83A4-1F58-DED234FA2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D5F77-516D-C2F2-ED6F-23C20975F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9638-5EB1-429B-BFD6-376BF1319279}" type="datetimeFigureOut">
              <a:rPr lang="en-GB" smtClean="0"/>
              <a:t>27/10/2023</a:t>
            </a:fld>
            <a:endParaRPr lang="en-GB"/>
          </a:p>
        </p:txBody>
      </p:sp>
      <p:sp>
        <p:nvSpPr>
          <p:cNvPr id="5" name="Footer Placeholder 4">
            <a:extLst>
              <a:ext uri="{FF2B5EF4-FFF2-40B4-BE49-F238E27FC236}">
                <a16:creationId xmlns:a16="http://schemas.microsoft.com/office/drawing/2014/main" id="{631CFB3E-3C3E-89B0-86DE-829F9EFF3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C6152A-2509-6629-F69C-63AE9D50C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D98E-E209-4683-BC23-B7950EBBE138}" type="slidenum">
              <a:rPr lang="en-GB" smtClean="0"/>
              <a:t>‹#›</a:t>
            </a:fld>
            <a:endParaRPr lang="en-GB"/>
          </a:p>
        </p:txBody>
      </p:sp>
    </p:spTree>
    <p:extLst>
      <p:ext uri="{BB962C8B-B14F-4D97-AF65-F5344CB8AC3E}">
        <p14:creationId xmlns:p14="http://schemas.microsoft.com/office/powerpoint/2010/main" val="319098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ukbusinessactivitysizeandlocation" TargetMode="External"/><Relationship Id="rId2" Type="http://schemas.openxmlformats.org/officeDocument/2006/relationships/hyperlink" Target="https://www.ons.gov.uk/businessindustryandtrade/business/activitysizeandlocation/adhocs/1217englandandbuckinghamshiresmeemploymen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gov.uk/government/statistics/business-population-estimates-2023"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statistics/business-population-estimates-2023/business-population-estimates-for-the-uk-and-regions-2023-statistical-release" TargetMode="External"/><Relationship Id="rId7" Type="http://schemas.openxmlformats.org/officeDocument/2006/relationships/image" Target="../media/image7.png"/><Relationship Id="rId2" Type="http://schemas.openxmlformats.org/officeDocument/2006/relationships/hyperlink" Target="https://www.ons.gov.uk/businessindustryandtrade/business/activitysizeandlocation/bulletins/ukbusinessactivitysizeandlocation/2023"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2.xml"/><Relationship Id="rId4" Type="http://schemas.openxmlformats.org/officeDocument/2006/relationships/hyperlink" Target="https://www.nomisweb.co.uk/query/select/getdatasetbytheme.asp?theme=49"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 Id="rId4" Type="http://schemas.openxmlformats.org/officeDocument/2006/relationships/hyperlink" Target="https://public.tableau.com/app/profile/caroline1270/viz/Changeinnumberofenterprises-2022to2023/Dashboard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public.tableau.com/app/profile/caroline1270/viz/VATregisteredbusinessesbyMSOA-2023/Story1" TargetMode="External"/><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ons.gov.uk/businessindustryandtrade/business/activitysizeandlocation/datasets/ukbusinessactivitysizeandlocation" TargetMode="External"/><Relationship Id="rId1" Type="http://schemas.openxmlformats.org/officeDocument/2006/relationships/slideLayout" Target="../slideLayouts/slideLayout4.xml"/><Relationship Id="rId5" Type="http://schemas.openxmlformats.org/officeDocument/2006/relationships/hyperlink" Target="https://public.tableau.com/app/profile/caroline1270/viz/VATregisteredbusinessesbyMSOA-2023/Story1"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86AD-FB21-4C87-8B0C-5029B62E22A8}"/>
              </a:ext>
            </a:extLst>
          </p:cNvPr>
          <p:cNvSpPr>
            <a:spLocks noGrp="1"/>
          </p:cNvSpPr>
          <p:nvPr>
            <p:ph type="ctrTitle"/>
          </p:nvPr>
        </p:nvSpPr>
        <p:spPr>
          <a:xfrm>
            <a:off x="774574" y="3520000"/>
            <a:ext cx="5046196" cy="1795803"/>
          </a:xfrm>
        </p:spPr>
        <p:txBody>
          <a:bodyPr vert="horz" lIns="91440" tIns="45720" rIns="91440" bIns="45720" rtlCol="0">
            <a:normAutofit/>
          </a:bodyPr>
          <a:lstStyle/>
          <a:p>
            <a:pPr algn="l"/>
            <a:r>
              <a:rPr lang="en-US" sz="4400">
                <a:solidFill>
                  <a:srgbClr val="006965"/>
                </a:solidFill>
              </a:rPr>
              <a:t>Buckinghamshire Businesses: 2023</a:t>
            </a:r>
            <a:endParaRPr lang="en-US" sz="4400" kern="1200">
              <a:solidFill>
                <a:srgbClr val="006965"/>
              </a:solidFill>
              <a:latin typeface="+mj-lt"/>
              <a:ea typeface="+mj-ea"/>
              <a:cs typeface="+mj-cs"/>
            </a:endParaRPr>
          </a:p>
        </p:txBody>
      </p:sp>
      <p:pic>
        <p:nvPicPr>
          <p:cNvPr id="1026" name="Picture 2" descr="THE FRONT ROOM - COFFEE AND LOUNGE, High Wycombe - Restaurant Reviews &amp;  Photos - Tripadvisor">
            <a:extLst>
              <a:ext uri="{FF2B5EF4-FFF2-40B4-BE49-F238E27FC236}">
                <a16:creationId xmlns:a16="http://schemas.microsoft.com/office/drawing/2014/main" id="{50C5880C-A659-48F7-B0E2-1121978E03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835" y="904355"/>
            <a:ext cx="2927250" cy="1953939"/>
          </a:xfrm>
          <a:prstGeom prst="rect">
            <a:avLst/>
          </a:prstGeom>
          <a:extLst>
            <a:ext uri="{909E8E84-426E-40DD-AFC4-6F175D3DCCD1}">
              <a14:hiddenFill xmlns:a14="http://schemas.microsoft.com/office/drawing/2010/main">
                <a:solidFill>
                  <a:srgbClr val="FFFFFF"/>
                </a:solidFill>
              </a14:hiddenFill>
            </a:ext>
          </a:extLst>
        </p:spPr>
      </p:pic>
      <p:sp>
        <p:nvSpPr>
          <p:cNvPr id="1031" name="Freeform: Shape 75">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12" name="Picture 10" descr="Rob Hayles Introduces Silverstone Sports Engineering Hub - Silverstone Sports  Engineering Hub">
            <a:extLst>
              <a:ext uri="{FF2B5EF4-FFF2-40B4-BE49-F238E27FC236}">
                <a16:creationId xmlns:a16="http://schemas.microsoft.com/office/drawing/2014/main" id="{7EB09DEC-03F0-4A14-AF71-BF9AD7CE9A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4603" y="526072"/>
            <a:ext cx="3868173" cy="2574093"/>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Shape&#10;&#10;Description automatically generated with medium confidence">
            <a:extLst>
              <a:ext uri="{FF2B5EF4-FFF2-40B4-BE49-F238E27FC236}">
                <a16:creationId xmlns:a16="http://schemas.microsoft.com/office/drawing/2014/main" id="{7AA2AF9C-8826-4118-956E-8E0D4BFBDDDD}"/>
              </a:ext>
            </a:extLst>
          </p:cNvPr>
          <p:cNvPicPr>
            <a:picLocks noChangeAspect="1"/>
          </p:cNvPicPr>
          <p:nvPr/>
        </p:nvPicPr>
        <p:blipFill>
          <a:blip r:embed="rId4"/>
          <a:stretch>
            <a:fillRect/>
          </a:stretch>
        </p:blipFill>
        <p:spPr>
          <a:xfrm>
            <a:off x="8479971" y="1568731"/>
            <a:ext cx="2837871" cy="514600"/>
          </a:xfrm>
          <a:prstGeom prst="rect">
            <a:avLst/>
          </a:prstGeom>
        </p:spPr>
      </p:pic>
      <p:sp>
        <p:nvSpPr>
          <p:cNvPr id="1032" name="Freeform: Shape 77">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GB"/>
          </a:p>
        </p:txBody>
      </p:sp>
      <p:cxnSp>
        <p:nvCxnSpPr>
          <p:cNvPr id="80" name="Straight Connector 79">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8" descr="OneWeb Satellites (@OneWebSatellit1) | Twitter">
            <a:extLst>
              <a:ext uri="{FF2B5EF4-FFF2-40B4-BE49-F238E27FC236}">
                <a16:creationId xmlns:a16="http://schemas.microsoft.com/office/drawing/2014/main" id="{97121BC9-3A7E-4D45-B91B-E9AA0ABB80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43851" y="3647851"/>
            <a:ext cx="1978925" cy="1978925"/>
          </a:xfrm>
          <a:prstGeom prst="rect">
            <a:avLst/>
          </a:prstGeom>
          <a:extLst>
            <a:ext uri="{909E8E84-426E-40DD-AFC4-6F175D3DCCD1}">
              <a14:hiddenFill xmlns:a14="http://schemas.microsoft.com/office/drawing/2010/main">
                <a:solidFill>
                  <a:srgbClr val="FFFFFF"/>
                </a:solidFill>
              </a14:hiddenFill>
            </a:ext>
          </a:extLst>
        </p:spPr>
      </p:pic>
      <p:pic>
        <p:nvPicPr>
          <p:cNvPr id="7" name="Picture 4" descr="Where Bridgerton was filmed | Full location guide for Netflix drama - Radio  Times">
            <a:extLst>
              <a:ext uri="{FF2B5EF4-FFF2-40B4-BE49-F238E27FC236}">
                <a16:creationId xmlns:a16="http://schemas.microsoft.com/office/drawing/2014/main" id="{EBC64B18-8AAE-41DD-955D-812D9FE9E62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015312" y="3743027"/>
            <a:ext cx="2760248" cy="2063285"/>
          </a:xfrm>
          <a:prstGeom prst="rect">
            <a:avLst/>
          </a:prstGeom>
          <a:extLst>
            <a:ext uri="{909E8E84-426E-40DD-AFC4-6F175D3DCCD1}">
              <a14:hiddenFill xmlns:a14="http://schemas.microsoft.com/office/drawing/2010/main">
                <a:solidFill>
                  <a:srgbClr val="FFFFFF"/>
                </a:solidFill>
              </a14:hiddenFill>
            </a:ext>
          </a:extLst>
        </p:spPr>
      </p:pic>
      <p:sp>
        <p:nvSpPr>
          <p:cNvPr id="82"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GB"/>
          </a:p>
        </p:txBody>
      </p:sp>
      <p:pic>
        <p:nvPicPr>
          <p:cNvPr id="4" name="Picture 2" descr="Buckinghamshire Local Enterprise Partnership Logo">
            <a:extLst>
              <a:ext uri="{FF2B5EF4-FFF2-40B4-BE49-F238E27FC236}">
                <a16:creationId xmlns:a16="http://schemas.microsoft.com/office/drawing/2014/main" id="{AD7C5956-1B7E-4363-97BD-94E3D8BCFDE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466977" y="904355"/>
            <a:ext cx="1847854" cy="789866"/>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0059E1-9D34-4879-8211-249E20372CCA}"/>
              </a:ext>
            </a:extLst>
          </p:cNvPr>
          <p:cNvSpPr txBox="1"/>
          <p:nvPr/>
        </p:nvSpPr>
        <p:spPr>
          <a:xfrm>
            <a:off x="852256" y="5921406"/>
            <a:ext cx="4714043" cy="369332"/>
          </a:xfrm>
          <a:prstGeom prst="rect">
            <a:avLst/>
          </a:prstGeom>
          <a:noFill/>
        </p:spPr>
        <p:txBody>
          <a:bodyPr wrap="square" rtlCol="0">
            <a:spAutoFit/>
          </a:bodyPr>
          <a:lstStyle/>
          <a:p>
            <a:r>
              <a:rPr lang="en-GB" i="1"/>
              <a:t>October 2023</a:t>
            </a:r>
          </a:p>
        </p:txBody>
      </p:sp>
    </p:spTree>
    <p:extLst>
      <p:ext uri="{BB962C8B-B14F-4D97-AF65-F5344CB8AC3E}">
        <p14:creationId xmlns:p14="http://schemas.microsoft.com/office/powerpoint/2010/main" val="16700566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89F2E1-C9B2-4194-AB0A-11FBB2A58995}"/>
              </a:ext>
            </a:extLst>
          </p:cNvPr>
          <p:cNvSpPr txBox="1">
            <a:spLocks noGrp="1"/>
          </p:cNvSpPr>
          <p:nvPr>
            <p:ph type="title"/>
          </p:nvPr>
        </p:nvSpPr>
        <p:spPr>
          <a:xfrm>
            <a:off x="92476" y="247172"/>
            <a:ext cx="10515600" cy="433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solidFill>
                  <a:srgbClr val="006965"/>
                </a:solidFill>
                <a:latin typeface="+mn-lt"/>
              </a:rPr>
              <a:t>Size of VAT/PAYE businesses in Buckinghamshire</a:t>
            </a:r>
            <a:endParaRPr lang="en-GB" sz="2200"/>
          </a:p>
        </p:txBody>
      </p:sp>
      <p:sp>
        <p:nvSpPr>
          <p:cNvPr id="4" name="TextBox 3">
            <a:extLst>
              <a:ext uri="{FF2B5EF4-FFF2-40B4-BE49-F238E27FC236}">
                <a16:creationId xmlns:a16="http://schemas.microsoft.com/office/drawing/2014/main" id="{01F518C2-5A0D-4F8B-A984-72EBBBACE20E}"/>
              </a:ext>
            </a:extLst>
          </p:cNvPr>
          <p:cNvSpPr txBox="1"/>
          <p:nvPr/>
        </p:nvSpPr>
        <p:spPr>
          <a:xfrm>
            <a:off x="200423" y="655335"/>
            <a:ext cx="7070389" cy="307777"/>
          </a:xfrm>
          <a:prstGeom prst="rect">
            <a:avLst/>
          </a:prstGeom>
          <a:noFill/>
        </p:spPr>
        <p:txBody>
          <a:bodyPr wrap="square" rtlCol="0">
            <a:spAutoFit/>
          </a:bodyPr>
          <a:lstStyle/>
          <a:p>
            <a:r>
              <a:rPr lang="en-GB" sz="1400" b="1">
                <a:solidFill>
                  <a:srgbClr val="006965"/>
                </a:solidFill>
              </a:rPr>
              <a:t>Size of businesses by number of employees </a:t>
            </a:r>
          </a:p>
        </p:txBody>
      </p:sp>
      <p:sp>
        <p:nvSpPr>
          <p:cNvPr id="7" name="Content Placeholder 9">
            <a:extLst>
              <a:ext uri="{FF2B5EF4-FFF2-40B4-BE49-F238E27FC236}">
                <a16:creationId xmlns:a16="http://schemas.microsoft.com/office/drawing/2014/main" id="{83E1479C-D1E3-412C-AB9D-FE8F66DFDDB9}"/>
              </a:ext>
            </a:extLst>
          </p:cNvPr>
          <p:cNvSpPr txBox="1">
            <a:spLocks/>
          </p:cNvSpPr>
          <p:nvPr/>
        </p:nvSpPr>
        <p:spPr>
          <a:xfrm>
            <a:off x="200423" y="4649490"/>
            <a:ext cx="8783779" cy="1617185"/>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chemeClr val="tx1">
                    <a:lumMod val="95000"/>
                    <a:lumOff val="5000"/>
                  </a:schemeClr>
                </a:solidFill>
                <a:ea typeface="Times New Roman" panose="02020603050405020304" pitchFamily="18" charset="0"/>
              </a:rPr>
              <a:t>Buckinghamshire has the highest share of VAT/PAYE businesses in the micro category (0-9 employees) of all LEP areas. This is largely driven by the high proportion of firms employing fewer than five people. </a:t>
            </a:r>
          </a:p>
          <a:p>
            <a:r>
              <a:rPr lang="en-GB" sz="1400">
                <a:solidFill>
                  <a:schemeClr val="tx1">
                    <a:lumMod val="95000"/>
                    <a:lumOff val="5000"/>
                  </a:schemeClr>
                </a:solidFill>
                <a:ea typeface="Times New Roman" panose="02020603050405020304" pitchFamily="18" charset="0"/>
              </a:rPr>
              <a:t>Buckinghamshire has the smallest proportion of large businesses (with over 250 employees) of neighbouring LEP areas.  </a:t>
            </a:r>
          </a:p>
          <a:p>
            <a:r>
              <a:rPr lang="en-GB" sz="1400">
                <a:solidFill>
                  <a:schemeClr val="tx1">
                    <a:lumMod val="95000"/>
                    <a:lumOff val="5000"/>
                  </a:schemeClr>
                </a:solidFill>
                <a:ea typeface="Times New Roman" panose="02020603050405020304" pitchFamily="18" charset="0"/>
              </a:rPr>
              <a:t>Whilst only 0.3% of businesses in Buckinghamshire are large, they provide 43% of employee jobs in the local economy. Nationally, 56% of jobs are in large firms (</a:t>
            </a:r>
            <a:r>
              <a:rPr lang="en-GB" sz="1400">
                <a:solidFill>
                  <a:schemeClr val="tx1">
                    <a:lumMod val="95000"/>
                    <a:lumOff val="5000"/>
                  </a:schemeClr>
                </a:solidFill>
                <a:ea typeface="Times New Roman" panose="02020603050405020304" pitchFamily="18" charset="0"/>
                <a:hlinkClick r:id="rId2"/>
              </a:rPr>
              <a:t>ONS, 2023</a:t>
            </a:r>
            <a:r>
              <a:rPr lang="en-GB" sz="1400">
                <a:solidFill>
                  <a:schemeClr val="tx1">
                    <a:lumMod val="95000"/>
                    <a:lumOff val="5000"/>
                  </a:schemeClr>
                </a:solidFill>
                <a:ea typeface="Times New Roman" panose="02020603050405020304" pitchFamily="18" charset="0"/>
              </a:rPr>
              <a:t>). </a:t>
            </a:r>
          </a:p>
        </p:txBody>
      </p:sp>
      <p:sp>
        <p:nvSpPr>
          <p:cNvPr id="2" name="TextBox 1">
            <a:extLst>
              <a:ext uri="{FF2B5EF4-FFF2-40B4-BE49-F238E27FC236}">
                <a16:creationId xmlns:a16="http://schemas.microsoft.com/office/drawing/2014/main" id="{2C287ECA-8E38-422E-441D-FA162B2F662B}"/>
              </a:ext>
            </a:extLst>
          </p:cNvPr>
          <p:cNvSpPr txBox="1"/>
          <p:nvPr/>
        </p:nvSpPr>
        <p:spPr>
          <a:xfrm>
            <a:off x="200423" y="4123008"/>
            <a:ext cx="1456678" cy="276999"/>
          </a:xfrm>
          <a:prstGeom prst="rect">
            <a:avLst/>
          </a:prstGeom>
          <a:noFill/>
        </p:spPr>
        <p:txBody>
          <a:bodyPr wrap="square">
            <a:spAutoFit/>
          </a:bodyPr>
          <a:lstStyle/>
          <a:p>
            <a:r>
              <a:rPr lang="en-GB" sz="1200">
                <a:hlinkClick r:id="rId3"/>
              </a:rPr>
              <a:t>Source: IDBR, 2023</a:t>
            </a:r>
            <a:endParaRPr lang="en-GB" sz="1200">
              <a:solidFill>
                <a:schemeClr val="tx1"/>
              </a:solidFill>
            </a:endParaRPr>
          </a:p>
        </p:txBody>
      </p:sp>
      <p:graphicFrame>
        <p:nvGraphicFramePr>
          <p:cNvPr id="8" name="Table 7">
            <a:extLst>
              <a:ext uri="{FF2B5EF4-FFF2-40B4-BE49-F238E27FC236}">
                <a16:creationId xmlns:a16="http://schemas.microsoft.com/office/drawing/2014/main" id="{EF2E2013-77BA-9BE1-AEE9-843C9AF3BA2F}"/>
              </a:ext>
            </a:extLst>
          </p:cNvPr>
          <p:cNvGraphicFramePr>
            <a:graphicFrameLocks noGrp="1"/>
          </p:cNvGraphicFramePr>
          <p:nvPr>
            <p:extLst>
              <p:ext uri="{D42A27DB-BD31-4B8C-83A1-F6EECF244321}">
                <p14:modId xmlns:p14="http://schemas.microsoft.com/office/powerpoint/2010/main" val="2068645956"/>
              </p:ext>
            </p:extLst>
          </p:nvPr>
        </p:nvGraphicFramePr>
        <p:xfrm>
          <a:off x="200423" y="1245428"/>
          <a:ext cx="10191600" cy="2610000"/>
        </p:xfrm>
        <a:graphic>
          <a:graphicData uri="http://schemas.openxmlformats.org/drawingml/2006/table">
            <a:tbl>
              <a:tblPr>
                <a:tableStyleId>{5C22544A-7EE6-4342-B048-85BDC9FD1C3A}</a:tableStyleId>
              </a:tblPr>
              <a:tblGrid>
                <a:gridCol w="1443600">
                  <a:extLst>
                    <a:ext uri="{9D8B030D-6E8A-4147-A177-3AD203B41FA5}">
                      <a16:colId xmlns:a16="http://schemas.microsoft.com/office/drawing/2014/main" val="3023825417"/>
                    </a:ext>
                  </a:extLst>
                </a:gridCol>
                <a:gridCol w="655200">
                  <a:extLst>
                    <a:ext uri="{9D8B030D-6E8A-4147-A177-3AD203B41FA5}">
                      <a16:colId xmlns:a16="http://schemas.microsoft.com/office/drawing/2014/main" val="3160469020"/>
                    </a:ext>
                  </a:extLst>
                </a:gridCol>
                <a:gridCol w="453600">
                  <a:extLst>
                    <a:ext uri="{9D8B030D-6E8A-4147-A177-3AD203B41FA5}">
                      <a16:colId xmlns:a16="http://schemas.microsoft.com/office/drawing/2014/main" val="2763741248"/>
                    </a:ext>
                  </a:extLst>
                </a:gridCol>
                <a:gridCol w="349200">
                  <a:extLst>
                    <a:ext uri="{9D8B030D-6E8A-4147-A177-3AD203B41FA5}">
                      <a16:colId xmlns:a16="http://schemas.microsoft.com/office/drawing/2014/main" val="3314010081"/>
                    </a:ext>
                  </a:extLst>
                </a:gridCol>
                <a:gridCol w="655200">
                  <a:extLst>
                    <a:ext uri="{9D8B030D-6E8A-4147-A177-3AD203B41FA5}">
                      <a16:colId xmlns:a16="http://schemas.microsoft.com/office/drawing/2014/main" val="2880855995"/>
                    </a:ext>
                  </a:extLst>
                </a:gridCol>
                <a:gridCol w="453600">
                  <a:extLst>
                    <a:ext uri="{9D8B030D-6E8A-4147-A177-3AD203B41FA5}">
                      <a16:colId xmlns:a16="http://schemas.microsoft.com/office/drawing/2014/main" val="4052911465"/>
                    </a:ext>
                  </a:extLst>
                </a:gridCol>
                <a:gridCol w="349200">
                  <a:extLst>
                    <a:ext uri="{9D8B030D-6E8A-4147-A177-3AD203B41FA5}">
                      <a16:colId xmlns:a16="http://schemas.microsoft.com/office/drawing/2014/main" val="3061383873"/>
                    </a:ext>
                  </a:extLst>
                </a:gridCol>
                <a:gridCol w="655200">
                  <a:extLst>
                    <a:ext uri="{9D8B030D-6E8A-4147-A177-3AD203B41FA5}">
                      <a16:colId xmlns:a16="http://schemas.microsoft.com/office/drawing/2014/main" val="2558836371"/>
                    </a:ext>
                  </a:extLst>
                </a:gridCol>
                <a:gridCol w="453600">
                  <a:extLst>
                    <a:ext uri="{9D8B030D-6E8A-4147-A177-3AD203B41FA5}">
                      <a16:colId xmlns:a16="http://schemas.microsoft.com/office/drawing/2014/main" val="2855107572"/>
                    </a:ext>
                  </a:extLst>
                </a:gridCol>
                <a:gridCol w="349200">
                  <a:extLst>
                    <a:ext uri="{9D8B030D-6E8A-4147-A177-3AD203B41FA5}">
                      <a16:colId xmlns:a16="http://schemas.microsoft.com/office/drawing/2014/main" val="3872913128"/>
                    </a:ext>
                  </a:extLst>
                </a:gridCol>
                <a:gridCol w="655200">
                  <a:extLst>
                    <a:ext uri="{9D8B030D-6E8A-4147-A177-3AD203B41FA5}">
                      <a16:colId xmlns:a16="http://schemas.microsoft.com/office/drawing/2014/main" val="3115090371"/>
                    </a:ext>
                  </a:extLst>
                </a:gridCol>
                <a:gridCol w="453600">
                  <a:extLst>
                    <a:ext uri="{9D8B030D-6E8A-4147-A177-3AD203B41FA5}">
                      <a16:colId xmlns:a16="http://schemas.microsoft.com/office/drawing/2014/main" val="2418748589"/>
                    </a:ext>
                  </a:extLst>
                </a:gridCol>
                <a:gridCol w="349200">
                  <a:extLst>
                    <a:ext uri="{9D8B030D-6E8A-4147-A177-3AD203B41FA5}">
                      <a16:colId xmlns:a16="http://schemas.microsoft.com/office/drawing/2014/main" val="2448762636"/>
                    </a:ext>
                  </a:extLst>
                </a:gridCol>
                <a:gridCol w="655200">
                  <a:extLst>
                    <a:ext uri="{9D8B030D-6E8A-4147-A177-3AD203B41FA5}">
                      <a16:colId xmlns:a16="http://schemas.microsoft.com/office/drawing/2014/main" val="1921600925"/>
                    </a:ext>
                  </a:extLst>
                </a:gridCol>
                <a:gridCol w="453600">
                  <a:extLst>
                    <a:ext uri="{9D8B030D-6E8A-4147-A177-3AD203B41FA5}">
                      <a16:colId xmlns:a16="http://schemas.microsoft.com/office/drawing/2014/main" val="2000331309"/>
                    </a:ext>
                  </a:extLst>
                </a:gridCol>
                <a:gridCol w="349200">
                  <a:extLst>
                    <a:ext uri="{9D8B030D-6E8A-4147-A177-3AD203B41FA5}">
                      <a16:colId xmlns:a16="http://schemas.microsoft.com/office/drawing/2014/main" val="1477414676"/>
                    </a:ext>
                  </a:extLst>
                </a:gridCol>
                <a:gridCol w="655200">
                  <a:extLst>
                    <a:ext uri="{9D8B030D-6E8A-4147-A177-3AD203B41FA5}">
                      <a16:colId xmlns:a16="http://schemas.microsoft.com/office/drawing/2014/main" val="3904191454"/>
                    </a:ext>
                  </a:extLst>
                </a:gridCol>
                <a:gridCol w="453600">
                  <a:extLst>
                    <a:ext uri="{9D8B030D-6E8A-4147-A177-3AD203B41FA5}">
                      <a16:colId xmlns:a16="http://schemas.microsoft.com/office/drawing/2014/main" val="3546508040"/>
                    </a:ext>
                  </a:extLst>
                </a:gridCol>
                <a:gridCol w="349200">
                  <a:extLst>
                    <a:ext uri="{9D8B030D-6E8A-4147-A177-3AD203B41FA5}">
                      <a16:colId xmlns:a16="http://schemas.microsoft.com/office/drawing/2014/main" val="4128054247"/>
                    </a:ext>
                  </a:extLst>
                </a:gridCol>
              </a:tblGrid>
              <a:tr h="252000">
                <a:tc>
                  <a:txBody>
                    <a:bodyPr/>
                    <a:lstStyle/>
                    <a:p>
                      <a:pPr algn="l" rtl="0" fontAlgn="ctr"/>
                      <a:r>
                        <a:rPr lang="en-GB" sz="1100" u="none" strike="noStrike">
                          <a:solidFill>
                            <a:schemeClr val="bg1"/>
                          </a:solidFill>
                          <a:effectLst/>
                          <a:latin typeface="+mn-lt"/>
                        </a:rPr>
                        <a:t> </a:t>
                      </a:r>
                      <a:endParaRPr lang="en-GB" sz="1100" b="1" i="0" u="none" strike="noStrike">
                        <a:solidFill>
                          <a:schemeClr val="bg1"/>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6965"/>
                    </a:solidFill>
                  </a:tcPr>
                </a:tc>
                <a:tc gridSpan="3">
                  <a:txBody>
                    <a:bodyPr/>
                    <a:lstStyle/>
                    <a:p>
                      <a:pPr algn="ctr" rtl="0" fontAlgn="ctr"/>
                      <a:r>
                        <a:rPr lang="en-GB" sz="1100" u="none" strike="noStrike">
                          <a:solidFill>
                            <a:schemeClr val="bg1"/>
                          </a:solidFill>
                          <a:effectLst/>
                          <a:latin typeface="+mn-lt"/>
                        </a:rPr>
                        <a:t>0 to 4</a:t>
                      </a:r>
                      <a:endParaRPr lang="en-GB" sz="1100" b="1" i="0" u="none" strike="noStrike">
                        <a:solidFill>
                          <a:schemeClr val="bg1"/>
                        </a:solidFill>
                        <a:effectLst/>
                        <a:latin typeface="+mn-lt"/>
                      </a:endParaRPr>
                    </a:p>
                  </a:txBody>
                  <a:tcPr marL="4422" marR="4422" marT="4422" marB="0" anchor="ctr">
                    <a:lnT w="12700" cap="flat" cmpd="sng" algn="ctr">
                      <a:solidFill>
                        <a:schemeClr val="tx1"/>
                      </a:solidFill>
                      <a:prstDash val="solid"/>
                      <a:round/>
                      <a:headEnd type="none" w="med" len="med"/>
                      <a:tailEnd type="none" w="med" len="med"/>
                    </a:lnT>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u="none" strike="noStrike">
                          <a:solidFill>
                            <a:schemeClr val="bg1"/>
                          </a:solidFill>
                          <a:effectLst/>
                          <a:latin typeface="+mn-lt"/>
                        </a:rPr>
                        <a:t>5 to 9</a:t>
                      </a:r>
                      <a:endParaRPr lang="en-GB" sz="1100" b="1" i="0" u="none" strike="noStrike">
                        <a:solidFill>
                          <a:schemeClr val="bg1"/>
                        </a:solidFill>
                        <a:effectLst/>
                        <a:latin typeface="+mn-lt"/>
                      </a:endParaRPr>
                    </a:p>
                  </a:txBody>
                  <a:tcPr marL="4422" marR="4422" marT="4422" marB="0" anchor="ctr">
                    <a:lnT w="12700" cap="flat" cmpd="sng" algn="ctr">
                      <a:solidFill>
                        <a:schemeClr val="tx1"/>
                      </a:solidFill>
                      <a:prstDash val="solid"/>
                      <a:round/>
                      <a:headEnd type="none" w="med" len="med"/>
                      <a:tailEnd type="none" w="med" len="med"/>
                    </a:lnT>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u="none" strike="noStrike">
                          <a:solidFill>
                            <a:schemeClr val="bg1"/>
                          </a:solidFill>
                          <a:effectLst/>
                          <a:latin typeface="+mn-lt"/>
                        </a:rPr>
                        <a:t>Micro (0 to 9)</a:t>
                      </a:r>
                      <a:endParaRPr lang="en-GB" sz="1100" b="1" i="0" u="none" strike="noStrike">
                        <a:solidFill>
                          <a:schemeClr val="bg1"/>
                        </a:solidFill>
                        <a:effectLst/>
                        <a:latin typeface="+mn-lt"/>
                      </a:endParaRPr>
                    </a:p>
                  </a:txBody>
                  <a:tcPr marL="4422" marR="4422" marT="4422" marB="0" anchor="ctr">
                    <a:lnT w="12700" cap="flat" cmpd="sng" algn="ctr">
                      <a:solidFill>
                        <a:schemeClr val="tx1"/>
                      </a:solidFill>
                      <a:prstDash val="solid"/>
                      <a:round/>
                      <a:headEnd type="none" w="med" len="med"/>
                      <a:tailEnd type="none" w="med" len="med"/>
                    </a:lnT>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u="none" strike="noStrike">
                          <a:solidFill>
                            <a:schemeClr val="bg1"/>
                          </a:solidFill>
                          <a:effectLst/>
                          <a:latin typeface="+mn-lt"/>
                        </a:rPr>
                        <a:t>Small (10 to 49)</a:t>
                      </a:r>
                      <a:endParaRPr lang="en-GB" sz="1100" b="1" i="0" u="none" strike="noStrike">
                        <a:solidFill>
                          <a:schemeClr val="bg1"/>
                        </a:solidFill>
                        <a:effectLst/>
                        <a:latin typeface="+mn-lt"/>
                      </a:endParaRPr>
                    </a:p>
                  </a:txBody>
                  <a:tcPr marL="4422" marR="4422" marT="4422" marB="0" anchor="ctr">
                    <a:lnT w="12700" cap="flat" cmpd="sng" algn="ctr">
                      <a:solidFill>
                        <a:schemeClr val="tx1"/>
                      </a:solidFill>
                      <a:prstDash val="solid"/>
                      <a:round/>
                      <a:headEnd type="none" w="med" len="med"/>
                      <a:tailEnd type="none" w="med" len="med"/>
                    </a:lnT>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u="none" strike="noStrike">
                          <a:solidFill>
                            <a:schemeClr val="bg1"/>
                          </a:solidFill>
                          <a:effectLst/>
                          <a:latin typeface="+mn-lt"/>
                        </a:rPr>
                        <a:t>Medium (50 to 249)</a:t>
                      </a:r>
                      <a:endParaRPr lang="en-GB" sz="1100" b="1" i="0" u="none" strike="noStrike">
                        <a:solidFill>
                          <a:schemeClr val="bg1"/>
                        </a:solidFill>
                        <a:effectLst/>
                        <a:latin typeface="+mn-lt"/>
                      </a:endParaRPr>
                    </a:p>
                  </a:txBody>
                  <a:tcPr marL="4422" marR="4422" marT="4422" marB="0" anchor="ctr">
                    <a:lnT w="12700" cap="flat" cmpd="sng" algn="ctr">
                      <a:solidFill>
                        <a:schemeClr val="tx1"/>
                      </a:solidFill>
                      <a:prstDash val="solid"/>
                      <a:round/>
                      <a:headEnd type="none" w="med" len="med"/>
                      <a:tailEnd type="none" w="med" len="med"/>
                    </a:lnT>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u="none" strike="noStrike">
                          <a:solidFill>
                            <a:schemeClr val="bg1"/>
                          </a:solidFill>
                          <a:effectLst/>
                          <a:latin typeface="+mn-lt"/>
                        </a:rPr>
                        <a:t>Large (250+)</a:t>
                      </a:r>
                      <a:endParaRPr lang="en-GB" sz="1100" b="1" i="0" u="none" strike="noStrike">
                        <a:solidFill>
                          <a:schemeClr val="bg1"/>
                        </a:solidFill>
                        <a:effectLst/>
                        <a:latin typeface="+mn-lt"/>
                      </a:endParaRPr>
                    </a:p>
                  </a:txBody>
                  <a:tcPr marL="4422" marR="4422" marT="442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965"/>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19365465"/>
                  </a:ext>
                </a:extLst>
              </a:tr>
              <a:tr h="252000">
                <a:tc>
                  <a:txBody>
                    <a:bodyPr/>
                    <a:lstStyle/>
                    <a:p>
                      <a:pPr algn="l" rtl="0" fontAlgn="ctr"/>
                      <a:r>
                        <a:rPr lang="en-GB" sz="1100" u="none" strike="noStrike">
                          <a:solidFill>
                            <a:schemeClr val="bg1"/>
                          </a:solidFill>
                          <a:effectLst/>
                          <a:latin typeface="+mn-lt"/>
                        </a:rPr>
                        <a:t>LEP area</a:t>
                      </a:r>
                      <a:endParaRPr lang="en-GB" sz="1100" b="1" i="0" u="none" strike="noStrike">
                        <a:solidFill>
                          <a:schemeClr val="bg1"/>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solidFill>
                      <a:srgbClr val="006965"/>
                    </a:solidFill>
                  </a:tcPr>
                </a:tc>
                <a:tc>
                  <a:txBody>
                    <a:bodyPr/>
                    <a:lstStyle/>
                    <a:p>
                      <a:pPr algn="l" rtl="0" fontAlgn="ctr"/>
                      <a:r>
                        <a:rPr lang="en-GB" sz="1100" u="none" strike="noStrike">
                          <a:solidFill>
                            <a:schemeClr val="bg1"/>
                          </a:solidFill>
                          <a:effectLst/>
                          <a:latin typeface="+mn-lt"/>
                        </a:rPr>
                        <a:t>No.</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Rank</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No.</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Rank</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No.</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Rank</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No.</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Rank</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No.</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Rank</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No.</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a:t>
                      </a:r>
                      <a:endParaRPr lang="en-GB" sz="1100" b="1" i="0" u="none" strike="noStrike">
                        <a:solidFill>
                          <a:schemeClr val="bg1"/>
                        </a:solidFill>
                        <a:effectLst/>
                        <a:latin typeface="+mn-lt"/>
                      </a:endParaRPr>
                    </a:p>
                  </a:txBody>
                  <a:tcPr marL="4422" marR="4422" marT="4422" marB="0" anchor="ctr">
                    <a:solidFill>
                      <a:srgbClr val="006965"/>
                    </a:solidFill>
                  </a:tcPr>
                </a:tc>
                <a:tc>
                  <a:txBody>
                    <a:bodyPr/>
                    <a:lstStyle/>
                    <a:p>
                      <a:pPr algn="l" rtl="0" fontAlgn="ctr"/>
                      <a:r>
                        <a:rPr lang="en-GB" sz="1100" u="none" strike="noStrike">
                          <a:solidFill>
                            <a:schemeClr val="bg1"/>
                          </a:solidFill>
                          <a:effectLst/>
                          <a:latin typeface="+mn-lt"/>
                        </a:rPr>
                        <a:t>Rank</a:t>
                      </a:r>
                      <a:endParaRPr lang="en-GB" sz="1100" b="1" i="0" u="none" strike="noStrike">
                        <a:solidFill>
                          <a:schemeClr val="bg1"/>
                        </a:solidFill>
                        <a:effectLst/>
                        <a:latin typeface="+mn-lt"/>
                      </a:endParaRPr>
                    </a:p>
                  </a:txBody>
                  <a:tcPr marL="4422" marR="4422" marT="4422" marB="0" anchor="ctr">
                    <a:lnR w="12700" cap="flat" cmpd="sng" algn="ctr">
                      <a:solidFill>
                        <a:schemeClr val="tx1"/>
                      </a:solidFill>
                      <a:prstDash val="solid"/>
                      <a:round/>
                      <a:headEnd type="none" w="med" len="med"/>
                      <a:tailEnd type="none" w="med" len="med"/>
                    </a:lnR>
                    <a:solidFill>
                      <a:srgbClr val="006965"/>
                    </a:solidFill>
                  </a:tcPr>
                </a:tc>
                <a:extLst>
                  <a:ext uri="{0D108BD9-81ED-4DB2-BD59-A6C34878D82A}">
                    <a16:rowId xmlns:a16="http://schemas.microsoft.com/office/drawing/2014/main" val="681634826"/>
                  </a:ext>
                </a:extLst>
              </a:tr>
              <a:tr h="234000">
                <a:tc>
                  <a:txBody>
                    <a:bodyPr/>
                    <a:lstStyle/>
                    <a:p>
                      <a:pPr algn="l" fontAlgn="b"/>
                      <a:r>
                        <a:rPr lang="en-GB" sz="1100" u="none" strike="noStrike">
                          <a:effectLst/>
                        </a:rPr>
                        <a:t>Buckinghamshire</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r" fontAlgn="b"/>
                      <a:r>
                        <a:rPr lang="en-GB" sz="1100" b="0" i="0" u="none" strike="noStrike">
                          <a:solidFill>
                            <a:srgbClr val="000000"/>
                          </a:solidFill>
                          <a:effectLst/>
                          <a:latin typeface="Calibri" panose="020F0502020204030204" pitchFamily="34" charset="0"/>
                        </a:rPr>
                        <a:t>25,450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81.5%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2,980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38</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28,430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91.1%</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2,280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7.3%</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38</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405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1.3%</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0.3%</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33</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38806921"/>
                  </a:ext>
                </a:extLst>
              </a:tr>
              <a:tr h="234000">
                <a:tc>
                  <a:txBody>
                    <a:bodyPr/>
                    <a:lstStyle/>
                    <a:p>
                      <a:pPr algn="l" fontAlgn="b"/>
                      <a:r>
                        <a:rPr lang="en-GB" sz="1100" u="none" strike="noStrike">
                          <a:effectLst/>
                        </a:rPr>
                        <a:t>Hertfordshire</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r" fontAlgn="b"/>
                      <a:r>
                        <a:rPr lang="en-GB" sz="1100" b="0" i="0" u="none" strike="noStrike">
                          <a:solidFill>
                            <a:srgbClr val="000000"/>
                          </a:solidFill>
                          <a:effectLst/>
                          <a:latin typeface="Calibri" panose="020F0502020204030204" pitchFamily="34" charset="0"/>
                        </a:rPr>
                        <a:t>48,900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80.4%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6,085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10.0%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54,985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90.5%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4,660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7.7%</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37</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890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29</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250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0.4%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23</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26405134"/>
                  </a:ext>
                </a:extLst>
              </a:tr>
              <a:tr h="234000">
                <a:tc>
                  <a:txBody>
                    <a:bodyPr/>
                    <a:lstStyle/>
                    <a:p>
                      <a:pPr algn="l" fontAlgn="b"/>
                      <a:r>
                        <a:rPr lang="en-GB" sz="1100" u="none" strike="noStrike">
                          <a:effectLst/>
                        </a:rPr>
                        <a:t>London</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r" fontAlgn="b"/>
                      <a:r>
                        <a:rPr lang="en-GB" sz="1100" b="0" i="0" u="none" strike="noStrike">
                          <a:solidFill>
                            <a:srgbClr val="000000"/>
                          </a:solidFill>
                          <a:effectLst/>
                          <a:latin typeface="Calibri" panose="020F0502020204030204" pitchFamily="34" charset="0"/>
                        </a:rPr>
                        <a:t>423,815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80.6%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50,585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37</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474,400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90.2%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409,70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7.8%</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8,185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2,300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0.4%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14</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53454852"/>
                  </a:ext>
                </a:extLst>
              </a:tr>
              <a:tr h="234000">
                <a:tc>
                  <a:txBody>
                    <a:bodyPr/>
                    <a:lstStyle/>
                    <a:p>
                      <a:pPr algn="l" fontAlgn="b"/>
                      <a:r>
                        <a:rPr lang="en-GB" sz="1100" u="none" strike="noStrike">
                          <a:effectLst/>
                        </a:rPr>
                        <a:t>Oxfordshire</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r" fontAlgn="b"/>
                      <a:r>
                        <a:rPr lang="en-GB" sz="1100" b="0" i="0" u="none" strike="noStrike">
                          <a:solidFill>
                            <a:srgbClr val="000000"/>
                          </a:solidFill>
                          <a:effectLst/>
                          <a:latin typeface="Calibri" panose="020F0502020204030204" pitchFamily="34" charset="0"/>
                        </a:rPr>
                        <a:t>24,350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76.7%</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17</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3,640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11.5%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27</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27,990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88.2%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28</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3,035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560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1.8%</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155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0.5%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01757147"/>
                  </a:ext>
                </a:extLst>
              </a:tr>
              <a:tr h="234000">
                <a:tc>
                  <a:txBody>
                    <a:bodyPr/>
                    <a:lstStyle/>
                    <a:p>
                      <a:pPr algn="l" fontAlgn="b"/>
                      <a:r>
                        <a:rPr lang="en-GB" sz="1100" u="none" strike="noStrike">
                          <a:effectLst/>
                        </a:rPr>
                        <a:t>South East Midlands</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r" fontAlgn="b"/>
                      <a:r>
                        <a:rPr lang="en-GB" sz="1100" b="0" i="0" u="none" strike="noStrike">
                          <a:solidFill>
                            <a:srgbClr val="000000"/>
                          </a:solidFill>
                          <a:effectLst/>
                          <a:latin typeface="Calibri" panose="020F0502020204030204" pitchFamily="34" charset="0"/>
                        </a:rPr>
                        <a:t>59,040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80.2%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7,370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10.0%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66,410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90.2%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5,785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7.9%</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1,105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305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0.4%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22</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21228366"/>
                  </a:ext>
                </a:extLst>
              </a:tr>
              <a:tr h="234000">
                <a:tc>
                  <a:txBody>
                    <a:bodyPr/>
                    <a:lstStyle/>
                    <a:p>
                      <a:pPr algn="l" fontAlgn="b"/>
                      <a:r>
                        <a:rPr lang="en-GB" sz="1100" u="none" strike="noStrike">
                          <a:effectLst/>
                        </a:rPr>
                        <a:t>Thames Valley Berkshire</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r" fontAlgn="b"/>
                      <a:r>
                        <a:rPr lang="en-GB" sz="1100" b="0" i="0" u="none" strike="noStrike">
                          <a:solidFill>
                            <a:srgbClr val="000000"/>
                          </a:solidFill>
                          <a:effectLst/>
                          <a:latin typeface="Calibri" panose="020F0502020204030204" pitchFamily="34" charset="0"/>
                        </a:rPr>
                        <a:t>34,190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79.6%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4,160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9.7%</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38,350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89.3%</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11</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3,540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34</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810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1.9%</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260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0.6%</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80254062"/>
                  </a:ext>
                </a:extLst>
              </a:tr>
              <a:tr h="234000">
                <a:tc>
                  <a:txBody>
                    <a:bodyPr/>
                    <a:lstStyle/>
                    <a:p>
                      <a:pPr algn="l" fontAlgn="b"/>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27248573"/>
                  </a:ext>
                </a:extLst>
              </a:tr>
              <a:tr h="234000">
                <a:tc>
                  <a:txBody>
                    <a:bodyPr/>
                    <a:lstStyle/>
                    <a:p>
                      <a:pPr algn="l" fontAlgn="b"/>
                      <a:r>
                        <a:rPr lang="en-GB" sz="1100" u="none" strike="noStrike">
                          <a:effectLst/>
                        </a:rPr>
                        <a:t>South East region</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noFill/>
                  </a:tcPr>
                </a:tc>
                <a:tc>
                  <a:txBody>
                    <a:bodyPr/>
                    <a:lstStyle/>
                    <a:p>
                      <a:pPr algn="r" fontAlgn="b"/>
                      <a:r>
                        <a:rPr lang="en-GB" sz="1100" b="0" i="0" u="none" strike="noStrike">
                          <a:solidFill>
                            <a:srgbClr val="000000"/>
                          </a:solidFill>
                          <a:effectLst/>
                          <a:latin typeface="Calibri" panose="020F0502020204030204" pitchFamily="34" charset="0"/>
                        </a:rPr>
                        <a:t>318,990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78.8%</a:t>
                      </a: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43,475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10.7%</a:t>
                      </a: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362,465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89.5%</a:t>
                      </a: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34,675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8.6%</a:t>
                      </a: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6,090</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1.5%</a:t>
                      </a: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1,615</a:t>
                      </a:r>
                    </a:p>
                  </a:txBody>
                  <a:tcPr marL="9525" marR="9525" marT="9525" marB="0" anchor="b">
                    <a:noFill/>
                  </a:tcPr>
                </a:tc>
                <a:tc>
                  <a:txBody>
                    <a:bodyPr/>
                    <a:lstStyle/>
                    <a:p>
                      <a:pPr algn="r" fontAlgn="b"/>
                      <a:r>
                        <a:rPr lang="en-GB" sz="1100" b="0" i="0" u="none" strike="noStrike">
                          <a:solidFill>
                            <a:srgbClr val="000000"/>
                          </a:solidFill>
                          <a:effectLst/>
                          <a:latin typeface="Calibri" panose="020F0502020204030204" pitchFamily="34" charset="0"/>
                        </a:rPr>
                        <a:t>0.4%</a:t>
                      </a:r>
                    </a:p>
                  </a:txBody>
                  <a:tcPr marL="9525" marR="9525" marT="9525" marB="0" anchor="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48273298"/>
                  </a:ext>
                </a:extLst>
              </a:tr>
              <a:tr h="234000">
                <a:tc>
                  <a:txBody>
                    <a:bodyPr/>
                    <a:lstStyle/>
                    <a:p>
                      <a:pPr algn="l" fontAlgn="b"/>
                      <a:r>
                        <a:rPr lang="en-GB" sz="1100" u="none" strike="noStrike">
                          <a:effectLst/>
                        </a:rPr>
                        <a:t>England</a:t>
                      </a:r>
                      <a:endParaRPr lang="en-GB" sz="1100" b="0" i="0" u="none" strike="noStrike">
                        <a:solidFill>
                          <a:srgbClr val="000000"/>
                        </a:solidFill>
                        <a:effectLst/>
                        <a:latin typeface="Calibri" panose="020F0502020204030204" pitchFamily="34" charset="0"/>
                      </a:endParaRPr>
                    </a:p>
                  </a:txBody>
                  <a:tcPr marL="8648" marR="8648" marT="8648"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1,845,670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77.9%</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267,970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11.3%</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2,113,640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89.2%</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209,555</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8.8%</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37,305</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1.6%</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9,630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0.4%</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930245"/>
                  </a:ext>
                </a:extLst>
              </a:tr>
            </a:tbl>
          </a:graphicData>
        </a:graphic>
      </p:graphicFrame>
    </p:spTree>
    <p:extLst>
      <p:ext uri="{BB962C8B-B14F-4D97-AF65-F5344CB8AC3E}">
        <p14:creationId xmlns:p14="http://schemas.microsoft.com/office/powerpoint/2010/main" val="17905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BCFBAB-3673-42BA-912A-562F5D6E92EC}"/>
              </a:ext>
            </a:extLst>
          </p:cNvPr>
          <p:cNvSpPr txBox="1">
            <a:spLocks/>
          </p:cNvSpPr>
          <p:nvPr/>
        </p:nvSpPr>
        <p:spPr>
          <a:xfrm>
            <a:off x="92476" y="273805"/>
            <a:ext cx="10515600" cy="433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solidFill>
                  <a:srgbClr val="006965"/>
                </a:solidFill>
                <a:latin typeface="+mn-lt"/>
              </a:rPr>
              <a:t>Size of VAT/PAYE businesses in Buckinghamshire</a:t>
            </a:r>
            <a:endParaRPr lang="en-GB" sz="2200"/>
          </a:p>
        </p:txBody>
      </p:sp>
      <p:sp>
        <p:nvSpPr>
          <p:cNvPr id="6" name="TextBox 5">
            <a:extLst>
              <a:ext uri="{FF2B5EF4-FFF2-40B4-BE49-F238E27FC236}">
                <a16:creationId xmlns:a16="http://schemas.microsoft.com/office/drawing/2014/main" id="{151F09AD-B42B-497E-B795-85FCB5999613}"/>
              </a:ext>
            </a:extLst>
          </p:cNvPr>
          <p:cNvSpPr txBox="1"/>
          <p:nvPr/>
        </p:nvSpPr>
        <p:spPr>
          <a:xfrm>
            <a:off x="200423" y="819483"/>
            <a:ext cx="7070389" cy="307777"/>
          </a:xfrm>
          <a:prstGeom prst="rect">
            <a:avLst/>
          </a:prstGeom>
          <a:noFill/>
        </p:spPr>
        <p:txBody>
          <a:bodyPr wrap="square" rtlCol="0">
            <a:spAutoFit/>
          </a:bodyPr>
          <a:lstStyle/>
          <a:p>
            <a:r>
              <a:rPr lang="en-GB" sz="1400" b="1">
                <a:solidFill>
                  <a:srgbClr val="006965"/>
                </a:solidFill>
              </a:rPr>
              <a:t>Size of businesses by turnover</a:t>
            </a:r>
          </a:p>
        </p:txBody>
      </p:sp>
      <p:sp>
        <p:nvSpPr>
          <p:cNvPr id="9" name="Content Placeholder 9">
            <a:extLst>
              <a:ext uri="{FF2B5EF4-FFF2-40B4-BE49-F238E27FC236}">
                <a16:creationId xmlns:a16="http://schemas.microsoft.com/office/drawing/2014/main" id="{4429A15C-6921-4D39-B60A-E316D5642AB4}"/>
              </a:ext>
            </a:extLst>
          </p:cNvPr>
          <p:cNvSpPr txBox="1">
            <a:spLocks/>
          </p:cNvSpPr>
          <p:nvPr/>
        </p:nvSpPr>
        <p:spPr>
          <a:xfrm>
            <a:off x="333375" y="4750706"/>
            <a:ext cx="9609402" cy="1595348"/>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Despite having the highest share of businesses in the smallest employment bands, 9.6% of Buckinghamshire’s businesses have turnovers of more than £1m, ranking 31</a:t>
            </a:r>
            <a:r>
              <a:rPr lang="en-GB" sz="1400" baseline="30000"/>
              <a:t>st</a:t>
            </a:r>
            <a:r>
              <a:rPr lang="en-GB" sz="1400"/>
              <a:t> among the 38 LEPs, while 16.1% of Buckinghamshire’s businesses have turnovers below £50,000, ranking 15th.</a:t>
            </a:r>
          </a:p>
          <a:p>
            <a:r>
              <a:rPr lang="en-GB" sz="1400"/>
              <a:t>Buckinghamshire businesses most commonly have turnovers between £100,000 and £199,000, with just under a third (32.3%) of VAT/PAYE businesses falling within this turnover band. </a:t>
            </a:r>
            <a:endParaRPr lang="en-GB" sz="2000">
              <a:solidFill>
                <a:schemeClr val="tx1">
                  <a:lumMod val="95000"/>
                  <a:lumOff val="5000"/>
                </a:schemeClr>
              </a:solidFill>
              <a:ea typeface="Times New Roman" panose="02020603050405020304" pitchFamily="18" charset="0"/>
            </a:endParaRPr>
          </a:p>
        </p:txBody>
      </p:sp>
      <p:graphicFrame>
        <p:nvGraphicFramePr>
          <p:cNvPr id="7" name="Table 6">
            <a:extLst>
              <a:ext uri="{FF2B5EF4-FFF2-40B4-BE49-F238E27FC236}">
                <a16:creationId xmlns:a16="http://schemas.microsoft.com/office/drawing/2014/main" id="{74DC59EF-5101-8110-EF96-6B90DAA4392B}"/>
              </a:ext>
            </a:extLst>
          </p:cNvPr>
          <p:cNvGraphicFramePr>
            <a:graphicFrameLocks noGrp="1"/>
          </p:cNvGraphicFramePr>
          <p:nvPr>
            <p:extLst>
              <p:ext uri="{D42A27DB-BD31-4B8C-83A1-F6EECF244321}">
                <p14:modId xmlns:p14="http://schemas.microsoft.com/office/powerpoint/2010/main" val="486913967"/>
              </p:ext>
            </p:extLst>
          </p:nvPr>
        </p:nvGraphicFramePr>
        <p:xfrm>
          <a:off x="333375" y="1158875"/>
          <a:ext cx="10185300" cy="2821446"/>
        </p:xfrm>
        <a:graphic>
          <a:graphicData uri="http://schemas.openxmlformats.org/drawingml/2006/table">
            <a:tbl>
              <a:tblPr>
                <a:tableStyleId>{5C22544A-7EE6-4342-B048-85BDC9FD1C3A}</a:tableStyleId>
              </a:tblPr>
              <a:tblGrid>
                <a:gridCol w="1443978">
                  <a:extLst>
                    <a:ext uri="{9D8B030D-6E8A-4147-A177-3AD203B41FA5}">
                      <a16:colId xmlns:a16="http://schemas.microsoft.com/office/drawing/2014/main" val="1536566116"/>
                    </a:ext>
                  </a:extLst>
                </a:gridCol>
                <a:gridCol w="655138">
                  <a:extLst>
                    <a:ext uri="{9D8B030D-6E8A-4147-A177-3AD203B41FA5}">
                      <a16:colId xmlns:a16="http://schemas.microsoft.com/office/drawing/2014/main" val="3251694421"/>
                    </a:ext>
                  </a:extLst>
                </a:gridCol>
                <a:gridCol w="454586">
                  <a:extLst>
                    <a:ext uri="{9D8B030D-6E8A-4147-A177-3AD203B41FA5}">
                      <a16:colId xmlns:a16="http://schemas.microsoft.com/office/drawing/2014/main" val="47357402"/>
                    </a:ext>
                  </a:extLst>
                </a:gridCol>
                <a:gridCol w="347625">
                  <a:extLst>
                    <a:ext uri="{9D8B030D-6E8A-4147-A177-3AD203B41FA5}">
                      <a16:colId xmlns:a16="http://schemas.microsoft.com/office/drawing/2014/main" val="780139420"/>
                    </a:ext>
                  </a:extLst>
                </a:gridCol>
                <a:gridCol w="655138">
                  <a:extLst>
                    <a:ext uri="{9D8B030D-6E8A-4147-A177-3AD203B41FA5}">
                      <a16:colId xmlns:a16="http://schemas.microsoft.com/office/drawing/2014/main" val="3004178010"/>
                    </a:ext>
                  </a:extLst>
                </a:gridCol>
                <a:gridCol w="454586">
                  <a:extLst>
                    <a:ext uri="{9D8B030D-6E8A-4147-A177-3AD203B41FA5}">
                      <a16:colId xmlns:a16="http://schemas.microsoft.com/office/drawing/2014/main" val="2188655736"/>
                    </a:ext>
                  </a:extLst>
                </a:gridCol>
                <a:gridCol w="347625">
                  <a:extLst>
                    <a:ext uri="{9D8B030D-6E8A-4147-A177-3AD203B41FA5}">
                      <a16:colId xmlns:a16="http://schemas.microsoft.com/office/drawing/2014/main" val="297923124"/>
                    </a:ext>
                  </a:extLst>
                </a:gridCol>
                <a:gridCol w="655138">
                  <a:extLst>
                    <a:ext uri="{9D8B030D-6E8A-4147-A177-3AD203B41FA5}">
                      <a16:colId xmlns:a16="http://schemas.microsoft.com/office/drawing/2014/main" val="2377405081"/>
                    </a:ext>
                  </a:extLst>
                </a:gridCol>
                <a:gridCol w="454586">
                  <a:extLst>
                    <a:ext uri="{9D8B030D-6E8A-4147-A177-3AD203B41FA5}">
                      <a16:colId xmlns:a16="http://schemas.microsoft.com/office/drawing/2014/main" val="2224166618"/>
                    </a:ext>
                  </a:extLst>
                </a:gridCol>
                <a:gridCol w="347625">
                  <a:extLst>
                    <a:ext uri="{9D8B030D-6E8A-4147-A177-3AD203B41FA5}">
                      <a16:colId xmlns:a16="http://schemas.microsoft.com/office/drawing/2014/main" val="2675564528"/>
                    </a:ext>
                  </a:extLst>
                </a:gridCol>
                <a:gridCol w="655200">
                  <a:extLst>
                    <a:ext uri="{9D8B030D-6E8A-4147-A177-3AD203B41FA5}">
                      <a16:colId xmlns:a16="http://schemas.microsoft.com/office/drawing/2014/main" val="3725818675"/>
                    </a:ext>
                  </a:extLst>
                </a:gridCol>
                <a:gridCol w="453600">
                  <a:extLst>
                    <a:ext uri="{9D8B030D-6E8A-4147-A177-3AD203B41FA5}">
                      <a16:colId xmlns:a16="http://schemas.microsoft.com/office/drawing/2014/main" val="52144606"/>
                    </a:ext>
                  </a:extLst>
                </a:gridCol>
                <a:gridCol w="347625">
                  <a:extLst>
                    <a:ext uri="{9D8B030D-6E8A-4147-A177-3AD203B41FA5}">
                      <a16:colId xmlns:a16="http://schemas.microsoft.com/office/drawing/2014/main" val="3308691624"/>
                    </a:ext>
                  </a:extLst>
                </a:gridCol>
                <a:gridCol w="655200">
                  <a:extLst>
                    <a:ext uri="{9D8B030D-6E8A-4147-A177-3AD203B41FA5}">
                      <a16:colId xmlns:a16="http://schemas.microsoft.com/office/drawing/2014/main" val="891194975"/>
                    </a:ext>
                  </a:extLst>
                </a:gridCol>
                <a:gridCol w="453600">
                  <a:extLst>
                    <a:ext uri="{9D8B030D-6E8A-4147-A177-3AD203B41FA5}">
                      <a16:colId xmlns:a16="http://schemas.microsoft.com/office/drawing/2014/main" val="1565171096"/>
                    </a:ext>
                  </a:extLst>
                </a:gridCol>
                <a:gridCol w="347625">
                  <a:extLst>
                    <a:ext uri="{9D8B030D-6E8A-4147-A177-3AD203B41FA5}">
                      <a16:colId xmlns:a16="http://schemas.microsoft.com/office/drawing/2014/main" val="2817039150"/>
                    </a:ext>
                  </a:extLst>
                </a:gridCol>
                <a:gridCol w="655200">
                  <a:extLst>
                    <a:ext uri="{9D8B030D-6E8A-4147-A177-3AD203B41FA5}">
                      <a16:colId xmlns:a16="http://schemas.microsoft.com/office/drawing/2014/main" val="2714539845"/>
                    </a:ext>
                  </a:extLst>
                </a:gridCol>
                <a:gridCol w="453600">
                  <a:extLst>
                    <a:ext uri="{9D8B030D-6E8A-4147-A177-3AD203B41FA5}">
                      <a16:colId xmlns:a16="http://schemas.microsoft.com/office/drawing/2014/main" val="3946924902"/>
                    </a:ext>
                  </a:extLst>
                </a:gridCol>
                <a:gridCol w="347625">
                  <a:extLst>
                    <a:ext uri="{9D8B030D-6E8A-4147-A177-3AD203B41FA5}">
                      <a16:colId xmlns:a16="http://schemas.microsoft.com/office/drawing/2014/main" val="4229204174"/>
                    </a:ext>
                  </a:extLst>
                </a:gridCol>
              </a:tblGrid>
              <a:tr h="295742">
                <a:tc>
                  <a:txBody>
                    <a:bodyPr/>
                    <a:lstStyle/>
                    <a:p>
                      <a:pPr algn="l" rtl="0" fontAlgn="ctr"/>
                      <a:r>
                        <a:rPr lang="en-GB" sz="1100" u="none" strike="noStrike">
                          <a:solidFill>
                            <a:schemeClr val="bg1"/>
                          </a:solidFill>
                          <a:effectLst/>
                          <a:latin typeface="+mn-lt"/>
                        </a:rPr>
                        <a:t> </a:t>
                      </a:r>
                      <a:endParaRPr lang="en-GB" sz="1100" b="1" i="0" u="none" strike="noStrike">
                        <a:solidFill>
                          <a:schemeClr val="bg1"/>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gridSpan="3">
                  <a:txBody>
                    <a:bodyPr/>
                    <a:lstStyle/>
                    <a:p>
                      <a:pPr algn="ctr" rtl="0" fontAlgn="ctr"/>
                      <a:r>
                        <a:rPr lang="en-GB" sz="1100" b="1" i="0" u="none" strike="noStrike">
                          <a:solidFill>
                            <a:srgbClr val="FFFFFF"/>
                          </a:solidFill>
                          <a:effectLst/>
                          <a:latin typeface="+mn-lt"/>
                        </a:rPr>
                        <a:t>£0 to £49,999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b="1" i="0" u="none" strike="noStrike">
                          <a:solidFill>
                            <a:srgbClr val="FFFFFF"/>
                          </a:solidFill>
                          <a:effectLst/>
                          <a:latin typeface="+mn-lt"/>
                        </a:rPr>
                        <a:t>£50,000 - £99,999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b="1" i="0" u="none" strike="noStrike">
                          <a:solidFill>
                            <a:srgbClr val="FFFFFF"/>
                          </a:solidFill>
                          <a:effectLst/>
                          <a:latin typeface="+mn-lt"/>
                        </a:rPr>
                        <a:t>£100,000 - £199,999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b="1" i="0" u="none" strike="noStrike">
                          <a:solidFill>
                            <a:srgbClr val="FFFFFF"/>
                          </a:solidFill>
                          <a:effectLst/>
                          <a:latin typeface="+mn-lt"/>
                        </a:rPr>
                        <a:t>£200,000 - £499,999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b="1" i="0" u="none" strike="noStrike">
                          <a:solidFill>
                            <a:srgbClr val="FFFFFF"/>
                          </a:solidFill>
                          <a:effectLst/>
                          <a:latin typeface="+mn-lt"/>
                        </a:rPr>
                        <a:t>£500,000 - £999,999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b="1" i="0" u="none" strike="noStrike">
                          <a:solidFill>
                            <a:srgbClr val="FFFFFF"/>
                          </a:solidFill>
                          <a:effectLst/>
                          <a:latin typeface="+mn-lt"/>
                        </a:rPr>
                        <a:t>£1,000,000 and over</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7010985"/>
                  </a:ext>
                </a:extLst>
              </a:tr>
              <a:tr h="234454">
                <a:tc>
                  <a:txBody>
                    <a:bodyPr/>
                    <a:lstStyle/>
                    <a:p>
                      <a:pPr algn="l" rtl="0" fontAlgn="ctr"/>
                      <a:r>
                        <a:rPr lang="en-GB" sz="1100" u="none" strike="noStrike">
                          <a:solidFill>
                            <a:schemeClr val="bg1"/>
                          </a:solidFill>
                          <a:effectLst/>
                          <a:latin typeface="+mn-lt"/>
                        </a:rPr>
                        <a:t>LEP area</a:t>
                      </a:r>
                      <a:endParaRPr lang="en-GB" sz="1100" b="1" i="0" u="none" strike="noStrike">
                        <a:solidFill>
                          <a:schemeClr val="bg1"/>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Rank</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Rank</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Rank</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Rank</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Rank</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No.</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l" rtl="0" fontAlgn="ctr"/>
                      <a:r>
                        <a:rPr lang="en-GB" sz="1100" b="1" i="0" u="none" strike="noStrike">
                          <a:solidFill>
                            <a:srgbClr val="FFFFFF"/>
                          </a:solidFill>
                          <a:effectLst/>
                          <a:latin typeface="+mn-lt"/>
                        </a:rPr>
                        <a:t>Rank</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2385696656"/>
                  </a:ext>
                </a:extLst>
              </a:tr>
              <a:tr h="234454">
                <a:tc>
                  <a:txBody>
                    <a:bodyPr/>
                    <a:lstStyle/>
                    <a:p>
                      <a:pPr algn="l" rtl="0" fontAlgn="ctr"/>
                      <a:r>
                        <a:rPr lang="en-GB" sz="1100" u="none" strike="noStrike">
                          <a:effectLst/>
                          <a:latin typeface="+mn-lt"/>
                        </a:rPr>
                        <a:t>Buckinghamshire</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5,040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6,450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10,095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4,235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2,390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928284"/>
                  </a:ext>
                </a:extLst>
              </a:tr>
              <a:tr h="234454">
                <a:tc>
                  <a:txBody>
                    <a:bodyPr/>
                    <a:lstStyle/>
                    <a:p>
                      <a:pPr algn="l" rtl="0" fontAlgn="ctr"/>
                      <a:r>
                        <a:rPr lang="en-GB" sz="1100" u="none" strike="noStrike">
                          <a:effectLst/>
                          <a:latin typeface="+mn-lt"/>
                        </a:rPr>
                        <a:t>GCGP</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6,450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7,250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11,250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4,810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2,890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3,910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8741059"/>
                  </a:ext>
                </a:extLst>
              </a:tr>
              <a:tr h="234454">
                <a:tc>
                  <a:txBody>
                    <a:bodyPr/>
                    <a:lstStyle/>
                    <a:p>
                      <a:pPr algn="l" rtl="0" fontAlgn="ctr"/>
                      <a:r>
                        <a:rPr lang="en-GB" sz="1100" u="none" strike="noStrike">
                          <a:effectLst/>
                          <a:latin typeface="+mn-lt"/>
                        </a:rPr>
                        <a:t>Hertfordshire</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9,105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12,795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19,765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7,970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4,750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6,405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29116"/>
                  </a:ext>
                </a:extLst>
              </a:tr>
              <a:tr h="234454">
                <a:tc>
                  <a:txBody>
                    <a:bodyPr/>
                    <a:lstStyle/>
                    <a:p>
                      <a:pPr algn="l" rtl="0" fontAlgn="ctr"/>
                      <a:r>
                        <a:rPr lang="en-GB" sz="1100" u="none" strike="noStrike">
                          <a:effectLst/>
                          <a:latin typeface="+mn-lt"/>
                        </a:rPr>
                        <a:t>London</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82,895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108,670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164,805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70,240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42,545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56,705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746956"/>
                  </a:ext>
                </a:extLst>
              </a:tr>
              <a:tr h="234454">
                <a:tc>
                  <a:txBody>
                    <a:bodyPr/>
                    <a:lstStyle/>
                    <a:p>
                      <a:pPr algn="l" rtl="0" fontAlgn="ctr"/>
                      <a:r>
                        <a:rPr lang="en-GB" sz="1100" u="none" strike="noStrike">
                          <a:effectLst/>
                          <a:latin typeface="+mn-lt"/>
                        </a:rPr>
                        <a:t>Oxfordshire</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5,300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6,165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9,775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4,470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2,695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3,335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07604"/>
                  </a:ext>
                </a:extLst>
              </a:tr>
              <a:tr h="234454">
                <a:tc>
                  <a:txBody>
                    <a:bodyPr/>
                    <a:lstStyle/>
                    <a:p>
                      <a:pPr algn="l" rtl="0" fontAlgn="ctr"/>
                      <a:r>
                        <a:rPr lang="en-GB" sz="1100" u="none" strike="noStrike">
                          <a:effectLst/>
                          <a:latin typeface="+mn-lt"/>
                        </a:rPr>
                        <a:t>South East Midlands</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13,585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15,660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22,545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8,965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5,570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7,275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020341"/>
                  </a:ext>
                </a:extLst>
              </a:tr>
              <a:tr h="162418">
                <a:tc>
                  <a:txBody>
                    <a:bodyPr/>
                    <a:lstStyle/>
                    <a:p>
                      <a:pPr algn="l" rtl="0" fontAlgn="ctr"/>
                      <a:r>
                        <a:rPr lang="en-GB" sz="1100" u="none" strike="noStrike">
                          <a:effectLst/>
                          <a:latin typeface="+mn-lt"/>
                        </a:rPr>
                        <a:t>Thames Valley Berkshire</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6,800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8,885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14,010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5,290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202618"/>
                  </a:ext>
                </a:extLst>
              </a:tr>
              <a:tr h="234454">
                <a:tc>
                  <a:txBody>
                    <a:bodyPr/>
                    <a:lstStyle/>
                    <a:p>
                      <a:pPr algn="l" fontAlgn="b"/>
                      <a:r>
                        <a:rPr lang="en-GB" sz="1100" u="none" strike="noStrike">
                          <a:effectLst/>
                          <a:latin typeface="+mn-lt"/>
                        </a:rPr>
                        <a:t> </a:t>
                      </a:r>
                      <a:endParaRPr lang="en-GB" sz="1100" b="0" i="0" u="none" strike="noStrike">
                        <a:solidFill>
                          <a:srgbClr val="000000"/>
                        </a:solidFill>
                        <a:effectLst/>
                        <a:latin typeface="+mn-lt"/>
                      </a:endParaRPr>
                    </a:p>
                  </a:txBody>
                  <a:tcPr marL="4422" marR="4422" marT="4422"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367844"/>
                  </a:ext>
                </a:extLst>
              </a:tr>
              <a:tr h="0">
                <a:tc>
                  <a:txBody>
                    <a:bodyPr/>
                    <a:lstStyle/>
                    <a:p>
                      <a:pPr algn="l" rtl="0" fontAlgn="ctr"/>
                      <a:r>
                        <a:rPr lang="en-GB" sz="1100" u="none" strike="noStrike">
                          <a:effectLst/>
                          <a:latin typeface="+mn-lt"/>
                        </a:rPr>
                        <a:t>South East region</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63,330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83,895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130,315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54,085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32,050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41,170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6424340"/>
                  </a:ext>
                </a:extLst>
              </a:tr>
              <a:tr h="295742">
                <a:tc>
                  <a:txBody>
                    <a:bodyPr/>
                    <a:lstStyle/>
                    <a:p>
                      <a:pPr algn="l" rtl="0" fontAlgn="ctr"/>
                      <a:r>
                        <a:rPr lang="en-GB" sz="1100" u="none" strike="noStrike">
                          <a:effectLst/>
                          <a:latin typeface="+mn-lt"/>
                        </a:rPr>
                        <a:t>England</a:t>
                      </a:r>
                      <a:endParaRPr lang="en-GB" sz="1100" b="0" i="0" u="none" strike="noStrike">
                        <a:solidFill>
                          <a:srgbClr val="000000"/>
                        </a:solidFill>
                        <a:effectLst/>
                        <a:latin typeface="+mn-lt"/>
                      </a:endParaRPr>
                    </a:p>
                  </a:txBody>
                  <a:tcPr marL="4422" marR="4422" marT="442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375,255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493,980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743,495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319,290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192,830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100" b="0" i="0" u="none" strike="noStrike">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245,275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0000"/>
                          </a:solidFill>
                          <a:effectLst/>
                          <a:latin typeface="+mn-lt"/>
                        </a:rPr>
                        <a:t>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0" i="0" u="none" strike="noStrike">
                          <a:solidFill>
                            <a:srgbClr val="000000"/>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280285"/>
                  </a:ext>
                </a:extLst>
              </a:tr>
            </a:tbl>
          </a:graphicData>
        </a:graphic>
      </p:graphicFrame>
      <p:sp>
        <p:nvSpPr>
          <p:cNvPr id="2" name="TextBox 1">
            <a:extLst>
              <a:ext uri="{FF2B5EF4-FFF2-40B4-BE49-F238E27FC236}">
                <a16:creationId xmlns:a16="http://schemas.microsoft.com/office/drawing/2014/main" id="{CC50BFB3-0E9F-55CB-9716-C1B152032C17}"/>
              </a:ext>
            </a:extLst>
          </p:cNvPr>
          <p:cNvSpPr txBox="1"/>
          <p:nvPr/>
        </p:nvSpPr>
        <p:spPr>
          <a:xfrm>
            <a:off x="333375" y="4087561"/>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spTree>
    <p:extLst>
      <p:ext uri="{BB962C8B-B14F-4D97-AF65-F5344CB8AC3E}">
        <p14:creationId xmlns:p14="http://schemas.microsoft.com/office/powerpoint/2010/main" val="202261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C13301-715B-4ACE-8AA8-CB3115577359}"/>
              </a:ext>
            </a:extLst>
          </p:cNvPr>
          <p:cNvSpPr txBox="1">
            <a:spLocks/>
          </p:cNvSpPr>
          <p:nvPr/>
        </p:nvSpPr>
        <p:spPr>
          <a:xfrm>
            <a:off x="92476" y="273805"/>
            <a:ext cx="10515600" cy="433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solidFill>
                  <a:srgbClr val="006965"/>
                </a:solidFill>
                <a:latin typeface="+mn-lt"/>
              </a:rPr>
              <a:t>Buckinghamshire’s VAT/PAYE businesses by industry</a:t>
            </a:r>
            <a:endParaRPr lang="en-GB" sz="2200"/>
          </a:p>
        </p:txBody>
      </p:sp>
      <p:sp>
        <p:nvSpPr>
          <p:cNvPr id="8" name="Content Placeholder 9">
            <a:extLst>
              <a:ext uri="{FF2B5EF4-FFF2-40B4-BE49-F238E27FC236}">
                <a16:creationId xmlns:a16="http://schemas.microsoft.com/office/drawing/2014/main" id="{3249ABD0-F7A2-4D6B-BD60-AC6D061F4C93}"/>
              </a:ext>
            </a:extLst>
          </p:cNvPr>
          <p:cNvSpPr txBox="1">
            <a:spLocks/>
          </p:cNvSpPr>
          <p:nvPr/>
        </p:nvSpPr>
        <p:spPr>
          <a:xfrm>
            <a:off x="6562707" y="1401487"/>
            <a:ext cx="5293976" cy="4055026"/>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b="0" i="0">
                <a:solidFill>
                  <a:srgbClr val="374151"/>
                </a:solidFill>
                <a:effectLst/>
                <a:cs typeface="Times New Roman" panose="02020603050405020304" pitchFamily="18" charset="0"/>
              </a:rPr>
              <a:t>Approximately one in five businesses in Buckinghamshire operate in the ‘professional, scientific and technical’ sector, which is a higher proportion than nationally. </a:t>
            </a:r>
          </a:p>
          <a:p>
            <a:pPr algn="l"/>
            <a:r>
              <a:rPr lang="en-GB" sz="1400" b="0" i="0">
                <a:solidFill>
                  <a:srgbClr val="374151"/>
                </a:solidFill>
                <a:effectLst/>
                <a:cs typeface="Times New Roman" panose="02020603050405020304" pitchFamily="18" charset="0"/>
              </a:rPr>
              <a:t>This sector includes businesses such as law firms, accounting firms, and engineering companies. In Buckinghamshire, 20% of businesses operate in this sector, compared to the national average of 16%. </a:t>
            </a:r>
          </a:p>
          <a:p>
            <a:r>
              <a:rPr lang="en-GB" sz="1400">
                <a:solidFill>
                  <a:srgbClr val="374151"/>
                </a:solidFill>
                <a:cs typeface="Times New Roman" panose="02020603050405020304" pitchFamily="18" charset="0"/>
              </a:rPr>
              <a:t>Buckinghamshire also has a higher proportion of businesses operating in the ‘information and communication’ sector than the national average. </a:t>
            </a:r>
            <a:r>
              <a:rPr lang="en-GB" sz="1400"/>
              <a:t>This sector includes computer programming and consultancy firms, and motion picture, video and TV companies. </a:t>
            </a:r>
            <a:r>
              <a:rPr lang="en-GB" sz="1400">
                <a:solidFill>
                  <a:srgbClr val="374151"/>
                </a:solidFill>
                <a:cs typeface="Times New Roman" panose="02020603050405020304" pitchFamily="18" charset="0"/>
              </a:rPr>
              <a:t>In Buckinghamshire, 10% of businesses operate in this sector, compared to the national average of 7%.</a:t>
            </a:r>
          </a:p>
          <a:p>
            <a:pPr algn="l"/>
            <a:r>
              <a:rPr lang="en-GB" sz="1400" b="0" i="0">
                <a:solidFill>
                  <a:srgbClr val="374151"/>
                </a:solidFill>
                <a:effectLst/>
                <a:cs typeface="Times New Roman" panose="02020603050405020304" pitchFamily="18" charset="0"/>
              </a:rPr>
              <a:t>Buckinghamshire has fewer businesses operating in the retail and hospitality sectors than nationally. This could be due to the county's relatively high </a:t>
            </a:r>
            <a:r>
              <a:rPr lang="en-GB" sz="1400">
                <a:solidFill>
                  <a:srgbClr val="374151"/>
                </a:solidFill>
                <a:cs typeface="Times New Roman" panose="02020603050405020304" pitchFamily="18" charset="0"/>
              </a:rPr>
              <a:t>property</a:t>
            </a:r>
            <a:r>
              <a:rPr lang="en-GB" sz="1400" b="0" i="0">
                <a:solidFill>
                  <a:srgbClr val="374151"/>
                </a:solidFill>
                <a:effectLst/>
                <a:cs typeface="Times New Roman" panose="02020603050405020304" pitchFamily="18" charset="0"/>
              </a:rPr>
              <a:t> costs, which may make it less attractive for small retail and hospitality businesses to establish themselves.</a:t>
            </a:r>
          </a:p>
        </p:txBody>
      </p:sp>
      <p:sp>
        <p:nvSpPr>
          <p:cNvPr id="3" name="TextBox 2">
            <a:extLst>
              <a:ext uri="{FF2B5EF4-FFF2-40B4-BE49-F238E27FC236}">
                <a16:creationId xmlns:a16="http://schemas.microsoft.com/office/drawing/2014/main" id="{843E3669-6EA4-95BC-8814-47C112EF5EFE}"/>
              </a:ext>
            </a:extLst>
          </p:cNvPr>
          <p:cNvSpPr txBox="1"/>
          <p:nvPr/>
        </p:nvSpPr>
        <p:spPr>
          <a:xfrm>
            <a:off x="260362" y="6307196"/>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graphicFrame>
        <p:nvGraphicFramePr>
          <p:cNvPr id="2" name="Chart 1">
            <a:extLst>
              <a:ext uri="{FF2B5EF4-FFF2-40B4-BE49-F238E27FC236}">
                <a16:creationId xmlns:a16="http://schemas.microsoft.com/office/drawing/2014/main" id="{E5BE0E0E-2A59-C242-3DEF-5ADA4756261E}"/>
              </a:ext>
            </a:extLst>
          </p:cNvPr>
          <p:cNvGraphicFramePr>
            <a:graphicFrameLocks/>
          </p:cNvGraphicFramePr>
          <p:nvPr>
            <p:extLst>
              <p:ext uri="{D42A27DB-BD31-4B8C-83A1-F6EECF244321}">
                <p14:modId xmlns:p14="http://schemas.microsoft.com/office/powerpoint/2010/main" val="3943612025"/>
              </p:ext>
            </p:extLst>
          </p:nvPr>
        </p:nvGraphicFramePr>
        <p:xfrm>
          <a:off x="260362" y="1032703"/>
          <a:ext cx="6069600" cy="4949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059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230C3C-27F0-4809-B151-AE13CF41AE13}"/>
              </a:ext>
            </a:extLst>
          </p:cNvPr>
          <p:cNvSpPr txBox="1">
            <a:spLocks/>
          </p:cNvSpPr>
          <p:nvPr/>
        </p:nvSpPr>
        <p:spPr>
          <a:xfrm>
            <a:off x="92476" y="273805"/>
            <a:ext cx="10515600" cy="433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solidFill>
                  <a:srgbClr val="006965"/>
                </a:solidFill>
                <a:latin typeface="+mn-lt"/>
              </a:rPr>
              <a:t>Buckinghamshire’s VAT/PAYE businesses by industry and size</a:t>
            </a:r>
            <a:endParaRPr lang="en-GB" sz="2200"/>
          </a:p>
        </p:txBody>
      </p:sp>
      <p:sp>
        <p:nvSpPr>
          <p:cNvPr id="8" name="Content Placeholder 9">
            <a:extLst>
              <a:ext uri="{FF2B5EF4-FFF2-40B4-BE49-F238E27FC236}">
                <a16:creationId xmlns:a16="http://schemas.microsoft.com/office/drawing/2014/main" id="{06D7C2BF-3519-41F9-A01F-4790A1F3388F}"/>
              </a:ext>
            </a:extLst>
          </p:cNvPr>
          <p:cNvSpPr txBox="1">
            <a:spLocks/>
          </p:cNvSpPr>
          <p:nvPr/>
        </p:nvSpPr>
        <p:spPr>
          <a:xfrm>
            <a:off x="8803442" y="772357"/>
            <a:ext cx="3066004" cy="4764843"/>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The following sectors have the highest proportion of micro firms (employing less than 10 people):</a:t>
            </a:r>
          </a:p>
          <a:p>
            <a:pPr lvl="1"/>
            <a:r>
              <a:rPr lang="en-GB" sz="1400">
                <a:solidFill>
                  <a:schemeClr val="tx1">
                    <a:lumMod val="95000"/>
                    <a:lumOff val="5000"/>
                  </a:schemeClr>
                </a:solidFill>
                <a:ea typeface="Times New Roman" panose="02020603050405020304" pitchFamily="18" charset="0"/>
              </a:rPr>
              <a:t>Construction</a:t>
            </a:r>
          </a:p>
          <a:p>
            <a:pPr lvl="1"/>
            <a:r>
              <a:rPr lang="en-GB" sz="1400">
                <a:solidFill>
                  <a:schemeClr val="tx1">
                    <a:lumMod val="95000"/>
                    <a:lumOff val="5000"/>
                  </a:schemeClr>
                </a:solidFill>
                <a:ea typeface="Times New Roman" panose="02020603050405020304" pitchFamily="18" charset="0"/>
              </a:rPr>
              <a:t>Public administration &amp; defence</a:t>
            </a:r>
          </a:p>
          <a:p>
            <a:pPr lvl="1"/>
            <a:r>
              <a:rPr lang="en-GB" sz="1400">
                <a:solidFill>
                  <a:schemeClr val="tx1">
                    <a:lumMod val="95000"/>
                    <a:lumOff val="5000"/>
                  </a:schemeClr>
                </a:solidFill>
                <a:ea typeface="Times New Roman" panose="02020603050405020304" pitchFamily="18" charset="0"/>
              </a:rPr>
              <a:t>Property</a:t>
            </a:r>
          </a:p>
          <a:p>
            <a:pPr lvl="1"/>
            <a:r>
              <a:rPr lang="en-GB" sz="1400">
                <a:solidFill>
                  <a:schemeClr val="tx1">
                    <a:lumMod val="95000"/>
                    <a:lumOff val="5000"/>
                  </a:schemeClr>
                </a:solidFill>
                <a:ea typeface="Times New Roman" panose="02020603050405020304" pitchFamily="18" charset="0"/>
              </a:rPr>
              <a:t>Agriculture, forestry &amp; fishing</a:t>
            </a:r>
          </a:p>
          <a:p>
            <a:pPr lvl="1"/>
            <a:r>
              <a:rPr lang="en-GB" sz="1400">
                <a:solidFill>
                  <a:schemeClr val="tx1">
                    <a:lumMod val="95000"/>
                    <a:lumOff val="5000"/>
                  </a:schemeClr>
                </a:solidFill>
                <a:ea typeface="Times New Roman" panose="02020603050405020304" pitchFamily="18" charset="0"/>
              </a:rPr>
              <a:t>Professional, scientific &amp; technical</a:t>
            </a:r>
          </a:p>
          <a:p>
            <a:pPr lvl="1"/>
            <a:r>
              <a:rPr lang="en-GB" sz="1400">
                <a:solidFill>
                  <a:schemeClr val="tx1">
                    <a:lumMod val="95000"/>
                    <a:lumOff val="5000"/>
                  </a:schemeClr>
                </a:solidFill>
                <a:ea typeface="Times New Roman" panose="02020603050405020304" pitchFamily="18" charset="0"/>
              </a:rPr>
              <a:t>Information &amp; communication</a:t>
            </a:r>
          </a:p>
          <a:p>
            <a:r>
              <a:rPr lang="en-GB" sz="1600">
                <a:solidFill>
                  <a:schemeClr val="tx1">
                    <a:lumMod val="95000"/>
                    <a:lumOff val="5000"/>
                  </a:schemeClr>
                </a:solidFill>
                <a:ea typeface="Times New Roman" panose="02020603050405020304" pitchFamily="18" charset="0"/>
              </a:rPr>
              <a:t>The following sectors have the highest proportion of large (employing 250+ people) businesses:</a:t>
            </a:r>
          </a:p>
          <a:p>
            <a:pPr lvl="1"/>
            <a:r>
              <a:rPr lang="en-GB" sz="1400">
                <a:solidFill>
                  <a:schemeClr val="tx1">
                    <a:lumMod val="95000"/>
                    <a:lumOff val="5000"/>
                  </a:schemeClr>
                </a:solidFill>
                <a:ea typeface="Times New Roman" panose="02020603050405020304" pitchFamily="18" charset="0"/>
              </a:rPr>
              <a:t>Education</a:t>
            </a:r>
          </a:p>
          <a:p>
            <a:pPr lvl="1"/>
            <a:r>
              <a:rPr lang="en-GB" sz="1400">
                <a:solidFill>
                  <a:schemeClr val="tx1">
                    <a:lumMod val="95000"/>
                    <a:lumOff val="5000"/>
                  </a:schemeClr>
                </a:solidFill>
                <a:ea typeface="Times New Roman" panose="02020603050405020304" pitchFamily="18" charset="0"/>
              </a:rPr>
              <a:t>Manufacturing</a:t>
            </a:r>
          </a:p>
          <a:p>
            <a:pPr lvl="1"/>
            <a:r>
              <a:rPr lang="en-GB" sz="1400">
                <a:solidFill>
                  <a:schemeClr val="tx1">
                    <a:lumMod val="95000"/>
                    <a:lumOff val="5000"/>
                  </a:schemeClr>
                </a:solidFill>
                <a:ea typeface="Times New Roman" panose="02020603050405020304" pitchFamily="18" charset="0"/>
              </a:rPr>
              <a:t>Health</a:t>
            </a:r>
          </a:p>
          <a:p>
            <a:endParaRPr lang="en-GB" sz="2000">
              <a:solidFill>
                <a:schemeClr val="tx1">
                  <a:lumMod val="95000"/>
                  <a:lumOff val="5000"/>
                </a:schemeClr>
              </a:solidFill>
              <a:ea typeface="Times New Roman" panose="02020603050405020304" pitchFamily="18" charset="0"/>
            </a:endParaRPr>
          </a:p>
          <a:p>
            <a:pPr lvl="1"/>
            <a:endParaRPr lang="en-GB" sz="1600">
              <a:solidFill>
                <a:schemeClr val="tx1">
                  <a:lumMod val="95000"/>
                  <a:lumOff val="5000"/>
                </a:schemeClr>
              </a:solidFill>
              <a:ea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8C45344E-2817-8EA3-B67D-AF67A95EABD0}"/>
              </a:ext>
            </a:extLst>
          </p:cNvPr>
          <p:cNvGraphicFramePr>
            <a:graphicFrameLocks noGrp="1"/>
          </p:cNvGraphicFramePr>
          <p:nvPr>
            <p:ph sz="half" idx="1"/>
            <p:extLst>
              <p:ext uri="{D42A27DB-BD31-4B8C-83A1-F6EECF244321}">
                <p14:modId xmlns:p14="http://schemas.microsoft.com/office/powerpoint/2010/main" val="3161862431"/>
              </p:ext>
            </p:extLst>
          </p:nvPr>
        </p:nvGraphicFramePr>
        <p:xfrm>
          <a:off x="195308" y="707670"/>
          <a:ext cx="7941113" cy="5329142"/>
        </p:xfrm>
        <a:graphic>
          <a:graphicData uri="http://schemas.openxmlformats.org/drawingml/2006/table">
            <a:tbl>
              <a:tblPr>
                <a:tableStyleId>{5C22544A-7EE6-4342-B048-85BDC9FD1C3A}</a:tableStyleId>
              </a:tblPr>
              <a:tblGrid>
                <a:gridCol w="3267323">
                  <a:extLst>
                    <a:ext uri="{9D8B030D-6E8A-4147-A177-3AD203B41FA5}">
                      <a16:colId xmlns:a16="http://schemas.microsoft.com/office/drawing/2014/main" val="1278226898"/>
                    </a:ext>
                  </a:extLst>
                </a:gridCol>
                <a:gridCol w="519310">
                  <a:extLst>
                    <a:ext uri="{9D8B030D-6E8A-4147-A177-3AD203B41FA5}">
                      <a16:colId xmlns:a16="http://schemas.microsoft.com/office/drawing/2014/main" val="1752153833"/>
                    </a:ext>
                  </a:extLst>
                </a:gridCol>
                <a:gridCol w="519310">
                  <a:extLst>
                    <a:ext uri="{9D8B030D-6E8A-4147-A177-3AD203B41FA5}">
                      <a16:colId xmlns:a16="http://schemas.microsoft.com/office/drawing/2014/main" val="2664483093"/>
                    </a:ext>
                  </a:extLst>
                </a:gridCol>
                <a:gridCol w="699399">
                  <a:extLst>
                    <a:ext uri="{9D8B030D-6E8A-4147-A177-3AD203B41FA5}">
                      <a16:colId xmlns:a16="http://schemas.microsoft.com/office/drawing/2014/main" val="2113553770"/>
                    </a:ext>
                  </a:extLst>
                </a:gridCol>
                <a:gridCol w="339221">
                  <a:extLst>
                    <a:ext uri="{9D8B030D-6E8A-4147-A177-3AD203B41FA5}">
                      <a16:colId xmlns:a16="http://schemas.microsoft.com/office/drawing/2014/main" val="73088356"/>
                    </a:ext>
                  </a:extLst>
                </a:gridCol>
                <a:gridCol w="689479">
                  <a:extLst>
                    <a:ext uri="{9D8B030D-6E8A-4147-A177-3AD203B41FA5}">
                      <a16:colId xmlns:a16="http://schemas.microsoft.com/office/drawing/2014/main" val="875990819"/>
                    </a:ext>
                  </a:extLst>
                </a:gridCol>
                <a:gridCol w="349141">
                  <a:extLst>
                    <a:ext uri="{9D8B030D-6E8A-4147-A177-3AD203B41FA5}">
                      <a16:colId xmlns:a16="http://schemas.microsoft.com/office/drawing/2014/main" val="3249444113"/>
                    </a:ext>
                  </a:extLst>
                </a:gridCol>
                <a:gridCol w="519310">
                  <a:extLst>
                    <a:ext uri="{9D8B030D-6E8A-4147-A177-3AD203B41FA5}">
                      <a16:colId xmlns:a16="http://schemas.microsoft.com/office/drawing/2014/main" val="2738804248"/>
                    </a:ext>
                  </a:extLst>
                </a:gridCol>
                <a:gridCol w="519310">
                  <a:extLst>
                    <a:ext uri="{9D8B030D-6E8A-4147-A177-3AD203B41FA5}">
                      <a16:colId xmlns:a16="http://schemas.microsoft.com/office/drawing/2014/main" val="4259564517"/>
                    </a:ext>
                  </a:extLst>
                </a:gridCol>
                <a:gridCol w="519310">
                  <a:extLst>
                    <a:ext uri="{9D8B030D-6E8A-4147-A177-3AD203B41FA5}">
                      <a16:colId xmlns:a16="http://schemas.microsoft.com/office/drawing/2014/main" val="2502794372"/>
                    </a:ext>
                  </a:extLst>
                </a:gridCol>
              </a:tblGrid>
              <a:tr h="673800">
                <a:tc>
                  <a:txBody>
                    <a:bodyPr/>
                    <a:lstStyle/>
                    <a:p>
                      <a:pPr algn="ctr" fontAlgn="ctr"/>
                      <a:r>
                        <a:rPr lang="en-GB" sz="1200" u="none" strike="noStrike">
                          <a:solidFill>
                            <a:schemeClr val="bg1"/>
                          </a:solidFill>
                          <a:effectLst/>
                        </a:rPr>
                        <a:t>Industry</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Micro (0 to 9)</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Small (10 to 49)</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Medium-sized (50 to 249)</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Large (250+)</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tc>
                  <a:txBody>
                    <a:bodyPr/>
                    <a:lstStyle/>
                    <a:p>
                      <a:pPr algn="ctr" fontAlgn="ctr"/>
                      <a:r>
                        <a:rPr lang="en-GB" sz="1200" u="none" strike="noStrike">
                          <a:solidFill>
                            <a:schemeClr val="bg1"/>
                          </a:solidFill>
                          <a:effectLst/>
                        </a:rPr>
                        <a:t>Total</a:t>
                      </a:r>
                      <a:endParaRPr lang="en-GB" sz="1200" b="1" i="0" u="none" strike="noStrike">
                        <a:solidFill>
                          <a:schemeClr val="bg1"/>
                        </a:solidFill>
                        <a:effectLst/>
                        <a:latin typeface="Arial" panose="020B0604020202020204" pitchFamily="34" charset="0"/>
                      </a:endParaRPr>
                    </a:p>
                  </a:txBody>
                  <a:tcPr marL="4236" marR="4236" marT="42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965"/>
                    </a:solidFill>
                  </a:tcPr>
                </a:tc>
                <a:extLst>
                  <a:ext uri="{0D108BD9-81ED-4DB2-BD59-A6C34878D82A}">
                    <a16:rowId xmlns:a16="http://schemas.microsoft.com/office/drawing/2014/main" val="1826430114"/>
                  </a:ext>
                </a:extLst>
              </a:tr>
              <a:tr h="245018">
                <a:tc>
                  <a:txBody>
                    <a:bodyPr/>
                    <a:lstStyle/>
                    <a:p>
                      <a:pPr algn="l" fontAlgn="b"/>
                      <a:r>
                        <a:rPr lang="en-GB" sz="1200" u="none" strike="noStrike">
                          <a:effectLst/>
                        </a:rPr>
                        <a:t>Agriculture, forestry &amp; fishing</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1,015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358918"/>
                  </a:ext>
                </a:extLst>
              </a:tr>
              <a:tr h="245018">
                <a:tc>
                  <a:txBody>
                    <a:bodyPr/>
                    <a:lstStyle/>
                    <a:p>
                      <a:pPr algn="l" fontAlgn="b"/>
                      <a:r>
                        <a:rPr lang="en-GB" sz="1200" u="none" strike="noStrike">
                          <a:effectLst/>
                        </a:rPr>
                        <a:t>Mining, quarrying &amp; utilities</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135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065668"/>
                  </a:ext>
                </a:extLst>
              </a:tr>
              <a:tr h="245018">
                <a:tc>
                  <a:txBody>
                    <a:bodyPr/>
                    <a:lstStyle/>
                    <a:p>
                      <a:pPr algn="l" fontAlgn="b"/>
                      <a:r>
                        <a:rPr lang="en-GB" sz="1200" u="none" strike="noStrike">
                          <a:effectLst/>
                        </a:rPr>
                        <a:t>Manufacturing</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1,140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1,380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701440"/>
                  </a:ext>
                </a:extLst>
              </a:tr>
              <a:tr h="245018">
                <a:tc>
                  <a:txBody>
                    <a:bodyPr/>
                    <a:lstStyle/>
                    <a:p>
                      <a:pPr algn="l" fontAlgn="b"/>
                      <a:r>
                        <a:rPr lang="en-GB" sz="1200" u="none" strike="noStrike">
                          <a:effectLst/>
                        </a:rPr>
                        <a:t>Construction</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4,190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4,370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427373"/>
                  </a:ext>
                </a:extLst>
              </a:tr>
              <a:tr h="245018">
                <a:tc>
                  <a:txBody>
                    <a:bodyPr/>
                    <a:lstStyle/>
                    <a:p>
                      <a:pPr algn="l" fontAlgn="b"/>
                      <a:r>
                        <a:rPr lang="en-GB" sz="1200" u="none" strike="noStrike">
                          <a:effectLst/>
                        </a:rPr>
                        <a:t>Motor trades</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845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910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744372"/>
                  </a:ext>
                </a:extLst>
              </a:tr>
              <a:tr h="245018">
                <a:tc>
                  <a:txBody>
                    <a:bodyPr/>
                    <a:lstStyle/>
                    <a:p>
                      <a:pPr algn="l" fontAlgn="b"/>
                      <a:r>
                        <a:rPr lang="en-GB" sz="1200" u="none" strike="noStrike">
                          <a:effectLst/>
                        </a:rPr>
                        <a:t>Wholesale</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1,175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7183314"/>
                  </a:ext>
                </a:extLst>
              </a:tr>
              <a:tr h="245018">
                <a:tc>
                  <a:txBody>
                    <a:bodyPr/>
                    <a:lstStyle/>
                    <a:p>
                      <a:pPr algn="l" fontAlgn="b"/>
                      <a:r>
                        <a:rPr lang="en-GB" sz="1200" u="none" strike="noStrike">
                          <a:effectLst/>
                        </a:rPr>
                        <a:t>Retail</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1,910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2,085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248302"/>
                  </a:ext>
                </a:extLst>
              </a:tr>
              <a:tr h="245018">
                <a:tc>
                  <a:txBody>
                    <a:bodyPr/>
                    <a:lstStyle/>
                    <a:p>
                      <a:pPr algn="l" fontAlgn="b"/>
                      <a:r>
                        <a:rPr lang="en-GB" sz="1200" u="none" strike="noStrike">
                          <a:effectLst/>
                        </a:rPr>
                        <a:t>Transport &amp; storage (inc postal)</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1,015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61445"/>
                  </a:ext>
                </a:extLst>
              </a:tr>
              <a:tr h="245018">
                <a:tc>
                  <a:txBody>
                    <a:bodyPr/>
                    <a:lstStyle/>
                    <a:p>
                      <a:pPr algn="l" fontAlgn="b"/>
                      <a:r>
                        <a:rPr lang="en-GB" sz="1200" u="none" strike="noStrike">
                          <a:effectLst/>
                        </a:rPr>
                        <a:t>Accommodation &amp; food services</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860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74%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1,165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741807"/>
                  </a:ext>
                </a:extLst>
              </a:tr>
              <a:tr h="245018">
                <a:tc>
                  <a:txBody>
                    <a:bodyPr/>
                    <a:lstStyle/>
                    <a:p>
                      <a:pPr algn="l" fontAlgn="b"/>
                      <a:r>
                        <a:rPr lang="en-GB" sz="1200" u="none" strike="noStrike">
                          <a:effectLst/>
                        </a:rPr>
                        <a:t>Information &amp; communication</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3,025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3,210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645543"/>
                  </a:ext>
                </a:extLst>
              </a:tr>
              <a:tr h="245018">
                <a:tc>
                  <a:txBody>
                    <a:bodyPr/>
                    <a:lstStyle/>
                    <a:p>
                      <a:pPr algn="l" fontAlgn="b"/>
                      <a:r>
                        <a:rPr lang="en-GB" sz="1200" u="none" strike="noStrike">
                          <a:effectLst/>
                        </a:rPr>
                        <a:t>Financial &amp; insurance</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525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009253"/>
                  </a:ext>
                </a:extLst>
              </a:tr>
              <a:tr h="245018">
                <a:tc>
                  <a:txBody>
                    <a:bodyPr/>
                    <a:lstStyle/>
                    <a:p>
                      <a:pPr algn="l" fontAlgn="b"/>
                      <a:r>
                        <a:rPr lang="en-GB" sz="1200" u="none" strike="noStrike">
                          <a:effectLst/>
                        </a:rPr>
                        <a:t>Property</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1,310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1,370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6286016"/>
                  </a:ext>
                </a:extLst>
              </a:tr>
              <a:tr h="245018">
                <a:tc>
                  <a:txBody>
                    <a:bodyPr/>
                    <a:lstStyle/>
                    <a:p>
                      <a:pPr algn="l" fontAlgn="b"/>
                      <a:r>
                        <a:rPr lang="en-GB" sz="1200" u="none" strike="noStrike">
                          <a:effectLst/>
                        </a:rPr>
                        <a:t>Professional, scientific &amp; technical</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5,810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6,090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8697970"/>
                  </a:ext>
                </a:extLst>
              </a:tr>
              <a:tr h="245018">
                <a:tc>
                  <a:txBody>
                    <a:bodyPr/>
                    <a:lstStyle/>
                    <a:p>
                      <a:pPr algn="l" fontAlgn="b"/>
                      <a:r>
                        <a:rPr lang="en-GB" sz="1200" u="none" strike="noStrike">
                          <a:effectLst/>
                        </a:rPr>
                        <a:t>Business administration &amp; support services</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2,690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2,915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9878408"/>
                  </a:ext>
                </a:extLst>
              </a:tr>
              <a:tr h="245018">
                <a:tc>
                  <a:txBody>
                    <a:bodyPr/>
                    <a:lstStyle/>
                    <a:p>
                      <a:pPr algn="l" fontAlgn="b"/>
                      <a:r>
                        <a:rPr lang="en-GB" sz="1200" u="none" strike="noStrike">
                          <a:effectLst/>
                        </a:rPr>
                        <a:t>Public administration &amp; defence</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120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098575"/>
                  </a:ext>
                </a:extLst>
              </a:tr>
              <a:tr h="245018">
                <a:tc>
                  <a:txBody>
                    <a:bodyPr/>
                    <a:lstStyle/>
                    <a:p>
                      <a:pPr algn="l" fontAlgn="b"/>
                      <a:r>
                        <a:rPr lang="en-GB" sz="1200" u="none" strike="noStrike">
                          <a:effectLst/>
                        </a:rPr>
                        <a:t>Education</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400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545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95134"/>
                  </a:ext>
                </a:extLst>
              </a:tr>
              <a:tr h="245018">
                <a:tc>
                  <a:txBody>
                    <a:bodyPr/>
                    <a:lstStyle/>
                    <a:p>
                      <a:pPr algn="l" fontAlgn="b"/>
                      <a:r>
                        <a:rPr lang="en-GB" sz="1200" u="none" strike="noStrike">
                          <a:effectLst/>
                        </a:rPr>
                        <a:t>Health</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860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210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1,140</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199910"/>
                  </a:ext>
                </a:extLst>
              </a:tr>
              <a:tr h="245018">
                <a:tc>
                  <a:txBody>
                    <a:bodyPr/>
                    <a:lstStyle/>
                    <a:p>
                      <a:pPr algn="l" fontAlgn="b"/>
                      <a:r>
                        <a:rPr lang="en-GB" sz="1200" u="none" strike="noStrike">
                          <a:effectLst/>
                        </a:rPr>
                        <a:t>Arts, entertainment, recreation &amp; other services</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1,840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0"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a:effectLst/>
                        </a:rPr>
                        <a:t>2,045</a:t>
                      </a:r>
                      <a:endParaRPr lang="en-GB" sz="1200" b="0"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614922"/>
                  </a:ext>
                </a:extLst>
              </a:tr>
              <a:tr h="245018">
                <a:tc>
                  <a:txBody>
                    <a:bodyPr/>
                    <a:lstStyle/>
                    <a:p>
                      <a:pPr algn="l" fontAlgn="b"/>
                      <a:r>
                        <a:rPr lang="en-GB" sz="1200" b="1" u="none" strike="noStrike">
                          <a:effectLst/>
                        </a:rPr>
                        <a:t>Total</a:t>
                      </a:r>
                      <a:endParaRPr lang="en-GB" sz="1200" b="1"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a:solidFill>
                            <a:srgbClr val="000000"/>
                          </a:solidFill>
                          <a:effectLst/>
                          <a:latin typeface="+mn-lt"/>
                        </a:rPr>
                        <a:t>28,430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i="0" u="none" strike="noStrike">
                          <a:solidFill>
                            <a:srgbClr val="000000"/>
                          </a:solidFill>
                          <a:effectLst/>
                          <a:latin typeface="+mn-lt"/>
                        </a:rPr>
                        <a:t>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a:solidFill>
                            <a:srgbClr val="000000"/>
                          </a:solidFill>
                          <a:effectLst/>
                          <a:latin typeface="+mn-lt"/>
                        </a:rPr>
                        <a:t>2,280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i="0" u="none" strike="noStrike">
                          <a:solidFill>
                            <a:srgbClr val="000000"/>
                          </a:solidFill>
                          <a:effectLst/>
                          <a:latin typeface="+mn-lt"/>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a:solidFill>
                            <a:srgbClr val="000000"/>
                          </a:solidFill>
                          <a:effectLst/>
                          <a:latin typeface="+mn-lt"/>
                        </a:rPr>
                        <a:t>405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i="0" u="none" strike="noStrike">
                          <a:solidFill>
                            <a:srgbClr val="000000"/>
                          </a:solidFill>
                          <a:effectLst/>
                          <a:latin typeface="+mn-lt"/>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i="0" u="none" strike="noStrike">
                          <a:solidFill>
                            <a:srgbClr val="000000"/>
                          </a:solidFill>
                          <a:effectLst/>
                          <a:latin typeface="+mn-lt"/>
                        </a:rPr>
                        <a:t>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i="0" u="none" strike="noStrike">
                          <a:solidFill>
                            <a:srgbClr val="000000"/>
                          </a:solidFill>
                          <a:effectLst/>
                          <a:latin typeface="+mn-lt"/>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GB" sz="1200" b="1" u="none" strike="noStrike">
                          <a:effectLst/>
                        </a:rPr>
                        <a:t>31,210</a:t>
                      </a:r>
                      <a:endParaRPr lang="en-GB" sz="1200" b="1" i="0" u="none" strike="noStrike">
                        <a:solidFill>
                          <a:srgbClr val="000000"/>
                        </a:solidFill>
                        <a:effectLst/>
                        <a:latin typeface="Arial" panose="020B0604020202020204" pitchFamily="34" charset="0"/>
                      </a:endParaRPr>
                    </a:p>
                  </a:txBody>
                  <a:tcPr marL="4236" marR="4236" marT="42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704570"/>
                  </a:ext>
                </a:extLst>
              </a:tr>
            </a:tbl>
          </a:graphicData>
        </a:graphic>
      </p:graphicFrame>
      <p:sp>
        <p:nvSpPr>
          <p:cNvPr id="3" name="TextBox 2">
            <a:extLst>
              <a:ext uri="{FF2B5EF4-FFF2-40B4-BE49-F238E27FC236}">
                <a16:creationId xmlns:a16="http://schemas.microsoft.com/office/drawing/2014/main" id="{A5364711-C178-763D-E5A8-829A3F7CDFDE}"/>
              </a:ext>
            </a:extLst>
          </p:cNvPr>
          <p:cNvSpPr txBox="1"/>
          <p:nvPr/>
        </p:nvSpPr>
        <p:spPr>
          <a:xfrm>
            <a:off x="92476" y="6307196"/>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spTree>
    <p:extLst>
      <p:ext uri="{BB962C8B-B14F-4D97-AF65-F5344CB8AC3E}">
        <p14:creationId xmlns:p14="http://schemas.microsoft.com/office/powerpoint/2010/main" val="114629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0C35D05-E92A-4E25-A8C7-F56679CE8F54}"/>
              </a:ext>
            </a:extLst>
          </p:cNvPr>
          <p:cNvSpPr txBox="1">
            <a:spLocks/>
          </p:cNvSpPr>
          <p:nvPr/>
        </p:nvSpPr>
        <p:spPr>
          <a:xfrm>
            <a:off x="159206" y="0"/>
            <a:ext cx="10515600" cy="433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solidFill>
                  <a:srgbClr val="006965"/>
                </a:solidFill>
                <a:latin typeface="+mn-lt"/>
              </a:rPr>
              <a:t>Buckinghamshire’s VAT/PAYE businesses by industry – 2013 to 2023</a:t>
            </a:r>
            <a:endParaRPr lang="en-GB" sz="2200"/>
          </a:p>
        </p:txBody>
      </p:sp>
      <p:sp>
        <p:nvSpPr>
          <p:cNvPr id="8" name="TextBox 7">
            <a:extLst>
              <a:ext uri="{FF2B5EF4-FFF2-40B4-BE49-F238E27FC236}">
                <a16:creationId xmlns:a16="http://schemas.microsoft.com/office/drawing/2014/main" id="{398BC6CD-DAFC-4283-AF35-45D88A8A02B5}"/>
              </a:ext>
            </a:extLst>
          </p:cNvPr>
          <p:cNvSpPr txBox="1"/>
          <p:nvPr/>
        </p:nvSpPr>
        <p:spPr>
          <a:xfrm>
            <a:off x="7204507" y="528997"/>
            <a:ext cx="4886141" cy="307777"/>
          </a:xfrm>
          <a:prstGeom prst="rect">
            <a:avLst/>
          </a:prstGeom>
          <a:noFill/>
        </p:spPr>
        <p:txBody>
          <a:bodyPr wrap="square" rtlCol="0">
            <a:spAutoFit/>
          </a:bodyPr>
          <a:lstStyle/>
          <a:p>
            <a:r>
              <a:rPr lang="en-GB" sz="1400" b="1">
                <a:solidFill>
                  <a:srgbClr val="006965"/>
                </a:solidFill>
              </a:rPr>
              <a:t>Change in business numbers by industry – 2022 to 2023</a:t>
            </a:r>
          </a:p>
        </p:txBody>
      </p:sp>
      <p:sp>
        <p:nvSpPr>
          <p:cNvPr id="9" name="TextBox 8">
            <a:extLst>
              <a:ext uri="{FF2B5EF4-FFF2-40B4-BE49-F238E27FC236}">
                <a16:creationId xmlns:a16="http://schemas.microsoft.com/office/drawing/2014/main" id="{D7E96472-598E-46A3-A3B4-DA0D0CDC26F6}"/>
              </a:ext>
            </a:extLst>
          </p:cNvPr>
          <p:cNvSpPr txBox="1"/>
          <p:nvPr/>
        </p:nvSpPr>
        <p:spPr>
          <a:xfrm>
            <a:off x="340312" y="567050"/>
            <a:ext cx="4886141" cy="307777"/>
          </a:xfrm>
          <a:prstGeom prst="rect">
            <a:avLst/>
          </a:prstGeom>
          <a:noFill/>
        </p:spPr>
        <p:txBody>
          <a:bodyPr wrap="square" rtlCol="0">
            <a:spAutoFit/>
          </a:bodyPr>
          <a:lstStyle/>
          <a:p>
            <a:r>
              <a:rPr lang="en-GB" sz="1400" b="1">
                <a:solidFill>
                  <a:srgbClr val="006965"/>
                </a:solidFill>
              </a:rPr>
              <a:t>Change in business numbers by industry – 2013 to 2023</a:t>
            </a:r>
          </a:p>
        </p:txBody>
      </p:sp>
      <p:sp>
        <p:nvSpPr>
          <p:cNvPr id="10" name="Content Placeholder 9">
            <a:extLst>
              <a:ext uri="{FF2B5EF4-FFF2-40B4-BE49-F238E27FC236}">
                <a16:creationId xmlns:a16="http://schemas.microsoft.com/office/drawing/2014/main" id="{DCF6128E-917D-48C0-A952-E377D7EDE3AA}"/>
              </a:ext>
            </a:extLst>
          </p:cNvPr>
          <p:cNvSpPr txBox="1">
            <a:spLocks/>
          </p:cNvSpPr>
          <p:nvPr/>
        </p:nvSpPr>
        <p:spPr>
          <a:xfrm>
            <a:off x="295683" y="5687530"/>
            <a:ext cx="10200293" cy="1079029"/>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t>Over the last decade, the ‘construction’, ‘business administration &amp; support services’, and ‘retail’ sectors have seen the greatest increase in business numbers in Buckinghamshire.  Whilst there have been small drops in the number of ‘wholesale’ and ‘agriculture, forestry &amp; fishing’ businesses over this time period. </a:t>
            </a:r>
          </a:p>
          <a:p>
            <a:r>
              <a:rPr lang="en-GB" sz="1200"/>
              <a:t>Between 2021 and 2022, the ‘retail’, ‘business admin &amp; support services’ and ‘construction’ sectors saw the greatest increase in business numbers, likely driven by the accelerated trend towards online retailing due to the Covid-19 pandemic and large infrastructure projects such as HS2, East West Rail and the house building programme in and around Aylesbury.</a:t>
            </a:r>
          </a:p>
        </p:txBody>
      </p:sp>
      <p:sp>
        <p:nvSpPr>
          <p:cNvPr id="4" name="TextBox 3">
            <a:extLst>
              <a:ext uri="{FF2B5EF4-FFF2-40B4-BE49-F238E27FC236}">
                <a16:creationId xmlns:a16="http://schemas.microsoft.com/office/drawing/2014/main" id="{4E675484-C62D-24BF-BD2F-24DB5F62639D}"/>
              </a:ext>
            </a:extLst>
          </p:cNvPr>
          <p:cNvSpPr txBox="1"/>
          <p:nvPr/>
        </p:nvSpPr>
        <p:spPr>
          <a:xfrm>
            <a:off x="10633970" y="5735977"/>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graphicFrame>
        <p:nvGraphicFramePr>
          <p:cNvPr id="5" name="Chart 4">
            <a:extLst>
              <a:ext uri="{FF2B5EF4-FFF2-40B4-BE49-F238E27FC236}">
                <a16:creationId xmlns:a16="http://schemas.microsoft.com/office/drawing/2014/main" id="{793BB324-954E-7826-3859-42304F23559B}"/>
              </a:ext>
            </a:extLst>
          </p:cNvPr>
          <p:cNvGraphicFramePr>
            <a:graphicFrameLocks/>
          </p:cNvGraphicFramePr>
          <p:nvPr>
            <p:extLst>
              <p:ext uri="{D42A27DB-BD31-4B8C-83A1-F6EECF244321}">
                <p14:modId xmlns:p14="http://schemas.microsoft.com/office/powerpoint/2010/main" val="448239452"/>
              </p:ext>
            </p:extLst>
          </p:nvPr>
        </p:nvGraphicFramePr>
        <p:xfrm>
          <a:off x="295683" y="874827"/>
          <a:ext cx="5800317" cy="469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62FDCB9-7E4B-D14A-39E2-80D348E836F0}"/>
              </a:ext>
            </a:extLst>
          </p:cNvPr>
          <p:cNvGraphicFramePr>
            <a:graphicFrameLocks/>
          </p:cNvGraphicFramePr>
          <p:nvPr>
            <p:extLst>
              <p:ext uri="{D42A27DB-BD31-4B8C-83A1-F6EECF244321}">
                <p14:modId xmlns:p14="http://schemas.microsoft.com/office/powerpoint/2010/main" val="1376399519"/>
              </p:ext>
            </p:extLst>
          </p:nvPr>
        </p:nvGraphicFramePr>
        <p:xfrm>
          <a:off x="6096001" y="874827"/>
          <a:ext cx="5856654" cy="469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690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254A-7D5D-607E-5E94-FF9992671034}"/>
              </a:ext>
            </a:extLst>
          </p:cNvPr>
          <p:cNvSpPr>
            <a:spLocks noGrp="1"/>
          </p:cNvSpPr>
          <p:nvPr>
            <p:ph type="title"/>
          </p:nvPr>
        </p:nvSpPr>
        <p:spPr>
          <a:xfrm>
            <a:off x="838200" y="2331576"/>
            <a:ext cx="10515600" cy="1325563"/>
          </a:xfrm>
        </p:spPr>
        <p:txBody>
          <a:bodyPr/>
          <a:lstStyle/>
          <a:p>
            <a:pPr algn="ctr"/>
            <a:r>
              <a:rPr lang="en-GB" b="1">
                <a:solidFill>
                  <a:srgbClr val="006965"/>
                </a:solidFill>
                <a:latin typeface="+mn-lt"/>
              </a:rPr>
              <a:t>Overall private sector business estimates</a:t>
            </a:r>
          </a:p>
        </p:txBody>
      </p:sp>
    </p:spTree>
    <p:extLst>
      <p:ext uri="{BB962C8B-B14F-4D97-AF65-F5344CB8AC3E}">
        <p14:creationId xmlns:p14="http://schemas.microsoft.com/office/powerpoint/2010/main" val="275603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733C-B58A-411A-93F5-653A280BC161}"/>
              </a:ext>
            </a:extLst>
          </p:cNvPr>
          <p:cNvSpPr>
            <a:spLocks noGrp="1"/>
          </p:cNvSpPr>
          <p:nvPr>
            <p:ph type="title"/>
          </p:nvPr>
        </p:nvSpPr>
        <p:spPr>
          <a:xfrm>
            <a:off x="237477" y="231961"/>
            <a:ext cx="11782888" cy="673562"/>
          </a:xfrm>
        </p:spPr>
        <p:txBody>
          <a:bodyPr>
            <a:normAutofit/>
          </a:bodyPr>
          <a:lstStyle/>
          <a:p>
            <a:r>
              <a:rPr lang="en-GB" sz="2400" b="1">
                <a:solidFill>
                  <a:srgbClr val="006965"/>
                </a:solidFill>
                <a:latin typeface="+mn-lt"/>
              </a:rPr>
              <a:t>Overall estimate of private sector businesses in Buckinghamshire </a:t>
            </a:r>
            <a:endParaRPr lang="en-GB" sz="2400">
              <a:latin typeface="+mn-lt"/>
            </a:endParaRPr>
          </a:p>
        </p:txBody>
      </p:sp>
      <p:graphicFrame>
        <p:nvGraphicFramePr>
          <p:cNvPr id="5" name="Content Placeholder 4">
            <a:extLst>
              <a:ext uri="{FF2B5EF4-FFF2-40B4-BE49-F238E27FC236}">
                <a16:creationId xmlns:a16="http://schemas.microsoft.com/office/drawing/2014/main" id="{FD41F607-84AD-4F8D-BCEC-EF943172462D}"/>
              </a:ext>
            </a:extLst>
          </p:cNvPr>
          <p:cNvGraphicFramePr>
            <a:graphicFrameLocks noGrp="1"/>
          </p:cNvGraphicFramePr>
          <p:nvPr>
            <p:ph sz="half" idx="2"/>
            <p:extLst>
              <p:ext uri="{D42A27DB-BD31-4B8C-83A1-F6EECF244321}">
                <p14:modId xmlns:p14="http://schemas.microsoft.com/office/powerpoint/2010/main" val="142409164"/>
              </p:ext>
            </p:extLst>
          </p:nvPr>
        </p:nvGraphicFramePr>
        <p:xfrm>
          <a:off x="6889071" y="747945"/>
          <a:ext cx="4665955" cy="404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a:extLst>
              <a:ext uri="{FF2B5EF4-FFF2-40B4-BE49-F238E27FC236}">
                <a16:creationId xmlns:a16="http://schemas.microsoft.com/office/drawing/2014/main" id="{C038561B-F283-473F-8344-72D68B2CB651}"/>
              </a:ext>
            </a:extLst>
          </p:cNvPr>
          <p:cNvSpPr/>
          <p:nvPr/>
        </p:nvSpPr>
        <p:spPr>
          <a:xfrm>
            <a:off x="752008" y="4848917"/>
            <a:ext cx="2304495" cy="157134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a:solidFill>
                  <a:schemeClr val="tx1"/>
                </a:solidFill>
              </a:rPr>
              <a:t>*Businesses with a VAT taxable turnover of over £85,000 </a:t>
            </a:r>
            <a:r>
              <a:rPr lang="en-GB" sz="1400" b="0" i="1">
                <a:solidFill>
                  <a:schemeClr val="tx1"/>
                </a:solidFill>
                <a:effectLst/>
              </a:rPr>
              <a:t>must </a:t>
            </a:r>
            <a:r>
              <a:rPr lang="en-GB" sz="1400" i="1">
                <a:solidFill>
                  <a:schemeClr val="tx1"/>
                </a:solidFill>
                <a:effectLst/>
              </a:rPr>
              <a:t>register for VAT </a:t>
            </a:r>
            <a:endParaRPr lang="en-GB" sz="1400" i="1">
              <a:solidFill>
                <a:schemeClr val="tx1"/>
              </a:solidFill>
            </a:endParaRPr>
          </a:p>
        </p:txBody>
      </p:sp>
      <p:sp>
        <p:nvSpPr>
          <p:cNvPr id="8" name="Rectangle: Rounded Corners 7">
            <a:extLst>
              <a:ext uri="{FF2B5EF4-FFF2-40B4-BE49-F238E27FC236}">
                <a16:creationId xmlns:a16="http://schemas.microsoft.com/office/drawing/2014/main" id="{3F1A3FB6-B8CF-4C29-A5A5-ACEBF3D36227}"/>
              </a:ext>
            </a:extLst>
          </p:cNvPr>
          <p:cNvSpPr/>
          <p:nvPr/>
        </p:nvSpPr>
        <p:spPr>
          <a:xfrm>
            <a:off x="3488924" y="4848917"/>
            <a:ext cx="2304495" cy="1571348"/>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a:solidFill>
                  <a:schemeClr val="tx1"/>
                </a:solidFill>
              </a:rPr>
              <a:t>**Businesses with one or more employee (who are paid £120 or more a week) must register for PAYE.  This includes sole directors who take a salary from the company. </a:t>
            </a:r>
          </a:p>
        </p:txBody>
      </p:sp>
      <p:sp>
        <p:nvSpPr>
          <p:cNvPr id="10" name="Content Placeholder 9">
            <a:extLst>
              <a:ext uri="{FF2B5EF4-FFF2-40B4-BE49-F238E27FC236}">
                <a16:creationId xmlns:a16="http://schemas.microsoft.com/office/drawing/2014/main" id="{EBA391B0-6187-47FE-A9EC-822BCF78AEF0}"/>
              </a:ext>
            </a:extLst>
          </p:cNvPr>
          <p:cNvSpPr txBox="1">
            <a:spLocks/>
          </p:cNvSpPr>
          <p:nvPr/>
        </p:nvSpPr>
        <p:spPr>
          <a:xfrm>
            <a:off x="317001" y="1163129"/>
            <a:ext cx="5962095" cy="1862203"/>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tx1"/>
                </a:solidFill>
              </a:rPr>
              <a:t>The data presented </a:t>
            </a:r>
            <a:r>
              <a:rPr lang="en-GB" sz="1400"/>
              <a:t>so far </a:t>
            </a:r>
            <a:r>
              <a:rPr lang="en-GB" sz="1400">
                <a:solidFill>
                  <a:schemeClr val="tx1"/>
                </a:solidFill>
              </a:rPr>
              <a:t>within this report relates to businesses registered for VAT/PAYE. The figures include a handful of public sector enterprises.  The figures exclude the large number of private sector firms operating below the VAT threshold or not registered for PAYE.  Whilst data on this latter group is not published at local level, we have estimated numbers for Buckinghamshire based on regional (South East) </a:t>
            </a:r>
            <a:r>
              <a:rPr lang="en-GB" sz="1400">
                <a:solidFill>
                  <a:schemeClr val="tx1"/>
                </a:solidFill>
                <a:hlinkClick r:id="rId7"/>
              </a:rPr>
              <a:t>data</a:t>
            </a:r>
            <a:r>
              <a:rPr lang="en-GB" sz="1400">
                <a:solidFill>
                  <a:schemeClr val="tx1"/>
                </a:solidFill>
              </a:rPr>
              <a:t>.  We have also removed the public sector enterprises from the data, to provide an estimate of the total number of private sector businesses in Buckinghamshire. </a:t>
            </a:r>
          </a:p>
          <a:p>
            <a:pPr marL="0" indent="0" algn="ctr">
              <a:buNone/>
            </a:pPr>
            <a:endParaRPr lang="en-GB" sz="2000">
              <a:solidFill>
                <a:schemeClr val="tx1"/>
              </a:solidFill>
            </a:endParaRPr>
          </a:p>
        </p:txBody>
      </p:sp>
      <p:sp>
        <p:nvSpPr>
          <p:cNvPr id="12" name="Content Placeholder 9">
            <a:extLst>
              <a:ext uri="{FF2B5EF4-FFF2-40B4-BE49-F238E27FC236}">
                <a16:creationId xmlns:a16="http://schemas.microsoft.com/office/drawing/2014/main" id="{29E2BBDB-B578-422A-BE9A-9F0E9DCACAAE}"/>
              </a:ext>
            </a:extLst>
          </p:cNvPr>
          <p:cNvSpPr txBox="1">
            <a:spLocks/>
          </p:cNvSpPr>
          <p:nvPr/>
        </p:nvSpPr>
        <p:spPr>
          <a:xfrm>
            <a:off x="317002" y="3177446"/>
            <a:ext cx="5962095" cy="1421187"/>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tx1"/>
                </a:solidFill>
              </a:rPr>
              <a:t>At the beginning of 2023, we estimate that there were approximately </a:t>
            </a:r>
            <a:r>
              <a:rPr lang="en-GB" sz="1400" b="1">
                <a:solidFill>
                  <a:srgbClr val="006965"/>
                </a:solidFill>
              </a:rPr>
              <a:t>67,300 private sector </a:t>
            </a:r>
            <a:r>
              <a:rPr lang="en-GB" sz="1400">
                <a:solidFill>
                  <a:schemeClr val="tx1"/>
                </a:solidFill>
              </a:rPr>
              <a:t>(including non-profit) businesses in Buckinghamshire</a:t>
            </a:r>
            <a:r>
              <a:rPr lang="en-GB" sz="1400"/>
              <a:t>. Just over half of these businesses (approximately </a:t>
            </a:r>
            <a:r>
              <a:rPr lang="en-GB" sz="1400" b="1">
                <a:solidFill>
                  <a:srgbClr val="006965"/>
                </a:solidFill>
              </a:rPr>
              <a:t>36,200</a:t>
            </a:r>
            <a:r>
              <a:rPr lang="en-GB" sz="1400"/>
              <a:t>) had no employees and were not registered for VAT* / PAYE**.</a:t>
            </a:r>
          </a:p>
          <a:p>
            <a:pPr marL="0" indent="0">
              <a:buNone/>
            </a:pPr>
            <a:r>
              <a:rPr lang="en-GB" sz="1400"/>
              <a:t>There were </a:t>
            </a:r>
            <a:r>
              <a:rPr lang="en-GB" sz="1400" b="1">
                <a:solidFill>
                  <a:srgbClr val="006965"/>
                </a:solidFill>
              </a:rPr>
              <a:t>31,000</a:t>
            </a:r>
            <a:r>
              <a:rPr lang="en-GB" sz="1400"/>
              <a:t> </a:t>
            </a:r>
            <a:r>
              <a:rPr lang="en-GB" sz="1400" u="sng"/>
              <a:t>private sector </a:t>
            </a:r>
            <a:r>
              <a:rPr lang="en-GB" sz="1400"/>
              <a:t>VAT / PAYE </a:t>
            </a:r>
            <a:r>
              <a:rPr lang="en-GB" sz="1400" b="1">
                <a:solidFill>
                  <a:srgbClr val="006965"/>
                </a:solidFill>
              </a:rPr>
              <a:t>registered</a:t>
            </a:r>
            <a:r>
              <a:rPr lang="en-GB" sz="1400"/>
              <a:t> businesses in Buckinghamshire in 2022.</a:t>
            </a:r>
          </a:p>
        </p:txBody>
      </p:sp>
      <p:sp>
        <p:nvSpPr>
          <p:cNvPr id="9" name="Content Placeholder 9">
            <a:extLst>
              <a:ext uri="{FF2B5EF4-FFF2-40B4-BE49-F238E27FC236}">
                <a16:creationId xmlns:a16="http://schemas.microsoft.com/office/drawing/2014/main" id="{70F33E46-A2EB-4AF9-B8FE-3C3F5F6AD0CA}"/>
              </a:ext>
            </a:extLst>
          </p:cNvPr>
          <p:cNvSpPr txBox="1">
            <a:spLocks/>
          </p:cNvSpPr>
          <p:nvPr/>
        </p:nvSpPr>
        <p:spPr>
          <a:xfrm>
            <a:off x="6279097" y="4994195"/>
            <a:ext cx="5741268" cy="1631844"/>
          </a:xfrm>
          <a:prstGeom prst="rect">
            <a:avLst/>
          </a:prstGeom>
          <a:solidFill>
            <a:srgbClr val="006965"/>
          </a:solid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a:solidFill>
                  <a:schemeClr val="bg1"/>
                </a:solidFill>
              </a:rPr>
              <a:t>We estimate that the total number of private sector business in Buckinghamshire grew by approximately 2% between 2022 and 2023.  Almost all of the growth being in the number of unregistered businesses.  This is broadly in line with the national trend. </a:t>
            </a:r>
          </a:p>
        </p:txBody>
      </p:sp>
    </p:spTree>
    <p:extLst>
      <p:ext uri="{BB962C8B-B14F-4D97-AF65-F5344CB8AC3E}">
        <p14:creationId xmlns:p14="http://schemas.microsoft.com/office/powerpoint/2010/main" val="335143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254A-7D5D-607E-5E94-FF9992671034}"/>
              </a:ext>
            </a:extLst>
          </p:cNvPr>
          <p:cNvSpPr>
            <a:spLocks noGrp="1"/>
          </p:cNvSpPr>
          <p:nvPr>
            <p:ph type="title"/>
          </p:nvPr>
        </p:nvSpPr>
        <p:spPr>
          <a:xfrm>
            <a:off x="838200" y="2331576"/>
            <a:ext cx="10515600" cy="1325563"/>
          </a:xfrm>
        </p:spPr>
        <p:txBody>
          <a:bodyPr/>
          <a:lstStyle/>
          <a:p>
            <a:pPr algn="ctr"/>
            <a:r>
              <a:rPr lang="en-GB" b="1">
                <a:solidFill>
                  <a:srgbClr val="006965"/>
                </a:solidFill>
                <a:latin typeface="+mn-lt"/>
              </a:rPr>
              <a:t>Business start-ups</a:t>
            </a:r>
          </a:p>
        </p:txBody>
      </p:sp>
    </p:spTree>
    <p:extLst>
      <p:ext uri="{BB962C8B-B14F-4D97-AF65-F5344CB8AC3E}">
        <p14:creationId xmlns:p14="http://schemas.microsoft.com/office/powerpoint/2010/main" val="244136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AB4E-0DAE-8BA7-662B-702EBA6F5A56}"/>
              </a:ext>
            </a:extLst>
          </p:cNvPr>
          <p:cNvSpPr>
            <a:spLocks noGrp="1"/>
          </p:cNvSpPr>
          <p:nvPr>
            <p:ph type="title"/>
          </p:nvPr>
        </p:nvSpPr>
        <p:spPr/>
        <p:txBody>
          <a:bodyPr>
            <a:normAutofit/>
          </a:bodyPr>
          <a:lstStyle/>
          <a:p>
            <a:r>
              <a:rPr lang="en-GB" sz="2800" b="1">
                <a:solidFill>
                  <a:srgbClr val="006965"/>
                </a:solidFill>
                <a:latin typeface="+mn-lt"/>
              </a:rPr>
              <a:t>New business start-ups</a:t>
            </a:r>
          </a:p>
        </p:txBody>
      </p:sp>
      <p:sp>
        <p:nvSpPr>
          <p:cNvPr id="3" name="Content Placeholder 2">
            <a:extLst>
              <a:ext uri="{FF2B5EF4-FFF2-40B4-BE49-F238E27FC236}">
                <a16:creationId xmlns:a16="http://schemas.microsoft.com/office/drawing/2014/main" id="{062FC7B1-E989-3590-EACD-7BB9ED78FF5B}"/>
              </a:ext>
            </a:extLst>
          </p:cNvPr>
          <p:cNvSpPr>
            <a:spLocks noGrp="1"/>
          </p:cNvSpPr>
          <p:nvPr>
            <p:ph idx="1"/>
          </p:nvPr>
        </p:nvSpPr>
        <p:spPr>
          <a:xfrm>
            <a:off x="794326" y="2141033"/>
            <a:ext cx="5301674" cy="3503459"/>
          </a:xfrm>
        </p:spPr>
        <p:txBody>
          <a:bodyPr>
            <a:normAutofit/>
          </a:bodyPr>
          <a:lstStyle/>
          <a:p>
            <a:r>
              <a:rPr lang="en-GB" sz="1600"/>
              <a:t>The number of Buckinghamshire business start-ups (see definition </a:t>
            </a:r>
            <a:r>
              <a:rPr lang="en-GB" sz="1600">
                <a:hlinkClick r:id="rId2" action="ppaction://hlinksldjump"/>
              </a:rPr>
              <a:t>here</a:t>
            </a:r>
            <a:r>
              <a:rPr lang="en-GB" sz="1600"/>
              <a:t>)  increased in the years immediately following the 2008 financial crisis.</a:t>
            </a:r>
          </a:p>
          <a:p>
            <a:r>
              <a:rPr lang="en-GB" sz="1600"/>
              <a:t>However, since 2012 the business start-up rate has been on a downward trend, with relatively large drops in 2013 (-14%) and 2018 (-12%).</a:t>
            </a:r>
          </a:p>
          <a:p>
            <a:r>
              <a:rPr lang="en-GB" sz="1600"/>
              <a:t>There was a slight uptick in the business start-up rate in Buckinghamshire in 2020 during the onset of Covid-19.</a:t>
            </a:r>
          </a:p>
          <a:p>
            <a:r>
              <a:rPr lang="en-GB" sz="1600"/>
              <a:t>This uptick was not sustained for long and was followed by a large drop in 2022 (-15%), likely reflecting the harsher business environment stemming from rising interest rates, energy costs, wages and cost of living.</a:t>
            </a:r>
          </a:p>
          <a:p>
            <a:pPr marL="0" indent="0">
              <a:buNone/>
            </a:pPr>
            <a:endParaRPr lang="en-GB" sz="1600"/>
          </a:p>
        </p:txBody>
      </p:sp>
      <p:sp>
        <p:nvSpPr>
          <p:cNvPr id="6" name="TextBox 5">
            <a:extLst>
              <a:ext uri="{FF2B5EF4-FFF2-40B4-BE49-F238E27FC236}">
                <a16:creationId xmlns:a16="http://schemas.microsoft.com/office/drawing/2014/main" id="{E8B538F2-A690-2E33-5F84-54FB111F244E}"/>
              </a:ext>
            </a:extLst>
          </p:cNvPr>
          <p:cNvSpPr txBox="1"/>
          <p:nvPr/>
        </p:nvSpPr>
        <p:spPr>
          <a:xfrm>
            <a:off x="10224655" y="6246654"/>
            <a:ext cx="16902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Source: BankSearch, 2023</a:t>
            </a:r>
          </a:p>
        </p:txBody>
      </p:sp>
      <p:sp>
        <p:nvSpPr>
          <p:cNvPr id="7" name="TextBox 6">
            <a:extLst>
              <a:ext uri="{FF2B5EF4-FFF2-40B4-BE49-F238E27FC236}">
                <a16:creationId xmlns:a16="http://schemas.microsoft.com/office/drawing/2014/main" id="{69735160-A62B-B805-2F6A-8023AEBDDAD6}"/>
              </a:ext>
            </a:extLst>
          </p:cNvPr>
          <p:cNvSpPr txBox="1"/>
          <p:nvPr/>
        </p:nvSpPr>
        <p:spPr>
          <a:xfrm>
            <a:off x="6442652" y="1310036"/>
            <a:ext cx="51859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65"/>
                </a:solidFill>
                <a:effectLst/>
                <a:uLnTx/>
                <a:uFillTx/>
                <a:latin typeface="Calibri" panose="020F0502020204030204"/>
                <a:ea typeface="+mn-ea"/>
                <a:cs typeface="+mn-cs"/>
              </a:rPr>
              <a:t>Number of Buckinghamshire business start-ups and business start-up rate (per 1,000 Buckinghamshire residents).</a:t>
            </a:r>
          </a:p>
        </p:txBody>
      </p:sp>
      <p:graphicFrame>
        <p:nvGraphicFramePr>
          <p:cNvPr id="4" name="Chart 3">
            <a:extLst>
              <a:ext uri="{FF2B5EF4-FFF2-40B4-BE49-F238E27FC236}">
                <a16:creationId xmlns:a16="http://schemas.microsoft.com/office/drawing/2014/main" id="{182D6397-689F-7748-901D-45E0F821D995}"/>
              </a:ext>
            </a:extLst>
          </p:cNvPr>
          <p:cNvGraphicFramePr>
            <a:graphicFrameLocks/>
          </p:cNvGraphicFramePr>
          <p:nvPr>
            <p:extLst>
              <p:ext uri="{D42A27DB-BD31-4B8C-83A1-F6EECF244321}">
                <p14:modId xmlns:p14="http://schemas.microsoft.com/office/powerpoint/2010/main" val="3562659949"/>
              </p:ext>
            </p:extLst>
          </p:nvPr>
        </p:nvGraphicFramePr>
        <p:xfrm>
          <a:off x="6442652" y="2214654"/>
          <a:ext cx="5302800" cy="403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34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8913-EE5B-B250-287E-7ABA240F0D06}"/>
              </a:ext>
            </a:extLst>
          </p:cNvPr>
          <p:cNvSpPr>
            <a:spLocks noGrp="1"/>
          </p:cNvSpPr>
          <p:nvPr>
            <p:ph type="title"/>
          </p:nvPr>
        </p:nvSpPr>
        <p:spPr/>
        <p:txBody>
          <a:bodyPr>
            <a:normAutofit/>
          </a:bodyPr>
          <a:lstStyle/>
          <a:p>
            <a:r>
              <a:rPr lang="en-GB" sz="2800" b="1">
                <a:solidFill>
                  <a:srgbClr val="006965"/>
                </a:solidFill>
                <a:latin typeface="+mn-lt"/>
              </a:rPr>
              <a:t>Legal status</a:t>
            </a:r>
          </a:p>
        </p:txBody>
      </p:sp>
      <p:sp>
        <p:nvSpPr>
          <p:cNvPr id="3" name="Content Placeholder 2">
            <a:extLst>
              <a:ext uri="{FF2B5EF4-FFF2-40B4-BE49-F238E27FC236}">
                <a16:creationId xmlns:a16="http://schemas.microsoft.com/office/drawing/2014/main" id="{9FDFE3AE-1430-685A-2C4E-D10FF6C83170}"/>
              </a:ext>
            </a:extLst>
          </p:cNvPr>
          <p:cNvSpPr>
            <a:spLocks noGrp="1"/>
          </p:cNvSpPr>
          <p:nvPr>
            <p:ph idx="1"/>
          </p:nvPr>
        </p:nvSpPr>
        <p:spPr>
          <a:xfrm>
            <a:off x="838200" y="1785015"/>
            <a:ext cx="4435764" cy="4351338"/>
          </a:xfrm>
        </p:spPr>
        <p:txBody>
          <a:bodyPr>
            <a:normAutofit/>
          </a:bodyPr>
          <a:lstStyle/>
          <a:p>
            <a:r>
              <a:rPr lang="en-GB" sz="1600"/>
              <a:t>The majority of Buckinghamshire business start-ups are limited companies, growing from 47% in 2008 to a 69% share in 2022.</a:t>
            </a:r>
          </a:p>
          <a:p>
            <a:r>
              <a:rPr lang="en-GB" sz="1600"/>
              <a:t>In contrast, the proportion of Buckinghamshire start-ups being sole traders has reduced, from just over a third (36%) in 2008 to just under a quarter share (23%) in 2022.</a:t>
            </a:r>
          </a:p>
          <a:p>
            <a:r>
              <a:rPr lang="en-GB" sz="1600"/>
              <a:t>Despite this, the number of sole trader new business start-ups doubled between 2019 and 2020, coinciding with the onset of Covid-19.</a:t>
            </a:r>
          </a:p>
          <a:p>
            <a:r>
              <a:rPr lang="en-GB" sz="1600"/>
              <a:t>Uncertainty arising from Covid-19 and the introduction of furlough and home working may have boosted entrepreneurialism and convinced those with side projects to fully pursue them.</a:t>
            </a:r>
          </a:p>
          <a:p>
            <a:r>
              <a:rPr lang="en-GB" sz="1600"/>
              <a:t>The proportion of sole trader business start-ups has since dropped back, but remains higher than pre-Covid-19 levels.</a:t>
            </a:r>
          </a:p>
          <a:p>
            <a:endParaRPr lang="en-GB" sz="1600"/>
          </a:p>
        </p:txBody>
      </p:sp>
      <p:sp>
        <p:nvSpPr>
          <p:cNvPr id="5" name="TextBox 4">
            <a:extLst>
              <a:ext uri="{FF2B5EF4-FFF2-40B4-BE49-F238E27FC236}">
                <a16:creationId xmlns:a16="http://schemas.microsoft.com/office/drawing/2014/main" id="{79AD3D00-375F-70C5-6AC5-5ADF4A9CBA05}"/>
              </a:ext>
            </a:extLst>
          </p:cNvPr>
          <p:cNvSpPr txBox="1"/>
          <p:nvPr/>
        </p:nvSpPr>
        <p:spPr>
          <a:xfrm>
            <a:off x="5458691" y="1446461"/>
            <a:ext cx="636111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65"/>
                </a:solidFill>
                <a:effectLst/>
                <a:uLnTx/>
                <a:uFillTx/>
                <a:latin typeface="Calibri" panose="020F0502020204030204"/>
                <a:ea typeface="+mn-ea"/>
                <a:cs typeface="+mn-cs"/>
              </a:rPr>
              <a:t>Buckinghamshire business start-ups by legal status.</a:t>
            </a:r>
          </a:p>
        </p:txBody>
      </p:sp>
      <p:sp>
        <p:nvSpPr>
          <p:cNvPr id="6" name="TextBox 5">
            <a:extLst>
              <a:ext uri="{FF2B5EF4-FFF2-40B4-BE49-F238E27FC236}">
                <a16:creationId xmlns:a16="http://schemas.microsoft.com/office/drawing/2014/main" id="{6EC73474-5263-E527-3B39-1A0D67205E5B}"/>
              </a:ext>
            </a:extLst>
          </p:cNvPr>
          <p:cNvSpPr txBox="1"/>
          <p:nvPr/>
        </p:nvSpPr>
        <p:spPr>
          <a:xfrm>
            <a:off x="10224655" y="6246654"/>
            <a:ext cx="16902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Source: BankSearch, 2023</a:t>
            </a:r>
          </a:p>
        </p:txBody>
      </p:sp>
      <p:graphicFrame>
        <p:nvGraphicFramePr>
          <p:cNvPr id="7" name="Chart 6">
            <a:extLst>
              <a:ext uri="{FF2B5EF4-FFF2-40B4-BE49-F238E27FC236}">
                <a16:creationId xmlns:a16="http://schemas.microsoft.com/office/drawing/2014/main" id="{AADF533B-59F6-EC2B-1FEC-E7A5C768B05C}"/>
              </a:ext>
            </a:extLst>
          </p:cNvPr>
          <p:cNvGraphicFramePr>
            <a:graphicFrameLocks/>
          </p:cNvGraphicFramePr>
          <p:nvPr>
            <p:extLst>
              <p:ext uri="{D42A27DB-BD31-4B8C-83A1-F6EECF244321}">
                <p14:modId xmlns:p14="http://schemas.microsoft.com/office/powerpoint/2010/main" val="1275388974"/>
              </p:ext>
            </p:extLst>
          </p:nvPr>
        </p:nvGraphicFramePr>
        <p:xfrm>
          <a:off x="5458602" y="1949553"/>
          <a:ext cx="6361200" cy="418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41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2BA3-833D-439A-ADCC-1FD4466E5460}"/>
              </a:ext>
            </a:extLst>
          </p:cNvPr>
          <p:cNvSpPr>
            <a:spLocks noGrp="1"/>
          </p:cNvSpPr>
          <p:nvPr>
            <p:ph type="title"/>
          </p:nvPr>
        </p:nvSpPr>
        <p:spPr/>
        <p:txBody>
          <a:bodyPr>
            <a:normAutofit/>
          </a:bodyPr>
          <a:lstStyle/>
          <a:p>
            <a:r>
              <a:rPr lang="en-GB" sz="3200" b="1">
                <a:solidFill>
                  <a:srgbClr val="006965"/>
                </a:solidFill>
              </a:rPr>
              <a:t>About</a:t>
            </a:r>
            <a:r>
              <a:rPr lang="en-GB" sz="3200">
                <a:solidFill>
                  <a:srgbClr val="006965"/>
                </a:solidFill>
              </a:rPr>
              <a:t>	</a:t>
            </a:r>
          </a:p>
        </p:txBody>
      </p:sp>
      <p:sp>
        <p:nvSpPr>
          <p:cNvPr id="3" name="Content Placeholder 2">
            <a:extLst>
              <a:ext uri="{FF2B5EF4-FFF2-40B4-BE49-F238E27FC236}">
                <a16:creationId xmlns:a16="http://schemas.microsoft.com/office/drawing/2014/main" id="{4973425E-71AC-413C-ABB0-693E0426FBCE}"/>
              </a:ext>
            </a:extLst>
          </p:cNvPr>
          <p:cNvSpPr>
            <a:spLocks noGrp="1"/>
          </p:cNvSpPr>
          <p:nvPr>
            <p:ph idx="1"/>
          </p:nvPr>
        </p:nvSpPr>
        <p:spPr>
          <a:xfrm>
            <a:off x="838200" y="1690688"/>
            <a:ext cx="10515600" cy="4606418"/>
          </a:xfrm>
        </p:spPr>
        <p:txBody>
          <a:bodyPr>
            <a:normAutofit/>
          </a:bodyPr>
          <a:lstStyle/>
          <a:p>
            <a:pPr marL="0" indent="0">
              <a:buNone/>
            </a:pPr>
            <a:r>
              <a:rPr lang="en-GB" sz="1800"/>
              <a:t>This report mainly presents analysis of the number, size and industry of VAT and/or PAYE registered businesses located in Buckinghamshire. The data presented is based on </a:t>
            </a:r>
            <a:r>
              <a:rPr lang="en-GB" sz="1800" b="0" i="0">
                <a:solidFill>
                  <a:srgbClr val="323132"/>
                </a:solidFill>
                <a:effectLst/>
              </a:rPr>
              <a:t>a </a:t>
            </a:r>
            <a:r>
              <a:rPr lang="en-GB" sz="1800" b="0" i="0">
                <a:effectLst/>
              </a:rPr>
              <a:t>snapshot of the Office for National Statistics (ONS) Inter-Departmental Business Register (IDBR) taken on 10 March 2023. </a:t>
            </a:r>
          </a:p>
          <a:p>
            <a:pPr marL="0" indent="0">
              <a:buNone/>
            </a:pPr>
            <a:endParaRPr lang="en-GB" sz="1800" b="0" i="0">
              <a:effectLst/>
            </a:endParaRPr>
          </a:p>
          <a:p>
            <a:pPr marL="0" indent="0">
              <a:buNone/>
            </a:pPr>
            <a:r>
              <a:rPr lang="en-GB" sz="1800"/>
              <a:t>Towards the end of the report we provide estimates of the overall number of businesses in Buckinghamshire, including those that are not registered for VAT and/or PAYE, along with data on business start-ups (incl. sole traders) in Buckinghamshire sourced from </a:t>
            </a:r>
            <a:r>
              <a:rPr lang="en-GB" sz="1800" err="1"/>
              <a:t>BankSearch</a:t>
            </a:r>
            <a:r>
              <a:rPr lang="en-GB" sz="1800"/>
              <a:t>, which reflects the opening of a first current account from a small business banking product range.</a:t>
            </a:r>
            <a:endParaRPr lang="en-GB" sz="1800" b="0" i="0">
              <a:effectLst/>
            </a:endParaRPr>
          </a:p>
          <a:p>
            <a:pPr marL="0" indent="0">
              <a:buNone/>
            </a:pPr>
            <a:endParaRPr lang="en-GB" sz="1800">
              <a:solidFill>
                <a:srgbClr val="323132"/>
              </a:solidFill>
            </a:endParaRPr>
          </a:p>
          <a:p>
            <a:pPr marL="0" indent="0">
              <a:buNone/>
            </a:pPr>
            <a:r>
              <a:rPr lang="en-GB" sz="1800" b="0" i="0">
                <a:effectLst/>
              </a:rPr>
              <a:t>For further details see</a:t>
            </a:r>
            <a:r>
              <a:rPr lang="en-GB" sz="1200" b="0" i="0">
                <a:effectLst/>
                <a:latin typeface="Open Sans" panose="020B0606030504020204" pitchFamily="34" charset="0"/>
              </a:rPr>
              <a:t>: </a:t>
            </a:r>
            <a:r>
              <a:rPr lang="en-GB" sz="1800">
                <a:hlinkClick r:id="rId2"/>
              </a:rPr>
              <a:t>UK Business Activity: size, activity and location: 2023</a:t>
            </a:r>
            <a:r>
              <a:rPr lang="en-GB" sz="1800"/>
              <a:t>, </a:t>
            </a:r>
            <a:r>
              <a:rPr lang="en-GB" sz="1800">
                <a:hlinkClick r:id="rId3"/>
              </a:rPr>
              <a:t>Business Population Estimates 2023</a:t>
            </a:r>
            <a:r>
              <a:rPr lang="en-GB" sz="1800"/>
              <a:t> and </a:t>
            </a:r>
            <a:r>
              <a:rPr lang="en-GB" sz="1800">
                <a:hlinkClick r:id="rId4"/>
              </a:rPr>
              <a:t>UK Business Counts 2023</a:t>
            </a:r>
            <a:r>
              <a:rPr lang="en-GB" sz="1800"/>
              <a:t>. </a:t>
            </a:r>
          </a:p>
          <a:p>
            <a:pPr marL="0" indent="0">
              <a:buNone/>
            </a:pPr>
            <a:endParaRPr lang="en-GB" sz="1800"/>
          </a:p>
          <a:p>
            <a:pPr marL="0" indent="0">
              <a:buNone/>
            </a:pPr>
            <a:r>
              <a:rPr lang="en-GB" sz="1800"/>
              <a:t>Definitions can be found </a:t>
            </a:r>
            <a:r>
              <a:rPr lang="en-GB" sz="1800">
                <a:hlinkClick r:id="rId5" action="ppaction://hlinksldjump"/>
              </a:rPr>
              <a:t>here</a:t>
            </a:r>
            <a:r>
              <a:rPr lang="en-GB" sz="1800"/>
              <a:t>. </a:t>
            </a:r>
          </a:p>
          <a:p>
            <a:pPr marL="0" indent="0">
              <a:buNone/>
            </a:pPr>
            <a:endParaRPr lang="en-GB" sz="1800"/>
          </a:p>
          <a:p>
            <a:pPr marL="0" indent="0">
              <a:buNone/>
            </a:pPr>
            <a:endParaRPr lang="en-GB" sz="2000"/>
          </a:p>
          <a:p>
            <a:endParaRPr lang="en-GB" sz="2000"/>
          </a:p>
        </p:txBody>
      </p:sp>
      <p:pic>
        <p:nvPicPr>
          <p:cNvPr id="4" name="Picture 2" descr="Buckinghamshire Local Enterprise Partnership Logo">
            <a:extLst>
              <a:ext uri="{FF2B5EF4-FFF2-40B4-BE49-F238E27FC236}">
                <a16:creationId xmlns:a16="http://schemas.microsoft.com/office/drawing/2014/main" id="{0DF8D8E0-7971-474E-BDA6-65FA82DE74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69602" y="5337276"/>
            <a:ext cx="1847854" cy="789866"/>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with medium confidence">
            <a:extLst>
              <a:ext uri="{FF2B5EF4-FFF2-40B4-BE49-F238E27FC236}">
                <a16:creationId xmlns:a16="http://schemas.microsoft.com/office/drawing/2014/main" id="{D406FEBE-E344-47C8-88AD-305D9F4322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88083" y="4971543"/>
            <a:ext cx="2903917" cy="1325563"/>
          </a:xfrm>
          <a:prstGeom prst="rect">
            <a:avLst/>
          </a:prstGeom>
        </p:spPr>
      </p:pic>
    </p:spTree>
    <p:extLst>
      <p:ext uri="{BB962C8B-B14F-4D97-AF65-F5344CB8AC3E}">
        <p14:creationId xmlns:p14="http://schemas.microsoft.com/office/powerpoint/2010/main" val="328452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D9CB-210D-CBFA-D71C-CEC121321B1A}"/>
              </a:ext>
            </a:extLst>
          </p:cNvPr>
          <p:cNvSpPr>
            <a:spLocks noGrp="1"/>
          </p:cNvSpPr>
          <p:nvPr>
            <p:ph type="title"/>
          </p:nvPr>
        </p:nvSpPr>
        <p:spPr>
          <a:xfrm>
            <a:off x="555960" y="160082"/>
            <a:ext cx="10515600" cy="642610"/>
          </a:xfrm>
        </p:spPr>
        <p:txBody>
          <a:bodyPr>
            <a:normAutofit/>
          </a:bodyPr>
          <a:lstStyle/>
          <a:p>
            <a:r>
              <a:rPr lang="en-GB" sz="2800" b="1" dirty="0">
                <a:solidFill>
                  <a:srgbClr val="006965"/>
                </a:solidFill>
                <a:latin typeface="+mn-lt"/>
              </a:rPr>
              <a:t>Sector</a:t>
            </a:r>
          </a:p>
        </p:txBody>
      </p:sp>
      <p:graphicFrame>
        <p:nvGraphicFramePr>
          <p:cNvPr id="14" name="Content Placeholder 13">
            <a:extLst>
              <a:ext uri="{FF2B5EF4-FFF2-40B4-BE49-F238E27FC236}">
                <a16:creationId xmlns:a16="http://schemas.microsoft.com/office/drawing/2014/main" id="{C54669BD-C01D-DF76-2712-755630E6A68F}"/>
              </a:ext>
            </a:extLst>
          </p:cNvPr>
          <p:cNvGraphicFramePr>
            <a:graphicFrameLocks noGrp="1"/>
          </p:cNvGraphicFramePr>
          <p:nvPr>
            <p:ph idx="1"/>
            <p:extLst>
              <p:ext uri="{D42A27DB-BD31-4B8C-83A1-F6EECF244321}">
                <p14:modId xmlns:p14="http://schemas.microsoft.com/office/powerpoint/2010/main" val="2736495567"/>
              </p:ext>
            </p:extLst>
          </p:nvPr>
        </p:nvGraphicFramePr>
        <p:xfrm>
          <a:off x="657076" y="942790"/>
          <a:ext cx="4074267" cy="3302501"/>
        </p:xfrm>
        <a:graphic>
          <a:graphicData uri="http://schemas.openxmlformats.org/drawingml/2006/table">
            <a:tbl>
              <a:tblPr firstRow="1" bandRow="1">
                <a:tableStyleId>{2D5ABB26-0587-4C30-8999-92F81FD0307C}</a:tableStyleId>
              </a:tblPr>
              <a:tblGrid>
                <a:gridCol w="3062591">
                  <a:extLst>
                    <a:ext uri="{9D8B030D-6E8A-4147-A177-3AD203B41FA5}">
                      <a16:colId xmlns:a16="http://schemas.microsoft.com/office/drawing/2014/main" val="3779100382"/>
                    </a:ext>
                  </a:extLst>
                </a:gridCol>
                <a:gridCol w="1011676">
                  <a:extLst>
                    <a:ext uri="{9D8B030D-6E8A-4147-A177-3AD203B41FA5}">
                      <a16:colId xmlns:a16="http://schemas.microsoft.com/office/drawing/2014/main" val="4044873198"/>
                    </a:ext>
                  </a:extLst>
                </a:gridCol>
              </a:tblGrid>
              <a:tr h="231597">
                <a:tc>
                  <a:txBody>
                    <a:bodyPr/>
                    <a:lstStyle/>
                    <a:p>
                      <a:pPr algn="l" fontAlgn="b"/>
                      <a:endParaRPr lang="en-GB" sz="12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tc>
                  <a:txBody>
                    <a:bodyPr/>
                    <a:lstStyle/>
                    <a:p>
                      <a:pPr algn="ctr" fontAlgn="b"/>
                      <a:r>
                        <a:rPr lang="en-GB" sz="1200" b="0" u="none" strike="noStrike" dirty="0">
                          <a:solidFill>
                            <a:schemeClr val="bg1"/>
                          </a:solidFill>
                          <a:effectLst/>
                          <a:latin typeface="+mn-lt"/>
                        </a:rPr>
                        <a:t>Number of start-ups 2022</a:t>
                      </a:r>
                      <a:endParaRPr lang="en-GB" sz="1200" b="0" i="0" u="none" strike="noStrike" dirty="0">
                        <a:solidFill>
                          <a:schemeClr val="bg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965"/>
                    </a:solidFill>
                  </a:tcPr>
                </a:tc>
                <a:extLst>
                  <a:ext uri="{0D108BD9-81ED-4DB2-BD59-A6C34878D82A}">
                    <a16:rowId xmlns:a16="http://schemas.microsoft.com/office/drawing/2014/main" val="2112175281"/>
                  </a:ext>
                </a:extLst>
              </a:tr>
              <a:tr h="225317">
                <a:tc>
                  <a:txBody>
                    <a:bodyPr/>
                    <a:lstStyle/>
                    <a:p>
                      <a:pPr algn="l" fontAlgn="b"/>
                      <a:r>
                        <a:rPr lang="en-GB" sz="1200" b="0" u="none" strike="noStrike" dirty="0">
                          <a:solidFill>
                            <a:srgbClr val="000000"/>
                          </a:solidFill>
                          <a:effectLst/>
                          <a:latin typeface="+mn-lt"/>
                        </a:rPr>
                        <a:t>Real estate, prof services &amp; support activities</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1,060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0281"/>
                  </a:ext>
                </a:extLst>
              </a:tr>
              <a:tr h="225317">
                <a:tc>
                  <a:txBody>
                    <a:bodyPr/>
                    <a:lstStyle/>
                    <a:p>
                      <a:pPr algn="l" fontAlgn="b"/>
                      <a:r>
                        <a:rPr lang="en-GB" sz="1200" b="0" u="none" strike="noStrike" dirty="0">
                          <a:solidFill>
                            <a:srgbClr val="000000"/>
                          </a:solidFill>
                          <a:effectLst/>
                          <a:latin typeface="+mn-lt"/>
                        </a:rPr>
                        <a:t>Wholesale &amp; retail</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a:solidFill>
                            <a:srgbClr val="000000"/>
                          </a:solidFill>
                          <a:effectLst/>
                          <a:latin typeface="+mn-lt"/>
                        </a:rPr>
                        <a:t>             525 </a:t>
                      </a:r>
                      <a:endParaRPr lang="en-GB" sz="12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7323601"/>
                  </a:ext>
                </a:extLst>
              </a:tr>
              <a:tr h="225317">
                <a:tc>
                  <a:txBody>
                    <a:bodyPr/>
                    <a:lstStyle/>
                    <a:p>
                      <a:pPr algn="l" fontAlgn="b"/>
                      <a:r>
                        <a:rPr lang="en-GB" sz="1200" b="0" u="none" strike="noStrike" dirty="0">
                          <a:solidFill>
                            <a:srgbClr val="000000"/>
                          </a:solidFill>
                          <a:effectLst/>
                          <a:latin typeface="+mn-lt"/>
                        </a:rPr>
                        <a:t>Construction</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413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029806"/>
                  </a:ext>
                </a:extLst>
              </a:tr>
              <a:tr h="225317">
                <a:tc>
                  <a:txBody>
                    <a:bodyPr/>
                    <a:lstStyle/>
                    <a:p>
                      <a:pPr algn="l" fontAlgn="b"/>
                      <a:r>
                        <a:rPr lang="en-GB" sz="1200" b="0" u="none" strike="noStrike" dirty="0">
                          <a:solidFill>
                            <a:srgbClr val="000000"/>
                          </a:solidFill>
                          <a:effectLst/>
                          <a:latin typeface="+mn-lt"/>
                        </a:rPr>
                        <a:t>Arts, </a:t>
                      </a:r>
                      <a:r>
                        <a:rPr lang="en-GB" sz="1200" b="0" u="none" strike="noStrike" dirty="0" err="1">
                          <a:solidFill>
                            <a:srgbClr val="000000"/>
                          </a:solidFill>
                          <a:effectLst/>
                          <a:latin typeface="+mn-lt"/>
                        </a:rPr>
                        <a:t>entert</a:t>
                      </a:r>
                      <a:r>
                        <a:rPr lang="en-GB" sz="1200" b="0" u="none" strike="noStrike" dirty="0">
                          <a:solidFill>
                            <a:srgbClr val="000000"/>
                          </a:solidFill>
                          <a:effectLst/>
                          <a:latin typeface="+mn-lt"/>
                        </a:rPr>
                        <a:t>, rec &amp; other services</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331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686051"/>
                  </a:ext>
                </a:extLst>
              </a:tr>
              <a:tr h="225317">
                <a:tc>
                  <a:txBody>
                    <a:bodyPr/>
                    <a:lstStyle/>
                    <a:p>
                      <a:pPr algn="l" fontAlgn="b"/>
                      <a:r>
                        <a:rPr lang="en-GB" sz="1200" b="0" u="none" strike="noStrike" dirty="0">
                          <a:solidFill>
                            <a:srgbClr val="000000"/>
                          </a:solidFill>
                          <a:effectLst/>
                          <a:latin typeface="+mn-lt"/>
                        </a:rPr>
                        <a:t>Transport, storage &amp; communication</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a:solidFill>
                            <a:srgbClr val="000000"/>
                          </a:solidFill>
                          <a:effectLst/>
                          <a:latin typeface="+mn-lt"/>
                        </a:rPr>
                        <a:t>             311 </a:t>
                      </a:r>
                      <a:endParaRPr lang="en-GB" sz="12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9495"/>
                  </a:ext>
                </a:extLst>
              </a:tr>
              <a:tr h="225317">
                <a:tc>
                  <a:txBody>
                    <a:bodyPr/>
                    <a:lstStyle/>
                    <a:p>
                      <a:pPr algn="l" fontAlgn="b"/>
                      <a:r>
                        <a:rPr lang="en-GB" sz="1200" b="0" u="none" strike="noStrike" dirty="0">
                          <a:solidFill>
                            <a:srgbClr val="000000"/>
                          </a:solidFill>
                          <a:effectLst/>
                          <a:latin typeface="+mn-lt"/>
                        </a:rPr>
                        <a:t>Human health &amp; social work</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240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588546"/>
                  </a:ext>
                </a:extLst>
              </a:tr>
              <a:tr h="225317">
                <a:tc>
                  <a:txBody>
                    <a:bodyPr/>
                    <a:lstStyle/>
                    <a:p>
                      <a:pPr algn="l" fontAlgn="b"/>
                      <a:r>
                        <a:rPr lang="en-GB" sz="1200" b="0" u="none" strike="noStrike">
                          <a:solidFill>
                            <a:srgbClr val="000000"/>
                          </a:solidFill>
                          <a:effectLst/>
                          <a:latin typeface="+mn-lt"/>
                        </a:rPr>
                        <a:t>Accommodation &amp; food service</a:t>
                      </a:r>
                      <a:endParaRPr lang="en-GB" sz="12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155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691917"/>
                  </a:ext>
                </a:extLst>
              </a:tr>
              <a:tr h="225317">
                <a:tc>
                  <a:txBody>
                    <a:bodyPr/>
                    <a:lstStyle/>
                    <a:p>
                      <a:pPr algn="l" fontAlgn="b"/>
                      <a:r>
                        <a:rPr lang="en-GB" sz="1200" b="0" u="none" strike="noStrike" dirty="0">
                          <a:solidFill>
                            <a:srgbClr val="000000"/>
                          </a:solidFill>
                          <a:effectLst/>
                          <a:latin typeface="+mn-lt"/>
                        </a:rPr>
                        <a:t>Manufacturing</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141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906121"/>
                  </a:ext>
                </a:extLst>
              </a:tr>
              <a:tr h="225317">
                <a:tc>
                  <a:txBody>
                    <a:bodyPr/>
                    <a:lstStyle/>
                    <a:p>
                      <a:pPr algn="l" fontAlgn="b"/>
                      <a:r>
                        <a:rPr lang="en-GB" sz="1200" b="0" u="none" strike="noStrike" dirty="0">
                          <a:solidFill>
                            <a:srgbClr val="000000"/>
                          </a:solidFill>
                          <a:effectLst/>
                          <a:latin typeface="+mn-lt"/>
                        </a:rPr>
                        <a:t>Education</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63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076253"/>
                  </a:ext>
                </a:extLst>
              </a:tr>
              <a:tr h="225317">
                <a:tc>
                  <a:txBody>
                    <a:bodyPr/>
                    <a:lstStyle/>
                    <a:p>
                      <a:pPr algn="l" fontAlgn="b"/>
                      <a:r>
                        <a:rPr lang="en-GB" sz="1200" b="0" u="none" strike="noStrike" dirty="0">
                          <a:solidFill>
                            <a:srgbClr val="000000"/>
                          </a:solidFill>
                          <a:effectLst/>
                          <a:latin typeface="+mn-lt"/>
                        </a:rPr>
                        <a:t>Agriculture, forestry &amp; fishing</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55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239148"/>
                  </a:ext>
                </a:extLst>
              </a:tr>
              <a:tr h="225317">
                <a:tc>
                  <a:txBody>
                    <a:bodyPr/>
                    <a:lstStyle/>
                    <a:p>
                      <a:pPr algn="l" fontAlgn="b"/>
                      <a:r>
                        <a:rPr lang="en-GB" sz="1200" b="0" u="none" strike="noStrike" dirty="0">
                          <a:solidFill>
                            <a:srgbClr val="000000"/>
                          </a:solidFill>
                          <a:effectLst/>
                          <a:latin typeface="+mn-lt"/>
                        </a:rPr>
                        <a:t>Mining, quarrying &amp; utilities</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a:solidFill>
                            <a:srgbClr val="000000"/>
                          </a:solidFill>
                          <a:effectLst/>
                          <a:latin typeface="+mn-lt"/>
                        </a:rPr>
                        <a:t>               17 </a:t>
                      </a:r>
                      <a:endParaRPr lang="en-GB" sz="12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605685"/>
                  </a:ext>
                </a:extLst>
              </a:tr>
              <a:tr h="225317">
                <a:tc>
                  <a:txBody>
                    <a:bodyPr/>
                    <a:lstStyle/>
                    <a:p>
                      <a:pPr algn="l" fontAlgn="b"/>
                      <a:r>
                        <a:rPr lang="en-GB" sz="1200" b="0" u="none" strike="noStrike" dirty="0">
                          <a:solidFill>
                            <a:srgbClr val="000000"/>
                          </a:solidFill>
                          <a:effectLst/>
                          <a:latin typeface="+mn-lt"/>
                        </a:rPr>
                        <a:t>Financial &amp; Insurance</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15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632353"/>
                  </a:ext>
                </a:extLst>
              </a:tr>
              <a:tr h="225317">
                <a:tc>
                  <a:txBody>
                    <a:bodyPr/>
                    <a:lstStyle/>
                    <a:p>
                      <a:pPr algn="l" fontAlgn="b"/>
                      <a:r>
                        <a:rPr lang="en-GB" sz="1200" b="0" u="none" strike="noStrike">
                          <a:solidFill>
                            <a:srgbClr val="000000"/>
                          </a:solidFill>
                          <a:effectLst/>
                          <a:latin typeface="+mn-lt"/>
                        </a:rPr>
                        <a:t>Public admin &amp; defence</a:t>
                      </a:r>
                      <a:endParaRPr lang="en-GB" sz="1200" b="0" i="0" u="none" strike="noStrike">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0" u="none" strike="noStrike" dirty="0">
                          <a:solidFill>
                            <a:srgbClr val="000000"/>
                          </a:solidFill>
                          <a:effectLst/>
                          <a:latin typeface="+mn-lt"/>
                        </a:rPr>
                        <a:t>                 5 </a:t>
                      </a:r>
                      <a:endParaRPr lang="en-GB" sz="1200" b="0" i="0" u="none" strike="noStrike" dirty="0">
                        <a:solidFill>
                          <a:srgbClr val="00000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188957"/>
                  </a:ext>
                </a:extLst>
              </a:tr>
            </a:tbl>
          </a:graphicData>
        </a:graphic>
      </p:graphicFrame>
      <p:sp>
        <p:nvSpPr>
          <p:cNvPr id="5" name="TextBox 4">
            <a:extLst>
              <a:ext uri="{FF2B5EF4-FFF2-40B4-BE49-F238E27FC236}">
                <a16:creationId xmlns:a16="http://schemas.microsoft.com/office/drawing/2014/main" id="{3C639C54-AE11-2280-74EF-05CB0F1C9F53}"/>
              </a:ext>
            </a:extLst>
          </p:cNvPr>
          <p:cNvSpPr txBox="1"/>
          <p:nvPr/>
        </p:nvSpPr>
        <p:spPr>
          <a:xfrm>
            <a:off x="-71448" y="6574807"/>
            <a:ext cx="16902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GB" sz="1000" b="0" i="0" u="none" strike="noStrike" kern="1200" cap="none" spc="0" normalizeH="0" baseline="0" noProof="0" dirty="0" err="1">
                <a:ln>
                  <a:noFill/>
                </a:ln>
                <a:solidFill>
                  <a:prstClr val="black"/>
                </a:solidFill>
                <a:effectLst/>
                <a:uLnTx/>
                <a:uFillTx/>
                <a:latin typeface="Calibri" panose="020F0502020204030204"/>
                <a:ea typeface="+mn-ea"/>
                <a:cs typeface="+mn-cs"/>
              </a:rPr>
              <a:t>BankSearch</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2023</a:t>
            </a:r>
          </a:p>
        </p:txBody>
      </p:sp>
      <p:sp>
        <p:nvSpPr>
          <p:cNvPr id="12" name="TextBox 11">
            <a:extLst>
              <a:ext uri="{FF2B5EF4-FFF2-40B4-BE49-F238E27FC236}">
                <a16:creationId xmlns:a16="http://schemas.microsoft.com/office/drawing/2014/main" id="{2A90BDD9-BC91-F11D-384E-0A6591A01E00}"/>
              </a:ext>
            </a:extLst>
          </p:cNvPr>
          <p:cNvSpPr txBox="1"/>
          <p:nvPr/>
        </p:nvSpPr>
        <p:spPr>
          <a:xfrm>
            <a:off x="6096000" y="494915"/>
            <a:ext cx="5540040"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965"/>
                </a:solidFill>
                <a:effectLst/>
                <a:uLnTx/>
                <a:uFillTx/>
                <a:latin typeface="Calibri" panose="020F0502020204030204"/>
                <a:ea typeface="+mn-ea"/>
                <a:cs typeface="+mn-cs"/>
              </a:rPr>
              <a:t>Average annual growth in start-ups by sector – 2018 to 2022</a:t>
            </a:r>
          </a:p>
        </p:txBody>
      </p:sp>
      <p:sp>
        <p:nvSpPr>
          <p:cNvPr id="15" name="Content Placeholder 2">
            <a:extLst>
              <a:ext uri="{FF2B5EF4-FFF2-40B4-BE49-F238E27FC236}">
                <a16:creationId xmlns:a16="http://schemas.microsoft.com/office/drawing/2014/main" id="{2385D8CD-A1C9-FD61-421E-F0C3DC05D10D}"/>
              </a:ext>
            </a:extLst>
          </p:cNvPr>
          <p:cNvSpPr txBox="1">
            <a:spLocks/>
          </p:cNvSpPr>
          <p:nvPr/>
        </p:nvSpPr>
        <p:spPr>
          <a:xfrm>
            <a:off x="401197" y="4536309"/>
            <a:ext cx="11389606" cy="2757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The real estate, professional services and support activities sector has the largest number of business start-ups in Buckinghamshire of all sectors, with twice as many start-ups as the wholesale and retail sector (in second position) in 2022.</a:t>
            </a:r>
          </a:p>
          <a:p>
            <a:r>
              <a:rPr lang="en-GB" sz="1400" dirty="0"/>
              <a:t>There are comparatively few business start-ups in the mining, quarrying &amp; utilities; financial &amp; insurance and public admin &amp; defence sectors.    </a:t>
            </a:r>
          </a:p>
          <a:p>
            <a:r>
              <a:rPr lang="en-GB" sz="1400" dirty="0"/>
              <a:t>Between 2018 and 2022, there was an upward trend in the number of start-ups in the wholesale &amp; retail; construction; and manufacturing sectors (see chart).  The transport, storage &amp; communication and real estate, professional services &amp; support activities sectors saw the greatest contraction in start-ups over this period.*</a:t>
            </a:r>
          </a:p>
          <a:p>
            <a:r>
              <a:rPr lang="en-GB" sz="1400" dirty="0"/>
              <a:t>Some of these trends are likely linked to the Covid-19 pandemic (e.g. growth in on-line retail and home renovations).  In the case of construction, the growth is also likely to be linked to large-scale construction projects being undertaken across the county, not least HS2. </a:t>
            </a:r>
          </a:p>
        </p:txBody>
      </p:sp>
      <p:graphicFrame>
        <p:nvGraphicFramePr>
          <p:cNvPr id="17" name="Chart 16">
            <a:extLst>
              <a:ext uri="{FF2B5EF4-FFF2-40B4-BE49-F238E27FC236}">
                <a16:creationId xmlns:a16="http://schemas.microsoft.com/office/drawing/2014/main" id="{50415287-256B-736E-92A3-61B7AE69FE21}"/>
              </a:ext>
            </a:extLst>
          </p:cNvPr>
          <p:cNvGraphicFramePr>
            <a:graphicFrameLocks/>
          </p:cNvGraphicFramePr>
          <p:nvPr>
            <p:extLst>
              <p:ext uri="{D42A27DB-BD31-4B8C-83A1-F6EECF244321}">
                <p14:modId xmlns:p14="http://schemas.microsoft.com/office/powerpoint/2010/main" val="1678008332"/>
              </p:ext>
            </p:extLst>
          </p:nvPr>
        </p:nvGraphicFramePr>
        <p:xfrm>
          <a:off x="5784121" y="887373"/>
          <a:ext cx="5856514" cy="341811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69F82B74-D008-8216-CB3C-63001C2D6F55}"/>
              </a:ext>
            </a:extLst>
          </p:cNvPr>
          <p:cNvSpPr txBox="1"/>
          <p:nvPr/>
        </p:nvSpPr>
        <p:spPr>
          <a:xfrm>
            <a:off x="6926094" y="6522948"/>
            <a:ext cx="516616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GB" sz="1000" dirty="0">
                <a:solidFill>
                  <a:prstClr val="black"/>
                </a:solidFill>
                <a:latin typeface="Calibri" panose="020F0502020204030204"/>
              </a:rPr>
              <a:t>Sectors with fewer than 50 start-ups in 2022 have been removed from the trend analysis</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501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D839-DD37-F444-377F-8061FFEFC607}"/>
              </a:ext>
            </a:extLst>
          </p:cNvPr>
          <p:cNvSpPr>
            <a:spLocks noGrp="1"/>
          </p:cNvSpPr>
          <p:nvPr>
            <p:ph type="title"/>
          </p:nvPr>
        </p:nvSpPr>
        <p:spPr/>
        <p:txBody>
          <a:bodyPr>
            <a:normAutofit/>
          </a:bodyPr>
          <a:lstStyle/>
          <a:p>
            <a:r>
              <a:rPr lang="en-GB" sz="2800" b="1">
                <a:solidFill>
                  <a:srgbClr val="006965"/>
                </a:solidFill>
                <a:latin typeface="+mn-lt"/>
              </a:rPr>
              <a:t>Location</a:t>
            </a:r>
          </a:p>
        </p:txBody>
      </p:sp>
      <p:graphicFrame>
        <p:nvGraphicFramePr>
          <p:cNvPr id="4" name="Chart 3">
            <a:extLst>
              <a:ext uri="{FF2B5EF4-FFF2-40B4-BE49-F238E27FC236}">
                <a16:creationId xmlns:a16="http://schemas.microsoft.com/office/drawing/2014/main" id="{68DC8AB9-026E-45C1-B6E3-D8CB2070CA1C}"/>
              </a:ext>
            </a:extLst>
          </p:cNvPr>
          <p:cNvGraphicFramePr>
            <a:graphicFrameLocks/>
          </p:cNvGraphicFramePr>
          <p:nvPr>
            <p:extLst>
              <p:ext uri="{D42A27DB-BD31-4B8C-83A1-F6EECF244321}">
                <p14:modId xmlns:p14="http://schemas.microsoft.com/office/powerpoint/2010/main" val="544819924"/>
              </p:ext>
            </p:extLst>
          </p:nvPr>
        </p:nvGraphicFramePr>
        <p:xfrm>
          <a:off x="5792644" y="1350010"/>
          <a:ext cx="6048375" cy="50625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8E062EC-028B-46FC-23E9-62097D1C359B}"/>
              </a:ext>
            </a:extLst>
          </p:cNvPr>
          <p:cNvSpPr txBox="1"/>
          <p:nvPr/>
        </p:nvSpPr>
        <p:spPr>
          <a:xfrm>
            <a:off x="838200" y="1847273"/>
            <a:ext cx="4304146" cy="38164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The majority of business start-ups are in urban areas of Buckinghamshire, accounting for 71% in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prstClr val="black"/>
                </a:solidFill>
                <a:latin typeface="Calibri" panose="020F0502020204030204"/>
              </a:rPr>
              <a:t>This has grown gradually from 65% in 2008.</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In addition, the majority of business start-ups are in the least deprived areas of Buckinghamshire (see chart).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However, the proportion of Buckinghamshire business start-ups in least deprived areas has reduced since 2015, with a relatively large drop in 2020 during the onset of Covid-19.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In contrast, the proportion of Buckinghamshire business start-ups increased in more deprived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5956AE2-B185-0053-9E6F-473F61956904}"/>
              </a:ext>
            </a:extLst>
          </p:cNvPr>
          <p:cNvSpPr txBox="1"/>
          <p:nvPr/>
        </p:nvSpPr>
        <p:spPr>
          <a:xfrm>
            <a:off x="10150764" y="6412549"/>
            <a:ext cx="16902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Source: BankSearch, 2023</a:t>
            </a:r>
          </a:p>
        </p:txBody>
      </p:sp>
      <p:sp>
        <p:nvSpPr>
          <p:cNvPr id="7" name="TextBox 6">
            <a:extLst>
              <a:ext uri="{FF2B5EF4-FFF2-40B4-BE49-F238E27FC236}">
                <a16:creationId xmlns:a16="http://schemas.microsoft.com/office/drawing/2014/main" id="{BF5B6E42-540A-B817-30F1-89FB087A7465}"/>
              </a:ext>
            </a:extLst>
          </p:cNvPr>
          <p:cNvSpPr txBox="1"/>
          <p:nvPr/>
        </p:nvSpPr>
        <p:spPr>
          <a:xfrm>
            <a:off x="5792644" y="445451"/>
            <a:ext cx="604837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965"/>
                </a:solidFill>
                <a:effectLst/>
                <a:uLnTx/>
                <a:uFillTx/>
                <a:latin typeface="Calibri" panose="020F0502020204030204"/>
                <a:ea typeface="+mn-ea"/>
                <a:cs typeface="+mn-cs"/>
              </a:rPr>
              <a:t>Proportion of Buckinghamshire business start-ups by Index of Multiple Deprivation decile, where 0% to 20% is most deprived areas, and 81% to 100% is least deprived areas.</a:t>
            </a:r>
          </a:p>
        </p:txBody>
      </p:sp>
    </p:spTree>
    <p:extLst>
      <p:ext uri="{BB962C8B-B14F-4D97-AF65-F5344CB8AC3E}">
        <p14:creationId xmlns:p14="http://schemas.microsoft.com/office/powerpoint/2010/main" val="29979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437DED-213D-4CE5-8A61-BA7EA4EF3BD9}"/>
              </a:ext>
            </a:extLst>
          </p:cNvPr>
          <p:cNvSpPr>
            <a:spLocks noGrp="1"/>
          </p:cNvSpPr>
          <p:nvPr>
            <p:ph type="title"/>
          </p:nvPr>
        </p:nvSpPr>
        <p:spPr>
          <a:xfrm>
            <a:off x="216764" y="119231"/>
            <a:ext cx="10515600" cy="700195"/>
          </a:xfrm>
        </p:spPr>
        <p:txBody>
          <a:bodyPr>
            <a:normAutofit/>
          </a:bodyPr>
          <a:lstStyle/>
          <a:p>
            <a:r>
              <a:rPr lang="en-GB" sz="2400" b="1">
                <a:solidFill>
                  <a:srgbClr val="006965"/>
                </a:solidFill>
                <a:latin typeface="+mn-lt"/>
              </a:rPr>
              <a:t>Definitions and sources</a:t>
            </a:r>
            <a:endParaRPr lang="en-GB" sz="2400">
              <a:highlight>
                <a:srgbClr val="FFFF00"/>
              </a:highlight>
              <a:latin typeface="+mn-lt"/>
            </a:endParaRPr>
          </a:p>
        </p:txBody>
      </p:sp>
      <p:sp>
        <p:nvSpPr>
          <p:cNvPr id="6" name="Title 1">
            <a:extLst>
              <a:ext uri="{FF2B5EF4-FFF2-40B4-BE49-F238E27FC236}">
                <a16:creationId xmlns:a16="http://schemas.microsoft.com/office/drawing/2014/main" id="{0D3E0C82-3133-45E5-A296-BA19F8DEF978}"/>
              </a:ext>
            </a:extLst>
          </p:cNvPr>
          <p:cNvSpPr>
            <a:spLocks noGrp="1"/>
          </p:cNvSpPr>
          <p:nvPr>
            <p:ph sz="half" idx="1"/>
          </p:nvPr>
        </p:nvSpPr>
        <p:spPr>
          <a:xfrm>
            <a:off x="6029418" y="1371092"/>
            <a:ext cx="5491579" cy="3172628"/>
          </a:xfrm>
          <a:ln w="28575">
            <a:solidFill>
              <a:srgbClr val="006965"/>
            </a:solidFill>
          </a:ln>
        </p:spPr>
        <p:txBody>
          <a:bodyPr>
            <a:normAutofit fontScale="77500" lnSpcReduction="20000"/>
          </a:bodyPr>
          <a:lstStyle/>
          <a:p>
            <a:pPr marL="0" indent="0">
              <a:buNone/>
            </a:pPr>
            <a:r>
              <a:rPr lang="en-GB" sz="2600" b="1">
                <a:solidFill>
                  <a:srgbClr val="006965"/>
                </a:solidFill>
              </a:rPr>
              <a:t>Sources</a:t>
            </a:r>
          </a:p>
          <a:p>
            <a:r>
              <a:rPr lang="en-GB" sz="2000"/>
              <a:t>There is no single database in the UK which contains details of every active business. Government’s statistical business register, the </a:t>
            </a:r>
            <a:r>
              <a:rPr lang="en-GB" sz="2000" b="1"/>
              <a:t>Inter-Departmental Business Register </a:t>
            </a:r>
            <a:r>
              <a:rPr lang="en-GB" sz="2000"/>
              <a:t>(the IDBR), contains all businesses operating VAT and/or PAYE schemes. </a:t>
            </a:r>
          </a:p>
          <a:p>
            <a:r>
              <a:rPr lang="en-GB" sz="2000"/>
              <a:t>The Department for Business, Energy and Industrial Strategy (BEIS)’s </a:t>
            </a:r>
            <a:r>
              <a:rPr lang="en-GB" sz="2000" b="1"/>
              <a:t>Business Population Estimates </a:t>
            </a:r>
            <a:r>
              <a:rPr lang="en-GB" sz="2000"/>
              <a:t>take data on businesses on the IDBR, and then estimate the number of additional very small businesses unregistered for VAT or PAYE.</a:t>
            </a:r>
            <a:endParaRPr lang="en-GB" sz="2000">
              <a:highlight>
                <a:srgbClr val="FFFF00"/>
              </a:highlight>
            </a:endParaRPr>
          </a:p>
          <a:p>
            <a:r>
              <a:rPr lang="en-GB" sz="2000" err="1"/>
              <a:t>BankSearch</a:t>
            </a:r>
            <a:r>
              <a:rPr lang="en-GB" sz="2000"/>
              <a:t>, for data on business start-ups, collects data from the main suppliers of business banking services to provide the number of first current accounts opened from a small business banking product range.</a:t>
            </a:r>
          </a:p>
        </p:txBody>
      </p:sp>
      <p:sp>
        <p:nvSpPr>
          <p:cNvPr id="7" name="Title 1">
            <a:extLst>
              <a:ext uri="{FF2B5EF4-FFF2-40B4-BE49-F238E27FC236}">
                <a16:creationId xmlns:a16="http://schemas.microsoft.com/office/drawing/2014/main" id="{250205FD-F748-45BC-BD31-18FF4607A3A6}"/>
              </a:ext>
            </a:extLst>
          </p:cNvPr>
          <p:cNvSpPr txBox="1">
            <a:spLocks/>
          </p:cNvSpPr>
          <p:nvPr/>
        </p:nvSpPr>
        <p:spPr>
          <a:xfrm>
            <a:off x="323295" y="1371092"/>
            <a:ext cx="5491579" cy="5246018"/>
          </a:xfrm>
          <a:prstGeom prst="rect">
            <a:avLst/>
          </a:prstGeom>
          <a:ln w="28575">
            <a:solidFill>
              <a:srgbClr val="006965"/>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a:solidFill>
                  <a:srgbClr val="006965"/>
                </a:solidFill>
              </a:rPr>
              <a:t>Definition</a:t>
            </a:r>
          </a:p>
          <a:p>
            <a:r>
              <a:rPr lang="en-GB" sz="1700"/>
              <a:t>A business may be VAT and/or PAYE registered and therefore appear on the government business register (the IDBR), or it may exist without being registered. </a:t>
            </a:r>
          </a:p>
          <a:p>
            <a:r>
              <a:rPr lang="en-GB" sz="1700"/>
              <a:t>A </a:t>
            </a:r>
            <a:r>
              <a:rPr lang="en-GB" sz="1700" b="1"/>
              <a:t>registered business </a:t>
            </a:r>
            <a:r>
              <a:rPr lang="en-GB" sz="1700"/>
              <a:t>or </a:t>
            </a:r>
            <a:r>
              <a:rPr lang="en-GB" sz="1700" b="1"/>
              <a:t>enterprise</a:t>
            </a:r>
            <a:r>
              <a:rPr lang="en-GB" sz="1700"/>
              <a:t> is the smallest combination of legal units (generally based on VAT and/or PAYE records) which has a certain degree of autonomy within an enterprise group. </a:t>
            </a:r>
          </a:p>
          <a:p>
            <a:r>
              <a:rPr lang="en-GB" sz="1700"/>
              <a:t>A branch or office of a larger organisation is not in itself an enterprise. For example, a supermarket chain will count as one business, with the employment and turnover of individual stores, distribution centres etc included within this.</a:t>
            </a:r>
          </a:p>
          <a:p>
            <a:r>
              <a:rPr lang="en-GB" sz="1700"/>
              <a:t>A </a:t>
            </a:r>
            <a:r>
              <a:rPr lang="en-GB" sz="1700" b="1"/>
              <a:t>business start-up </a:t>
            </a:r>
            <a:r>
              <a:rPr lang="en-GB" sz="1700"/>
              <a:t>reflects the opening of a first current account from a small business banking product range. They represent businesses new to banking or those previously operated through a personal account. The data exclude businesses operating through personal accounts, those without banking relationships or those banking with other institutions.</a:t>
            </a:r>
          </a:p>
        </p:txBody>
      </p:sp>
    </p:spTree>
    <p:extLst>
      <p:ext uri="{BB962C8B-B14F-4D97-AF65-F5344CB8AC3E}">
        <p14:creationId xmlns:p14="http://schemas.microsoft.com/office/powerpoint/2010/main" val="98600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01A8-9816-4479-A063-22AF5CFDE4F7}"/>
              </a:ext>
            </a:extLst>
          </p:cNvPr>
          <p:cNvSpPr>
            <a:spLocks noGrp="1"/>
          </p:cNvSpPr>
          <p:nvPr>
            <p:ph type="title"/>
          </p:nvPr>
        </p:nvSpPr>
        <p:spPr>
          <a:xfrm>
            <a:off x="207885" y="160939"/>
            <a:ext cx="10515600" cy="602541"/>
          </a:xfrm>
        </p:spPr>
        <p:txBody>
          <a:bodyPr>
            <a:normAutofit/>
          </a:bodyPr>
          <a:lstStyle/>
          <a:p>
            <a:r>
              <a:rPr lang="en-GB" sz="3200" b="1">
                <a:solidFill>
                  <a:srgbClr val="006965"/>
                </a:solidFill>
              </a:rPr>
              <a:t>Headlines (1) </a:t>
            </a:r>
          </a:p>
        </p:txBody>
      </p:sp>
      <p:sp>
        <p:nvSpPr>
          <p:cNvPr id="3" name="Content Placeholder 2">
            <a:extLst>
              <a:ext uri="{FF2B5EF4-FFF2-40B4-BE49-F238E27FC236}">
                <a16:creationId xmlns:a16="http://schemas.microsoft.com/office/drawing/2014/main" id="{11E9EC17-2D00-4768-9007-4BED39DB8A8F}"/>
              </a:ext>
            </a:extLst>
          </p:cNvPr>
          <p:cNvSpPr>
            <a:spLocks noGrp="1"/>
          </p:cNvSpPr>
          <p:nvPr>
            <p:ph idx="1"/>
          </p:nvPr>
        </p:nvSpPr>
        <p:spPr>
          <a:xfrm>
            <a:off x="269659" y="939091"/>
            <a:ext cx="11652681" cy="4499683"/>
          </a:xfrm>
        </p:spPr>
        <p:txBody>
          <a:bodyPr>
            <a:noAutofit/>
          </a:bodyPr>
          <a:lstStyle/>
          <a:p>
            <a:r>
              <a:rPr lang="en-GB" sz="1600" dirty="0">
                <a:solidFill>
                  <a:schemeClr val="tx1">
                    <a:lumMod val="95000"/>
                    <a:lumOff val="5000"/>
                  </a:schemeClr>
                </a:solidFill>
              </a:rPr>
              <a:t>There were 31,210 VAT/PAYE registered businesses (enterprises) operating in Buckinghamshire in March 2023, a decrease of 0.5% from March 2022. Nationally there was a decrease of 1.6% over this period.</a:t>
            </a:r>
          </a:p>
          <a:p>
            <a:r>
              <a:rPr lang="en-GB" sz="1600" dirty="0">
                <a:solidFill>
                  <a:schemeClr val="tx1">
                    <a:lumMod val="95000"/>
                    <a:lumOff val="5000"/>
                  </a:schemeClr>
                </a:solidFill>
              </a:rPr>
              <a:t>These businesses operated from 34,355 individual units (or workplaces). A decrease of 0.5% from March 2022. Nationally, there was a decrease of 1.5%.</a:t>
            </a:r>
          </a:p>
          <a:p>
            <a:r>
              <a:rPr lang="en-GB" sz="1600" dirty="0">
                <a:solidFill>
                  <a:schemeClr val="tx1">
                    <a:lumMod val="95000"/>
                    <a:lumOff val="5000"/>
                  </a:schemeClr>
                </a:solidFill>
              </a:rPr>
              <a:t>Buckinghamshire experienced slower growth in the number of enterprises (17%) than the national (27%) and regional (19%) average from 2013 to 2023.</a:t>
            </a:r>
          </a:p>
          <a:p>
            <a:r>
              <a:rPr lang="en-GB" sz="1600" dirty="0"/>
              <a:t>Overall, at the beginning of 2023, we estimate that there were approximately 67,300 private sector (including non-profit) businesses in Buckinghamshire. More than half of these businesses (approximately 36,200) had no employees and were not registered for VAT/ PAYE. </a:t>
            </a:r>
          </a:p>
          <a:p>
            <a:r>
              <a:rPr lang="en-GB" sz="1600" dirty="0">
                <a:solidFill>
                  <a:schemeClr val="tx1">
                    <a:lumMod val="95000"/>
                    <a:lumOff val="5000"/>
                  </a:schemeClr>
                </a:solidFill>
              </a:rPr>
              <a:t>In 2023, 80% of VAT/PAYE registered businesses in Buckinghamshire were companies, and 17% were sole proprietors or partnerships. </a:t>
            </a:r>
            <a:r>
              <a:rPr lang="en-GB" sz="1600" dirty="0">
                <a:solidFill>
                  <a:schemeClr val="tx1">
                    <a:lumMod val="95000"/>
                    <a:lumOff val="5000"/>
                  </a:schemeClr>
                </a:solidFill>
                <a:ea typeface="Times New Roman" panose="02020603050405020304" pitchFamily="18" charset="0"/>
              </a:rPr>
              <a:t>This compares to 77% and 19% nationally. </a:t>
            </a:r>
            <a:endParaRPr lang="en-GB" sz="1600" dirty="0">
              <a:solidFill>
                <a:schemeClr val="tx1">
                  <a:lumMod val="95000"/>
                  <a:lumOff val="5000"/>
                </a:schemeClr>
              </a:solidFill>
            </a:endParaRPr>
          </a:p>
          <a:p>
            <a:r>
              <a:rPr lang="en-GB" sz="1600" dirty="0">
                <a:solidFill>
                  <a:schemeClr val="tx1">
                    <a:lumMod val="95000"/>
                    <a:lumOff val="5000"/>
                  </a:schemeClr>
                </a:solidFill>
              </a:rPr>
              <a:t>Buckinghamshire has the highest share of VAT/PAYE businesses in the micro category (0-9 employees) of all LEP areas. This is largely driven by the high proportion of firms employing fewer than five people. </a:t>
            </a:r>
          </a:p>
          <a:p>
            <a:r>
              <a:rPr lang="en-GB" sz="1600" dirty="0">
                <a:solidFill>
                  <a:schemeClr val="tx1">
                    <a:lumMod val="95000"/>
                    <a:lumOff val="5000"/>
                  </a:schemeClr>
                </a:solidFill>
                <a:ea typeface="Times New Roman" panose="02020603050405020304" pitchFamily="18" charset="0"/>
              </a:rPr>
              <a:t>Whilst only 0.3% of businesses in Buckinghamshire are large, they provide 43% of employee jobs in the local economy. Nationally, 56% of jobs are in large firms. </a:t>
            </a:r>
          </a:p>
          <a:p>
            <a:r>
              <a:rPr lang="en-GB" sz="1600" dirty="0"/>
              <a:t>Despite having the highest share of businesses in the smallest employment band, 9.6% of Buckinghamshire’s businesses have turnovers of more than £1m, ranking 31</a:t>
            </a:r>
            <a:r>
              <a:rPr lang="en-GB" sz="1600" baseline="30000" dirty="0"/>
              <a:t>st</a:t>
            </a:r>
            <a:r>
              <a:rPr lang="en-GB" sz="1600" dirty="0"/>
              <a:t> out of the 38 LEP areas.</a:t>
            </a:r>
          </a:p>
          <a:p>
            <a:pPr algn="l"/>
            <a:r>
              <a:rPr lang="en-GB" sz="1600" dirty="0">
                <a:solidFill>
                  <a:schemeClr val="tx1">
                    <a:lumMod val="95000"/>
                    <a:lumOff val="5000"/>
                  </a:schemeClr>
                </a:solidFill>
              </a:rPr>
              <a:t>Approximately one in five businesses in Buckinghamshire operates in the ‘professional, scientific and technical’ sector, which is a higher proportion than nationally. This sector includes law firms, accounting firms, and engineering companies. In Buckinghamshire, 19% of businesses operate in this sector, compared to the national average of 16%. </a:t>
            </a:r>
          </a:p>
        </p:txBody>
      </p:sp>
    </p:spTree>
    <p:extLst>
      <p:ext uri="{BB962C8B-B14F-4D97-AF65-F5344CB8AC3E}">
        <p14:creationId xmlns:p14="http://schemas.microsoft.com/office/powerpoint/2010/main" val="186361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01A8-9816-4479-A063-22AF5CFDE4F7}"/>
              </a:ext>
            </a:extLst>
          </p:cNvPr>
          <p:cNvSpPr>
            <a:spLocks noGrp="1"/>
          </p:cNvSpPr>
          <p:nvPr>
            <p:ph type="title"/>
          </p:nvPr>
        </p:nvSpPr>
        <p:spPr>
          <a:xfrm>
            <a:off x="190130" y="205327"/>
            <a:ext cx="10515600" cy="602541"/>
          </a:xfrm>
        </p:spPr>
        <p:txBody>
          <a:bodyPr>
            <a:normAutofit/>
          </a:bodyPr>
          <a:lstStyle/>
          <a:p>
            <a:r>
              <a:rPr lang="en-GB" sz="3200" b="1">
                <a:solidFill>
                  <a:srgbClr val="006965"/>
                </a:solidFill>
              </a:rPr>
              <a:t>Headlines (2) </a:t>
            </a:r>
          </a:p>
        </p:txBody>
      </p:sp>
      <p:sp>
        <p:nvSpPr>
          <p:cNvPr id="3" name="Content Placeholder 2">
            <a:extLst>
              <a:ext uri="{FF2B5EF4-FFF2-40B4-BE49-F238E27FC236}">
                <a16:creationId xmlns:a16="http://schemas.microsoft.com/office/drawing/2014/main" id="{11E9EC17-2D00-4768-9007-4BED39DB8A8F}"/>
              </a:ext>
            </a:extLst>
          </p:cNvPr>
          <p:cNvSpPr>
            <a:spLocks noGrp="1"/>
          </p:cNvSpPr>
          <p:nvPr>
            <p:ph idx="1"/>
          </p:nvPr>
        </p:nvSpPr>
        <p:spPr>
          <a:xfrm>
            <a:off x="190130" y="807868"/>
            <a:ext cx="11681028" cy="4137819"/>
          </a:xfrm>
        </p:spPr>
        <p:txBody>
          <a:bodyPr vert="horz" lIns="91440" tIns="45720" rIns="91440" bIns="45720" rtlCol="0" anchor="t">
            <a:noAutofit/>
          </a:bodyPr>
          <a:lstStyle/>
          <a:p>
            <a:r>
              <a:rPr lang="en-GB" sz="1600" dirty="0"/>
              <a:t>The highest proportion of micro firms (employing fewer than 10 people) in Buckinghamshire are in the ‘construction’, ‘agriculture, forestry &amp; fishing’, ‘property’, ‘professional, scientific &amp; technical’ and ‘information &amp; communication’ sectors.</a:t>
            </a:r>
          </a:p>
          <a:p>
            <a:pPr algn="l"/>
            <a:r>
              <a:rPr lang="en-GB" sz="1600" dirty="0"/>
              <a:t>Buckinghamshire has a higher proportion of businesses operating in the ‘information and communication’ sector than the national average. This sector includes computer programming and consultancy firms, and motion picture, video and TV companies. In Buckinghamshire, 10% of businesses operate in this sector, compared with the national average of 7%.</a:t>
            </a:r>
          </a:p>
          <a:p>
            <a:pPr algn="l"/>
            <a:r>
              <a:rPr lang="en-GB" sz="1600" dirty="0"/>
              <a:t>Buckinghamshire has fewer businesses operating in the retail and hospitality sectors than nationally. This could be due to the county's relatively high property costs, which may make it less attractive for small retail and hospitality businesses to establish themselves.</a:t>
            </a:r>
          </a:p>
          <a:p>
            <a:r>
              <a:rPr lang="en-GB" sz="1600" dirty="0"/>
              <a:t>Over the last decade, the ‘construction’, ‘business administration &amp; support services’, and ‘retail’ sectors have seen the greatest increase in business numbers in Buckinghamshire. Whilst there have been small drops in the number of ‘wholesale’ and ‘agriculture, forestry &amp; fishing’ businesses over this period. </a:t>
            </a:r>
          </a:p>
          <a:p>
            <a:r>
              <a:rPr lang="en-GB" sz="1600" dirty="0"/>
              <a:t>Between 2022 and 2023, the ‘retail’, ‘business administration &amp; support services’ and ‘construction’ sectors saw the greatest increase in business numbers, likely to be driven by the accelerated trend towards online retailing due to the Covid-19 pandemic and large infrastructure projects such as HS2, East West Rail and the house building programme in and around Aylesbury.</a:t>
            </a:r>
          </a:p>
          <a:p>
            <a:r>
              <a:rPr lang="en-GB" sz="1600" dirty="0"/>
              <a:t>Whereas the ‘professional, scientific and technical’ sector along with ‘information and communication’ sector</a:t>
            </a:r>
            <a:r>
              <a:rPr lang="en-GB" sz="1600" strike="sngStrike" dirty="0"/>
              <a:t>s</a:t>
            </a:r>
            <a:r>
              <a:rPr lang="en-GB" sz="1600" dirty="0"/>
              <a:t> saw a large decrease in the number of businesses between 2022 and 2023. This could be related to IR35 tax changes which led to some individuals who previously operated as a company becoming employees.</a:t>
            </a:r>
          </a:p>
          <a:p>
            <a:r>
              <a:rPr lang="en-GB" sz="1600" dirty="0"/>
              <a:t>Overall private sector business start-ups are estimated to be on a downward trend in Buckinghamshire since 2012.</a:t>
            </a:r>
          </a:p>
          <a:p>
            <a:r>
              <a:rPr lang="en-GB" sz="1600" dirty="0"/>
              <a:t>The majority of Buckinghamshire business start-ups are limited companies. However, the onset of Covid-19 saw a slight drop in the number of limited companies whilst the number of sole trader start-ups doubled. Uncertainty arising from Covid-19 and the introduction of furlough and home working may have boosted entrepreneurialism and convinced those with side projects to fully pursue them.</a:t>
            </a:r>
          </a:p>
          <a:p>
            <a:endParaRPr lang="en-GB" sz="1600" dirty="0"/>
          </a:p>
          <a:p>
            <a:endParaRPr lang="en-GB" sz="1600" dirty="0"/>
          </a:p>
          <a:p>
            <a:endParaRPr lang="en-GB" sz="1600" dirty="0"/>
          </a:p>
          <a:p>
            <a:endParaRPr lang="en-GB" sz="1600" dirty="0"/>
          </a:p>
        </p:txBody>
      </p:sp>
    </p:spTree>
    <p:extLst>
      <p:ext uri="{BB962C8B-B14F-4D97-AF65-F5344CB8AC3E}">
        <p14:creationId xmlns:p14="http://schemas.microsoft.com/office/powerpoint/2010/main" val="286978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254A-7D5D-607E-5E94-FF9992671034}"/>
              </a:ext>
            </a:extLst>
          </p:cNvPr>
          <p:cNvSpPr>
            <a:spLocks noGrp="1"/>
          </p:cNvSpPr>
          <p:nvPr>
            <p:ph type="title"/>
          </p:nvPr>
        </p:nvSpPr>
        <p:spPr>
          <a:xfrm>
            <a:off x="838200" y="2331576"/>
            <a:ext cx="10515600" cy="1325563"/>
          </a:xfrm>
        </p:spPr>
        <p:txBody>
          <a:bodyPr/>
          <a:lstStyle/>
          <a:p>
            <a:pPr algn="ctr"/>
            <a:r>
              <a:rPr lang="en-GB" b="1">
                <a:solidFill>
                  <a:srgbClr val="006965"/>
                </a:solidFill>
                <a:latin typeface="+mn-lt"/>
              </a:rPr>
              <a:t>VAT / PAYE Businesses</a:t>
            </a:r>
          </a:p>
        </p:txBody>
      </p:sp>
    </p:spTree>
    <p:extLst>
      <p:ext uri="{BB962C8B-B14F-4D97-AF65-F5344CB8AC3E}">
        <p14:creationId xmlns:p14="http://schemas.microsoft.com/office/powerpoint/2010/main" val="70828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0756-5AA0-46F6-BE88-36AFA7387705}"/>
              </a:ext>
            </a:extLst>
          </p:cNvPr>
          <p:cNvSpPr>
            <a:spLocks noGrp="1"/>
          </p:cNvSpPr>
          <p:nvPr>
            <p:ph type="title"/>
          </p:nvPr>
        </p:nvSpPr>
        <p:spPr>
          <a:xfrm>
            <a:off x="174316" y="0"/>
            <a:ext cx="11738775" cy="753462"/>
          </a:xfrm>
        </p:spPr>
        <p:txBody>
          <a:bodyPr>
            <a:noAutofit/>
          </a:bodyPr>
          <a:lstStyle/>
          <a:p>
            <a:pPr lvl="1"/>
            <a:r>
              <a:rPr lang="en-GB" sz="2400" b="1">
                <a:solidFill>
                  <a:srgbClr val="006965"/>
                </a:solidFill>
                <a:latin typeface="+mn-lt"/>
              </a:rPr>
              <a:t>Change in the number of VAT/PAYE businesses in Buckinghamshire over recent years (1) </a:t>
            </a:r>
          </a:p>
        </p:txBody>
      </p:sp>
      <p:sp>
        <p:nvSpPr>
          <p:cNvPr id="10" name="Content Placeholder 9">
            <a:extLst>
              <a:ext uri="{FF2B5EF4-FFF2-40B4-BE49-F238E27FC236}">
                <a16:creationId xmlns:a16="http://schemas.microsoft.com/office/drawing/2014/main" id="{3F7DFE7A-30A1-4AF9-998E-DD848CF8CD63}"/>
              </a:ext>
            </a:extLst>
          </p:cNvPr>
          <p:cNvSpPr>
            <a:spLocks noGrp="1"/>
          </p:cNvSpPr>
          <p:nvPr>
            <p:ph sz="half" idx="1"/>
          </p:nvPr>
        </p:nvSpPr>
        <p:spPr>
          <a:xfrm>
            <a:off x="174316" y="1060162"/>
            <a:ext cx="6295470" cy="5406500"/>
          </a:xfrm>
          <a:noFill/>
          <a:ln w="19050">
            <a:solidFill>
              <a:srgbClr val="006965"/>
            </a:solidFill>
          </a:ln>
        </p:spPr>
        <p:txBody>
          <a:bodyPr>
            <a:noAutofit/>
          </a:bodyPr>
          <a:lstStyle/>
          <a:p>
            <a:r>
              <a:rPr lang="en-GB" sz="1600">
                <a:solidFill>
                  <a:schemeClr val="tx1">
                    <a:lumMod val="95000"/>
                    <a:lumOff val="5000"/>
                  </a:schemeClr>
                </a:solidFill>
                <a:effectLst/>
                <a:ea typeface="Times New Roman" panose="02020603050405020304" pitchFamily="18" charset="0"/>
              </a:rPr>
              <a:t>There were 31,210 VAT/PAYE registered businesses (enterprises) operating in Buckinghamshire in March 2023, a decrease of 0.5% from March 2022.  </a:t>
            </a:r>
          </a:p>
          <a:p>
            <a:r>
              <a:rPr lang="en-GB" sz="1600">
                <a:solidFill>
                  <a:schemeClr val="tx1">
                    <a:lumMod val="95000"/>
                    <a:lumOff val="5000"/>
                  </a:schemeClr>
                </a:solidFill>
                <a:ea typeface="Times New Roman" panose="02020603050405020304" pitchFamily="18" charset="0"/>
              </a:rPr>
              <a:t>These businesses operated from 34,355 individual units (or workplaces). A decrease of 0.5% from March 2022.</a:t>
            </a:r>
          </a:p>
          <a:p>
            <a:r>
              <a:rPr lang="en-GB" sz="1600">
                <a:solidFill>
                  <a:schemeClr val="tx1">
                    <a:lumMod val="95000"/>
                    <a:lumOff val="5000"/>
                  </a:schemeClr>
                </a:solidFill>
                <a:effectLst/>
                <a:ea typeface="Times New Roman" panose="02020603050405020304" pitchFamily="18" charset="0"/>
              </a:rPr>
              <a:t>The decrease in the number of business enterprises in Buckinghamshire between 2022 and 2023 was lower than the 1.6% decrease nationally. The number of business units in England fell by 1.5% ove</a:t>
            </a:r>
            <a:r>
              <a:rPr lang="en-GB" sz="1600">
                <a:solidFill>
                  <a:schemeClr val="tx1">
                    <a:lumMod val="95000"/>
                    <a:lumOff val="5000"/>
                  </a:schemeClr>
                </a:solidFill>
                <a:ea typeface="Times New Roman" panose="02020603050405020304" pitchFamily="18" charset="0"/>
              </a:rPr>
              <a:t>r the same period. </a:t>
            </a:r>
            <a:endParaRPr lang="en-GB" sz="1600">
              <a:solidFill>
                <a:schemeClr val="tx1">
                  <a:lumMod val="95000"/>
                  <a:lumOff val="5000"/>
                </a:schemeClr>
              </a:solidFill>
              <a:effectLst/>
              <a:ea typeface="Times New Roman" panose="02020603050405020304" pitchFamily="18" charset="0"/>
            </a:endParaRPr>
          </a:p>
          <a:p>
            <a:r>
              <a:rPr lang="en-GB" sz="1600">
                <a:solidFill>
                  <a:schemeClr val="tx1">
                    <a:lumMod val="95000"/>
                    <a:lumOff val="5000"/>
                  </a:schemeClr>
                </a:solidFill>
              </a:rPr>
              <a:t>The number of businesses in Buckinghamshire grew steadily between 2011 and 2017*, followed by a period of stability in business numbers between 2017 and 2023. </a:t>
            </a:r>
          </a:p>
          <a:p>
            <a:r>
              <a:rPr lang="en-GB" sz="1600">
                <a:solidFill>
                  <a:schemeClr val="tx1">
                    <a:lumMod val="95000"/>
                    <a:lumOff val="5000"/>
                  </a:schemeClr>
                </a:solidFill>
              </a:rPr>
              <a:t>In comparison to neighbouring LEP areas (see next page), Buckinghamshire experienced the third slowest business count growth between 2013 and 2023, exceeding Oxfordshire and Berkshire. </a:t>
            </a:r>
          </a:p>
          <a:p>
            <a:r>
              <a:rPr lang="en-GB" sz="1600">
                <a:solidFill>
                  <a:schemeClr val="tx1">
                    <a:lumMod val="95000"/>
                    <a:lumOff val="5000"/>
                  </a:schemeClr>
                </a:solidFill>
              </a:rPr>
              <a:t>However, Buckinghamshire ranks higher than neighbouring LEP areas in terms of the change in number of businesses between 2022 and 2023.</a:t>
            </a:r>
          </a:p>
          <a:p>
            <a:r>
              <a:rPr lang="en-GB" sz="1600">
                <a:solidFill>
                  <a:schemeClr val="tx1">
                    <a:lumMod val="95000"/>
                    <a:lumOff val="5000"/>
                  </a:schemeClr>
                </a:solidFill>
              </a:rPr>
              <a:t>Buckinghamshire experienced slower growth (17%) than the national (27%) and regional (19%) averages in the number of enterprises from 2013 to 2023.</a:t>
            </a:r>
          </a:p>
          <a:p>
            <a:endParaRPr lang="en-GB" sz="1600">
              <a:solidFill>
                <a:schemeClr val="tx1">
                  <a:lumMod val="95000"/>
                  <a:lumOff val="5000"/>
                </a:schemeClr>
              </a:solidFill>
            </a:endParaRPr>
          </a:p>
        </p:txBody>
      </p:sp>
      <p:sp>
        <p:nvSpPr>
          <p:cNvPr id="11" name="TextBox 10">
            <a:extLst>
              <a:ext uri="{FF2B5EF4-FFF2-40B4-BE49-F238E27FC236}">
                <a16:creationId xmlns:a16="http://schemas.microsoft.com/office/drawing/2014/main" id="{B097069A-0B7D-43A5-BD20-50ADBD303057}"/>
              </a:ext>
            </a:extLst>
          </p:cNvPr>
          <p:cNvSpPr txBox="1"/>
          <p:nvPr/>
        </p:nvSpPr>
        <p:spPr>
          <a:xfrm>
            <a:off x="6672309" y="767775"/>
            <a:ext cx="5519691" cy="584775"/>
          </a:xfrm>
          <a:prstGeom prst="rect">
            <a:avLst/>
          </a:prstGeom>
          <a:noFill/>
        </p:spPr>
        <p:txBody>
          <a:bodyPr wrap="square" rtlCol="0">
            <a:spAutoFit/>
          </a:bodyPr>
          <a:lstStyle/>
          <a:p>
            <a:r>
              <a:rPr lang="en-GB" sz="1600" b="1">
                <a:solidFill>
                  <a:srgbClr val="006965"/>
                </a:solidFill>
              </a:rPr>
              <a:t>Number of VAT/PAYE registered businesses (enterprises) by year - Buckinghamshire</a:t>
            </a:r>
          </a:p>
        </p:txBody>
      </p:sp>
      <p:sp>
        <p:nvSpPr>
          <p:cNvPr id="13" name="TextBox 12">
            <a:extLst>
              <a:ext uri="{FF2B5EF4-FFF2-40B4-BE49-F238E27FC236}">
                <a16:creationId xmlns:a16="http://schemas.microsoft.com/office/drawing/2014/main" id="{BCF7235D-1E2C-4CB5-B71E-E518EBD56153}"/>
              </a:ext>
            </a:extLst>
          </p:cNvPr>
          <p:cNvSpPr txBox="1"/>
          <p:nvPr/>
        </p:nvSpPr>
        <p:spPr>
          <a:xfrm>
            <a:off x="10456414" y="5107389"/>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sp>
        <p:nvSpPr>
          <p:cNvPr id="3" name="TextBox 2">
            <a:extLst>
              <a:ext uri="{FF2B5EF4-FFF2-40B4-BE49-F238E27FC236}">
                <a16:creationId xmlns:a16="http://schemas.microsoft.com/office/drawing/2014/main" id="{455908DF-CD49-48ED-900C-747498DD9005}"/>
              </a:ext>
            </a:extLst>
          </p:cNvPr>
          <p:cNvSpPr txBox="1"/>
          <p:nvPr/>
        </p:nvSpPr>
        <p:spPr>
          <a:xfrm>
            <a:off x="6853284" y="5592464"/>
            <a:ext cx="5338716" cy="1107996"/>
          </a:xfrm>
          <a:prstGeom prst="rect">
            <a:avLst/>
          </a:prstGeom>
          <a:noFill/>
        </p:spPr>
        <p:txBody>
          <a:bodyPr wrap="square" rtlCol="0">
            <a:spAutoFit/>
          </a:bodyPr>
          <a:lstStyle/>
          <a:p>
            <a:r>
              <a:rPr lang="en-GB" sz="1200" i="1"/>
              <a:t>*It is a little difficult to ascertain to what extent Buckinghamshire’s business population has grown over the last decade as the ONS widened their methodology in 2015 to include more solely PAYE businesses.  The bars on the chart above are coloured differently to illustrate this change in methodology.  </a:t>
            </a:r>
          </a:p>
          <a:p>
            <a:endParaRPr lang="en-GB"/>
          </a:p>
        </p:txBody>
      </p:sp>
      <p:graphicFrame>
        <p:nvGraphicFramePr>
          <p:cNvPr id="6" name="Chart 5">
            <a:extLst>
              <a:ext uri="{FF2B5EF4-FFF2-40B4-BE49-F238E27FC236}">
                <a16:creationId xmlns:a16="http://schemas.microsoft.com/office/drawing/2014/main" id="{9D8F65CC-F90F-F86B-8E23-81E94B7B8CA9}"/>
              </a:ext>
            </a:extLst>
          </p:cNvPr>
          <p:cNvGraphicFramePr>
            <a:graphicFrameLocks/>
          </p:cNvGraphicFramePr>
          <p:nvPr>
            <p:extLst>
              <p:ext uri="{D42A27DB-BD31-4B8C-83A1-F6EECF244321}">
                <p14:modId xmlns:p14="http://schemas.microsoft.com/office/powerpoint/2010/main" val="775427786"/>
              </p:ext>
            </p:extLst>
          </p:nvPr>
        </p:nvGraphicFramePr>
        <p:xfrm>
          <a:off x="6672309" y="1487569"/>
          <a:ext cx="5263200" cy="34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180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EAC3C71-D681-47FC-AA55-A0503298FC62}"/>
              </a:ext>
            </a:extLst>
          </p:cNvPr>
          <p:cNvGraphicFramePr>
            <a:graphicFrameLocks noGrp="1"/>
          </p:cNvGraphicFramePr>
          <p:nvPr>
            <p:ph sz="half" idx="1"/>
            <p:extLst>
              <p:ext uri="{D42A27DB-BD31-4B8C-83A1-F6EECF244321}">
                <p14:modId xmlns:p14="http://schemas.microsoft.com/office/powerpoint/2010/main" val="81469157"/>
              </p:ext>
            </p:extLst>
          </p:nvPr>
        </p:nvGraphicFramePr>
        <p:xfrm>
          <a:off x="239694" y="1610702"/>
          <a:ext cx="4886141" cy="2270760"/>
        </p:xfrm>
        <a:graphic>
          <a:graphicData uri="http://schemas.openxmlformats.org/drawingml/2006/table">
            <a:tbl>
              <a:tblPr firstRow="1" bandRow="1"/>
              <a:tblGrid>
                <a:gridCol w="2466429">
                  <a:extLst>
                    <a:ext uri="{9D8B030D-6E8A-4147-A177-3AD203B41FA5}">
                      <a16:colId xmlns:a16="http://schemas.microsoft.com/office/drawing/2014/main" val="1178206003"/>
                    </a:ext>
                  </a:extLst>
                </a:gridCol>
                <a:gridCol w="1209856">
                  <a:extLst>
                    <a:ext uri="{9D8B030D-6E8A-4147-A177-3AD203B41FA5}">
                      <a16:colId xmlns:a16="http://schemas.microsoft.com/office/drawing/2014/main" val="1459726884"/>
                    </a:ext>
                  </a:extLst>
                </a:gridCol>
                <a:gridCol w="1209856">
                  <a:extLst>
                    <a:ext uri="{9D8B030D-6E8A-4147-A177-3AD203B41FA5}">
                      <a16:colId xmlns:a16="http://schemas.microsoft.com/office/drawing/2014/main" val="69746886"/>
                    </a:ext>
                  </a:extLst>
                </a:gridCol>
              </a:tblGrid>
              <a:tr h="182880">
                <a:tc>
                  <a:txBody>
                    <a:bodyPr/>
                    <a:lstStyle/>
                    <a:p>
                      <a:pPr algn="ctr" fontAlgn="ctr"/>
                      <a:r>
                        <a:rPr lang="en-GB" sz="1200" b="1" i="0" u="none" strike="noStrike">
                          <a:solidFill>
                            <a:schemeClr val="bg1"/>
                          </a:solidFill>
                          <a:effectLst/>
                          <a:latin typeface="+mn-lt"/>
                        </a:rPr>
                        <a:t>LEP area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b"/>
                      <a:r>
                        <a:rPr lang="en-GB" sz="1200" b="1" i="0" u="none" strike="noStrike">
                          <a:solidFill>
                            <a:schemeClr val="bg1"/>
                          </a:solidFill>
                          <a:effectLst/>
                          <a:latin typeface="+mn-lt"/>
                        </a:rPr>
                        <a:t>% change in businesses 2013-2023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b"/>
                      <a:r>
                        <a:rPr lang="en-GB" sz="1200" b="1" i="0" u="none" strike="noStrike">
                          <a:solidFill>
                            <a:schemeClr val="bg1"/>
                          </a:solidFill>
                          <a:effectLst/>
                          <a:latin typeface="+mn-lt"/>
                        </a:rPr>
                        <a:t>% change in businesses 2022-2023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extLst>
                  <a:ext uri="{0D108BD9-81ED-4DB2-BD59-A6C34878D82A}">
                    <a16:rowId xmlns:a16="http://schemas.microsoft.com/office/drawing/2014/main" val="2958544089"/>
                  </a:ext>
                </a:extLst>
              </a:tr>
              <a:tr h="182880">
                <a:tc>
                  <a:txBody>
                    <a:bodyPr/>
                    <a:lstStyle/>
                    <a:p>
                      <a:pPr algn="l" fontAlgn="ctr"/>
                      <a:r>
                        <a:rPr lang="en-GB" sz="1200" b="0" i="0" u="none" strike="noStrike">
                          <a:solidFill>
                            <a:srgbClr val="000000"/>
                          </a:solidFill>
                          <a:effectLst/>
                          <a:latin typeface="+mn-lt"/>
                        </a:rPr>
                        <a:t>London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245860"/>
                  </a:ext>
                </a:extLst>
              </a:tr>
              <a:tr h="182880">
                <a:tc>
                  <a:txBody>
                    <a:bodyPr/>
                    <a:lstStyle/>
                    <a:p>
                      <a:pPr algn="l" fontAlgn="ctr"/>
                      <a:r>
                        <a:rPr lang="en-GB" sz="1200" b="0" i="0" u="none" strike="noStrike">
                          <a:solidFill>
                            <a:srgbClr val="000000"/>
                          </a:solidFill>
                          <a:effectLst/>
                          <a:latin typeface="+mn-lt"/>
                        </a:rPr>
                        <a:t>South East Midlands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6930637"/>
                  </a:ext>
                </a:extLst>
              </a:tr>
              <a:tr h="182880">
                <a:tc>
                  <a:txBody>
                    <a:bodyPr/>
                    <a:lstStyle/>
                    <a:p>
                      <a:pPr algn="l" fontAlgn="ctr"/>
                      <a:r>
                        <a:rPr lang="en-GB" sz="1200" b="0" i="0" u="none" strike="noStrike">
                          <a:solidFill>
                            <a:srgbClr val="000000"/>
                          </a:solidFill>
                          <a:effectLst/>
                          <a:latin typeface="+mn-lt"/>
                        </a:rPr>
                        <a:t>Hertfordshire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4604255"/>
                  </a:ext>
                </a:extLst>
              </a:tr>
              <a:tr h="182880">
                <a:tc>
                  <a:txBody>
                    <a:bodyPr/>
                    <a:lstStyle/>
                    <a:p>
                      <a:pPr algn="l" fontAlgn="ctr"/>
                      <a:r>
                        <a:rPr lang="en-GB" sz="1200" b="1" i="0" u="none" strike="noStrike">
                          <a:solidFill>
                            <a:schemeClr val="bg1"/>
                          </a:solidFill>
                          <a:effectLst/>
                          <a:latin typeface="+mn-lt"/>
                        </a:rPr>
                        <a:t>Buckinghamshire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GB" sz="1200" b="1" i="0" u="none" strike="noStrike">
                          <a:solidFill>
                            <a:schemeClr val="bg1"/>
                          </a:solidFill>
                          <a:effectLst/>
                          <a:latin typeface="+mn-lt"/>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r" fontAlgn="b"/>
                      <a:r>
                        <a:rPr lang="en-GB" sz="1200" b="1" i="0" u="none" strike="noStrike">
                          <a:solidFill>
                            <a:schemeClr val="bg1"/>
                          </a:solidFill>
                          <a:effectLst/>
                          <a:latin typeface="+mn-lt"/>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702862438"/>
                  </a:ext>
                </a:extLst>
              </a:tr>
              <a:tr h="182880">
                <a:tc>
                  <a:txBody>
                    <a:bodyPr/>
                    <a:lstStyle/>
                    <a:p>
                      <a:pPr algn="l" fontAlgn="ctr"/>
                      <a:r>
                        <a:rPr lang="en-GB" sz="1200" b="0" i="0" u="none" strike="noStrike">
                          <a:solidFill>
                            <a:srgbClr val="000000"/>
                          </a:solidFill>
                          <a:effectLst/>
                          <a:latin typeface="+mn-lt"/>
                        </a:rPr>
                        <a:t>Thames Valley Berkshire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4173301"/>
                  </a:ext>
                </a:extLst>
              </a:tr>
              <a:tr h="182880">
                <a:tc>
                  <a:txBody>
                    <a:bodyPr/>
                    <a:lstStyle/>
                    <a:p>
                      <a:pPr algn="l" fontAlgn="ctr"/>
                      <a:r>
                        <a:rPr lang="en-GB" sz="1200" b="0" i="0" u="none" strike="noStrike">
                          <a:solidFill>
                            <a:srgbClr val="000000"/>
                          </a:solidFill>
                          <a:effectLst/>
                          <a:latin typeface="+mn-lt"/>
                        </a:rPr>
                        <a:t>Oxfordshire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175367"/>
                  </a:ext>
                </a:extLst>
              </a:tr>
              <a:tr h="90597">
                <a:tc>
                  <a:txBody>
                    <a:bodyPr/>
                    <a:lstStyle/>
                    <a:p>
                      <a:pPr algn="l" fontAlgn="b"/>
                      <a:endParaRPr lang="en-GB" sz="1200" b="0" i="0" u="none" strike="noStrike">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2759732"/>
                  </a:ext>
                </a:extLst>
              </a:tr>
              <a:tr h="182880">
                <a:tc>
                  <a:txBody>
                    <a:bodyPr/>
                    <a:lstStyle/>
                    <a:p>
                      <a:pPr algn="l" fontAlgn="ctr"/>
                      <a:r>
                        <a:rPr lang="en-GB" sz="1200" b="0" i="0" u="none" strike="noStrike">
                          <a:solidFill>
                            <a:srgbClr val="000000"/>
                          </a:solidFill>
                          <a:effectLst/>
                          <a:latin typeface="+mn-lt"/>
                        </a:rPr>
                        <a:t>South East region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4344737"/>
                  </a:ext>
                </a:extLst>
              </a:tr>
              <a:tr h="182880">
                <a:tc>
                  <a:txBody>
                    <a:bodyPr/>
                    <a:lstStyle/>
                    <a:p>
                      <a:pPr algn="l" fontAlgn="ctr"/>
                      <a:r>
                        <a:rPr lang="en-GB" sz="1200" b="0" i="0" u="none" strike="noStrike">
                          <a:solidFill>
                            <a:srgbClr val="000000"/>
                          </a:solidFill>
                          <a:effectLst/>
                          <a:latin typeface="+mn-lt"/>
                        </a:rPr>
                        <a:t>England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0" i="0" u="none" strike="noStrike">
                          <a:solidFill>
                            <a:srgbClr val="000000"/>
                          </a:solidFill>
                          <a:effectLst/>
                          <a:latin typeface="+mn-lt"/>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1544475"/>
                  </a:ext>
                </a:extLst>
              </a:tr>
            </a:tbl>
          </a:graphicData>
        </a:graphic>
      </p:graphicFrame>
      <p:sp>
        <p:nvSpPr>
          <p:cNvPr id="6" name="Title 1">
            <a:extLst>
              <a:ext uri="{FF2B5EF4-FFF2-40B4-BE49-F238E27FC236}">
                <a16:creationId xmlns:a16="http://schemas.microsoft.com/office/drawing/2014/main" id="{AF498DE7-2BF3-42E1-AE7C-22078E3F6496}"/>
              </a:ext>
            </a:extLst>
          </p:cNvPr>
          <p:cNvSpPr>
            <a:spLocks noGrp="1"/>
          </p:cNvSpPr>
          <p:nvPr>
            <p:ph type="title"/>
          </p:nvPr>
        </p:nvSpPr>
        <p:spPr>
          <a:xfrm>
            <a:off x="152400" y="160337"/>
            <a:ext cx="11887200" cy="520700"/>
          </a:xfrm>
        </p:spPr>
        <p:txBody>
          <a:bodyPr>
            <a:noAutofit/>
          </a:bodyPr>
          <a:lstStyle/>
          <a:p>
            <a:pPr lvl="1"/>
            <a:r>
              <a:rPr lang="en-GB" sz="2400" b="1">
                <a:solidFill>
                  <a:srgbClr val="006965"/>
                </a:solidFill>
                <a:latin typeface="+mn-lt"/>
              </a:rPr>
              <a:t>Change in the number of VAT/PAYE businesses in Buckinghamshire over recent years (2)</a:t>
            </a:r>
          </a:p>
        </p:txBody>
      </p:sp>
      <p:sp>
        <p:nvSpPr>
          <p:cNvPr id="7" name="TextBox 6">
            <a:extLst>
              <a:ext uri="{FF2B5EF4-FFF2-40B4-BE49-F238E27FC236}">
                <a16:creationId xmlns:a16="http://schemas.microsoft.com/office/drawing/2014/main" id="{EB88B376-990E-4122-862A-B0F5B031857C}"/>
              </a:ext>
            </a:extLst>
          </p:cNvPr>
          <p:cNvSpPr txBox="1"/>
          <p:nvPr/>
        </p:nvSpPr>
        <p:spPr>
          <a:xfrm>
            <a:off x="152400" y="808543"/>
            <a:ext cx="4886141" cy="954107"/>
          </a:xfrm>
          <a:prstGeom prst="rect">
            <a:avLst/>
          </a:prstGeom>
          <a:noFill/>
        </p:spPr>
        <p:txBody>
          <a:bodyPr wrap="square" rtlCol="0">
            <a:spAutoFit/>
          </a:bodyPr>
          <a:lstStyle/>
          <a:p>
            <a:r>
              <a:rPr lang="en-GB" sz="1400" b="1">
                <a:solidFill>
                  <a:srgbClr val="006965"/>
                </a:solidFill>
              </a:rPr>
              <a:t>% change in the number of VAT/PAYE registered business enterprises in Buckinghamshire, neighbouring LEP areas, the South East and England</a:t>
            </a:r>
          </a:p>
          <a:p>
            <a:endParaRPr lang="en-GB" sz="1400" b="1">
              <a:solidFill>
                <a:srgbClr val="006965"/>
              </a:solidFill>
            </a:endParaRPr>
          </a:p>
        </p:txBody>
      </p:sp>
      <p:sp>
        <p:nvSpPr>
          <p:cNvPr id="11" name="Content Placeholder 9">
            <a:extLst>
              <a:ext uri="{FF2B5EF4-FFF2-40B4-BE49-F238E27FC236}">
                <a16:creationId xmlns:a16="http://schemas.microsoft.com/office/drawing/2014/main" id="{8AEAC074-CF46-4909-B403-FB30F967F677}"/>
              </a:ext>
            </a:extLst>
          </p:cNvPr>
          <p:cNvSpPr txBox="1">
            <a:spLocks/>
          </p:cNvSpPr>
          <p:nvPr/>
        </p:nvSpPr>
        <p:spPr>
          <a:xfrm>
            <a:off x="207005" y="4844705"/>
            <a:ext cx="4951521" cy="1633670"/>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chemeClr val="tx1">
                    <a:lumMod val="95000"/>
                    <a:lumOff val="5000"/>
                  </a:schemeClr>
                </a:solidFill>
                <a:ea typeface="Times New Roman" panose="02020603050405020304" pitchFamily="18" charset="0"/>
              </a:rPr>
              <a:t>Across the country, the South Yorkshire LEP area had the highest percentage increase in the number of enterprises between 2022 and 2023 whilst the South East Midlands LEP area had the largest decrease (see map).</a:t>
            </a:r>
          </a:p>
          <a:p>
            <a:r>
              <a:rPr lang="en-GB" sz="1400">
                <a:solidFill>
                  <a:schemeClr val="tx1">
                    <a:lumMod val="95000"/>
                    <a:lumOff val="5000"/>
                  </a:schemeClr>
                </a:solidFill>
                <a:ea typeface="Times New Roman" panose="02020603050405020304" pitchFamily="18" charset="0"/>
              </a:rPr>
              <a:t>Overall, just 3 of the 38 LEP areas experienced an increase, albeit marginal. 25 LEP areas experienced a decrease of 1% or more.</a:t>
            </a:r>
          </a:p>
        </p:txBody>
      </p:sp>
      <p:sp>
        <p:nvSpPr>
          <p:cNvPr id="2" name="TextBox 1">
            <a:extLst>
              <a:ext uri="{FF2B5EF4-FFF2-40B4-BE49-F238E27FC236}">
                <a16:creationId xmlns:a16="http://schemas.microsoft.com/office/drawing/2014/main" id="{0D855911-CD9F-4FFE-CB32-C4E325D99691}"/>
              </a:ext>
            </a:extLst>
          </p:cNvPr>
          <p:cNvSpPr txBox="1"/>
          <p:nvPr/>
        </p:nvSpPr>
        <p:spPr>
          <a:xfrm>
            <a:off x="10190943" y="6120112"/>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sp>
        <p:nvSpPr>
          <p:cNvPr id="3" name="TextBox 2">
            <a:extLst>
              <a:ext uri="{FF2B5EF4-FFF2-40B4-BE49-F238E27FC236}">
                <a16:creationId xmlns:a16="http://schemas.microsoft.com/office/drawing/2014/main" id="{583167A0-E50F-86D5-FE6B-84AF7939A6FA}"/>
              </a:ext>
            </a:extLst>
          </p:cNvPr>
          <p:cNvSpPr txBox="1"/>
          <p:nvPr/>
        </p:nvSpPr>
        <p:spPr>
          <a:xfrm>
            <a:off x="207005" y="4219700"/>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pic>
        <p:nvPicPr>
          <p:cNvPr id="9" name="Picture 8">
            <a:extLst>
              <a:ext uri="{FF2B5EF4-FFF2-40B4-BE49-F238E27FC236}">
                <a16:creationId xmlns:a16="http://schemas.microsoft.com/office/drawing/2014/main" id="{C4643BB2-5A07-C765-E64A-F97CAC91CBA1}"/>
              </a:ext>
            </a:extLst>
          </p:cNvPr>
          <p:cNvPicPr>
            <a:picLocks noChangeAspect="1"/>
          </p:cNvPicPr>
          <p:nvPr/>
        </p:nvPicPr>
        <p:blipFill>
          <a:blip r:embed="rId3"/>
          <a:stretch>
            <a:fillRect/>
          </a:stretch>
        </p:blipFill>
        <p:spPr>
          <a:xfrm>
            <a:off x="5435769" y="758309"/>
            <a:ext cx="6603831" cy="5284531"/>
          </a:xfrm>
          <a:prstGeom prst="rect">
            <a:avLst/>
          </a:prstGeom>
        </p:spPr>
      </p:pic>
      <p:sp>
        <p:nvSpPr>
          <p:cNvPr id="10" name="TextBox 9">
            <a:extLst>
              <a:ext uri="{FF2B5EF4-FFF2-40B4-BE49-F238E27FC236}">
                <a16:creationId xmlns:a16="http://schemas.microsoft.com/office/drawing/2014/main" id="{00900122-790E-703C-531D-41D945DB7E5B}"/>
              </a:ext>
            </a:extLst>
          </p:cNvPr>
          <p:cNvSpPr txBox="1"/>
          <p:nvPr/>
        </p:nvSpPr>
        <p:spPr>
          <a:xfrm>
            <a:off x="5468460" y="6042840"/>
            <a:ext cx="2067339" cy="276999"/>
          </a:xfrm>
          <a:prstGeom prst="rect">
            <a:avLst/>
          </a:prstGeom>
          <a:noFill/>
        </p:spPr>
        <p:txBody>
          <a:bodyPr wrap="square" rtlCol="0">
            <a:spAutoFit/>
          </a:bodyPr>
          <a:lstStyle/>
          <a:p>
            <a:r>
              <a:rPr lang="en-GB" sz="1200">
                <a:hlinkClick r:id="rId4"/>
              </a:rPr>
              <a:t>Interactive map</a:t>
            </a:r>
            <a:endParaRPr lang="en-GB" sz="1200"/>
          </a:p>
        </p:txBody>
      </p:sp>
    </p:spTree>
    <p:extLst>
      <p:ext uri="{BB962C8B-B14F-4D97-AF65-F5344CB8AC3E}">
        <p14:creationId xmlns:p14="http://schemas.microsoft.com/office/powerpoint/2010/main" val="117559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E59E8E-BFA4-4BFB-ADFF-1C107F87E330}"/>
              </a:ext>
            </a:extLst>
          </p:cNvPr>
          <p:cNvSpPr txBox="1">
            <a:spLocks/>
          </p:cNvSpPr>
          <p:nvPr/>
        </p:nvSpPr>
        <p:spPr>
          <a:xfrm>
            <a:off x="226287" y="324294"/>
            <a:ext cx="5324768" cy="7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a:solidFill>
                  <a:srgbClr val="006965"/>
                </a:solidFill>
                <a:latin typeface="+mn-lt"/>
              </a:rPr>
              <a:t>Where VAT/PAYE registered businesses (enterprises) are concentrated in Buckinghamshire - 2023</a:t>
            </a:r>
            <a:endParaRPr lang="en-GB" sz="1800"/>
          </a:p>
        </p:txBody>
      </p:sp>
      <p:sp>
        <p:nvSpPr>
          <p:cNvPr id="15" name="Content Placeholder 9">
            <a:extLst>
              <a:ext uri="{FF2B5EF4-FFF2-40B4-BE49-F238E27FC236}">
                <a16:creationId xmlns:a16="http://schemas.microsoft.com/office/drawing/2014/main" id="{D68CA533-B908-4ED9-825A-C82FF4AAFA87}"/>
              </a:ext>
            </a:extLst>
          </p:cNvPr>
          <p:cNvSpPr txBox="1">
            <a:spLocks/>
          </p:cNvSpPr>
          <p:nvPr/>
        </p:nvSpPr>
        <p:spPr>
          <a:xfrm>
            <a:off x="226286" y="5932548"/>
            <a:ext cx="5195457" cy="444262"/>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tx1">
                    <a:lumMod val="95000"/>
                    <a:lumOff val="5000"/>
                  </a:schemeClr>
                </a:solidFill>
                <a:ea typeface="Times New Roman" panose="02020603050405020304" pitchFamily="18" charset="0"/>
              </a:rPr>
              <a:t>There are particularly high concentrations of businesses in the Beaconsfield, High Wycombe and Aylesbury areas.  </a:t>
            </a:r>
          </a:p>
        </p:txBody>
      </p:sp>
      <p:sp>
        <p:nvSpPr>
          <p:cNvPr id="26" name="Title 1">
            <a:extLst>
              <a:ext uri="{FF2B5EF4-FFF2-40B4-BE49-F238E27FC236}">
                <a16:creationId xmlns:a16="http://schemas.microsoft.com/office/drawing/2014/main" id="{6E164771-46C2-4446-BC2A-69AB8DE33059}"/>
              </a:ext>
            </a:extLst>
          </p:cNvPr>
          <p:cNvSpPr txBox="1">
            <a:spLocks/>
          </p:cNvSpPr>
          <p:nvPr/>
        </p:nvSpPr>
        <p:spPr>
          <a:xfrm>
            <a:off x="6453033" y="275819"/>
            <a:ext cx="5324768" cy="700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a:solidFill>
                  <a:srgbClr val="006965"/>
                </a:solidFill>
                <a:latin typeface="+mn-lt"/>
              </a:rPr>
              <a:t>Where large businesses (employing 250+ people) are concentrated in Buckinghamshire - 2023</a:t>
            </a:r>
            <a:endParaRPr lang="en-GB" sz="1800"/>
          </a:p>
        </p:txBody>
      </p:sp>
      <p:sp>
        <p:nvSpPr>
          <p:cNvPr id="27" name="Content Placeholder 9">
            <a:extLst>
              <a:ext uri="{FF2B5EF4-FFF2-40B4-BE49-F238E27FC236}">
                <a16:creationId xmlns:a16="http://schemas.microsoft.com/office/drawing/2014/main" id="{9D248196-0E12-4666-9666-030036BBAEDA}"/>
              </a:ext>
            </a:extLst>
          </p:cNvPr>
          <p:cNvSpPr txBox="1">
            <a:spLocks/>
          </p:cNvSpPr>
          <p:nvPr/>
        </p:nvSpPr>
        <p:spPr>
          <a:xfrm>
            <a:off x="6516396" y="5880824"/>
            <a:ext cx="5449317" cy="901462"/>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tx1">
                    <a:lumMod val="95000"/>
                    <a:lumOff val="5000"/>
                  </a:schemeClr>
                </a:solidFill>
                <a:ea typeface="Times New Roman" panose="02020603050405020304" pitchFamily="18" charset="0"/>
              </a:rPr>
              <a:t>Buckinghamshire’s largest businesses (employing more than 250 people) are mainly located in the south of the county, in particular along the M4 corridor, in Aylesbury, in the north of the county (in the area which includes Silverstone Park), and in the area to the north of Thame. </a:t>
            </a:r>
          </a:p>
        </p:txBody>
      </p:sp>
      <p:sp>
        <p:nvSpPr>
          <p:cNvPr id="3" name="TextBox 2">
            <a:extLst>
              <a:ext uri="{FF2B5EF4-FFF2-40B4-BE49-F238E27FC236}">
                <a16:creationId xmlns:a16="http://schemas.microsoft.com/office/drawing/2014/main" id="{94747F8D-85B7-BE54-9ADC-1075832A9B9A}"/>
              </a:ext>
            </a:extLst>
          </p:cNvPr>
          <p:cNvSpPr txBox="1"/>
          <p:nvPr/>
        </p:nvSpPr>
        <p:spPr>
          <a:xfrm>
            <a:off x="226287" y="6395206"/>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pic>
        <p:nvPicPr>
          <p:cNvPr id="5" name="Picture 4" descr="A map with green and blue colors&#10;&#10;Description automatically generated">
            <a:extLst>
              <a:ext uri="{FF2B5EF4-FFF2-40B4-BE49-F238E27FC236}">
                <a16:creationId xmlns:a16="http://schemas.microsoft.com/office/drawing/2014/main" id="{F6028194-BEDA-FC97-3C0D-CA52467FEF53}"/>
              </a:ext>
            </a:extLst>
          </p:cNvPr>
          <p:cNvPicPr>
            <a:picLocks noChangeAspect="1"/>
          </p:cNvPicPr>
          <p:nvPr/>
        </p:nvPicPr>
        <p:blipFill rotWithShape="1">
          <a:blip r:embed="rId3">
            <a:extLst>
              <a:ext uri="{28A0092B-C50C-407E-A947-70E740481C1C}">
                <a14:useLocalDpi xmlns:a14="http://schemas.microsoft.com/office/drawing/2010/main" val="0"/>
              </a:ext>
            </a:extLst>
          </a:blip>
          <a:srcRect t="22365" r="17292"/>
          <a:stretch/>
        </p:blipFill>
        <p:spPr>
          <a:xfrm>
            <a:off x="226286" y="1025236"/>
            <a:ext cx="5397765" cy="4807113"/>
          </a:xfrm>
          <a:prstGeom prst="rect">
            <a:avLst/>
          </a:prstGeom>
        </p:spPr>
      </p:pic>
      <p:pic>
        <p:nvPicPr>
          <p:cNvPr id="9" name="Picture 8" descr="A map of a country&#10;&#10;Description automatically generated">
            <a:extLst>
              <a:ext uri="{FF2B5EF4-FFF2-40B4-BE49-F238E27FC236}">
                <a16:creationId xmlns:a16="http://schemas.microsoft.com/office/drawing/2014/main" id="{4473C277-FE21-812E-CADB-509825576250}"/>
              </a:ext>
            </a:extLst>
          </p:cNvPr>
          <p:cNvPicPr>
            <a:picLocks noChangeAspect="1"/>
          </p:cNvPicPr>
          <p:nvPr/>
        </p:nvPicPr>
        <p:blipFill rotWithShape="1">
          <a:blip r:embed="rId4">
            <a:extLst>
              <a:ext uri="{28A0092B-C50C-407E-A947-70E740481C1C}">
                <a14:useLocalDpi xmlns:a14="http://schemas.microsoft.com/office/drawing/2010/main" val="0"/>
              </a:ext>
            </a:extLst>
          </a:blip>
          <a:srcRect t="22509" r="17651"/>
          <a:stretch/>
        </p:blipFill>
        <p:spPr>
          <a:xfrm>
            <a:off x="6453033" y="1025236"/>
            <a:ext cx="5324768" cy="4753941"/>
          </a:xfrm>
          <a:prstGeom prst="rect">
            <a:avLst/>
          </a:prstGeom>
        </p:spPr>
      </p:pic>
      <p:pic>
        <p:nvPicPr>
          <p:cNvPr id="12" name="Picture 11">
            <a:extLst>
              <a:ext uri="{FF2B5EF4-FFF2-40B4-BE49-F238E27FC236}">
                <a16:creationId xmlns:a16="http://schemas.microsoft.com/office/drawing/2014/main" id="{92F2FA4E-946A-2CD3-FFC0-44AE577D6F13}"/>
              </a:ext>
            </a:extLst>
          </p:cNvPr>
          <p:cNvPicPr>
            <a:picLocks noChangeAspect="1"/>
          </p:cNvPicPr>
          <p:nvPr/>
        </p:nvPicPr>
        <p:blipFill>
          <a:blip r:embed="rId5"/>
          <a:stretch>
            <a:fillRect/>
          </a:stretch>
        </p:blipFill>
        <p:spPr>
          <a:xfrm>
            <a:off x="4110929" y="1569697"/>
            <a:ext cx="1065591" cy="391677"/>
          </a:xfrm>
          <a:prstGeom prst="rect">
            <a:avLst/>
          </a:prstGeom>
        </p:spPr>
      </p:pic>
      <p:pic>
        <p:nvPicPr>
          <p:cNvPr id="16" name="Picture 15">
            <a:extLst>
              <a:ext uri="{FF2B5EF4-FFF2-40B4-BE49-F238E27FC236}">
                <a16:creationId xmlns:a16="http://schemas.microsoft.com/office/drawing/2014/main" id="{8545A28A-03E8-CCF1-6350-65F6E67FB2E5}"/>
              </a:ext>
            </a:extLst>
          </p:cNvPr>
          <p:cNvPicPr>
            <a:picLocks noChangeAspect="1"/>
          </p:cNvPicPr>
          <p:nvPr/>
        </p:nvPicPr>
        <p:blipFill>
          <a:blip r:embed="rId6"/>
          <a:stretch>
            <a:fillRect/>
          </a:stretch>
        </p:blipFill>
        <p:spPr>
          <a:xfrm>
            <a:off x="10298371" y="1474442"/>
            <a:ext cx="994469" cy="477569"/>
          </a:xfrm>
          <a:prstGeom prst="rect">
            <a:avLst/>
          </a:prstGeom>
        </p:spPr>
      </p:pic>
      <p:sp>
        <p:nvSpPr>
          <p:cNvPr id="2" name="TextBox 1">
            <a:extLst>
              <a:ext uri="{FF2B5EF4-FFF2-40B4-BE49-F238E27FC236}">
                <a16:creationId xmlns:a16="http://schemas.microsoft.com/office/drawing/2014/main" id="{2230114F-6FE2-C7B2-FF96-4D1C71DA2CE2}"/>
              </a:ext>
            </a:extLst>
          </p:cNvPr>
          <p:cNvSpPr txBox="1"/>
          <p:nvPr/>
        </p:nvSpPr>
        <p:spPr>
          <a:xfrm>
            <a:off x="4489228" y="5603825"/>
            <a:ext cx="2067339" cy="276999"/>
          </a:xfrm>
          <a:prstGeom prst="rect">
            <a:avLst/>
          </a:prstGeom>
          <a:noFill/>
        </p:spPr>
        <p:txBody>
          <a:bodyPr wrap="square" rtlCol="0">
            <a:spAutoFit/>
          </a:bodyPr>
          <a:lstStyle/>
          <a:p>
            <a:r>
              <a:rPr lang="en-GB" sz="1200">
                <a:hlinkClick r:id="rId7"/>
              </a:rPr>
              <a:t>Interactive map</a:t>
            </a:r>
            <a:endParaRPr lang="en-GB" sz="1200"/>
          </a:p>
        </p:txBody>
      </p:sp>
      <p:sp>
        <p:nvSpPr>
          <p:cNvPr id="4" name="TextBox 3">
            <a:extLst>
              <a:ext uri="{FF2B5EF4-FFF2-40B4-BE49-F238E27FC236}">
                <a16:creationId xmlns:a16="http://schemas.microsoft.com/office/drawing/2014/main" id="{ACF5A892-54DC-FE20-9DA7-84AF5B8414D4}"/>
              </a:ext>
            </a:extLst>
          </p:cNvPr>
          <p:cNvSpPr txBox="1"/>
          <p:nvPr/>
        </p:nvSpPr>
        <p:spPr>
          <a:xfrm>
            <a:off x="10734393" y="5553001"/>
            <a:ext cx="1311833" cy="274651"/>
          </a:xfrm>
          <a:prstGeom prst="rect">
            <a:avLst/>
          </a:prstGeom>
          <a:noFill/>
        </p:spPr>
        <p:txBody>
          <a:bodyPr wrap="square" rtlCol="0">
            <a:spAutoFit/>
          </a:bodyPr>
          <a:lstStyle/>
          <a:p>
            <a:r>
              <a:rPr lang="en-GB" sz="1200">
                <a:hlinkClick r:id="rId7"/>
              </a:rPr>
              <a:t>Interactive map</a:t>
            </a:r>
            <a:endParaRPr lang="en-GB" sz="1200"/>
          </a:p>
        </p:txBody>
      </p:sp>
    </p:spTree>
    <p:extLst>
      <p:ext uri="{BB962C8B-B14F-4D97-AF65-F5344CB8AC3E}">
        <p14:creationId xmlns:p14="http://schemas.microsoft.com/office/powerpoint/2010/main" val="135363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D84E14-A374-4CCB-9BFF-2D7B02468001}"/>
              </a:ext>
            </a:extLst>
          </p:cNvPr>
          <p:cNvSpPr txBox="1">
            <a:spLocks/>
          </p:cNvSpPr>
          <p:nvPr/>
        </p:nvSpPr>
        <p:spPr>
          <a:xfrm>
            <a:off x="200423" y="197867"/>
            <a:ext cx="10515600" cy="4338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solidFill>
                  <a:srgbClr val="006965"/>
                </a:solidFill>
                <a:latin typeface="+mn-lt"/>
              </a:rPr>
              <a:t>VAT/PAYE businesses by status  </a:t>
            </a:r>
            <a:endParaRPr lang="en-GB" sz="2200"/>
          </a:p>
        </p:txBody>
      </p:sp>
      <p:sp>
        <p:nvSpPr>
          <p:cNvPr id="7" name="TextBox 6">
            <a:extLst>
              <a:ext uri="{FF2B5EF4-FFF2-40B4-BE49-F238E27FC236}">
                <a16:creationId xmlns:a16="http://schemas.microsoft.com/office/drawing/2014/main" id="{9EDCB30A-0DB6-4ACF-80D8-F5FA89FE7F74}"/>
              </a:ext>
            </a:extLst>
          </p:cNvPr>
          <p:cNvSpPr txBox="1"/>
          <p:nvPr/>
        </p:nvSpPr>
        <p:spPr>
          <a:xfrm>
            <a:off x="200423" y="557873"/>
            <a:ext cx="4886141" cy="523220"/>
          </a:xfrm>
          <a:prstGeom prst="rect">
            <a:avLst/>
          </a:prstGeom>
          <a:noFill/>
        </p:spPr>
        <p:txBody>
          <a:bodyPr wrap="square" rtlCol="0">
            <a:spAutoFit/>
          </a:bodyPr>
          <a:lstStyle/>
          <a:p>
            <a:r>
              <a:rPr lang="en-GB" sz="1400" b="1">
                <a:solidFill>
                  <a:srgbClr val="006965"/>
                </a:solidFill>
              </a:rPr>
              <a:t>Percentage of VAT/PAYE businesses (enterprises) by status - Buckinghamshire</a:t>
            </a:r>
          </a:p>
        </p:txBody>
      </p:sp>
      <p:sp>
        <p:nvSpPr>
          <p:cNvPr id="9" name="Content Placeholder 9">
            <a:extLst>
              <a:ext uri="{FF2B5EF4-FFF2-40B4-BE49-F238E27FC236}">
                <a16:creationId xmlns:a16="http://schemas.microsoft.com/office/drawing/2014/main" id="{57441D21-E7E0-4B3D-A25C-85CEF1AB50DB}"/>
              </a:ext>
            </a:extLst>
          </p:cNvPr>
          <p:cNvSpPr txBox="1">
            <a:spLocks/>
          </p:cNvSpPr>
          <p:nvPr/>
        </p:nvSpPr>
        <p:spPr>
          <a:xfrm>
            <a:off x="200423" y="3894410"/>
            <a:ext cx="5045163" cy="2488723"/>
          </a:xfrm>
          <a:prstGeom prst="rect">
            <a:avLst/>
          </a:prstGeom>
          <a:noFill/>
          <a:ln w="19050">
            <a:solidFill>
              <a:srgbClr val="00696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chemeClr val="tx1">
                    <a:lumMod val="95000"/>
                    <a:lumOff val="5000"/>
                  </a:schemeClr>
                </a:solidFill>
                <a:ea typeface="Times New Roman" panose="02020603050405020304" pitchFamily="18" charset="0"/>
              </a:rPr>
              <a:t>In 2023, 80% of VAT/PAYE registered businesses in Buckinghamshire were companies, and 17% were sole proprietors or partnerships.</a:t>
            </a:r>
          </a:p>
          <a:p>
            <a:r>
              <a:rPr lang="en-GB" sz="1400">
                <a:solidFill>
                  <a:schemeClr val="tx1">
                    <a:lumMod val="95000"/>
                    <a:lumOff val="5000"/>
                  </a:schemeClr>
                </a:solidFill>
                <a:ea typeface="Times New Roman" panose="02020603050405020304" pitchFamily="18" charset="0"/>
              </a:rPr>
              <a:t>This compares to 77% and 19% nationally. </a:t>
            </a:r>
          </a:p>
          <a:p>
            <a:r>
              <a:rPr lang="en-GB" sz="1400">
                <a:solidFill>
                  <a:schemeClr val="tx1">
                    <a:lumMod val="95000"/>
                    <a:lumOff val="5000"/>
                  </a:schemeClr>
                </a:solidFill>
                <a:ea typeface="Times New Roman" panose="02020603050405020304" pitchFamily="18" charset="0"/>
              </a:rPr>
              <a:t>The share of sole proprietors and partnerships has declined in recent years and the share of companies has increased. This trend is also evident nationally. </a:t>
            </a:r>
          </a:p>
          <a:p>
            <a:r>
              <a:rPr lang="en-GB" sz="1400">
                <a:solidFill>
                  <a:schemeClr val="tx1">
                    <a:lumMod val="95000"/>
                    <a:lumOff val="5000"/>
                  </a:schemeClr>
                </a:solidFill>
                <a:ea typeface="Times New Roman" panose="02020603050405020304" pitchFamily="18" charset="0"/>
              </a:rPr>
              <a:t>There is a higher concentration of sole proprietors/partnerships in the west and north of Buckinghamshire than in the south-east of the county (see map). </a:t>
            </a:r>
          </a:p>
        </p:txBody>
      </p:sp>
      <p:sp>
        <p:nvSpPr>
          <p:cNvPr id="12" name="TextBox 11">
            <a:extLst>
              <a:ext uri="{FF2B5EF4-FFF2-40B4-BE49-F238E27FC236}">
                <a16:creationId xmlns:a16="http://schemas.microsoft.com/office/drawing/2014/main" id="{5F50AABD-72EC-4210-B573-9DB3A431D573}"/>
              </a:ext>
            </a:extLst>
          </p:cNvPr>
          <p:cNvSpPr txBox="1"/>
          <p:nvPr/>
        </p:nvSpPr>
        <p:spPr>
          <a:xfrm>
            <a:off x="6096000" y="711241"/>
            <a:ext cx="4886141" cy="523220"/>
          </a:xfrm>
          <a:prstGeom prst="rect">
            <a:avLst/>
          </a:prstGeom>
          <a:noFill/>
        </p:spPr>
        <p:txBody>
          <a:bodyPr wrap="square" rtlCol="0">
            <a:spAutoFit/>
          </a:bodyPr>
          <a:lstStyle/>
          <a:p>
            <a:r>
              <a:rPr lang="en-GB" sz="1400" b="1">
                <a:solidFill>
                  <a:srgbClr val="006965"/>
                </a:solidFill>
              </a:rPr>
              <a:t>Location of VAT/PAYE registered sole proprietors/partnerships in Buckinghamshire - 2023</a:t>
            </a:r>
          </a:p>
        </p:txBody>
      </p:sp>
      <p:graphicFrame>
        <p:nvGraphicFramePr>
          <p:cNvPr id="6" name="Content Placeholder 5">
            <a:extLst>
              <a:ext uri="{FF2B5EF4-FFF2-40B4-BE49-F238E27FC236}">
                <a16:creationId xmlns:a16="http://schemas.microsoft.com/office/drawing/2014/main" id="{31784F3A-CCFC-0BF0-D3A9-F9E569CDDA0A}"/>
              </a:ext>
            </a:extLst>
          </p:cNvPr>
          <p:cNvGraphicFramePr>
            <a:graphicFrameLocks/>
          </p:cNvGraphicFramePr>
          <p:nvPr>
            <p:extLst>
              <p:ext uri="{D42A27DB-BD31-4B8C-83A1-F6EECF244321}">
                <p14:modId xmlns:p14="http://schemas.microsoft.com/office/powerpoint/2010/main" val="480462301"/>
              </p:ext>
            </p:extLst>
          </p:nvPr>
        </p:nvGraphicFramePr>
        <p:xfrm>
          <a:off x="289200" y="1437071"/>
          <a:ext cx="4956384" cy="1592580"/>
        </p:xfrm>
        <a:graphic>
          <a:graphicData uri="http://schemas.openxmlformats.org/drawingml/2006/table">
            <a:tbl>
              <a:tblPr firstRow="1" bandRow="1"/>
              <a:tblGrid>
                <a:gridCol w="1256952">
                  <a:extLst>
                    <a:ext uri="{9D8B030D-6E8A-4147-A177-3AD203B41FA5}">
                      <a16:colId xmlns:a16="http://schemas.microsoft.com/office/drawing/2014/main" val="4049427718"/>
                    </a:ext>
                  </a:extLst>
                </a:gridCol>
                <a:gridCol w="616572">
                  <a:extLst>
                    <a:ext uri="{9D8B030D-6E8A-4147-A177-3AD203B41FA5}">
                      <a16:colId xmlns:a16="http://schemas.microsoft.com/office/drawing/2014/main" val="3582525707"/>
                    </a:ext>
                  </a:extLst>
                </a:gridCol>
                <a:gridCol w="616572">
                  <a:extLst>
                    <a:ext uri="{9D8B030D-6E8A-4147-A177-3AD203B41FA5}">
                      <a16:colId xmlns:a16="http://schemas.microsoft.com/office/drawing/2014/main" val="1686133975"/>
                    </a:ext>
                  </a:extLst>
                </a:gridCol>
                <a:gridCol w="616572">
                  <a:extLst>
                    <a:ext uri="{9D8B030D-6E8A-4147-A177-3AD203B41FA5}">
                      <a16:colId xmlns:a16="http://schemas.microsoft.com/office/drawing/2014/main" val="1244077594"/>
                    </a:ext>
                  </a:extLst>
                </a:gridCol>
                <a:gridCol w="616572">
                  <a:extLst>
                    <a:ext uri="{9D8B030D-6E8A-4147-A177-3AD203B41FA5}">
                      <a16:colId xmlns:a16="http://schemas.microsoft.com/office/drawing/2014/main" val="2936277729"/>
                    </a:ext>
                  </a:extLst>
                </a:gridCol>
                <a:gridCol w="616572">
                  <a:extLst>
                    <a:ext uri="{9D8B030D-6E8A-4147-A177-3AD203B41FA5}">
                      <a16:colId xmlns:a16="http://schemas.microsoft.com/office/drawing/2014/main" val="3432420366"/>
                    </a:ext>
                  </a:extLst>
                </a:gridCol>
                <a:gridCol w="616572">
                  <a:extLst>
                    <a:ext uri="{9D8B030D-6E8A-4147-A177-3AD203B41FA5}">
                      <a16:colId xmlns:a16="http://schemas.microsoft.com/office/drawing/2014/main" val="1721095782"/>
                    </a:ext>
                  </a:extLst>
                </a:gridCol>
              </a:tblGrid>
              <a:tr h="182880">
                <a:tc>
                  <a:txBody>
                    <a:bodyPr/>
                    <a:lstStyle/>
                    <a:p>
                      <a:pPr algn="l" fontAlgn="b"/>
                      <a:endParaRPr lang="en-GB" sz="1200" b="0" i="0" u="none" strike="noStrike">
                        <a:solidFill>
                          <a:schemeClr val="bg1"/>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ctr"/>
                      <a:r>
                        <a:rPr lang="en-GB" sz="1200" b="1" i="0" u="none" strike="noStrike">
                          <a:solidFill>
                            <a:schemeClr val="bg1"/>
                          </a:solidFill>
                          <a:effectLst/>
                          <a:latin typeface="+mn-lt"/>
                        </a:rPr>
                        <a:t>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ctr"/>
                      <a:r>
                        <a:rPr lang="en-GB" sz="1200" b="1" i="0" u="none" strike="noStrike">
                          <a:solidFill>
                            <a:schemeClr val="bg1"/>
                          </a:solidFill>
                          <a:effectLst/>
                          <a:latin typeface="+mn-lt"/>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ctr"/>
                      <a:r>
                        <a:rPr lang="en-GB" sz="1200" b="1" i="0" u="none" strike="noStrike">
                          <a:solidFill>
                            <a:schemeClr val="bg1"/>
                          </a:solidFill>
                          <a:effectLst/>
                          <a:latin typeface="+mn-lt"/>
                        </a:rPr>
                        <a:t>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ctr"/>
                      <a:r>
                        <a:rPr lang="en-GB" sz="1200" b="1" i="0" u="none" strike="noStrike">
                          <a:solidFill>
                            <a:schemeClr val="bg1"/>
                          </a:solidFill>
                          <a:effectLst/>
                          <a:latin typeface="+mn-lt"/>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ctr"/>
                      <a:r>
                        <a:rPr lang="en-GB" sz="1200" b="1" i="0" u="none" strike="noStrike">
                          <a:solidFill>
                            <a:schemeClr val="bg1"/>
                          </a:solidFill>
                          <a:effectLst/>
                          <a:latin typeface="+mn-lt"/>
                        </a:rPr>
                        <a:t>2022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tc>
                  <a:txBody>
                    <a:bodyPr/>
                    <a:lstStyle/>
                    <a:p>
                      <a:pPr algn="ctr" fontAlgn="ctr"/>
                      <a:r>
                        <a:rPr lang="en-GB" sz="1200" b="1" i="0" u="none" strike="noStrike">
                          <a:solidFill>
                            <a:schemeClr val="bg1"/>
                          </a:solidFill>
                          <a:effectLst/>
                          <a:latin typeface="+mn-lt"/>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965"/>
                    </a:solidFill>
                  </a:tcPr>
                </a:tc>
                <a:extLst>
                  <a:ext uri="{0D108BD9-81ED-4DB2-BD59-A6C34878D82A}">
                    <a16:rowId xmlns:a16="http://schemas.microsoft.com/office/drawing/2014/main" val="1058559072"/>
                  </a:ext>
                </a:extLst>
              </a:tr>
              <a:tr h="182880">
                <a:tc>
                  <a:txBody>
                    <a:bodyPr/>
                    <a:lstStyle/>
                    <a:p>
                      <a:pPr algn="l" fontAlgn="t"/>
                      <a:r>
                        <a:rPr lang="en-GB" sz="1100" b="0" i="1" u="none" strike="noStrike">
                          <a:solidFill>
                            <a:srgbClr val="000000"/>
                          </a:solidFill>
                          <a:effectLst/>
                          <a:latin typeface="+mn-lt"/>
                        </a:rPr>
                        <a:t>Sole proprietors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i="1" u="none" strike="noStrike">
                          <a:effectLst/>
                        </a:rPr>
                        <a:t>13%</a:t>
                      </a:r>
                      <a:endParaRPr lang="en-GB" sz="1100" b="0" i="1"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7989894"/>
                  </a:ext>
                </a:extLst>
              </a:tr>
              <a:tr h="182880">
                <a:tc>
                  <a:txBody>
                    <a:bodyPr/>
                    <a:lstStyle/>
                    <a:p>
                      <a:pPr algn="l" fontAlgn="t"/>
                      <a:r>
                        <a:rPr lang="en-GB" sz="1100" b="0" i="1" u="none" strike="noStrike">
                          <a:solidFill>
                            <a:srgbClr val="000000"/>
                          </a:solidFill>
                          <a:effectLst/>
                          <a:latin typeface="+mn-lt"/>
                        </a:rPr>
                        <a:t>Partnership</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mn-lt"/>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i="1" u="none" strike="noStrike">
                          <a:effectLst/>
                        </a:rPr>
                        <a:t>5%</a:t>
                      </a:r>
                      <a:endParaRPr lang="en-GB" sz="1100" b="0" i="1"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1"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3681858"/>
                  </a:ext>
                </a:extLst>
              </a:tr>
              <a:tr h="182880">
                <a:tc>
                  <a:txBody>
                    <a:bodyPr/>
                    <a:lstStyle/>
                    <a:p>
                      <a:pPr algn="l" fontAlgn="b"/>
                      <a:r>
                        <a:rPr lang="en-GB" sz="1100" b="0" i="0" u="none" strike="noStrike">
                          <a:solidFill>
                            <a:srgbClr val="000000"/>
                          </a:solidFill>
                          <a:effectLst/>
                          <a:latin typeface="+mn-lt"/>
                        </a:rPr>
                        <a:t>Sole proprietors and partnerships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u="none" strike="noStrike">
                          <a:effectLst/>
                        </a:rPr>
                        <a:t>17%</a:t>
                      </a:r>
                      <a:endParaRPr lang="en-GB"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405498"/>
                  </a:ext>
                </a:extLst>
              </a:tr>
              <a:tr h="182880">
                <a:tc>
                  <a:txBody>
                    <a:bodyPr/>
                    <a:lstStyle/>
                    <a:p>
                      <a:pPr algn="l" fontAlgn="b"/>
                      <a:r>
                        <a:rPr lang="en-GB" sz="1100" b="0" i="0" u="none" strike="noStrike">
                          <a:solidFill>
                            <a:srgbClr val="000000"/>
                          </a:solidFill>
                          <a:effectLst/>
                          <a:latin typeface="+mn-lt"/>
                        </a:rPr>
                        <a:t>Companies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u="none" strike="noStrike">
                          <a:effectLst/>
                        </a:rPr>
                        <a:t>80%</a:t>
                      </a:r>
                      <a:endParaRPr lang="en-GB"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1101473"/>
                  </a:ext>
                </a:extLst>
              </a:tr>
              <a:tr h="182880">
                <a:tc>
                  <a:txBody>
                    <a:bodyPr/>
                    <a:lstStyle/>
                    <a:p>
                      <a:pPr algn="l" fontAlgn="b"/>
                      <a:r>
                        <a:rPr lang="en-GB" sz="1100" b="0" i="0" u="none" strike="noStrike">
                          <a:solidFill>
                            <a:srgbClr val="000000"/>
                          </a:solidFill>
                          <a:effectLst/>
                          <a:latin typeface="+mn-lt"/>
                        </a:rPr>
                        <a:t>Government and non-profit making bodies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mn-lt"/>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706344"/>
                  </a:ext>
                </a:extLst>
              </a:tr>
            </a:tbl>
          </a:graphicData>
        </a:graphic>
      </p:graphicFrame>
      <p:sp>
        <p:nvSpPr>
          <p:cNvPr id="2" name="TextBox 1">
            <a:extLst>
              <a:ext uri="{FF2B5EF4-FFF2-40B4-BE49-F238E27FC236}">
                <a16:creationId xmlns:a16="http://schemas.microsoft.com/office/drawing/2014/main" id="{959D134C-D3A9-8C89-DF96-194C00AFC1B6}"/>
              </a:ext>
            </a:extLst>
          </p:cNvPr>
          <p:cNvSpPr txBox="1"/>
          <p:nvPr/>
        </p:nvSpPr>
        <p:spPr>
          <a:xfrm>
            <a:off x="10253802" y="6383133"/>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sp>
        <p:nvSpPr>
          <p:cNvPr id="8" name="TextBox 7">
            <a:extLst>
              <a:ext uri="{FF2B5EF4-FFF2-40B4-BE49-F238E27FC236}">
                <a16:creationId xmlns:a16="http://schemas.microsoft.com/office/drawing/2014/main" id="{66948EA9-C712-842B-0622-97D117D809FC}"/>
              </a:ext>
            </a:extLst>
          </p:cNvPr>
          <p:cNvSpPr txBox="1"/>
          <p:nvPr/>
        </p:nvSpPr>
        <p:spPr>
          <a:xfrm>
            <a:off x="200423" y="3234561"/>
            <a:ext cx="1456678" cy="276999"/>
          </a:xfrm>
          <a:prstGeom prst="rect">
            <a:avLst/>
          </a:prstGeom>
          <a:noFill/>
        </p:spPr>
        <p:txBody>
          <a:bodyPr wrap="square">
            <a:spAutoFit/>
          </a:bodyPr>
          <a:lstStyle/>
          <a:p>
            <a:r>
              <a:rPr lang="en-GB" sz="1200">
                <a:hlinkClick r:id="rId2"/>
              </a:rPr>
              <a:t>Source: IDBR, 2023</a:t>
            </a:r>
            <a:endParaRPr lang="en-GB" sz="1200">
              <a:solidFill>
                <a:schemeClr val="tx1"/>
              </a:solidFill>
            </a:endParaRPr>
          </a:p>
        </p:txBody>
      </p:sp>
      <p:pic>
        <p:nvPicPr>
          <p:cNvPr id="10" name="Picture 9" descr="A map of a country&#10;&#10;Description automatically generated">
            <a:extLst>
              <a:ext uri="{FF2B5EF4-FFF2-40B4-BE49-F238E27FC236}">
                <a16:creationId xmlns:a16="http://schemas.microsoft.com/office/drawing/2014/main" id="{0E1D8ED1-28FE-51DF-6AB4-5E69B0FBDAD2}"/>
              </a:ext>
            </a:extLst>
          </p:cNvPr>
          <p:cNvPicPr>
            <a:picLocks noChangeAspect="1"/>
          </p:cNvPicPr>
          <p:nvPr/>
        </p:nvPicPr>
        <p:blipFill rotWithShape="1">
          <a:blip r:embed="rId3">
            <a:extLst>
              <a:ext uri="{28A0092B-C50C-407E-A947-70E740481C1C}">
                <a14:useLocalDpi xmlns:a14="http://schemas.microsoft.com/office/drawing/2010/main" val="0"/>
              </a:ext>
            </a:extLst>
          </a:blip>
          <a:srcRect t="20559" r="17308"/>
          <a:stretch/>
        </p:blipFill>
        <p:spPr>
          <a:xfrm>
            <a:off x="6096000" y="1313970"/>
            <a:ext cx="5400000" cy="4921861"/>
          </a:xfrm>
          <a:prstGeom prst="rect">
            <a:avLst/>
          </a:prstGeom>
        </p:spPr>
      </p:pic>
      <p:pic>
        <p:nvPicPr>
          <p:cNvPr id="13" name="Picture 12">
            <a:extLst>
              <a:ext uri="{FF2B5EF4-FFF2-40B4-BE49-F238E27FC236}">
                <a16:creationId xmlns:a16="http://schemas.microsoft.com/office/drawing/2014/main" id="{5FB93888-2459-66C5-7436-75931E088941}"/>
              </a:ext>
            </a:extLst>
          </p:cNvPr>
          <p:cNvPicPr>
            <a:picLocks noChangeAspect="1"/>
          </p:cNvPicPr>
          <p:nvPr/>
        </p:nvPicPr>
        <p:blipFill>
          <a:blip r:embed="rId4"/>
          <a:stretch>
            <a:fillRect/>
          </a:stretch>
        </p:blipFill>
        <p:spPr>
          <a:xfrm>
            <a:off x="10041594" y="1673225"/>
            <a:ext cx="1348857" cy="541067"/>
          </a:xfrm>
          <a:prstGeom prst="rect">
            <a:avLst/>
          </a:prstGeom>
        </p:spPr>
      </p:pic>
      <p:sp>
        <p:nvSpPr>
          <p:cNvPr id="3" name="TextBox 2">
            <a:extLst>
              <a:ext uri="{FF2B5EF4-FFF2-40B4-BE49-F238E27FC236}">
                <a16:creationId xmlns:a16="http://schemas.microsoft.com/office/drawing/2014/main" id="{DA520AE5-5D1A-C6A9-7545-3D3052721E32}"/>
              </a:ext>
            </a:extLst>
          </p:cNvPr>
          <p:cNvSpPr txBox="1"/>
          <p:nvPr/>
        </p:nvSpPr>
        <p:spPr>
          <a:xfrm>
            <a:off x="6164538" y="6097331"/>
            <a:ext cx="2067339" cy="276999"/>
          </a:xfrm>
          <a:prstGeom prst="rect">
            <a:avLst/>
          </a:prstGeom>
          <a:noFill/>
        </p:spPr>
        <p:txBody>
          <a:bodyPr wrap="square" rtlCol="0">
            <a:spAutoFit/>
          </a:bodyPr>
          <a:lstStyle/>
          <a:p>
            <a:r>
              <a:rPr lang="en-GB" sz="1200">
                <a:hlinkClick r:id="rId5"/>
              </a:rPr>
              <a:t>Interactive map</a:t>
            </a:r>
            <a:endParaRPr lang="en-GB" sz="1200"/>
          </a:p>
        </p:txBody>
      </p:sp>
    </p:spTree>
    <p:extLst>
      <p:ext uri="{BB962C8B-B14F-4D97-AF65-F5344CB8AC3E}">
        <p14:creationId xmlns:p14="http://schemas.microsoft.com/office/powerpoint/2010/main" val="4010261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A82913DEA0148AC94C8BCBF1D7BBE" ma:contentTypeVersion="1115" ma:contentTypeDescription="Create a new document." ma:contentTypeScope="" ma:versionID="c1229ecf5a6ff65fd936f98bf61dd995">
  <xsd:schema xmlns:xsd="http://www.w3.org/2001/XMLSchema" xmlns:xs="http://www.w3.org/2001/XMLSchema" xmlns:p="http://schemas.microsoft.com/office/2006/metadata/properties" xmlns:ns2="bdacb442-bfc7-44df-9acc-2a4df8c8cb38" xmlns:ns3="e57c56eb-a1f0-4979-a931-b899a3a709e4" targetNamespace="http://schemas.microsoft.com/office/2006/metadata/properties" ma:root="true" ma:fieldsID="a5f95ff58b3f6864889663fba1a7b5cf" ns2:_="" ns3:_="">
    <xsd:import namespace="bdacb442-bfc7-44df-9acc-2a4df8c8cb38"/>
    <xsd:import namespace="e57c56eb-a1f0-4979-a931-b899a3a709e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7c56eb-a1f0-4979-a931-b899a3a709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dacb442-bfc7-44df-9acc-2a4df8c8cb38">T6W7HYUETC4M-1407514363-107262</_dlc_DocId>
    <_dlc_DocIdUrl xmlns="bdacb442-bfc7-44df-9acc-2a4df8c8cb38">
      <Url>https://bucksbusinessfirst.sharepoint.com/sites/btvlep/_layouts/15/DocIdRedir.aspx?ID=T6W7HYUETC4M-1407514363-107262</Url>
      <Description>T6W7HYUETC4M-1407514363-107262</Description>
    </_dlc_DocIdUrl>
    <lcf76f155ced4ddcb4097134ff3c332f xmlns="e57c56eb-a1f0-4979-a931-b899a3a709e4">
      <Terms xmlns="http://schemas.microsoft.com/office/infopath/2007/PartnerControls"/>
    </lcf76f155ced4ddcb4097134ff3c332f>
    <TaxCatchAll xmlns="bdacb442-bfc7-44df-9acc-2a4df8c8cb38"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ECAA750-14C0-4C76-A1C9-FFF46745B11F}">
  <ds:schemaRefs>
    <ds:schemaRef ds:uri="http://schemas.microsoft.com/sharepoint/v3/contenttype/forms"/>
  </ds:schemaRefs>
</ds:datastoreItem>
</file>

<file path=customXml/itemProps2.xml><?xml version="1.0" encoding="utf-8"?>
<ds:datastoreItem xmlns:ds="http://schemas.openxmlformats.org/officeDocument/2006/customXml" ds:itemID="{37C1A433-44B1-47D7-B374-268A9EB3E3B4}">
  <ds:schemaRefs>
    <ds:schemaRef ds:uri="bdacb442-bfc7-44df-9acc-2a4df8c8cb38"/>
    <ds:schemaRef ds:uri="e57c56eb-a1f0-4979-a931-b899a3a709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924ED9-1F64-4728-87D2-3F1DADADCD44}">
  <ds:schemaRefs>
    <ds:schemaRef ds:uri="bdacb442-bfc7-44df-9acc-2a4df8c8cb38"/>
    <ds:schemaRef ds:uri="e57c56eb-a1f0-4979-a931-b899a3a709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22ABA15-DC33-46CD-B1C8-248D6DBD334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TotalTime>
  <Words>4508</Words>
  <Application>Microsoft Office PowerPoint</Application>
  <PresentationFormat>Widescreen</PresentationFormat>
  <Paragraphs>832</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Open Sans</vt:lpstr>
      <vt:lpstr>Office Theme</vt:lpstr>
      <vt:lpstr>1_Office Theme</vt:lpstr>
      <vt:lpstr>Buckinghamshire Businesses: 2023</vt:lpstr>
      <vt:lpstr>About </vt:lpstr>
      <vt:lpstr>Headlines (1) </vt:lpstr>
      <vt:lpstr>Headlines (2) </vt:lpstr>
      <vt:lpstr>VAT / PAYE Businesses</vt:lpstr>
      <vt:lpstr>Change in the number of VAT/PAYE businesses in Buckinghamshire over recent years (1) </vt:lpstr>
      <vt:lpstr>Change in the number of VAT/PAYE businesses in Buckinghamshire over recent years (2)</vt:lpstr>
      <vt:lpstr>PowerPoint Presentation</vt:lpstr>
      <vt:lpstr>PowerPoint Presentation</vt:lpstr>
      <vt:lpstr>Size of VAT/PAYE businesses in Buckinghamshire</vt:lpstr>
      <vt:lpstr>PowerPoint Presentation</vt:lpstr>
      <vt:lpstr>PowerPoint Presentation</vt:lpstr>
      <vt:lpstr>PowerPoint Presentation</vt:lpstr>
      <vt:lpstr>PowerPoint Presentation</vt:lpstr>
      <vt:lpstr>Overall private sector business estimates</vt:lpstr>
      <vt:lpstr>Overall estimate of private sector businesses in Buckinghamshire </vt:lpstr>
      <vt:lpstr>Business start-ups</vt:lpstr>
      <vt:lpstr>New business start-ups</vt:lpstr>
      <vt:lpstr>Legal status</vt:lpstr>
      <vt:lpstr>Sector</vt:lpstr>
      <vt:lpstr>Location</vt:lpstr>
      <vt:lpstr>Definitions and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Buckinghamshire Economy: 2021</dc:title>
  <dc:creator>Caroline Perkins</dc:creator>
  <cp:lastModifiedBy>Caroline Hargrave</cp:lastModifiedBy>
  <cp:revision>2</cp:revision>
  <dcterms:created xsi:type="dcterms:W3CDTF">2021-05-21T15:56:46Z</dcterms:created>
  <dcterms:modified xsi:type="dcterms:W3CDTF">2023-10-27T12:22:55Z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0x010100DBCA82913DEA0148AC94C8BCBF1D7BBE</vt:lpwstr>
  </property>
  <property fmtid="{D5CDD505-2E9C-101B-9397-08002B2CF9AE}" pid="3" name="_dlc_DocIdItemGuid">
    <vt:lpwstr>751ecd7c-97c4-4723-a417-4ecb9ca929de</vt:lpwstr>
  </property>
  <property fmtid="{D5CDD505-2E9C-101B-9397-08002B2CF9AE}" pid="4" name="MediaServiceImageTags">
    <vt:lpwstr/>
  </property>
</Properties>
</file>