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96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2096E8-4045-8BDF-D96B-615510237C3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2FA6C8B-171A-D8B4-6F72-FB3E07D6A68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C578375-4016-D30D-A6C9-00FF21AA6946}"/>
              </a:ext>
            </a:extLst>
          </p:cNvPr>
          <p:cNvSpPr>
            <a:spLocks noGrp="1"/>
          </p:cNvSpPr>
          <p:nvPr>
            <p:ph type="dt" sz="half" idx="10"/>
          </p:nvPr>
        </p:nvSpPr>
        <p:spPr/>
        <p:txBody>
          <a:bodyPr/>
          <a:lstStyle/>
          <a:p>
            <a:fld id="{1B7DC635-853E-478B-B127-20380CB376D2}" type="datetimeFigureOut">
              <a:rPr lang="en-GB" smtClean="0"/>
              <a:t>22/09/2023</a:t>
            </a:fld>
            <a:endParaRPr lang="en-GB"/>
          </a:p>
        </p:txBody>
      </p:sp>
      <p:sp>
        <p:nvSpPr>
          <p:cNvPr id="5" name="Footer Placeholder 4">
            <a:extLst>
              <a:ext uri="{FF2B5EF4-FFF2-40B4-BE49-F238E27FC236}">
                <a16:creationId xmlns:a16="http://schemas.microsoft.com/office/drawing/2014/main" id="{142FF4E1-A0DA-CAE8-CE1E-3094F512B8A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5EA23E7-CB88-6EA8-F917-B9B68FE543AD}"/>
              </a:ext>
            </a:extLst>
          </p:cNvPr>
          <p:cNvSpPr>
            <a:spLocks noGrp="1"/>
          </p:cNvSpPr>
          <p:nvPr>
            <p:ph type="sldNum" sz="quarter" idx="12"/>
          </p:nvPr>
        </p:nvSpPr>
        <p:spPr/>
        <p:txBody>
          <a:bodyPr/>
          <a:lstStyle/>
          <a:p>
            <a:fld id="{D676FE59-7BC5-4383-ABE0-2D684985E70C}" type="slidenum">
              <a:rPr lang="en-GB" smtClean="0"/>
              <a:t>‹#›</a:t>
            </a:fld>
            <a:endParaRPr lang="en-GB"/>
          </a:p>
        </p:txBody>
      </p:sp>
    </p:spTree>
    <p:extLst>
      <p:ext uri="{BB962C8B-B14F-4D97-AF65-F5344CB8AC3E}">
        <p14:creationId xmlns:p14="http://schemas.microsoft.com/office/powerpoint/2010/main" val="34594142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82A348-B6FE-7605-3D4C-A0A6D687C32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34973E5-76D5-05CB-C5AD-66EC576D28A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7A9DC56-5089-D5E3-6116-91139B8B0938}"/>
              </a:ext>
            </a:extLst>
          </p:cNvPr>
          <p:cNvSpPr>
            <a:spLocks noGrp="1"/>
          </p:cNvSpPr>
          <p:nvPr>
            <p:ph type="dt" sz="half" idx="10"/>
          </p:nvPr>
        </p:nvSpPr>
        <p:spPr/>
        <p:txBody>
          <a:bodyPr/>
          <a:lstStyle/>
          <a:p>
            <a:fld id="{1B7DC635-853E-478B-B127-20380CB376D2}" type="datetimeFigureOut">
              <a:rPr lang="en-GB" smtClean="0"/>
              <a:t>22/09/2023</a:t>
            </a:fld>
            <a:endParaRPr lang="en-GB"/>
          </a:p>
        </p:txBody>
      </p:sp>
      <p:sp>
        <p:nvSpPr>
          <p:cNvPr id="5" name="Footer Placeholder 4">
            <a:extLst>
              <a:ext uri="{FF2B5EF4-FFF2-40B4-BE49-F238E27FC236}">
                <a16:creationId xmlns:a16="http://schemas.microsoft.com/office/drawing/2014/main" id="{1EAED02D-A1FB-364A-B069-27A3D3A1D23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E69F030-5057-3B6E-CBB7-B15E77B7DE9A}"/>
              </a:ext>
            </a:extLst>
          </p:cNvPr>
          <p:cNvSpPr>
            <a:spLocks noGrp="1"/>
          </p:cNvSpPr>
          <p:nvPr>
            <p:ph type="sldNum" sz="quarter" idx="12"/>
          </p:nvPr>
        </p:nvSpPr>
        <p:spPr/>
        <p:txBody>
          <a:bodyPr/>
          <a:lstStyle/>
          <a:p>
            <a:fld id="{D676FE59-7BC5-4383-ABE0-2D684985E70C}" type="slidenum">
              <a:rPr lang="en-GB" smtClean="0"/>
              <a:t>‹#›</a:t>
            </a:fld>
            <a:endParaRPr lang="en-GB"/>
          </a:p>
        </p:txBody>
      </p:sp>
    </p:spTree>
    <p:extLst>
      <p:ext uri="{BB962C8B-B14F-4D97-AF65-F5344CB8AC3E}">
        <p14:creationId xmlns:p14="http://schemas.microsoft.com/office/powerpoint/2010/main" val="2312792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0908A0C-3934-5B99-9E59-7E7A2DBE872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FF69C8E-AF95-74E9-6B3A-990BD08B088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742A393-2FBA-4956-C2D1-EC4D6BDE8263}"/>
              </a:ext>
            </a:extLst>
          </p:cNvPr>
          <p:cNvSpPr>
            <a:spLocks noGrp="1"/>
          </p:cNvSpPr>
          <p:nvPr>
            <p:ph type="dt" sz="half" idx="10"/>
          </p:nvPr>
        </p:nvSpPr>
        <p:spPr/>
        <p:txBody>
          <a:bodyPr/>
          <a:lstStyle/>
          <a:p>
            <a:fld id="{1B7DC635-853E-478B-B127-20380CB376D2}" type="datetimeFigureOut">
              <a:rPr lang="en-GB" smtClean="0"/>
              <a:t>22/09/2023</a:t>
            </a:fld>
            <a:endParaRPr lang="en-GB"/>
          </a:p>
        </p:txBody>
      </p:sp>
      <p:sp>
        <p:nvSpPr>
          <p:cNvPr id="5" name="Footer Placeholder 4">
            <a:extLst>
              <a:ext uri="{FF2B5EF4-FFF2-40B4-BE49-F238E27FC236}">
                <a16:creationId xmlns:a16="http://schemas.microsoft.com/office/drawing/2014/main" id="{BE167C6B-D321-9129-31BD-46282DD751F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D6827AB-6620-2B7E-1B6B-E5F3CCBDCC26}"/>
              </a:ext>
            </a:extLst>
          </p:cNvPr>
          <p:cNvSpPr>
            <a:spLocks noGrp="1"/>
          </p:cNvSpPr>
          <p:nvPr>
            <p:ph type="sldNum" sz="quarter" idx="12"/>
          </p:nvPr>
        </p:nvSpPr>
        <p:spPr/>
        <p:txBody>
          <a:bodyPr/>
          <a:lstStyle/>
          <a:p>
            <a:fld id="{D676FE59-7BC5-4383-ABE0-2D684985E70C}" type="slidenum">
              <a:rPr lang="en-GB" smtClean="0"/>
              <a:t>‹#›</a:t>
            </a:fld>
            <a:endParaRPr lang="en-GB"/>
          </a:p>
        </p:txBody>
      </p:sp>
    </p:spTree>
    <p:extLst>
      <p:ext uri="{BB962C8B-B14F-4D97-AF65-F5344CB8AC3E}">
        <p14:creationId xmlns:p14="http://schemas.microsoft.com/office/powerpoint/2010/main" val="1184047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7D13D-143D-80E6-BE6C-6EE594316FA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E2F665B-B72B-AFE7-3537-77E3822D9AC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6D0C3D2-1F37-C625-4717-AB8078DC5CE4}"/>
              </a:ext>
            </a:extLst>
          </p:cNvPr>
          <p:cNvSpPr>
            <a:spLocks noGrp="1"/>
          </p:cNvSpPr>
          <p:nvPr>
            <p:ph type="dt" sz="half" idx="10"/>
          </p:nvPr>
        </p:nvSpPr>
        <p:spPr/>
        <p:txBody>
          <a:bodyPr/>
          <a:lstStyle/>
          <a:p>
            <a:fld id="{1B7DC635-853E-478B-B127-20380CB376D2}" type="datetimeFigureOut">
              <a:rPr lang="en-GB" smtClean="0"/>
              <a:t>22/09/2023</a:t>
            </a:fld>
            <a:endParaRPr lang="en-GB"/>
          </a:p>
        </p:txBody>
      </p:sp>
      <p:sp>
        <p:nvSpPr>
          <p:cNvPr id="5" name="Footer Placeholder 4">
            <a:extLst>
              <a:ext uri="{FF2B5EF4-FFF2-40B4-BE49-F238E27FC236}">
                <a16:creationId xmlns:a16="http://schemas.microsoft.com/office/drawing/2014/main" id="{9985B113-90D7-2B7A-76FC-972DBFF388E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AF1CC82-12EA-A7A8-AB89-67CBDAC9FE4E}"/>
              </a:ext>
            </a:extLst>
          </p:cNvPr>
          <p:cNvSpPr>
            <a:spLocks noGrp="1"/>
          </p:cNvSpPr>
          <p:nvPr>
            <p:ph type="sldNum" sz="quarter" idx="12"/>
          </p:nvPr>
        </p:nvSpPr>
        <p:spPr/>
        <p:txBody>
          <a:bodyPr/>
          <a:lstStyle/>
          <a:p>
            <a:fld id="{D676FE59-7BC5-4383-ABE0-2D684985E70C}" type="slidenum">
              <a:rPr lang="en-GB" smtClean="0"/>
              <a:t>‹#›</a:t>
            </a:fld>
            <a:endParaRPr lang="en-GB"/>
          </a:p>
        </p:txBody>
      </p:sp>
    </p:spTree>
    <p:extLst>
      <p:ext uri="{BB962C8B-B14F-4D97-AF65-F5344CB8AC3E}">
        <p14:creationId xmlns:p14="http://schemas.microsoft.com/office/powerpoint/2010/main" val="2072615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D77F8-FFE1-2C97-CDD9-31A4514AA4E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6EB415D-17CC-E221-4145-18248BC340D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3BA81B5-28E4-B8ED-8FDC-A0B3A9E25632}"/>
              </a:ext>
            </a:extLst>
          </p:cNvPr>
          <p:cNvSpPr>
            <a:spLocks noGrp="1"/>
          </p:cNvSpPr>
          <p:nvPr>
            <p:ph type="dt" sz="half" idx="10"/>
          </p:nvPr>
        </p:nvSpPr>
        <p:spPr/>
        <p:txBody>
          <a:bodyPr/>
          <a:lstStyle/>
          <a:p>
            <a:fld id="{1B7DC635-853E-478B-B127-20380CB376D2}" type="datetimeFigureOut">
              <a:rPr lang="en-GB" smtClean="0"/>
              <a:t>22/09/2023</a:t>
            </a:fld>
            <a:endParaRPr lang="en-GB"/>
          </a:p>
        </p:txBody>
      </p:sp>
      <p:sp>
        <p:nvSpPr>
          <p:cNvPr id="5" name="Footer Placeholder 4">
            <a:extLst>
              <a:ext uri="{FF2B5EF4-FFF2-40B4-BE49-F238E27FC236}">
                <a16:creationId xmlns:a16="http://schemas.microsoft.com/office/drawing/2014/main" id="{9D4BC676-2E96-AA03-77A5-6D6FE305614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336A348-FEFE-08E4-CD77-AEAA3D7CD47C}"/>
              </a:ext>
            </a:extLst>
          </p:cNvPr>
          <p:cNvSpPr>
            <a:spLocks noGrp="1"/>
          </p:cNvSpPr>
          <p:nvPr>
            <p:ph type="sldNum" sz="quarter" idx="12"/>
          </p:nvPr>
        </p:nvSpPr>
        <p:spPr/>
        <p:txBody>
          <a:bodyPr/>
          <a:lstStyle/>
          <a:p>
            <a:fld id="{D676FE59-7BC5-4383-ABE0-2D684985E70C}" type="slidenum">
              <a:rPr lang="en-GB" smtClean="0"/>
              <a:t>‹#›</a:t>
            </a:fld>
            <a:endParaRPr lang="en-GB"/>
          </a:p>
        </p:txBody>
      </p:sp>
    </p:spTree>
    <p:extLst>
      <p:ext uri="{BB962C8B-B14F-4D97-AF65-F5344CB8AC3E}">
        <p14:creationId xmlns:p14="http://schemas.microsoft.com/office/powerpoint/2010/main" val="41387284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2C8CB4-1B3F-261C-F260-3A1C090881F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3176705-5C29-81F5-19E8-98014A4F47E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CE50A3E-0070-A930-8E17-4CAB272132C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BFCF868-C714-3701-6A22-359E56BEAA9D}"/>
              </a:ext>
            </a:extLst>
          </p:cNvPr>
          <p:cNvSpPr>
            <a:spLocks noGrp="1"/>
          </p:cNvSpPr>
          <p:nvPr>
            <p:ph type="dt" sz="half" idx="10"/>
          </p:nvPr>
        </p:nvSpPr>
        <p:spPr/>
        <p:txBody>
          <a:bodyPr/>
          <a:lstStyle/>
          <a:p>
            <a:fld id="{1B7DC635-853E-478B-B127-20380CB376D2}" type="datetimeFigureOut">
              <a:rPr lang="en-GB" smtClean="0"/>
              <a:t>22/09/2023</a:t>
            </a:fld>
            <a:endParaRPr lang="en-GB"/>
          </a:p>
        </p:txBody>
      </p:sp>
      <p:sp>
        <p:nvSpPr>
          <p:cNvPr id="6" name="Footer Placeholder 5">
            <a:extLst>
              <a:ext uri="{FF2B5EF4-FFF2-40B4-BE49-F238E27FC236}">
                <a16:creationId xmlns:a16="http://schemas.microsoft.com/office/drawing/2014/main" id="{4530EFF5-CE54-40F8-A9B3-69A018AE1F4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3DDF1A2-67A6-CF57-C770-16EFFEC50FE3}"/>
              </a:ext>
            </a:extLst>
          </p:cNvPr>
          <p:cNvSpPr>
            <a:spLocks noGrp="1"/>
          </p:cNvSpPr>
          <p:nvPr>
            <p:ph type="sldNum" sz="quarter" idx="12"/>
          </p:nvPr>
        </p:nvSpPr>
        <p:spPr/>
        <p:txBody>
          <a:bodyPr/>
          <a:lstStyle/>
          <a:p>
            <a:fld id="{D676FE59-7BC5-4383-ABE0-2D684985E70C}" type="slidenum">
              <a:rPr lang="en-GB" smtClean="0"/>
              <a:t>‹#›</a:t>
            </a:fld>
            <a:endParaRPr lang="en-GB"/>
          </a:p>
        </p:txBody>
      </p:sp>
    </p:spTree>
    <p:extLst>
      <p:ext uri="{BB962C8B-B14F-4D97-AF65-F5344CB8AC3E}">
        <p14:creationId xmlns:p14="http://schemas.microsoft.com/office/powerpoint/2010/main" val="27967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20C681-B904-7173-8084-A4BCDEE1577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1AE47F3-8A1B-B4B6-4B22-9DA8113A548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1C4C49A-98A8-EB38-A21C-4D9017118AE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D3A77D6-ADAA-B1EA-46DD-9887D125A20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1F7B22A-B06B-0BCE-9D44-625783CD2B4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33571AA-F9EF-60EC-FFD2-7D82EE756CD3}"/>
              </a:ext>
            </a:extLst>
          </p:cNvPr>
          <p:cNvSpPr>
            <a:spLocks noGrp="1"/>
          </p:cNvSpPr>
          <p:nvPr>
            <p:ph type="dt" sz="half" idx="10"/>
          </p:nvPr>
        </p:nvSpPr>
        <p:spPr/>
        <p:txBody>
          <a:bodyPr/>
          <a:lstStyle/>
          <a:p>
            <a:fld id="{1B7DC635-853E-478B-B127-20380CB376D2}" type="datetimeFigureOut">
              <a:rPr lang="en-GB" smtClean="0"/>
              <a:t>22/09/2023</a:t>
            </a:fld>
            <a:endParaRPr lang="en-GB"/>
          </a:p>
        </p:txBody>
      </p:sp>
      <p:sp>
        <p:nvSpPr>
          <p:cNvPr id="8" name="Footer Placeholder 7">
            <a:extLst>
              <a:ext uri="{FF2B5EF4-FFF2-40B4-BE49-F238E27FC236}">
                <a16:creationId xmlns:a16="http://schemas.microsoft.com/office/drawing/2014/main" id="{CADB94BF-84A4-0899-8183-D7051259BC9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9C67846-6DC8-3530-2666-02E0299CA133}"/>
              </a:ext>
            </a:extLst>
          </p:cNvPr>
          <p:cNvSpPr>
            <a:spLocks noGrp="1"/>
          </p:cNvSpPr>
          <p:nvPr>
            <p:ph type="sldNum" sz="quarter" idx="12"/>
          </p:nvPr>
        </p:nvSpPr>
        <p:spPr/>
        <p:txBody>
          <a:bodyPr/>
          <a:lstStyle/>
          <a:p>
            <a:fld id="{D676FE59-7BC5-4383-ABE0-2D684985E70C}" type="slidenum">
              <a:rPr lang="en-GB" smtClean="0"/>
              <a:t>‹#›</a:t>
            </a:fld>
            <a:endParaRPr lang="en-GB"/>
          </a:p>
        </p:txBody>
      </p:sp>
    </p:spTree>
    <p:extLst>
      <p:ext uri="{BB962C8B-B14F-4D97-AF65-F5344CB8AC3E}">
        <p14:creationId xmlns:p14="http://schemas.microsoft.com/office/powerpoint/2010/main" val="35319294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1154FB-8437-95DF-E985-FE476586D7B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71F4A77-E78C-055B-0692-1EFCE8B572EA}"/>
              </a:ext>
            </a:extLst>
          </p:cNvPr>
          <p:cNvSpPr>
            <a:spLocks noGrp="1"/>
          </p:cNvSpPr>
          <p:nvPr>
            <p:ph type="dt" sz="half" idx="10"/>
          </p:nvPr>
        </p:nvSpPr>
        <p:spPr/>
        <p:txBody>
          <a:bodyPr/>
          <a:lstStyle/>
          <a:p>
            <a:fld id="{1B7DC635-853E-478B-B127-20380CB376D2}" type="datetimeFigureOut">
              <a:rPr lang="en-GB" smtClean="0"/>
              <a:t>22/09/2023</a:t>
            </a:fld>
            <a:endParaRPr lang="en-GB"/>
          </a:p>
        </p:txBody>
      </p:sp>
      <p:sp>
        <p:nvSpPr>
          <p:cNvPr id="4" name="Footer Placeholder 3">
            <a:extLst>
              <a:ext uri="{FF2B5EF4-FFF2-40B4-BE49-F238E27FC236}">
                <a16:creationId xmlns:a16="http://schemas.microsoft.com/office/drawing/2014/main" id="{BE6900B1-5763-18E6-C40A-528AD7003A4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D6A2F17-EAC2-ECA4-F37A-3037B5DED1E8}"/>
              </a:ext>
            </a:extLst>
          </p:cNvPr>
          <p:cNvSpPr>
            <a:spLocks noGrp="1"/>
          </p:cNvSpPr>
          <p:nvPr>
            <p:ph type="sldNum" sz="quarter" idx="12"/>
          </p:nvPr>
        </p:nvSpPr>
        <p:spPr/>
        <p:txBody>
          <a:bodyPr/>
          <a:lstStyle/>
          <a:p>
            <a:fld id="{D676FE59-7BC5-4383-ABE0-2D684985E70C}" type="slidenum">
              <a:rPr lang="en-GB" smtClean="0"/>
              <a:t>‹#›</a:t>
            </a:fld>
            <a:endParaRPr lang="en-GB"/>
          </a:p>
        </p:txBody>
      </p:sp>
    </p:spTree>
    <p:extLst>
      <p:ext uri="{BB962C8B-B14F-4D97-AF65-F5344CB8AC3E}">
        <p14:creationId xmlns:p14="http://schemas.microsoft.com/office/powerpoint/2010/main" val="3757576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7E9BB3-9980-2E24-0691-26546C04A37C}"/>
              </a:ext>
            </a:extLst>
          </p:cNvPr>
          <p:cNvSpPr>
            <a:spLocks noGrp="1"/>
          </p:cNvSpPr>
          <p:nvPr>
            <p:ph type="dt" sz="half" idx="10"/>
          </p:nvPr>
        </p:nvSpPr>
        <p:spPr/>
        <p:txBody>
          <a:bodyPr/>
          <a:lstStyle/>
          <a:p>
            <a:fld id="{1B7DC635-853E-478B-B127-20380CB376D2}" type="datetimeFigureOut">
              <a:rPr lang="en-GB" smtClean="0"/>
              <a:t>22/09/2023</a:t>
            </a:fld>
            <a:endParaRPr lang="en-GB"/>
          </a:p>
        </p:txBody>
      </p:sp>
      <p:sp>
        <p:nvSpPr>
          <p:cNvPr id="3" name="Footer Placeholder 2">
            <a:extLst>
              <a:ext uri="{FF2B5EF4-FFF2-40B4-BE49-F238E27FC236}">
                <a16:creationId xmlns:a16="http://schemas.microsoft.com/office/drawing/2014/main" id="{5C0469EB-291F-A521-D68B-7AEB57F3552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AC06948-D7EA-8378-19DC-AB6E0F83E6B1}"/>
              </a:ext>
            </a:extLst>
          </p:cNvPr>
          <p:cNvSpPr>
            <a:spLocks noGrp="1"/>
          </p:cNvSpPr>
          <p:nvPr>
            <p:ph type="sldNum" sz="quarter" idx="12"/>
          </p:nvPr>
        </p:nvSpPr>
        <p:spPr/>
        <p:txBody>
          <a:bodyPr/>
          <a:lstStyle/>
          <a:p>
            <a:fld id="{D676FE59-7BC5-4383-ABE0-2D684985E70C}" type="slidenum">
              <a:rPr lang="en-GB" smtClean="0"/>
              <a:t>‹#›</a:t>
            </a:fld>
            <a:endParaRPr lang="en-GB"/>
          </a:p>
        </p:txBody>
      </p:sp>
    </p:spTree>
    <p:extLst>
      <p:ext uri="{BB962C8B-B14F-4D97-AF65-F5344CB8AC3E}">
        <p14:creationId xmlns:p14="http://schemas.microsoft.com/office/powerpoint/2010/main" val="1759324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8074F2-3A58-AC9B-5920-63B1DBEB95E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2D49AEF-B13C-7944-F8D6-AEB2AF05707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C1F3ACD-253B-8188-EFE5-B3FC7344D9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87E349A-125D-A794-C4D5-715736E07DA8}"/>
              </a:ext>
            </a:extLst>
          </p:cNvPr>
          <p:cNvSpPr>
            <a:spLocks noGrp="1"/>
          </p:cNvSpPr>
          <p:nvPr>
            <p:ph type="dt" sz="half" idx="10"/>
          </p:nvPr>
        </p:nvSpPr>
        <p:spPr/>
        <p:txBody>
          <a:bodyPr/>
          <a:lstStyle/>
          <a:p>
            <a:fld id="{1B7DC635-853E-478B-B127-20380CB376D2}" type="datetimeFigureOut">
              <a:rPr lang="en-GB" smtClean="0"/>
              <a:t>22/09/2023</a:t>
            </a:fld>
            <a:endParaRPr lang="en-GB"/>
          </a:p>
        </p:txBody>
      </p:sp>
      <p:sp>
        <p:nvSpPr>
          <p:cNvPr id="6" name="Footer Placeholder 5">
            <a:extLst>
              <a:ext uri="{FF2B5EF4-FFF2-40B4-BE49-F238E27FC236}">
                <a16:creationId xmlns:a16="http://schemas.microsoft.com/office/drawing/2014/main" id="{8B482EF3-39AA-2893-BF35-265C833FEED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5926416-8B57-8118-637F-2085203D0E60}"/>
              </a:ext>
            </a:extLst>
          </p:cNvPr>
          <p:cNvSpPr>
            <a:spLocks noGrp="1"/>
          </p:cNvSpPr>
          <p:nvPr>
            <p:ph type="sldNum" sz="quarter" idx="12"/>
          </p:nvPr>
        </p:nvSpPr>
        <p:spPr/>
        <p:txBody>
          <a:bodyPr/>
          <a:lstStyle/>
          <a:p>
            <a:fld id="{D676FE59-7BC5-4383-ABE0-2D684985E70C}" type="slidenum">
              <a:rPr lang="en-GB" smtClean="0"/>
              <a:t>‹#›</a:t>
            </a:fld>
            <a:endParaRPr lang="en-GB"/>
          </a:p>
        </p:txBody>
      </p:sp>
    </p:spTree>
    <p:extLst>
      <p:ext uri="{BB962C8B-B14F-4D97-AF65-F5344CB8AC3E}">
        <p14:creationId xmlns:p14="http://schemas.microsoft.com/office/powerpoint/2010/main" val="128821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8AF90D-1718-EA9A-161E-CA762F29C47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A530144-38D2-41FF-1936-76644E02155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0B8D73D-CB9B-B8B3-FAF4-07B044F6FE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0F4A46D-798E-3060-4FEA-6376FD7567AB}"/>
              </a:ext>
            </a:extLst>
          </p:cNvPr>
          <p:cNvSpPr>
            <a:spLocks noGrp="1"/>
          </p:cNvSpPr>
          <p:nvPr>
            <p:ph type="dt" sz="half" idx="10"/>
          </p:nvPr>
        </p:nvSpPr>
        <p:spPr/>
        <p:txBody>
          <a:bodyPr/>
          <a:lstStyle/>
          <a:p>
            <a:fld id="{1B7DC635-853E-478B-B127-20380CB376D2}" type="datetimeFigureOut">
              <a:rPr lang="en-GB" smtClean="0"/>
              <a:t>22/09/2023</a:t>
            </a:fld>
            <a:endParaRPr lang="en-GB"/>
          </a:p>
        </p:txBody>
      </p:sp>
      <p:sp>
        <p:nvSpPr>
          <p:cNvPr id="6" name="Footer Placeholder 5">
            <a:extLst>
              <a:ext uri="{FF2B5EF4-FFF2-40B4-BE49-F238E27FC236}">
                <a16:creationId xmlns:a16="http://schemas.microsoft.com/office/drawing/2014/main" id="{7D0B3BCA-698D-9271-3B0C-92B110E5151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8A5551E-9435-E3DC-2E97-D91E4B5E8D49}"/>
              </a:ext>
            </a:extLst>
          </p:cNvPr>
          <p:cNvSpPr>
            <a:spLocks noGrp="1"/>
          </p:cNvSpPr>
          <p:nvPr>
            <p:ph type="sldNum" sz="quarter" idx="12"/>
          </p:nvPr>
        </p:nvSpPr>
        <p:spPr/>
        <p:txBody>
          <a:bodyPr/>
          <a:lstStyle/>
          <a:p>
            <a:fld id="{D676FE59-7BC5-4383-ABE0-2D684985E70C}" type="slidenum">
              <a:rPr lang="en-GB" smtClean="0"/>
              <a:t>‹#›</a:t>
            </a:fld>
            <a:endParaRPr lang="en-GB"/>
          </a:p>
        </p:txBody>
      </p:sp>
    </p:spTree>
    <p:extLst>
      <p:ext uri="{BB962C8B-B14F-4D97-AF65-F5344CB8AC3E}">
        <p14:creationId xmlns:p14="http://schemas.microsoft.com/office/powerpoint/2010/main" val="1713328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55828E6-9DC3-CFF3-05DD-9051770397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5F643AA-A990-B760-0786-496AAC4C385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0020A7D-ACCC-0E6C-5BB2-B34DE589B8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7DC635-853E-478B-B127-20380CB376D2}" type="datetimeFigureOut">
              <a:rPr lang="en-GB" smtClean="0"/>
              <a:t>22/09/2023</a:t>
            </a:fld>
            <a:endParaRPr lang="en-GB"/>
          </a:p>
        </p:txBody>
      </p:sp>
      <p:sp>
        <p:nvSpPr>
          <p:cNvPr id="5" name="Footer Placeholder 4">
            <a:extLst>
              <a:ext uri="{FF2B5EF4-FFF2-40B4-BE49-F238E27FC236}">
                <a16:creationId xmlns:a16="http://schemas.microsoft.com/office/drawing/2014/main" id="{CD32F19B-8A71-7006-0EB8-ACDE49259C7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9EFF0A2-63B6-59FA-699F-68315DF2570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76FE59-7BC5-4383-ABE0-2D684985E70C}" type="slidenum">
              <a:rPr lang="en-GB" smtClean="0"/>
              <a:t>‹#›</a:t>
            </a:fld>
            <a:endParaRPr lang="en-GB"/>
          </a:p>
        </p:txBody>
      </p:sp>
    </p:spTree>
    <p:extLst>
      <p:ext uri="{BB962C8B-B14F-4D97-AF65-F5344CB8AC3E}">
        <p14:creationId xmlns:p14="http://schemas.microsoft.com/office/powerpoint/2010/main" val="29499900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mailto:research@buckslep.co.uk" TargetMode="External"/><Relationship Id="rId2" Type="http://schemas.openxmlformats.org/officeDocument/2006/relationships/hyperlink" Target="https://www.beauhurst.com/"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12848F-26F1-F87F-D90C-7AF80A782D30}"/>
              </a:ext>
            </a:extLst>
          </p:cNvPr>
          <p:cNvSpPr>
            <a:spLocks noGrp="1"/>
          </p:cNvSpPr>
          <p:nvPr>
            <p:ph type="ctrTitle"/>
          </p:nvPr>
        </p:nvSpPr>
        <p:spPr>
          <a:xfrm>
            <a:off x="1524000" y="3271684"/>
            <a:ext cx="9144000" cy="2387600"/>
          </a:xfrm>
        </p:spPr>
        <p:txBody>
          <a:bodyPr>
            <a:normAutofit fontScale="90000"/>
          </a:bodyPr>
          <a:lstStyle/>
          <a:p>
            <a:r>
              <a:rPr lang="en-GB" b="1" dirty="0">
                <a:solidFill>
                  <a:srgbClr val="006965"/>
                </a:solidFill>
                <a:latin typeface="+mn-lt"/>
              </a:rPr>
              <a:t>High growth and high growth potential companies based in Buckinghamshire</a:t>
            </a:r>
            <a:br>
              <a:rPr lang="en-GB" b="1" dirty="0">
                <a:solidFill>
                  <a:srgbClr val="006965"/>
                </a:solidFill>
                <a:latin typeface="+mn-lt"/>
              </a:rPr>
            </a:br>
            <a:br>
              <a:rPr lang="en-GB" b="1" dirty="0">
                <a:solidFill>
                  <a:srgbClr val="006965"/>
                </a:solidFill>
                <a:latin typeface="+mn-lt"/>
              </a:rPr>
            </a:br>
            <a:r>
              <a:rPr lang="en-GB" sz="4900" b="1" dirty="0">
                <a:solidFill>
                  <a:srgbClr val="006965"/>
                </a:solidFill>
                <a:latin typeface="+mn-lt"/>
              </a:rPr>
              <a:t>September 2023</a:t>
            </a:r>
            <a:endParaRPr lang="en-GB" b="1" dirty="0">
              <a:solidFill>
                <a:srgbClr val="006965"/>
              </a:solidFill>
              <a:latin typeface="+mn-lt"/>
            </a:endParaRPr>
          </a:p>
        </p:txBody>
      </p:sp>
      <p:pic>
        <p:nvPicPr>
          <p:cNvPr id="1026" name="Picture 2" descr="LEP BEIO logo combined logo main">
            <a:extLst>
              <a:ext uri="{FF2B5EF4-FFF2-40B4-BE49-F238E27FC236}">
                <a16:creationId xmlns:a16="http://schemas.microsoft.com/office/drawing/2014/main" id="{0E677378-61A9-E000-2412-4C7BEB7BEE5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58451" t="16956"/>
          <a:stretch/>
        </p:blipFill>
        <p:spPr bwMode="auto">
          <a:xfrm>
            <a:off x="10172699" y="114300"/>
            <a:ext cx="1685925" cy="9096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64147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8226EDF-794B-53CA-AC82-B570006423D0}"/>
              </a:ext>
            </a:extLst>
          </p:cNvPr>
          <p:cNvSpPr txBox="1"/>
          <p:nvPr/>
        </p:nvSpPr>
        <p:spPr>
          <a:xfrm>
            <a:off x="5909569" y="2029956"/>
            <a:ext cx="5059631" cy="2123658"/>
          </a:xfrm>
          <a:prstGeom prst="rect">
            <a:avLst/>
          </a:prstGeom>
          <a:noFill/>
        </p:spPr>
        <p:txBody>
          <a:bodyPr wrap="square" rtlCol="0">
            <a:spAutoFit/>
          </a:bodyPr>
          <a:lstStyle/>
          <a:p>
            <a:r>
              <a:rPr lang="en-GB" dirty="0"/>
              <a:t>According to </a:t>
            </a:r>
            <a:r>
              <a:rPr lang="en-GB" dirty="0" err="1"/>
              <a:t>Beauhurst</a:t>
            </a:r>
            <a:r>
              <a:rPr lang="en-GB" dirty="0"/>
              <a:t>* there were </a:t>
            </a:r>
            <a:r>
              <a:rPr lang="en-GB" sz="2400" b="1" dirty="0">
                <a:solidFill>
                  <a:srgbClr val="006965"/>
                </a:solidFill>
              </a:rPr>
              <a:t>446</a:t>
            </a:r>
            <a:r>
              <a:rPr lang="en-GB" dirty="0"/>
              <a:t> high growth or high growth potential companies based in Buckinghamshire in September 2023. </a:t>
            </a:r>
          </a:p>
          <a:p>
            <a:endParaRPr lang="en-GB" dirty="0"/>
          </a:p>
          <a:p>
            <a:r>
              <a:rPr lang="en-GB" dirty="0"/>
              <a:t>The top three sectors in which these firms operate are ‘business and professional services’, ‘industrials’ and ‘technology/IP-based businesses’. </a:t>
            </a:r>
          </a:p>
        </p:txBody>
      </p:sp>
      <p:sp>
        <p:nvSpPr>
          <p:cNvPr id="11" name="TextBox 10">
            <a:extLst>
              <a:ext uri="{FF2B5EF4-FFF2-40B4-BE49-F238E27FC236}">
                <a16:creationId xmlns:a16="http://schemas.microsoft.com/office/drawing/2014/main" id="{151A7A27-CE8D-106D-9DAC-82575121EFC3}"/>
              </a:ext>
            </a:extLst>
          </p:cNvPr>
          <p:cNvSpPr txBox="1"/>
          <p:nvPr/>
        </p:nvSpPr>
        <p:spPr>
          <a:xfrm>
            <a:off x="3740458" y="6193496"/>
            <a:ext cx="8282866" cy="523220"/>
          </a:xfrm>
          <a:prstGeom prst="rect">
            <a:avLst/>
          </a:prstGeom>
          <a:noFill/>
        </p:spPr>
        <p:txBody>
          <a:bodyPr wrap="square" rtlCol="0">
            <a:spAutoFit/>
          </a:bodyPr>
          <a:lstStyle/>
          <a:p>
            <a:pPr algn="r"/>
            <a:r>
              <a:rPr lang="en-GB" sz="1400" dirty="0"/>
              <a:t>*</a:t>
            </a:r>
            <a:r>
              <a:rPr lang="en-GB" sz="1400" dirty="0" err="1"/>
              <a:t>Beauhurst</a:t>
            </a:r>
            <a:r>
              <a:rPr lang="en-GB" sz="1400" dirty="0"/>
              <a:t> are a leading source of information on UK high growth firms.  They use a set criteria to identify high growth and high growth potential firms. For more details click </a:t>
            </a:r>
            <a:r>
              <a:rPr lang="en-GB" sz="1400" dirty="0">
                <a:hlinkClick r:id="rId2"/>
              </a:rPr>
              <a:t>here</a:t>
            </a:r>
            <a:r>
              <a:rPr lang="en-GB" sz="1400" dirty="0"/>
              <a:t> or e-mail </a:t>
            </a:r>
            <a:r>
              <a:rPr lang="en-GB" sz="1400" dirty="0">
                <a:hlinkClick r:id="rId3"/>
              </a:rPr>
              <a:t>research@buckslep.co.uk</a:t>
            </a:r>
            <a:r>
              <a:rPr lang="en-GB" sz="1400" dirty="0"/>
              <a:t> </a:t>
            </a:r>
          </a:p>
        </p:txBody>
      </p:sp>
      <p:pic>
        <p:nvPicPr>
          <p:cNvPr id="15" name="Picture 14">
            <a:extLst>
              <a:ext uri="{FF2B5EF4-FFF2-40B4-BE49-F238E27FC236}">
                <a16:creationId xmlns:a16="http://schemas.microsoft.com/office/drawing/2014/main" id="{20E84D73-F94F-31CE-02BC-9BC032072719}"/>
              </a:ext>
            </a:extLst>
          </p:cNvPr>
          <p:cNvPicPr>
            <a:picLocks noChangeAspect="1"/>
          </p:cNvPicPr>
          <p:nvPr/>
        </p:nvPicPr>
        <p:blipFill rotWithShape="1">
          <a:blip r:embed="rId4"/>
          <a:srcRect b="10397"/>
          <a:stretch/>
        </p:blipFill>
        <p:spPr>
          <a:xfrm>
            <a:off x="250372" y="457091"/>
            <a:ext cx="4667340" cy="5674261"/>
          </a:xfrm>
          <a:prstGeom prst="rect">
            <a:avLst/>
          </a:prstGeom>
        </p:spPr>
      </p:pic>
    </p:spTree>
    <p:extLst>
      <p:ext uri="{BB962C8B-B14F-4D97-AF65-F5344CB8AC3E}">
        <p14:creationId xmlns:p14="http://schemas.microsoft.com/office/powerpoint/2010/main" val="6930153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B91639B-86CE-0F33-B7AD-32FF8407603B}"/>
              </a:ext>
            </a:extLst>
          </p:cNvPr>
          <p:cNvPicPr>
            <a:picLocks noChangeAspect="1"/>
          </p:cNvPicPr>
          <p:nvPr/>
        </p:nvPicPr>
        <p:blipFill>
          <a:blip r:embed="rId2"/>
          <a:stretch>
            <a:fillRect/>
          </a:stretch>
        </p:blipFill>
        <p:spPr>
          <a:xfrm>
            <a:off x="854074" y="732056"/>
            <a:ext cx="4384676" cy="5205955"/>
          </a:xfrm>
          <a:prstGeom prst="rect">
            <a:avLst/>
          </a:prstGeom>
        </p:spPr>
      </p:pic>
      <p:sp>
        <p:nvSpPr>
          <p:cNvPr id="5" name="TextBox 4">
            <a:extLst>
              <a:ext uri="{FF2B5EF4-FFF2-40B4-BE49-F238E27FC236}">
                <a16:creationId xmlns:a16="http://schemas.microsoft.com/office/drawing/2014/main" id="{57C3C51F-D162-ABCF-E4B7-FEFD03DAA8C4}"/>
              </a:ext>
            </a:extLst>
          </p:cNvPr>
          <p:cNvSpPr txBox="1"/>
          <p:nvPr/>
        </p:nvSpPr>
        <p:spPr>
          <a:xfrm>
            <a:off x="6278295" y="2083222"/>
            <a:ext cx="5059631" cy="2862322"/>
          </a:xfrm>
          <a:prstGeom prst="rect">
            <a:avLst/>
          </a:prstGeom>
          <a:noFill/>
        </p:spPr>
        <p:txBody>
          <a:bodyPr wrap="square" rtlCol="0">
            <a:spAutoFit/>
          </a:bodyPr>
          <a:lstStyle/>
          <a:p>
            <a:r>
              <a:rPr lang="en-GB" dirty="0"/>
              <a:t>Nearly half of Buckinghamshire’s high growth / high growth potential companies are considered to be ‘established’, whilst one in five are at the ‘seed’ stage of evolution</a:t>
            </a:r>
            <a:r>
              <a:rPr lang="en-GB" b="0" i="0" dirty="0">
                <a:solidFill>
                  <a:srgbClr val="333333"/>
                </a:solidFill>
                <a:effectLst/>
                <a:latin typeface="Public Sans"/>
              </a:rPr>
              <a:t>. </a:t>
            </a:r>
            <a:endParaRPr lang="en-GB" dirty="0">
              <a:solidFill>
                <a:srgbClr val="333333"/>
              </a:solidFill>
              <a:latin typeface="Public Sans"/>
            </a:endParaRPr>
          </a:p>
          <a:p>
            <a:endParaRPr lang="en-GB" dirty="0">
              <a:solidFill>
                <a:srgbClr val="333333"/>
              </a:solidFill>
              <a:latin typeface="Public Sans"/>
            </a:endParaRPr>
          </a:p>
          <a:p>
            <a:r>
              <a:rPr lang="en-GB" dirty="0">
                <a:solidFill>
                  <a:srgbClr val="333333"/>
                </a:solidFill>
                <a:latin typeface="Public Sans"/>
              </a:rPr>
              <a:t>Approximately 16% are at ‘venture’ stage </a:t>
            </a:r>
            <a:r>
              <a:rPr lang="en-GB" b="0" i="0" dirty="0">
                <a:solidFill>
                  <a:srgbClr val="333333"/>
                </a:solidFill>
                <a:effectLst/>
                <a:latin typeface="Public Sans"/>
              </a:rPr>
              <a:t>and 13.5% are at ‘growth’ stage.  </a:t>
            </a:r>
            <a:endParaRPr lang="en-GB" dirty="0">
              <a:solidFill>
                <a:srgbClr val="333333"/>
              </a:solidFill>
              <a:latin typeface="Public Sans"/>
            </a:endParaRPr>
          </a:p>
          <a:p>
            <a:endParaRPr lang="en-GB" dirty="0">
              <a:solidFill>
                <a:srgbClr val="333333"/>
              </a:solidFill>
              <a:latin typeface="Public Sans"/>
            </a:endParaRPr>
          </a:p>
          <a:p>
            <a:r>
              <a:rPr lang="en-GB" dirty="0">
                <a:solidFill>
                  <a:srgbClr val="333333"/>
                </a:solidFill>
                <a:latin typeface="Public Sans"/>
              </a:rPr>
              <a:t>Definitions of these stages are on the following page. </a:t>
            </a:r>
            <a:endParaRPr lang="en-GB" dirty="0"/>
          </a:p>
        </p:txBody>
      </p:sp>
      <p:sp>
        <p:nvSpPr>
          <p:cNvPr id="6" name="TextBox 5">
            <a:extLst>
              <a:ext uri="{FF2B5EF4-FFF2-40B4-BE49-F238E27FC236}">
                <a16:creationId xmlns:a16="http://schemas.microsoft.com/office/drawing/2014/main" id="{23B5369A-88E2-2E82-665D-6B930A169DF1}"/>
              </a:ext>
            </a:extLst>
          </p:cNvPr>
          <p:cNvSpPr txBox="1"/>
          <p:nvPr/>
        </p:nvSpPr>
        <p:spPr>
          <a:xfrm>
            <a:off x="408373" y="204186"/>
            <a:ext cx="2450237" cy="369332"/>
          </a:xfrm>
          <a:prstGeom prst="rect">
            <a:avLst/>
          </a:prstGeom>
          <a:noFill/>
        </p:spPr>
        <p:txBody>
          <a:bodyPr wrap="square" rtlCol="0">
            <a:spAutoFit/>
          </a:bodyPr>
          <a:lstStyle/>
          <a:p>
            <a:r>
              <a:rPr lang="en-GB" dirty="0"/>
              <a:t>Evolution stage</a:t>
            </a:r>
          </a:p>
        </p:txBody>
      </p:sp>
    </p:spTree>
    <p:extLst>
      <p:ext uri="{BB962C8B-B14F-4D97-AF65-F5344CB8AC3E}">
        <p14:creationId xmlns:p14="http://schemas.microsoft.com/office/powerpoint/2010/main" val="32807487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5F691030-81A3-5314-F539-FF994CF8F247}"/>
              </a:ext>
            </a:extLst>
          </p:cNvPr>
          <p:cNvGraphicFramePr>
            <a:graphicFrameLocks noGrp="1"/>
          </p:cNvGraphicFramePr>
          <p:nvPr>
            <p:ph idx="1"/>
            <p:extLst>
              <p:ext uri="{D42A27DB-BD31-4B8C-83A1-F6EECF244321}">
                <p14:modId xmlns:p14="http://schemas.microsoft.com/office/powerpoint/2010/main" val="3550866596"/>
              </p:ext>
            </p:extLst>
          </p:nvPr>
        </p:nvGraphicFramePr>
        <p:xfrm>
          <a:off x="1225118" y="555768"/>
          <a:ext cx="9321553" cy="5746464"/>
        </p:xfrm>
        <a:graphic>
          <a:graphicData uri="http://schemas.openxmlformats.org/drawingml/2006/table">
            <a:tbl>
              <a:tblPr/>
              <a:tblGrid>
                <a:gridCol w="997312">
                  <a:extLst>
                    <a:ext uri="{9D8B030D-6E8A-4147-A177-3AD203B41FA5}">
                      <a16:colId xmlns:a16="http://schemas.microsoft.com/office/drawing/2014/main" val="1068040500"/>
                    </a:ext>
                  </a:extLst>
                </a:gridCol>
                <a:gridCol w="4599707">
                  <a:extLst>
                    <a:ext uri="{9D8B030D-6E8A-4147-A177-3AD203B41FA5}">
                      <a16:colId xmlns:a16="http://schemas.microsoft.com/office/drawing/2014/main" val="146641918"/>
                    </a:ext>
                  </a:extLst>
                </a:gridCol>
                <a:gridCol w="3724534">
                  <a:extLst>
                    <a:ext uri="{9D8B030D-6E8A-4147-A177-3AD203B41FA5}">
                      <a16:colId xmlns:a16="http://schemas.microsoft.com/office/drawing/2014/main" val="1376129081"/>
                    </a:ext>
                  </a:extLst>
                </a:gridCol>
              </a:tblGrid>
              <a:tr h="77841">
                <a:tc>
                  <a:txBody>
                    <a:bodyPr/>
                    <a:lstStyle/>
                    <a:p>
                      <a:pPr algn="l" fontAlgn="t"/>
                      <a:r>
                        <a:rPr lang="en-GB" sz="1100" b="1" dirty="0">
                          <a:effectLst/>
                          <a:latin typeface="+mn-lt"/>
                        </a:rPr>
                        <a:t>Stages of evolution</a:t>
                      </a:r>
                    </a:p>
                  </a:txBody>
                  <a:tcPr marL="7784" marR="7784" marT="3892" marB="389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BFBFB"/>
                    </a:solidFill>
                  </a:tcPr>
                </a:tc>
                <a:tc>
                  <a:txBody>
                    <a:bodyPr/>
                    <a:lstStyle/>
                    <a:p>
                      <a:pPr fontAlgn="t"/>
                      <a:r>
                        <a:rPr lang="en-GB" sz="1100" b="1" dirty="0">
                          <a:effectLst/>
                          <a:latin typeface="+mn-lt"/>
                        </a:rPr>
                        <a:t>Applicability criteria</a:t>
                      </a:r>
                    </a:p>
                  </a:txBody>
                  <a:tcPr marL="7784" marR="7784" marT="3892" marB="389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BFBFB"/>
                    </a:solidFill>
                  </a:tcPr>
                </a:tc>
                <a:tc>
                  <a:txBody>
                    <a:bodyPr/>
                    <a:lstStyle/>
                    <a:p>
                      <a:pPr fontAlgn="t"/>
                      <a:r>
                        <a:rPr lang="en-GB" sz="1100" b="1">
                          <a:effectLst/>
                          <a:latin typeface="+mn-lt"/>
                        </a:rPr>
                        <a:t>What a typical company would look like</a:t>
                      </a:r>
                    </a:p>
                  </a:txBody>
                  <a:tcPr marL="7784" marR="7784" marT="3892" marB="389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BFBFB"/>
                    </a:solidFill>
                  </a:tcPr>
                </a:tc>
                <a:extLst>
                  <a:ext uri="{0D108BD9-81ED-4DB2-BD59-A6C34878D82A}">
                    <a16:rowId xmlns:a16="http://schemas.microsoft.com/office/drawing/2014/main" val="2706388522"/>
                  </a:ext>
                </a:extLst>
              </a:tr>
              <a:tr h="591595">
                <a:tc>
                  <a:txBody>
                    <a:bodyPr/>
                    <a:lstStyle/>
                    <a:p>
                      <a:pPr fontAlgn="t"/>
                      <a:r>
                        <a:rPr lang="en-GB" sz="1100" b="1" dirty="0">
                          <a:effectLst/>
                          <a:latin typeface="+mn-lt"/>
                        </a:rPr>
                        <a:t>Seed</a:t>
                      </a:r>
                      <a:endParaRPr lang="en-GB" sz="1100" dirty="0">
                        <a:effectLst/>
                        <a:latin typeface="+mn-lt"/>
                      </a:endParaRPr>
                    </a:p>
                  </a:txBody>
                  <a:tcPr marL="7784" marR="7784" marT="3892" marB="389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fontAlgn="t"/>
                      <a:r>
                        <a:rPr lang="en-GB" sz="1100" dirty="0">
                          <a:effectLst/>
                          <a:latin typeface="+mn-lt"/>
                        </a:rPr>
                        <a:t>As a rough guideline: a youngish company with a small team, low valuation and funding received (low for its sector), uncertain product-market fit or just getting started with the process of getting regulatory approval. Funding likely to come from grant-awarding bodies, equity crowdfunding and business angels.</a:t>
                      </a:r>
                    </a:p>
                  </a:txBody>
                  <a:tcPr marL="7784" marR="7784" marT="3892" marB="389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fontAlgn="base">
                        <a:buFont typeface="Arial" panose="020B0604020202020204" pitchFamily="34" charset="0"/>
                        <a:buChar char="•"/>
                      </a:pPr>
                      <a:r>
                        <a:rPr lang="en-GB" sz="1100" dirty="0">
                          <a:effectLst/>
                          <a:latin typeface="+mn-lt"/>
                        </a:rPr>
                        <a:t>A one-year-old software company with three employees, product in private beta, £50k in funding and £200k pre-money valuation.</a:t>
                      </a:r>
                    </a:p>
                    <a:p>
                      <a:pPr fontAlgn="base">
                        <a:buFont typeface="Arial" panose="020B0604020202020204" pitchFamily="34" charset="0"/>
                        <a:buChar char="•"/>
                      </a:pPr>
                      <a:r>
                        <a:rPr lang="en-GB" sz="1100" dirty="0">
                          <a:effectLst/>
                          <a:latin typeface="+mn-lt"/>
                        </a:rPr>
                        <a:t>A three-year-old pharmaceuticals company in pre-clinical trials with £2m in funding and £4m pre-money valuation.</a:t>
                      </a:r>
                    </a:p>
                  </a:txBody>
                  <a:tcPr marL="7784" marR="7784" marT="3892" marB="389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4283185068"/>
                  </a:ext>
                </a:extLst>
              </a:tr>
              <a:tr h="498185">
                <a:tc>
                  <a:txBody>
                    <a:bodyPr/>
                    <a:lstStyle/>
                    <a:p>
                      <a:pPr fontAlgn="t"/>
                      <a:r>
                        <a:rPr lang="en-GB" sz="1100" b="1" dirty="0">
                          <a:effectLst/>
                          <a:latin typeface="+mn-lt"/>
                        </a:rPr>
                        <a:t>Venture</a:t>
                      </a:r>
                      <a:endParaRPr lang="en-GB" sz="1100" dirty="0">
                        <a:effectLst/>
                        <a:latin typeface="+mn-lt"/>
                      </a:endParaRPr>
                    </a:p>
                  </a:txBody>
                  <a:tcPr marL="7784" marR="7784" marT="3892" marB="389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fontAlgn="t"/>
                      <a:r>
                        <a:rPr lang="en-GB" sz="1100" dirty="0">
                          <a:effectLst/>
                          <a:latin typeface="+mn-lt"/>
                        </a:rPr>
                        <a:t>As a rough guideline: a company that has been around for a few years, has either got significant traction, technology or regulatory approval progression and funding received and valuation both in the millions. Funding likely to come from venture capital firms.</a:t>
                      </a:r>
                    </a:p>
                  </a:txBody>
                  <a:tcPr marL="7784" marR="7784" marT="3892" marB="389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fontAlgn="base">
                        <a:buFont typeface="Arial" panose="020B0604020202020204" pitchFamily="34" charset="0"/>
                        <a:buChar char="•"/>
                      </a:pPr>
                      <a:r>
                        <a:rPr lang="en-GB" sz="1100" dirty="0">
                          <a:effectLst/>
                          <a:latin typeface="+mn-lt"/>
                        </a:rPr>
                        <a:t>A hardware company with a first product out and some revenue.</a:t>
                      </a:r>
                    </a:p>
                    <a:p>
                      <a:pPr fontAlgn="base">
                        <a:buFont typeface="Arial" panose="020B0604020202020204" pitchFamily="34" charset="0"/>
                        <a:buChar char="•"/>
                      </a:pPr>
                      <a:r>
                        <a:rPr lang="en-GB" sz="1100" dirty="0">
                          <a:effectLst/>
                          <a:latin typeface="+mn-lt"/>
                        </a:rPr>
                        <a:t>A restaurant chain that expanded from one branch to five.</a:t>
                      </a:r>
                    </a:p>
                  </a:txBody>
                  <a:tcPr marL="7784" marR="7784" marT="3892" marB="389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601718524"/>
                  </a:ext>
                </a:extLst>
              </a:tr>
              <a:tr h="918529">
                <a:tc>
                  <a:txBody>
                    <a:bodyPr/>
                    <a:lstStyle/>
                    <a:p>
                      <a:pPr fontAlgn="t"/>
                      <a:r>
                        <a:rPr lang="en-GB" sz="1100" b="1" dirty="0">
                          <a:effectLst/>
                          <a:latin typeface="+mn-lt"/>
                        </a:rPr>
                        <a:t>Growth</a:t>
                      </a:r>
                      <a:endParaRPr lang="en-GB" sz="1100" dirty="0">
                        <a:effectLst/>
                        <a:latin typeface="+mn-lt"/>
                      </a:endParaRPr>
                    </a:p>
                  </a:txBody>
                  <a:tcPr marL="7784" marR="7784" marT="3892" marB="389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fontAlgn="t"/>
                      <a:r>
                        <a:rPr lang="en-GB" sz="1100" dirty="0">
                          <a:effectLst/>
                          <a:latin typeface="+mn-lt"/>
                        </a:rPr>
                        <a:t>As a rough guideline: a company that has been around for 5+ years, has multiple offices or branches (often across the world), has either got substantial revenues, some profit, highly valuable technology or secured regulatory approval significant traction, technology or regulatory approval progression, funding received and valuation both in the millions. Funding likely to come from venture capital firms, corporates, asset management firms, mezzanine lenders.</a:t>
                      </a:r>
                    </a:p>
                  </a:txBody>
                  <a:tcPr marL="7784" marR="7784" marT="3892" marB="389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fontAlgn="base">
                        <a:buFont typeface="Arial" panose="020B0604020202020204" pitchFamily="34" charset="0"/>
                        <a:buChar char="•"/>
                      </a:pPr>
                      <a:r>
                        <a:rPr lang="en-GB" sz="1100" dirty="0">
                          <a:effectLst/>
                          <a:latin typeface="+mn-lt"/>
                        </a:rPr>
                        <a:t>A materials technology with lots of patents that counted multiple governments and defence companies as clients on multi-year contracts.</a:t>
                      </a:r>
                    </a:p>
                    <a:p>
                      <a:pPr fontAlgn="base">
                        <a:buFont typeface="Arial" panose="020B0604020202020204" pitchFamily="34" charset="0"/>
                        <a:buChar char="•"/>
                      </a:pPr>
                      <a:r>
                        <a:rPr lang="en-GB" sz="1100" dirty="0">
                          <a:effectLst/>
                          <a:latin typeface="+mn-lt"/>
                        </a:rPr>
                        <a:t>A manufacturing company with factories in 5 countries, millions in revenue and some profit.</a:t>
                      </a:r>
                    </a:p>
                  </a:txBody>
                  <a:tcPr marL="7784" marR="7784" marT="3892" marB="389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2223734697"/>
                  </a:ext>
                </a:extLst>
              </a:tr>
              <a:tr h="731710">
                <a:tc>
                  <a:txBody>
                    <a:bodyPr/>
                    <a:lstStyle/>
                    <a:p>
                      <a:pPr fontAlgn="t"/>
                      <a:r>
                        <a:rPr lang="en-GB" sz="1100" b="1" dirty="0">
                          <a:effectLst/>
                          <a:latin typeface="+mn-lt"/>
                        </a:rPr>
                        <a:t>Established</a:t>
                      </a:r>
                      <a:endParaRPr lang="en-GB" sz="1100" dirty="0">
                        <a:effectLst/>
                        <a:latin typeface="+mn-lt"/>
                      </a:endParaRPr>
                    </a:p>
                  </a:txBody>
                  <a:tcPr marL="7784" marR="7784" marT="3892" marB="389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fontAlgn="t"/>
                      <a:r>
                        <a:rPr lang="en-GB" sz="1100" dirty="0">
                          <a:effectLst/>
                          <a:latin typeface="+mn-lt"/>
                        </a:rPr>
                        <a:t>As a rough guideline: a company that has been around for 15+ years, or 5-15 years with a 3 year consecutive profit of £5m+ or turnover of £20m+. It is likely to have multiple (often worldwide) offices, be a household name, and have a lot of traction. Funding received, if any, is likely to come from corporates, private equity, banks, specialist debt funds and major international funds.</a:t>
                      </a:r>
                    </a:p>
                  </a:txBody>
                  <a:tcPr marL="7784" marR="7784" marT="3892" marB="389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fontAlgn="base">
                        <a:buFont typeface="Arial" panose="020B0604020202020204" pitchFamily="34" charset="0"/>
                        <a:buChar char="•"/>
                      </a:pPr>
                      <a:r>
                        <a:rPr lang="en-GB" sz="1100" dirty="0">
                          <a:effectLst/>
                          <a:latin typeface="+mn-lt"/>
                        </a:rPr>
                        <a:t>A hundred-year-old family-owned retail company with stores in many countries, millions in revenue and profit.</a:t>
                      </a:r>
                    </a:p>
                    <a:p>
                      <a:pPr fontAlgn="base">
                        <a:buFont typeface="Arial" panose="020B0604020202020204" pitchFamily="34" charset="0"/>
                        <a:buChar char="•"/>
                      </a:pPr>
                      <a:r>
                        <a:rPr lang="en-GB" sz="1100" dirty="0">
                          <a:effectLst/>
                          <a:latin typeface="+mn-lt"/>
                        </a:rPr>
                        <a:t>A twenty-year-old software company, with large revenues and some profit.</a:t>
                      </a:r>
                    </a:p>
                  </a:txBody>
                  <a:tcPr marL="7784" marR="7784" marT="3892" marB="389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919920598"/>
                  </a:ext>
                </a:extLst>
              </a:tr>
              <a:tr h="1198759">
                <a:tc>
                  <a:txBody>
                    <a:bodyPr/>
                    <a:lstStyle/>
                    <a:p>
                      <a:pPr fontAlgn="t"/>
                      <a:r>
                        <a:rPr lang="en-GB" sz="1100" b="1" dirty="0">
                          <a:effectLst/>
                          <a:latin typeface="+mn-lt"/>
                        </a:rPr>
                        <a:t>Zombie</a:t>
                      </a:r>
                      <a:endParaRPr lang="en-GB" sz="1100" dirty="0">
                        <a:effectLst/>
                        <a:latin typeface="+mn-lt"/>
                      </a:endParaRPr>
                    </a:p>
                  </a:txBody>
                  <a:tcPr marL="7784" marR="7784" marT="3892" marB="389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fontAlgn="base"/>
                      <a:r>
                        <a:rPr lang="en-GB" sz="1100" b="0">
                          <a:effectLst/>
                          <a:latin typeface="+mn-lt"/>
                        </a:rPr>
                        <a:t>The company has met one or more of these conditions:</a:t>
                      </a:r>
                    </a:p>
                    <a:p>
                      <a:pPr fontAlgn="base">
                        <a:buFont typeface="Arial" panose="020B0604020202020204" pitchFamily="34" charset="0"/>
                        <a:buChar char="•"/>
                      </a:pPr>
                      <a:r>
                        <a:rPr lang="en-GB" sz="1100">
                          <a:effectLst/>
                          <a:latin typeface="+mn-lt"/>
                        </a:rPr>
                        <a:t>The company's website and/or social media presence show prolonged neglect.</a:t>
                      </a:r>
                    </a:p>
                    <a:p>
                      <a:pPr fontAlgn="base">
                        <a:buFont typeface="Arial" panose="020B0604020202020204" pitchFamily="34" charset="0"/>
                        <a:buChar char="•"/>
                      </a:pPr>
                      <a:r>
                        <a:rPr lang="en-GB" sz="1100">
                          <a:effectLst/>
                          <a:latin typeface="+mn-lt"/>
                        </a:rPr>
                        <a:t>The company’s key people have all left the company and it appears to have no employees.</a:t>
                      </a:r>
                    </a:p>
                    <a:p>
                      <a:pPr fontAlgn="base">
                        <a:buFont typeface="Arial" panose="020B0604020202020204" pitchFamily="34" charset="0"/>
                        <a:buChar char="•"/>
                      </a:pPr>
                      <a:r>
                        <a:rPr lang="en-GB" sz="1100">
                          <a:effectLst/>
                          <a:latin typeface="+mn-lt"/>
                        </a:rPr>
                        <a:t>The company has appointed administrators or liquidators.</a:t>
                      </a:r>
                    </a:p>
                    <a:p>
                      <a:pPr fontAlgn="base">
                        <a:buFont typeface="Arial" panose="020B0604020202020204" pitchFamily="34" charset="0"/>
                        <a:buChar char="•"/>
                      </a:pPr>
                      <a:r>
                        <a:rPr lang="en-GB" sz="1100">
                          <a:effectLst/>
                          <a:latin typeface="+mn-lt"/>
                        </a:rPr>
                        <a:t>The company’s status in Companies House is dissolved but the company still appears to be active.</a:t>
                      </a:r>
                    </a:p>
                    <a:p>
                      <a:pPr fontAlgn="base"/>
                      <a:r>
                        <a:rPr lang="en-GB" sz="1100" b="0">
                          <a:effectLst/>
                          <a:latin typeface="+mn-lt"/>
                        </a:rPr>
                        <a:t>Merely doing a down-round is not by itself a reason for us to class a company as 'Zombie'. Also a legal entity may not be trading, because it is a holding company, but this doesn't necessarily mean we'd classify the company overall as Zombie stage if its subsidiaries are doing their thing normally.</a:t>
                      </a:r>
                      <a:br>
                        <a:rPr lang="en-GB" sz="1100" b="0">
                          <a:effectLst/>
                          <a:latin typeface="+mn-lt"/>
                        </a:rPr>
                      </a:br>
                      <a:endParaRPr lang="en-GB" sz="1100" b="0">
                        <a:effectLst/>
                        <a:latin typeface="+mn-lt"/>
                      </a:endParaRPr>
                    </a:p>
                  </a:txBody>
                  <a:tcPr marL="7784" marR="7784" marT="3892" marB="389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fontAlgn="base">
                        <a:buFont typeface="Arial" panose="020B0604020202020204" pitchFamily="34" charset="0"/>
                        <a:buChar char="•"/>
                      </a:pPr>
                      <a:r>
                        <a:rPr lang="en-GB" sz="1100" dirty="0">
                          <a:effectLst/>
                          <a:latin typeface="+mn-lt"/>
                        </a:rPr>
                        <a:t>A company that used to update its website’s news page and/or post on social media often but has not done so for 6 months, or that its website and/or social media pages are no longer available.</a:t>
                      </a:r>
                      <a:br>
                        <a:rPr lang="en-GB" sz="1100" dirty="0">
                          <a:effectLst/>
                          <a:latin typeface="+mn-lt"/>
                        </a:rPr>
                      </a:br>
                      <a:endParaRPr lang="en-GB" sz="1100" dirty="0">
                        <a:effectLst/>
                        <a:latin typeface="+mn-lt"/>
                      </a:endParaRPr>
                    </a:p>
                    <a:p>
                      <a:pPr fontAlgn="base">
                        <a:buFont typeface="Arial" panose="020B0604020202020204" pitchFamily="34" charset="0"/>
                        <a:buChar char="•"/>
                      </a:pPr>
                      <a:r>
                        <a:rPr lang="en-GB" sz="1100" dirty="0">
                          <a:effectLst/>
                          <a:latin typeface="+mn-lt"/>
                        </a:rPr>
                        <a:t>A company that used to have employees on its LinkedIn profile but now has 0, and the LinkedIn profiles of all key people show them moving on from the company.</a:t>
                      </a:r>
                    </a:p>
                    <a:p>
                      <a:pPr fontAlgn="base">
                        <a:buFont typeface="Arial" panose="020B0604020202020204" pitchFamily="34" charset="0"/>
                        <a:buChar char="•"/>
                      </a:pPr>
                      <a:r>
                        <a:rPr lang="en-GB" sz="1100" dirty="0">
                          <a:effectLst/>
                          <a:latin typeface="+mn-lt"/>
                        </a:rPr>
                        <a:t>A company that has been taken to court by its creditors, or has entered voluntary liquidation or administration.</a:t>
                      </a:r>
                    </a:p>
                    <a:p>
                      <a:pPr fontAlgn="base">
                        <a:buFont typeface="Arial" panose="020B0604020202020204" pitchFamily="34" charset="0"/>
                        <a:buChar char="•"/>
                      </a:pPr>
                      <a:r>
                        <a:rPr lang="en-GB" sz="1100" dirty="0">
                          <a:effectLst/>
                          <a:latin typeface="+mn-lt"/>
                        </a:rPr>
                        <a:t>A company whose legal entity has been dissolved but appears still to be trading, perhaps only under a foreign legal entity.</a:t>
                      </a:r>
                    </a:p>
                  </a:txBody>
                  <a:tcPr marL="7784" marR="7784" marT="3892" marB="389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755914002"/>
                  </a:ext>
                </a:extLst>
              </a:tr>
            </a:tbl>
          </a:graphicData>
        </a:graphic>
      </p:graphicFrame>
    </p:spTree>
    <p:extLst>
      <p:ext uri="{BB962C8B-B14F-4D97-AF65-F5344CB8AC3E}">
        <p14:creationId xmlns:p14="http://schemas.microsoft.com/office/powerpoint/2010/main" val="3030609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TotalTime>
  <Words>818</Words>
  <Application>Microsoft Office PowerPoint</Application>
  <PresentationFormat>Widescreen</PresentationFormat>
  <Paragraphs>41</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Public Sans</vt:lpstr>
      <vt:lpstr>Office Theme</vt:lpstr>
      <vt:lpstr>High growth and high growth potential companies based in Buckinghamshire  September 2023</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 growth and high growth potential companies based in Buckinghamshire  September 2023</dc:title>
  <dc:creator>Caroline Hargrave</dc:creator>
  <cp:lastModifiedBy>Caroline Hargrave</cp:lastModifiedBy>
  <cp:revision>1</cp:revision>
  <dcterms:created xsi:type="dcterms:W3CDTF">2023-09-22T11:40:05Z</dcterms:created>
  <dcterms:modified xsi:type="dcterms:W3CDTF">2023-09-22T12:10:00Z</dcterms:modified>
</cp:coreProperties>
</file>