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charts/chartEx1.xml" ContentType="application/vnd.ms-office.chartex+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Ex2.xml" ContentType="application/vnd.ms-office.chartex+xml"/>
  <Override PartName="/ppt/charts/style11.xml" ContentType="application/vnd.ms-office.chartstyle+xml"/>
  <Override PartName="/ppt/charts/colors11.xml" ContentType="application/vnd.ms-office.chartcolorstyle+xml"/>
  <Override PartName="/ppt/charts/chart10.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xml" ContentType="application/vnd.openxmlformats-officedocument.presentationml.notesSlide+xml"/>
  <Override PartName="/ppt/charts/chart12.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4.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6.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7.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18.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19.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0.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1.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2.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3.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4.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5.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6.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7.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28.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29.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0.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2.xml" ContentType="application/vnd.openxmlformats-officedocument.presentationml.notesSlide+xml"/>
  <Override PartName="/ppt/charts/chart31.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2.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3.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4.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5.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6.xml" ContentType="application/vnd.openxmlformats-officedocument.drawingml.chart+xml"/>
  <Override PartName="/ppt/charts/style38.xml" ContentType="application/vnd.ms-office.chartstyle+xml"/>
  <Override PartName="/ppt/charts/colors38.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7"/>
  </p:notesMasterIdLst>
  <p:sldIdLst>
    <p:sldId id="256" r:id="rId6"/>
    <p:sldId id="364" r:id="rId7"/>
    <p:sldId id="302" r:id="rId8"/>
    <p:sldId id="354" r:id="rId9"/>
    <p:sldId id="333" r:id="rId10"/>
    <p:sldId id="332" r:id="rId11"/>
    <p:sldId id="325" r:id="rId12"/>
    <p:sldId id="339" r:id="rId13"/>
    <p:sldId id="369" r:id="rId14"/>
    <p:sldId id="321" r:id="rId15"/>
    <p:sldId id="295" r:id="rId16"/>
    <p:sldId id="300" r:id="rId17"/>
    <p:sldId id="346" r:id="rId18"/>
    <p:sldId id="348" r:id="rId19"/>
    <p:sldId id="319" r:id="rId20"/>
    <p:sldId id="349" r:id="rId21"/>
    <p:sldId id="304" r:id="rId22"/>
    <p:sldId id="350" r:id="rId23"/>
    <p:sldId id="258" r:id="rId24"/>
    <p:sldId id="259" r:id="rId25"/>
    <p:sldId id="260" r:id="rId26"/>
    <p:sldId id="338" r:id="rId27"/>
    <p:sldId id="326" r:id="rId28"/>
    <p:sldId id="327" r:id="rId29"/>
    <p:sldId id="328" r:id="rId30"/>
    <p:sldId id="356" r:id="rId31"/>
    <p:sldId id="329" r:id="rId32"/>
    <p:sldId id="357" r:id="rId33"/>
    <p:sldId id="330" r:id="rId34"/>
    <p:sldId id="358" r:id="rId35"/>
    <p:sldId id="359" r:id="rId36"/>
    <p:sldId id="285" r:id="rId37"/>
    <p:sldId id="352" r:id="rId38"/>
    <p:sldId id="271" r:id="rId39"/>
    <p:sldId id="272" r:id="rId40"/>
    <p:sldId id="351" r:id="rId41"/>
    <p:sldId id="331" r:id="rId42"/>
    <p:sldId id="296" r:id="rId43"/>
    <p:sldId id="294" r:id="rId44"/>
    <p:sldId id="298" r:id="rId45"/>
    <p:sldId id="305" r:id="rId46"/>
    <p:sldId id="310" r:id="rId47"/>
    <p:sldId id="323" r:id="rId48"/>
    <p:sldId id="363" r:id="rId49"/>
    <p:sldId id="361" r:id="rId50"/>
    <p:sldId id="297" r:id="rId51"/>
    <p:sldId id="266" r:id="rId52"/>
    <p:sldId id="280" r:id="rId53"/>
    <p:sldId id="362" r:id="rId54"/>
    <p:sldId id="347" r:id="rId55"/>
    <p:sldId id="368"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687A53-827D-6B15-F565-C9B1DFE6E68E}" name="James Moorhouse" initials="JM" userId="S::James.Moorhouse@btvlep.co.uk::52c77cd9-d034-4c34-a84a-9452b75c1451" providerId="AD"/>
  <p188:author id="{407FE562-A949-BEB0-8B23-7B1010FD0147}" name="Caroline Hargrave" initials="CH" userId="S::Caroline.Hargrave@buckslep.co.uk::b8f2e569-4c81-4f9d-96cf-9b35a10b634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965"/>
    <a:srgbClr val="B5D123"/>
    <a:srgbClr val="808285"/>
    <a:srgbClr val="8082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D8708F-0A6D-4D59-A4C7-1901D9C63BDE}" v="31" dt="2023-08-05T07:58:45.1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Moorhouse" userId="52c77cd9-d034-4c34-a84a-9452b75c1451" providerId="ADAL" clId="{F4785782-4147-4082-A4D9-F443B978C39A}"/>
    <pc:docChg chg="addSld delSld modSld">
      <pc:chgData name="James Moorhouse" userId="52c77cd9-d034-4c34-a84a-9452b75c1451" providerId="ADAL" clId="{F4785782-4147-4082-A4D9-F443B978C39A}" dt="2023-07-21T15:00:54.675" v="123" actId="20577"/>
      <pc:docMkLst>
        <pc:docMk/>
      </pc:docMkLst>
      <pc:sldChg chg="del">
        <pc:chgData name="James Moorhouse" userId="52c77cd9-d034-4c34-a84a-9452b75c1451" providerId="ADAL" clId="{F4785782-4147-4082-A4D9-F443B978C39A}" dt="2023-07-21T15:00:46.652" v="94" actId="2696"/>
        <pc:sldMkLst>
          <pc:docMk/>
          <pc:sldMk cId="2940535105" sldId="301"/>
        </pc:sldMkLst>
      </pc:sldChg>
      <pc:sldChg chg="addSp modSp mod">
        <pc:chgData name="James Moorhouse" userId="52c77cd9-d034-4c34-a84a-9452b75c1451" providerId="ADAL" clId="{F4785782-4147-4082-A4D9-F443B978C39A}" dt="2023-07-21T14:02:14.241" v="92"/>
        <pc:sldMkLst>
          <pc:docMk/>
          <pc:sldMk cId="3900894792" sldId="333"/>
        </pc:sldMkLst>
        <pc:spChg chg="add mod">
          <ac:chgData name="James Moorhouse" userId="52c77cd9-d034-4c34-a84a-9452b75c1451" providerId="ADAL" clId="{F4785782-4147-4082-A4D9-F443B978C39A}" dt="2023-07-21T14:02:14.241" v="92"/>
          <ac:spMkLst>
            <pc:docMk/>
            <pc:sldMk cId="3900894792" sldId="333"/>
            <ac:spMk id="6" creationId="{46B0812D-F47F-7E73-F757-8A3BB3FB5771}"/>
          </ac:spMkLst>
        </pc:spChg>
        <pc:graphicFrameChg chg="mod modGraphic">
          <ac:chgData name="James Moorhouse" userId="52c77cd9-d034-4c34-a84a-9452b75c1451" providerId="ADAL" clId="{F4785782-4147-4082-A4D9-F443B978C39A}" dt="2023-07-21T14:02:12.335" v="91" actId="20577"/>
          <ac:graphicFrameMkLst>
            <pc:docMk/>
            <pc:sldMk cId="3900894792" sldId="333"/>
            <ac:graphicFrameMk id="4" creationId="{AE46E3AF-5FDD-49AD-CCF0-42758702F1FB}"/>
          </ac:graphicFrameMkLst>
        </pc:graphicFrameChg>
      </pc:sldChg>
      <pc:sldChg chg="modSp add mod">
        <pc:chgData name="James Moorhouse" userId="52c77cd9-d034-4c34-a84a-9452b75c1451" providerId="ADAL" clId="{F4785782-4147-4082-A4D9-F443B978C39A}" dt="2023-07-21T15:00:54.675" v="123" actId="20577"/>
        <pc:sldMkLst>
          <pc:docMk/>
          <pc:sldMk cId="3915124113" sldId="364"/>
        </pc:sldMkLst>
        <pc:spChg chg="mod">
          <ac:chgData name="James Moorhouse" userId="52c77cd9-d034-4c34-a84a-9452b75c1451" providerId="ADAL" clId="{F4785782-4147-4082-A4D9-F443B978C39A}" dt="2023-07-21T15:00:54.675" v="123" actId="20577"/>
          <ac:spMkLst>
            <pc:docMk/>
            <pc:sldMk cId="3915124113" sldId="364"/>
            <ac:spMk id="4" creationId="{3ABF46E1-8BFD-8308-D95F-E3CC1B9BED9B}"/>
          </ac:spMkLst>
        </pc:spChg>
      </pc:sldChg>
    </pc:docChg>
  </pc:docChgLst>
  <pc:docChgLst>
    <pc:chgData name="James Moorhouse" userId="52c77cd9-d034-4c34-a84a-9452b75c1451" providerId="ADAL" clId="{D6B52077-457A-4689-BBAF-DBE221396CC9}"/>
    <pc:docChg chg="undo custSel addSld modSld">
      <pc:chgData name="James Moorhouse" userId="52c77cd9-d034-4c34-a84a-9452b75c1451" providerId="ADAL" clId="{D6B52077-457A-4689-BBAF-DBE221396CC9}" dt="2023-08-02T07:43:15.090" v="112"/>
      <pc:docMkLst>
        <pc:docMk/>
      </pc:docMkLst>
      <pc:sldChg chg="modSp mod">
        <pc:chgData name="James Moorhouse" userId="52c77cd9-d034-4c34-a84a-9452b75c1451" providerId="ADAL" clId="{D6B52077-457A-4689-BBAF-DBE221396CC9}" dt="2023-08-01T14:12:34.140" v="86" actId="1076"/>
        <pc:sldMkLst>
          <pc:docMk/>
          <pc:sldMk cId="246960877" sldId="272"/>
        </pc:sldMkLst>
        <pc:spChg chg="mod">
          <ac:chgData name="James Moorhouse" userId="52c77cd9-d034-4c34-a84a-9452b75c1451" providerId="ADAL" clId="{D6B52077-457A-4689-BBAF-DBE221396CC9}" dt="2023-08-01T14:12:34.140" v="86" actId="1076"/>
          <ac:spMkLst>
            <pc:docMk/>
            <pc:sldMk cId="246960877" sldId="272"/>
            <ac:spMk id="6" creationId="{4F014235-2D3B-5009-35CB-95599F4F2D18}"/>
          </ac:spMkLst>
        </pc:spChg>
      </pc:sldChg>
      <pc:sldChg chg="modSp mod">
        <pc:chgData name="James Moorhouse" userId="52c77cd9-d034-4c34-a84a-9452b75c1451" providerId="ADAL" clId="{D6B52077-457A-4689-BBAF-DBE221396CC9}" dt="2023-08-01T10:43:50.281" v="23" actId="20577"/>
        <pc:sldMkLst>
          <pc:docMk/>
          <pc:sldMk cId="4028453865" sldId="294"/>
        </pc:sldMkLst>
        <pc:spChg chg="mod">
          <ac:chgData name="James Moorhouse" userId="52c77cd9-d034-4c34-a84a-9452b75c1451" providerId="ADAL" clId="{D6B52077-457A-4689-BBAF-DBE221396CC9}" dt="2023-08-01T10:43:46.625" v="20" actId="20577"/>
          <ac:spMkLst>
            <pc:docMk/>
            <pc:sldMk cId="4028453865" sldId="294"/>
            <ac:spMk id="4" creationId="{D7E549A2-72A1-DC71-4A2A-1E081E2F6CA9}"/>
          </ac:spMkLst>
        </pc:spChg>
        <pc:spChg chg="mod">
          <ac:chgData name="James Moorhouse" userId="52c77cd9-d034-4c34-a84a-9452b75c1451" providerId="ADAL" clId="{D6B52077-457A-4689-BBAF-DBE221396CC9}" dt="2023-08-01T10:43:50.281" v="23" actId="20577"/>
          <ac:spMkLst>
            <pc:docMk/>
            <pc:sldMk cId="4028453865" sldId="294"/>
            <ac:spMk id="7" creationId="{7BF5F5DB-C2B7-B714-793E-10ADC415BCC3}"/>
          </ac:spMkLst>
        </pc:spChg>
      </pc:sldChg>
      <pc:sldChg chg="modSp mod">
        <pc:chgData name="James Moorhouse" userId="52c77cd9-d034-4c34-a84a-9452b75c1451" providerId="ADAL" clId="{D6B52077-457A-4689-BBAF-DBE221396CC9}" dt="2023-08-01T10:18:27.982" v="17" actId="20577"/>
        <pc:sldMkLst>
          <pc:docMk/>
          <pc:sldMk cId="1312816323" sldId="296"/>
        </pc:sldMkLst>
        <pc:spChg chg="mod">
          <ac:chgData name="James Moorhouse" userId="52c77cd9-d034-4c34-a84a-9452b75c1451" providerId="ADAL" clId="{D6B52077-457A-4689-BBAF-DBE221396CC9}" dt="2023-08-01T10:18:27.982" v="17" actId="20577"/>
          <ac:spMkLst>
            <pc:docMk/>
            <pc:sldMk cId="1312816323" sldId="296"/>
            <ac:spMk id="14" creationId="{603B822F-4136-C02C-DBED-67B39417DF93}"/>
          </ac:spMkLst>
        </pc:spChg>
      </pc:sldChg>
      <pc:sldChg chg="addSp modSp mod">
        <pc:chgData name="James Moorhouse" userId="52c77cd9-d034-4c34-a84a-9452b75c1451" providerId="ADAL" clId="{D6B52077-457A-4689-BBAF-DBE221396CC9}" dt="2023-08-01T13:24:38.209" v="77" actId="1076"/>
        <pc:sldMkLst>
          <pc:docMk/>
          <pc:sldMk cId="415370469" sldId="300"/>
        </pc:sldMkLst>
        <pc:spChg chg="add mod">
          <ac:chgData name="James Moorhouse" userId="52c77cd9-d034-4c34-a84a-9452b75c1451" providerId="ADAL" clId="{D6B52077-457A-4689-BBAF-DBE221396CC9}" dt="2023-08-01T13:24:38.209" v="77" actId="1076"/>
          <ac:spMkLst>
            <pc:docMk/>
            <pc:sldMk cId="415370469" sldId="300"/>
            <ac:spMk id="3" creationId="{656C9C35-54A2-5233-0BCB-6A865279DF70}"/>
          </ac:spMkLst>
        </pc:spChg>
        <pc:cxnChg chg="add mod">
          <ac:chgData name="James Moorhouse" userId="52c77cd9-d034-4c34-a84a-9452b75c1451" providerId="ADAL" clId="{D6B52077-457A-4689-BBAF-DBE221396CC9}" dt="2023-08-01T13:24:27.748" v="50" actId="14100"/>
          <ac:cxnSpMkLst>
            <pc:docMk/>
            <pc:sldMk cId="415370469" sldId="300"/>
            <ac:cxnSpMk id="11" creationId="{09340494-53DA-8A46-FC59-F8993E2729EB}"/>
          </ac:cxnSpMkLst>
        </pc:cxnChg>
      </pc:sldChg>
      <pc:sldChg chg="modSp mod">
        <pc:chgData name="James Moorhouse" userId="52c77cd9-d034-4c34-a84a-9452b75c1451" providerId="ADAL" clId="{D6B52077-457A-4689-BBAF-DBE221396CC9}" dt="2023-08-01T08:53:30.854" v="4" actId="20577"/>
        <pc:sldMkLst>
          <pc:docMk/>
          <pc:sldMk cId="761251168" sldId="320"/>
        </pc:sldMkLst>
        <pc:spChg chg="mod">
          <ac:chgData name="James Moorhouse" userId="52c77cd9-d034-4c34-a84a-9452b75c1451" providerId="ADAL" clId="{D6B52077-457A-4689-BBAF-DBE221396CC9}" dt="2023-08-01T08:53:27.893" v="1" actId="20577"/>
          <ac:spMkLst>
            <pc:docMk/>
            <pc:sldMk cId="761251168" sldId="320"/>
            <ac:spMk id="2" creationId="{CBB40CAE-9180-38E0-104B-E57B27693BB3}"/>
          </ac:spMkLst>
        </pc:spChg>
        <pc:spChg chg="mod">
          <ac:chgData name="James Moorhouse" userId="52c77cd9-d034-4c34-a84a-9452b75c1451" providerId="ADAL" clId="{D6B52077-457A-4689-BBAF-DBE221396CC9}" dt="2023-08-01T08:53:30.854" v="4" actId="20577"/>
          <ac:spMkLst>
            <pc:docMk/>
            <pc:sldMk cId="761251168" sldId="320"/>
            <ac:spMk id="3" creationId="{8DB2E6E0-8D05-7A58-C7AE-014A8A09260A}"/>
          </ac:spMkLst>
        </pc:spChg>
      </pc:sldChg>
      <pc:sldChg chg="modSp mod">
        <pc:chgData name="James Moorhouse" userId="52c77cd9-d034-4c34-a84a-9452b75c1451" providerId="ADAL" clId="{D6B52077-457A-4689-BBAF-DBE221396CC9}" dt="2023-08-01T11:29:02.705" v="33" actId="20577"/>
        <pc:sldMkLst>
          <pc:docMk/>
          <pc:sldMk cId="3578358607" sldId="321"/>
        </pc:sldMkLst>
        <pc:spChg chg="mod">
          <ac:chgData name="James Moorhouse" userId="52c77cd9-d034-4c34-a84a-9452b75c1451" providerId="ADAL" clId="{D6B52077-457A-4689-BBAF-DBE221396CC9}" dt="2023-08-01T11:29:02.705" v="33" actId="20577"/>
          <ac:spMkLst>
            <pc:docMk/>
            <pc:sldMk cId="3578358607" sldId="321"/>
            <ac:spMk id="7" creationId="{E4D331DF-7EB2-6422-4CE5-B1BFE7417020}"/>
          </ac:spMkLst>
        </pc:spChg>
      </pc:sldChg>
      <pc:sldChg chg="addSp modSp">
        <pc:chgData name="James Moorhouse" userId="52c77cd9-d034-4c34-a84a-9452b75c1451" providerId="ADAL" clId="{D6B52077-457A-4689-BBAF-DBE221396CC9}" dt="2023-08-01T08:17:00.624" v="0"/>
        <pc:sldMkLst>
          <pc:docMk/>
          <pc:sldMk cId="2677029505" sldId="323"/>
        </pc:sldMkLst>
        <pc:spChg chg="add mod">
          <ac:chgData name="James Moorhouse" userId="52c77cd9-d034-4c34-a84a-9452b75c1451" providerId="ADAL" clId="{D6B52077-457A-4689-BBAF-DBE221396CC9}" dt="2023-08-01T08:17:00.624" v="0"/>
          <ac:spMkLst>
            <pc:docMk/>
            <pc:sldMk cId="2677029505" sldId="323"/>
            <ac:spMk id="3" creationId="{556A165B-F143-A319-2ABA-88BF7E3DBAC4}"/>
          </ac:spMkLst>
        </pc:spChg>
      </pc:sldChg>
      <pc:sldChg chg="modSp mod">
        <pc:chgData name="James Moorhouse" userId="52c77cd9-d034-4c34-a84a-9452b75c1451" providerId="ADAL" clId="{D6B52077-457A-4689-BBAF-DBE221396CC9}" dt="2023-08-01T09:17:34.532" v="11" actId="20577"/>
        <pc:sldMkLst>
          <pc:docMk/>
          <pc:sldMk cId="2594399624" sldId="327"/>
        </pc:sldMkLst>
        <pc:spChg chg="mod">
          <ac:chgData name="James Moorhouse" userId="52c77cd9-d034-4c34-a84a-9452b75c1451" providerId="ADAL" clId="{D6B52077-457A-4689-BBAF-DBE221396CC9}" dt="2023-08-01T09:17:34.532" v="11" actId="20577"/>
          <ac:spMkLst>
            <pc:docMk/>
            <pc:sldMk cId="2594399624" sldId="327"/>
            <ac:spMk id="9" creationId="{72436796-883D-3441-BE35-D8978BBD35DC}"/>
          </ac:spMkLst>
        </pc:spChg>
      </pc:sldChg>
      <pc:sldChg chg="modSp mod">
        <pc:chgData name="James Moorhouse" userId="52c77cd9-d034-4c34-a84a-9452b75c1451" providerId="ADAL" clId="{D6B52077-457A-4689-BBAF-DBE221396CC9}" dt="2023-08-01T14:13:34.290" v="110" actId="20577"/>
        <pc:sldMkLst>
          <pc:docMk/>
          <pc:sldMk cId="3718722714" sldId="331"/>
        </pc:sldMkLst>
        <pc:spChg chg="mod">
          <ac:chgData name="James Moorhouse" userId="52c77cd9-d034-4c34-a84a-9452b75c1451" providerId="ADAL" clId="{D6B52077-457A-4689-BBAF-DBE221396CC9}" dt="2023-08-01T14:13:34.290" v="110" actId="20577"/>
          <ac:spMkLst>
            <pc:docMk/>
            <pc:sldMk cId="3718722714" sldId="331"/>
            <ac:spMk id="6" creationId="{26F1161B-5D13-0F15-E7AB-5A8C5D368F80}"/>
          </ac:spMkLst>
        </pc:spChg>
      </pc:sldChg>
      <pc:sldChg chg="modSp mod">
        <pc:chgData name="James Moorhouse" userId="52c77cd9-d034-4c34-a84a-9452b75c1451" providerId="ADAL" clId="{D6B52077-457A-4689-BBAF-DBE221396CC9}" dt="2023-08-01T14:01:51.168" v="81" actId="20577"/>
        <pc:sldMkLst>
          <pc:docMk/>
          <pc:sldMk cId="1305724046" sldId="332"/>
        </pc:sldMkLst>
        <pc:spChg chg="mod">
          <ac:chgData name="James Moorhouse" userId="52c77cd9-d034-4c34-a84a-9452b75c1451" providerId="ADAL" clId="{D6B52077-457A-4689-BBAF-DBE221396CC9}" dt="2023-08-01T14:01:51.168" v="81" actId="20577"/>
          <ac:spMkLst>
            <pc:docMk/>
            <pc:sldMk cId="1305724046" sldId="332"/>
            <ac:spMk id="6" creationId="{032D1AF0-1840-0BBC-B1F2-B65AB550F5C2}"/>
          </ac:spMkLst>
        </pc:spChg>
      </pc:sldChg>
      <pc:sldChg chg="modSp mod">
        <pc:chgData name="James Moorhouse" userId="52c77cd9-d034-4c34-a84a-9452b75c1451" providerId="ADAL" clId="{D6B52077-457A-4689-BBAF-DBE221396CC9}" dt="2023-08-01T11:46:06.708" v="48" actId="20577"/>
        <pc:sldMkLst>
          <pc:docMk/>
          <pc:sldMk cId="2279888797" sldId="338"/>
        </pc:sldMkLst>
        <pc:spChg chg="mod">
          <ac:chgData name="James Moorhouse" userId="52c77cd9-d034-4c34-a84a-9452b75c1451" providerId="ADAL" clId="{D6B52077-457A-4689-BBAF-DBE221396CC9}" dt="2023-08-01T11:46:06.708" v="48" actId="20577"/>
          <ac:spMkLst>
            <pc:docMk/>
            <pc:sldMk cId="2279888797" sldId="338"/>
            <ac:spMk id="8" creationId="{2A23B4DB-48D6-8F89-1577-0D7CAE0D39E0}"/>
          </ac:spMkLst>
        </pc:spChg>
      </pc:sldChg>
      <pc:sldChg chg="modSp mod">
        <pc:chgData name="James Moorhouse" userId="52c77cd9-d034-4c34-a84a-9452b75c1451" providerId="ADAL" clId="{D6B52077-457A-4689-BBAF-DBE221396CC9}" dt="2023-08-01T09:10:24.529" v="5" actId="20577"/>
        <pc:sldMkLst>
          <pc:docMk/>
          <pc:sldMk cId="1399475338" sldId="346"/>
        </pc:sldMkLst>
        <pc:spChg chg="mod">
          <ac:chgData name="James Moorhouse" userId="52c77cd9-d034-4c34-a84a-9452b75c1451" providerId="ADAL" clId="{D6B52077-457A-4689-BBAF-DBE221396CC9}" dt="2023-08-01T09:10:24.529" v="5" actId="20577"/>
          <ac:spMkLst>
            <pc:docMk/>
            <pc:sldMk cId="1399475338" sldId="346"/>
            <ac:spMk id="6" creationId="{32B146B7-7572-67D2-796F-C4CB133034ED}"/>
          </ac:spMkLst>
        </pc:spChg>
      </pc:sldChg>
      <pc:sldChg chg="modSp mod">
        <pc:chgData name="James Moorhouse" userId="52c77cd9-d034-4c34-a84a-9452b75c1451" providerId="ADAL" clId="{D6B52077-457A-4689-BBAF-DBE221396CC9}" dt="2023-08-01T13:25:19.762" v="79" actId="20577"/>
        <pc:sldMkLst>
          <pc:docMk/>
          <pc:sldMk cId="2812410026" sldId="348"/>
        </pc:sldMkLst>
        <pc:spChg chg="mod">
          <ac:chgData name="James Moorhouse" userId="52c77cd9-d034-4c34-a84a-9452b75c1451" providerId="ADAL" clId="{D6B52077-457A-4689-BBAF-DBE221396CC9}" dt="2023-08-01T13:25:19.762" v="79" actId="20577"/>
          <ac:spMkLst>
            <pc:docMk/>
            <pc:sldMk cId="2812410026" sldId="348"/>
            <ac:spMk id="3" creationId="{DC37B18B-93C4-4184-01F2-556451055940}"/>
          </ac:spMkLst>
        </pc:spChg>
      </pc:sldChg>
      <pc:sldChg chg="modSp mod">
        <pc:chgData name="James Moorhouse" userId="52c77cd9-d034-4c34-a84a-9452b75c1451" providerId="ADAL" clId="{D6B52077-457A-4689-BBAF-DBE221396CC9}" dt="2023-08-01T09:33:01.753" v="15" actId="20577"/>
        <pc:sldMkLst>
          <pc:docMk/>
          <pc:sldMk cId="2155694689" sldId="357"/>
        </pc:sldMkLst>
        <pc:spChg chg="mod">
          <ac:chgData name="James Moorhouse" userId="52c77cd9-d034-4c34-a84a-9452b75c1451" providerId="ADAL" clId="{D6B52077-457A-4689-BBAF-DBE221396CC9}" dt="2023-08-01T09:33:01.753" v="15" actId="20577"/>
          <ac:spMkLst>
            <pc:docMk/>
            <pc:sldMk cId="2155694689" sldId="357"/>
            <ac:spMk id="9" creationId="{5001F6AF-B17E-AAAB-4D04-33A2146BE833}"/>
          </ac:spMkLst>
        </pc:spChg>
      </pc:sldChg>
      <pc:sldChg chg="modSp mod modNotesTx">
        <pc:chgData name="James Moorhouse" userId="52c77cd9-d034-4c34-a84a-9452b75c1451" providerId="ADAL" clId="{D6B52077-457A-4689-BBAF-DBE221396CC9}" dt="2023-08-01T14:19:24.543" v="111"/>
        <pc:sldMkLst>
          <pc:docMk/>
          <pc:sldMk cId="4200699579" sldId="363"/>
        </pc:sldMkLst>
        <pc:spChg chg="mod">
          <ac:chgData name="James Moorhouse" userId="52c77cd9-d034-4c34-a84a-9452b75c1451" providerId="ADAL" clId="{D6B52077-457A-4689-BBAF-DBE221396CC9}" dt="2023-08-01T10:49:43.075" v="32" actId="20577"/>
          <ac:spMkLst>
            <pc:docMk/>
            <pc:sldMk cId="4200699579" sldId="363"/>
            <ac:spMk id="7" creationId="{318FC3B0-5D65-24A8-0226-39E2A0219726}"/>
          </ac:spMkLst>
        </pc:spChg>
        <pc:spChg chg="mod">
          <ac:chgData name="James Moorhouse" userId="52c77cd9-d034-4c34-a84a-9452b75c1451" providerId="ADAL" clId="{D6B52077-457A-4689-BBAF-DBE221396CC9}" dt="2023-08-01T10:49:33.769" v="28" actId="1076"/>
          <ac:spMkLst>
            <pc:docMk/>
            <pc:sldMk cId="4200699579" sldId="363"/>
            <ac:spMk id="19" creationId="{AAC1E163-1B90-B2BC-9549-5DAC2DF2B17F}"/>
          </ac:spMkLst>
        </pc:spChg>
      </pc:sldChg>
      <pc:sldChg chg="add">
        <pc:chgData name="James Moorhouse" userId="52c77cd9-d034-4c34-a84a-9452b75c1451" providerId="ADAL" clId="{D6B52077-457A-4689-BBAF-DBE221396CC9}" dt="2023-08-02T07:43:15.090" v="112"/>
        <pc:sldMkLst>
          <pc:docMk/>
          <pc:sldMk cId="4245901647" sldId="368"/>
        </pc:sldMkLst>
      </pc:sldChg>
    </pc:docChg>
  </pc:docChgLst>
  <pc:docChgLst>
    <pc:chgData name="James Moorhouse" userId="52c77cd9-d034-4c34-a84a-9452b75c1451" providerId="ADAL" clId="{8D4A9A9A-DBFC-475E-85BF-BB26BCF327AB}"/>
    <pc:docChg chg="undo redo custSel addSld delSld modSld">
      <pc:chgData name="James Moorhouse" userId="52c77cd9-d034-4c34-a84a-9452b75c1451" providerId="ADAL" clId="{8D4A9A9A-DBFC-475E-85BF-BB26BCF327AB}" dt="2023-07-20T15:43:05.929" v="4526" actId="2696"/>
      <pc:docMkLst>
        <pc:docMk/>
      </pc:docMkLst>
      <pc:sldChg chg="addSp delSp modSp del mod">
        <pc:chgData name="James Moorhouse" userId="52c77cd9-d034-4c34-a84a-9452b75c1451" providerId="ADAL" clId="{8D4A9A9A-DBFC-475E-85BF-BB26BCF327AB}" dt="2023-07-20T15:43:05.929" v="4526" actId="2696"/>
        <pc:sldMkLst>
          <pc:docMk/>
          <pc:sldMk cId="4116882363" sldId="263"/>
        </pc:sldMkLst>
        <pc:spChg chg="mod">
          <ac:chgData name="James Moorhouse" userId="52c77cd9-d034-4c34-a84a-9452b75c1451" providerId="ADAL" clId="{8D4A9A9A-DBFC-475E-85BF-BB26BCF327AB}" dt="2023-07-18T11:26:10.230" v="2691" actId="20577"/>
          <ac:spMkLst>
            <pc:docMk/>
            <pc:sldMk cId="4116882363" sldId="263"/>
            <ac:spMk id="7" creationId="{318FC3B0-5D65-24A8-0226-39E2A0219726}"/>
          </ac:spMkLst>
        </pc:spChg>
        <pc:spChg chg="mod">
          <ac:chgData name="James Moorhouse" userId="52c77cd9-d034-4c34-a84a-9452b75c1451" providerId="ADAL" clId="{8D4A9A9A-DBFC-475E-85BF-BB26BCF327AB}" dt="2023-07-18T11:21:10.860" v="2613" actId="20577"/>
          <ac:spMkLst>
            <pc:docMk/>
            <pc:sldMk cId="4116882363" sldId="263"/>
            <ac:spMk id="13" creationId="{10CB986B-86AD-87FB-EFF6-3092B411FA50}"/>
          </ac:spMkLst>
        </pc:spChg>
        <pc:spChg chg="mod">
          <ac:chgData name="James Moorhouse" userId="52c77cd9-d034-4c34-a84a-9452b75c1451" providerId="ADAL" clId="{8D4A9A9A-DBFC-475E-85BF-BB26BCF327AB}" dt="2023-07-18T11:21:53.468" v="2621" actId="20577"/>
          <ac:spMkLst>
            <pc:docMk/>
            <pc:sldMk cId="4116882363" sldId="263"/>
            <ac:spMk id="17" creationId="{6A57DCEC-EEB6-2D3C-CF7A-7DB746A315A5}"/>
          </ac:spMkLst>
        </pc:spChg>
        <pc:spChg chg="mod">
          <ac:chgData name="James Moorhouse" userId="52c77cd9-d034-4c34-a84a-9452b75c1451" providerId="ADAL" clId="{8D4A9A9A-DBFC-475E-85BF-BB26BCF327AB}" dt="2023-07-18T11:22:48.228" v="2656" actId="20577"/>
          <ac:spMkLst>
            <pc:docMk/>
            <pc:sldMk cId="4116882363" sldId="263"/>
            <ac:spMk id="26" creationId="{D29A4083-5225-6387-DEED-49C14C636367}"/>
          </ac:spMkLst>
        </pc:spChg>
        <pc:graphicFrameChg chg="add mod ord">
          <ac:chgData name="James Moorhouse" userId="52c77cd9-d034-4c34-a84a-9452b75c1451" providerId="ADAL" clId="{8D4A9A9A-DBFC-475E-85BF-BB26BCF327AB}" dt="2023-07-18T11:24:08.043" v="2684" actId="1076"/>
          <ac:graphicFrameMkLst>
            <pc:docMk/>
            <pc:sldMk cId="4116882363" sldId="263"/>
            <ac:graphicFrameMk id="6" creationId="{B3996222-4587-27B5-FE60-A71C4B5803BC}"/>
          </ac:graphicFrameMkLst>
        </pc:graphicFrameChg>
        <pc:graphicFrameChg chg="del">
          <ac:chgData name="James Moorhouse" userId="52c77cd9-d034-4c34-a84a-9452b75c1451" providerId="ADAL" clId="{8D4A9A9A-DBFC-475E-85BF-BB26BCF327AB}" dt="2023-07-18T11:21:20.642" v="2618" actId="478"/>
          <ac:graphicFrameMkLst>
            <pc:docMk/>
            <pc:sldMk cId="4116882363" sldId="263"/>
            <ac:graphicFrameMk id="20" creationId="{776C8927-8023-D9BA-666C-790FCE1D6130}"/>
          </ac:graphicFrameMkLst>
        </pc:graphicFrameChg>
      </pc:sldChg>
      <pc:sldChg chg="addSp delSp modSp mod">
        <pc:chgData name="James Moorhouse" userId="52c77cd9-d034-4c34-a84a-9452b75c1451" providerId="ADAL" clId="{8D4A9A9A-DBFC-475E-85BF-BB26BCF327AB}" dt="2023-07-07T12:54:38.259" v="936" actId="20577"/>
        <pc:sldMkLst>
          <pc:docMk/>
          <pc:sldMk cId="2001747395" sldId="266"/>
        </pc:sldMkLst>
        <pc:spChg chg="del">
          <ac:chgData name="James Moorhouse" userId="52c77cd9-d034-4c34-a84a-9452b75c1451" providerId="ADAL" clId="{8D4A9A9A-DBFC-475E-85BF-BB26BCF327AB}" dt="2023-07-07T12:52:27.010" v="801" actId="478"/>
          <ac:spMkLst>
            <pc:docMk/>
            <pc:sldMk cId="2001747395" sldId="266"/>
            <ac:spMk id="3" creationId="{C5BD50D4-1394-2137-CBAA-1FBFB2075340}"/>
          </ac:spMkLst>
        </pc:spChg>
        <pc:spChg chg="add mod">
          <ac:chgData name="James Moorhouse" userId="52c77cd9-d034-4c34-a84a-9452b75c1451" providerId="ADAL" clId="{8D4A9A9A-DBFC-475E-85BF-BB26BCF327AB}" dt="2023-07-07T12:54:38.259" v="936" actId="20577"/>
          <ac:spMkLst>
            <pc:docMk/>
            <pc:sldMk cId="2001747395" sldId="266"/>
            <ac:spMk id="5" creationId="{D278314A-637A-8429-AD77-4FCFCB215486}"/>
          </ac:spMkLst>
        </pc:spChg>
        <pc:spChg chg="add mod">
          <ac:chgData name="James Moorhouse" userId="52c77cd9-d034-4c34-a84a-9452b75c1451" providerId="ADAL" clId="{8D4A9A9A-DBFC-475E-85BF-BB26BCF327AB}" dt="2023-07-07T12:53:07.585" v="872" actId="20577"/>
          <ac:spMkLst>
            <pc:docMk/>
            <pc:sldMk cId="2001747395" sldId="266"/>
            <ac:spMk id="8" creationId="{34F4146B-C514-E904-46F6-F891ADF66AEC}"/>
          </ac:spMkLst>
        </pc:spChg>
        <pc:spChg chg="mod">
          <ac:chgData name="James Moorhouse" userId="52c77cd9-d034-4c34-a84a-9452b75c1451" providerId="ADAL" clId="{8D4A9A9A-DBFC-475E-85BF-BB26BCF327AB}" dt="2023-07-06T14:57:22.048" v="581" actId="20577"/>
          <ac:spMkLst>
            <pc:docMk/>
            <pc:sldMk cId="2001747395" sldId="266"/>
            <ac:spMk id="9" creationId="{4BB14CF2-24F6-87DA-C891-785A5A59F271}"/>
          </ac:spMkLst>
        </pc:spChg>
        <pc:spChg chg="del">
          <ac:chgData name="James Moorhouse" userId="52c77cd9-d034-4c34-a84a-9452b75c1451" providerId="ADAL" clId="{8D4A9A9A-DBFC-475E-85BF-BB26BCF327AB}" dt="2023-07-07T12:52:27.658" v="802" actId="478"/>
          <ac:spMkLst>
            <pc:docMk/>
            <pc:sldMk cId="2001747395" sldId="266"/>
            <ac:spMk id="10" creationId="{D35C818A-9406-3592-E47E-09701BBC4ACB}"/>
          </ac:spMkLst>
        </pc:spChg>
        <pc:graphicFrameChg chg="add mod">
          <ac:chgData name="James Moorhouse" userId="52c77cd9-d034-4c34-a84a-9452b75c1451" providerId="ADAL" clId="{8D4A9A9A-DBFC-475E-85BF-BB26BCF327AB}" dt="2023-07-06T14:57:02.151" v="575" actId="1076"/>
          <ac:graphicFrameMkLst>
            <pc:docMk/>
            <pc:sldMk cId="2001747395" sldId="266"/>
            <ac:graphicFrameMk id="4" creationId="{48F27F3D-0B09-4311-9351-02D70C5C22EA}"/>
          </ac:graphicFrameMkLst>
        </pc:graphicFrameChg>
      </pc:sldChg>
      <pc:sldChg chg="del">
        <pc:chgData name="James Moorhouse" userId="52c77cd9-d034-4c34-a84a-9452b75c1451" providerId="ADAL" clId="{8D4A9A9A-DBFC-475E-85BF-BB26BCF327AB}" dt="2023-07-18T09:48:41.279" v="2610" actId="2696"/>
        <pc:sldMkLst>
          <pc:docMk/>
          <pc:sldMk cId="4188242044" sldId="281"/>
        </pc:sldMkLst>
      </pc:sldChg>
      <pc:sldChg chg="addSp delSp modSp mod modShow">
        <pc:chgData name="James Moorhouse" userId="52c77cd9-d034-4c34-a84a-9452b75c1451" providerId="ADAL" clId="{8D4A9A9A-DBFC-475E-85BF-BB26BCF327AB}" dt="2023-07-05T11:01:17.371" v="87" actId="729"/>
        <pc:sldMkLst>
          <pc:docMk/>
          <pc:sldMk cId="1312816323" sldId="296"/>
        </pc:sldMkLst>
        <pc:spChg chg="mod">
          <ac:chgData name="James Moorhouse" userId="52c77cd9-d034-4c34-a84a-9452b75c1451" providerId="ADAL" clId="{8D4A9A9A-DBFC-475E-85BF-BB26BCF327AB}" dt="2023-07-05T11:01:13.485" v="86" actId="20577"/>
          <ac:spMkLst>
            <pc:docMk/>
            <pc:sldMk cId="1312816323" sldId="296"/>
            <ac:spMk id="5" creationId="{07C62197-8957-7C4D-AA63-34520B88BF8E}"/>
          </ac:spMkLst>
        </pc:spChg>
        <pc:spChg chg="mod">
          <ac:chgData name="James Moorhouse" userId="52c77cd9-d034-4c34-a84a-9452b75c1451" providerId="ADAL" clId="{8D4A9A9A-DBFC-475E-85BF-BB26BCF327AB}" dt="2023-07-05T10:53:14.861" v="39" actId="20577"/>
          <ac:spMkLst>
            <pc:docMk/>
            <pc:sldMk cId="1312816323" sldId="296"/>
            <ac:spMk id="14" creationId="{603B822F-4136-C02C-DBED-67B39417DF93}"/>
          </ac:spMkLst>
        </pc:spChg>
        <pc:spChg chg="mod">
          <ac:chgData name="James Moorhouse" userId="52c77cd9-d034-4c34-a84a-9452b75c1451" providerId="ADAL" clId="{8D4A9A9A-DBFC-475E-85BF-BB26BCF327AB}" dt="2023-07-05T11:01:00.819" v="85" actId="20577"/>
          <ac:spMkLst>
            <pc:docMk/>
            <pc:sldMk cId="1312816323" sldId="296"/>
            <ac:spMk id="22" creationId="{DB8236C1-6996-D52E-378F-E0780E0A430C}"/>
          </ac:spMkLst>
        </pc:spChg>
        <pc:graphicFrameChg chg="add mod">
          <ac:chgData name="James Moorhouse" userId="52c77cd9-d034-4c34-a84a-9452b75c1451" providerId="ADAL" clId="{8D4A9A9A-DBFC-475E-85BF-BB26BCF327AB}" dt="2023-07-05T10:53:24.986" v="48" actId="403"/>
          <ac:graphicFrameMkLst>
            <pc:docMk/>
            <pc:sldMk cId="1312816323" sldId="296"/>
            <ac:graphicFrameMk id="3" creationId="{D9B4535C-A4BE-0C21-9311-4AA00643E4DF}"/>
          </ac:graphicFrameMkLst>
        </pc:graphicFrameChg>
        <pc:graphicFrameChg chg="del">
          <ac:chgData name="James Moorhouse" userId="52c77cd9-d034-4c34-a84a-9452b75c1451" providerId="ADAL" clId="{8D4A9A9A-DBFC-475E-85BF-BB26BCF327AB}" dt="2023-07-05T10:52:49.542" v="0" actId="478"/>
          <ac:graphicFrameMkLst>
            <pc:docMk/>
            <pc:sldMk cId="1312816323" sldId="296"/>
            <ac:graphicFrameMk id="4" creationId="{D9B4535C-A4BE-0C21-9311-4AA00643E4DF}"/>
          </ac:graphicFrameMkLst>
        </pc:graphicFrameChg>
      </pc:sldChg>
      <pc:sldChg chg="addSp delSp modSp mod modShow">
        <pc:chgData name="James Moorhouse" userId="52c77cd9-d034-4c34-a84a-9452b75c1451" providerId="ADAL" clId="{8D4A9A9A-DBFC-475E-85BF-BB26BCF327AB}" dt="2023-07-07T14:54:00.898" v="1262" actId="729"/>
        <pc:sldMkLst>
          <pc:docMk/>
          <pc:sldMk cId="1475283271" sldId="297"/>
        </pc:sldMkLst>
        <pc:spChg chg="mod">
          <ac:chgData name="James Moorhouse" userId="52c77cd9-d034-4c34-a84a-9452b75c1451" providerId="ADAL" clId="{8D4A9A9A-DBFC-475E-85BF-BB26BCF327AB}" dt="2023-07-07T14:53:58.224" v="1261" actId="20577"/>
          <ac:spMkLst>
            <pc:docMk/>
            <pc:sldMk cId="1475283271" sldId="297"/>
            <ac:spMk id="3" creationId="{E33FBEC5-31FA-D144-A800-EB9C15AD2189}"/>
          </ac:spMkLst>
        </pc:spChg>
        <pc:spChg chg="mod">
          <ac:chgData name="James Moorhouse" userId="52c77cd9-d034-4c34-a84a-9452b75c1451" providerId="ADAL" clId="{8D4A9A9A-DBFC-475E-85BF-BB26BCF327AB}" dt="2023-07-07T14:52:54.416" v="1222" actId="20577"/>
          <ac:spMkLst>
            <pc:docMk/>
            <pc:sldMk cId="1475283271" sldId="297"/>
            <ac:spMk id="5" creationId="{0152E6BA-C5BD-5B2A-4D40-4CF1568384B4}"/>
          </ac:spMkLst>
        </pc:spChg>
        <pc:spChg chg="mod">
          <ac:chgData name="James Moorhouse" userId="52c77cd9-d034-4c34-a84a-9452b75c1451" providerId="ADAL" clId="{8D4A9A9A-DBFC-475E-85BF-BB26BCF327AB}" dt="2023-07-07T14:53:37.730" v="1259" actId="20577"/>
          <ac:spMkLst>
            <pc:docMk/>
            <pc:sldMk cId="1475283271" sldId="297"/>
            <ac:spMk id="6" creationId="{DEF9AD43-7948-FB22-D9D1-2D85B6B903ED}"/>
          </ac:spMkLst>
        </pc:spChg>
        <pc:graphicFrameChg chg="del">
          <ac:chgData name="James Moorhouse" userId="52c77cd9-d034-4c34-a84a-9452b75c1451" providerId="ADAL" clId="{8D4A9A9A-DBFC-475E-85BF-BB26BCF327AB}" dt="2023-07-07T14:52:37.913" v="1193" actId="478"/>
          <ac:graphicFrameMkLst>
            <pc:docMk/>
            <pc:sldMk cId="1475283271" sldId="297"/>
            <ac:graphicFrameMk id="4" creationId="{096FE283-2D18-05BC-500B-4C1F42B962CF}"/>
          </ac:graphicFrameMkLst>
        </pc:graphicFrameChg>
        <pc:graphicFrameChg chg="add mod">
          <ac:chgData name="James Moorhouse" userId="52c77cd9-d034-4c34-a84a-9452b75c1451" providerId="ADAL" clId="{8D4A9A9A-DBFC-475E-85BF-BB26BCF327AB}" dt="2023-07-07T14:52:47.838" v="1197" actId="207"/>
          <ac:graphicFrameMkLst>
            <pc:docMk/>
            <pc:sldMk cId="1475283271" sldId="297"/>
            <ac:graphicFrameMk id="8" creationId="{3A99265E-D5A4-2E35-5DDE-049F26C5F791}"/>
          </ac:graphicFrameMkLst>
        </pc:graphicFrameChg>
      </pc:sldChg>
      <pc:sldChg chg="addSp delSp modSp mod modShow">
        <pc:chgData name="James Moorhouse" userId="52c77cd9-d034-4c34-a84a-9452b75c1451" providerId="ADAL" clId="{8D4A9A9A-DBFC-475E-85BF-BB26BCF327AB}" dt="2023-07-07T14:52:25.715" v="1192" actId="729"/>
        <pc:sldMkLst>
          <pc:docMk/>
          <pc:sldMk cId="190860732" sldId="298"/>
        </pc:sldMkLst>
        <pc:spChg chg="mod">
          <ac:chgData name="James Moorhouse" userId="52c77cd9-d034-4c34-a84a-9452b75c1451" providerId="ADAL" clId="{8D4A9A9A-DBFC-475E-85BF-BB26BCF327AB}" dt="2023-07-07T14:50:58.292" v="1094" actId="20577"/>
          <ac:spMkLst>
            <pc:docMk/>
            <pc:sldMk cId="190860732" sldId="298"/>
            <ac:spMk id="3" creationId="{50582409-063F-3223-415D-FF96302CF1B8}"/>
          </ac:spMkLst>
        </pc:spChg>
        <pc:spChg chg="mod">
          <ac:chgData name="James Moorhouse" userId="52c77cd9-d034-4c34-a84a-9452b75c1451" providerId="ADAL" clId="{8D4A9A9A-DBFC-475E-85BF-BB26BCF327AB}" dt="2023-07-07T14:51:57.187" v="1161" actId="20577"/>
          <ac:spMkLst>
            <pc:docMk/>
            <pc:sldMk cId="190860732" sldId="298"/>
            <ac:spMk id="6" creationId="{03D81EC3-B794-2FDD-AA9C-32537E849853}"/>
          </ac:spMkLst>
        </pc:spChg>
        <pc:spChg chg="mod">
          <ac:chgData name="James Moorhouse" userId="52c77cd9-d034-4c34-a84a-9452b75c1451" providerId="ADAL" clId="{8D4A9A9A-DBFC-475E-85BF-BB26BCF327AB}" dt="2023-07-07T14:50:17.055" v="1032" actId="1076"/>
          <ac:spMkLst>
            <pc:docMk/>
            <pc:sldMk cId="190860732" sldId="298"/>
            <ac:spMk id="7" creationId="{79F8F49D-2CE4-543B-E684-D8DA1A0CA881}"/>
          </ac:spMkLst>
        </pc:spChg>
        <pc:spChg chg="mod">
          <ac:chgData name="James Moorhouse" userId="52c77cd9-d034-4c34-a84a-9452b75c1451" providerId="ADAL" clId="{8D4A9A9A-DBFC-475E-85BF-BB26BCF327AB}" dt="2023-07-07T14:51:22.783" v="1125" actId="20577"/>
          <ac:spMkLst>
            <pc:docMk/>
            <pc:sldMk cId="190860732" sldId="298"/>
            <ac:spMk id="8" creationId="{F75652C6-A53C-9074-9D6A-3F33CA00C090}"/>
          </ac:spMkLst>
        </pc:spChg>
        <pc:spChg chg="mod">
          <ac:chgData name="James Moorhouse" userId="52c77cd9-d034-4c34-a84a-9452b75c1451" providerId="ADAL" clId="{8D4A9A9A-DBFC-475E-85BF-BB26BCF327AB}" dt="2023-07-07T14:51:32.169" v="1150" actId="20577"/>
          <ac:spMkLst>
            <pc:docMk/>
            <pc:sldMk cId="190860732" sldId="298"/>
            <ac:spMk id="11" creationId="{CF36E15A-D42B-4F85-7D31-54A098B8106A}"/>
          </ac:spMkLst>
        </pc:spChg>
        <pc:spChg chg="mod">
          <ac:chgData name="James Moorhouse" userId="52c77cd9-d034-4c34-a84a-9452b75c1451" providerId="ADAL" clId="{8D4A9A9A-DBFC-475E-85BF-BB26BCF327AB}" dt="2023-07-07T14:52:21.922" v="1191" actId="20577"/>
          <ac:spMkLst>
            <pc:docMk/>
            <pc:sldMk cId="190860732" sldId="298"/>
            <ac:spMk id="14" creationId="{9D60BA8E-9690-4F82-8459-4FF6B960B9B8}"/>
          </ac:spMkLst>
        </pc:spChg>
        <pc:spChg chg="mod">
          <ac:chgData name="James Moorhouse" userId="52c77cd9-d034-4c34-a84a-9452b75c1451" providerId="ADAL" clId="{8D4A9A9A-DBFC-475E-85BF-BB26BCF327AB}" dt="2023-07-07T14:52:07.578" v="1186" actId="20577"/>
          <ac:spMkLst>
            <pc:docMk/>
            <pc:sldMk cId="190860732" sldId="298"/>
            <ac:spMk id="16" creationId="{55B0A08B-CE7A-E5D4-C8F5-1591CA22732C}"/>
          </ac:spMkLst>
        </pc:spChg>
        <pc:graphicFrameChg chg="add del mod">
          <ac:chgData name="James Moorhouse" userId="52c77cd9-d034-4c34-a84a-9452b75c1451" providerId="ADAL" clId="{8D4A9A9A-DBFC-475E-85BF-BB26BCF327AB}" dt="2023-07-07T14:49:30.848" v="984" actId="478"/>
          <ac:graphicFrameMkLst>
            <pc:docMk/>
            <pc:sldMk cId="190860732" sldId="298"/>
            <ac:graphicFrameMk id="4" creationId="{F9B0BE38-D489-174A-D2D9-D760479A7218}"/>
          </ac:graphicFrameMkLst>
        </pc:graphicFrameChg>
        <pc:graphicFrameChg chg="add mod">
          <ac:chgData name="James Moorhouse" userId="52c77cd9-d034-4c34-a84a-9452b75c1451" providerId="ADAL" clId="{8D4A9A9A-DBFC-475E-85BF-BB26BCF327AB}" dt="2023-07-07T14:49:54.879" v="990" actId="1076"/>
          <ac:graphicFrameMkLst>
            <pc:docMk/>
            <pc:sldMk cId="190860732" sldId="298"/>
            <ac:graphicFrameMk id="15" creationId="{7813C71E-D083-8061-7274-08F5F6654A87}"/>
          </ac:graphicFrameMkLst>
        </pc:graphicFrameChg>
        <pc:graphicFrameChg chg="add mod ord">
          <ac:chgData name="James Moorhouse" userId="52c77cd9-d034-4c34-a84a-9452b75c1451" providerId="ADAL" clId="{8D4A9A9A-DBFC-475E-85BF-BB26BCF327AB}" dt="2023-07-07T14:51:49.239" v="1154" actId="1076"/>
          <ac:graphicFrameMkLst>
            <pc:docMk/>
            <pc:sldMk cId="190860732" sldId="298"/>
            <ac:graphicFrameMk id="17" creationId="{EEE8C142-E13C-5D98-0BDB-5B521876E8B7}"/>
          </ac:graphicFrameMkLst>
        </pc:graphicFrameChg>
        <pc:graphicFrameChg chg="del">
          <ac:chgData name="James Moorhouse" userId="52c77cd9-d034-4c34-a84a-9452b75c1451" providerId="ADAL" clId="{8D4A9A9A-DBFC-475E-85BF-BB26BCF327AB}" dt="2023-07-07T14:49:50.354" v="989" actId="478"/>
          <ac:graphicFrameMkLst>
            <pc:docMk/>
            <pc:sldMk cId="190860732" sldId="298"/>
            <ac:graphicFrameMk id="20" creationId="{F9B0BE38-D489-174A-D2D9-D760479A7218}"/>
          </ac:graphicFrameMkLst>
        </pc:graphicFrameChg>
        <pc:graphicFrameChg chg="del">
          <ac:chgData name="James Moorhouse" userId="52c77cd9-d034-4c34-a84a-9452b75c1451" providerId="ADAL" clId="{8D4A9A9A-DBFC-475E-85BF-BB26BCF327AB}" dt="2023-07-07T14:51:26.010" v="1126" actId="478"/>
          <ac:graphicFrameMkLst>
            <pc:docMk/>
            <pc:sldMk cId="190860732" sldId="298"/>
            <ac:graphicFrameMk id="21" creationId="{6FB3CD7B-DF0B-EDD4-8840-A8B97528A80A}"/>
          </ac:graphicFrameMkLst>
        </pc:graphicFrameChg>
      </pc:sldChg>
      <pc:sldChg chg="addSp delSp modSp mod">
        <pc:chgData name="James Moorhouse" userId="52c77cd9-d034-4c34-a84a-9452b75c1451" providerId="ADAL" clId="{8D4A9A9A-DBFC-475E-85BF-BB26BCF327AB}" dt="2023-07-07T15:28:13.363" v="1305" actId="20577"/>
        <pc:sldMkLst>
          <pc:docMk/>
          <pc:sldMk cId="2677029505" sldId="323"/>
        </pc:sldMkLst>
        <pc:spChg chg="del">
          <ac:chgData name="James Moorhouse" userId="52c77cd9-d034-4c34-a84a-9452b75c1451" providerId="ADAL" clId="{8D4A9A9A-DBFC-475E-85BF-BB26BCF327AB}" dt="2023-07-07T15:27:15.071" v="1263" actId="478"/>
          <ac:spMkLst>
            <pc:docMk/>
            <pc:sldMk cId="2677029505" sldId="323"/>
            <ac:spMk id="3" creationId="{75AEBCF8-9447-C115-4722-71A03AA1A944}"/>
          </ac:spMkLst>
        </pc:spChg>
        <pc:spChg chg="del">
          <ac:chgData name="James Moorhouse" userId="52c77cd9-d034-4c34-a84a-9452b75c1451" providerId="ADAL" clId="{8D4A9A9A-DBFC-475E-85BF-BB26BCF327AB}" dt="2023-07-07T14:47:56.742" v="938" actId="478"/>
          <ac:spMkLst>
            <pc:docMk/>
            <pc:sldMk cId="2677029505" sldId="323"/>
            <ac:spMk id="16" creationId="{5E0FE186-6F8B-740A-4E87-76A56769C1FE}"/>
          </ac:spMkLst>
        </pc:spChg>
        <pc:spChg chg="add mod">
          <ac:chgData name="James Moorhouse" userId="52c77cd9-d034-4c34-a84a-9452b75c1451" providerId="ADAL" clId="{8D4A9A9A-DBFC-475E-85BF-BB26BCF327AB}" dt="2023-07-07T15:28:13.363" v="1305" actId="20577"/>
          <ac:spMkLst>
            <pc:docMk/>
            <pc:sldMk cId="2677029505" sldId="323"/>
            <ac:spMk id="18" creationId="{CD02664D-73A2-DD01-171B-ED6B2465AC4D}"/>
          </ac:spMkLst>
        </pc:spChg>
        <pc:spChg chg="add del mod">
          <ac:chgData name="James Moorhouse" userId="52c77cd9-d034-4c34-a84a-9452b75c1451" providerId="ADAL" clId="{8D4A9A9A-DBFC-475E-85BF-BB26BCF327AB}" dt="2023-07-07T15:27:17.597" v="1264" actId="478"/>
          <ac:spMkLst>
            <pc:docMk/>
            <pc:sldMk cId="2677029505" sldId="323"/>
            <ac:spMk id="19" creationId="{7AC89243-8B76-6B35-B7AF-547E905B04C1}"/>
          </ac:spMkLst>
        </pc:spChg>
        <pc:spChg chg="add mod">
          <ac:chgData name="James Moorhouse" userId="52c77cd9-d034-4c34-a84a-9452b75c1451" providerId="ADAL" clId="{8D4A9A9A-DBFC-475E-85BF-BB26BCF327AB}" dt="2023-07-07T15:27:52.835" v="1298" actId="20577"/>
          <ac:spMkLst>
            <pc:docMk/>
            <pc:sldMk cId="2677029505" sldId="323"/>
            <ac:spMk id="20" creationId="{1012FB23-96F3-CBE8-8B28-E82F0B001A14}"/>
          </ac:spMkLst>
        </pc:spChg>
        <pc:graphicFrameChg chg="mod">
          <ac:chgData name="James Moorhouse" userId="52c77cd9-d034-4c34-a84a-9452b75c1451" providerId="ADAL" clId="{8D4A9A9A-DBFC-475E-85BF-BB26BCF327AB}" dt="2023-07-07T15:28:07.301" v="1301" actId="1076"/>
          <ac:graphicFrameMkLst>
            <pc:docMk/>
            <pc:sldMk cId="2677029505" sldId="323"/>
            <ac:graphicFrameMk id="4" creationId="{A0DE95FD-4FD5-1540-78E6-D17A5C736B88}"/>
          </ac:graphicFrameMkLst>
        </pc:graphicFrameChg>
        <pc:graphicFrameChg chg="mod">
          <ac:chgData name="James Moorhouse" userId="52c77cd9-d034-4c34-a84a-9452b75c1451" providerId="ADAL" clId="{8D4A9A9A-DBFC-475E-85BF-BB26BCF327AB}" dt="2023-07-07T14:48:01.591" v="941" actId="113"/>
          <ac:graphicFrameMkLst>
            <pc:docMk/>
            <pc:sldMk cId="2677029505" sldId="323"/>
            <ac:graphicFrameMk id="17" creationId="{6D0A6A85-F1A5-FB9C-7ADF-FD4CA7BB9D31}"/>
          </ac:graphicFrameMkLst>
        </pc:graphicFrameChg>
      </pc:sldChg>
      <pc:sldChg chg="addSp delSp modSp mod">
        <pc:chgData name="James Moorhouse" userId="52c77cd9-d034-4c34-a84a-9452b75c1451" providerId="ADAL" clId="{8D4A9A9A-DBFC-475E-85BF-BB26BCF327AB}" dt="2023-07-05T15:36:45.211" v="556" actId="1076"/>
        <pc:sldMkLst>
          <pc:docMk/>
          <pc:sldMk cId="3972009490" sldId="326"/>
        </pc:sldMkLst>
        <pc:spChg chg="del">
          <ac:chgData name="James Moorhouse" userId="52c77cd9-d034-4c34-a84a-9452b75c1451" providerId="ADAL" clId="{8D4A9A9A-DBFC-475E-85BF-BB26BCF327AB}" dt="2023-07-05T14:51:33.734" v="491" actId="478"/>
          <ac:spMkLst>
            <pc:docMk/>
            <pc:sldMk cId="3972009490" sldId="326"/>
            <ac:spMk id="5" creationId="{57C12986-5ED7-C0BF-5D98-E662F5B0EE7D}"/>
          </ac:spMkLst>
        </pc:spChg>
        <pc:spChg chg="add del mod">
          <ac:chgData name="James Moorhouse" userId="52c77cd9-d034-4c34-a84a-9452b75c1451" providerId="ADAL" clId="{8D4A9A9A-DBFC-475E-85BF-BB26BCF327AB}" dt="2023-07-05T15:36:40.832" v="554" actId="478"/>
          <ac:spMkLst>
            <pc:docMk/>
            <pc:sldMk cId="3972009490" sldId="326"/>
            <ac:spMk id="6" creationId="{6FB130A7-9B60-80EE-F410-648BDA802DA8}"/>
          </ac:spMkLst>
        </pc:spChg>
        <pc:spChg chg="del">
          <ac:chgData name="James Moorhouse" userId="52c77cd9-d034-4c34-a84a-9452b75c1451" providerId="ADAL" clId="{8D4A9A9A-DBFC-475E-85BF-BB26BCF327AB}" dt="2023-07-05T14:51:31.915" v="490" actId="478"/>
          <ac:spMkLst>
            <pc:docMk/>
            <pc:sldMk cId="3972009490" sldId="326"/>
            <ac:spMk id="7" creationId="{F5D95975-D848-B3FB-24FF-A12C18E415F9}"/>
          </ac:spMkLst>
        </pc:spChg>
        <pc:spChg chg="add mod">
          <ac:chgData name="James Moorhouse" userId="52c77cd9-d034-4c34-a84a-9452b75c1451" providerId="ADAL" clId="{8D4A9A9A-DBFC-475E-85BF-BB26BCF327AB}" dt="2023-07-05T15:36:04.419" v="553" actId="20577"/>
          <ac:spMkLst>
            <pc:docMk/>
            <pc:sldMk cId="3972009490" sldId="326"/>
            <ac:spMk id="9" creationId="{48B9F317-F054-570A-DB8E-A1187176AE0B}"/>
          </ac:spMkLst>
        </pc:spChg>
        <pc:spChg chg="add mod">
          <ac:chgData name="James Moorhouse" userId="52c77cd9-d034-4c34-a84a-9452b75c1451" providerId="ADAL" clId="{8D4A9A9A-DBFC-475E-85BF-BB26BCF327AB}" dt="2023-07-05T15:36:45.211" v="556" actId="1076"/>
          <ac:spMkLst>
            <pc:docMk/>
            <pc:sldMk cId="3972009490" sldId="326"/>
            <ac:spMk id="10" creationId="{4D5125F6-31DF-D267-8665-2EB0E9AE4828}"/>
          </ac:spMkLst>
        </pc:spChg>
      </pc:sldChg>
      <pc:sldChg chg="addSp delSp modSp mod">
        <pc:chgData name="James Moorhouse" userId="52c77cd9-d034-4c34-a84a-9452b75c1451" providerId="ADAL" clId="{8D4A9A9A-DBFC-475E-85BF-BB26BCF327AB}" dt="2023-07-11T08:29:44.245" v="1444" actId="20577"/>
        <pc:sldMkLst>
          <pc:docMk/>
          <pc:sldMk cId="2594399624" sldId="327"/>
        </pc:sldMkLst>
        <pc:spChg chg="add mod">
          <ac:chgData name="James Moorhouse" userId="52c77cd9-d034-4c34-a84a-9452b75c1451" providerId="ADAL" clId="{8D4A9A9A-DBFC-475E-85BF-BB26BCF327AB}" dt="2023-07-11T08:29:25.316" v="1419" actId="20577"/>
          <ac:spMkLst>
            <pc:docMk/>
            <pc:sldMk cId="2594399624" sldId="327"/>
            <ac:spMk id="4" creationId="{B0675CE5-B590-BAF9-0273-DD7B2DD91DAB}"/>
          </ac:spMkLst>
        </pc:spChg>
        <pc:spChg chg="del">
          <ac:chgData name="James Moorhouse" userId="52c77cd9-d034-4c34-a84a-9452b75c1451" providerId="ADAL" clId="{8D4A9A9A-DBFC-475E-85BF-BB26BCF327AB}" dt="2023-07-11T08:28:50.693" v="1384" actId="478"/>
          <ac:spMkLst>
            <pc:docMk/>
            <pc:sldMk cId="2594399624" sldId="327"/>
            <ac:spMk id="8" creationId="{82388B43-5DBC-0AF5-9238-04A12839B8F3}"/>
          </ac:spMkLst>
        </pc:spChg>
        <pc:spChg chg="add mod">
          <ac:chgData name="James Moorhouse" userId="52c77cd9-d034-4c34-a84a-9452b75c1451" providerId="ADAL" clId="{8D4A9A9A-DBFC-475E-85BF-BB26BCF327AB}" dt="2023-07-11T08:29:44.245" v="1444" actId="20577"/>
          <ac:spMkLst>
            <pc:docMk/>
            <pc:sldMk cId="2594399624" sldId="327"/>
            <ac:spMk id="9" creationId="{72436796-883D-3441-BE35-D8978BBD35DC}"/>
          </ac:spMkLst>
        </pc:spChg>
        <pc:spChg chg="del">
          <ac:chgData name="James Moorhouse" userId="52c77cd9-d034-4c34-a84a-9452b75c1451" providerId="ADAL" clId="{8D4A9A9A-DBFC-475E-85BF-BB26BCF327AB}" dt="2023-07-11T08:28:51.538" v="1385" actId="478"/>
          <ac:spMkLst>
            <pc:docMk/>
            <pc:sldMk cId="2594399624" sldId="327"/>
            <ac:spMk id="11" creationId="{171CA625-8882-F5B1-72EB-3EC90D9B7050}"/>
          </ac:spMkLst>
        </pc:spChg>
        <pc:graphicFrameChg chg="mod">
          <ac:chgData name="James Moorhouse" userId="52c77cd9-d034-4c34-a84a-9452b75c1451" providerId="ADAL" clId="{8D4A9A9A-DBFC-475E-85BF-BB26BCF327AB}" dt="2023-07-11T08:29:00.169" v="1387" actId="14100"/>
          <ac:graphicFrameMkLst>
            <pc:docMk/>
            <pc:sldMk cId="2594399624" sldId="327"/>
            <ac:graphicFrameMk id="3" creationId="{104B0E4E-DBC1-13DA-8292-9FDC561F9249}"/>
          </ac:graphicFrameMkLst>
        </pc:graphicFrameChg>
        <pc:graphicFrameChg chg="mod">
          <ac:chgData name="James Moorhouse" userId="52c77cd9-d034-4c34-a84a-9452b75c1451" providerId="ADAL" clId="{8D4A9A9A-DBFC-475E-85BF-BB26BCF327AB}" dt="2023-07-11T08:29:17.684" v="1416" actId="14100"/>
          <ac:graphicFrameMkLst>
            <pc:docMk/>
            <pc:sldMk cId="2594399624" sldId="327"/>
            <ac:graphicFrameMk id="7" creationId="{47535C33-950D-B0A9-6A72-18FA84900E54}"/>
          </ac:graphicFrameMkLst>
        </pc:graphicFrameChg>
      </pc:sldChg>
      <pc:sldChg chg="addSp delSp modSp mod">
        <pc:chgData name="James Moorhouse" userId="52c77cd9-d034-4c34-a84a-9452b75c1451" providerId="ADAL" clId="{8D4A9A9A-DBFC-475E-85BF-BB26BCF327AB}" dt="2023-07-11T08:46:38.179" v="2557" actId="20577"/>
        <pc:sldMkLst>
          <pc:docMk/>
          <pc:sldMk cId="859614991" sldId="328"/>
        </pc:sldMkLst>
        <pc:spChg chg="mod">
          <ac:chgData name="James Moorhouse" userId="52c77cd9-d034-4c34-a84a-9452b75c1451" providerId="ADAL" clId="{8D4A9A9A-DBFC-475E-85BF-BB26BCF327AB}" dt="2023-07-11T08:46:38.179" v="2557" actId="20577"/>
          <ac:spMkLst>
            <pc:docMk/>
            <pc:sldMk cId="859614991" sldId="328"/>
            <ac:spMk id="6" creationId="{70DAD0F1-A344-8FE7-07FE-7BCB4ECBEBB4}"/>
          </ac:spMkLst>
        </pc:spChg>
        <pc:spChg chg="add mod">
          <ac:chgData name="James Moorhouse" userId="52c77cd9-d034-4c34-a84a-9452b75c1451" providerId="ADAL" clId="{8D4A9A9A-DBFC-475E-85BF-BB26BCF327AB}" dt="2023-07-11T08:30:23.271" v="1463" actId="20577"/>
          <ac:spMkLst>
            <pc:docMk/>
            <pc:sldMk cId="859614991" sldId="328"/>
            <ac:spMk id="7" creationId="{24465D4C-FAA7-76B7-18EF-58FECFF9A5B1}"/>
          </ac:spMkLst>
        </pc:spChg>
        <pc:spChg chg="del">
          <ac:chgData name="James Moorhouse" userId="52c77cd9-d034-4c34-a84a-9452b75c1451" providerId="ADAL" clId="{8D4A9A9A-DBFC-475E-85BF-BB26BCF327AB}" dt="2023-07-11T08:30:01.814" v="1446" actId="478"/>
          <ac:spMkLst>
            <pc:docMk/>
            <pc:sldMk cId="859614991" sldId="328"/>
            <ac:spMk id="8" creationId="{CE6A56D2-A83C-EA24-6820-926A20D70DD3}"/>
          </ac:spMkLst>
        </pc:spChg>
        <pc:spChg chg="del">
          <ac:chgData name="James Moorhouse" userId="52c77cd9-d034-4c34-a84a-9452b75c1451" providerId="ADAL" clId="{8D4A9A9A-DBFC-475E-85BF-BB26BCF327AB}" dt="2023-07-11T08:30:01.124" v="1445" actId="478"/>
          <ac:spMkLst>
            <pc:docMk/>
            <pc:sldMk cId="859614991" sldId="328"/>
            <ac:spMk id="9" creationId="{B953FAA2-48B5-C93B-21D1-42816878A8FC}"/>
          </ac:spMkLst>
        </pc:spChg>
        <pc:spChg chg="add mod">
          <ac:chgData name="James Moorhouse" userId="52c77cd9-d034-4c34-a84a-9452b75c1451" providerId="ADAL" clId="{8D4A9A9A-DBFC-475E-85BF-BB26BCF327AB}" dt="2023-07-11T08:30:02.781" v="1447"/>
          <ac:spMkLst>
            <pc:docMk/>
            <pc:sldMk cId="859614991" sldId="328"/>
            <ac:spMk id="10" creationId="{54E408E7-78A8-9415-EBF9-E4661E4CD4C1}"/>
          </ac:spMkLst>
        </pc:spChg>
        <pc:graphicFrameChg chg="mod">
          <ac:chgData name="James Moorhouse" userId="52c77cd9-d034-4c34-a84a-9452b75c1451" providerId="ADAL" clId="{8D4A9A9A-DBFC-475E-85BF-BB26BCF327AB}" dt="2023-07-11T08:30:08.414" v="1448" actId="1076"/>
          <ac:graphicFrameMkLst>
            <pc:docMk/>
            <pc:sldMk cId="859614991" sldId="328"/>
            <ac:graphicFrameMk id="3" creationId="{E75DF5CC-FA18-9D6D-E583-71727077C513}"/>
          </ac:graphicFrameMkLst>
        </pc:graphicFrameChg>
      </pc:sldChg>
      <pc:sldChg chg="addSp delSp modSp mod">
        <pc:chgData name="James Moorhouse" userId="52c77cd9-d034-4c34-a84a-9452b75c1451" providerId="ADAL" clId="{8D4A9A9A-DBFC-475E-85BF-BB26BCF327AB}" dt="2023-07-07T09:02:33.448" v="601" actId="20577"/>
        <pc:sldMkLst>
          <pc:docMk/>
          <pc:sldMk cId="4204349762" sldId="329"/>
        </pc:sldMkLst>
        <pc:spChg chg="del">
          <ac:chgData name="James Moorhouse" userId="52c77cd9-d034-4c34-a84a-9452b75c1451" providerId="ADAL" clId="{8D4A9A9A-DBFC-475E-85BF-BB26BCF327AB}" dt="2023-07-07T08:57:35.209" v="583" actId="478"/>
          <ac:spMkLst>
            <pc:docMk/>
            <pc:sldMk cId="4204349762" sldId="329"/>
            <ac:spMk id="2" creationId="{1D6D2B89-DBC3-9645-5708-74F3C54BF27F}"/>
          </ac:spMkLst>
        </pc:spChg>
        <pc:spChg chg="mod">
          <ac:chgData name="James Moorhouse" userId="52c77cd9-d034-4c34-a84a-9452b75c1451" providerId="ADAL" clId="{8D4A9A9A-DBFC-475E-85BF-BB26BCF327AB}" dt="2023-07-07T09:02:33.448" v="601" actId="20577"/>
          <ac:spMkLst>
            <pc:docMk/>
            <pc:sldMk cId="4204349762" sldId="329"/>
            <ac:spMk id="6" creationId="{A498D419-AA4F-4896-3D66-4A34AEFF721D}"/>
          </ac:spMkLst>
        </pc:spChg>
        <pc:spChg chg="del">
          <ac:chgData name="James Moorhouse" userId="52c77cd9-d034-4c34-a84a-9452b75c1451" providerId="ADAL" clId="{8D4A9A9A-DBFC-475E-85BF-BB26BCF327AB}" dt="2023-07-07T08:57:34.765" v="582" actId="478"/>
          <ac:spMkLst>
            <pc:docMk/>
            <pc:sldMk cId="4204349762" sldId="329"/>
            <ac:spMk id="7" creationId="{AF0FFA6B-D27D-7B39-3AAF-8654C80C864C}"/>
          </ac:spMkLst>
        </pc:spChg>
        <pc:spChg chg="add mod">
          <ac:chgData name="James Moorhouse" userId="52c77cd9-d034-4c34-a84a-9452b75c1451" providerId="ADAL" clId="{8D4A9A9A-DBFC-475E-85BF-BB26BCF327AB}" dt="2023-07-07T08:58:08.478" v="590"/>
          <ac:spMkLst>
            <pc:docMk/>
            <pc:sldMk cId="4204349762" sldId="329"/>
            <ac:spMk id="8" creationId="{F636BF81-0C03-89B2-4E58-50C29ACBF0A0}"/>
          </ac:spMkLst>
        </pc:spChg>
        <pc:spChg chg="add mod">
          <ac:chgData name="James Moorhouse" userId="52c77cd9-d034-4c34-a84a-9452b75c1451" providerId="ADAL" clId="{8D4A9A9A-DBFC-475E-85BF-BB26BCF327AB}" dt="2023-07-07T09:02:22.339" v="598" actId="20577"/>
          <ac:spMkLst>
            <pc:docMk/>
            <pc:sldMk cId="4204349762" sldId="329"/>
            <ac:spMk id="9" creationId="{D1E1154A-0E52-54B6-511A-FF250C0E3A5E}"/>
          </ac:spMkLst>
        </pc:spChg>
        <pc:graphicFrameChg chg="add mod">
          <ac:chgData name="James Moorhouse" userId="52c77cd9-d034-4c34-a84a-9452b75c1451" providerId="ADAL" clId="{8D4A9A9A-DBFC-475E-85BF-BB26BCF327AB}" dt="2023-07-07T08:58:11.706" v="591" actId="1076"/>
          <ac:graphicFrameMkLst>
            <pc:docMk/>
            <pc:sldMk cId="4204349762" sldId="329"/>
            <ac:graphicFrameMk id="5" creationId="{EC526A21-F331-49B6-AC55-7F82C3746817}"/>
          </ac:graphicFrameMkLst>
        </pc:graphicFrameChg>
      </pc:sldChg>
      <pc:sldChg chg="addSp delSp modSp mod">
        <pc:chgData name="James Moorhouse" userId="52c77cd9-d034-4c34-a84a-9452b75c1451" providerId="ADAL" clId="{8D4A9A9A-DBFC-475E-85BF-BB26BCF327AB}" dt="2023-07-07T09:06:05.362" v="713" actId="20577"/>
        <pc:sldMkLst>
          <pc:docMk/>
          <pc:sldMk cId="1117140890" sldId="330"/>
        </pc:sldMkLst>
        <pc:spChg chg="del">
          <ac:chgData name="James Moorhouse" userId="52c77cd9-d034-4c34-a84a-9452b75c1451" providerId="ADAL" clId="{8D4A9A9A-DBFC-475E-85BF-BB26BCF327AB}" dt="2023-07-07T08:57:39.581" v="587" actId="478"/>
          <ac:spMkLst>
            <pc:docMk/>
            <pc:sldMk cId="1117140890" sldId="330"/>
            <ac:spMk id="2" creationId="{180A0FCA-DAF9-7E44-D8B1-7C1FDEA409E6}"/>
          </ac:spMkLst>
        </pc:spChg>
        <pc:spChg chg="add mod">
          <ac:chgData name="James Moorhouse" userId="52c77cd9-d034-4c34-a84a-9452b75c1451" providerId="ADAL" clId="{8D4A9A9A-DBFC-475E-85BF-BB26BCF327AB}" dt="2023-07-07T09:05:18.143" v="661" actId="20577"/>
          <ac:spMkLst>
            <pc:docMk/>
            <pc:sldMk cId="1117140890" sldId="330"/>
            <ac:spMk id="6" creationId="{98A8B417-7805-2E3D-AE3E-908E4AB35738}"/>
          </ac:spMkLst>
        </pc:spChg>
        <pc:spChg chg="add mod">
          <ac:chgData name="James Moorhouse" userId="52c77cd9-d034-4c34-a84a-9452b75c1451" providerId="ADAL" clId="{8D4A9A9A-DBFC-475E-85BF-BB26BCF327AB}" dt="2023-07-07T09:06:05.362" v="713" actId="20577"/>
          <ac:spMkLst>
            <pc:docMk/>
            <pc:sldMk cId="1117140890" sldId="330"/>
            <ac:spMk id="7" creationId="{30252A55-D964-C84C-E3B0-C07124B0167C}"/>
          </ac:spMkLst>
        </pc:spChg>
        <pc:spChg chg="mod">
          <ac:chgData name="James Moorhouse" userId="52c77cd9-d034-4c34-a84a-9452b75c1451" providerId="ADAL" clId="{8D4A9A9A-DBFC-475E-85BF-BB26BCF327AB}" dt="2023-07-07T09:02:41.812" v="605" actId="20577"/>
          <ac:spMkLst>
            <pc:docMk/>
            <pc:sldMk cId="1117140890" sldId="330"/>
            <ac:spMk id="9" creationId="{55A17546-0E24-3216-87C1-7D14591D1524}"/>
          </ac:spMkLst>
        </pc:spChg>
        <pc:spChg chg="del">
          <ac:chgData name="James Moorhouse" userId="52c77cd9-d034-4c34-a84a-9452b75c1451" providerId="ADAL" clId="{8D4A9A9A-DBFC-475E-85BF-BB26BCF327AB}" dt="2023-07-07T08:57:39.086" v="586" actId="478"/>
          <ac:spMkLst>
            <pc:docMk/>
            <pc:sldMk cId="1117140890" sldId="330"/>
            <ac:spMk id="10" creationId="{90CF0FA5-4FD0-C7C1-B0A4-F36E93D220CF}"/>
          </ac:spMkLst>
        </pc:spChg>
        <pc:graphicFrameChg chg="add mod">
          <ac:chgData name="James Moorhouse" userId="52c77cd9-d034-4c34-a84a-9452b75c1451" providerId="ADAL" clId="{8D4A9A9A-DBFC-475E-85BF-BB26BCF327AB}" dt="2023-07-06T12:59:44.640" v="564" actId="1076"/>
          <ac:graphicFrameMkLst>
            <pc:docMk/>
            <pc:sldMk cId="1117140890" sldId="330"/>
            <ac:graphicFrameMk id="5" creationId="{6FE6801A-094E-4B87-BDD2-F7D3F7219FF8}"/>
          </ac:graphicFrameMkLst>
        </pc:graphicFrameChg>
      </pc:sldChg>
      <pc:sldChg chg="modSp mod">
        <pc:chgData name="James Moorhouse" userId="52c77cd9-d034-4c34-a84a-9452b75c1451" providerId="ADAL" clId="{8D4A9A9A-DBFC-475E-85BF-BB26BCF327AB}" dt="2023-07-20T09:21:03.329" v="4446" actId="207"/>
        <pc:sldMkLst>
          <pc:docMk/>
          <pc:sldMk cId="1305724046" sldId="332"/>
        </pc:sldMkLst>
        <pc:spChg chg="mod">
          <ac:chgData name="James Moorhouse" userId="52c77cd9-d034-4c34-a84a-9452b75c1451" providerId="ADAL" clId="{8D4A9A9A-DBFC-475E-85BF-BB26BCF327AB}" dt="2023-07-20T09:18:35.635" v="4192" actId="1076"/>
          <ac:spMkLst>
            <pc:docMk/>
            <pc:sldMk cId="1305724046" sldId="332"/>
            <ac:spMk id="4" creationId="{D959F220-DF74-3FB3-B522-604DCFCEC606}"/>
          </ac:spMkLst>
        </pc:spChg>
        <pc:spChg chg="mod">
          <ac:chgData name="James Moorhouse" userId="52c77cd9-d034-4c34-a84a-9452b75c1451" providerId="ADAL" clId="{8D4A9A9A-DBFC-475E-85BF-BB26BCF327AB}" dt="2023-07-20T08:43:02.834" v="3340" actId="207"/>
          <ac:spMkLst>
            <pc:docMk/>
            <pc:sldMk cId="1305724046" sldId="332"/>
            <ac:spMk id="5" creationId="{EFAAAEC0-BA9F-18C4-675E-4AE0B1FE7DBC}"/>
          </ac:spMkLst>
        </pc:spChg>
        <pc:spChg chg="mod">
          <ac:chgData name="James Moorhouse" userId="52c77cd9-d034-4c34-a84a-9452b75c1451" providerId="ADAL" clId="{8D4A9A9A-DBFC-475E-85BF-BB26BCF327AB}" dt="2023-07-20T08:49:23.417" v="3870" actId="207"/>
          <ac:spMkLst>
            <pc:docMk/>
            <pc:sldMk cId="1305724046" sldId="332"/>
            <ac:spMk id="6" creationId="{032D1AF0-1840-0BBC-B1F2-B65AB550F5C2}"/>
          </ac:spMkLst>
        </pc:spChg>
        <pc:spChg chg="mod">
          <ac:chgData name="James Moorhouse" userId="52c77cd9-d034-4c34-a84a-9452b75c1451" providerId="ADAL" clId="{8D4A9A9A-DBFC-475E-85BF-BB26BCF327AB}" dt="2023-07-20T08:37:01.053" v="2929" actId="20577"/>
          <ac:spMkLst>
            <pc:docMk/>
            <pc:sldMk cId="1305724046" sldId="332"/>
            <ac:spMk id="7" creationId="{B3DAB83F-624B-803D-1E54-9352E954472E}"/>
          </ac:spMkLst>
        </pc:spChg>
        <pc:spChg chg="mod">
          <ac:chgData name="James Moorhouse" userId="52c77cd9-d034-4c34-a84a-9452b75c1451" providerId="ADAL" clId="{8D4A9A9A-DBFC-475E-85BF-BB26BCF327AB}" dt="2023-07-20T09:21:03.329" v="4446" actId="207"/>
          <ac:spMkLst>
            <pc:docMk/>
            <pc:sldMk cId="1305724046" sldId="332"/>
            <ac:spMk id="8" creationId="{1091268D-DBBC-5BC4-13BD-9167E5674B96}"/>
          </ac:spMkLst>
        </pc:spChg>
        <pc:spChg chg="mod">
          <ac:chgData name="James Moorhouse" userId="52c77cd9-d034-4c34-a84a-9452b75c1451" providerId="ADAL" clId="{8D4A9A9A-DBFC-475E-85BF-BB26BCF327AB}" dt="2023-07-20T08:52:44.749" v="4189" actId="207"/>
          <ac:spMkLst>
            <pc:docMk/>
            <pc:sldMk cId="1305724046" sldId="332"/>
            <ac:spMk id="11" creationId="{225659E1-04B0-F5FE-A4E6-A3D33FEB47D5}"/>
          </ac:spMkLst>
        </pc:spChg>
        <pc:spChg chg="mod">
          <ac:chgData name="James Moorhouse" userId="52c77cd9-d034-4c34-a84a-9452b75c1451" providerId="ADAL" clId="{8D4A9A9A-DBFC-475E-85BF-BB26BCF327AB}" dt="2023-07-20T08:51:50.441" v="4063" actId="20577"/>
          <ac:spMkLst>
            <pc:docMk/>
            <pc:sldMk cId="1305724046" sldId="332"/>
            <ac:spMk id="12" creationId="{47C32E64-EFB4-9C98-AE8C-99172C34B086}"/>
          </ac:spMkLst>
        </pc:spChg>
        <pc:spChg chg="mod">
          <ac:chgData name="James Moorhouse" userId="52c77cd9-d034-4c34-a84a-9452b75c1451" providerId="ADAL" clId="{8D4A9A9A-DBFC-475E-85BF-BB26BCF327AB}" dt="2023-07-20T08:45:30.826" v="3600" actId="207"/>
          <ac:spMkLst>
            <pc:docMk/>
            <pc:sldMk cId="1305724046" sldId="332"/>
            <ac:spMk id="13" creationId="{F37F39BB-CE60-CA19-55C2-8026109EEBDF}"/>
          </ac:spMkLst>
        </pc:spChg>
      </pc:sldChg>
      <pc:sldChg chg="modSp mod">
        <pc:chgData name="James Moorhouse" userId="52c77cd9-d034-4c34-a84a-9452b75c1451" providerId="ADAL" clId="{8D4A9A9A-DBFC-475E-85BF-BB26BCF327AB}" dt="2023-07-20T15:42:29.931" v="4525" actId="207"/>
        <pc:sldMkLst>
          <pc:docMk/>
          <pc:sldMk cId="3900894792" sldId="333"/>
        </pc:sldMkLst>
        <pc:graphicFrameChg chg="modGraphic">
          <ac:chgData name="James Moorhouse" userId="52c77cd9-d034-4c34-a84a-9452b75c1451" providerId="ADAL" clId="{8D4A9A9A-DBFC-475E-85BF-BB26BCF327AB}" dt="2023-07-20T15:42:29.931" v="4525" actId="207"/>
          <ac:graphicFrameMkLst>
            <pc:docMk/>
            <pc:sldMk cId="3900894792" sldId="333"/>
            <ac:graphicFrameMk id="4" creationId="{AE46E3AF-5FDD-49AD-CCF0-42758702F1FB}"/>
          </ac:graphicFrameMkLst>
        </pc:graphicFrameChg>
      </pc:sldChg>
      <pc:sldChg chg="addSp delSp modSp mod">
        <pc:chgData name="James Moorhouse" userId="52c77cd9-d034-4c34-a84a-9452b75c1451" providerId="ADAL" clId="{8D4A9A9A-DBFC-475E-85BF-BB26BCF327AB}" dt="2023-07-05T14:51:18.872" v="489" actId="20577"/>
        <pc:sldMkLst>
          <pc:docMk/>
          <pc:sldMk cId="2279888797" sldId="338"/>
        </pc:sldMkLst>
        <pc:spChg chg="del">
          <ac:chgData name="James Moorhouse" userId="52c77cd9-d034-4c34-a84a-9452b75c1451" providerId="ADAL" clId="{8D4A9A9A-DBFC-475E-85BF-BB26BCF327AB}" dt="2023-07-05T14:34:51.462" v="90" actId="478"/>
          <ac:spMkLst>
            <pc:docMk/>
            <pc:sldMk cId="2279888797" sldId="338"/>
            <ac:spMk id="6" creationId="{F7FCFD9A-E8CB-D667-C68C-CC0F235B4F12}"/>
          </ac:spMkLst>
        </pc:spChg>
        <pc:spChg chg="add mod">
          <ac:chgData name="James Moorhouse" userId="52c77cd9-d034-4c34-a84a-9452b75c1451" providerId="ADAL" clId="{8D4A9A9A-DBFC-475E-85BF-BB26BCF327AB}" dt="2023-07-05T14:51:18.872" v="489" actId="20577"/>
          <ac:spMkLst>
            <pc:docMk/>
            <pc:sldMk cId="2279888797" sldId="338"/>
            <ac:spMk id="7" creationId="{38BEC50E-1018-A9CE-CD7A-1D86C32921A0}"/>
          </ac:spMkLst>
        </pc:spChg>
        <pc:spChg chg="add mod">
          <ac:chgData name="James Moorhouse" userId="52c77cd9-d034-4c34-a84a-9452b75c1451" providerId="ADAL" clId="{8D4A9A9A-DBFC-475E-85BF-BB26BCF327AB}" dt="2023-07-05T14:47:02.671" v="325" actId="20577"/>
          <ac:spMkLst>
            <pc:docMk/>
            <pc:sldMk cId="2279888797" sldId="338"/>
            <ac:spMk id="8" creationId="{2A23B4DB-48D6-8F89-1577-0D7CAE0D39E0}"/>
          </ac:spMkLst>
        </pc:spChg>
        <pc:spChg chg="del">
          <ac:chgData name="James Moorhouse" userId="52c77cd9-d034-4c34-a84a-9452b75c1451" providerId="ADAL" clId="{8D4A9A9A-DBFC-475E-85BF-BB26BCF327AB}" dt="2023-07-05T14:34:46.150" v="88" actId="478"/>
          <ac:spMkLst>
            <pc:docMk/>
            <pc:sldMk cId="2279888797" sldId="338"/>
            <ac:spMk id="11" creationId="{D2FF227B-D33A-32DE-6925-903415B7D931}"/>
          </ac:spMkLst>
        </pc:spChg>
      </pc:sldChg>
      <pc:sldChg chg="addSp delSp modSp mod modShow">
        <pc:chgData name="James Moorhouse" userId="52c77cd9-d034-4c34-a84a-9452b75c1451" providerId="ADAL" clId="{8D4A9A9A-DBFC-475E-85BF-BB26BCF327AB}" dt="2023-07-11T08:43:38.837" v="2554" actId="729"/>
        <pc:sldMkLst>
          <pc:docMk/>
          <pc:sldMk cId="1399475338" sldId="346"/>
        </pc:sldMkLst>
        <pc:spChg chg="mod">
          <ac:chgData name="James Moorhouse" userId="52c77cd9-d034-4c34-a84a-9452b75c1451" providerId="ADAL" clId="{8D4A9A9A-DBFC-475E-85BF-BB26BCF327AB}" dt="2023-07-11T08:43:35.505" v="2553" actId="1076"/>
          <ac:spMkLst>
            <pc:docMk/>
            <pc:sldMk cId="1399475338" sldId="346"/>
            <ac:spMk id="6" creationId="{32B146B7-7572-67D2-796F-C4CB133034ED}"/>
          </ac:spMkLst>
        </pc:spChg>
        <pc:spChg chg="mod">
          <ac:chgData name="James Moorhouse" userId="52c77cd9-d034-4c34-a84a-9452b75c1451" providerId="ADAL" clId="{8D4A9A9A-DBFC-475E-85BF-BB26BCF327AB}" dt="2023-07-11T08:35:53.922" v="1615" actId="20577"/>
          <ac:spMkLst>
            <pc:docMk/>
            <pc:sldMk cId="1399475338" sldId="346"/>
            <ac:spMk id="7" creationId="{7DF45FC3-71ED-D16C-EDC5-A9B854FB2549}"/>
          </ac:spMkLst>
        </pc:spChg>
        <pc:graphicFrameChg chg="add del mod">
          <ac:chgData name="James Moorhouse" userId="52c77cd9-d034-4c34-a84a-9452b75c1451" providerId="ADAL" clId="{8D4A9A9A-DBFC-475E-85BF-BB26BCF327AB}" dt="2023-07-11T08:37:45.368" v="1657"/>
          <ac:graphicFrameMkLst>
            <pc:docMk/>
            <pc:sldMk cId="1399475338" sldId="346"/>
            <ac:graphicFrameMk id="4" creationId="{41C0629D-EC10-43FE-A376-7D70704ADE81}"/>
          </ac:graphicFrameMkLst>
        </pc:graphicFrameChg>
        <pc:graphicFrameChg chg="add del">
          <ac:chgData name="James Moorhouse" userId="52c77cd9-d034-4c34-a84a-9452b75c1451" providerId="ADAL" clId="{8D4A9A9A-DBFC-475E-85BF-BB26BCF327AB}" dt="2023-07-11T08:32:27.037" v="1473" actId="478"/>
          <ac:graphicFrameMkLst>
            <pc:docMk/>
            <pc:sldMk cId="1399475338" sldId="346"/>
            <ac:graphicFrameMk id="9" creationId="{4337BB6A-D124-3AAC-83CB-20E7C1AB84D4}"/>
          </ac:graphicFrameMkLst>
        </pc:graphicFrameChg>
      </pc:sldChg>
      <pc:sldChg chg="delSp modSp mod">
        <pc:chgData name="James Moorhouse" userId="52c77cd9-d034-4c34-a84a-9452b75c1451" providerId="ADAL" clId="{8D4A9A9A-DBFC-475E-85BF-BB26BCF327AB}" dt="2023-07-18T09:42:24.467" v="2608" actId="1076"/>
        <pc:sldMkLst>
          <pc:docMk/>
          <pc:sldMk cId="3649469849" sldId="350"/>
        </pc:sldMkLst>
        <pc:spChg chg="mod">
          <ac:chgData name="James Moorhouse" userId="52c77cd9-d034-4c34-a84a-9452b75c1451" providerId="ADAL" clId="{8D4A9A9A-DBFC-475E-85BF-BB26BCF327AB}" dt="2023-07-18T09:30:18.845" v="2600"/>
          <ac:spMkLst>
            <pc:docMk/>
            <pc:sldMk cId="3649469849" sldId="350"/>
            <ac:spMk id="2" creationId="{C1453A20-20CC-479F-D50E-B06E076BE03E}"/>
          </ac:spMkLst>
        </pc:spChg>
        <pc:spChg chg="del">
          <ac:chgData name="James Moorhouse" userId="52c77cd9-d034-4c34-a84a-9452b75c1451" providerId="ADAL" clId="{8D4A9A9A-DBFC-475E-85BF-BB26BCF327AB}" dt="2023-07-18T09:30:16.812" v="2599" actId="478"/>
          <ac:spMkLst>
            <pc:docMk/>
            <pc:sldMk cId="3649469849" sldId="350"/>
            <ac:spMk id="3" creationId="{DB23210F-50D2-C050-FA33-2A0A4A91C88D}"/>
          </ac:spMkLst>
        </pc:spChg>
        <pc:spChg chg="mod ord">
          <ac:chgData name="James Moorhouse" userId="52c77cd9-d034-4c34-a84a-9452b75c1451" providerId="ADAL" clId="{8D4A9A9A-DBFC-475E-85BF-BB26BCF327AB}" dt="2023-07-18T09:42:24.467" v="2608" actId="1076"/>
          <ac:spMkLst>
            <pc:docMk/>
            <pc:sldMk cId="3649469849" sldId="350"/>
            <ac:spMk id="10" creationId="{6CD298C0-5E18-C097-5FA3-48DFA8C58767}"/>
          </ac:spMkLst>
        </pc:spChg>
        <pc:picChg chg="mod">
          <ac:chgData name="James Moorhouse" userId="52c77cd9-d034-4c34-a84a-9452b75c1451" providerId="ADAL" clId="{8D4A9A9A-DBFC-475E-85BF-BB26BCF327AB}" dt="2023-07-18T09:42:24.467" v="2608" actId="1076"/>
          <ac:picMkLst>
            <pc:docMk/>
            <pc:sldMk cId="3649469849" sldId="350"/>
            <ac:picMk id="6" creationId="{E87CCAA3-0D13-700B-3705-43A4377FB9FF}"/>
          </ac:picMkLst>
        </pc:picChg>
        <pc:cxnChg chg="del mod">
          <ac:chgData name="James Moorhouse" userId="52c77cd9-d034-4c34-a84a-9452b75c1451" providerId="ADAL" clId="{8D4A9A9A-DBFC-475E-85BF-BB26BCF327AB}" dt="2023-07-18T09:42:02.764" v="2603" actId="478"/>
          <ac:cxnSpMkLst>
            <pc:docMk/>
            <pc:sldMk cId="3649469849" sldId="350"/>
            <ac:cxnSpMk id="12" creationId="{A7F1CF87-F37A-CFF4-B082-4E1D0948DBF4}"/>
          </ac:cxnSpMkLst>
        </pc:cxnChg>
      </pc:sldChg>
      <pc:sldChg chg="addSp delSp modSp mod">
        <pc:chgData name="James Moorhouse" userId="52c77cd9-d034-4c34-a84a-9452b75c1451" providerId="ADAL" clId="{8D4A9A9A-DBFC-475E-85BF-BB26BCF327AB}" dt="2023-07-11T08:47:57.616" v="2562" actId="20577"/>
        <pc:sldMkLst>
          <pc:docMk/>
          <pc:sldMk cId="2747631278" sldId="356"/>
        </pc:sldMkLst>
        <pc:spChg chg="mod">
          <ac:chgData name="James Moorhouse" userId="52c77cd9-d034-4c34-a84a-9452b75c1451" providerId="ADAL" clId="{8D4A9A9A-DBFC-475E-85BF-BB26BCF327AB}" dt="2023-07-11T08:47:57.616" v="2562" actId="20577"/>
          <ac:spMkLst>
            <pc:docMk/>
            <pc:sldMk cId="2747631278" sldId="356"/>
            <ac:spMk id="6" creationId="{70DAD0F1-A344-8FE7-07FE-7BCB4ECBEBB4}"/>
          </ac:spMkLst>
        </pc:spChg>
        <pc:spChg chg="add mod">
          <ac:chgData name="James Moorhouse" userId="52c77cd9-d034-4c34-a84a-9452b75c1451" providerId="ADAL" clId="{8D4A9A9A-DBFC-475E-85BF-BB26BCF327AB}" dt="2023-07-11T08:31:15.732" v="1468" actId="1076"/>
          <ac:spMkLst>
            <pc:docMk/>
            <pc:sldMk cId="2747631278" sldId="356"/>
            <ac:spMk id="7" creationId="{E3050517-8E2E-08DE-7BC3-C45E5C0333CC}"/>
          </ac:spMkLst>
        </pc:spChg>
        <pc:spChg chg="del">
          <ac:chgData name="James Moorhouse" userId="52c77cd9-d034-4c34-a84a-9452b75c1451" providerId="ADAL" clId="{8D4A9A9A-DBFC-475E-85BF-BB26BCF327AB}" dt="2023-07-11T08:30:45.710" v="1465" actId="478"/>
          <ac:spMkLst>
            <pc:docMk/>
            <pc:sldMk cId="2747631278" sldId="356"/>
            <ac:spMk id="8" creationId="{CE6A56D2-A83C-EA24-6820-926A20D70DD3}"/>
          </ac:spMkLst>
        </pc:spChg>
        <pc:spChg chg="del">
          <ac:chgData name="James Moorhouse" userId="52c77cd9-d034-4c34-a84a-9452b75c1451" providerId="ADAL" clId="{8D4A9A9A-DBFC-475E-85BF-BB26BCF327AB}" dt="2023-07-11T08:30:45.050" v="1464" actId="478"/>
          <ac:spMkLst>
            <pc:docMk/>
            <pc:sldMk cId="2747631278" sldId="356"/>
            <ac:spMk id="9" creationId="{B953FAA2-48B5-C93B-21D1-42816878A8FC}"/>
          </ac:spMkLst>
        </pc:spChg>
        <pc:spChg chg="add mod">
          <ac:chgData name="James Moorhouse" userId="52c77cd9-d034-4c34-a84a-9452b75c1451" providerId="ADAL" clId="{8D4A9A9A-DBFC-475E-85BF-BB26BCF327AB}" dt="2023-07-11T08:30:51.230" v="1466"/>
          <ac:spMkLst>
            <pc:docMk/>
            <pc:sldMk cId="2747631278" sldId="356"/>
            <ac:spMk id="10" creationId="{F1D0259A-A43C-C33B-9D22-5A2829C21C16}"/>
          </ac:spMkLst>
        </pc:spChg>
        <pc:graphicFrameChg chg="mod">
          <ac:chgData name="James Moorhouse" userId="52c77cd9-d034-4c34-a84a-9452b75c1451" providerId="ADAL" clId="{8D4A9A9A-DBFC-475E-85BF-BB26BCF327AB}" dt="2023-07-11T08:30:56.491" v="1467" actId="1076"/>
          <ac:graphicFrameMkLst>
            <pc:docMk/>
            <pc:sldMk cId="2747631278" sldId="356"/>
            <ac:graphicFrameMk id="2" creationId="{E1868F06-89A9-97F8-5776-E3676833F95E}"/>
          </ac:graphicFrameMkLst>
        </pc:graphicFrameChg>
      </pc:sldChg>
      <pc:sldChg chg="addSp delSp modSp mod">
        <pc:chgData name="James Moorhouse" userId="52c77cd9-d034-4c34-a84a-9452b75c1451" providerId="ADAL" clId="{8D4A9A9A-DBFC-475E-85BF-BB26BCF327AB}" dt="2023-07-07T09:03:48.913" v="619" actId="20577"/>
        <pc:sldMkLst>
          <pc:docMk/>
          <pc:sldMk cId="2155694689" sldId="357"/>
        </pc:sldMkLst>
        <pc:spChg chg="del">
          <ac:chgData name="James Moorhouse" userId="52c77cd9-d034-4c34-a84a-9452b75c1451" providerId="ADAL" clId="{8D4A9A9A-DBFC-475E-85BF-BB26BCF327AB}" dt="2023-07-07T08:57:37.483" v="585" actId="478"/>
          <ac:spMkLst>
            <pc:docMk/>
            <pc:sldMk cId="2155694689" sldId="357"/>
            <ac:spMk id="2" creationId="{1D6D2B89-DBC3-9645-5708-74F3C54BF27F}"/>
          </ac:spMkLst>
        </pc:spChg>
        <pc:spChg chg="mod">
          <ac:chgData name="James Moorhouse" userId="52c77cd9-d034-4c34-a84a-9452b75c1451" providerId="ADAL" clId="{8D4A9A9A-DBFC-475E-85BF-BB26BCF327AB}" dt="2023-07-07T09:03:48.913" v="619" actId="20577"/>
          <ac:spMkLst>
            <pc:docMk/>
            <pc:sldMk cId="2155694689" sldId="357"/>
            <ac:spMk id="5" creationId="{DE33BB71-785B-EB1E-BAE7-4DB824A6E9E4}"/>
          </ac:spMkLst>
        </pc:spChg>
        <pc:spChg chg="del">
          <ac:chgData name="James Moorhouse" userId="52c77cd9-d034-4c34-a84a-9452b75c1451" providerId="ADAL" clId="{8D4A9A9A-DBFC-475E-85BF-BB26BCF327AB}" dt="2023-07-07T08:57:36.968" v="584" actId="478"/>
          <ac:spMkLst>
            <pc:docMk/>
            <pc:sldMk cId="2155694689" sldId="357"/>
            <ac:spMk id="7" creationId="{AF0FFA6B-D27D-7B39-3AAF-8654C80C864C}"/>
          </ac:spMkLst>
        </pc:spChg>
        <pc:spChg chg="add mod">
          <ac:chgData name="James Moorhouse" userId="52c77cd9-d034-4c34-a84a-9452b75c1451" providerId="ADAL" clId="{8D4A9A9A-DBFC-475E-85BF-BB26BCF327AB}" dt="2023-07-07T09:02:53.289" v="606"/>
          <ac:spMkLst>
            <pc:docMk/>
            <pc:sldMk cId="2155694689" sldId="357"/>
            <ac:spMk id="8" creationId="{ED084B4A-0EC1-B578-B677-08B5C947D0C0}"/>
          </ac:spMkLst>
        </pc:spChg>
        <pc:spChg chg="add mod">
          <ac:chgData name="James Moorhouse" userId="52c77cd9-d034-4c34-a84a-9452b75c1451" providerId="ADAL" clId="{8D4A9A9A-DBFC-475E-85BF-BB26BCF327AB}" dt="2023-07-07T09:03:34.977" v="613" actId="20577"/>
          <ac:spMkLst>
            <pc:docMk/>
            <pc:sldMk cId="2155694689" sldId="357"/>
            <ac:spMk id="9" creationId="{5001F6AF-B17E-AAAB-4D04-33A2146BE833}"/>
          </ac:spMkLst>
        </pc:spChg>
        <pc:graphicFrameChg chg="add mod">
          <ac:chgData name="James Moorhouse" userId="52c77cd9-d034-4c34-a84a-9452b75c1451" providerId="ADAL" clId="{8D4A9A9A-DBFC-475E-85BF-BB26BCF327AB}" dt="2023-07-06T12:37:29.939" v="561" actId="1076"/>
          <ac:graphicFrameMkLst>
            <pc:docMk/>
            <pc:sldMk cId="2155694689" sldId="357"/>
            <ac:graphicFrameMk id="3" creationId="{3685FF22-BE5A-4B79-AB81-E56DA657AF2D}"/>
          </ac:graphicFrameMkLst>
        </pc:graphicFrameChg>
      </pc:sldChg>
      <pc:sldChg chg="addSp delSp modSp mod">
        <pc:chgData name="James Moorhouse" userId="52c77cd9-d034-4c34-a84a-9452b75c1451" providerId="ADAL" clId="{8D4A9A9A-DBFC-475E-85BF-BB26BCF327AB}" dt="2023-07-07T09:08:13.520" v="800" actId="20577"/>
        <pc:sldMkLst>
          <pc:docMk/>
          <pc:sldMk cId="3669704298" sldId="358"/>
        </pc:sldMkLst>
        <pc:spChg chg="del">
          <ac:chgData name="James Moorhouse" userId="52c77cd9-d034-4c34-a84a-9452b75c1451" providerId="ADAL" clId="{8D4A9A9A-DBFC-475E-85BF-BB26BCF327AB}" dt="2023-07-07T08:57:42.337" v="589" actId="478"/>
          <ac:spMkLst>
            <pc:docMk/>
            <pc:sldMk cId="3669704298" sldId="358"/>
            <ac:spMk id="2" creationId="{180A0FCA-DAF9-7E44-D8B1-7C1FDEA409E6}"/>
          </ac:spMkLst>
        </pc:spChg>
        <pc:spChg chg="mod">
          <ac:chgData name="James Moorhouse" userId="52c77cd9-d034-4c34-a84a-9452b75c1451" providerId="ADAL" clId="{8D4A9A9A-DBFC-475E-85BF-BB26BCF327AB}" dt="2023-07-07T09:03:55.137" v="625" actId="20577"/>
          <ac:spMkLst>
            <pc:docMk/>
            <pc:sldMk cId="3669704298" sldId="358"/>
            <ac:spMk id="5" creationId="{00D13D5F-699C-856A-D1FB-0B6A8A496210}"/>
          </ac:spMkLst>
        </pc:spChg>
        <pc:spChg chg="add mod">
          <ac:chgData name="James Moorhouse" userId="52c77cd9-d034-4c34-a84a-9452b75c1451" providerId="ADAL" clId="{8D4A9A9A-DBFC-475E-85BF-BB26BCF327AB}" dt="2023-07-07T09:07:46.263" v="751" actId="20577"/>
          <ac:spMkLst>
            <pc:docMk/>
            <pc:sldMk cId="3669704298" sldId="358"/>
            <ac:spMk id="7" creationId="{5565B90C-E8DF-8E2A-A1DA-86D5A105E993}"/>
          </ac:spMkLst>
        </pc:spChg>
        <pc:spChg chg="add mod">
          <ac:chgData name="James Moorhouse" userId="52c77cd9-d034-4c34-a84a-9452b75c1451" providerId="ADAL" clId="{8D4A9A9A-DBFC-475E-85BF-BB26BCF327AB}" dt="2023-07-07T09:08:13.520" v="800" actId="20577"/>
          <ac:spMkLst>
            <pc:docMk/>
            <pc:sldMk cId="3669704298" sldId="358"/>
            <ac:spMk id="8" creationId="{ED7900A0-6495-E68E-0024-5B09E2309AAB}"/>
          </ac:spMkLst>
        </pc:spChg>
        <pc:spChg chg="del">
          <ac:chgData name="James Moorhouse" userId="52c77cd9-d034-4c34-a84a-9452b75c1451" providerId="ADAL" clId="{8D4A9A9A-DBFC-475E-85BF-BB26BCF327AB}" dt="2023-07-07T08:57:41.803" v="588" actId="478"/>
          <ac:spMkLst>
            <pc:docMk/>
            <pc:sldMk cId="3669704298" sldId="358"/>
            <ac:spMk id="10" creationId="{90CF0FA5-4FD0-C7C1-B0A4-F36E93D220CF}"/>
          </ac:spMkLst>
        </pc:spChg>
        <pc:graphicFrameChg chg="add mod">
          <ac:chgData name="James Moorhouse" userId="52c77cd9-d034-4c34-a84a-9452b75c1451" providerId="ADAL" clId="{8D4A9A9A-DBFC-475E-85BF-BB26BCF327AB}" dt="2023-07-06T13:20:13.592" v="566" actId="1076"/>
          <ac:graphicFrameMkLst>
            <pc:docMk/>
            <pc:sldMk cId="3669704298" sldId="358"/>
            <ac:graphicFrameMk id="3" creationId="{7BEA0569-4B9E-4772-9B5F-7544ABEBC11B}"/>
          </ac:graphicFrameMkLst>
        </pc:graphicFrameChg>
      </pc:sldChg>
      <pc:sldChg chg="addSp delSp modSp mod">
        <pc:chgData name="James Moorhouse" userId="52c77cd9-d034-4c34-a84a-9452b75c1451" providerId="ADAL" clId="{8D4A9A9A-DBFC-475E-85BF-BB26BCF327AB}" dt="2023-07-12T14:37:57.996" v="2598" actId="20577"/>
        <pc:sldMkLst>
          <pc:docMk/>
          <pc:sldMk cId="961708270" sldId="359"/>
        </pc:sldMkLst>
        <pc:spChg chg="mod">
          <ac:chgData name="James Moorhouse" userId="52c77cd9-d034-4c34-a84a-9452b75c1451" providerId="ADAL" clId="{8D4A9A9A-DBFC-475E-85BF-BB26BCF327AB}" dt="2023-07-12T14:37:22.692" v="2567" actId="20577"/>
          <ac:spMkLst>
            <pc:docMk/>
            <pc:sldMk cId="961708270" sldId="359"/>
            <ac:spMk id="5" creationId="{ECEF4CB8-D861-D3B2-7827-421BE436DF09}"/>
          </ac:spMkLst>
        </pc:spChg>
        <pc:spChg chg="del">
          <ac:chgData name="James Moorhouse" userId="52c77cd9-d034-4c34-a84a-9452b75c1451" providerId="ADAL" clId="{8D4A9A9A-DBFC-475E-85BF-BB26BCF327AB}" dt="2023-07-12T14:37:12.623" v="2564" actId="478"/>
          <ac:spMkLst>
            <pc:docMk/>
            <pc:sldMk cId="961708270" sldId="359"/>
            <ac:spMk id="6" creationId="{1D080697-FFBF-8A7C-36A6-794E3FB532FC}"/>
          </ac:spMkLst>
        </pc:spChg>
        <pc:spChg chg="del">
          <ac:chgData name="James Moorhouse" userId="52c77cd9-d034-4c34-a84a-9452b75c1451" providerId="ADAL" clId="{8D4A9A9A-DBFC-475E-85BF-BB26BCF327AB}" dt="2023-07-12T14:37:11.837" v="2563" actId="478"/>
          <ac:spMkLst>
            <pc:docMk/>
            <pc:sldMk cId="961708270" sldId="359"/>
            <ac:spMk id="7" creationId="{EEE10D8D-D1E6-C7BD-1539-90212CEAB5B4}"/>
          </ac:spMkLst>
        </pc:spChg>
        <pc:spChg chg="add mod">
          <ac:chgData name="James Moorhouse" userId="52c77cd9-d034-4c34-a84a-9452b75c1451" providerId="ADAL" clId="{8D4A9A9A-DBFC-475E-85BF-BB26BCF327AB}" dt="2023-07-12T14:37:57.996" v="2598" actId="20577"/>
          <ac:spMkLst>
            <pc:docMk/>
            <pc:sldMk cId="961708270" sldId="359"/>
            <ac:spMk id="9" creationId="{0D9BFD60-670B-5C13-E173-10377AA6AFE1}"/>
          </ac:spMkLst>
        </pc:spChg>
        <pc:spChg chg="add mod">
          <ac:chgData name="James Moorhouse" userId="52c77cd9-d034-4c34-a84a-9452b75c1451" providerId="ADAL" clId="{8D4A9A9A-DBFC-475E-85BF-BB26BCF327AB}" dt="2023-07-12T14:37:36.328" v="2568"/>
          <ac:spMkLst>
            <pc:docMk/>
            <pc:sldMk cId="961708270" sldId="359"/>
            <ac:spMk id="10" creationId="{379BBB23-4E4F-A05C-0ECA-A22C332C32BC}"/>
          </ac:spMkLst>
        </pc:spChg>
        <pc:spChg chg="del">
          <ac:chgData name="James Moorhouse" userId="52c77cd9-d034-4c34-a84a-9452b75c1451" providerId="ADAL" clId="{8D4A9A9A-DBFC-475E-85BF-BB26BCF327AB}" dt="2023-07-06T13:52:20.663" v="567" actId="478"/>
          <ac:spMkLst>
            <pc:docMk/>
            <pc:sldMk cId="961708270" sldId="359"/>
            <ac:spMk id="10" creationId="{71FE8941-CE7A-C95B-7480-4BC16D885E75}"/>
          </ac:spMkLst>
        </pc:spChg>
        <pc:graphicFrameChg chg="add mod">
          <ac:chgData name="James Moorhouse" userId="52c77cd9-d034-4c34-a84a-9452b75c1451" providerId="ADAL" clId="{8D4A9A9A-DBFC-475E-85BF-BB26BCF327AB}" dt="2023-07-06T13:52:55.398" v="569" actId="1076"/>
          <ac:graphicFrameMkLst>
            <pc:docMk/>
            <pc:sldMk cId="961708270" sldId="359"/>
            <ac:graphicFrameMk id="4" creationId="{1EF22585-7FD7-4DEA-B8AE-D22E97BB1761}"/>
          </ac:graphicFrameMkLst>
        </pc:graphicFrameChg>
      </pc:sldChg>
      <pc:sldChg chg="addSp delSp modSp mod">
        <pc:chgData name="James Moorhouse" userId="52c77cd9-d034-4c34-a84a-9452b75c1451" providerId="ADAL" clId="{8D4A9A9A-DBFC-475E-85BF-BB26BCF327AB}" dt="2023-07-10T10:10:07.331" v="1383" actId="20577"/>
        <pc:sldMkLst>
          <pc:docMk/>
          <pc:sldMk cId="2346687376" sldId="361"/>
        </pc:sldMkLst>
        <pc:spChg chg="del">
          <ac:chgData name="James Moorhouse" userId="52c77cd9-d034-4c34-a84a-9452b75c1451" providerId="ADAL" clId="{8D4A9A9A-DBFC-475E-85BF-BB26BCF327AB}" dt="2023-07-10T10:08:33.106" v="1307" actId="478"/>
          <ac:spMkLst>
            <pc:docMk/>
            <pc:sldMk cId="2346687376" sldId="361"/>
            <ac:spMk id="3" creationId="{C0A6A7B7-AC1C-8DD5-2386-B437D484EEDC}"/>
          </ac:spMkLst>
        </pc:spChg>
        <pc:spChg chg="mod">
          <ac:chgData name="James Moorhouse" userId="52c77cd9-d034-4c34-a84a-9452b75c1451" providerId="ADAL" clId="{8D4A9A9A-DBFC-475E-85BF-BB26BCF327AB}" dt="2023-07-10T10:09:58.008" v="1380" actId="20577"/>
          <ac:spMkLst>
            <pc:docMk/>
            <pc:sldMk cId="2346687376" sldId="361"/>
            <ac:spMk id="4" creationId="{8143F22F-B0C2-9A83-AA93-9ED9C5AB30A7}"/>
          </ac:spMkLst>
        </pc:spChg>
        <pc:spChg chg="del">
          <ac:chgData name="James Moorhouse" userId="52c77cd9-d034-4c34-a84a-9452b75c1451" providerId="ADAL" clId="{8D4A9A9A-DBFC-475E-85BF-BB26BCF327AB}" dt="2023-07-10T10:08:32.456" v="1306" actId="478"/>
          <ac:spMkLst>
            <pc:docMk/>
            <pc:sldMk cId="2346687376" sldId="361"/>
            <ac:spMk id="6" creationId="{43D086DA-D79F-FFC5-5EC2-326D87CE26EC}"/>
          </ac:spMkLst>
        </pc:spChg>
        <pc:spChg chg="add mod">
          <ac:chgData name="James Moorhouse" userId="52c77cd9-d034-4c34-a84a-9452b75c1451" providerId="ADAL" clId="{8D4A9A9A-DBFC-475E-85BF-BB26BCF327AB}" dt="2023-07-10T10:09:21.850" v="1340" actId="1076"/>
          <ac:spMkLst>
            <pc:docMk/>
            <pc:sldMk cId="2346687376" sldId="361"/>
            <ac:spMk id="9" creationId="{B8F4F22C-8FE5-6C13-9873-24D1D8B8F534}"/>
          </ac:spMkLst>
        </pc:spChg>
        <pc:spChg chg="add mod">
          <ac:chgData name="James Moorhouse" userId="52c77cd9-d034-4c34-a84a-9452b75c1451" providerId="ADAL" clId="{8D4A9A9A-DBFC-475E-85BF-BB26BCF327AB}" dt="2023-07-10T10:10:07.331" v="1383" actId="20577"/>
          <ac:spMkLst>
            <pc:docMk/>
            <pc:sldMk cId="2346687376" sldId="361"/>
            <ac:spMk id="10" creationId="{569E2682-9B2E-A1DD-6022-DBEB6E560612}"/>
          </ac:spMkLst>
        </pc:spChg>
        <pc:graphicFrameChg chg="add mod">
          <ac:chgData name="James Moorhouse" userId="52c77cd9-d034-4c34-a84a-9452b75c1451" providerId="ADAL" clId="{8D4A9A9A-DBFC-475E-85BF-BB26BCF327AB}" dt="2023-07-10T10:08:59.858" v="1310" actId="1076"/>
          <ac:graphicFrameMkLst>
            <pc:docMk/>
            <pc:sldMk cId="2346687376" sldId="361"/>
            <ac:graphicFrameMk id="7" creationId="{2CA55D01-2F5C-4CC7-A347-BC67B87BBB82}"/>
          </ac:graphicFrameMkLst>
        </pc:graphicFrameChg>
      </pc:sldChg>
      <pc:sldChg chg="add">
        <pc:chgData name="James Moorhouse" userId="52c77cd9-d034-4c34-a84a-9452b75c1451" providerId="ADAL" clId="{8D4A9A9A-DBFC-475E-85BF-BB26BCF327AB}" dt="2023-07-18T09:48:38.826" v="2609"/>
        <pc:sldMkLst>
          <pc:docMk/>
          <pc:sldMk cId="3695581124" sldId="362"/>
        </pc:sldMkLst>
      </pc:sldChg>
      <pc:sldChg chg="addSp delSp modSp add mod delCm">
        <pc:chgData name="James Moorhouse" userId="52c77cd9-d034-4c34-a84a-9452b75c1451" providerId="ADAL" clId="{8D4A9A9A-DBFC-475E-85BF-BB26BCF327AB}" dt="2023-07-20T15:41:37.874" v="4516" actId="20577"/>
        <pc:sldMkLst>
          <pc:docMk/>
          <pc:sldMk cId="4200699579" sldId="363"/>
        </pc:sldMkLst>
        <pc:spChg chg="mod">
          <ac:chgData name="James Moorhouse" userId="52c77cd9-d034-4c34-a84a-9452b75c1451" providerId="ADAL" clId="{8D4A9A9A-DBFC-475E-85BF-BB26BCF327AB}" dt="2023-07-20T15:41:37.874" v="4516" actId="20577"/>
          <ac:spMkLst>
            <pc:docMk/>
            <pc:sldMk cId="4200699579" sldId="363"/>
            <ac:spMk id="7" creationId="{318FC3B0-5D65-24A8-0226-39E2A0219726}"/>
          </ac:spMkLst>
        </pc:spChg>
        <pc:spChg chg="mod">
          <ac:chgData name="James Moorhouse" userId="52c77cd9-d034-4c34-a84a-9452b75c1451" providerId="ADAL" clId="{8D4A9A9A-DBFC-475E-85BF-BB26BCF327AB}" dt="2023-07-20T15:40:15.680" v="4473" actId="20577"/>
          <ac:spMkLst>
            <pc:docMk/>
            <pc:sldMk cId="4200699579" sldId="363"/>
            <ac:spMk id="11" creationId="{D4ED0712-657F-1E48-0E6E-FCA68322F377}"/>
          </ac:spMkLst>
        </pc:spChg>
        <pc:spChg chg="mod">
          <ac:chgData name="James Moorhouse" userId="52c77cd9-d034-4c34-a84a-9452b75c1451" providerId="ADAL" clId="{8D4A9A9A-DBFC-475E-85BF-BB26BCF327AB}" dt="2023-07-20T15:40:21.686" v="4476" actId="20577"/>
          <ac:spMkLst>
            <pc:docMk/>
            <pc:sldMk cId="4200699579" sldId="363"/>
            <ac:spMk id="17" creationId="{6A57DCEC-EEB6-2D3C-CF7A-7DB746A315A5}"/>
          </ac:spMkLst>
        </pc:spChg>
        <pc:spChg chg="mod">
          <ac:chgData name="James Moorhouse" userId="52c77cd9-d034-4c34-a84a-9452b75c1451" providerId="ADAL" clId="{8D4A9A9A-DBFC-475E-85BF-BB26BCF327AB}" dt="2023-07-20T15:40:39.325" v="4481" actId="20577"/>
          <ac:spMkLst>
            <pc:docMk/>
            <pc:sldMk cId="4200699579" sldId="363"/>
            <ac:spMk id="26" creationId="{D29A4083-5225-6387-DEED-49C14C636367}"/>
          </ac:spMkLst>
        </pc:spChg>
        <pc:graphicFrameChg chg="add mod ord">
          <ac:chgData name="James Moorhouse" userId="52c77cd9-d034-4c34-a84a-9452b75c1451" providerId="ADAL" clId="{8D4A9A9A-DBFC-475E-85BF-BB26BCF327AB}" dt="2023-07-20T15:41:25.827" v="4503" actId="1076"/>
          <ac:graphicFrameMkLst>
            <pc:docMk/>
            <pc:sldMk cId="4200699579" sldId="363"/>
            <ac:graphicFrameMk id="5" creationId="{D3003D24-BA31-353D-7964-B56DE64EFB4B}"/>
          </ac:graphicFrameMkLst>
        </pc:graphicFrameChg>
        <pc:graphicFrameChg chg="del">
          <ac:chgData name="James Moorhouse" userId="52c77cd9-d034-4c34-a84a-9452b75c1451" providerId="ADAL" clId="{8D4A9A9A-DBFC-475E-85BF-BB26BCF327AB}" dt="2023-07-20T15:40:23.673" v="4477" actId="478"/>
          <ac:graphicFrameMkLst>
            <pc:docMk/>
            <pc:sldMk cId="4200699579" sldId="363"/>
            <ac:graphicFrameMk id="6" creationId="{B5DCD1AB-5E57-37E4-B11E-0EDB98BF4FFE}"/>
          </ac:graphicFrameMkLst>
        </pc:graphicFrameChg>
        <pc:extLst>
          <p:ext xmlns:p="http://schemas.openxmlformats.org/presentationml/2006/main" uri="{D6D511B9-2390-475A-947B-AFAB55BFBCF1}">
            <pc226:cmChg xmlns:pc226="http://schemas.microsoft.com/office/powerpoint/2022/06/main/command" chg="del">
              <pc226:chgData name="James Moorhouse" userId="52c77cd9-d034-4c34-a84a-9452b75c1451" providerId="ADAL" clId="{8D4A9A9A-DBFC-475E-85BF-BB26BCF327AB}" dt="2023-07-20T15:26:39.106" v="4448"/>
              <pc2:cmMkLst xmlns:pc2="http://schemas.microsoft.com/office/powerpoint/2019/9/main/command">
                <pc:docMk/>
                <pc:sldMk cId="4200699579" sldId="363"/>
                <pc2:cmMk id="{B568B62F-3705-43C4-A315-6A52AD8F44E1}"/>
              </pc2:cmMkLst>
            </pc226:cmChg>
            <pc226:cmChg xmlns:pc226="http://schemas.microsoft.com/office/powerpoint/2022/06/main/command" chg="del">
              <pc226:chgData name="James Moorhouse" userId="52c77cd9-d034-4c34-a84a-9452b75c1451" providerId="ADAL" clId="{8D4A9A9A-DBFC-475E-85BF-BB26BCF327AB}" dt="2023-07-20T15:26:40.648" v="4449"/>
              <pc2:cmMkLst xmlns:pc2="http://schemas.microsoft.com/office/powerpoint/2019/9/main/command">
                <pc:docMk/>
                <pc:sldMk cId="4200699579" sldId="363"/>
                <pc2:cmMk id="{784427F9-5CC4-4655-B852-C10BB465E06A}"/>
              </pc2:cmMkLst>
            </pc226:cmChg>
          </p:ext>
        </pc:extLst>
      </pc:sldChg>
    </pc:docChg>
  </pc:docChgLst>
  <pc:docChgLst>
    <pc:chgData name="Caroline Hargrave" userId="b8f2e569-4c81-4f9d-96cf-9b35a10b6345" providerId="ADAL" clId="{AFA557AF-D0C1-46BA-A245-2C3A10037888}"/>
    <pc:docChg chg="undo custSel addSld delSld modSld">
      <pc:chgData name="Caroline Hargrave" userId="b8f2e569-4c81-4f9d-96cf-9b35a10b6345" providerId="ADAL" clId="{AFA557AF-D0C1-46BA-A245-2C3A10037888}" dt="2023-07-24T08:08:06.177" v="448" actId="207"/>
      <pc:docMkLst>
        <pc:docMk/>
      </pc:docMkLst>
      <pc:sldChg chg="del">
        <pc:chgData name="Caroline Hargrave" userId="b8f2e569-4c81-4f9d-96cf-9b35a10b6345" providerId="ADAL" clId="{AFA557AF-D0C1-46BA-A245-2C3A10037888}" dt="2023-07-04T06:01:05.569" v="32" actId="47"/>
        <pc:sldMkLst>
          <pc:docMk/>
          <pc:sldMk cId="2329336294" sldId="262"/>
        </pc:sldMkLst>
      </pc:sldChg>
      <pc:sldChg chg="add del">
        <pc:chgData name="Caroline Hargrave" userId="b8f2e569-4c81-4f9d-96cf-9b35a10b6345" providerId="ADAL" clId="{AFA557AF-D0C1-46BA-A245-2C3A10037888}" dt="2023-07-04T06:01:39.703" v="38"/>
        <pc:sldMkLst>
          <pc:docMk/>
          <pc:sldMk cId="2001747395" sldId="266"/>
        </pc:sldMkLst>
      </pc:sldChg>
      <pc:sldChg chg="del">
        <pc:chgData name="Caroline Hargrave" userId="b8f2e569-4c81-4f9d-96cf-9b35a10b6345" providerId="ADAL" clId="{AFA557AF-D0C1-46BA-A245-2C3A10037888}" dt="2023-07-04T05:58:51.702" v="0" actId="47"/>
        <pc:sldMkLst>
          <pc:docMk/>
          <pc:sldMk cId="1239412904" sldId="273"/>
        </pc:sldMkLst>
      </pc:sldChg>
      <pc:sldChg chg="del">
        <pc:chgData name="Caroline Hargrave" userId="b8f2e569-4c81-4f9d-96cf-9b35a10b6345" providerId="ADAL" clId="{AFA557AF-D0C1-46BA-A245-2C3A10037888}" dt="2023-07-04T05:58:51.702" v="0" actId="47"/>
        <pc:sldMkLst>
          <pc:docMk/>
          <pc:sldMk cId="2400322262" sldId="318"/>
        </pc:sldMkLst>
      </pc:sldChg>
      <pc:sldChg chg="modSp mod">
        <pc:chgData name="Caroline Hargrave" userId="b8f2e569-4c81-4f9d-96cf-9b35a10b6345" providerId="ADAL" clId="{AFA557AF-D0C1-46BA-A245-2C3A10037888}" dt="2023-07-04T05:59:26.332" v="5" actId="403"/>
        <pc:sldMkLst>
          <pc:docMk/>
          <pc:sldMk cId="1893297988" sldId="319"/>
        </pc:sldMkLst>
        <pc:spChg chg="mod">
          <ac:chgData name="Caroline Hargrave" userId="b8f2e569-4c81-4f9d-96cf-9b35a10b6345" providerId="ADAL" clId="{AFA557AF-D0C1-46BA-A245-2C3A10037888}" dt="2023-07-04T05:59:26.332" v="5" actId="403"/>
          <ac:spMkLst>
            <pc:docMk/>
            <pc:sldMk cId="1893297988" sldId="319"/>
            <ac:spMk id="2" creationId="{3F510497-9FD4-5C25-1BB8-87D4DFBE60DE}"/>
          </ac:spMkLst>
        </pc:spChg>
      </pc:sldChg>
      <pc:sldChg chg="add del">
        <pc:chgData name="Caroline Hargrave" userId="b8f2e569-4c81-4f9d-96cf-9b35a10b6345" providerId="ADAL" clId="{AFA557AF-D0C1-46BA-A245-2C3A10037888}" dt="2023-07-04T05:59:09.214" v="2"/>
        <pc:sldMkLst>
          <pc:docMk/>
          <pc:sldMk cId="761251168" sldId="320"/>
        </pc:sldMkLst>
      </pc:sldChg>
      <pc:sldChg chg="modSp add del mod">
        <pc:chgData name="Caroline Hargrave" userId="b8f2e569-4c81-4f9d-96cf-9b35a10b6345" providerId="ADAL" clId="{AFA557AF-D0C1-46BA-A245-2C3A10037888}" dt="2023-07-04T06:02:04.985" v="79" actId="20577"/>
        <pc:sldMkLst>
          <pc:docMk/>
          <pc:sldMk cId="3578358607" sldId="321"/>
        </pc:sldMkLst>
        <pc:spChg chg="mod">
          <ac:chgData name="Caroline Hargrave" userId="b8f2e569-4c81-4f9d-96cf-9b35a10b6345" providerId="ADAL" clId="{AFA557AF-D0C1-46BA-A245-2C3A10037888}" dt="2023-07-04T06:02:04.985" v="79" actId="20577"/>
          <ac:spMkLst>
            <pc:docMk/>
            <pc:sldMk cId="3578358607" sldId="321"/>
            <ac:spMk id="7" creationId="{E4D331DF-7EB2-6422-4CE5-B1BFE7417020}"/>
          </ac:spMkLst>
        </pc:spChg>
      </pc:sldChg>
      <pc:sldChg chg="addSp modSp add del mod">
        <pc:chgData name="Caroline Hargrave" userId="b8f2e569-4c81-4f9d-96cf-9b35a10b6345" providerId="ADAL" clId="{AFA557AF-D0C1-46BA-A245-2C3A10037888}" dt="2023-07-07T12:07:52.659" v="270" actId="20577"/>
        <pc:sldMkLst>
          <pc:docMk/>
          <pc:sldMk cId="2677029505" sldId="323"/>
        </pc:sldMkLst>
        <pc:spChg chg="mod">
          <ac:chgData name="Caroline Hargrave" userId="b8f2e569-4c81-4f9d-96cf-9b35a10b6345" providerId="ADAL" clId="{AFA557AF-D0C1-46BA-A245-2C3A10037888}" dt="2023-07-07T11:42:59.012" v="224" actId="20577"/>
          <ac:spMkLst>
            <pc:docMk/>
            <pc:sldMk cId="2677029505" sldId="323"/>
            <ac:spMk id="5" creationId="{2CE35700-B408-DC5B-DF2E-29BDFAE897E6}"/>
          </ac:spMkLst>
        </pc:spChg>
        <pc:spChg chg="mod">
          <ac:chgData name="Caroline Hargrave" userId="b8f2e569-4c81-4f9d-96cf-9b35a10b6345" providerId="ADAL" clId="{AFA557AF-D0C1-46BA-A245-2C3A10037888}" dt="2023-07-07T12:07:50.617" v="269" actId="20577"/>
          <ac:spMkLst>
            <pc:docMk/>
            <pc:sldMk cId="2677029505" sldId="323"/>
            <ac:spMk id="6" creationId="{83806BAF-34C5-B905-B212-D4E8E9CD9297}"/>
          </ac:spMkLst>
        </pc:spChg>
        <pc:spChg chg="mod">
          <ac:chgData name="Caroline Hargrave" userId="b8f2e569-4c81-4f9d-96cf-9b35a10b6345" providerId="ADAL" clId="{AFA557AF-D0C1-46BA-A245-2C3A10037888}" dt="2023-07-07T12:07:52.659" v="270" actId="20577"/>
          <ac:spMkLst>
            <pc:docMk/>
            <pc:sldMk cId="2677029505" sldId="323"/>
            <ac:spMk id="7" creationId="{CE204001-2B4E-3034-9DDE-672FDF165C31}"/>
          </ac:spMkLst>
        </pc:spChg>
        <pc:spChg chg="mod">
          <ac:chgData name="Caroline Hargrave" userId="b8f2e569-4c81-4f9d-96cf-9b35a10b6345" providerId="ADAL" clId="{AFA557AF-D0C1-46BA-A245-2C3A10037888}" dt="2023-07-07T11:43:08.081" v="248" actId="20577"/>
          <ac:spMkLst>
            <pc:docMk/>
            <pc:sldMk cId="2677029505" sldId="323"/>
            <ac:spMk id="8" creationId="{18BC6A83-1AAB-B052-BCB9-D3D494D07ECD}"/>
          </ac:spMkLst>
        </pc:spChg>
        <pc:graphicFrameChg chg="add mod">
          <ac:chgData name="Caroline Hargrave" userId="b8f2e569-4c81-4f9d-96cf-9b35a10b6345" providerId="ADAL" clId="{AFA557AF-D0C1-46BA-A245-2C3A10037888}" dt="2023-07-07T11:43:23.269" v="251" actId="1076"/>
          <ac:graphicFrameMkLst>
            <pc:docMk/>
            <pc:sldMk cId="2677029505" sldId="323"/>
            <ac:graphicFrameMk id="4" creationId="{A0DE95FD-4FD5-1540-78E6-D17A5C736B88}"/>
          </ac:graphicFrameMkLst>
        </pc:graphicFrameChg>
        <pc:graphicFrameChg chg="add mod">
          <ac:chgData name="Caroline Hargrave" userId="b8f2e569-4c81-4f9d-96cf-9b35a10b6345" providerId="ADAL" clId="{AFA557AF-D0C1-46BA-A245-2C3A10037888}" dt="2023-07-07T12:05:41.369" v="256" actId="14100"/>
          <ac:graphicFrameMkLst>
            <pc:docMk/>
            <pc:sldMk cId="2677029505" sldId="323"/>
            <ac:graphicFrameMk id="17" creationId="{6D0A6A85-F1A5-FB9C-7ADF-FD4CA7BB9D31}"/>
          </ac:graphicFrameMkLst>
        </pc:graphicFrameChg>
      </pc:sldChg>
      <pc:sldChg chg="del">
        <pc:chgData name="Caroline Hargrave" userId="b8f2e569-4c81-4f9d-96cf-9b35a10b6345" providerId="ADAL" clId="{AFA557AF-D0C1-46BA-A245-2C3A10037888}" dt="2023-07-04T05:59:45.395" v="8" actId="47"/>
        <pc:sldMkLst>
          <pc:docMk/>
          <pc:sldMk cId="961708270" sldId="324"/>
        </pc:sldMkLst>
      </pc:sldChg>
      <pc:sldChg chg="add del">
        <pc:chgData name="Caroline Hargrave" userId="b8f2e569-4c81-4f9d-96cf-9b35a10b6345" providerId="ADAL" clId="{AFA557AF-D0C1-46BA-A245-2C3A10037888}" dt="2023-07-04T05:59:09.214" v="2"/>
        <pc:sldMkLst>
          <pc:docMk/>
          <pc:sldMk cId="2750249233" sldId="325"/>
        </pc:sldMkLst>
      </pc:sldChg>
      <pc:sldChg chg="addSp modSp add del mod">
        <pc:chgData name="Caroline Hargrave" userId="b8f2e569-4c81-4f9d-96cf-9b35a10b6345" providerId="ADAL" clId="{AFA557AF-D0C1-46BA-A245-2C3A10037888}" dt="2023-07-20T20:16:56.158" v="388" actId="13926"/>
        <pc:sldMkLst>
          <pc:docMk/>
          <pc:sldMk cId="3972009490" sldId="326"/>
        </pc:sldMkLst>
        <pc:spChg chg="mod">
          <ac:chgData name="Caroline Hargrave" userId="b8f2e569-4c81-4f9d-96cf-9b35a10b6345" providerId="ADAL" clId="{AFA557AF-D0C1-46BA-A245-2C3A10037888}" dt="2023-07-04T10:12:27.804" v="94" actId="20577"/>
          <ac:spMkLst>
            <pc:docMk/>
            <pc:sldMk cId="3972009490" sldId="326"/>
            <ac:spMk id="3" creationId="{7FAE4FF0-AB23-8C53-C0B2-A24467B97412}"/>
          </ac:spMkLst>
        </pc:spChg>
        <pc:spChg chg="mod">
          <ac:chgData name="Caroline Hargrave" userId="b8f2e569-4c81-4f9d-96cf-9b35a10b6345" providerId="ADAL" clId="{AFA557AF-D0C1-46BA-A245-2C3A10037888}" dt="2023-07-20T20:16:56.158" v="388" actId="13926"/>
          <ac:spMkLst>
            <pc:docMk/>
            <pc:sldMk cId="3972009490" sldId="326"/>
            <ac:spMk id="10" creationId="{4D5125F6-31DF-D267-8665-2EB0E9AE4828}"/>
          </ac:spMkLst>
        </pc:spChg>
        <pc:graphicFrameChg chg="add mod">
          <ac:chgData name="Caroline Hargrave" userId="b8f2e569-4c81-4f9d-96cf-9b35a10b6345" providerId="ADAL" clId="{AFA557AF-D0C1-46BA-A245-2C3A10037888}" dt="2023-07-04T10:12:07.314" v="89" actId="113"/>
          <ac:graphicFrameMkLst>
            <pc:docMk/>
            <pc:sldMk cId="3972009490" sldId="326"/>
            <ac:graphicFrameMk id="4" creationId="{99E20CB1-1A88-F540-3164-4B9209128085}"/>
          </ac:graphicFrameMkLst>
        </pc:graphicFrameChg>
      </pc:sldChg>
      <pc:sldChg chg="addSp delSp modSp add del mod">
        <pc:chgData name="Caroline Hargrave" userId="b8f2e569-4c81-4f9d-96cf-9b35a10b6345" providerId="ADAL" clId="{AFA557AF-D0C1-46BA-A245-2C3A10037888}" dt="2023-07-05T19:54:21.790" v="142" actId="20577"/>
        <pc:sldMkLst>
          <pc:docMk/>
          <pc:sldMk cId="2594399624" sldId="327"/>
        </pc:sldMkLst>
        <pc:spChg chg="del">
          <ac:chgData name="Caroline Hargrave" userId="b8f2e569-4c81-4f9d-96cf-9b35a10b6345" providerId="ADAL" clId="{AFA557AF-D0C1-46BA-A245-2C3A10037888}" dt="2023-07-05T19:48:34.245" v="111"/>
          <ac:spMkLst>
            <pc:docMk/>
            <pc:sldMk cId="2594399624" sldId="327"/>
            <ac:spMk id="4" creationId="{7AE3601F-B904-8134-69E7-486BD3536247}"/>
          </ac:spMkLst>
        </pc:spChg>
        <pc:spChg chg="mod">
          <ac:chgData name="Caroline Hargrave" userId="b8f2e569-4c81-4f9d-96cf-9b35a10b6345" providerId="ADAL" clId="{AFA557AF-D0C1-46BA-A245-2C3A10037888}" dt="2023-07-05T19:54:05.368" v="137" actId="20577"/>
          <ac:spMkLst>
            <pc:docMk/>
            <pc:sldMk cId="2594399624" sldId="327"/>
            <ac:spMk id="6" creationId="{D4280B45-1B8B-848F-86FB-72C4DF95D1A6}"/>
          </ac:spMkLst>
        </pc:spChg>
        <pc:spChg chg="mod">
          <ac:chgData name="Caroline Hargrave" userId="b8f2e569-4c81-4f9d-96cf-9b35a10b6345" providerId="ADAL" clId="{AFA557AF-D0C1-46BA-A245-2C3A10037888}" dt="2023-07-05T19:54:21.790" v="142" actId="20577"/>
          <ac:spMkLst>
            <pc:docMk/>
            <pc:sldMk cId="2594399624" sldId="327"/>
            <ac:spMk id="10" creationId="{8E3F2B47-BB86-2651-113E-C70683861070}"/>
          </ac:spMkLst>
        </pc:spChg>
        <pc:graphicFrameChg chg="add mod">
          <ac:chgData name="Caroline Hargrave" userId="b8f2e569-4c81-4f9d-96cf-9b35a10b6345" providerId="ADAL" clId="{AFA557AF-D0C1-46BA-A245-2C3A10037888}" dt="2023-07-05T19:49:01.758" v="120" actId="113"/>
          <ac:graphicFrameMkLst>
            <pc:docMk/>
            <pc:sldMk cId="2594399624" sldId="327"/>
            <ac:graphicFrameMk id="3" creationId="{104B0E4E-DBC1-13DA-8292-9FDC561F9249}"/>
          </ac:graphicFrameMkLst>
        </pc:graphicFrameChg>
        <pc:graphicFrameChg chg="add mod">
          <ac:chgData name="Caroline Hargrave" userId="b8f2e569-4c81-4f9d-96cf-9b35a10b6345" providerId="ADAL" clId="{AFA557AF-D0C1-46BA-A245-2C3A10037888}" dt="2023-07-05T19:53:47.976" v="132" actId="113"/>
          <ac:graphicFrameMkLst>
            <pc:docMk/>
            <pc:sldMk cId="2594399624" sldId="327"/>
            <ac:graphicFrameMk id="7" creationId="{47535C33-950D-B0A9-6A72-18FA84900E54}"/>
          </ac:graphicFrameMkLst>
        </pc:graphicFrameChg>
      </pc:sldChg>
      <pc:sldChg chg="addSp modSp add del mod">
        <pc:chgData name="Caroline Hargrave" userId="b8f2e569-4c81-4f9d-96cf-9b35a10b6345" providerId="ADAL" clId="{AFA557AF-D0C1-46BA-A245-2C3A10037888}" dt="2023-07-06T07:45:53.484" v="168" actId="207"/>
        <pc:sldMkLst>
          <pc:docMk/>
          <pc:sldMk cId="859614991" sldId="328"/>
        </pc:sldMkLst>
        <pc:graphicFrameChg chg="add mod modGraphic">
          <ac:chgData name="Caroline Hargrave" userId="b8f2e569-4c81-4f9d-96cf-9b35a10b6345" providerId="ADAL" clId="{AFA557AF-D0C1-46BA-A245-2C3A10037888}" dt="2023-07-06T07:42:03.309" v="156" actId="113"/>
          <ac:graphicFrameMkLst>
            <pc:docMk/>
            <pc:sldMk cId="859614991" sldId="328"/>
            <ac:graphicFrameMk id="3" creationId="{E75DF5CC-FA18-9D6D-E583-71727077C513}"/>
          </ac:graphicFrameMkLst>
        </pc:graphicFrameChg>
        <pc:graphicFrameChg chg="add mod">
          <ac:chgData name="Caroline Hargrave" userId="b8f2e569-4c81-4f9d-96cf-9b35a10b6345" providerId="ADAL" clId="{AFA557AF-D0C1-46BA-A245-2C3A10037888}" dt="2023-07-06T07:45:53.484" v="168" actId="207"/>
          <ac:graphicFrameMkLst>
            <pc:docMk/>
            <pc:sldMk cId="859614991" sldId="328"/>
            <ac:graphicFrameMk id="5" creationId="{597C87A6-C42A-F20E-4244-2D70BE49D40E}"/>
          </ac:graphicFrameMkLst>
        </pc:graphicFrameChg>
      </pc:sldChg>
      <pc:sldChg chg="add del">
        <pc:chgData name="Caroline Hargrave" userId="b8f2e569-4c81-4f9d-96cf-9b35a10b6345" providerId="ADAL" clId="{AFA557AF-D0C1-46BA-A245-2C3A10037888}" dt="2023-07-04T06:00:01.284" v="10"/>
        <pc:sldMkLst>
          <pc:docMk/>
          <pc:sldMk cId="4204349762" sldId="329"/>
        </pc:sldMkLst>
      </pc:sldChg>
      <pc:sldChg chg="add del">
        <pc:chgData name="Caroline Hargrave" userId="b8f2e569-4c81-4f9d-96cf-9b35a10b6345" providerId="ADAL" clId="{AFA557AF-D0C1-46BA-A245-2C3A10037888}" dt="2023-07-04T06:00:01.284" v="10"/>
        <pc:sldMkLst>
          <pc:docMk/>
          <pc:sldMk cId="1117140890" sldId="330"/>
        </pc:sldMkLst>
      </pc:sldChg>
      <pc:sldChg chg="modSp add del mod">
        <pc:chgData name="Caroline Hargrave" userId="b8f2e569-4c81-4f9d-96cf-9b35a10b6345" providerId="ADAL" clId="{AFA557AF-D0C1-46BA-A245-2C3A10037888}" dt="2023-07-06T19:07:02.053" v="222" actId="20577"/>
        <pc:sldMkLst>
          <pc:docMk/>
          <pc:sldMk cId="3718722714" sldId="331"/>
        </pc:sldMkLst>
        <pc:spChg chg="mod">
          <ac:chgData name="Caroline Hargrave" userId="b8f2e569-4c81-4f9d-96cf-9b35a10b6345" providerId="ADAL" clId="{AFA557AF-D0C1-46BA-A245-2C3A10037888}" dt="2023-07-06T19:07:02.053" v="222" actId="20577"/>
          <ac:spMkLst>
            <pc:docMk/>
            <pc:sldMk cId="3718722714" sldId="331"/>
            <ac:spMk id="2" creationId="{D4590A81-3C94-6D60-4B79-E368CA34DF22}"/>
          </ac:spMkLst>
        </pc:spChg>
        <pc:spChg chg="mod">
          <ac:chgData name="Caroline Hargrave" userId="b8f2e569-4c81-4f9d-96cf-9b35a10b6345" providerId="ADAL" clId="{AFA557AF-D0C1-46BA-A245-2C3A10037888}" dt="2023-07-04T06:00:34.772" v="27" actId="20577"/>
          <ac:spMkLst>
            <pc:docMk/>
            <pc:sldMk cId="3718722714" sldId="331"/>
            <ac:spMk id="6" creationId="{26F1161B-5D13-0F15-E7AB-5A8C5D368F80}"/>
          </ac:spMkLst>
        </pc:spChg>
        <pc:graphicFrameChg chg="mod">
          <ac:chgData name="Caroline Hargrave" userId="b8f2e569-4c81-4f9d-96cf-9b35a10b6345" providerId="ADAL" clId="{AFA557AF-D0C1-46BA-A245-2C3A10037888}" dt="2023-07-06T19:06:37.230" v="197"/>
          <ac:graphicFrameMkLst>
            <pc:docMk/>
            <pc:sldMk cId="3718722714" sldId="331"/>
            <ac:graphicFrameMk id="5" creationId="{22A051FF-B400-7E9A-A2CF-FD6D2C9C77DE}"/>
          </ac:graphicFrameMkLst>
        </pc:graphicFrameChg>
      </pc:sldChg>
      <pc:sldChg chg="modSp add del mod">
        <pc:chgData name="Caroline Hargrave" userId="b8f2e569-4c81-4f9d-96cf-9b35a10b6345" providerId="ADAL" clId="{AFA557AF-D0C1-46BA-A245-2C3A10037888}" dt="2023-07-20T20:05:51.710" v="387" actId="13926"/>
        <pc:sldMkLst>
          <pc:docMk/>
          <pc:sldMk cId="1305724046" sldId="332"/>
        </pc:sldMkLst>
        <pc:spChg chg="mod">
          <ac:chgData name="Caroline Hargrave" userId="b8f2e569-4c81-4f9d-96cf-9b35a10b6345" providerId="ADAL" clId="{AFA557AF-D0C1-46BA-A245-2C3A10037888}" dt="2023-07-20T20:05:51.710" v="387" actId="13926"/>
          <ac:spMkLst>
            <pc:docMk/>
            <pc:sldMk cId="1305724046" sldId="332"/>
            <ac:spMk id="7" creationId="{B3DAB83F-624B-803D-1E54-9352E954472E}"/>
          </ac:spMkLst>
        </pc:spChg>
      </pc:sldChg>
      <pc:sldChg chg="addSp modSp add del mod">
        <pc:chgData name="Caroline Hargrave" userId="b8f2e569-4c81-4f9d-96cf-9b35a10b6345" providerId="ADAL" clId="{AFA557AF-D0C1-46BA-A245-2C3A10037888}" dt="2023-07-24T08:08:06.177" v="448" actId="207"/>
        <pc:sldMkLst>
          <pc:docMk/>
          <pc:sldMk cId="3900894792" sldId="333"/>
        </pc:sldMkLst>
        <pc:spChg chg="add mod">
          <ac:chgData name="Caroline Hargrave" userId="b8f2e569-4c81-4f9d-96cf-9b35a10b6345" providerId="ADAL" clId="{AFA557AF-D0C1-46BA-A245-2C3A10037888}" dt="2023-07-12T06:57:04.626" v="374"/>
          <ac:spMkLst>
            <pc:docMk/>
            <pc:sldMk cId="3900894792" sldId="333"/>
            <ac:spMk id="3" creationId="{5AED15C5-9FD6-31E7-103A-87105E60B12B}"/>
          </ac:spMkLst>
        </pc:spChg>
        <pc:spChg chg="add mod">
          <ac:chgData name="Caroline Hargrave" userId="b8f2e569-4c81-4f9d-96cf-9b35a10b6345" providerId="ADAL" clId="{AFA557AF-D0C1-46BA-A245-2C3A10037888}" dt="2023-07-12T06:57:04.626" v="374"/>
          <ac:spMkLst>
            <pc:docMk/>
            <pc:sldMk cId="3900894792" sldId="333"/>
            <ac:spMk id="5" creationId="{1BE4C9CD-180E-B8BD-8EE2-571A3457934F}"/>
          </ac:spMkLst>
        </pc:spChg>
        <pc:graphicFrameChg chg="mod modGraphic">
          <ac:chgData name="Caroline Hargrave" userId="b8f2e569-4c81-4f9d-96cf-9b35a10b6345" providerId="ADAL" clId="{AFA557AF-D0C1-46BA-A245-2C3A10037888}" dt="2023-07-24T08:08:06.177" v="448" actId="207"/>
          <ac:graphicFrameMkLst>
            <pc:docMk/>
            <pc:sldMk cId="3900894792" sldId="333"/>
            <ac:graphicFrameMk id="4" creationId="{AE46E3AF-5FDD-49AD-CCF0-42758702F1FB}"/>
          </ac:graphicFrameMkLst>
        </pc:graphicFrameChg>
      </pc:sldChg>
      <pc:sldChg chg="addSp modSp add del mod">
        <pc:chgData name="Caroline Hargrave" userId="b8f2e569-4c81-4f9d-96cf-9b35a10b6345" providerId="ADAL" clId="{AFA557AF-D0C1-46BA-A245-2C3A10037888}" dt="2023-07-04T11:07:26.768" v="110" actId="207"/>
        <pc:sldMkLst>
          <pc:docMk/>
          <pc:sldMk cId="2279888797" sldId="338"/>
        </pc:sldMkLst>
        <pc:spChg chg="mod">
          <ac:chgData name="Caroline Hargrave" userId="b8f2e569-4c81-4f9d-96cf-9b35a10b6345" providerId="ADAL" clId="{AFA557AF-D0C1-46BA-A245-2C3A10037888}" dt="2023-07-04T11:04:49.569" v="99" actId="20577"/>
          <ac:spMkLst>
            <pc:docMk/>
            <pc:sldMk cId="2279888797" sldId="338"/>
            <ac:spMk id="5" creationId="{01439F9C-3BBD-26A3-1B7F-2B0C00595A17}"/>
          </ac:spMkLst>
        </pc:spChg>
        <pc:graphicFrameChg chg="add mod">
          <ac:chgData name="Caroline Hargrave" userId="b8f2e569-4c81-4f9d-96cf-9b35a10b6345" providerId="ADAL" clId="{AFA557AF-D0C1-46BA-A245-2C3A10037888}" dt="2023-07-04T11:07:26.768" v="110" actId="207"/>
          <ac:graphicFrameMkLst>
            <pc:docMk/>
            <pc:sldMk cId="2279888797" sldId="338"/>
            <ac:graphicFrameMk id="4" creationId="{1B4795C8-A4C2-CDDA-B239-B10512F7584A}"/>
          </ac:graphicFrameMkLst>
        </pc:graphicFrameChg>
      </pc:sldChg>
      <pc:sldChg chg="add">
        <pc:chgData name="Caroline Hargrave" userId="b8f2e569-4c81-4f9d-96cf-9b35a10b6345" providerId="ADAL" clId="{AFA557AF-D0C1-46BA-A245-2C3A10037888}" dt="2023-07-04T05:59:09.214" v="2"/>
        <pc:sldMkLst>
          <pc:docMk/>
          <pc:sldMk cId="1603569239" sldId="339"/>
        </pc:sldMkLst>
      </pc:sldChg>
      <pc:sldChg chg="del">
        <pc:chgData name="Caroline Hargrave" userId="b8f2e569-4c81-4f9d-96cf-9b35a10b6345" providerId="ADAL" clId="{AFA557AF-D0C1-46BA-A245-2C3A10037888}" dt="2023-07-04T05:59:45.395" v="8" actId="47"/>
        <pc:sldMkLst>
          <pc:docMk/>
          <pc:sldMk cId="2747631278" sldId="340"/>
        </pc:sldMkLst>
      </pc:sldChg>
      <pc:sldChg chg="del">
        <pc:chgData name="Caroline Hargrave" userId="b8f2e569-4c81-4f9d-96cf-9b35a10b6345" providerId="ADAL" clId="{AFA557AF-D0C1-46BA-A245-2C3A10037888}" dt="2023-07-04T05:59:45.395" v="8" actId="47"/>
        <pc:sldMkLst>
          <pc:docMk/>
          <pc:sldMk cId="2155694689" sldId="342"/>
        </pc:sldMkLst>
      </pc:sldChg>
      <pc:sldChg chg="del">
        <pc:chgData name="Caroline Hargrave" userId="b8f2e569-4c81-4f9d-96cf-9b35a10b6345" providerId="ADAL" clId="{AFA557AF-D0C1-46BA-A245-2C3A10037888}" dt="2023-07-04T05:59:45.395" v="8" actId="47"/>
        <pc:sldMkLst>
          <pc:docMk/>
          <pc:sldMk cId="3669704298" sldId="344"/>
        </pc:sldMkLst>
      </pc:sldChg>
      <pc:sldChg chg="modSp mod">
        <pc:chgData name="Caroline Hargrave" userId="b8f2e569-4c81-4f9d-96cf-9b35a10b6345" providerId="ADAL" clId="{AFA557AF-D0C1-46BA-A245-2C3A10037888}" dt="2023-07-24T08:05:22.249" v="390" actId="20577"/>
        <pc:sldMkLst>
          <pc:docMk/>
          <pc:sldMk cId="1399475338" sldId="346"/>
        </pc:sldMkLst>
        <pc:spChg chg="mod">
          <ac:chgData name="Caroline Hargrave" userId="b8f2e569-4c81-4f9d-96cf-9b35a10b6345" providerId="ADAL" clId="{AFA557AF-D0C1-46BA-A245-2C3A10037888}" dt="2023-07-24T08:05:22.249" v="390" actId="20577"/>
          <ac:spMkLst>
            <pc:docMk/>
            <pc:sldMk cId="1399475338" sldId="346"/>
            <ac:spMk id="6" creationId="{32B146B7-7572-67D2-796F-C4CB133034ED}"/>
          </ac:spMkLst>
        </pc:spChg>
      </pc:sldChg>
      <pc:sldChg chg="modSp mod">
        <pc:chgData name="Caroline Hargrave" userId="b8f2e569-4c81-4f9d-96cf-9b35a10b6345" providerId="ADAL" clId="{AFA557AF-D0C1-46BA-A245-2C3A10037888}" dt="2023-07-24T08:05:42.671" v="413" actId="20577"/>
        <pc:sldMkLst>
          <pc:docMk/>
          <pc:sldMk cId="2812410026" sldId="348"/>
        </pc:sldMkLst>
        <pc:spChg chg="mod">
          <ac:chgData name="Caroline Hargrave" userId="b8f2e569-4c81-4f9d-96cf-9b35a10b6345" providerId="ADAL" clId="{AFA557AF-D0C1-46BA-A245-2C3A10037888}" dt="2023-07-04T05:59:22.878" v="4" actId="404"/>
          <ac:spMkLst>
            <pc:docMk/>
            <pc:sldMk cId="2812410026" sldId="348"/>
            <ac:spMk id="2" creationId="{4F5FD014-1251-4680-0267-B27EFD6B67DA}"/>
          </ac:spMkLst>
        </pc:spChg>
        <pc:spChg chg="mod">
          <ac:chgData name="Caroline Hargrave" userId="b8f2e569-4c81-4f9d-96cf-9b35a10b6345" providerId="ADAL" clId="{AFA557AF-D0C1-46BA-A245-2C3A10037888}" dt="2023-07-24T08:05:42.671" v="413" actId="20577"/>
          <ac:spMkLst>
            <pc:docMk/>
            <pc:sldMk cId="2812410026" sldId="348"/>
            <ac:spMk id="3" creationId="{DC37B18B-93C4-4184-01F2-556451055940}"/>
          </ac:spMkLst>
        </pc:spChg>
      </pc:sldChg>
      <pc:sldChg chg="modSp mod">
        <pc:chgData name="Caroline Hargrave" userId="b8f2e569-4c81-4f9d-96cf-9b35a10b6345" providerId="ADAL" clId="{AFA557AF-D0C1-46BA-A245-2C3A10037888}" dt="2023-07-04T05:59:31.530" v="6" actId="20577"/>
        <pc:sldMkLst>
          <pc:docMk/>
          <pc:sldMk cId="2775325155" sldId="349"/>
        </pc:sldMkLst>
        <pc:spChg chg="mod">
          <ac:chgData name="Caroline Hargrave" userId="b8f2e569-4c81-4f9d-96cf-9b35a10b6345" providerId="ADAL" clId="{AFA557AF-D0C1-46BA-A245-2C3A10037888}" dt="2023-07-04T05:59:31.530" v="6" actId="20577"/>
          <ac:spMkLst>
            <pc:docMk/>
            <pc:sldMk cId="2775325155" sldId="349"/>
            <ac:spMk id="2" creationId="{3F510497-9FD4-5C25-1BB8-87D4DFBE60DE}"/>
          </ac:spMkLst>
        </pc:spChg>
      </pc:sldChg>
      <pc:sldChg chg="modSp mod">
        <pc:chgData name="Caroline Hargrave" userId="b8f2e569-4c81-4f9d-96cf-9b35a10b6345" providerId="ADAL" clId="{AFA557AF-D0C1-46BA-A245-2C3A10037888}" dt="2023-07-04T05:59:36.763" v="7" actId="404"/>
        <pc:sldMkLst>
          <pc:docMk/>
          <pc:sldMk cId="3649469849" sldId="350"/>
        </pc:sldMkLst>
        <pc:spChg chg="mod">
          <ac:chgData name="Caroline Hargrave" userId="b8f2e569-4c81-4f9d-96cf-9b35a10b6345" providerId="ADAL" clId="{AFA557AF-D0C1-46BA-A245-2C3A10037888}" dt="2023-07-04T05:59:36.763" v="7" actId="404"/>
          <ac:spMkLst>
            <pc:docMk/>
            <pc:sldMk cId="3649469849" sldId="350"/>
            <ac:spMk id="2" creationId="{C1453A20-20CC-479F-D50E-B06E076BE03E}"/>
          </ac:spMkLst>
        </pc:spChg>
      </pc:sldChg>
      <pc:sldChg chg="new del">
        <pc:chgData name="Caroline Hargrave" userId="b8f2e569-4c81-4f9d-96cf-9b35a10b6345" providerId="ADAL" clId="{AFA557AF-D0C1-46BA-A245-2C3A10037888}" dt="2023-07-04T05:59:12.032" v="3" actId="47"/>
        <pc:sldMkLst>
          <pc:docMk/>
          <pc:sldMk cId="101060224" sldId="353"/>
        </pc:sldMkLst>
      </pc:sldChg>
      <pc:sldChg chg="modSp add mod">
        <pc:chgData name="Caroline Hargrave" userId="b8f2e569-4c81-4f9d-96cf-9b35a10b6345" providerId="ADAL" clId="{AFA557AF-D0C1-46BA-A245-2C3A10037888}" dt="2023-07-24T08:06:12.585" v="444" actId="20577"/>
        <pc:sldMkLst>
          <pc:docMk/>
          <pc:sldMk cId="2400322262" sldId="354"/>
        </pc:sldMkLst>
        <pc:spChg chg="mod">
          <ac:chgData name="Caroline Hargrave" userId="b8f2e569-4c81-4f9d-96cf-9b35a10b6345" providerId="ADAL" clId="{AFA557AF-D0C1-46BA-A245-2C3A10037888}" dt="2023-07-10T12:57:57.882" v="298" actId="20577"/>
          <ac:spMkLst>
            <pc:docMk/>
            <pc:sldMk cId="2400322262" sldId="354"/>
            <ac:spMk id="4" creationId="{67C0A801-27BD-5DF1-64E6-A1D4EFC75489}"/>
          </ac:spMkLst>
        </pc:spChg>
        <pc:spChg chg="mod">
          <ac:chgData name="Caroline Hargrave" userId="b8f2e569-4c81-4f9d-96cf-9b35a10b6345" providerId="ADAL" clId="{AFA557AF-D0C1-46BA-A245-2C3A10037888}" dt="2023-07-10T12:57:33.022" v="281" actId="20577"/>
          <ac:spMkLst>
            <pc:docMk/>
            <pc:sldMk cId="2400322262" sldId="354"/>
            <ac:spMk id="6" creationId="{FE6111B2-58A0-08EA-6388-6D1440683AD3}"/>
          </ac:spMkLst>
        </pc:spChg>
        <pc:spChg chg="mod">
          <ac:chgData name="Caroline Hargrave" userId="b8f2e569-4c81-4f9d-96cf-9b35a10b6345" providerId="ADAL" clId="{AFA557AF-D0C1-46BA-A245-2C3A10037888}" dt="2023-07-10T12:57:27.041" v="276" actId="20577"/>
          <ac:spMkLst>
            <pc:docMk/>
            <pc:sldMk cId="2400322262" sldId="354"/>
            <ac:spMk id="7" creationId="{1AE5D5D5-EEBC-D867-676A-26925FA42885}"/>
          </ac:spMkLst>
        </pc:spChg>
        <pc:spChg chg="mod">
          <ac:chgData name="Caroline Hargrave" userId="b8f2e569-4c81-4f9d-96cf-9b35a10b6345" providerId="ADAL" clId="{AFA557AF-D0C1-46BA-A245-2C3A10037888}" dt="2023-07-10T12:57:38.729" v="284" actId="20577"/>
          <ac:spMkLst>
            <pc:docMk/>
            <pc:sldMk cId="2400322262" sldId="354"/>
            <ac:spMk id="16" creationId="{0B719225-D91A-27F8-69A5-6386F87478FE}"/>
          </ac:spMkLst>
        </pc:spChg>
        <pc:spChg chg="mod">
          <ac:chgData name="Caroline Hargrave" userId="b8f2e569-4c81-4f9d-96cf-9b35a10b6345" providerId="ADAL" clId="{AFA557AF-D0C1-46BA-A245-2C3A10037888}" dt="2023-07-10T12:57:51.949" v="293" actId="20577"/>
          <ac:spMkLst>
            <pc:docMk/>
            <pc:sldMk cId="2400322262" sldId="354"/>
            <ac:spMk id="23" creationId="{1461BBBB-D8CB-0DF9-6E33-2B0F00F82DB2}"/>
          </ac:spMkLst>
        </pc:spChg>
        <pc:spChg chg="mod">
          <ac:chgData name="Caroline Hargrave" userId="b8f2e569-4c81-4f9d-96cf-9b35a10b6345" providerId="ADAL" clId="{AFA557AF-D0C1-46BA-A245-2C3A10037888}" dt="2023-07-24T08:05:28.732" v="393" actId="20577"/>
          <ac:spMkLst>
            <pc:docMk/>
            <pc:sldMk cId="2400322262" sldId="354"/>
            <ac:spMk id="24" creationId="{CFEDA196-C104-D56D-996D-468464AA0831}"/>
          </ac:spMkLst>
        </pc:spChg>
        <pc:spChg chg="mod">
          <ac:chgData name="Caroline Hargrave" userId="b8f2e569-4c81-4f9d-96cf-9b35a10b6345" providerId="ADAL" clId="{AFA557AF-D0C1-46BA-A245-2C3A10037888}" dt="2023-07-24T08:05:59.333" v="443" actId="20577"/>
          <ac:spMkLst>
            <pc:docMk/>
            <pc:sldMk cId="2400322262" sldId="354"/>
            <ac:spMk id="25" creationId="{E9547C0E-7BEC-CADD-F292-59AEBF6D3419}"/>
          </ac:spMkLst>
        </pc:spChg>
        <pc:spChg chg="mod">
          <ac:chgData name="Caroline Hargrave" userId="b8f2e569-4c81-4f9d-96cf-9b35a10b6345" providerId="ADAL" clId="{AFA557AF-D0C1-46BA-A245-2C3A10037888}" dt="2023-07-24T08:06:12.585" v="444" actId="20577"/>
          <ac:spMkLst>
            <pc:docMk/>
            <pc:sldMk cId="2400322262" sldId="354"/>
            <ac:spMk id="26" creationId="{77265E09-4FD7-8E5F-C67C-C7426A208057}"/>
          </ac:spMkLst>
        </pc:spChg>
      </pc:sldChg>
      <pc:sldChg chg="new del">
        <pc:chgData name="Caroline Hargrave" userId="b8f2e569-4c81-4f9d-96cf-9b35a10b6345" providerId="ADAL" clId="{AFA557AF-D0C1-46BA-A245-2C3A10037888}" dt="2023-07-04T06:00:03.799" v="11" actId="47"/>
        <pc:sldMkLst>
          <pc:docMk/>
          <pc:sldMk cId="3376344771" sldId="355"/>
        </pc:sldMkLst>
      </pc:sldChg>
      <pc:sldChg chg="addSp modSp add mod">
        <pc:chgData name="Caroline Hargrave" userId="b8f2e569-4c81-4f9d-96cf-9b35a10b6345" providerId="ADAL" clId="{AFA557AF-D0C1-46BA-A245-2C3A10037888}" dt="2023-07-06T07:47:32.042" v="195" actId="207"/>
        <pc:sldMkLst>
          <pc:docMk/>
          <pc:sldMk cId="2747631278" sldId="356"/>
        </pc:sldMkLst>
        <pc:graphicFrameChg chg="add mod modGraphic">
          <ac:chgData name="Caroline Hargrave" userId="b8f2e569-4c81-4f9d-96cf-9b35a10b6345" providerId="ADAL" clId="{AFA557AF-D0C1-46BA-A245-2C3A10037888}" dt="2023-07-06T07:46:46.213" v="182" actId="113"/>
          <ac:graphicFrameMkLst>
            <pc:docMk/>
            <pc:sldMk cId="2747631278" sldId="356"/>
            <ac:graphicFrameMk id="2" creationId="{E1868F06-89A9-97F8-5776-E3676833F95E}"/>
          </ac:graphicFrameMkLst>
        </pc:graphicFrameChg>
        <pc:graphicFrameChg chg="add mod">
          <ac:chgData name="Caroline Hargrave" userId="b8f2e569-4c81-4f9d-96cf-9b35a10b6345" providerId="ADAL" clId="{AFA557AF-D0C1-46BA-A245-2C3A10037888}" dt="2023-07-06T07:47:32.042" v="195" actId="207"/>
          <ac:graphicFrameMkLst>
            <pc:docMk/>
            <pc:sldMk cId="2747631278" sldId="356"/>
            <ac:graphicFrameMk id="3" creationId="{16B3833B-F882-F3CB-511A-CD81934494C3}"/>
          </ac:graphicFrameMkLst>
        </pc:graphicFrameChg>
      </pc:sldChg>
      <pc:sldChg chg="modSp add mod">
        <pc:chgData name="Caroline Hargrave" userId="b8f2e569-4c81-4f9d-96cf-9b35a10b6345" providerId="ADAL" clId="{AFA557AF-D0C1-46BA-A245-2C3A10037888}" dt="2023-07-20T20:27:32.656" v="389" actId="13926"/>
        <pc:sldMkLst>
          <pc:docMk/>
          <pc:sldMk cId="2155694689" sldId="357"/>
        </pc:sldMkLst>
        <pc:spChg chg="mod">
          <ac:chgData name="Caroline Hargrave" userId="b8f2e569-4c81-4f9d-96cf-9b35a10b6345" providerId="ADAL" clId="{AFA557AF-D0C1-46BA-A245-2C3A10037888}" dt="2023-07-20T20:27:32.656" v="389" actId="13926"/>
          <ac:spMkLst>
            <pc:docMk/>
            <pc:sldMk cId="2155694689" sldId="357"/>
            <ac:spMk id="8" creationId="{ED084B4A-0EC1-B578-B677-08B5C947D0C0}"/>
          </ac:spMkLst>
        </pc:spChg>
      </pc:sldChg>
      <pc:sldChg chg="add">
        <pc:chgData name="Caroline Hargrave" userId="b8f2e569-4c81-4f9d-96cf-9b35a10b6345" providerId="ADAL" clId="{AFA557AF-D0C1-46BA-A245-2C3A10037888}" dt="2023-07-04T06:00:01.284" v="10"/>
        <pc:sldMkLst>
          <pc:docMk/>
          <pc:sldMk cId="3669704298" sldId="358"/>
        </pc:sldMkLst>
      </pc:sldChg>
      <pc:sldChg chg="add">
        <pc:chgData name="Caroline Hargrave" userId="b8f2e569-4c81-4f9d-96cf-9b35a10b6345" providerId="ADAL" clId="{AFA557AF-D0C1-46BA-A245-2C3A10037888}" dt="2023-07-04T06:00:01.284" v="10"/>
        <pc:sldMkLst>
          <pc:docMk/>
          <pc:sldMk cId="961708270" sldId="359"/>
        </pc:sldMkLst>
      </pc:sldChg>
      <pc:sldChg chg="new del">
        <pc:chgData name="Caroline Hargrave" userId="b8f2e569-4c81-4f9d-96cf-9b35a10b6345" providerId="ADAL" clId="{AFA557AF-D0C1-46BA-A245-2C3A10037888}" dt="2023-07-04T06:01:21.270" v="35" actId="47"/>
        <pc:sldMkLst>
          <pc:docMk/>
          <pc:sldMk cId="77460455" sldId="360"/>
        </pc:sldMkLst>
      </pc:sldChg>
      <pc:sldChg chg="new del">
        <pc:chgData name="Caroline Hargrave" userId="b8f2e569-4c81-4f9d-96cf-9b35a10b6345" providerId="ADAL" clId="{AFA557AF-D0C1-46BA-A245-2C3A10037888}" dt="2023-07-04T06:01:02.497" v="31" actId="47"/>
        <pc:sldMkLst>
          <pc:docMk/>
          <pc:sldMk cId="1132302159" sldId="360"/>
        </pc:sldMkLst>
      </pc:sldChg>
      <pc:sldChg chg="new del">
        <pc:chgData name="Caroline Hargrave" userId="b8f2e569-4c81-4f9d-96cf-9b35a10b6345" providerId="ADAL" clId="{AFA557AF-D0C1-46BA-A245-2C3A10037888}" dt="2023-07-04T06:00:30.700" v="15" actId="47"/>
        <pc:sldMkLst>
          <pc:docMk/>
          <pc:sldMk cId="3023003009" sldId="360"/>
        </pc:sldMkLst>
      </pc:sldChg>
      <pc:sldChg chg="add">
        <pc:chgData name="Caroline Hargrave" userId="b8f2e569-4c81-4f9d-96cf-9b35a10b6345" providerId="ADAL" clId="{AFA557AF-D0C1-46BA-A245-2C3A10037888}" dt="2023-07-04T06:01:19.466" v="34"/>
        <pc:sldMkLst>
          <pc:docMk/>
          <pc:sldMk cId="2346687376" sldId="361"/>
        </pc:sldMkLst>
      </pc:sldChg>
      <pc:sldChg chg="new del">
        <pc:chgData name="Caroline Hargrave" userId="b8f2e569-4c81-4f9d-96cf-9b35a10b6345" providerId="ADAL" clId="{AFA557AF-D0C1-46BA-A245-2C3A10037888}" dt="2023-07-04T06:01:41.396" v="39" actId="47"/>
        <pc:sldMkLst>
          <pc:docMk/>
          <pc:sldMk cId="3048624936" sldId="362"/>
        </pc:sldMkLst>
      </pc:sldChg>
    </pc:docChg>
  </pc:docChgLst>
  <pc:docChgLst>
    <pc:chgData name="Caroline Hargrave" userId="b8f2e569-4c81-4f9d-96cf-9b35a10b6345" providerId="ADAL" clId="{93D8708F-0A6D-4D59-A4C7-1901D9C63BDE}"/>
    <pc:docChg chg="undo custSel addSld delSld modSld">
      <pc:chgData name="Caroline Hargrave" userId="b8f2e569-4c81-4f9d-96cf-9b35a10b6345" providerId="ADAL" clId="{93D8708F-0A6D-4D59-A4C7-1901D9C63BDE}" dt="2023-08-07T11:08:16.818" v="2898" actId="20577"/>
      <pc:docMkLst>
        <pc:docMk/>
      </pc:docMkLst>
      <pc:sldChg chg="modSp mod">
        <pc:chgData name="Caroline Hargrave" userId="b8f2e569-4c81-4f9d-96cf-9b35a10b6345" providerId="ADAL" clId="{93D8708F-0A6D-4D59-A4C7-1901D9C63BDE}" dt="2023-08-05T07:10:52.314" v="2764" actId="1076"/>
        <pc:sldMkLst>
          <pc:docMk/>
          <pc:sldMk cId="1955902489" sldId="256"/>
        </pc:sldMkLst>
        <pc:spChg chg="mod">
          <ac:chgData name="Caroline Hargrave" userId="b8f2e569-4c81-4f9d-96cf-9b35a10b6345" providerId="ADAL" clId="{93D8708F-0A6D-4D59-A4C7-1901D9C63BDE}" dt="2023-08-05T07:10:52.314" v="2764" actId="1076"/>
          <ac:spMkLst>
            <pc:docMk/>
            <pc:sldMk cId="1955902489" sldId="256"/>
            <ac:spMk id="5" creationId="{A68D4B8F-29AF-E75A-799F-E09A6CA53053}"/>
          </ac:spMkLst>
        </pc:spChg>
      </pc:sldChg>
      <pc:sldChg chg="modSp mod">
        <pc:chgData name="Caroline Hargrave" userId="b8f2e569-4c81-4f9d-96cf-9b35a10b6345" providerId="ADAL" clId="{93D8708F-0A6D-4D59-A4C7-1901D9C63BDE}" dt="2023-08-04T19:25:39.371" v="659" actId="1076"/>
        <pc:sldMkLst>
          <pc:docMk/>
          <pc:sldMk cId="666449729" sldId="259"/>
        </pc:sldMkLst>
        <pc:spChg chg="mod">
          <ac:chgData name="Caroline Hargrave" userId="b8f2e569-4c81-4f9d-96cf-9b35a10b6345" providerId="ADAL" clId="{93D8708F-0A6D-4D59-A4C7-1901D9C63BDE}" dt="2023-08-04T19:25:19.602" v="653" actId="20577"/>
          <ac:spMkLst>
            <pc:docMk/>
            <pc:sldMk cId="666449729" sldId="259"/>
            <ac:spMk id="3" creationId="{DCACA068-BF21-C6B9-7BEE-7F9D3A9A876E}"/>
          </ac:spMkLst>
        </pc:spChg>
        <pc:spChg chg="mod">
          <ac:chgData name="Caroline Hargrave" userId="b8f2e569-4c81-4f9d-96cf-9b35a10b6345" providerId="ADAL" clId="{93D8708F-0A6D-4D59-A4C7-1901D9C63BDE}" dt="2023-08-04T19:25:39.371" v="659" actId="1076"/>
          <ac:spMkLst>
            <pc:docMk/>
            <pc:sldMk cId="666449729" sldId="259"/>
            <ac:spMk id="5" creationId="{3DB12513-E62B-3EB5-3153-51A1D1B3B518}"/>
          </ac:spMkLst>
        </pc:spChg>
      </pc:sldChg>
      <pc:sldChg chg="modSp mod">
        <pc:chgData name="Caroline Hargrave" userId="b8f2e569-4c81-4f9d-96cf-9b35a10b6345" providerId="ADAL" clId="{93D8708F-0A6D-4D59-A4C7-1901D9C63BDE}" dt="2023-08-07T10:13:32.768" v="2805" actId="20577"/>
        <pc:sldMkLst>
          <pc:docMk/>
          <pc:sldMk cId="1534056843" sldId="260"/>
        </pc:sldMkLst>
        <pc:spChg chg="mod">
          <ac:chgData name="Caroline Hargrave" userId="b8f2e569-4c81-4f9d-96cf-9b35a10b6345" providerId="ADAL" clId="{93D8708F-0A6D-4D59-A4C7-1901D9C63BDE}" dt="2023-08-07T10:13:32.768" v="2805" actId="20577"/>
          <ac:spMkLst>
            <pc:docMk/>
            <pc:sldMk cId="1534056843" sldId="260"/>
            <ac:spMk id="3" creationId="{21301797-3F2F-5DD6-2861-E2526453E000}"/>
          </ac:spMkLst>
        </pc:spChg>
        <pc:spChg chg="mod">
          <ac:chgData name="Caroline Hargrave" userId="b8f2e569-4c81-4f9d-96cf-9b35a10b6345" providerId="ADAL" clId="{93D8708F-0A6D-4D59-A4C7-1901D9C63BDE}" dt="2023-08-07T10:13:25.135" v="2803" actId="20577"/>
          <ac:spMkLst>
            <pc:docMk/>
            <pc:sldMk cId="1534056843" sldId="260"/>
            <ac:spMk id="5" creationId="{C508DD95-55C4-D09D-E62F-745A4C428B68}"/>
          </ac:spMkLst>
        </pc:spChg>
      </pc:sldChg>
      <pc:sldChg chg="modSp mod">
        <pc:chgData name="Caroline Hargrave" userId="b8f2e569-4c81-4f9d-96cf-9b35a10b6345" providerId="ADAL" clId="{93D8708F-0A6D-4D59-A4C7-1901D9C63BDE}" dt="2023-08-04T06:11:12.724" v="255" actId="13926"/>
        <pc:sldMkLst>
          <pc:docMk/>
          <pc:sldMk cId="2001747395" sldId="266"/>
        </pc:sldMkLst>
        <pc:spChg chg="mod">
          <ac:chgData name="Caroline Hargrave" userId="b8f2e569-4c81-4f9d-96cf-9b35a10b6345" providerId="ADAL" clId="{93D8708F-0A6D-4D59-A4C7-1901D9C63BDE}" dt="2023-08-04T06:11:12.724" v="255" actId="13926"/>
          <ac:spMkLst>
            <pc:docMk/>
            <pc:sldMk cId="2001747395" sldId="266"/>
            <ac:spMk id="2" creationId="{522D1423-0C0E-9D4F-BDEE-8DB935731FC1}"/>
          </ac:spMkLst>
        </pc:spChg>
      </pc:sldChg>
      <pc:sldChg chg="modSp mod">
        <pc:chgData name="Caroline Hargrave" userId="b8f2e569-4c81-4f9d-96cf-9b35a10b6345" providerId="ADAL" clId="{93D8708F-0A6D-4D59-A4C7-1901D9C63BDE}" dt="2023-08-04T19:48:05.687" v="1818" actId="1076"/>
        <pc:sldMkLst>
          <pc:docMk/>
          <pc:sldMk cId="2706245988" sldId="271"/>
        </pc:sldMkLst>
        <pc:spChg chg="mod">
          <ac:chgData name="Caroline Hargrave" userId="b8f2e569-4c81-4f9d-96cf-9b35a10b6345" providerId="ADAL" clId="{93D8708F-0A6D-4D59-A4C7-1901D9C63BDE}" dt="2023-08-04T19:48:05.687" v="1818" actId="1076"/>
          <ac:spMkLst>
            <pc:docMk/>
            <pc:sldMk cId="2706245988" sldId="271"/>
            <ac:spMk id="7" creationId="{27740DC6-567C-6C9E-DA43-1FDF80C02BAF}"/>
          </ac:spMkLst>
        </pc:spChg>
      </pc:sldChg>
      <pc:sldChg chg="modSp mod">
        <pc:chgData name="Caroline Hargrave" userId="b8f2e569-4c81-4f9d-96cf-9b35a10b6345" providerId="ADAL" clId="{93D8708F-0A6D-4D59-A4C7-1901D9C63BDE}" dt="2023-08-04T19:50:44.747" v="2422" actId="1076"/>
        <pc:sldMkLst>
          <pc:docMk/>
          <pc:sldMk cId="246960877" sldId="272"/>
        </pc:sldMkLst>
        <pc:spChg chg="mod">
          <ac:chgData name="Caroline Hargrave" userId="b8f2e569-4c81-4f9d-96cf-9b35a10b6345" providerId="ADAL" clId="{93D8708F-0A6D-4D59-A4C7-1901D9C63BDE}" dt="2023-08-04T19:50:44.747" v="2422" actId="1076"/>
          <ac:spMkLst>
            <pc:docMk/>
            <pc:sldMk cId="246960877" sldId="272"/>
            <ac:spMk id="6" creationId="{4F014235-2D3B-5009-35CB-95599F4F2D18}"/>
          </ac:spMkLst>
        </pc:spChg>
      </pc:sldChg>
      <pc:sldChg chg="modSp mod">
        <pc:chgData name="Caroline Hargrave" userId="b8f2e569-4c81-4f9d-96cf-9b35a10b6345" providerId="ADAL" clId="{93D8708F-0A6D-4D59-A4C7-1901D9C63BDE}" dt="2023-08-04T19:44:30.280" v="1418" actId="20577"/>
        <pc:sldMkLst>
          <pc:docMk/>
          <pc:sldMk cId="3862755518" sldId="285"/>
        </pc:sldMkLst>
        <pc:spChg chg="mod">
          <ac:chgData name="Caroline Hargrave" userId="b8f2e569-4c81-4f9d-96cf-9b35a10b6345" providerId="ADAL" clId="{93D8708F-0A6D-4D59-A4C7-1901D9C63BDE}" dt="2023-08-04T19:44:30.280" v="1418" actId="20577"/>
          <ac:spMkLst>
            <pc:docMk/>
            <pc:sldMk cId="3862755518" sldId="285"/>
            <ac:spMk id="3" creationId="{378048C1-4D60-9675-0808-ED25769BC43B}"/>
          </ac:spMkLst>
        </pc:spChg>
        <pc:spChg chg="mod">
          <ac:chgData name="Caroline Hargrave" userId="b8f2e569-4c81-4f9d-96cf-9b35a10b6345" providerId="ADAL" clId="{93D8708F-0A6D-4D59-A4C7-1901D9C63BDE}" dt="2023-08-04T19:44:13.536" v="1387" actId="20577"/>
          <ac:spMkLst>
            <pc:docMk/>
            <pc:sldMk cId="3862755518" sldId="285"/>
            <ac:spMk id="5" creationId="{25500997-15A2-994B-D546-EE9807389B14}"/>
          </ac:spMkLst>
        </pc:spChg>
      </pc:sldChg>
      <pc:sldChg chg="modSp mod">
        <pc:chgData name="Caroline Hargrave" userId="b8f2e569-4c81-4f9d-96cf-9b35a10b6345" providerId="ADAL" clId="{93D8708F-0A6D-4D59-A4C7-1901D9C63BDE}" dt="2023-08-04T19:53:30.643" v="2523" actId="20577"/>
        <pc:sldMkLst>
          <pc:docMk/>
          <pc:sldMk cId="4028453865" sldId="294"/>
        </pc:sldMkLst>
        <pc:spChg chg="mod">
          <ac:chgData name="Caroline Hargrave" userId="b8f2e569-4c81-4f9d-96cf-9b35a10b6345" providerId="ADAL" clId="{93D8708F-0A6D-4D59-A4C7-1901D9C63BDE}" dt="2023-08-04T19:53:30.643" v="2523" actId="20577"/>
          <ac:spMkLst>
            <pc:docMk/>
            <pc:sldMk cId="4028453865" sldId="294"/>
            <ac:spMk id="4" creationId="{D7E549A2-72A1-DC71-4A2A-1E081E2F6CA9}"/>
          </ac:spMkLst>
        </pc:spChg>
        <pc:spChg chg="mod">
          <ac:chgData name="Caroline Hargrave" userId="b8f2e569-4c81-4f9d-96cf-9b35a10b6345" providerId="ADAL" clId="{93D8708F-0A6D-4D59-A4C7-1901D9C63BDE}" dt="2023-08-04T19:52:53.157" v="2515" actId="20577"/>
          <ac:spMkLst>
            <pc:docMk/>
            <pc:sldMk cId="4028453865" sldId="294"/>
            <ac:spMk id="7" creationId="{7BF5F5DB-C2B7-B714-793E-10ADC415BCC3}"/>
          </ac:spMkLst>
        </pc:spChg>
      </pc:sldChg>
      <pc:sldChg chg="modSp mod">
        <pc:chgData name="Caroline Hargrave" userId="b8f2e569-4c81-4f9d-96cf-9b35a10b6345" providerId="ADAL" clId="{93D8708F-0A6D-4D59-A4C7-1901D9C63BDE}" dt="2023-08-04T19:52:39.061" v="2513" actId="6549"/>
        <pc:sldMkLst>
          <pc:docMk/>
          <pc:sldMk cId="1312816323" sldId="296"/>
        </pc:sldMkLst>
        <pc:spChg chg="mod">
          <ac:chgData name="Caroline Hargrave" userId="b8f2e569-4c81-4f9d-96cf-9b35a10b6345" providerId="ADAL" clId="{93D8708F-0A6D-4D59-A4C7-1901D9C63BDE}" dt="2023-08-04T19:52:39.061" v="2513" actId="6549"/>
          <ac:spMkLst>
            <pc:docMk/>
            <pc:sldMk cId="1312816323" sldId="296"/>
            <ac:spMk id="14" creationId="{603B822F-4136-C02C-DBED-67B39417DF93}"/>
          </ac:spMkLst>
        </pc:spChg>
        <pc:spChg chg="mod">
          <ac:chgData name="Caroline Hargrave" userId="b8f2e569-4c81-4f9d-96cf-9b35a10b6345" providerId="ADAL" clId="{93D8708F-0A6D-4D59-A4C7-1901D9C63BDE}" dt="2023-08-04T19:52:17.982" v="2507" actId="20577"/>
          <ac:spMkLst>
            <pc:docMk/>
            <pc:sldMk cId="1312816323" sldId="296"/>
            <ac:spMk id="22" creationId="{DB8236C1-6996-D52E-378F-E0780E0A430C}"/>
          </ac:spMkLst>
        </pc:spChg>
      </pc:sldChg>
      <pc:sldChg chg="modSp mod">
        <pc:chgData name="Caroline Hargrave" userId="b8f2e569-4c81-4f9d-96cf-9b35a10b6345" providerId="ADAL" clId="{93D8708F-0A6D-4D59-A4C7-1901D9C63BDE}" dt="2023-08-04T19:58:19.235" v="2599" actId="1076"/>
        <pc:sldMkLst>
          <pc:docMk/>
          <pc:sldMk cId="1475283271" sldId="297"/>
        </pc:sldMkLst>
        <pc:spChg chg="mod">
          <ac:chgData name="Caroline Hargrave" userId="b8f2e569-4c81-4f9d-96cf-9b35a10b6345" providerId="ADAL" clId="{93D8708F-0A6D-4D59-A4C7-1901D9C63BDE}" dt="2023-08-04T19:58:15.329" v="2598" actId="20577"/>
          <ac:spMkLst>
            <pc:docMk/>
            <pc:sldMk cId="1475283271" sldId="297"/>
            <ac:spMk id="5" creationId="{0152E6BA-C5BD-5B2A-4D40-4CF1568384B4}"/>
          </ac:spMkLst>
        </pc:spChg>
        <pc:spChg chg="mod">
          <ac:chgData name="Caroline Hargrave" userId="b8f2e569-4c81-4f9d-96cf-9b35a10b6345" providerId="ADAL" clId="{93D8708F-0A6D-4D59-A4C7-1901D9C63BDE}" dt="2023-08-04T19:58:19.235" v="2599" actId="1076"/>
          <ac:spMkLst>
            <pc:docMk/>
            <pc:sldMk cId="1475283271" sldId="297"/>
            <ac:spMk id="6" creationId="{DEF9AD43-7948-FB22-D9D1-2D85B6B903ED}"/>
          </ac:spMkLst>
        </pc:spChg>
      </pc:sldChg>
      <pc:sldChg chg="modSp mod">
        <pc:chgData name="Caroline Hargrave" userId="b8f2e569-4c81-4f9d-96cf-9b35a10b6345" providerId="ADAL" clId="{93D8708F-0A6D-4D59-A4C7-1901D9C63BDE}" dt="2023-08-04T19:54:57.069" v="2535" actId="1076"/>
        <pc:sldMkLst>
          <pc:docMk/>
          <pc:sldMk cId="190860732" sldId="298"/>
        </pc:sldMkLst>
        <pc:spChg chg="mod">
          <ac:chgData name="Caroline Hargrave" userId="b8f2e569-4c81-4f9d-96cf-9b35a10b6345" providerId="ADAL" clId="{93D8708F-0A6D-4D59-A4C7-1901D9C63BDE}" dt="2023-08-04T19:54:57.069" v="2535" actId="1076"/>
          <ac:spMkLst>
            <pc:docMk/>
            <pc:sldMk cId="190860732" sldId="298"/>
            <ac:spMk id="3" creationId="{50582409-063F-3223-415D-FF96302CF1B8}"/>
          </ac:spMkLst>
        </pc:spChg>
        <pc:spChg chg="mod">
          <ac:chgData name="Caroline Hargrave" userId="b8f2e569-4c81-4f9d-96cf-9b35a10b6345" providerId="ADAL" clId="{93D8708F-0A6D-4D59-A4C7-1901D9C63BDE}" dt="2023-08-04T19:54:14.239" v="2530" actId="20577"/>
          <ac:spMkLst>
            <pc:docMk/>
            <pc:sldMk cId="190860732" sldId="298"/>
            <ac:spMk id="6" creationId="{03D81EC3-B794-2FDD-AA9C-32537E849853}"/>
          </ac:spMkLst>
        </pc:spChg>
        <pc:spChg chg="mod">
          <ac:chgData name="Caroline Hargrave" userId="b8f2e569-4c81-4f9d-96cf-9b35a10b6345" providerId="ADAL" clId="{93D8708F-0A6D-4D59-A4C7-1901D9C63BDE}" dt="2023-08-04T19:54:40.542" v="2532" actId="20577"/>
          <ac:spMkLst>
            <pc:docMk/>
            <pc:sldMk cId="190860732" sldId="298"/>
            <ac:spMk id="7" creationId="{79F8F49D-2CE4-543B-E684-D8DA1A0CA881}"/>
          </ac:spMkLst>
        </pc:spChg>
        <pc:spChg chg="mod">
          <ac:chgData name="Caroline Hargrave" userId="b8f2e569-4c81-4f9d-96cf-9b35a10b6345" providerId="ADAL" clId="{93D8708F-0A6D-4D59-A4C7-1901D9C63BDE}" dt="2023-08-04T19:54:31.284" v="2531" actId="20577"/>
          <ac:spMkLst>
            <pc:docMk/>
            <pc:sldMk cId="190860732" sldId="298"/>
            <ac:spMk id="16" creationId="{55B0A08B-CE7A-E5D4-C8F5-1591CA22732C}"/>
          </ac:spMkLst>
        </pc:spChg>
      </pc:sldChg>
      <pc:sldChg chg="modSp mod">
        <pc:chgData name="Caroline Hargrave" userId="b8f2e569-4c81-4f9d-96cf-9b35a10b6345" providerId="ADAL" clId="{93D8708F-0A6D-4D59-A4C7-1901D9C63BDE}" dt="2023-08-03T20:00:51.235" v="250" actId="20577"/>
        <pc:sldMkLst>
          <pc:docMk/>
          <pc:sldMk cId="1241771570" sldId="302"/>
        </pc:sldMkLst>
        <pc:spChg chg="mod">
          <ac:chgData name="Caroline Hargrave" userId="b8f2e569-4c81-4f9d-96cf-9b35a10b6345" providerId="ADAL" clId="{93D8708F-0A6D-4D59-A4C7-1901D9C63BDE}" dt="2023-08-03T20:00:51.235" v="250" actId="20577"/>
          <ac:spMkLst>
            <pc:docMk/>
            <pc:sldMk cId="1241771570" sldId="302"/>
            <ac:spMk id="2" creationId="{0337A325-070C-B105-88BF-8C1C70C053B2}"/>
          </ac:spMkLst>
        </pc:spChg>
      </pc:sldChg>
      <pc:sldChg chg="modSp mod">
        <pc:chgData name="Caroline Hargrave" userId="b8f2e569-4c81-4f9d-96cf-9b35a10b6345" providerId="ADAL" clId="{93D8708F-0A6D-4D59-A4C7-1901D9C63BDE}" dt="2023-08-04T19:06:08.062" v="524" actId="114"/>
        <pc:sldMkLst>
          <pc:docMk/>
          <pc:sldMk cId="1160455395" sldId="304"/>
        </pc:sldMkLst>
        <pc:spChg chg="mod">
          <ac:chgData name="Caroline Hargrave" userId="b8f2e569-4c81-4f9d-96cf-9b35a10b6345" providerId="ADAL" clId="{93D8708F-0A6D-4D59-A4C7-1901D9C63BDE}" dt="2023-08-04T19:05:50.317" v="517" actId="20577"/>
          <ac:spMkLst>
            <pc:docMk/>
            <pc:sldMk cId="1160455395" sldId="304"/>
            <ac:spMk id="2" creationId="{3F510497-9FD4-5C25-1BB8-87D4DFBE60DE}"/>
          </ac:spMkLst>
        </pc:spChg>
        <pc:spChg chg="mod">
          <ac:chgData name="Caroline Hargrave" userId="b8f2e569-4c81-4f9d-96cf-9b35a10b6345" providerId="ADAL" clId="{93D8708F-0A6D-4D59-A4C7-1901D9C63BDE}" dt="2023-08-04T19:06:05.367" v="523" actId="1076"/>
          <ac:spMkLst>
            <pc:docMk/>
            <pc:sldMk cId="1160455395" sldId="304"/>
            <ac:spMk id="3" creationId="{EC26C5B8-5294-479B-1C49-FF6577B1E71F}"/>
          </ac:spMkLst>
        </pc:spChg>
        <pc:spChg chg="mod">
          <ac:chgData name="Caroline Hargrave" userId="b8f2e569-4c81-4f9d-96cf-9b35a10b6345" providerId="ADAL" clId="{93D8708F-0A6D-4D59-A4C7-1901D9C63BDE}" dt="2023-08-04T19:06:08.062" v="524" actId="114"/>
          <ac:spMkLst>
            <pc:docMk/>
            <pc:sldMk cId="1160455395" sldId="304"/>
            <ac:spMk id="4" creationId="{BD62396D-2078-2FCA-5941-8F9F2B9576A4}"/>
          </ac:spMkLst>
        </pc:spChg>
        <pc:spChg chg="mod">
          <ac:chgData name="Caroline Hargrave" userId="b8f2e569-4c81-4f9d-96cf-9b35a10b6345" providerId="ADAL" clId="{93D8708F-0A6D-4D59-A4C7-1901D9C63BDE}" dt="2023-08-04T19:06:00.567" v="522" actId="1076"/>
          <ac:spMkLst>
            <pc:docMk/>
            <pc:sldMk cId="1160455395" sldId="304"/>
            <ac:spMk id="5" creationId="{A010EBE0-91A6-A377-43F8-C23920B23C4B}"/>
          </ac:spMkLst>
        </pc:spChg>
        <pc:spChg chg="mod">
          <ac:chgData name="Caroline Hargrave" userId="b8f2e569-4c81-4f9d-96cf-9b35a10b6345" providerId="ADAL" clId="{93D8708F-0A6D-4D59-A4C7-1901D9C63BDE}" dt="2023-08-04T19:05:56.085" v="520" actId="6549"/>
          <ac:spMkLst>
            <pc:docMk/>
            <pc:sldMk cId="1160455395" sldId="304"/>
            <ac:spMk id="6" creationId="{23567DCE-3D3B-83AD-5A34-ED505A86A89C}"/>
          </ac:spMkLst>
        </pc:spChg>
        <pc:spChg chg="mod">
          <ac:chgData name="Caroline Hargrave" userId="b8f2e569-4c81-4f9d-96cf-9b35a10b6345" providerId="ADAL" clId="{93D8708F-0A6D-4D59-A4C7-1901D9C63BDE}" dt="2023-08-04T19:05:55.030" v="519" actId="6549"/>
          <ac:spMkLst>
            <pc:docMk/>
            <pc:sldMk cId="1160455395" sldId="304"/>
            <ac:spMk id="7" creationId="{1A5CE30A-1571-0D20-EF24-E3D3CEE40360}"/>
          </ac:spMkLst>
        </pc:spChg>
      </pc:sldChg>
      <pc:sldChg chg="del">
        <pc:chgData name="Caroline Hargrave" userId="b8f2e569-4c81-4f9d-96cf-9b35a10b6345" providerId="ADAL" clId="{93D8708F-0A6D-4D59-A4C7-1901D9C63BDE}" dt="2023-08-04T12:28:45.297" v="350" actId="47"/>
        <pc:sldMkLst>
          <pc:docMk/>
          <pc:sldMk cId="761251168" sldId="320"/>
        </pc:sldMkLst>
      </pc:sldChg>
      <pc:sldChg chg="modSp mod">
        <pc:chgData name="Caroline Hargrave" userId="b8f2e569-4c81-4f9d-96cf-9b35a10b6345" providerId="ADAL" clId="{93D8708F-0A6D-4D59-A4C7-1901D9C63BDE}" dt="2023-08-04T19:55:36.726" v="2566" actId="20577"/>
        <pc:sldMkLst>
          <pc:docMk/>
          <pc:sldMk cId="2677029505" sldId="323"/>
        </pc:sldMkLst>
        <pc:spChg chg="mod">
          <ac:chgData name="Caroline Hargrave" userId="b8f2e569-4c81-4f9d-96cf-9b35a10b6345" providerId="ADAL" clId="{93D8708F-0A6D-4D59-A4C7-1901D9C63BDE}" dt="2023-08-04T19:55:36.726" v="2566" actId="20577"/>
          <ac:spMkLst>
            <pc:docMk/>
            <pc:sldMk cId="2677029505" sldId="323"/>
            <ac:spMk id="18" creationId="{CD02664D-73A2-DD01-171B-ED6B2465AC4D}"/>
          </ac:spMkLst>
        </pc:spChg>
        <pc:spChg chg="mod">
          <ac:chgData name="Caroline Hargrave" userId="b8f2e569-4c81-4f9d-96cf-9b35a10b6345" providerId="ADAL" clId="{93D8708F-0A6D-4D59-A4C7-1901D9C63BDE}" dt="2023-08-04T19:55:19.342" v="2548" actId="20577"/>
          <ac:spMkLst>
            <pc:docMk/>
            <pc:sldMk cId="2677029505" sldId="323"/>
            <ac:spMk id="20" creationId="{1012FB23-96F3-CBE8-8B28-E82F0B001A14}"/>
          </ac:spMkLst>
        </pc:spChg>
      </pc:sldChg>
      <pc:sldChg chg="addSp modSp mod">
        <pc:chgData name="Caroline Hargrave" userId="b8f2e569-4c81-4f9d-96cf-9b35a10b6345" providerId="ADAL" clId="{93D8708F-0A6D-4D59-A4C7-1901D9C63BDE}" dt="2023-08-07T11:08:16.818" v="2898" actId="20577"/>
        <pc:sldMkLst>
          <pc:docMk/>
          <pc:sldMk cId="2750249233" sldId="325"/>
        </pc:sldMkLst>
        <pc:spChg chg="add mod">
          <ac:chgData name="Caroline Hargrave" userId="b8f2e569-4c81-4f9d-96cf-9b35a10b6345" providerId="ADAL" clId="{93D8708F-0A6D-4D59-A4C7-1901D9C63BDE}" dt="2023-08-07T11:08:16.818" v="2898" actId="20577"/>
          <ac:spMkLst>
            <pc:docMk/>
            <pc:sldMk cId="2750249233" sldId="325"/>
            <ac:spMk id="3" creationId="{1165DBF1-16FF-FEA8-22E0-B9CE32572A7D}"/>
          </ac:spMkLst>
        </pc:spChg>
      </pc:sldChg>
      <pc:sldChg chg="addSp modSp mod">
        <pc:chgData name="Caroline Hargrave" userId="b8f2e569-4c81-4f9d-96cf-9b35a10b6345" providerId="ADAL" clId="{93D8708F-0A6D-4D59-A4C7-1901D9C63BDE}" dt="2023-08-04T19:31:35.538" v="763"/>
        <pc:sldMkLst>
          <pc:docMk/>
          <pc:sldMk cId="3972009490" sldId="326"/>
        </pc:sldMkLst>
        <pc:spChg chg="add mod">
          <ac:chgData name="Caroline Hargrave" userId="b8f2e569-4c81-4f9d-96cf-9b35a10b6345" providerId="ADAL" clId="{93D8708F-0A6D-4D59-A4C7-1901D9C63BDE}" dt="2023-08-04T19:31:17.467" v="762"/>
          <ac:spMkLst>
            <pc:docMk/>
            <pc:sldMk cId="3972009490" sldId="326"/>
            <ac:spMk id="5" creationId="{40F02BC3-3F5A-7DA2-FE7C-E782216CE6F6}"/>
          </ac:spMkLst>
        </pc:spChg>
        <pc:spChg chg="mod">
          <ac:chgData name="Caroline Hargrave" userId="b8f2e569-4c81-4f9d-96cf-9b35a10b6345" providerId="ADAL" clId="{93D8708F-0A6D-4D59-A4C7-1901D9C63BDE}" dt="2023-08-04T19:31:35.538" v="763"/>
          <ac:spMkLst>
            <pc:docMk/>
            <pc:sldMk cId="3972009490" sldId="326"/>
            <ac:spMk id="9" creationId="{48B9F317-F054-570A-DB8E-A1187176AE0B}"/>
          </ac:spMkLst>
        </pc:spChg>
        <pc:spChg chg="mod">
          <ac:chgData name="Caroline Hargrave" userId="b8f2e569-4c81-4f9d-96cf-9b35a10b6345" providerId="ADAL" clId="{93D8708F-0A6D-4D59-A4C7-1901D9C63BDE}" dt="2023-07-25T08:36:15.742" v="193" actId="13926"/>
          <ac:spMkLst>
            <pc:docMk/>
            <pc:sldMk cId="3972009490" sldId="326"/>
            <ac:spMk id="10" creationId="{4D5125F6-31DF-D267-8665-2EB0E9AE4828}"/>
          </ac:spMkLst>
        </pc:spChg>
      </pc:sldChg>
      <pc:sldChg chg="modSp mod">
        <pc:chgData name="Caroline Hargrave" userId="b8f2e569-4c81-4f9d-96cf-9b35a10b6345" providerId="ADAL" clId="{93D8708F-0A6D-4D59-A4C7-1901D9C63BDE}" dt="2023-08-04T19:37:27.890" v="967" actId="20577"/>
        <pc:sldMkLst>
          <pc:docMk/>
          <pc:sldMk cId="859614991" sldId="328"/>
        </pc:sldMkLst>
        <pc:spChg chg="mod">
          <ac:chgData name="Caroline Hargrave" userId="b8f2e569-4c81-4f9d-96cf-9b35a10b6345" providerId="ADAL" clId="{93D8708F-0A6D-4D59-A4C7-1901D9C63BDE}" dt="2023-08-04T19:33:01.138" v="838" actId="1076"/>
          <ac:spMkLst>
            <pc:docMk/>
            <pc:sldMk cId="859614991" sldId="328"/>
            <ac:spMk id="7" creationId="{24465D4C-FAA7-76B7-18EF-58FECFF9A5B1}"/>
          </ac:spMkLst>
        </pc:spChg>
        <pc:spChg chg="mod">
          <ac:chgData name="Caroline Hargrave" userId="b8f2e569-4c81-4f9d-96cf-9b35a10b6345" providerId="ADAL" clId="{93D8708F-0A6D-4D59-A4C7-1901D9C63BDE}" dt="2023-08-04T19:37:27.890" v="967" actId="20577"/>
          <ac:spMkLst>
            <pc:docMk/>
            <pc:sldMk cId="859614991" sldId="328"/>
            <ac:spMk id="10" creationId="{54E408E7-78A8-9415-EBF9-E4661E4CD4C1}"/>
          </ac:spMkLst>
        </pc:spChg>
        <pc:graphicFrameChg chg="mod">
          <ac:chgData name="Caroline Hargrave" userId="b8f2e569-4c81-4f9d-96cf-9b35a10b6345" providerId="ADAL" clId="{93D8708F-0A6D-4D59-A4C7-1901D9C63BDE}" dt="2023-08-04T19:32:25.650" v="764" actId="1076"/>
          <ac:graphicFrameMkLst>
            <pc:docMk/>
            <pc:sldMk cId="859614991" sldId="328"/>
            <ac:graphicFrameMk id="3" creationId="{E75DF5CC-FA18-9D6D-E583-71727077C513}"/>
          </ac:graphicFrameMkLst>
        </pc:graphicFrameChg>
        <pc:graphicFrameChg chg="mod">
          <ac:chgData name="Caroline Hargrave" userId="b8f2e569-4c81-4f9d-96cf-9b35a10b6345" providerId="ADAL" clId="{93D8708F-0A6D-4D59-A4C7-1901D9C63BDE}" dt="2023-08-04T19:32:25.650" v="764" actId="1076"/>
          <ac:graphicFrameMkLst>
            <pc:docMk/>
            <pc:sldMk cId="859614991" sldId="328"/>
            <ac:graphicFrameMk id="5" creationId="{597C87A6-C42A-F20E-4244-2D70BE49D40E}"/>
          </ac:graphicFrameMkLst>
        </pc:graphicFrameChg>
      </pc:sldChg>
      <pc:sldChg chg="modSp mod">
        <pc:chgData name="Caroline Hargrave" userId="b8f2e569-4c81-4f9d-96cf-9b35a10b6345" providerId="ADAL" clId="{93D8708F-0A6D-4D59-A4C7-1901D9C63BDE}" dt="2023-08-07T10:14:01.293" v="2830" actId="20577"/>
        <pc:sldMkLst>
          <pc:docMk/>
          <pc:sldMk cId="4204349762" sldId="329"/>
        </pc:sldMkLst>
        <pc:spChg chg="mod">
          <ac:chgData name="Caroline Hargrave" userId="b8f2e569-4c81-4f9d-96cf-9b35a10b6345" providerId="ADAL" clId="{93D8708F-0A6D-4D59-A4C7-1901D9C63BDE}" dt="2023-08-07T10:13:45.633" v="2807" actId="20577"/>
          <ac:spMkLst>
            <pc:docMk/>
            <pc:sldMk cId="4204349762" sldId="329"/>
            <ac:spMk id="8" creationId="{F636BF81-0C03-89B2-4E58-50C29ACBF0A0}"/>
          </ac:spMkLst>
        </pc:spChg>
        <pc:spChg chg="mod">
          <ac:chgData name="Caroline Hargrave" userId="b8f2e569-4c81-4f9d-96cf-9b35a10b6345" providerId="ADAL" clId="{93D8708F-0A6D-4D59-A4C7-1901D9C63BDE}" dt="2023-08-07T10:14:01.293" v="2830" actId="20577"/>
          <ac:spMkLst>
            <pc:docMk/>
            <pc:sldMk cId="4204349762" sldId="329"/>
            <ac:spMk id="9" creationId="{D1E1154A-0E52-54B6-511A-FF250C0E3A5E}"/>
          </ac:spMkLst>
        </pc:spChg>
        <pc:graphicFrameChg chg="mod">
          <ac:chgData name="Caroline Hargrave" userId="b8f2e569-4c81-4f9d-96cf-9b35a10b6345" providerId="ADAL" clId="{93D8708F-0A6D-4D59-A4C7-1901D9C63BDE}" dt="2023-08-04T19:38:53.297" v="976" actId="207"/>
          <ac:graphicFrameMkLst>
            <pc:docMk/>
            <pc:sldMk cId="4204349762" sldId="329"/>
            <ac:graphicFrameMk id="5" creationId="{EC526A21-F331-49B6-AC55-7F82C3746817}"/>
          </ac:graphicFrameMkLst>
        </pc:graphicFrameChg>
      </pc:sldChg>
      <pc:sldChg chg="modSp mod">
        <pc:chgData name="Caroline Hargrave" userId="b8f2e569-4c81-4f9d-96cf-9b35a10b6345" providerId="ADAL" clId="{93D8708F-0A6D-4D59-A4C7-1901D9C63BDE}" dt="2023-08-04T19:51:46.675" v="2462" actId="1076"/>
        <pc:sldMkLst>
          <pc:docMk/>
          <pc:sldMk cId="3718722714" sldId="331"/>
        </pc:sldMkLst>
        <pc:spChg chg="mod">
          <ac:chgData name="Caroline Hargrave" userId="b8f2e569-4c81-4f9d-96cf-9b35a10b6345" providerId="ADAL" clId="{93D8708F-0A6D-4D59-A4C7-1901D9C63BDE}" dt="2023-08-04T19:51:46.675" v="2462" actId="1076"/>
          <ac:spMkLst>
            <pc:docMk/>
            <pc:sldMk cId="3718722714" sldId="331"/>
            <ac:spMk id="7" creationId="{FBEA1E5E-9F64-D2E9-169A-57380285AB22}"/>
          </ac:spMkLst>
        </pc:spChg>
      </pc:sldChg>
      <pc:sldChg chg="addSp modSp mod">
        <pc:chgData name="Caroline Hargrave" userId="b8f2e569-4c81-4f9d-96cf-9b35a10b6345" providerId="ADAL" clId="{93D8708F-0A6D-4D59-A4C7-1901D9C63BDE}" dt="2023-08-05T07:12:43.961" v="2784" actId="207"/>
        <pc:sldMkLst>
          <pc:docMk/>
          <pc:sldMk cId="1305724046" sldId="332"/>
        </pc:sldMkLst>
        <pc:spChg chg="mod">
          <ac:chgData name="Caroline Hargrave" userId="b8f2e569-4c81-4f9d-96cf-9b35a10b6345" providerId="ADAL" clId="{93D8708F-0A6D-4D59-A4C7-1901D9C63BDE}" dt="2023-08-05T07:11:44.070" v="2770" actId="113"/>
          <ac:spMkLst>
            <pc:docMk/>
            <pc:sldMk cId="1305724046" sldId="332"/>
            <ac:spMk id="3" creationId="{9867B429-8321-43B3-AE89-BE40560AD795}"/>
          </ac:spMkLst>
        </pc:spChg>
        <pc:spChg chg="mod">
          <ac:chgData name="Caroline Hargrave" userId="b8f2e569-4c81-4f9d-96cf-9b35a10b6345" providerId="ADAL" clId="{93D8708F-0A6D-4D59-A4C7-1901D9C63BDE}" dt="2023-08-04T08:17:58.182" v="262" actId="6549"/>
          <ac:spMkLst>
            <pc:docMk/>
            <pc:sldMk cId="1305724046" sldId="332"/>
            <ac:spMk id="4" creationId="{D959F220-DF74-3FB3-B522-604DCFCEC606}"/>
          </ac:spMkLst>
        </pc:spChg>
        <pc:spChg chg="mod">
          <ac:chgData name="Caroline Hargrave" userId="b8f2e569-4c81-4f9d-96cf-9b35a10b6345" providerId="ADAL" clId="{93D8708F-0A6D-4D59-A4C7-1901D9C63BDE}" dt="2023-08-04T08:17:59.803" v="263" actId="6549"/>
          <ac:spMkLst>
            <pc:docMk/>
            <pc:sldMk cId="1305724046" sldId="332"/>
            <ac:spMk id="5" creationId="{EFAAAEC0-BA9F-18C4-675E-4AE0B1FE7DBC}"/>
          </ac:spMkLst>
        </pc:spChg>
        <pc:spChg chg="mod">
          <ac:chgData name="Caroline Hargrave" userId="b8f2e569-4c81-4f9d-96cf-9b35a10b6345" providerId="ADAL" clId="{93D8708F-0A6D-4D59-A4C7-1901D9C63BDE}" dt="2023-08-04T08:21:32.667" v="302" actId="1076"/>
          <ac:spMkLst>
            <pc:docMk/>
            <pc:sldMk cId="1305724046" sldId="332"/>
            <ac:spMk id="6" creationId="{032D1AF0-1840-0BBC-B1F2-B65AB550F5C2}"/>
          </ac:spMkLst>
        </pc:spChg>
        <pc:spChg chg="mod">
          <ac:chgData name="Caroline Hargrave" userId="b8f2e569-4c81-4f9d-96cf-9b35a10b6345" providerId="ADAL" clId="{93D8708F-0A6D-4D59-A4C7-1901D9C63BDE}" dt="2023-08-05T07:11:27.742" v="2766" actId="113"/>
          <ac:spMkLst>
            <pc:docMk/>
            <pc:sldMk cId="1305724046" sldId="332"/>
            <ac:spMk id="7" creationId="{B3DAB83F-624B-803D-1E54-9352E954472E}"/>
          </ac:spMkLst>
        </pc:spChg>
        <pc:spChg chg="mod">
          <ac:chgData name="Caroline Hargrave" userId="b8f2e569-4c81-4f9d-96cf-9b35a10b6345" providerId="ADAL" clId="{93D8708F-0A6D-4D59-A4C7-1901D9C63BDE}" dt="2023-08-04T08:17:56.419" v="261" actId="27636"/>
          <ac:spMkLst>
            <pc:docMk/>
            <pc:sldMk cId="1305724046" sldId="332"/>
            <ac:spMk id="8" creationId="{1091268D-DBBC-5BC4-13BD-9167E5674B96}"/>
          </ac:spMkLst>
        </pc:spChg>
        <pc:spChg chg="add mod">
          <ac:chgData name="Caroline Hargrave" userId="b8f2e569-4c81-4f9d-96cf-9b35a10b6345" providerId="ADAL" clId="{93D8708F-0A6D-4D59-A4C7-1901D9C63BDE}" dt="2023-08-05T07:11:33.554" v="2768" actId="207"/>
          <ac:spMkLst>
            <pc:docMk/>
            <pc:sldMk cId="1305724046" sldId="332"/>
            <ac:spMk id="10" creationId="{FF520DDA-D2C1-E92C-A8B7-B2E8EE7C67A9}"/>
          </ac:spMkLst>
        </pc:spChg>
        <pc:spChg chg="mod">
          <ac:chgData name="Caroline Hargrave" userId="b8f2e569-4c81-4f9d-96cf-9b35a10b6345" providerId="ADAL" clId="{93D8708F-0A6D-4D59-A4C7-1901D9C63BDE}" dt="2023-08-04T19:34:44.060" v="840" actId="1076"/>
          <ac:spMkLst>
            <pc:docMk/>
            <pc:sldMk cId="1305724046" sldId="332"/>
            <ac:spMk id="11" creationId="{225659E1-04B0-F5FE-A4E6-A3D33FEB47D5}"/>
          </ac:spMkLst>
        </pc:spChg>
        <pc:spChg chg="mod">
          <ac:chgData name="Caroline Hargrave" userId="b8f2e569-4c81-4f9d-96cf-9b35a10b6345" providerId="ADAL" clId="{93D8708F-0A6D-4D59-A4C7-1901D9C63BDE}" dt="2023-08-04T08:18:06.332" v="267" actId="6549"/>
          <ac:spMkLst>
            <pc:docMk/>
            <pc:sldMk cId="1305724046" sldId="332"/>
            <ac:spMk id="12" creationId="{47C32E64-EFB4-9C98-AE8C-99172C34B086}"/>
          </ac:spMkLst>
        </pc:spChg>
        <pc:spChg chg="mod">
          <ac:chgData name="Caroline Hargrave" userId="b8f2e569-4c81-4f9d-96cf-9b35a10b6345" providerId="ADAL" clId="{93D8708F-0A6D-4D59-A4C7-1901D9C63BDE}" dt="2023-08-04T08:18:09.652" v="268" actId="6549"/>
          <ac:spMkLst>
            <pc:docMk/>
            <pc:sldMk cId="1305724046" sldId="332"/>
            <ac:spMk id="13" creationId="{F37F39BB-CE60-CA19-55C2-8026109EEBDF}"/>
          </ac:spMkLst>
        </pc:spChg>
        <pc:spChg chg="add mod">
          <ac:chgData name="Caroline Hargrave" userId="b8f2e569-4c81-4f9d-96cf-9b35a10b6345" providerId="ADAL" clId="{93D8708F-0A6D-4D59-A4C7-1901D9C63BDE}" dt="2023-08-05T07:11:54.798" v="2772" actId="207"/>
          <ac:spMkLst>
            <pc:docMk/>
            <pc:sldMk cId="1305724046" sldId="332"/>
            <ac:spMk id="15" creationId="{FAE7A6A7-AAE1-5735-CC50-D2FCEE14E02F}"/>
          </ac:spMkLst>
        </pc:spChg>
        <pc:spChg chg="add mod">
          <ac:chgData name="Caroline Hargrave" userId="b8f2e569-4c81-4f9d-96cf-9b35a10b6345" providerId="ADAL" clId="{93D8708F-0A6D-4D59-A4C7-1901D9C63BDE}" dt="2023-08-05T07:12:00.950" v="2774" actId="207"/>
          <ac:spMkLst>
            <pc:docMk/>
            <pc:sldMk cId="1305724046" sldId="332"/>
            <ac:spMk id="17" creationId="{B80FF678-58FB-BFF8-8ECA-11E9B6EB582B}"/>
          </ac:spMkLst>
        </pc:spChg>
        <pc:spChg chg="add mod">
          <ac:chgData name="Caroline Hargrave" userId="b8f2e569-4c81-4f9d-96cf-9b35a10b6345" providerId="ADAL" clId="{93D8708F-0A6D-4D59-A4C7-1901D9C63BDE}" dt="2023-08-05T07:12:18.592" v="2778" actId="207"/>
          <ac:spMkLst>
            <pc:docMk/>
            <pc:sldMk cId="1305724046" sldId="332"/>
            <ac:spMk id="19" creationId="{042BE37B-B314-FCCE-BEC2-2294BE169229}"/>
          </ac:spMkLst>
        </pc:spChg>
        <pc:spChg chg="add mod">
          <ac:chgData name="Caroline Hargrave" userId="b8f2e569-4c81-4f9d-96cf-9b35a10b6345" providerId="ADAL" clId="{93D8708F-0A6D-4D59-A4C7-1901D9C63BDE}" dt="2023-08-05T07:12:25.921" v="2780" actId="207"/>
          <ac:spMkLst>
            <pc:docMk/>
            <pc:sldMk cId="1305724046" sldId="332"/>
            <ac:spMk id="21" creationId="{CB1954CC-B391-3B0E-CA6E-E80064F31808}"/>
          </ac:spMkLst>
        </pc:spChg>
        <pc:spChg chg="add mod">
          <ac:chgData name="Caroline Hargrave" userId="b8f2e569-4c81-4f9d-96cf-9b35a10b6345" providerId="ADAL" clId="{93D8708F-0A6D-4D59-A4C7-1901D9C63BDE}" dt="2023-08-05T07:12:09.318" v="2776" actId="113"/>
          <ac:spMkLst>
            <pc:docMk/>
            <pc:sldMk cId="1305724046" sldId="332"/>
            <ac:spMk id="22" creationId="{A0974F3D-FBF5-6397-A78C-E4C177B65425}"/>
          </ac:spMkLst>
        </pc:spChg>
        <pc:spChg chg="add mod">
          <ac:chgData name="Caroline Hargrave" userId="b8f2e569-4c81-4f9d-96cf-9b35a10b6345" providerId="ADAL" clId="{93D8708F-0A6D-4D59-A4C7-1901D9C63BDE}" dt="2023-08-05T07:12:43.961" v="2784" actId="207"/>
          <ac:spMkLst>
            <pc:docMk/>
            <pc:sldMk cId="1305724046" sldId="332"/>
            <ac:spMk id="23" creationId="{7E81E827-990C-D3CF-B04D-50B053F78BA1}"/>
          </ac:spMkLst>
        </pc:spChg>
      </pc:sldChg>
      <pc:sldChg chg="modSp mod">
        <pc:chgData name="Caroline Hargrave" userId="b8f2e569-4c81-4f9d-96cf-9b35a10b6345" providerId="ADAL" clId="{93D8708F-0A6D-4D59-A4C7-1901D9C63BDE}" dt="2023-08-04T06:17:54.400" v="257" actId="20577"/>
        <pc:sldMkLst>
          <pc:docMk/>
          <pc:sldMk cId="3900894792" sldId="333"/>
        </pc:sldMkLst>
        <pc:graphicFrameChg chg="mod modGraphic">
          <ac:chgData name="Caroline Hargrave" userId="b8f2e569-4c81-4f9d-96cf-9b35a10b6345" providerId="ADAL" clId="{93D8708F-0A6D-4D59-A4C7-1901D9C63BDE}" dt="2023-08-04T06:17:54.400" v="257" actId="20577"/>
          <ac:graphicFrameMkLst>
            <pc:docMk/>
            <pc:sldMk cId="3900894792" sldId="333"/>
            <ac:graphicFrameMk id="4" creationId="{AE46E3AF-5FDD-49AD-CCF0-42758702F1FB}"/>
          </ac:graphicFrameMkLst>
        </pc:graphicFrameChg>
      </pc:sldChg>
      <pc:sldChg chg="modSp mod">
        <pc:chgData name="Caroline Hargrave" userId="b8f2e569-4c81-4f9d-96cf-9b35a10b6345" providerId="ADAL" clId="{93D8708F-0A6D-4D59-A4C7-1901D9C63BDE}" dt="2023-08-04T19:28:56.450" v="756" actId="20577"/>
        <pc:sldMkLst>
          <pc:docMk/>
          <pc:sldMk cId="2279888797" sldId="338"/>
        </pc:sldMkLst>
        <pc:spChg chg="mod">
          <ac:chgData name="Caroline Hargrave" userId="b8f2e569-4c81-4f9d-96cf-9b35a10b6345" providerId="ADAL" clId="{93D8708F-0A6D-4D59-A4C7-1901D9C63BDE}" dt="2023-08-04T19:28:56.450" v="756" actId="20577"/>
          <ac:spMkLst>
            <pc:docMk/>
            <pc:sldMk cId="2279888797" sldId="338"/>
            <ac:spMk id="7" creationId="{38BEC50E-1018-A9CE-CD7A-1D86C32921A0}"/>
          </ac:spMkLst>
        </pc:spChg>
        <pc:spChg chg="mod">
          <ac:chgData name="Caroline Hargrave" userId="b8f2e569-4c81-4f9d-96cf-9b35a10b6345" providerId="ADAL" clId="{93D8708F-0A6D-4D59-A4C7-1901D9C63BDE}" dt="2023-08-04T19:28:10.285" v="750" actId="20577"/>
          <ac:spMkLst>
            <pc:docMk/>
            <pc:sldMk cId="2279888797" sldId="338"/>
            <ac:spMk id="8" creationId="{2A23B4DB-48D6-8F89-1577-0D7CAE0D39E0}"/>
          </ac:spMkLst>
        </pc:spChg>
      </pc:sldChg>
      <pc:sldChg chg="modSp mod">
        <pc:chgData name="Caroline Hargrave" userId="b8f2e569-4c81-4f9d-96cf-9b35a10b6345" providerId="ADAL" clId="{93D8708F-0A6D-4D59-A4C7-1901D9C63BDE}" dt="2023-08-04T19:04:14.631" v="493" actId="20577"/>
        <pc:sldMkLst>
          <pc:docMk/>
          <pc:sldMk cId="1399475338" sldId="346"/>
        </pc:sldMkLst>
        <pc:spChg chg="mod">
          <ac:chgData name="Caroline Hargrave" userId="b8f2e569-4c81-4f9d-96cf-9b35a10b6345" providerId="ADAL" clId="{93D8708F-0A6D-4D59-A4C7-1901D9C63BDE}" dt="2023-07-25T08:31:45.188" v="162" actId="1076"/>
          <ac:spMkLst>
            <pc:docMk/>
            <pc:sldMk cId="1399475338" sldId="346"/>
            <ac:spMk id="3" creationId="{AF569D63-63A7-C2E1-017D-FD877032D015}"/>
          </ac:spMkLst>
        </pc:spChg>
        <pc:spChg chg="mod">
          <ac:chgData name="Caroline Hargrave" userId="b8f2e569-4c81-4f9d-96cf-9b35a10b6345" providerId="ADAL" clId="{93D8708F-0A6D-4D59-A4C7-1901D9C63BDE}" dt="2023-08-04T19:04:14.631" v="493" actId="20577"/>
          <ac:spMkLst>
            <pc:docMk/>
            <pc:sldMk cId="1399475338" sldId="346"/>
            <ac:spMk id="6" creationId="{32B146B7-7572-67D2-796F-C4CB133034ED}"/>
          </ac:spMkLst>
        </pc:spChg>
      </pc:sldChg>
      <pc:sldChg chg="addSp modSp mod">
        <pc:chgData name="Caroline Hargrave" userId="b8f2e569-4c81-4f9d-96cf-9b35a10b6345" providerId="ADAL" clId="{93D8708F-0A6D-4D59-A4C7-1901D9C63BDE}" dt="2023-08-04T15:41:29.111" v="352" actId="1076"/>
        <pc:sldMkLst>
          <pc:docMk/>
          <pc:sldMk cId="2812410026" sldId="348"/>
        </pc:sldMkLst>
        <pc:spChg chg="mod">
          <ac:chgData name="Caroline Hargrave" userId="b8f2e569-4c81-4f9d-96cf-9b35a10b6345" providerId="ADAL" clId="{93D8708F-0A6D-4D59-A4C7-1901D9C63BDE}" dt="2023-08-04T15:41:29.111" v="352" actId="1076"/>
          <ac:spMkLst>
            <pc:docMk/>
            <pc:sldMk cId="2812410026" sldId="348"/>
            <ac:spMk id="2" creationId="{4F5FD014-1251-4680-0267-B27EFD6B67DA}"/>
          </ac:spMkLst>
        </pc:spChg>
        <pc:spChg chg="mod">
          <ac:chgData name="Caroline Hargrave" userId="b8f2e569-4c81-4f9d-96cf-9b35a10b6345" providerId="ADAL" clId="{93D8708F-0A6D-4D59-A4C7-1901D9C63BDE}" dt="2023-08-04T15:41:29.111" v="352" actId="1076"/>
          <ac:spMkLst>
            <pc:docMk/>
            <pc:sldMk cId="2812410026" sldId="348"/>
            <ac:spMk id="3" creationId="{DC37B18B-93C4-4184-01F2-556451055940}"/>
          </ac:spMkLst>
        </pc:spChg>
        <pc:spChg chg="mod">
          <ac:chgData name="Caroline Hargrave" userId="b8f2e569-4c81-4f9d-96cf-9b35a10b6345" providerId="ADAL" clId="{93D8708F-0A6D-4D59-A4C7-1901D9C63BDE}" dt="2023-08-04T15:41:29.111" v="352" actId="1076"/>
          <ac:spMkLst>
            <pc:docMk/>
            <pc:sldMk cId="2812410026" sldId="348"/>
            <ac:spMk id="4" creationId="{1296AF62-25DD-2DFF-D109-9A3D95DC5490}"/>
          </ac:spMkLst>
        </pc:spChg>
        <pc:spChg chg="mod">
          <ac:chgData name="Caroline Hargrave" userId="b8f2e569-4c81-4f9d-96cf-9b35a10b6345" providerId="ADAL" clId="{93D8708F-0A6D-4D59-A4C7-1901D9C63BDE}" dt="2023-08-04T15:41:29.111" v="352" actId="1076"/>
          <ac:spMkLst>
            <pc:docMk/>
            <pc:sldMk cId="2812410026" sldId="348"/>
            <ac:spMk id="5" creationId="{EC487600-5D00-78FD-E3B2-CFCB5B4656E1}"/>
          </ac:spMkLst>
        </pc:spChg>
        <pc:spChg chg="add mod">
          <ac:chgData name="Caroline Hargrave" userId="b8f2e569-4c81-4f9d-96cf-9b35a10b6345" providerId="ADAL" clId="{93D8708F-0A6D-4D59-A4C7-1901D9C63BDE}" dt="2023-07-25T08:32:15.265" v="164"/>
          <ac:spMkLst>
            <pc:docMk/>
            <pc:sldMk cId="2812410026" sldId="348"/>
            <ac:spMk id="6" creationId="{2972AF52-E80B-FB26-4CAF-0BBA01202459}"/>
          </ac:spMkLst>
        </pc:spChg>
      </pc:sldChg>
      <pc:sldChg chg="addSp modSp mod">
        <pc:chgData name="Caroline Hargrave" userId="b8f2e569-4c81-4f9d-96cf-9b35a10b6345" providerId="ADAL" clId="{93D8708F-0A6D-4D59-A4C7-1901D9C63BDE}" dt="2023-08-04T19:05:43.338" v="504" actId="20577"/>
        <pc:sldMkLst>
          <pc:docMk/>
          <pc:sldMk cId="2775325155" sldId="349"/>
        </pc:sldMkLst>
        <pc:spChg chg="mod">
          <ac:chgData name="Caroline Hargrave" userId="b8f2e569-4c81-4f9d-96cf-9b35a10b6345" providerId="ADAL" clId="{93D8708F-0A6D-4D59-A4C7-1901D9C63BDE}" dt="2023-08-04T19:05:43.338" v="504" actId="20577"/>
          <ac:spMkLst>
            <pc:docMk/>
            <pc:sldMk cId="2775325155" sldId="349"/>
            <ac:spMk id="2" creationId="{3F510497-9FD4-5C25-1BB8-87D4DFBE60DE}"/>
          </ac:spMkLst>
        </pc:spChg>
        <pc:spChg chg="mod">
          <ac:chgData name="Caroline Hargrave" userId="b8f2e569-4c81-4f9d-96cf-9b35a10b6345" providerId="ADAL" clId="{93D8708F-0A6D-4D59-A4C7-1901D9C63BDE}" dt="2023-08-04T19:05:16.183" v="497" actId="6549"/>
          <ac:spMkLst>
            <pc:docMk/>
            <pc:sldMk cId="2775325155" sldId="349"/>
            <ac:spMk id="3" creationId="{EC26C5B8-5294-479B-1C49-FF6577B1E71F}"/>
          </ac:spMkLst>
        </pc:spChg>
        <pc:spChg chg="mod">
          <ac:chgData name="Caroline Hargrave" userId="b8f2e569-4c81-4f9d-96cf-9b35a10b6345" providerId="ADAL" clId="{93D8708F-0A6D-4D59-A4C7-1901D9C63BDE}" dt="2023-08-04T19:05:36.356" v="500" actId="114"/>
          <ac:spMkLst>
            <pc:docMk/>
            <pc:sldMk cId="2775325155" sldId="349"/>
            <ac:spMk id="4" creationId="{BD62396D-2078-2FCA-5941-8F9F2B9576A4}"/>
          </ac:spMkLst>
        </pc:spChg>
        <pc:spChg chg="mod">
          <ac:chgData name="Caroline Hargrave" userId="b8f2e569-4c81-4f9d-96cf-9b35a10b6345" providerId="ADAL" clId="{93D8708F-0A6D-4D59-A4C7-1901D9C63BDE}" dt="2023-08-04T19:05:19.088" v="498" actId="1076"/>
          <ac:spMkLst>
            <pc:docMk/>
            <pc:sldMk cId="2775325155" sldId="349"/>
            <ac:spMk id="5" creationId="{A010EBE0-91A6-A377-43F8-C23920B23C4B}"/>
          </ac:spMkLst>
        </pc:spChg>
        <pc:spChg chg="mod">
          <ac:chgData name="Caroline Hargrave" userId="b8f2e569-4c81-4f9d-96cf-9b35a10b6345" providerId="ADAL" clId="{93D8708F-0A6D-4D59-A4C7-1901D9C63BDE}" dt="2023-08-04T19:05:15.100" v="496" actId="6549"/>
          <ac:spMkLst>
            <pc:docMk/>
            <pc:sldMk cId="2775325155" sldId="349"/>
            <ac:spMk id="6" creationId="{23567DCE-3D3B-83AD-5A34-ED505A86A89C}"/>
          </ac:spMkLst>
        </pc:spChg>
        <pc:spChg chg="mod">
          <ac:chgData name="Caroline Hargrave" userId="b8f2e569-4c81-4f9d-96cf-9b35a10b6345" providerId="ADAL" clId="{93D8708F-0A6D-4D59-A4C7-1901D9C63BDE}" dt="2023-08-04T19:05:21.179" v="499" actId="1076"/>
          <ac:spMkLst>
            <pc:docMk/>
            <pc:sldMk cId="2775325155" sldId="349"/>
            <ac:spMk id="7" creationId="{1A5CE30A-1571-0D20-EF24-E3D3CEE40360}"/>
          </ac:spMkLst>
        </pc:spChg>
        <pc:spChg chg="add mod">
          <ac:chgData name="Caroline Hargrave" userId="b8f2e569-4c81-4f9d-96cf-9b35a10b6345" providerId="ADAL" clId="{93D8708F-0A6D-4D59-A4C7-1901D9C63BDE}" dt="2023-07-25T08:34:55.043" v="183" actId="14100"/>
          <ac:spMkLst>
            <pc:docMk/>
            <pc:sldMk cId="2775325155" sldId="349"/>
            <ac:spMk id="9" creationId="{C625BBF4-457E-39FF-EC83-6E46830AA028}"/>
          </ac:spMkLst>
        </pc:spChg>
        <pc:picChg chg="mod">
          <ac:chgData name="Caroline Hargrave" userId="b8f2e569-4c81-4f9d-96cf-9b35a10b6345" providerId="ADAL" clId="{93D8708F-0A6D-4D59-A4C7-1901D9C63BDE}" dt="2023-07-25T08:35:03.866" v="186" actId="1076"/>
          <ac:picMkLst>
            <pc:docMk/>
            <pc:sldMk cId="2775325155" sldId="349"/>
            <ac:picMk id="1026" creationId="{CC635686-4EAA-EE13-9803-726EC49336C6}"/>
          </ac:picMkLst>
        </pc:picChg>
        <pc:picChg chg="mod">
          <ac:chgData name="Caroline Hargrave" userId="b8f2e569-4c81-4f9d-96cf-9b35a10b6345" providerId="ADAL" clId="{93D8708F-0A6D-4D59-A4C7-1901D9C63BDE}" dt="2023-07-25T08:34:49.450" v="181" actId="1076"/>
          <ac:picMkLst>
            <pc:docMk/>
            <pc:sldMk cId="2775325155" sldId="349"/>
            <ac:picMk id="1028" creationId="{C570B6FF-A8A9-27C1-EC6C-CE60C9E7F207}"/>
          </ac:picMkLst>
        </pc:picChg>
        <pc:picChg chg="mod">
          <ac:chgData name="Caroline Hargrave" userId="b8f2e569-4c81-4f9d-96cf-9b35a10b6345" providerId="ADAL" clId="{93D8708F-0A6D-4D59-A4C7-1901D9C63BDE}" dt="2023-07-25T08:35:00.337" v="185" actId="1076"/>
          <ac:picMkLst>
            <pc:docMk/>
            <pc:sldMk cId="2775325155" sldId="349"/>
            <ac:picMk id="1030" creationId="{BE92973C-B9B9-13B6-65E9-7571DEF547A5}"/>
          </ac:picMkLst>
        </pc:picChg>
        <pc:picChg chg="mod">
          <ac:chgData name="Caroline Hargrave" userId="b8f2e569-4c81-4f9d-96cf-9b35a10b6345" providerId="ADAL" clId="{93D8708F-0A6D-4D59-A4C7-1901D9C63BDE}" dt="2023-07-25T08:34:58.450" v="184" actId="1076"/>
          <ac:picMkLst>
            <pc:docMk/>
            <pc:sldMk cId="2775325155" sldId="349"/>
            <ac:picMk id="1032" creationId="{74103DDA-D993-DF43-1020-628D91C9EE26}"/>
          </ac:picMkLst>
        </pc:picChg>
      </pc:sldChg>
      <pc:sldChg chg="addSp modSp mod">
        <pc:chgData name="Caroline Hargrave" userId="b8f2e569-4c81-4f9d-96cf-9b35a10b6345" providerId="ADAL" clId="{93D8708F-0A6D-4D59-A4C7-1901D9C63BDE}" dt="2023-08-04T19:24:46.449" v="616" actId="20577"/>
        <pc:sldMkLst>
          <pc:docMk/>
          <pc:sldMk cId="3649469849" sldId="350"/>
        </pc:sldMkLst>
        <pc:spChg chg="add mod">
          <ac:chgData name="Caroline Hargrave" userId="b8f2e569-4c81-4f9d-96cf-9b35a10b6345" providerId="ADAL" clId="{93D8708F-0A6D-4D59-A4C7-1901D9C63BDE}" dt="2023-07-25T08:35:39.839" v="190"/>
          <ac:spMkLst>
            <pc:docMk/>
            <pc:sldMk cId="3649469849" sldId="350"/>
            <ac:spMk id="3" creationId="{0E35ABF3-8B03-A5FC-1B4B-569C6C49D0EE}"/>
          </ac:spMkLst>
        </pc:spChg>
        <pc:spChg chg="add mod">
          <ac:chgData name="Caroline Hargrave" userId="b8f2e569-4c81-4f9d-96cf-9b35a10b6345" providerId="ADAL" clId="{93D8708F-0A6D-4D59-A4C7-1901D9C63BDE}" dt="2023-07-25T08:35:51.578" v="192" actId="1076"/>
          <ac:spMkLst>
            <pc:docMk/>
            <pc:sldMk cId="3649469849" sldId="350"/>
            <ac:spMk id="4" creationId="{71F685AB-71BA-D9FA-8A4A-6F5940976CA7}"/>
          </ac:spMkLst>
        </pc:spChg>
        <pc:spChg chg="add mod">
          <ac:chgData name="Caroline Hargrave" userId="b8f2e569-4c81-4f9d-96cf-9b35a10b6345" providerId="ADAL" clId="{93D8708F-0A6D-4D59-A4C7-1901D9C63BDE}" dt="2023-08-04T19:24:46.449" v="616" actId="20577"/>
          <ac:spMkLst>
            <pc:docMk/>
            <pc:sldMk cId="3649469849" sldId="350"/>
            <ac:spMk id="5" creationId="{D2FC2CCE-20D2-5511-BB1C-CDA2060C2EB5}"/>
          </ac:spMkLst>
        </pc:spChg>
      </pc:sldChg>
      <pc:sldChg chg="modSp mod">
        <pc:chgData name="Caroline Hargrave" userId="b8f2e569-4c81-4f9d-96cf-9b35a10b6345" providerId="ADAL" clId="{93D8708F-0A6D-4D59-A4C7-1901D9C63BDE}" dt="2023-08-04T19:51:32.277" v="2448" actId="20577"/>
        <pc:sldMkLst>
          <pc:docMk/>
          <pc:sldMk cId="1597298894" sldId="351"/>
        </pc:sldMkLst>
        <pc:spChg chg="mod">
          <ac:chgData name="Caroline Hargrave" userId="b8f2e569-4c81-4f9d-96cf-9b35a10b6345" providerId="ADAL" clId="{93D8708F-0A6D-4D59-A4C7-1901D9C63BDE}" dt="2023-08-04T19:51:18.470" v="2438" actId="20577"/>
          <ac:spMkLst>
            <pc:docMk/>
            <pc:sldMk cId="1597298894" sldId="351"/>
            <ac:spMk id="5" creationId="{43796DC7-4E00-1CF0-8805-F71B56E05D00}"/>
          </ac:spMkLst>
        </pc:spChg>
        <pc:spChg chg="mod">
          <ac:chgData name="Caroline Hargrave" userId="b8f2e569-4c81-4f9d-96cf-9b35a10b6345" providerId="ADAL" clId="{93D8708F-0A6D-4D59-A4C7-1901D9C63BDE}" dt="2023-08-04T19:51:32.277" v="2448" actId="20577"/>
          <ac:spMkLst>
            <pc:docMk/>
            <pc:sldMk cId="1597298894" sldId="351"/>
            <ac:spMk id="7" creationId="{21DFA311-82DA-9A23-35E2-CE1C979F7179}"/>
          </ac:spMkLst>
        </pc:spChg>
      </pc:sldChg>
      <pc:sldChg chg="modSp mod">
        <pc:chgData name="Caroline Hargrave" userId="b8f2e569-4c81-4f9d-96cf-9b35a10b6345" providerId="ADAL" clId="{93D8708F-0A6D-4D59-A4C7-1901D9C63BDE}" dt="2023-08-04T19:47:01.653" v="1751" actId="1076"/>
        <pc:sldMkLst>
          <pc:docMk/>
          <pc:sldMk cId="1314756602" sldId="352"/>
        </pc:sldMkLst>
        <pc:spChg chg="mod">
          <ac:chgData name="Caroline Hargrave" userId="b8f2e569-4c81-4f9d-96cf-9b35a10b6345" providerId="ADAL" clId="{93D8708F-0A6D-4D59-A4C7-1901D9C63BDE}" dt="2023-08-04T19:47:01.653" v="1751" actId="1076"/>
          <ac:spMkLst>
            <pc:docMk/>
            <pc:sldMk cId="1314756602" sldId="352"/>
            <ac:spMk id="5" creationId="{25500997-15A2-994B-D546-EE9807389B14}"/>
          </ac:spMkLst>
        </pc:spChg>
        <pc:spChg chg="mod">
          <ac:chgData name="Caroline Hargrave" userId="b8f2e569-4c81-4f9d-96cf-9b35a10b6345" providerId="ADAL" clId="{93D8708F-0A6D-4D59-A4C7-1901D9C63BDE}" dt="2023-08-04T19:44:56.067" v="1419" actId="114"/>
          <ac:spMkLst>
            <pc:docMk/>
            <pc:sldMk cId="1314756602" sldId="352"/>
            <ac:spMk id="6" creationId="{50B73508-0CB5-955C-8DAA-A7716AAA8F5C}"/>
          </ac:spMkLst>
        </pc:spChg>
      </pc:sldChg>
      <pc:sldChg chg="modSp mod">
        <pc:chgData name="Caroline Hargrave" userId="b8f2e569-4c81-4f9d-96cf-9b35a10b6345" providerId="ADAL" clId="{93D8708F-0A6D-4D59-A4C7-1901D9C63BDE}" dt="2023-07-25T08:34:17.374" v="178" actId="20577"/>
        <pc:sldMkLst>
          <pc:docMk/>
          <pc:sldMk cId="2400322262" sldId="354"/>
        </pc:sldMkLst>
        <pc:spChg chg="mod">
          <ac:chgData name="Caroline Hargrave" userId="b8f2e569-4c81-4f9d-96cf-9b35a10b6345" providerId="ADAL" clId="{93D8708F-0A6D-4D59-A4C7-1901D9C63BDE}" dt="2023-07-25T08:34:17.374" v="178" actId="20577"/>
          <ac:spMkLst>
            <pc:docMk/>
            <pc:sldMk cId="2400322262" sldId="354"/>
            <ac:spMk id="26" creationId="{77265E09-4FD7-8E5F-C67C-C7426A208057}"/>
          </ac:spMkLst>
        </pc:spChg>
      </pc:sldChg>
      <pc:sldChg chg="addSp delSp modSp mod">
        <pc:chgData name="Caroline Hargrave" userId="b8f2e569-4c81-4f9d-96cf-9b35a10b6345" providerId="ADAL" clId="{93D8708F-0A6D-4D59-A4C7-1901D9C63BDE}" dt="2023-08-07T10:14:14.167" v="2839" actId="20577"/>
        <pc:sldMkLst>
          <pc:docMk/>
          <pc:sldMk cId="2155694689" sldId="357"/>
        </pc:sldMkLst>
        <pc:spChg chg="mod">
          <ac:chgData name="Caroline Hargrave" userId="b8f2e569-4c81-4f9d-96cf-9b35a10b6345" providerId="ADAL" clId="{93D8708F-0A6D-4D59-A4C7-1901D9C63BDE}" dt="2023-08-04T19:42:10.345" v="1375" actId="20577"/>
          <ac:spMkLst>
            <pc:docMk/>
            <pc:sldMk cId="2155694689" sldId="357"/>
            <ac:spMk id="8" creationId="{ED084B4A-0EC1-B578-B677-08B5C947D0C0}"/>
          </ac:spMkLst>
        </pc:spChg>
        <pc:spChg chg="mod">
          <ac:chgData name="Caroline Hargrave" userId="b8f2e569-4c81-4f9d-96cf-9b35a10b6345" providerId="ADAL" clId="{93D8708F-0A6D-4D59-A4C7-1901D9C63BDE}" dt="2023-08-07T10:14:14.167" v="2839" actId="20577"/>
          <ac:spMkLst>
            <pc:docMk/>
            <pc:sldMk cId="2155694689" sldId="357"/>
            <ac:spMk id="9" creationId="{5001F6AF-B17E-AAAB-4D04-33A2146BE833}"/>
          </ac:spMkLst>
        </pc:spChg>
        <pc:graphicFrameChg chg="add mod">
          <ac:chgData name="Caroline Hargrave" userId="b8f2e569-4c81-4f9d-96cf-9b35a10b6345" providerId="ADAL" clId="{93D8708F-0A6D-4D59-A4C7-1901D9C63BDE}" dt="2023-08-04T19:40:56.283" v="1203" actId="207"/>
          <ac:graphicFrameMkLst>
            <pc:docMk/>
            <pc:sldMk cId="2155694689" sldId="357"/>
            <ac:graphicFrameMk id="2" creationId="{3685FF22-BE5A-4B79-AB81-E56DA657AF2D}"/>
          </ac:graphicFrameMkLst>
        </pc:graphicFrameChg>
        <pc:graphicFrameChg chg="del">
          <ac:chgData name="Caroline Hargrave" userId="b8f2e569-4c81-4f9d-96cf-9b35a10b6345" providerId="ADAL" clId="{93D8708F-0A6D-4D59-A4C7-1901D9C63BDE}" dt="2023-07-24T11:49:23.101" v="1" actId="478"/>
          <ac:graphicFrameMkLst>
            <pc:docMk/>
            <pc:sldMk cId="2155694689" sldId="357"/>
            <ac:graphicFrameMk id="3" creationId="{3685FF22-BE5A-4B79-AB81-E56DA657AF2D}"/>
          </ac:graphicFrameMkLst>
        </pc:graphicFrameChg>
      </pc:sldChg>
      <pc:sldChg chg="modSp mod">
        <pc:chgData name="Caroline Hargrave" userId="b8f2e569-4c81-4f9d-96cf-9b35a10b6345" providerId="ADAL" clId="{93D8708F-0A6D-4D59-A4C7-1901D9C63BDE}" dt="2023-08-04T19:43:34.445" v="1378" actId="20577"/>
        <pc:sldMkLst>
          <pc:docMk/>
          <pc:sldMk cId="961708270" sldId="359"/>
        </pc:sldMkLst>
        <pc:spChg chg="mod">
          <ac:chgData name="Caroline Hargrave" userId="b8f2e569-4c81-4f9d-96cf-9b35a10b6345" providerId="ADAL" clId="{93D8708F-0A6D-4D59-A4C7-1901D9C63BDE}" dt="2023-08-04T19:43:34.445" v="1378" actId="20577"/>
          <ac:spMkLst>
            <pc:docMk/>
            <pc:sldMk cId="961708270" sldId="359"/>
            <ac:spMk id="9" creationId="{0D9BFD60-670B-5C13-E173-10377AA6AFE1}"/>
          </ac:spMkLst>
        </pc:spChg>
      </pc:sldChg>
      <pc:sldChg chg="modSp mod">
        <pc:chgData name="Caroline Hargrave" userId="b8f2e569-4c81-4f9d-96cf-9b35a10b6345" providerId="ADAL" clId="{93D8708F-0A6D-4D59-A4C7-1901D9C63BDE}" dt="2023-08-04T19:57:14.459" v="2567" actId="20577"/>
        <pc:sldMkLst>
          <pc:docMk/>
          <pc:sldMk cId="2346687376" sldId="361"/>
        </pc:sldMkLst>
        <pc:spChg chg="mod">
          <ac:chgData name="Caroline Hargrave" userId="b8f2e569-4c81-4f9d-96cf-9b35a10b6345" providerId="ADAL" clId="{93D8708F-0A6D-4D59-A4C7-1901D9C63BDE}" dt="2023-08-04T19:57:14.459" v="2567" actId="20577"/>
          <ac:spMkLst>
            <pc:docMk/>
            <pc:sldMk cId="2346687376" sldId="361"/>
            <ac:spMk id="9" creationId="{B8F4F22C-8FE5-6C13-9873-24D1D8B8F534}"/>
          </ac:spMkLst>
        </pc:spChg>
      </pc:sldChg>
      <pc:sldChg chg="modSp mod">
        <pc:chgData name="Caroline Hargrave" userId="b8f2e569-4c81-4f9d-96cf-9b35a10b6345" providerId="ADAL" clId="{93D8708F-0A6D-4D59-A4C7-1901D9C63BDE}" dt="2023-08-04T20:01:03.299" v="2756" actId="20577"/>
        <pc:sldMkLst>
          <pc:docMk/>
          <pc:sldMk cId="3695581124" sldId="362"/>
        </pc:sldMkLst>
        <pc:graphicFrameChg chg="modGraphic">
          <ac:chgData name="Caroline Hargrave" userId="b8f2e569-4c81-4f9d-96cf-9b35a10b6345" providerId="ADAL" clId="{93D8708F-0A6D-4D59-A4C7-1901D9C63BDE}" dt="2023-08-04T20:01:03.299" v="2756" actId="20577"/>
          <ac:graphicFrameMkLst>
            <pc:docMk/>
            <pc:sldMk cId="3695581124" sldId="362"/>
            <ac:graphicFrameMk id="2" creationId="{52F009F0-BAD8-A802-9D23-9643AE136B05}"/>
          </ac:graphicFrameMkLst>
        </pc:graphicFrameChg>
      </pc:sldChg>
      <pc:sldChg chg="addSp modSp mod">
        <pc:chgData name="Caroline Hargrave" userId="b8f2e569-4c81-4f9d-96cf-9b35a10b6345" providerId="ADAL" clId="{93D8708F-0A6D-4D59-A4C7-1901D9C63BDE}" dt="2023-08-03T20:00:19.073" v="231" actId="20577"/>
        <pc:sldMkLst>
          <pc:docMk/>
          <pc:sldMk cId="3915124113" sldId="364"/>
        </pc:sldMkLst>
        <pc:spChg chg="mod">
          <ac:chgData name="Caroline Hargrave" userId="b8f2e569-4c81-4f9d-96cf-9b35a10b6345" providerId="ADAL" clId="{93D8708F-0A6D-4D59-A4C7-1901D9C63BDE}" dt="2023-08-03T20:00:12.160" v="215" actId="1076"/>
          <ac:spMkLst>
            <pc:docMk/>
            <pc:sldMk cId="3915124113" sldId="364"/>
            <ac:spMk id="2" creationId="{7CBA047A-F3E7-1B4A-0DBE-19D787D12DC2}"/>
          </ac:spMkLst>
        </pc:spChg>
        <pc:spChg chg="mod">
          <ac:chgData name="Caroline Hargrave" userId="b8f2e569-4c81-4f9d-96cf-9b35a10b6345" providerId="ADAL" clId="{93D8708F-0A6D-4D59-A4C7-1901D9C63BDE}" dt="2023-08-03T20:00:12.160" v="215" actId="1076"/>
          <ac:spMkLst>
            <pc:docMk/>
            <pc:sldMk cId="3915124113" sldId="364"/>
            <ac:spMk id="3" creationId="{F754963C-0898-82E8-DFEA-AE8DAE04CA49}"/>
          </ac:spMkLst>
        </pc:spChg>
        <pc:spChg chg="mod">
          <ac:chgData name="Caroline Hargrave" userId="b8f2e569-4c81-4f9d-96cf-9b35a10b6345" providerId="ADAL" clId="{93D8708F-0A6D-4D59-A4C7-1901D9C63BDE}" dt="2023-08-03T20:00:19.073" v="231" actId="20577"/>
          <ac:spMkLst>
            <pc:docMk/>
            <pc:sldMk cId="3915124113" sldId="364"/>
            <ac:spMk id="4" creationId="{3ABF46E1-8BFD-8308-D95F-E3CC1B9BED9B}"/>
          </ac:spMkLst>
        </pc:spChg>
        <pc:spChg chg="add mod">
          <ac:chgData name="Caroline Hargrave" userId="b8f2e569-4c81-4f9d-96cf-9b35a10b6345" providerId="ADAL" clId="{93D8708F-0A6D-4D59-A4C7-1901D9C63BDE}" dt="2023-08-03T20:00:12.160" v="215" actId="1076"/>
          <ac:spMkLst>
            <pc:docMk/>
            <pc:sldMk cId="3915124113" sldId="364"/>
            <ac:spMk id="7" creationId="{9B159537-4075-CF16-A717-7C84BF254489}"/>
          </ac:spMkLst>
        </pc:spChg>
        <pc:graphicFrameChg chg="mod">
          <ac:chgData name="Caroline Hargrave" userId="b8f2e569-4c81-4f9d-96cf-9b35a10b6345" providerId="ADAL" clId="{93D8708F-0A6D-4D59-A4C7-1901D9C63BDE}" dt="2023-08-03T20:00:12.160" v="215" actId="1076"/>
          <ac:graphicFrameMkLst>
            <pc:docMk/>
            <pc:sldMk cId="3915124113" sldId="364"/>
            <ac:graphicFrameMk id="5" creationId="{E4FDFE9A-F3F5-2F76-92D6-226E2D7A6DF8}"/>
          </ac:graphicFrameMkLst>
        </pc:graphicFrameChg>
      </pc:sldChg>
      <pc:sldChg chg="modSp">
        <pc:chgData name="Caroline Hargrave" userId="b8f2e569-4c81-4f9d-96cf-9b35a10b6345" providerId="ADAL" clId="{93D8708F-0A6D-4D59-A4C7-1901D9C63BDE}" dt="2023-08-05T07:58:45.144" v="2786"/>
        <pc:sldMkLst>
          <pc:docMk/>
          <pc:sldMk cId="4245901647" sldId="368"/>
        </pc:sldMkLst>
        <pc:graphicFrameChg chg="mod">
          <ac:chgData name="Caroline Hargrave" userId="b8f2e569-4c81-4f9d-96cf-9b35a10b6345" providerId="ADAL" clId="{93D8708F-0A6D-4D59-A4C7-1901D9C63BDE}" dt="2023-08-05T07:58:45.144" v="2786"/>
          <ac:graphicFrameMkLst>
            <pc:docMk/>
            <pc:sldMk cId="4245901647" sldId="368"/>
            <ac:graphicFrameMk id="5" creationId="{FB3C59CE-6F4F-EFDD-03B2-4D2DA33FE4E8}"/>
          </ac:graphicFrameMkLst>
        </pc:graphicFrameChg>
      </pc:sldChg>
      <pc:sldChg chg="modSp add mod">
        <pc:chgData name="Caroline Hargrave" userId="b8f2e569-4c81-4f9d-96cf-9b35a10b6345" providerId="ADAL" clId="{93D8708F-0A6D-4D59-A4C7-1901D9C63BDE}" dt="2023-08-04T12:28:51.256" v="351" actId="14100"/>
        <pc:sldMkLst>
          <pc:docMk/>
          <pc:sldMk cId="1734686863" sldId="369"/>
        </pc:sldMkLst>
        <pc:spChg chg="mod">
          <ac:chgData name="Caroline Hargrave" userId="b8f2e569-4c81-4f9d-96cf-9b35a10b6345" providerId="ADAL" clId="{93D8708F-0A6D-4D59-A4C7-1901D9C63BDE}" dt="2023-08-04T12:28:51.256" v="351" actId="14100"/>
          <ac:spMkLst>
            <pc:docMk/>
            <pc:sldMk cId="1734686863" sldId="369"/>
            <ac:spMk id="3" creationId="{8DB2E6E0-8D05-7A58-C7AE-014A8A09260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Additional%20Charts/Additional%20charts%20-%20final/Unemployed%20and%20inactiveby%20age%20and%20sex.xlsx" TargetMode="External"/><Relationship Id="rId2" Type="http://schemas.microsoft.com/office/2011/relationships/chartColorStyle" Target="colors12.xml"/><Relationship Id="rId1" Type="http://schemas.microsoft.com/office/2011/relationships/chartStyle" Target="style12.xml"/></Relationships>
</file>

<file path=ppt/charts/_rels/chart11.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Additional%20Charts/Additional%20charts%20-%20final/Unemployment%20by%20ethncity.xlsx" TargetMode="External"/><Relationship Id="rId2" Type="http://schemas.microsoft.com/office/2011/relationships/chartColorStyle" Target="colors13.xml"/><Relationship Id="rId1" Type="http://schemas.microsoft.com/office/2011/relationships/chartStyle" Target="style13.xml"/></Relationships>
</file>

<file path=ppt/charts/_rels/chart12.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Additional%20Charts/Additional%20charts%20-%20final/Inactive%20by%20ethnicity.xlsx" TargetMode="External"/><Relationship Id="rId2" Type="http://schemas.microsoft.com/office/2011/relationships/chartColorStyle" Target="colors14.xml"/><Relationship Id="rId1" Type="http://schemas.microsoft.com/office/2011/relationships/chartStyle" Target="style14.xml"/></Relationships>
</file>

<file path=ppt/charts/_rels/chart13.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Additional%20Charts/Additional%20charts%20-%20final/Unemployed%20-%20highest%20level%20of%20qual.xlsx" TargetMode="External"/><Relationship Id="rId2" Type="http://schemas.microsoft.com/office/2011/relationships/chartColorStyle" Target="colors15.xml"/><Relationship Id="rId1" Type="http://schemas.microsoft.com/office/2011/relationships/chartStyle" Target="style15.xml"/></Relationships>
</file>

<file path=ppt/charts/_rels/chart14.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Additional%20Charts/Additional%20charts%20-%20final/Inactive%20-%20highest%20level%20of%20qual.xlsx" TargetMode="External"/><Relationship Id="rId2" Type="http://schemas.microsoft.com/office/2011/relationships/chartColorStyle" Target="colors16.xml"/><Relationship Id="rId1" Type="http://schemas.microsoft.com/office/2011/relationships/chartStyle" Target="style16.xml"/></Relationships>
</file>

<file path=ppt/charts/_rels/chart15.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Additional%20Charts/Additional%20charts%20-%20final/Unemployed%20-%20NS-SEC.xlsx" TargetMode="External"/><Relationship Id="rId2" Type="http://schemas.microsoft.com/office/2011/relationships/chartColorStyle" Target="colors17.xml"/><Relationship Id="rId1" Type="http://schemas.microsoft.com/office/2011/relationships/chartStyle" Target="style17.xml"/></Relationships>
</file>

<file path=ppt/charts/_rels/chart16.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Claimants.xlsx" TargetMode="External"/><Relationship Id="rId2" Type="http://schemas.microsoft.com/office/2011/relationships/chartColorStyle" Target="colors18.xml"/><Relationship Id="rId1" Type="http://schemas.microsoft.com/office/2011/relationships/chartStyle" Target="style18.xml"/></Relationships>
</file>

<file path=ppt/charts/_rels/chart17.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Claimants%20Age.xlsx" TargetMode="External"/><Relationship Id="rId2" Type="http://schemas.microsoft.com/office/2011/relationships/chartColorStyle" Target="colors19.xml"/><Relationship Id="rId1" Type="http://schemas.microsoft.com/office/2011/relationships/chartStyle" Target="style19.xml"/></Relationships>
</file>

<file path=ppt/charts/_rels/chart18.xml.rels><?xml version="1.0" encoding="UTF-8" standalone="yes"?>
<Relationships xmlns="http://schemas.openxmlformats.org/package/2006/relationships"><Relationship Id="rId3" Type="http://schemas.openxmlformats.org/officeDocument/2006/relationships/oleObject" Target="https://bucksbusinessfirst-my.sharepoint.com/personal/james_moorhouse_btvlep_co_uk/Documents/Economic%20Ward%20Profiles/Terriers%20&amp;%20Amersham%20Hill/Data%20Terriers%20&amp;%20Amersham%20Hill.xlsx" TargetMode="External"/><Relationship Id="rId2" Type="http://schemas.microsoft.com/office/2011/relationships/chartColorStyle" Target="colors20.xml"/><Relationship Id="rId1" Type="http://schemas.microsoft.com/office/2011/relationships/chartStyle" Target="style20.xml"/></Relationships>
</file>

<file path=ppt/charts/_rels/chart19.xml.rels><?xml version="1.0" encoding="UTF-8" standalone="yes"?>
<Relationships xmlns="http://schemas.openxmlformats.org/package/2006/relationships"><Relationship Id="rId3" Type="http://schemas.openxmlformats.org/officeDocument/2006/relationships/oleObject" Target="https://bucksbusinessfirst-my.sharepoint.com/personal/james_moorhouse_btvlep_co_uk/Documents/Economic%20Ward%20Profiles/Terriers%20&amp;%20Amersham%20Hill/Data%20Terriers%20&amp;%20Amersham%20Hill.xlsx" TargetMode="External"/><Relationship Id="rId2" Type="http://schemas.microsoft.com/office/2011/relationships/chartColorStyle" Target="colors21.xml"/><Relationship Id="rId1" Type="http://schemas.microsoft.com/office/2011/relationships/chartStyle" Target="style21.xml"/></Relationships>
</file>

<file path=ppt/charts/_rels/chart2.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Businesses%20-%20Companies%20House/Terriers%20&amp;%20Amersham%20Hill.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Public%20Sector.xlsx" TargetMode="External"/><Relationship Id="rId2" Type="http://schemas.microsoft.com/office/2011/relationships/chartColorStyle" Target="colors22.xml"/><Relationship Id="rId1" Type="http://schemas.microsoft.com/office/2011/relationships/chartStyle" Target="style22.xml"/></Relationships>
</file>

<file path=ppt/charts/_rels/chart21.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Terriers%20&amp;%20Amersham%20Hill/Travel%20data%20-%20Terriers%20&amp;%20Amersham%20Hill.xlsx" TargetMode="External"/><Relationship Id="rId2" Type="http://schemas.microsoft.com/office/2011/relationships/chartColorStyle" Target="colors23.xml"/><Relationship Id="rId1" Type="http://schemas.microsoft.com/office/2011/relationships/chartStyle" Target="style23.xml"/></Relationships>
</file>

<file path=ppt/charts/_rels/chart22.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Terriers%20&amp;%20Amersham%20Hill/Travel%20data%20-%20Terriers%20&amp;%20Amersham%20Hill.xlsx" TargetMode="External"/><Relationship Id="rId2" Type="http://schemas.microsoft.com/office/2011/relationships/chartColorStyle" Target="colors24.xml"/><Relationship Id="rId1" Type="http://schemas.microsoft.com/office/2011/relationships/chartStyle" Target="style24.xml"/></Relationships>
</file>

<file path=ppt/charts/_rels/chart23.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Terriers%20&amp;%20Amersham%20Hill/Travel%20data%20-%20Terriers%20&amp;%20Amersham%20Hill.xlsx" TargetMode="External"/><Relationship Id="rId2" Type="http://schemas.microsoft.com/office/2011/relationships/chartColorStyle" Target="colors25.xml"/><Relationship Id="rId1" Type="http://schemas.microsoft.com/office/2011/relationships/chartStyle" Target="style25.xml"/></Relationships>
</file>

<file path=ppt/charts/_rels/chart24.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Ryemead%20&amp;%20Micklefield/Travel%20data%20-%20Ryemead%20&amp;%20Micklefield.xlsx" TargetMode="External"/><Relationship Id="rId2" Type="http://schemas.microsoft.com/office/2011/relationships/chartColorStyle" Target="colors26.xml"/><Relationship Id="rId1" Type="http://schemas.microsoft.com/office/2011/relationships/chartStyle" Target="style26.xml"/></Relationships>
</file>

<file path=ppt/charts/_rels/chart25.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Ryemead%20&amp;%20Micklefield/Travel%20data%20-%20Ryemead%20&amp;%20Micklefield.xlsx" TargetMode="External"/><Relationship Id="rId2" Type="http://schemas.microsoft.com/office/2011/relationships/chartColorStyle" Target="colors27.xml"/><Relationship Id="rId1" Type="http://schemas.microsoft.com/office/2011/relationships/chartStyle" Target="style27.xml"/></Relationships>
</file>

<file path=ppt/charts/_rels/chart26.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Terriers%20&amp;%20Amersham%20Hill/Travel%20data%20-%20Terriers%20&amp;%20Amersham%20Hill.xlsx" TargetMode="External"/><Relationship Id="rId2" Type="http://schemas.microsoft.com/office/2011/relationships/chartColorStyle" Target="colors28.xml"/><Relationship Id="rId1" Type="http://schemas.microsoft.com/office/2011/relationships/chartStyle" Target="style28.xml"/></Relationships>
</file>

<file path=ppt/charts/_rels/chart27.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9.xml"/><Relationship Id="rId1" Type="http://schemas.microsoft.com/office/2011/relationships/chartStyle" Target="style29.xml"/></Relationships>
</file>

<file path=ppt/charts/_rels/chart28.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0.xml"/><Relationship Id="rId1" Type="http://schemas.microsoft.com/office/2011/relationships/chartStyle" Target="style30.xml"/></Relationships>
</file>

<file path=ppt/charts/_rels/chart29.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Additional%20Charts/Additional%20charts%20-%20final/Not%20in%20good%20health%20WAP%20by%20ward.xlsx" TargetMode="External"/><Relationship Id="rId2" Type="http://schemas.microsoft.com/office/2011/relationships/chartColorStyle" Target="colors31.xml"/><Relationship Id="rId1" Type="http://schemas.microsoft.com/office/2011/relationships/chartStyle" Target="style31.xml"/></Relationships>
</file>

<file path=ppt/charts/_rels/chart3.xml.rels><?xml version="1.0" encoding="UTF-8" standalone="yes"?>
<Relationships xmlns="http://schemas.openxmlformats.org/package/2006/relationships"><Relationship Id="rId3" Type="http://schemas.openxmlformats.org/officeDocument/2006/relationships/oleObject" Target="https://bucksbusinessfirst-my.sharepoint.com/personal/james_moorhouse_btvlep_co_uk/Documents/Economic%20Ward%20Profiles/Terriers%20&amp;%20Amersham%20Hill/Data%20Terriers%20&amp;%20Amersham%20Hill.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Additional%20Charts/Additional%20charts%20-%20final/English%20proficency%20working%20age.xlsx" TargetMode="External"/><Relationship Id="rId2" Type="http://schemas.microsoft.com/office/2011/relationships/chartColorStyle" Target="colors32.xml"/><Relationship Id="rId1" Type="http://schemas.microsoft.com/office/2011/relationships/chartStyle" Target="style32.xml"/></Relationships>
</file>

<file path=ppt/charts/_rels/chart31.xml.rels><?xml version="1.0" encoding="UTF-8" standalone="yes"?>
<Relationships xmlns="http://schemas.openxmlformats.org/package/2006/relationships"><Relationship Id="rId3" Type="http://schemas.openxmlformats.org/officeDocument/2006/relationships/oleObject" Target="https://bucksbusinessfirst-my.sharepoint.com/personal/james_moorhouse_btvlep_co_uk/Documents/Childcare%20all%20Bucks%20wards%20ranking.xlsx" TargetMode="External"/><Relationship Id="rId2" Type="http://schemas.microsoft.com/office/2011/relationships/chartColorStyle" Target="colors33.xml"/><Relationship Id="rId1" Type="http://schemas.microsoft.com/office/2011/relationships/chartStyle" Target="style33.xml"/></Relationships>
</file>

<file path=ppt/charts/_rels/chart32.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Pop.%205%20and%20under.xlsx" TargetMode="External"/><Relationship Id="rId2" Type="http://schemas.microsoft.com/office/2011/relationships/chartColorStyle" Target="colors34.xml"/><Relationship Id="rId1" Type="http://schemas.microsoft.com/office/2011/relationships/chartStyle" Target="style34.xml"/></Relationships>
</file>

<file path=ppt/charts/_rels/chart33.xml.rels><?xml version="1.0" encoding="UTF-8" standalone="yes"?>
<Relationships xmlns="http://schemas.openxmlformats.org/package/2006/relationships"><Relationship Id="rId3" Type="http://schemas.openxmlformats.org/officeDocument/2006/relationships/oleObject" Target="https://bucksbusinessfirst-my.sharepoint.com/personal/james_moorhouse_btvlep_co_uk/Documents/Economic%20Ward%20Profiles/Ryemead%20and%20Micklefield/Data%20Rymead%20and%20Micklefield.xlsx" TargetMode="External"/><Relationship Id="rId2" Type="http://schemas.microsoft.com/office/2011/relationships/chartColorStyle" Target="colors35.xml"/><Relationship Id="rId1" Type="http://schemas.microsoft.com/office/2011/relationships/chartStyle" Target="style35.xml"/></Relationships>
</file>

<file path=ppt/charts/_rels/chart34.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Additional%20Charts/Additional%20charts%20-%20final/Unpaid%20Care%20WAP.xlsx" TargetMode="External"/><Relationship Id="rId2" Type="http://schemas.microsoft.com/office/2011/relationships/chartColorStyle" Target="colors36.xml"/><Relationship Id="rId1" Type="http://schemas.microsoft.com/office/2011/relationships/chartStyle" Target="style36.xml"/></Relationships>
</file>

<file path=ppt/charts/_rels/chart35.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Terriers%20&amp;%20Amersham%20Hill/Travel%20data%20-%20Terriers%20&amp;%20Amersham%20Hill.xlsx" TargetMode="External"/><Relationship Id="rId2" Type="http://schemas.microsoft.com/office/2011/relationships/chartColorStyle" Target="colors37.xml"/><Relationship Id="rId1" Type="http://schemas.microsoft.com/office/2011/relationships/chartStyle" Target="style37.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JamesMoorhouse\Downloads\custom-filtered-2023-07-06T10_32_19Z.xlsx" TargetMode="External"/><Relationship Id="rId2" Type="http://schemas.microsoft.com/office/2011/relationships/chartColorStyle" Target="colors38.xml"/><Relationship Id="rId1" Type="http://schemas.microsoft.com/office/2011/relationships/chartStyle" Target="style38.xml"/></Relationships>
</file>

<file path=ppt/charts/_rels/chart4.xml.rels><?xml version="1.0" encoding="UTF-8" standalone="yes"?>
<Relationships xmlns="http://schemas.openxmlformats.org/package/2006/relationships"><Relationship Id="rId3" Type="http://schemas.openxmlformats.org/officeDocument/2006/relationships/oleObject" Target="https://bucksbusinessfirst-my.sharepoint.com/personal/james_moorhouse_btvlep_co_uk/Documents/Economic%20Ward%20Profiles/Terriers%20&amp;%20Amersham%20Hill/Data%20Terriers%20&amp;%20Amersham%20Hill.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arolineHargrave\OneDrive%20-%20Buckinghamshire%20Business%20First\01%20Research%20and%20Intelligence\4.%20Economy\Economic%20Ward%20Profiles%20-%202023\1%20-%20Raw%20Data\Additional%20Charts\ONS%20download%20-%20NS-SeC%20by%20ward.csv"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Additional%20Charts/Labour%20market%20participation%20WAP%20no%20student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Additional%20Charts/Additional%20charts%20-%20final/Employment%20and%20inactive%20status%20WAP%20no%20student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1.bin"/></Relationships>
</file>

<file path=ppt/charts/_rels/chart9.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Additional%20Charts/Additional%20charts%20-%20final/Unemployed%20and%20inactiveby%20age%20and%20sex.xlsx" TargetMode="External"/><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2" Type="http://schemas.microsoft.com/office/2011/relationships/chartColorStyle" Target="colors9.xml"/><Relationship Id="rId1" Type="http://schemas.microsoft.com/office/2011/relationships/chartStyle" Target="style9.xml"/></Relationships>
</file>

<file path=ppt/charts/_rels/chartEx2.xml.rels><?xml version="1.0" encoding="UTF-8" standalone="yes"?>
<Relationships xmlns="http://schemas.openxmlformats.org/package/2006/relationships"><Relationship Id="rId2" Type="http://schemas.microsoft.com/office/2011/relationships/chartColorStyle" Target="colors11.xml"/><Relationship Id="rId1" Type="http://schemas.microsoft.com/office/2011/relationships/chartStyle" Target="style1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Data!$O$9</c:f>
              <c:strCache>
                <c:ptCount val="1"/>
                <c:pt idx="0">
                  <c:v>High Wycombe &amp; Aylesbury TTWA</c:v>
                </c:pt>
              </c:strCache>
            </c:strRef>
          </c:tx>
          <c:spPr>
            <a:solidFill>
              <a:srgbClr val="006965"/>
            </a:solidFill>
            <a:ln>
              <a:noFill/>
            </a:ln>
            <a:effectLst/>
          </c:spPr>
          <c:invertIfNegative val="0"/>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A7-4E11-97AB-F5B6C55017BE}"/>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A7-4E11-97AB-F5B6C55017BE}"/>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A7-4E11-97AB-F5B6C55017BE}"/>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Data!$N$10:$N$27</c:f>
              <c:strCache>
                <c:ptCount val="18"/>
                <c:pt idx="0">
                  <c:v> Agriculture, forestry &amp; fishing </c:v>
                </c:pt>
                <c:pt idx="1">
                  <c:v> Mining, quarrying &amp; utilities </c:v>
                </c:pt>
                <c:pt idx="2">
                  <c:v> Manufacturing </c:v>
                </c:pt>
                <c:pt idx="3">
                  <c:v> Construction </c:v>
                </c:pt>
                <c:pt idx="4">
                  <c:v> Motor trades </c:v>
                </c:pt>
                <c:pt idx="5">
                  <c:v> Wholesale </c:v>
                </c:pt>
                <c:pt idx="6">
                  <c:v> Retail </c:v>
                </c:pt>
                <c:pt idx="7">
                  <c:v> Transport &amp; storage </c:v>
                </c:pt>
                <c:pt idx="8">
                  <c:v> Accommodation &amp; food services </c:v>
                </c:pt>
                <c:pt idx="9">
                  <c:v> Information &amp; communication </c:v>
                </c:pt>
                <c:pt idx="10">
                  <c:v> Financial &amp; insurance </c:v>
                </c:pt>
                <c:pt idx="11">
                  <c:v> Property </c:v>
                </c:pt>
                <c:pt idx="12">
                  <c:v> Professional, scientific &amp; technical </c:v>
                </c:pt>
                <c:pt idx="13">
                  <c:v> Business admin &amp; support services </c:v>
                </c:pt>
                <c:pt idx="14">
                  <c:v> Public admin &amp; defence </c:v>
                </c:pt>
                <c:pt idx="15">
                  <c:v> Education </c:v>
                </c:pt>
                <c:pt idx="16">
                  <c:v> Health </c:v>
                </c:pt>
                <c:pt idx="17">
                  <c:v> Arts, entertainment, recreation </c:v>
                </c:pt>
              </c:strCache>
            </c:strRef>
          </c:cat>
          <c:val>
            <c:numRef>
              <c:f>Data!$O$10:$O$27</c:f>
              <c:numCache>
                <c:formatCode>0%</c:formatCode>
                <c:ptCount val="18"/>
                <c:pt idx="0">
                  <c:v>1.0432968179447052E-3</c:v>
                </c:pt>
                <c:pt idx="1">
                  <c:v>1.5649452269170579E-2</c:v>
                </c:pt>
                <c:pt idx="2">
                  <c:v>6.2597809076682318E-2</c:v>
                </c:pt>
                <c:pt idx="3">
                  <c:v>5.738132498695879E-2</c:v>
                </c:pt>
                <c:pt idx="4">
                  <c:v>1.8257694314032343E-2</c:v>
                </c:pt>
                <c:pt idx="5">
                  <c:v>5.738132498695879E-2</c:v>
                </c:pt>
                <c:pt idx="6">
                  <c:v>0.10432968179447052</c:v>
                </c:pt>
                <c:pt idx="7">
                  <c:v>2.6082420448617631E-2</c:v>
                </c:pt>
                <c:pt idx="8">
                  <c:v>6.2597809076682318E-2</c:v>
                </c:pt>
                <c:pt idx="9">
                  <c:v>5.738132498695879E-2</c:v>
                </c:pt>
                <c:pt idx="10">
                  <c:v>2.0865936358894107E-2</c:v>
                </c:pt>
                <c:pt idx="11">
                  <c:v>2.0865936358894107E-2</c:v>
                </c:pt>
                <c:pt idx="12">
                  <c:v>9.9113197704746997E-2</c:v>
                </c:pt>
                <c:pt idx="13">
                  <c:v>0.11476264997391758</c:v>
                </c:pt>
                <c:pt idx="14">
                  <c:v>3.1298904538341159E-2</c:v>
                </c:pt>
                <c:pt idx="15">
                  <c:v>8.3463745435576428E-2</c:v>
                </c:pt>
                <c:pt idx="16">
                  <c:v>0.12519561815336464</c:v>
                </c:pt>
                <c:pt idx="17">
                  <c:v>4.1731872717788214E-2</c:v>
                </c:pt>
              </c:numCache>
            </c:numRef>
          </c:val>
          <c:extLst>
            <c:ext xmlns:c16="http://schemas.microsoft.com/office/drawing/2014/chart" uri="{C3380CC4-5D6E-409C-BE32-E72D297353CC}">
              <c16:uniqueId val="{00000003-F1A7-4E11-97AB-F5B6C55017BE}"/>
            </c:ext>
          </c:extLst>
        </c:ser>
        <c:ser>
          <c:idx val="1"/>
          <c:order val="1"/>
          <c:tx>
            <c:strRef>
              <c:f>Data!$P$9</c:f>
              <c:strCache>
                <c:ptCount val="1"/>
                <c:pt idx="0">
                  <c:v>England</c:v>
                </c:pt>
              </c:strCache>
            </c:strRef>
          </c:tx>
          <c:spPr>
            <a:solidFill>
              <a:srgbClr val="B5D123"/>
            </a:solidFill>
            <a:ln>
              <a:noFill/>
            </a:ln>
            <a:effectLst/>
          </c:spPr>
          <c:invertIfNegative val="0"/>
          <c:cat>
            <c:strRef>
              <c:f>Data!$N$10:$N$27</c:f>
              <c:strCache>
                <c:ptCount val="18"/>
                <c:pt idx="0">
                  <c:v> Agriculture, forestry &amp; fishing </c:v>
                </c:pt>
                <c:pt idx="1">
                  <c:v> Mining, quarrying &amp; utilities </c:v>
                </c:pt>
                <c:pt idx="2">
                  <c:v> Manufacturing </c:v>
                </c:pt>
                <c:pt idx="3">
                  <c:v> Construction </c:v>
                </c:pt>
                <c:pt idx="4">
                  <c:v> Motor trades </c:v>
                </c:pt>
                <c:pt idx="5">
                  <c:v> Wholesale </c:v>
                </c:pt>
                <c:pt idx="6">
                  <c:v> Retail </c:v>
                </c:pt>
                <c:pt idx="7">
                  <c:v> Transport &amp; storage </c:v>
                </c:pt>
                <c:pt idx="8">
                  <c:v> Accommodation &amp; food services </c:v>
                </c:pt>
                <c:pt idx="9">
                  <c:v> Information &amp; communication </c:v>
                </c:pt>
                <c:pt idx="10">
                  <c:v> Financial &amp; insurance </c:v>
                </c:pt>
                <c:pt idx="11">
                  <c:v> Property </c:v>
                </c:pt>
                <c:pt idx="12">
                  <c:v> Professional, scientific &amp; technical </c:v>
                </c:pt>
                <c:pt idx="13">
                  <c:v> Business admin &amp; support services </c:v>
                </c:pt>
                <c:pt idx="14">
                  <c:v> Public admin &amp; defence </c:v>
                </c:pt>
                <c:pt idx="15">
                  <c:v> Education </c:v>
                </c:pt>
                <c:pt idx="16">
                  <c:v> Health </c:v>
                </c:pt>
                <c:pt idx="17">
                  <c:v> Arts, entertainment, recreation </c:v>
                </c:pt>
              </c:strCache>
            </c:strRef>
          </c:cat>
          <c:val>
            <c:numRef>
              <c:f>Data!$P$10:$P$27</c:f>
              <c:numCache>
                <c:formatCode>0%</c:formatCode>
                <c:ptCount val="18"/>
                <c:pt idx="0">
                  <c:v>5.9020337581293936E-3</c:v>
                </c:pt>
                <c:pt idx="1">
                  <c:v>1.1653697229427466E-2</c:v>
                </c:pt>
                <c:pt idx="2">
                  <c:v>7.4508477124920119E-2</c:v>
                </c:pt>
                <c:pt idx="3">
                  <c:v>4.800571407089959E-2</c:v>
                </c:pt>
                <c:pt idx="4">
                  <c:v>1.687906469681591E-2</c:v>
                </c:pt>
                <c:pt idx="5">
                  <c:v>3.6577572271719108E-2</c:v>
                </c:pt>
                <c:pt idx="6">
                  <c:v>9.0485320100748098E-2</c:v>
                </c:pt>
                <c:pt idx="7">
                  <c:v>5.2028119243637455E-2</c:v>
                </c:pt>
                <c:pt idx="8">
                  <c:v>7.4771625126874935E-2</c:v>
                </c:pt>
                <c:pt idx="9">
                  <c:v>4.6351640915755048E-2</c:v>
                </c:pt>
                <c:pt idx="10">
                  <c:v>3.6427201984887789E-2</c:v>
                </c:pt>
                <c:pt idx="11">
                  <c:v>1.8420360136836962E-2</c:v>
                </c:pt>
                <c:pt idx="12">
                  <c:v>9.2552911544678776E-2</c:v>
                </c:pt>
                <c:pt idx="13">
                  <c:v>9.0034209240254126E-2</c:v>
                </c:pt>
                <c:pt idx="14">
                  <c:v>4.2705161460095488E-2</c:v>
                </c:pt>
                <c:pt idx="15">
                  <c:v>8.7214766362166837E-2</c:v>
                </c:pt>
                <c:pt idx="16">
                  <c:v>0.13311529641742792</c:v>
                </c:pt>
                <c:pt idx="17">
                  <c:v>4.2366828314725012E-2</c:v>
                </c:pt>
              </c:numCache>
            </c:numRef>
          </c:val>
          <c:extLst>
            <c:ext xmlns:c16="http://schemas.microsoft.com/office/drawing/2014/chart" uri="{C3380CC4-5D6E-409C-BE32-E72D297353CC}">
              <c16:uniqueId val="{00000004-F1A7-4E11-97AB-F5B6C55017BE}"/>
            </c:ext>
          </c:extLst>
        </c:ser>
        <c:dLbls>
          <c:showLegendKey val="0"/>
          <c:showVal val="0"/>
          <c:showCatName val="0"/>
          <c:showSerName val="0"/>
          <c:showPercent val="0"/>
          <c:showBubbleSize val="0"/>
        </c:dLbls>
        <c:gapWidth val="219"/>
        <c:axId val="1946111392"/>
        <c:axId val="1946112832"/>
      </c:barChart>
      <c:catAx>
        <c:axId val="19461113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46112832"/>
        <c:crosses val="autoZero"/>
        <c:auto val="1"/>
        <c:lblAlgn val="ctr"/>
        <c:lblOffset val="100"/>
        <c:noMultiLvlLbl val="0"/>
      </c:catAx>
      <c:valAx>
        <c:axId val="194611283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46111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'[Unemployed and inactiveby age and sex.xlsx]Sheet1'!$V$27</c:f>
              <c:strCache>
                <c:ptCount val="1"/>
                <c:pt idx="0">
                  <c:v>Terriers and Amersham Hill</c:v>
                </c:pt>
              </c:strCache>
            </c:strRef>
          </c:tx>
          <c:dPt>
            <c:idx val="0"/>
            <c:bubble3D val="0"/>
            <c:spPr>
              <a:solidFill>
                <a:srgbClr val="006965"/>
              </a:solidFill>
              <a:ln w="19050">
                <a:solidFill>
                  <a:schemeClr val="lt1"/>
                </a:solidFill>
              </a:ln>
              <a:effectLst/>
            </c:spPr>
            <c:extLst>
              <c:ext xmlns:c16="http://schemas.microsoft.com/office/drawing/2014/chart" uri="{C3380CC4-5D6E-409C-BE32-E72D297353CC}">
                <c16:uniqueId val="{00000001-4439-43F9-8821-A830992D7F66}"/>
              </c:ext>
            </c:extLst>
          </c:dPt>
          <c:dPt>
            <c:idx val="1"/>
            <c:bubble3D val="0"/>
            <c:spPr>
              <a:solidFill>
                <a:srgbClr val="B5D123"/>
              </a:solidFill>
              <a:ln w="19050">
                <a:solidFill>
                  <a:schemeClr val="lt1"/>
                </a:solidFill>
              </a:ln>
              <a:effectLst/>
            </c:spPr>
            <c:extLst>
              <c:ext xmlns:c16="http://schemas.microsoft.com/office/drawing/2014/chart" uri="{C3380CC4-5D6E-409C-BE32-E72D297353CC}">
                <c16:uniqueId val="{00000003-4439-43F9-8821-A830992D7F66}"/>
              </c:ext>
            </c:extLst>
          </c:dPt>
          <c:dLbls>
            <c:dLbl>
              <c:idx val="0"/>
              <c:layout>
                <c:manualLayout>
                  <c:x val="0.14668675015628771"/>
                  <c:y val="0.1185133413586462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439-43F9-8821-A830992D7F66}"/>
                </c:ext>
              </c:extLst>
            </c:dLbl>
            <c:dLbl>
              <c:idx val="1"/>
              <c:layout>
                <c:manualLayout>
                  <c:x val="-0.23836596900396767"/>
                  <c:y val="-9.8080006641638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439-43F9-8821-A830992D7F6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'[Unemployed and inactiveby age and sex.xlsx]Sheet1'!$N$28:$N$29</c:f>
              <c:strCache>
                <c:ptCount val="2"/>
                <c:pt idx="0">
                  <c:v>Female</c:v>
                </c:pt>
                <c:pt idx="1">
                  <c:v>Male</c:v>
                </c:pt>
              </c:strCache>
            </c:strRef>
          </c:cat>
          <c:val>
            <c:numRef>
              <c:f>'[Unemployed and inactiveby age and sex.xlsx]Sheet1'!$V$28:$V$29</c:f>
              <c:numCache>
                <c:formatCode>0%</c:formatCode>
                <c:ptCount val="2"/>
                <c:pt idx="0">
                  <c:v>0.69594594594594594</c:v>
                </c:pt>
                <c:pt idx="1">
                  <c:v>0.30405405405405406</c:v>
                </c:pt>
              </c:numCache>
            </c:numRef>
          </c:val>
          <c:extLst>
            <c:ext xmlns:c16="http://schemas.microsoft.com/office/drawing/2014/chart" uri="{C3380CC4-5D6E-409C-BE32-E72D297353CC}">
              <c16:uniqueId val="{00000004-4439-43F9-8821-A830992D7F66}"/>
            </c:ext>
          </c:extLst>
        </c:ser>
        <c:dLbls>
          <c:showLegendKey val="0"/>
          <c:showVal val="1"/>
          <c:showCatName val="1"/>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'[Unemployment by ethncity.xlsx]Charts'!$R$3</c:f>
              <c:strCache>
                <c:ptCount val="1"/>
                <c:pt idx="0">
                  <c:v>Number</c:v>
                </c:pt>
              </c:strCache>
            </c:strRef>
          </c:tx>
          <c:spPr>
            <a:solidFill>
              <a:srgbClr val="006965"/>
            </a:solidFill>
            <a:ln>
              <a:noFill/>
            </a:ln>
            <a:effectLst/>
          </c:spPr>
          <c:invertIfNegative val="0"/>
          <c:cat>
            <c:strRef>
              <c:f>'[Unemployment by ethncity.xlsx]Charts'!$B$4:$B$9</c:f>
              <c:strCache>
                <c:ptCount val="6"/>
                <c:pt idx="0">
                  <c:v>Asian, Asian British or Asian Welsh</c:v>
                </c:pt>
                <c:pt idx="1">
                  <c:v>Black, Black British, Black Welsh, Caribbean or African</c:v>
                </c:pt>
                <c:pt idx="2">
                  <c:v>Mixed or Multiple ethnic groups</c:v>
                </c:pt>
                <c:pt idx="3">
                  <c:v>White</c:v>
                </c:pt>
                <c:pt idx="4">
                  <c:v>Other ethnic group</c:v>
                </c:pt>
                <c:pt idx="5">
                  <c:v>All</c:v>
                </c:pt>
              </c:strCache>
            </c:strRef>
          </c:cat>
          <c:val>
            <c:numRef>
              <c:f>'[Unemployment by ethncity.xlsx]Charts'!$R$4:$R$9</c:f>
              <c:numCache>
                <c:formatCode>#,##0</c:formatCode>
                <c:ptCount val="6"/>
                <c:pt idx="0">
                  <c:v>36</c:v>
                </c:pt>
                <c:pt idx="1">
                  <c:v>22</c:v>
                </c:pt>
                <c:pt idx="2">
                  <c:v>16</c:v>
                </c:pt>
                <c:pt idx="3">
                  <c:v>193</c:v>
                </c:pt>
                <c:pt idx="4">
                  <c:v>10</c:v>
                </c:pt>
                <c:pt idx="5">
                  <c:v>277</c:v>
                </c:pt>
              </c:numCache>
            </c:numRef>
          </c:val>
          <c:extLst>
            <c:ext xmlns:c16="http://schemas.microsoft.com/office/drawing/2014/chart" uri="{C3380CC4-5D6E-409C-BE32-E72D297353CC}">
              <c16:uniqueId val="{00000000-A6D4-44D0-8D64-7D222FBF7A81}"/>
            </c:ext>
          </c:extLst>
        </c:ser>
        <c:dLbls>
          <c:showLegendKey val="0"/>
          <c:showVal val="0"/>
          <c:showCatName val="0"/>
          <c:showSerName val="0"/>
          <c:showPercent val="0"/>
          <c:showBubbleSize val="0"/>
        </c:dLbls>
        <c:gapWidth val="219"/>
        <c:axId val="987566175"/>
        <c:axId val="987561375"/>
      </c:barChart>
      <c:lineChart>
        <c:grouping val="standard"/>
        <c:varyColors val="0"/>
        <c:ser>
          <c:idx val="0"/>
          <c:order val="0"/>
          <c:tx>
            <c:strRef>
              <c:f>'[Unemployment by ethncity.xlsx]Charts'!$Q$3</c:f>
              <c:strCache>
                <c:ptCount val="1"/>
                <c:pt idx="0">
                  <c:v>%</c:v>
                </c:pt>
              </c:strCache>
            </c:strRef>
          </c:tx>
          <c:spPr>
            <a:ln w="28575" cap="rnd">
              <a:noFill/>
              <a:round/>
            </a:ln>
            <a:effectLst/>
          </c:spPr>
          <c:marker>
            <c:symbol val="circle"/>
            <c:size val="8"/>
            <c:spPr>
              <a:solidFill>
                <a:srgbClr val="B5D137"/>
              </a:solidFill>
              <a:ln w="9525">
                <a:solidFill>
                  <a:srgbClr val="B5D137"/>
                </a:solidFill>
              </a:ln>
              <a:effectLst/>
            </c:spPr>
          </c:marker>
          <c:dLbls>
            <c:dLbl>
              <c:idx val="1"/>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6D4-44D0-8D64-7D222FBF7A81}"/>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'[Unemployment by ethncity.xlsx]Charts'!$B$4:$B$9</c:f>
              <c:strCache>
                <c:ptCount val="6"/>
                <c:pt idx="0">
                  <c:v>Asian, Asian British or Asian Welsh</c:v>
                </c:pt>
                <c:pt idx="1">
                  <c:v>Black, Black British, Black Welsh, Caribbean or African</c:v>
                </c:pt>
                <c:pt idx="2">
                  <c:v>Mixed or Multiple ethnic groups</c:v>
                </c:pt>
                <c:pt idx="3">
                  <c:v>White</c:v>
                </c:pt>
                <c:pt idx="4">
                  <c:v>Other ethnic group</c:v>
                </c:pt>
                <c:pt idx="5">
                  <c:v>All</c:v>
                </c:pt>
              </c:strCache>
            </c:strRef>
          </c:cat>
          <c:val>
            <c:numRef>
              <c:f>'[Unemployment by ethncity.xlsx]Charts'!$Q$4:$Q$9</c:f>
              <c:numCache>
                <c:formatCode>0%</c:formatCode>
                <c:ptCount val="6"/>
                <c:pt idx="0">
                  <c:v>2.4258760107816711E-2</c:v>
                </c:pt>
                <c:pt idx="1">
                  <c:v>5.774278215223097E-2</c:v>
                </c:pt>
                <c:pt idx="2">
                  <c:v>5.2631578947368418E-2</c:v>
                </c:pt>
                <c:pt idx="3">
                  <c:v>3.8301250248065091E-2</c:v>
                </c:pt>
                <c:pt idx="4">
                  <c:v>5.9880239520958084E-2</c:v>
                </c:pt>
                <c:pt idx="5">
                  <c:v>3.7559322033898307E-2</c:v>
                </c:pt>
              </c:numCache>
            </c:numRef>
          </c:val>
          <c:smooth val="0"/>
          <c:extLst>
            <c:ext xmlns:c16="http://schemas.microsoft.com/office/drawing/2014/chart" uri="{C3380CC4-5D6E-409C-BE32-E72D297353CC}">
              <c16:uniqueId val="{00000002-A6D4-44D0-8D64-7D222FBF7A81}"/>
            </c:ext>
          </c:extLst>
        </c:ser>
        <c:dLbls>
          <c:showLegendKey val="0"/>
          <c:showVal val="0"/>
          <c:showCatName val="0"/>
          <c:showSerName val="0"/>
          <c:showPercent val="0"/>
          <c:showBubbleSize val="0"/>
        </c:dLbls>
        <c:marker val="1"/>
        <c:smooth val="0"/>
        <c:axId val="746989727"/>
        <c:axId val="746991167"/>
      </c:lineChart>
      <c:catAx>
        <c:axId val="746989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46991167"/>
        <c:crosses val="autoZero"/>
        <c:auto val="1"/>
        <c:lblAlgn val="ctr"/>
        <c:lblOffset val="100"/>
        <c:noMultiLvlLbl val="0"/>
      </c:catAx>
      <c:valAx>
        <c:axId val="7469911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GB" sz="1100" b="0" i="0" u="none" strike="noStrike" kern="1200" baseline="0" dirty="0">
                    <a:solidFill>
                      <a:prstClr val="black">
                        <a:lumMod val="65000"/>
                        <a:lumOff val="35000"/>
                      </a:prstClr>
                    </a:solidFill>
                  </a:rPr>
                  <a:t>% of residents within each ethnic </a:t>
                </a:r>
              </a:p>
              <a:p>
                <a:pPr>
                  <a:defRPr sz="1100"/>
                </a:pPr>
                <a:r>
                  <a:rPr lang="en-GB" sz="1100" b="0" i="0" u="none" strike="noStrike" kern="1200" baseline="0" dirty="0">
                    <a:solidFill>
                      <a:prstClr val="black">
                        <a:lumMod val="65000"/>
                        <a:lumOff val="35000"/>
                      </a:prstClr>
                    </a:solidFill>
                  </a:rPr>
                  <a:t>group who are unemployed</a:t>
                </a:r>
              </a:p>
            </c:rich>
          </c:tx>
          <c:overlay val="0"/>
          <c:spPr>
            <a:solidFill>
              <a:srgbClr val="B5D123"/>
            </a:solid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46989727"/>
        <c:crosses val="autoZero"/>
        <c:crossBetween val="between"/>
      </c:valAx>
      <c:valAx>
        <c:axId val="987561375"/>
        <c:scaling>
          <c:orientation val="minMax"/>
        </c:scaling>
        <c:delete val="0"/>
        <c:axPos val="r"/>
        <c:title>
          <c:tx>
            <c:rich>
              <a:bodyPr rot="-5400000" spcFirstLastPara="1" vertOverflow="ellipsis" vert="horz" wrap="square" anchor="ctr" anchorCtr="1"/>
              <a:lstStyle/>
              <a:p>
                <a:pPr>
                  <a:defRPr sz="1100" b="0" i="0" u="none" strike="noStrike" kern="1200" baseline="0">
                    <a:solidFill>
                      <a:schemeClr val="bg1"/>
                    </a:solidFill>
                    <a:latin typeface="+mn-lt"/>
                    <a:ea typeface="+mn-ea"/>
                    <a:cs typeface="+mn-cs"/>
                  </a:defRPr>
                </a:pPr>
                <a:r>
                  <a:rPr lang="en-GB" sz="1100">
                    <a:solidFill>
                      <a:schemeClr val="bg1"/>
                    </a:solidFill>
                  </a:rPr>
                  <a:t>Number unemployed</a:t>
                </a:r>
              </a:p>
            </c:rich>
          </c:tx>
          <c:overlay val="0"/>
          <c:spPr>
            <a:solidFill>
              <a:srgbClr val="006965"/>
            </a:solidFill>
            <a:ln>
              <a:noFill/>
            </a:ln>
            <a:effectLst/>
          </c:spPr>
          <c:txPr>
            <a:bodyPr rot="-540000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87566175"/>
        <c:crosses val="max"/>
        <c:crossBetween val="between"/>
      </c:valAx>
      <c:catAx>
        <c:axId val="987566175"/>
        <c:scaling>
          <c:orientation val="minMax"/>
        </c:scaling>
        <c:delete val="1"/>
        <c:axPos val="b"/>
        <c:numFmt formatCode="General" sourceLinked="1"/>
        <c:majorTickMark val="out"/>
        <c:minorTickMark val="none"/>
        <c:tickLblPos val="nextTo"/>
        <c:crossAx val="98756137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'[Inactive by ethnicity.xlsx]Sheet1'!$Q$31</c:f>
              <c:strCache>
                <c:ptCount val="1"/>
                <c:pt idx="0">
                  <c:v>Number</c:v>
                </c:pt>
              </c:strCache>
            </c:strRef>
          </c:tx>
          <c:spPr>
            <a:solidFill>
              <a:srgbClr val="006965"/>
            </a:solidFill>
            <a:ln>
              <a:noFill/>
            </a:ln>
            <a:effectLst/>
          </c:spPr>
          <c:invertIfNegative val="0"/>
          <c:cat>
            <c:strRef>
              <c:f>'[Inactive by ethnicity.xlsx]Sheet1'!$A$32:$A$37</c:f>
              <c:strCache>
                <c:ptCount val="6"/>
                <c:pt idx="0">
                  <c:v>Asian, Asian British or Asian Welsh</c:v>
                </c:pt>
                <c:pt idx="1">
                  <c:v>Black, Black British, Black Welsh, Caribbean or African</c:v>
                </c:pt>
                <c:pt idx="2">
                  <c:v>Mixed or Multiple ethnic groups</c:v>
                </c:pt>
                <c:pt idx="3">
                  <c:v>Other ethnic group</c:v>
                </c:pt>
                <c:pt idx="4">
                  <c:v>White</c:v>
                </c:pt>
                <c:pt idx="5">
                  <c:v>All</c:v>
                </c:pt>
              </c:strCache>
            </c:strRef>
          </c:cat>
          <c:val>
            <c:numRef>
              <c:f>'[Inactive by ethnicity.xlsx]Sheet1'!$Q$32:$Q$37</c:f>
              <c:numCache>
                <c:formatCode>_-* #,##0_-;\-* #,##0_-;_-* "-"??_-;_-@_-</c:formatCode>
                <c:ptCount val="6"/>
                <c:pt idx="0">
                  <c:v>301</c:v>
                </c:pt>
                <c:pt idx="1">
                  <c:v>41</c:v>
                </c:pt>
                <c:pt idx="2">
                  <c:v>31</c:v>
                </c:pt>
                <c:pt idx="3">
                  <c:v>32</c:v>
                </c:pt>
                <c:pt idx="4">
                  <c:v>630</c:v>
                </c:pt>
                <c:pt idx="5">
                  <c:v>1035</c:v>
                </c:pt>
              </c:numCache>
            </c:numRef>
          </c:val>
          <c:extLst>
            <c:ext xmlns:c16="http://schemas.microsoft.com/office/drawing/2014/chart" uri="{C3380CC4-5D6E-409C-BE32-E72D297353CC}">
              <c16:uniqueId val="{00000000-0AEF-4630-B76D-1DD8A0E951C9}"/>
            </c:ext>
          </c:extLst>
        </c:ser>
        <c:dLbls>
          <c:showLegendKey val="0"/>
          <c:showVal val="0"/>
          <c:showCatName val="0"/>
          <c:showSerName val="0"/>
          <c:showPercent val="0"/>
          <c:showBubbleSize val="0"/>
        </c:dLbls>
        <c:gapWidth val="219"/>
        <c:axId val="992271551"/>
        <c:axId val="992283551"/>
      </c:barChart>
      <c:lineChart>
        <c:grouping val="standard"/>
        <c:varyColors val="0"/>
        <c:ser>
          <c:idx val="0"/>
          <c:order val="0"/>
          <c:tx>
            <c:strRef>
              <c:f>'[Inactive by ethnicity.xlsx]Sheet1'!$P$31</c:f>
              <c:strCache>
                <c:ptCount val="1"/>
                <c:pt idx="0">
                  <c:v>%</c:v>
                </c:pt>
              </c:strCache>
            </c:strRef>
          </c:tx>
          <c:spPr>
            <a:ln w="25400" cap="rnd">
              <a:noFill/>
              <a:round/>
            </a:ln>
            <a:effectLst/>
          </c:spPr>
          <c:marker>
            <c:symbol val="circle"/>
            <c:size val="8"/>
            <c:spPr>
              <a:solidFill>
                <a:srgbClr val="B5D137"/>
              </a:solidFill>
              <a:ln w="9525">
                <a:solidFill>
                  <a:srgbClr val="B5D137"/>
                </a:solidFill>
              </a:ln>
              <a:effectLst/>
            </c:spPr>
          </c:marker>
          <c:dLbls>
            <c:dLbl>
              <c:idx val="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EF-4630-B76D-1DD8A0E951C9}"/>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'[Inactive by ethnicity.xlsx]Sheet1'!$A$32:$A$37</c:f>
              <c:strCache>
                <c:ptCount val="6"/>
                <c:pt idx="0">
                  <c:v>Asian, Asian British or Asian Welsh</c:v>
                </c:pt>
                <c:pt idx="1">
                  <c:v>Black, Black British, Black Welsh, Caribbean or African</c:v>
                </c:pt>
                <c:pt idx="2">
                  <c:v>Mixed or Multiple ethnic groups</c:v>
                </c:pt>
                <c:pt idx="3">
                  <c:v>Other ethnic group</c:v>
                </c:pt>
                <c:pt idx="4">
                  <c:v>White</c:v>
                </c:pt>
                <c:pt idx="5">
                  <c:v>All</c:v>
                </c:pt>
              </c:strCache>
            </c:strRef>
          </c:cat>
          <c:val>
            <c:numRef>
              <c:f>'[Inactive by ethnicity.xlsx]Sheet1'!$P$32:$P$37</c:f>
              <c:numCache>
                <c:formatCode>0%</c:formatCode>
                <c:ptCount val="6"/>
                <c:pt idx="0">
                  <c:v>0.20283018867924529</c:v>
                </c:pt>
                <c:pt idx="1">
                  <c:v>0.10761154855643044</c:v>
                </c:pt>
                <c:pt idx="2">
                  <c:v>0.10197368421052631</c:v>
                </c:pt>
                <c:pt idx="3">
                  <c:v>0.19161676646706588</c:v>
                </c:pt>
                <c:pt idx="4">
                  <c:v>0.12502480650922801</c:v>
                </c:pt>
                <c:pt idx="5">
                  <c:v>0.14033898305084747</c:v>
                </c:pt>
              </c:numCache>
            </c:numRef>
          </c:val>
          <c:smooth val="0"/>
          <c:extLst>
            <c:ext xmlns:c16="http://schemas.microsoft.com/office/drawing/2014/chart" uri="{C3380CC4-5D6E-409C-BE32-E72D297353CC}">
              <c16:uniqueId val="{00000002-0AEF-4630-B76D-1DD8A0E951C9}"/>
            </c:ext>
          </c:extLst>
        </c:ser>
        <c:dLbls>
          <c:showLegendKey val="0"/>
          <c:showVal val="0"/>
          <c:showCatName val="0"/>
          <c:showSerName val="0"/>
          <c:showPercent val="0"/>
          <c:showBubbleSize val="0"/>
        </c:dLbls>
        <c:marker val="1"/>
        <c:smooth val="0"/>
        <c:axId val="347870768"/>
        <c:axId val="347869328"/>
      </c:lineChart>
      <c:catAx>
        <c:axId val="347870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47869328"/>
        <c:crosses val="autoZero"/>
        <c:auto val="1"/>
        <c:lblAlgn val="ctr"/>
        <c:lblOffset val="100"/>
        <c:noMultiLvlLbl val="0"/>
      </c:catAx>
      <c:valAx>
        <c:axId val="347869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GB" sz="1100" b="0" i="0" u="none" strike="noStrike" kern="1200" baseline="0" dirty="0">
                    <a:solidFill>
                      <a:prstClr val="black">
                        <a:lumMod val="65000"/>
                        <a:lumOff val="35000"/>
                      </a:prstClr>
                    </a:solidFill>
                  </a:rPr>
                  <a:t>% of residents within each ethnic groups who are economically inactive</a:t>
                </a:r>
              </a:p>
            </c:rich>
          </c:tx>
          <c:overlay val="0"/>
          <c:spPr>
            <a:solidFill>
              <a:srgbClr val="B5D123"/>
            </a:solid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47870768"/>
        <c:crosses val="autoZero"/>
        <c:crossBetween val="between"/>
      </c:valAx>
      <c:valAx>
        <c:axId val="992283551"/>
        <c:scaling>
          <c:orientation val="minMax"/>
        </c:scaling>
        <c:delete val="0"/>
        <c:axPos val="r"/>
        <c:title>
          <c:tx>
            <c:rich>
              <a:bodyPr rot="-5400000" spcFirstLastPara="1" vertOverflow="ellipsis" vert="horz" wrap="square" anchor="ctr" anchorCtr="1"/>
              <a:lstStyle/>
              <a:p>
                <a:pPr>
                  <a:defRPr sz="1100" b="0" i="0" u="none" strike="noStrike" kern="1200" baseline="0">
                    <a:solidFill>
                      <a:schemeClr val="bg1"/>
                    </a:solidFill>
                    <a:latin typeface="+mn-lt"/>
                    <a:ea typeface="+mn-ea"/>
                    <a:cs typeface="+mn-cs"/>
                  </a:defRPr>
                </a:pPr>
                <a:r>
                  <a:rPr lang="en-GB" sz="1100" dirty="0">
                    <a:solidFill>
                      <a:schemeClr val="bg1"/>
                    </a:solidFill>
                  </a:rPr>
                  <a:t>Number economically inactive</a:t>
                </a:r>
              </a:p>
            </c:rich>
          </c:tx>
          <c:overlay val="0"/>
          <c:spPr>
            <a:solidFill>
              <a:srgbClr val="006965"/>
            </a:solidFill>
            <a:ln>
              <a:noFill/>
            </a:ln>
            <a:effectLst/>
          </c:spPr>
          <c:txPr>
            <a:bodyPr rot="-540000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title>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92271551"/>
        <c:crosses val="max"/>
        <c:crossBetween val="between"/>
      </c:valAx>
      <c:catAx>
        <c:axId val="992271551"/>
        <c:scaling>
          <c:orientation val="minMax"/>
        </c:scaling>
        <c:delete val="1"/>
        <c:axPos val="b"/>
        <c:numFmt formatCode="General" sourceLinked="1"/>
        <c:majorTickMark val="out"/>
        <c:minorTickMark val="none"/>
        <c:tickLblPos val="nextTo"/>
        <c:crossAx val="992283551"/>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6965"/>
            </a:solidFill>
            <a:ln>
              <a:noFill/>
            </a:ln>
            <a:effectLst/>
          </c:spPr>
          <c:invertIfNegative val="0"/>
          <c:cat>
            <c:strRef>
              <c:f>'[Unemployed - highest level of qual.xlsx]Sheet1'!$A$13:$A$18</c:f>
              <c:strCache>
                <c:ptCount val="6"/>
                <c:pt idx="0">
                  <c:v>No qualifications</c:v>
                </c:pt>
                <c:pt idx="1">
                  <c:v>Level 1 and entry level </c:v>
                </c:pt>
                <c:pt idx="2">
                  <c:v>Level 2 qualifications</c:v>
                </c:pt>
                <c:pt idx="3">
                  <c:v>Level 3 qualifications</c:v>
                </c:pt>
                <c:pt idx="4">
                  <c:v>Level 4 qualifications or above</c:v>
                </c:pt>
                <c:pt idx="5">
                  <c:v>Other</c:v>
                </c:pt>
              </c:strCache>
            </c:strRef>
          </c:cat>
          <c:val>
            <c:numRef>
              <c:f>'[Unemployed - highest level of qual.xlsx]Sheet1'!$I$13:$I$18</c:f>
              <c:numCache>
                <c:formatCode>0%</c:formatCode>
                <c:ptCount val="6"/>
                <c:pt idx="0">
                  <c:v>0.11552346570397112</c:v>
                </c:pt>
                <c:pt idx="1">
                  <c:v>6.8592057761732855E-2</c:v>
                </c:pt>
                <c:pt idx="2">
                  <c:v>0.16606498194945848</c:v>
                </c:pt>
                <c:pt idx="3">
                  <c:v>0.16967509025270758</c:v>
                </c:pt>
                <c:pt idx="4">
                  <c:v>0.39350180505415161</c:v>
                </c:pt>
                <c:pt idx="5">
                  <c:v>8.6642599277978335E-2</c:v>
                </c:pt>
              </c:numCache>
            </c:numRef>
          </c:val>
          <c:extLst>
            <c:ext xmlns:c16="http://schemas.microsoft.com/office/drawing/2014/chart" uri="{C3380CC4-5D6E-409C-BE32-E72D297353CC}">
              <c16:uniqueId val="{00000000-05CE-49BC-B430-017A67FB4918}"/>
            </c:ext>
          </c:extLst>
        </c:ser>
        <c:dLbls>
          <c:showLegendKey val="0"/>
          <c:showVal val="0"/>
          <c:showCatName val="0"/>
          <c:showSerName val="0"/>
          <c:showPercent val="0"/>
          <c:showBubbleSize val="0"/>
        </c:dLbls>
        <c:gapWidth val="182"/>
        <c:axId val="1381411295"/>
        <c:axId val="1381416095"/>
      </c:barChart>
      <c:catAx>
        <c:axId val="138141129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81416095"/>
        <c:crosses val="autoZero"/>
        <c:auto val="1"/>
        <c:lblAlgn val="ctr"/>
        <c:lblOffset val="100"/>
        <c:noMultiLvlLbl val="0"/>
      </c:catAx>
      <c:valAx>
        <c:axId val="1381416095"/>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81411295"/>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6965"/>
            </a:solidFill>
            <a:ln>
              <a:noFill/>
            </a:ln>
            <a:effectLst/>
          </c:spPr>
          <c:invertIfNegative val="0"/>
          <c:cat>
            <c:strRef>
              <c:f>'[Inactive - highest level of qual.xlsx]Sheet1'!$A$11:$A$16</c:f>
              <c:strCache>
                <c:ptCount val="6"/>
                <c:pt idx="0">
                  <c:v>No qualifications</c:v>
                </c:pt>
                <c:pt idx="1">
                  <c:v>Level 1 and entry level </c:v>
                </c:pt>
                <c:pt idx="2">
                  <c:v>Level 2 qualifications</c:v>
                </c:pt>
                <c:pt idx="3">
                  <c:v>Level 3 qualifications</c:v>
                </c:pt>
                <c:pt idx="4">
                  <c:v>Level 4 qualifications or above</c:v>
                </c:pt>
                <c:pt idx="5">
                  <c:v>Other</c:v>
                </c:pt>
              </c:strCache>
            </c:strRef>
          </c:cat>
          <c:val>
            <c:numRef>
              <c:f>'[Inactive - highest level of qual.xlsx]Sheet1'!$I$11:$I$16</c:f>
              <c:numCache>
                <c:formatCode>0%</c:formatCode>
                <c:ptCount val="6"/>
                <c:pt idx="0">
                  <c:v>0.21697203471552556</c:v>
                </c:pt>
                <c:pt idx="1">
                  <c:v>0.12246865959498554</c:v>
                </c:pt>
                <c:pt idx="2">
                  <c:v>0.13211186113789777</c:v>
                </c:pt>
                <c:pt idx="3">
                  <c:v>0.11282545805207329</c:v>
                </c:pt>
                <c:pt idx="4">
                  <c:v>0.34136933461909352</c:v>
                </c:pt>
                <c:pt idx="5">
                  <c:v>7.4252651880424306E-2</c:v>
                </c:pt>
              </c:numCache>
            </c:numRef>
          </c:val>
          <c:extLst>
            <c:ext xmlns:c16="http://schemas.microsoft.com/office/drawing/2014/chart" uri="{C3380CC4-5D6E-409C-BE32-E72D297353CC}">
              <c16:uniqueId val="{00000000-A7C4-488B-B603-4EE0774048E9}"/>
            </c:ext>
          </c:extLst>
        </c:ser>
        <c:dLbls>
          <c:showLegendKey val="0"/>
          <c:showVal val="0"/>
          <c:showCatName val="0"/>
          <c:showSerName val="0"/>
          <c:showPercent val="0"/>
          <c:showBubbleSize val="0"/>
        </c:dLbls>
        <c:gapWidth val="182"/>
        <c:axId val="729209311"/>
        <c:axId val="729208351"/>
      </c:barChart>
      <c:catAx>
        <c:axId val="72920931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29208351"/>
        <c:crosses val="autoZero"/>
        <c:auto val="1"/>
        <c:lblAlgn val="ctr"/>
        <c:lblOffset val="100"/>
        <c:noMultiLvlLbl val="0"/>
      </c:catAx>
      <c:valAx>
        <c:axId val="729208351"/>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29209311"/>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69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'[Unemployed - NS-SEC.xlsx]Sheet1'!$A$15:$A$22</c:f>
              <c:strCache>
                <c:ptCount val="8"/>
                <c:pt idx="0">
                  <c:v>Higher managerial, admin &amp; professional occs</c:v>
                </c:pt>
                <c:pt idx="1">
                  <c:v>Lower managerial, admin &amp; professional occs</c:v>
                </c:pt>
                <c:pt idx="2">
                  <c:v>Intermediate occs</c:v>
                </c:pt>
                <c:pt idx="3">
                  <c:v>Small employers &amp; own account workers</c:v>
                </c:pt>
                <c:pt idx="4">
                  <c:v>Lower supervisory &amp; technical occs</c:v>
                </c:pt>
                <c:pt idx="5">
                  <c:v>Semi-routine occs</c:v>
                </c:pt>
                <c:pt idx="6">
                  <c:v>Routine occs</c:v>
                </c:pt>
                <c:pt idx="7">
                  <c:v>Never worked or long-term unemployed</c:v>
                </c:pt>
              </c:strCache>
            </c:strRef>
          </c:cat>
          <c:val>
            <c:numRef>
              <c:f>'[Unemployed - NS-SEC.xlsx]Sheet1'!$I$15:$I$22</c:f>
              <c:numCache>
                <c:formatCode>0%</c:formatCode>
                <c:ptCount val="8"/>
                <c:pt idx="0">
                  <c:v>5.7347670250896057E-2</c:v>
                </c:pt>
                <c:pt idx="1">
                  <c:v>0.12903225806451613</c:v>
                </c:pt>
                <c:pt idx="2">
                  <c:v>3.9426523297491037E-2</c:v>
                </c:pt>
                <c:pt idx="3">
                  <c:v>3.5842293906810034E-2</c:v>
                </c:pt>
                <c:pt idx="4">
                  <c:v>3.2258064516129031E-2</c:v>
                </c:pt>
                <c:pt idx="5">
                  <c:v>7.5268817204301078E-2</c:v>
                </c:pt>
                <c:pt idx="6">
                  <c:v>9.6774193548387094E-2</c:v>
                </c:pt>
                <c:pt idx="7">
                  <c:v>0.53405017921146958</c:v>
                </c:pt>
              </c:numCache>
            </c:numRef>
          </c:val>
          <c:extLst>
            <c:ext xmlns:c16="http://schemas.microsoft.com/office/drawing/2014/chart" uri="{C3380CC4-5D6E-409C-BE32-E72D297353CC}">
              <c16:uniqueId val="{00000000-8B98-4ABE-8DBA-293BA2AC6CB9}"/>
            </c:ext>
          </c:extLst>
        </c:ser>
        <c:dLbls>
          <c:showLegendKey val="0"/>
          <c:showVal val="0"/>
          <c:showCatName val="0"/>
          <c:showSerName val="0"/>
          <c:showPercent val="0"/>
          <c:showBubbleSize val="0"/>
        </c:dLbls>
        <c:gapWidth val="182"/>
        <c:axId val="1382198671"/>
        <c:axId val="1382197711"/>
      </c:barChart>
      <c:catAx>
        <c:axId val="138219867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82197711"/>
        <c:crosses val="autoZero"/>
        <c:auto val="1"/>
        <c:lblAlgn val="ctr"/>
        <c:lblOffset val="100"/>
        <c:noMultiLvlLbl val="0"/>
      </c:catAx>
      <c:valAx>
        <c:axId val="1382197711"/>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82198671"/>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Data!$A$66</c:f>
              <c:strCache>
                <c:ptCount val="1"/>
                <c:pt idx="0">
                  <c:v>Terriers &amp; Amersham Hill</c:v>
                </c:pt>
              </c:strCache>
            </c:strRef>
          </c:tx>
          <c:spPr>
            <a:solidFill>
              <a:srgbClr val="0069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Data!$B$30:$F$30</c:f>
              <c:strCache>
                <c:ptCount val="5"/>
                <c:pt idx="0">
                  <c:v>April 2019</c:v>
                </c:pt>
                <c:pt idx="1">
                  <c:v>April 2020</c:v>
                </c:pt>
                <c:pt idx="2">
                  <c:v>April 2021</c:v>
                </c:pt>
                <c:pt idx="3">
                  <c:v>April 2022</c:v>
                </c:pt>
                <c:pt idx="4">
                  <c:v>April 2023</c:v>
                </c:pt>
              </c:strCache>
            </c:strRef>
          </c:cat>
          <c:val>
            <c:numRef>
              <c:f>Data!$B$66:$F$66</c:f>
              <c:numCache>
                <c:formatCode>0.0%</c:formatCode>
                <c:ptCount val="5"/>
                <c:pt idx="0">
                  <c:v>1.9E-2</c:v>
                </c:pt>
                <c:pt idx="1">
                  <c:v>3.9E-2</c:v>
                </c:pt>
                <c:pt idx="2">
                  <c:v>6.0999999999999999E-2</c:v>
                </c:pt>
                <c:pt idx="3">
                  <c:v>3.4000000000000002E-2</c:v>
                </c:pt>
                <c:pt idx="4">
                  <c:v>0.04</c:v>
                </c:pt>
              </c:numCache>
            </c:numRef>
          </c:val>
          <c:extLst>
            <c:ext xmlns:c16="http://schemas.microsoft.com/office/drawing/2014/chart" uri="{C3380CC4-5D6E-409C-BE32-E72D297353CC}">
              <c16:uniqueId val="{00000000-784C-4B4B-B7C8-65ACFD05E250}"/>
            </c:ext>
          </c:extLst>
        </c:ser>
        <c:ser>
          <c:idx val="1"/>
          <c:order val="1"/>
          <c:tx>
            <c:strRef>
              <c:f>Data!$A$67</c:f>
              <c:strCache>
                <c:ptCount val="1"/>
                <c:pt idx="0">
                  <c:v>Buckinghamshire</c:v>
                </c:pt>
              </c:strCache>
            </c:strRef>
          </c:tx>
          <c:spPr>
            <a:solidFill>
              <a:srgbClr val="B5D123"/>
            </a:solidFill>
            <a:ln>
              <a:noFill/>
            </a:ln>
            <a:effectLst/>
          </c:spPr>
          <c:invertIfNegative val="0"/>
          <c:cat>
            <c:strRef>
              <c:f>Data!$B$30:$F$30</c:f>
              <c:strCache>
                <c:ptCount val="5"/>
                <c:pt idx="0">
                  <c:v>April 2019</c:v>
                </c:pt>
                <c:pt idx="1">
                  <c:v>April 2020</c:v>
                </c:pt>
                <c:pt idx="2">
                  <c:v>April 2021</c:v>
                </c:pt>
                <c:pt idx="3">
                  <c:v>April 2022</c:v>
                </c:pt>
                <c:pt idx="4">
                  <c:v>April 2023</c:v>
                </c:pt>
              </c:strCache>
            </c:strRef>
          </c:cat>
          <c:val>
            <c:numRef>
              <c:f>Data!$B$67:$F$67</c:f>
              <c:numCache>
                <c:formatCode>0.0%</c:formatCode>
                <c:ptCount val="5"/>
                <c:pt idx="0">
                  <c:v>1.2E-2</c:v>
                </c:pt>
                <c:pt idx="1">
                  <c:v>2.8999999999999998E-2</c:v>
                </c:pt>
                <c:pt idx="2">
                  <c:v>4.4000000000000004E-2</c:v>
                </c:pt>
                <c:pt idx="3">
                  <c:v>2.7000000000000003E-2</c:v>
                </c:pt>
                <c:pt idx="4">
                  <c:v>2.6000000000000002E-2</c:v>
                </c:pt>
              </c:numCache>
            </c:numRef>
          </c:val>
          <c:extLst>
            <c:ext xmlns:c16="http://schemas.microsoft.com/office/drawing/2014/chart" uri="{C3380CC4-5D6E-409C-BE32-E72D297353CC}">
              <c16:uniqueId val="{00000001-784C-4B4B-B7C8-65ACFD05E250}"/>
            </c:ext>
          </c:extLst>
        </c:ser>
        <c:ser>
          <c:idx val="2"/>
          <c:order val="2"/>
          <c:tx>
            <c:strRef>
              <c:f>Data!$A$68</c:f>
              <c:strCache>
                <c:ptCount val="1"/>
                <c:pt idx="0">
                  <c:v>England</c:v>
                </c:pt>
              </c:strCache>
            </c:strRef>
          </c:tx>
          <c:spPr>
            <a:solidFill>
              <a:srgbClr val="808285"/>
            </a:solidFill>
            <a:ln>
              <a:noFill/>
            </a:ln>
            <a:effectLst/>
          </c:spPr>
          <c:invertIfNegative val="0"/>
          <c:cat>
            <c:strRef>
              <c:f>Data!$B$30:$F$30</c:f>
              <c:strCache>
                <c:ptCount val="5"/>
                <c:pt idx="0">
                  <c:v>April 2019</c:v>
                </c:pt>
                <c:pt idx="1">
                  <c:v>April 2020</c:v>
                </c:pt>
                <c:pt idx="2">
                  <c:v>April 2021</c:v>
                </c:pt>
                <c:pt idx="3">
                  <c:v>April 2022</c:v>
                </c:pt>
                <c:pt idx="4">
                  <c:v>April 2023</c:v>
                </c:pt>
              </c:strCache>
            </c:strRef>
          </c:cat>
          <c:val>
            <c:numRef>
              <c:f>Data!$B$68:$F$68</c:f>
              <c:numCache>
                <c:formatCode>0.0%</c:formatCode>
                <c:ptCount val="5"/>
                <c:pt idx="0">
                  <c:v>2.6000000000000002E-2</c:v>
                </c:pt>
                <c:pt idx="1">
                  <c:v>0.05</c:v>
                </c:pt>
                <c:pt idx="2">
                  <c:v>6.3E-2</c:v>
                </c:pt>
                <c:pt idx="3">
                  <c:v>3.9E-2</c:v>
                </c:pt>
                <c:pt idx="4">
                  <c:v>3.7999999999999999E-2</c:v>
                </c:pt>
              </c:numCache>
            </c:numRef>
          </c:val>
          <c:extLst>
            <c:ext xmlns:c16="http://schemas.microsoft.com/office/drawing/2014/chart" uri="{C3380CC4-5D6E-409C-BE32-E72D297353CC}">
              <c16:uniqueId val="{00000002-784C-4B4B-B7C8-65ACFD05E250}"/>
            </c:ext>
          </c:extLst>
        </c:ser>
        <c:dLbls>
          <c:showLegendKey val="0"/>
          <c:showVal val="0"/>
          <c:showCatName val="0"/>
          <c:showSerName val="0"/>
          <c:showPercent val="0"/>
          <c:showBubbleSize val="0"/>
        </c:dLbls>
        <c:gapWidth val="219"/>
        <c:overlap val="-27"/>
        <c:axId val="766180760"/>
        <c:axId val="766177520"/>
      </c:barChart>
      <c:catAx>
        <c:axId val="766180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66177520"/>
        <c:crosses val="autoZero"/>
        <c:auto val="1"/>
        <c:lblAlgn val="ctr"/>
        <c:lblOffset val="100"/>
        <c:noMultiLvlLbl val="0"/>
      </c:catAx>
      <c:valAx>
        <c:axId val="766177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66180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'[Claimants Age.xlsx]Data'!$C$56</c:f>
              <c:strCache>
                <c:ptCount val="1"/>
                <c:pt idx="0">
                  <c:v>Terriers &amp; Amersham Hill</c:v>
                </c:pt>
              </c:strCache>
            </c:strRef>
          </c:tx>
          <c:spPr>
            <a:solidFill>
              <a:srgbClr val="0069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'[Claimants Age.xlsx]Data'!$D$48:$F$48</c:f>
              <c:strCache>
                <c:ptCount val="3"/>
                <c:pt idx="0">
                  <c:v>Aged 16-24</c:v>
                </c:pt>
                <c:pt idx="1">
                  <c:v>Aged 25-49</c:v>
                </c:pt>
                <c:pt idx="2">
                  <c:v>Aged 50+</c:v>
                </c:pt>
              </c:strCache>
            </c:strRef>
          </c:cat>
          <c:val>
            <c:numRef>
              <c:f>'[Claimants Age.xlsx]Data'!$D$56:$F$56</c:f>
              <c:numCache>
                <c:formatCode>0%</c:formatCode>
                <c:ptCount val="3"/>
                <c:pt idx="0">
                  <c:v>0.12962962962962962</c:v>
                </c:pt>
                <c:pt idx="1">
                  <c:v>0.55555555555555558</c:v>
                </c:pt>
                <c:pt idx="2">
                  <c:v>0.29629629629629628</c:v>
                </c:pt>
              </c:numCache>
            </c:numRef>
          </c:val>
          <c:extLst>
            <c:ext xmlns:c16="http://schemas.microsoft.com/office/drawing/2014/chart" uri="{C3380CC4-5D6E-409C-BE32-E72D297353CC}">
              <c16:uniqueId val="{00000000-E8A0-4332-8749-6C829F287B43}"/>
            </c:ext>
          </c:extLst>
        </c:ser>
        <c:ser>
          <c:idx val="1"/>
          <c:order val="1"/>
          <c:tx>
            <c:strRef>
              <c:f>'[Claimants Age.xlsx]Data'!$C$59</c:f>
              <c:strCache>
                <c:ptCount val="1"/>
                <c:pt idx="0">
                  <c:v>Buckinghamshire</c:v>
                </c:pt>
              </c:strCache>
            </c:strRef>
          </c:tx>
          <c:spPr>
            <a:solidFill>
              <a:srgbClr val="B5D123"/>
            </a:solidFill>
            <a:ln>
              <a:noFill/>
            </a:ln>
            <a:effectLst/>
          </c:spPr>
          <c:invertIfNegative val="0"/>
          <c:cat>
            <c:strRef>
              <c:f>'[Claimants Age.xlsx]Data'!$D$48:$F$48</c:f>
              <c:strCache>
                <c:ptCount val="3"/>
                <c:pt idx="0">
                  <c:v>Aged 16-24</c:v>
                </c:pt>
                <c:pt idx="1">
                  <c:v>Aged 25-49</c:v>
                </c:pt>
                <c:pt idx="2">
                  <c:v>Aged 50+</c:v>
                </c:pt>
              </c:strCache>
            </c:strRef>
          </c:cat>
          <c:val>
            <c:numRef>
              <c:f>'[Claimants Age.xlsx]Data'!$D$59:$F$59</c:f>
              <c:numCache>
                <c:formatCode>0%</c:formatCode>
                <c:ptCount val="3"/>
                <c:pt idx="0">
                  <c:v>0.1329512893982808</c:v>
                </c:pt>
                <c:pt idx="1">
                  <c:v>0.60515759312320916</c:v>
                </c:pt>
                <c:pt idx="2">
                  <c:v>0.26189111747851002</c:v>
                </c:pt>
              </c:numCache>
            </c:numRef>
          </c:val>
          <c:extLst>
            <c:ext xmlns:c16="http://schemas.microsoft.com/office/drawing/2014/chart" uri="{C3380CC4-5D6E-409C-BE32-E72D297353CC}">
              <c16:uniqueId val="{00000001-E8A0-4332-8749-6C829F287B43}"/>
            </c:ext>
          </c:extLst>
        </c:ser>
        <c:ser>
          <c:idx val="2"/>
          <c:order val="2"/>
          <c:tx>
            <c:strRef>
              <c:f>'[Claimants Age.xlsx]Data'!$C$60</c:f>
              <c:strCache>
                <c:ptCount val="1"/>
                <c:pt idx="0">
                  <c:v>England</c:v>
                </c:pt>
              </c:strCache>
            </c:strRef>
          </c:tx>
          <c:spPr>
            <a:solidFill>
              <a:srgbClr val="808285"/>
            </a:solidFill>
            <a:ln>
              <a:noFill/>
            </a:ln>
            <a:effectLst/>
          </c:spPr>
          <c:invertIfNegative val="0"/>
          <c:cat>
            <c:strRef>
              <c:f>'[Claimants Age.xlsx]Data'!$D$48:$F$48</c:f>
              <c:strCache>
                <c:ptCount val="3"/>
                <c:pt idx="0">
                  <c:v>Aged 16-24</c:v>
                </c:pt>
                <c:pt idx="1">
                  <c:v>Aged 25-49</c:v>
                </c:pt>
                <c:pt idx="2">
                  <c:v>Aged 50+</c:v>
                </c:pt>
              </c:strCache>
            </c:strRef>
          </c:cat>
          <c:val>
            <c:numRef>
              <c:f>'[Claimants Age.xlsx]Data'!$D$60:$F$60</c:f>
              <c:numCache>
                <c:formatCode>0%</c:formatCode>
                <c:ptCount val="3"/>
                <c:pt idx="0">
                  <c:v>0.17079403667037665</c:v>
                </c:pt>
                <c:pt idx="1">
                  <c:v>0.5963695741315681</c:v>
                </c:pt>
                <c:pt idx="2">
                  <c:v>0.23282540565871945</c:v>
                </c:pt>
              </c:numCache>
            </c:numRef>
          </c:val>
          <c:extLst>
            <c:ext xmlns:c16="http://schemas.microsoft.com/office/drawing/2014/chart" uri="{C3380CC4-5D6E-409C-BE32-E72D297353CC}">
              <c16:uniqueId val="{00000002-E8A0-4332-8749-6C829F287B43}"/>
            </c:ext>
          </c:extLst>
        </c:ser>
        <c:dLbls>
          <c:showLegendKey val="0"/>
          <c:showVal val="0"/>
          <c:showCatName val="0"/>
          <c:showSerName val="0"/>
          <c:showPercent val="0"/>
          <c:showBubbleSize val="0"/>
        </c:dLbls>
        <c:gapWidth val="219"/>
        <c:overlap val="-27"/>
        <c:axId val="630845536"/>
        <c:axId val="630840496"/>
      </c:barChart>
      <c:catAx>
        <c:axId val="630845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30840496"/>
        <c:crosses val="autoZero"/>
        <c:auto val="1"/>
        <c:lblAlgn val="ctr"/>
        <c:lblOffset val="100"/>
        <c:noMultiLvlLbl val="0"/>
      </c:catAx>
      <c:valAx>
        <c:axId val="6308404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30845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2"/>
          <c:order val="0"/>
          <c:tx>
            <c:strRef>
              <c:f>Occupation!$N$21</c:f>
              <c:strCache>
                <c:ptCount val="1"/>
                <c:pt idx="0">
                  <c:v>England</c:v>
                </c:pt>
              </c:strCache>
            </c:strRef>
          </c:tx>
          <c:spPr>
            <a:solidFill>
              <a:srgbClr val="808285"/>
            </a:solidFill>
            <a:ln>
              <a:noFill/>
            </a:ln>
            <a:effectLst/>
          </c:spPr>
          <c:invertIfNegative val="0"/>
          <c:cat>
            <c:strRef>
              <c:f>Occupation!$K$22:$K$30</c:f>
              <c:strCache>
                <c:ptCount val="9"/>
                <c:pt idx="0">
                  <c:v>Elementary occupations</c:v>
                </c:pt>
                <c:pt idx="1">
                  <c:v>Process, plant and machine operatives</c:v>
                </c:pt>
                <c:pt idx="2">
                  <c:v>Sales and customer service occupations</c:v>
                </c:pt>
                <c:pt idx="3">
                  <c:v>Caring, leisure and other service occupations</c:v>
                </c:pt>
                <c:pt idx="4">
                  <c:v>Skilled trades occupations</c:v>
                </c:pt>
                <c:pt idx="5">
                  <c:v>Administrative and secretarial occupations</c:v>
                </c:pt>
                <c:pt idx="6">
                  <c:v>Associate professional and technical occupations</c:v>
                </c:pt>
                <c:pt idx="7">
                  <c:v>Professional occupations</c:v>
                </c:pt>
                <c:pt idx="8">
                  <c:v>Managers, directors and senior officials</c:v>
                </c:pt>
              </c:strCache>
            </c:strRef>
          </c:cat>
          <c:val>
            <c:numRef>
              <c:f>Occupation!$N$22:$N$30</c:f>
              <c:numCache>
                <c:formatCode>0%</c:formatCode>
                <c:ptCount val="9"/>
                <c:pt idx="0">
                  <c:v>0.105</c:v>
                </c:pt>
                <c:pt idx="1">
                  <c:v>6.9000000000000006E-2</c:v>
                </c:pt>
                <c:pt idx="2">
                  <c:v>7.4999999999999997E-2</c:v>
                </c:pt>
                <c:pt idx="3">
                  <c:v>9.3000000000000013E-2</c:v>
                </c:pt>
                <c:pt idx="4">
                  <c:v>0.10199999999999999</c:v>
                </c:pt>
                <c:pt idx="5">
                  <c:v>9.3000000000000013E-2</c:v>
                </c:pt>
                <c:pt idx="6">
                  <c:v>0.13300000000000001</c:v>
                </c:pt>
                <c:pt idx="7">
                  <c:v>0.20300000000000001</c:v>
                </c:pt>
                <c:pt idx="8">
                  <c:v>0.129</c:v>
                </c:pt>
              </c:numCache>
            </c:numRef>
          </c:val>
          <c:extLst>
            <c:ext xmlns:c16="http://schemas.microsoft.com/office/drawing/2014/chart" uri="{C3380CC4-5D6E-409C-BE32-E72D297353CC}">
              <c16:uniqueId val="{00000000-E3A5-4B85-BBE7-917E11112438}"/>
            </c:ext>
          </c:extLst>
        </c:ser>
        <c:ser>
          <c:idx val="1"/>
          <c:order val="1"/>
          <c:tx>
            <c:strRef>
              <c:f>Occupation!$M$21</c:f>
              <c:strCache>
                <c:ptCount val="1"/>
                <c:pt idx="0">
                  <c:v>Buckinghamshire</c:v>
                </c:pt>
              </c:strCache>
            </c:strRef>
          </c:tx>
          <c:spPr>
            <a:solidFill>
              <a:srgbClr val="B5D123"/>
            </a:solidFill>
            <a:ln>
              <a:noFill/>
            </a:ln>
            <a:effectLst/>
          </c:spPr>
          <c:invertIfNegative val="0"/>
          <c:cat>
            <c:strRef>
              <c:f>Occupation!$K$22:$K$30</c:f>
              <c:strCache>
                <c:ptCount val="9"/>
                <c:pt idx="0">
                  <c:v>Elementary occupations</c:v>
                </c:pt>
                <c:pt idx="1">
                  <c:v>Process, plant and machine operatives</c:v>
                </c:pt>
                <c:pt idx="2">
                  <c:v>Sales and customer service occupations</c:v>
                </c:pt>
                <c:pt idx="3">
                  <c:v>Caring, leisure and other service occupations</c:v>
                </c:pt>
                <c:pt idx="4">
                  <c:v>Skilled trades occupations</c:v>
                </c:pt>
                <c:pt idx="5">
                  <c:v>Administrative and secretarial occupations</c:v>
                </c:pt>
                <c:pt idx="6">
                  <c:v>Associate professional and technical occupations</c:v>
                </c:pt>
                <c:pt idx="7">
                  <c:v>Professional occupations</c:v>
                </c:pt>
                <c:pt idx="8">
                  <c:v>Managers, directors and senior officials</c:v>
                </c:pt>
              </c:strCache>
            </c:strRef>
          </c:cat>
          <c:val>
            <c:numRef>
              <c:f>Occupation!$M$22:$M$30</c:f>
              <c:numCache>
                <c:formatCode>0%</c:formatCode>
                <c:ptCount val="9"/>
                <c:pt idx="0">
                  <c:v>6.7000000000000004E-2</c:v>
                </c:pt>
                <c:pt idx="1">
                  <c:v>4.7E-2</c:v>
                </c:pt>
                <c:pt idx="2">
                  <c:v>6.0999999999999999E-2</c:v>
                </c:pt>
                <c:pt idx="3">
                  <c:v>7.9000000000000001E-2</c:v>
                </c:pt>
                <c:pt idx="4">
                  <c:v>9.3000000000000013E-2</c:v>
                </c:pt>
                <c:pt idx="5">
                  <c:v>9.4E-2</c:v>
                </c:pt>
                <c:pt idx="6">
                  <c:v>0.15</c:v>
                </c:pt>
                <c:pt idx="7">
                  <c:v>0.22500000000000001</c:v>
                </c:pt>
                <c:pt idx="8">
                  <c:v>0.185</c:v>
                </c:pt>
              </c:numCache>
            </c:numRef>
          </c:val>
          <c:extLst>
            <c:ext xmlns:c16="http://schemas.microsoft.com/office/drawing/2014/chart" uri="{C3380CC4-5D6E-409C-BE32-E72D297353CC}">
              <c16:uniqueId val="{00000001-E3A5-4B85-BBE7-917E11112438}"/>
            </c:ext>
          </c:extLst>
        </c:ser>
        <c:ser>
          <c:idx val="0"/>
          <c:order val="2"/>
          <c:tx>
            <c:strRef>
              <c:f>Occupation!$L$21</c:f>
              <c:strCache>
                <c:ptCount val="1"/>
                <c:pt idx="0">
                  <c:v>Terriers &amp; Amersham Hill</c:v>
                </c:pt>
              </c:strCache>
            </c:strRef>
          </c:tx>
          <c:spPr>
            <a:solidFill>
              <a:srgbClr val="006965"/>
            </a:solidFill>
            <a:ln>
              <a:noFill/>
            </a:ln>
            <a:effectLst/>
          </c:spPr>
          <c:invertIfNegative val="0"/>
          <c:cat>
            <c:strRef>
              <c:f>Occupation!$K$22:$K$30</c:f>
              <c:strCache>
                <c:ptCount val="9"/>
                <c:pt idx="0">
                  <c:v>Elementary occupations</c:v>
                </c:pt>
                <c:pt idx="1">
                  <c:v>Process, plant and machine operatives</c:v>
                </c:pt>
                <c:pt idx="2">
                  <c:v>Sales and customer service occupations</c:v>
                </c:pt>
                <c:pt idx="3">
                  <c:v>Caring, leisure and other service occupations</c:v>
                </c:pt>
                <c:pt idx="4">
                  <c:v>Skilled trades occupations</c:v>
                </c:pt>
                <c:pt idx="5">
                  <c:v>Administrative and secretarial occupations</c:v>
                </c:pt>
                <c:pt idx="6">
                  <c:v>Associate professional and technical occupations</c:v>
                </c:pt>
                <c:pt idx="7">
                  <c:v>Professional occupations</c:v>
                </c:pt>
                <c:pt idx="8">
                  <c:v>Managers, directors and senior officials</c:v>
                </c:pt>
              </c:strCache>
            </c:strRef>
          </c:cat>
          <c:val>
            <c:numRef>
              <c:f>Occupation!$L$22:$L$30</c:f>
              <c:numCache>
                <c:formatCode>0%</c:formatCode>
                <c:ptCount val="9"/>
                <c:pt idx="0">
                  <c:v>8.2000000000000003E-2</c:v>
                </c:pt>
                <c:pt idx="1">
                  <c:v>4.5999999999999999E-2</c:v>
                </c:pt>
                <c:pt idx="2">
                  <c:v>7.2999999999999995E-2</c:v>
                </c:pt>
                <c:pt idx="3">
                  <c:v>7.8E-2</c:v>
                </c:pt>
                <c:pt idx="4">
                  <c:v>0.08</c:v>
                </c:pt>
                <c:pt idx="5">
                  <c:v>8.5999999999999993E-2</c:v>
                </c:pt>
                <c:pt idx="6">
                  <c:v>0.154</c:v>
                </c:pt>
                <c:pt idx="7">
                  <c:v>0.254</c:v>
                </c:pt>
                <c:pt idx="8">
                  <c:v>0.14699999999999999</c:v>
                </c:pt>
              </c:numCache>
            </c:numRef>
          </c:val>
          <c:extLst>
            <c:ext xmlns:c16="http://schemas.microsoft.com/office/drawing/2014/chart" uri="{C3380CC4-5D6E-409C-BE32-E72D297353CC}">
              <c16:uniqueId val="{00000002-E3A5-4B85-BBE7-917E11112438}"/>
            </c:ext>
          </c:extLst>
        </c:ser>
        <c:dLbls>
          <c:showLegendKey val="0"/>
          <c:showVal val="0"/>
          <c:showCatName val="0"/>
          <c:showSerName val="0"/>
          <c:showPercent val="0"/>
          <c:showBubbleSize val="0"/>
        </c:dLbls>
        <c:gapWidth val="182"/>
        <c:axId val="924339528"/>
        <c:axId val="924348888"/>
      </c:barChart>
      <c:catAx>
        <c:axId val="924339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24348888"/>
        <c:crosses val="autoZero"/>
        <c:auto val="1"/>
        <c:lblAlgn val="ctr"/>
        <c:lblOffset val="100"/>
        <c:noMultiLvlLbl val="0"/>
      </c:catAx>
      <c:valAx>
        <c:axId val="9243488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24339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2"/>
          <c:order val="0"/>
          <c:tx>
            <c:strRef>
              <c:f>Industry!$L$27</c:f>
              <c:strCache>
                <c:ptCount val="1"/>
                <c:pt idx="0">
                  <c:v>England</c:v>
                </c:pt>
              </c:strCache>
            </c:strRef>
          </c:tx>
          <c:spPr>
            <a:solidFill>
              <a:srgbClr val="808285"/>
            </a:solidFill>
            <a:ln>
              <a:noFill/>
            </a:ln>
            <a:effectLst/>
          </c:spPr>
          <c:invertIfNegative val="0"/>
          <c:cat>
            <c:strRef>
              <c:f>Industry!$I$28:$I$45</c:f>
              <c:strCache>
                <c:ptCount val="18"/>
                <c:pt idx="0">
                  <c:v>Other</c:v>
                </c:pt>
                <c:pt idx="1">
                  <c:v>Human health &amp; social work activities</c:v>
                </c:pt>
                <c:pt idx="2">
                  <c:v>Education</c:v>
                </c:pt>
                <c:pt idx="3">
                  <c:v>Public admin &amp; defence; compulsory social security</c:v>
                </c:pt>
                <c:pt idx="4">
                  <c:v>Admin &amp; support service activities</c:v>
                </c:pt>
                <c:pt idx="5">
                  <c:v>Professional, scientific &amp; technical activities</c:v>
                </c:pt>
                <c:pt idx="6">
                  <c:v>Real estate activities</c:v>
                </c:pt>
                <c:pt idx="7">
                  <c:v>Financial &amp; insurance activities</c:v>
                </c:pt>
                <c:pt idx="8">
                  <c:v>Information &amp; communication</c:v>
                </c:pt>
                <c:pt idx="9">
                  <c:v>Accommodation &amp; food service activities</c:v>
                </c:pt>
                <c:pt idx="10">
                  <c:v>Transport &amp; storage</c:v>
                </c:pt>
                <c:pt idx="11">
                  <c:v>Wholesale &amp; retail trade; repair of motor vehicles &amp; motorcycles</c:v>
                </c:pt>
                <c:pt idx="12">
                  <c:v>Construction</c:v>
                </c:pt>
                <c:pt idx="13">
                  <c:v>Water supply; Sewerage, Waste management &amp; Remediation activities</c:v>
                </c:pt>
                <c:pt idx="14">
                  <c:v>Electricity, gas, steam &amp; air conditioning supply</c:v>
                </c:pt>
                <c:pt idx="15">
                  <c:v>Manufacturing</c:v>
                </c:pt>
                <c:pt idx="16">
                  <c:v>Mining &amp; quarrying</c:v>
                </c:pt>
                <c:pt idx="17">
                  <c:v>Agriculture, Forestry &amp; fishing</c:v>
                </c:pt>
              </c:strCache>
            </c:strRef>
          </c:cat>
          <c:val>
            <c:numRef>
              <c:f>Industry!$L$28:$L$45</c:f>
              <c:numCache>
                <c:formatCode>0.0%</c:formatCode>
                <c:ptCount val="18"/>
                <c:pt idx="0">
                  <c:v>4.5999999999999999E-2</c:v>
                </c:pt>
                <c:pt idx="1">
                  <c:v>0.14599999999999999</c:v>
                </c:pt>
                <c:pt idx="2">
                  <c:v>9.9000000000000005E-2</c:v>
                </c:pt>
                <c:pt idx="3">
                  <c:v>5.7999999999999996E-2</c:v>
                </c:pt>
                <c:pt idx="4">
                  <c:v>5.2999999999999999E-2</c:v>
                </c:pt>
                <c:pt idx="5">
                  <c:v>6.7000000000000004E-2</c:v>
                </c:pt>
                <c:pt idx="6">
                  <c:v>1.6E-2</c:v>
                </c:pt>
                <c:pt idx="7">
                  <c:v>3.7999999999999999E-2</c:v>
                </c:pt>
                <c:pt idx="8">
                  <c:v>4.7E-2</c:v>
                </c:pt>
                <c:pt idx="9">
                  <c:v>4.9000000000000002E-2</c:v>
                </c:pt>
                <c:pt idx="10">
                  <c:v>0.05</c:v>
                </c:pt>
                <c:pt idx="11">
                  <c:v>0.15</c:v>
                </c:pt>
                <c:pt idx="12">
                  <c:v>8.6999999999999994E-2</c:v>
                </c:pt>
                <c:pt idx="13">
                  <c:v>6.9999999999999993E-3</c:v>
                </c:pt>
                <c:pt idx="14">
                  <c:v>6.0000000000000001E-3</c:v>
                </c:pt>
                <c:pt idx="15">
                  <c:v>7.2999999999999995E-2</c:v>
                </c:pt>
                <c:pt idx="16">
                  <c:v>2E-3</c:v>
                </c:pt>
                <c:pt idx="17">
                  <c:v>8.0000000000000002E-3</c:v>
                </c:pt>
              </c:numCache>
            </c:numRef>
          </c:val>
          <c:extLst>
            <c:ext xmlns:c16="http://schemas.microsoft.com/office/drawing/2014/chart" uri="{C3380CC4-5D6E-409C-BE32-E72D297353CC}">
              <c16:uniqueId val="{00000000-A5E4-429D-B345-185DC56D8F17}"/>
            </c:ext>
          </c:extLst>
        </c:ser>
        <c:ser>
          <c:idx val="1"/>
          <c:order val="1"/>
          <c:tx>
            <c:strRef>
              <c:f>Industry!$K$27</c:f>
              <c:strCache>
                <c:ptCount val="1"/>
                <c:pt idx="0">
                  <c:v>Buckinghamshire</c:v>
                </c:pt>
              </c:strCache>
            </c:strRef>
          </c:tx>
          <c:spPr>
            <a:solidFill>
              <a:srgbClr val="B5D123"/>
            </a:solidFill>
            <a:ln>
              <a:noFill/>
            </a:ln>
            <a:effectLst/>
          </c:spPr>
          <c:invertIfNegative val="0"/>
          <c:cat>
            <c:strRef>
              <c:f>Industry!$I$28:$I$45</c:f>
              <c:strCache>
                <c:ptCount val="18"/>
                <c:pt idx="0">
                  <c:v>Other</c:v>
                </c:pt>
                <c:pt idx="1">
                  <c:v>Human health &amp; social work activities</c:v>
                </c:pt>
                <c:pt idx="2">
                  <c:v>Education</c:v>
                </c:pt>
                <c:pt idx="3">
                  <c:v>Public admin &amp; defence; compulsory social security</c:v>
                </c:pt>
                <c:pt idx="4">
                  <c:v>Admin &amp; support service activities</c:v>
                </c:pt>
                <c:pt idx="5">
                  <c:v>Professional, scientific &amp; technical activities</c:v>
                </c:pt>
                <c:pt idx="6">
                  <c:v>Real estate activities</c:v>
                </c:pt>
                <c:pt idx="7">
                  <c:v>Financial &amp; insurance activities</c:v>
                </c:pt>
                <c:pt idx="8">
                  <c:v>Information &amp; communication</c:v>
                </c:pt>
                <c:pt idx="9">
                  <c:v>Accommodation &amp; food service activities</c:v>
                </c:pt>
                <c:pt idx="10">
                  <c:v>Transport &amp; storage</c:v>
                </c:pt>
                <c:pt idx="11">
                  <c:v>Wholesale &amp; retail trade; repair of motor vehicles &amp; motorcycles</c:v>
                </c:pt>
                <c:pt idx="12">
                  <c:v>Construction</c:v>
                </c:pt>
                <c:pt idx="13">
                  <c:v>Water supply; Sewerage, Waste management &amp; Remediation activities</c:v>
                </c:pt>
                <c:pt idx="14">
                  <c:v>Electricity, gas, steam &amp; air conditioning supply</c:v>
                </c:pt>
                <c:pt idx="15">
                  <c:v>Manufacturing</c:v>
                </c:pt>
                <c:pt idx="16">
                  <c:v>Mining &amp; quarrying</c:v>
                </c:pt>
                <c:pt idx="17">
                  <c:v>Agriculture, Forestry &amp; fishing</c:v>
                </c:pt>
              </c:strCache>
            </c:strRef>
          </c:cat>
          <c:val>
            <c:numRef>
              <c:f>Industry!$K$28:$K$45</c:f>
              <c:numCache>
                <c:formatCode>0.0%</c:formatCode>
                <c:ptCount val="18"/>
                <c:pt idx="0">
                  <c:v>4.9000000000000002E-2</c:v>
                </c:pt>
                <c:pt idx="1">
                  <c:v>0.125</c:v>
                </c:pt>
                <c:pt idx="2">
                  <c:v>0.10300000000000001</c:v>
                </c:pt>
                <c:pt idx="3">
                  <c:v>5.2999999999999999E-2</c:v>
                </c:pt>
                <c:pt idx="4">
                  <c:v>5.5E-2</c:v>
                </c:pt>
                <c:pt idx="5">
                  <c:v>8.5999999999999993E-2</c:v>
                </c:pt>
                <c:pt idx="6">
                  <c:v>1.9E-2</c:v>
                </c:pt>
                <c:pt idx="7">
                  <c:v>3.9E-2</c:v>
                </c:pt>
                <c:pt idx="8">
                  <c:v>7.9000000000000001E-2</c:v>
                </c:pt>
                <c:pt idx="9">
                  <c:v>3.7000000000000005E-2</c:v>
                </c:pt>
                <c:pt idx="10">
                  <c:v>4.2999999999999997E-2</c:v>
                </c:pt>
                <c:pt idx="11">
                  <c:v>0.13600000000000001</c:v>
                </c:pt>
                <c:pt idx="12">
                  <c:v>8.6999999999999994E-2</c:v>
                </c:pt>
                <c:pt idx="13">
                  <c:v>8.0000000000000002E-3</c:v>
                </c:pt>
                <c:pt idx="14">
                  <c:v>4.0000000000000001E-3</c:v>
                </c:pt>
                <c:pt idx="15">
                  <c:v>6.9000000000000006E-2</c:v>
                </c:pt>
                <c:pt idx="16">
                  <c:v>1E-3</c:v>
                </c:pt>
                <c:pt idx="17">
                  <c:v>6.9999999999999993E-3</c:v>
                </c:pt>
              </c:numCache>
            </c:numRef>
          </c:val>
          <c:extLst>
            <c:ext xmlns:c16="http://schemas.microsoft.com/office/drawing/2014/chart" uri="{C3380CC4-5D6E-409C-BE32-E72D297353CC}">
              <c16:uniqueId val="{00000001-A5E4-429D-B345-185DC56D8F17}"/>
            </c:ext>
          </c:extLst>
        </c:ser>
        <c:ser>
          <c:idx val="0"/>
          <c:order val="2"/>
          <c:tx>
            <c:strRef>
              <c:f>Industry!$J$27</c:f>
              <c:strCache>
                <c:ptCount val="1"/>
                <c:pt idx="0">
                  <c:v>Terriers &amp; Amersham Hill</c:v>
                </c:pt>
              </c:strCache>
            </c:strRef>
          </c:tx>
          <c:spPr>
            <a:solidFill>
              <a:srgbClr val="006965"/>
            </a:solidFill>
            <a:ln>
              <a:noFill/>
            </a:ln>
            <a:effectLst/>
          </c:spPr>
          <c:invertIfNegative val="0"/>
          <c:cat>
            <c:strRef>
              <c:f>Industry!$I$28:$I$45</c:f>
              <c:strCache>
                <c:ptCount val="18"/>
                <c:pt idx="0">
                  <c:v>Other</c:v>
                </c:pt>
                <c:pt idx="1">
                  <c:v>Human health &amp; social work activities</c:v>
                </c:pt>
                <c:pt idx="2">
                  <c:v>Education</c:v>
                </c:pt>
                <c:pt idx="3">
                  <c:v>Public admin &amp; defence; compulsory social security</c:v>
                </c:pt>
                <c:pt idx="4">
                  <c:v>Admin &amp; support service activities</c:v>
                </c:pt>
                <c:pt idx="5">
                  <c:v>Professional, scientific &amp; technical activities</c:v>
                </c:pt>
                <c:pt idx="6">
                  <c:v>Real estate activities</c:v>
                </c:pt>
                <c:pt idx="7">
                  <c:v>Financial &amp; insurance activities</c:v>
                </c:pt>
                <c:pt idx="8">
                  <c:v>Information &amp; communication</c:v>
                </c:pt>
                <c:pt idx="9">
                  <c:v>Accommodation &amp; food service activities</c:v>
                </c:pt>
                <c:pt idx="10">
                  <c:v>Transport &amp; storage</c:v>
                </c:pt>
                <c:pt idx="11">
                  <c:v>Wholesale &amp; retail trade; repair of motor vehicles &amp; motorcycles</c:v>
                </c:pt>
                <c:pt idx="12">
                  <c:v>Construction</c:v>
                </c:pt>
                <c:pt idx="13">
                  <c:v>Water supply; Sewerage, Waste management &amp; Remediation activities</c:v>
                </c:pt>
                <c:pt idx="14">
                  <c:v>Electricity, gas, steam &amp; air conditioning supply</c:v>
                </c:pt>
                <c:pt idx="15">
                  <c:v>Manufacturing</c:v>
                </c:pt>
                <c:pt idx="16">
                  <c:v>Mining &amp; quarrying</c:v>
                </c:pt>
                <c:pt idx="17">
                  <c:v>Agriculture, Forestry &amp; fishing</c:v>
                </c:pt>
              </c:strCache>
            </c:strRef>
          </c:cat>
          <c:val>
            <c:numRef>
              <c:f>Industry!$J$28:$J$45</c:f>
              <c:numCache>
                <c:formatCode>0.0%</c:formatCode>
                <c:ptCount val="18"/>
                <c:pt idx="0">
                  <c:v>4.5999999999999999E-2</c:v>
                </c:pt>
                <c:pt idx="1">
                  <c:v>0.13300000000000001</c:v>
                </c:pt>
                <c:pt idx="2">
                  <c:v>0.114</c:v>
                </c:pt>
                <c:pt idx="3">
                  <c:v>4.3999999999999997E-2</c:v>
                </c:pt>
                <c:pt idx="4">
                  <c:v>0.05</c:v>
                </c:pt>
                <c:pt idx="5">
                  <c:v>8.4000000000000005E-2</c:v>
                </c:pt>
                <c:pt idx="6">
                  <c:v>1.7000000000000001E-2</c:v>
                </c:pt>
                <c:pt idx="7">
                  <c:v>3.2000000000000001E-2</c:v>
                </c:pt>
                <c:pt idx="8">
                  <c:v>8.7999999999999995E-2</c:v>
                </c:pt>
                <c:pt idx="9">
                  <c:v>4.8000000000000001E-2</c:v>
                </c:pt>
                <c:pt idx="10">
                  <c:v>4.3999999999999997E-2</c:v>
                </c:pt>
                <c:pt idx="11">
                  <c:v>0.153</c:v>
                </c:pt>
                <c:pt idx="12">
                  <c:v>7.0999999999999994E-2</c:v>
                </c:pt>
                <c:pt idx="13">
                  <c:v>6.0000000000000001E-3</c:v>
                </c:pt>
                <c:pt idx="14">
                  <c:v>2E-3</c:v>
                </c:pt>
                <c:pt idx="15">
                  <c:v>6.4000000000000001E-2</c:v>
                </c:pt>
                <c:pt idx="16">
                  <c:v>2E-3</c:v>
                </c:pt>
                <c:pt idx="17">
                  <c:v>2E-3</c:v>
                </c:pt>
              </c:numCache>
            </c:numRef>
          </c:val>
          <c:extLst>
            <c:ext xmlns:c16="http://schemas.microsoft.com/office/drawing/2014/chart" uri="{C3380CC4-5D6E-409C-BE32-E72D297353CC}">
              <c16:uniqueId val="{00000002-A5E4-429D-B345-185DC56D8F17}"/>
            </c:ext>
          </c:extLst>
        </c:ser>
        <c:dLbls>
          <c:showLegendKey val="0"/>
          <c:showVal val="0"/>
          <c:showCatName val="0"/>
          <c:showSerName val="0"/>
          <c:showPercent val="0"/>
          <c:showBubbleSize val="0"/>
        </c:dLbls>
        <c:gapWidth val="182"/>
        <c:axId val="257908848"/>
        <c:axId val="257908488"/>
      </c:barChart>
      <c:catAx>
        <c:axId val="257908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57908488"/>
        <c:crosses val="autoZero"/>
        <c:auto val="1"/>
        <c:lblAlgn val="ctr"/>
        <c:lblOffset val="100"/>
        <c:noMultiLvlLbl val="0"/>
      </c:catAx>
      <c:valAx>
        <c:axId val="257908488"/>
        <c:scaling>
          <c:orientation val="minMax"/>
          <c:max val="0.16000000000000003"/>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 residents aged 16+ in employment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57908848"/>
        <c:crosses val="autoZero"/>
        <c:crossBetween val="between"/>
        <c:majorUnit val="4.0000000000000008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2"/>
          <c:order val="0"/>
          <c:tx>
            <c:strRef>
              <c:f>TAH!$E$31</c:f>
              <c:strCache>
                <c:ptCount val="1"/>
                <c:pt idx="0">
                  <c:v>England</c:v>
                </c:pt>
              </c:strCache>
            </c:strRef>
          </c:tx>
          <c:spPr>
            <a:solidFill>
              <a:srgbClr val="808285"/>
            </a:solidFill>
            <a:ln>
              <a:noFill/>
            </a:ln>
            <a:effectLst/>
          </c:spPr>
          <c:invertIfNegative val="0"/>
          <c:cat>
            <c:strRef>
              <c:f>TAH!$B$32:$B$50</c:f>
              <c:strCache>
                <c:ptCount val="19"/>
                <c:pt idx="0">
                  <c:v>Other Service Activities</c:v>
                </c:pt>
                <c:pt idx="1">
                  <c:v>Arts, Entertainment &amp; Recreation</c:v>
                </c:pt>
                <c:pt idx="2">
                  <c:v>Human Health &amp; Social Work Activities</c:v>
                </c:pt>
                <c:pt idx="3">
                  <c:v>Education</c:v>
                </c:pt>
                <c:pt idx="4">
                  <c:v>Public Administration &amp; Defence; Compulsory Social Security</c:v>
                </c:pt>
                <c:pt idx="5">
                  <c:v>Administrative &amp; Support Service Activities</c:v>
                </c:pt>
                <c:pt idx="6">
                  <c:v>Professional, Scientific &amp; Technical Activities</c:v>
                </c:pt>
                <c:pt idx="7">
                  <c:v>Real Estate Activities</c:v>
                </c:pt>
                <c:pt idx="8">
                  <c:v>Financial &amp; Insurance Activities</c:v>
                </c:pt>
                <c:pt idx="9">
                  <c:v>Information &amp; Communication</c:v>
                </c:pt>
                <c:pt idx="10">
                  <c:v>Accommodation &amp; Food Service Activities</c:v>
                </c:pt>
                <c:pt idx="11">
                  <c:v>Transportation &amp; Storage</c:v>
                </c:pt>
                <c:pt idx="12">
                  <c:v>Wholesale &amp; Retail Trade; Repair of Motor Vehicles &amp; Motorcycles</c:v>
                </c:pt>
                <c:pt idx="13">
                  <c:v>Construction</c:v>
                </c:pt>
                <c:pt idx="14">
                  <c:v>Water Supply; Sewerage, Waste Management &amp; Remediation Activities</c:v>
                </c:pt>
                <c:pt idx="15">
                  <c:v>Electricity, Gas, Steam &amp; Air Conditioning Supply</c:v>
                </c:pt>
                <c:pt idx="16">
                  <c:v>Manufacturing</c:v>
                </c:pt>
                <c:pt idx="17">
                  <c:v>Mining &amp; Quarrying</c:v>
                </c:pt>
                <c:pt idx="18">
                  <c:v>Agriculture, Forestry &amp; Fishing</c:v>
                </c:pt>
              </c:strCache>
            </c:strRef>
          </c:cat>
          <c:val>
            <c:numRef>
              <c:f>TAH!$E$32:$E$50</c:f>
              <c:numCache>
                <c:formatCode>0%</c:formatCode>
                <c:ptCount val="19"/>
                <c:pt idx="0">
                  <c:v>4.9127819363541742E-2</c:v>
                </c:pt>
                <c:pt idx="1">
                  <c:v>2.550225033696233E-2</c:v>
                </c:pt>
                <c:pt idx="2">
                  <c:v>4.5194071255628646E-2</c:v>
                </c:pt>
                <c:pt idx="3">
                  <c:v>2.0269054477537525E-2</c:v>
                </c:pt>
                <c:pt idx="4">
                  <c:v>2.1112944843495983E-3</c:v>
                </c:pt>
                <c:pt idx="5">
                  <c:v>8.7826444512415794E-2</c:v>
                </c:pt>
                <c:pt idx="6">
                  <c:v>0.13931159968314896</c:v>
                </c:pt>
                <c:pt idx="7">
                  <c:v>0.10190189046231343</c:v>
                </c:pt>
                <c:pt idx="8">
                  <c:v>3.9609739919980548E-2</c:v>
                </c:pt>
                <c:pt idx="9">
                  <c:v>8.9124771857175031E-2</c:v>
                </c:pt>
                <c:pt idx="10">
                  <c:v>5.0635438689661895E-2</c:v>
                </c:pt>
                <c:pt idx="11">
                  <c:v>3.2306032381995961E-2</c:v>
                </c:pt>
                <c:pt idx="12">
                  <c:v>0.13973937098124103</c:v>
                </c:pt>
                <c:pt idx="13">
                  <c:v>0.11128193579397064</c:v>
                </c:pt>
                <c:pt idx="14">
                  <c:v>3.4833445934211956E-3</c:v>
                </c:pt>
                <c:pt idx="15">
                  <c:v>3.5956093500184305E-3</c:v>
                </c:pt>
                <c:pt idx="16">
                  <c:v>4.8032061559628608E-2</c:v>
                </c:pt>
                <c:pt idx="17">
                  <c:v>2.0131468528334527E-3</c:v>
                </c:pt>
                <c:pt idx="18">
                  <c:v>8.9341234441751727E-3</c:v>
                </c:pt>
              </c:numCache>
            </c:numRef>
          </c:val>
          <c:extLst>
            <c:ext xmlns:c16="http://schemas.microsoft.com/office/drawing/2014/chart" uri="{C3380CC4-5D6E-409C-BE32-E72D297353CC}">
              <c16:uniqueId val="{00000000-296D-4CAB-B30F-603757234063}"/>
            </c:ext>
          </c:extLst>
        </c:ser>
        <c:ser>
          <c:idx val="1"/>
          <c:order val="1"/>
          <c:tx>
            <c:strRef>
              <c:f>TAH!$D$31</c:f>
              <c:strCache>
                <c:ptCount val="1"/>
                <c:pt idx="0">
                  <c:v>Buckinghamshire</c:v>
                </c:pt>
              </c:strCache>
            </c:strRef>
          </c:tx>
          <c:spPr>
            <a:solidFill>
              <a:srgbClr val="B5D123"/>
            </a:solidFill>
            <a:ln>
              <a:noFill/>
            </a:ln>
            <a:effectLst/>
          </c:spPr>
          <c:invertIfNegative val="0"/>
          <c:cat>
            <c:strRef>
              <c:f>TAH!$B$32:$B$50</c:f>
              <c:strCache>
                <c:ptCount val="19"/>
                <c:pt idx="0">
                  <c:v>Other Service Activities</c:v>
                </c:pt>
                <c:pt idx="1">
                  <c:v>Arts, Entertainment &amp; Recreation</c:v>
                </c:pt>
                <c:pt idx="2">
                  <c:v>Human Health &amp; Social Work Activities</c:v>
                </c:pt>
                <c:pt idx="3">
                  <c:v>Education</c:v>
                </c:pt>
                <c:pt idx="4">
                  <c:v>Public Administration &amp; Defence; Compulsory Social Security</c:v>
                </c:pt>
                <c:pt idx="5">
                  <c:v>Administrative &amp; Support Service Activities</c:v>
                </c:pt>
                <c:pt idx="6">
                  <c:v>Professional, Scientific &amp; Technical Activities</c:v>
                </c:pt>
                <c:pt idx="7">
                  <c:v>Real Estate Activities</c:v>
                </c:pt>
                <c:pt idx="8">
                  <c:v>Financial &amp; Insurance Activities</c:v>
                </c:pt>
                <c:pt idx="9">
                  <c:v>Information &amp; Communication</c:v>
                </c:pt>
                <c:pt idx="10">
                  <c:v>Accommodation &amp; Food Service Activities</c:v>
                </c:pt>
                <c:pt idx="11">
                  <c:v>Transportation &amp; Storage</c:v>
                </c:pt>
                <c:pt idx="12">
                  <c:v>Wholesale &amp; Retail Trade; Repair of Motor Vehicles &amp; Motorcycles</c:v>
                </c:pt>
                <c:pt idx="13">
                  <c:v>Construction</c:v>
                </c:pt>
                <c:pt idx="14">
                  <c:v>Water Supply; Sewerage, Waste Management &amp; Remediation Activities</c:v>
                </c:pt>
                <c:pt idx="15">
                  <c:v>Electricity, Gas, Steam &amp; Air Conditioning Supply</c:v>
                </c:pt>
                <c:pt idx="16">
                  <c:v>Manufacturing</c:v>
                </c:pt>
                <c:pt idx="17">
                  <c:v>Mining &amp; Quarrying</c:v>
                </c:pt>
                <c:pt idx="18">
                  <c:v>Agriculture, Forestry &amp; Fishing</c:v>
                </c:pt>
              </c:strCache>
            </c:strRef>
          </c:cat>
          <c:val>
            <c:numRef>
              <c:f>TAH!$D$32:$D$50</c:f>
              <c:numCache>
                <c:formatCode>0%</c:formatCode>
                <c:ptCount val="19"/>
                <c:pt idx="0">
                  <c:v>4.4289535202072322E-2</c:v>
                </c:pt>
                <c:pt idx="1">
                  <c:v>2.4366615420255672E-2</c:v>
                </c:pt>
                <c:pt idx="2">
                  <c:v>4.5363603816102605E-2</c:v>
                </c:pt>
                <c:pt idx="3">
                  <c:v>1.804856474948929E-2</c:v>
                </c:pt>
                <c:pt idx="4">
                  <c:v>2.0217762146452416E-3</c:v>
                </c:pt>
                <c:pt idx="5">
                  <c:v>9.8666891308468299E-2</c:v>
                </c:pt>
                <c:pt idx="6">
                  <c:v>0.17353579175704989</c:v>
                </c:pt>
                <c:pt idx="7">
                  <c:v>0.10218393951519492</c:v>
                </c:pt>
                <c:pt idx="8">
                  <c:v>3.0263462712970958E-2</c:v>
                </c:pt>
                <c:pt idx="9">
                  <c:v>0.11134511298780617</c:v>
                </c:pt>
                <c:pt idx="10">
                  <c:v>3.3254006697133708E-2</c:v>
                </c:pt>
                <c:pt idx="11">
                  <c:v>2.5082661162942527E-2</c:v>
                </c:pt>
                <c:pt idx="12">
                  <c:v>0.13065728787144873</c:v>
                </c:pt>
                <c:pt idx="13">
                  <c:v>0.10228924035970768</c:v>
                </c:pt>
                <c:pt idx="14">
                  <c:v>4.0435524292904831E-3</c:v>
                </c:pt>
                <c:pt idx="15">
                  <c:v>3.0326643219678621E-3</c:v>
                </c:pt>
                <c:pt idx="16">
                  <c:v>4.378409114841101E-2</c:v>
                </c:pt>
                <c:pt idx="17">
                  <c:v>1.0530084451277298E-3</c:v>
                </c:pt>
                <c:pt idx="18">
                  <c:v>6.7181938799149169E-3</c:v>
                </c:pt>
              </c:numCache>
            </c:numRef>
          </c:val>
          <c:extLst>
            <c:ext xmlns:c16="http://schemas.microsoft.com/office/drawing/2014/chart" uri="{C3380CC4-5D6E-409C-BE32-E72D297353CC}">
              <c16:uniqueId val="{00000001-296D-4CAB-B30F-603757234063}"/>
            </c:ext>
          </c:extLst>
        </c:ser>
        <c:ser>
          <c:idx val="0"/>
          <c:order val="2"/>
          <c:tx>
            <c:strRef>
              <c:f>TAH!$C$31</c:f>
              <c:strCache>
                <c:ptCount val="1"/>
                <c:pt idx="0">
                  <c:v>Terriers &amp; Amersham Hill</c:v>
                </c:pt>
              </c:strCache>
            </c:strRef>
          </c:tx>
          <c:spPr>
            <a:solidFill>
              <a:srgbClr val="006965"/>
            </a:solidFill>
            <a:ln>
              <a:noFill/>
            </a:ln>
            <a:effectLst/>
          </c:spPr>
          <c:invertIfNegative val="0"/>
          <c:dLbls>
            <c:dLbl>
              <c:idx val="6"/>
              <c:layout>
                <c:manualLayout>
                  <c:x val="-2.2327707454289731E-3"/>
                  <c:y val="-7.395760540414628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96D-4CAB-B30F-603757234063}"/>
                </c:ext>
              </c:extLst>
            </c:dLbl>
            <c:dLbl>
              <c:idx val="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96D-4CAB-B30F-603757234063}"/>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96D-4CAB-B30F-603757234063}"/>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TAH!$B$32:$B$50</c:f>
              <c:strCache>
                <c:ptCount val="19"/>
                <c:pt idx="0">
                  <c:v>Other Service Activities</c:v>
                </c:pt>
                <c:pt idx="1">
                  <c:v>Arts, Entertainment &amp; Recreation</c:v>
                </c:pt>
                <c:pt idx="2">
                  <c:v>Human Health &amp; Social Work Activities</c:v>
                </c:pt>
                <c:pt idx="3">
                  <c:v>Education</c:v>
                </c:pt>
                <c:pt idx="4">
                  <c:v>Public Administration &amp; Defence; Compulsory Social Security</c:v>
                </c:pt>
                <c:pt idx="5">
                  <c:v>Administrative &amp; Support Service Activities</c:v>
                </c:pt>
                <c:pt idx="6">
                  <c:v>Professional, Scientific &amp; Technical Activities</c:v>
                </c:pt>
                <c:pt idx="7">
                  <c:v>Real Estate Activities</c:v>
                </c:pt>
                <c:pt idx="8">
                  <c:v>Financial &amp; Insurance Activities</c:v>
                </c:pt>
                <c:pt idx="9">
                  <c:v>Information &amp; Communication</c:v>
                </c:pt>
                <c:pt idx="10">
                  <c:v>Accommodation &amp; Food Service Activities</c:v>
                </c:pt>
                <c:pt idx="11">
                  <c:v>Transportation &amp; Storage</c:v>
                </c:pt>
                <c:pt idx="12">
                  <c:v>Wholesale &amp; Retail Trade; Repair of Motor Vehicles &amp; Motorcycles</c:v>
                </c:pt>
                <c:pt idx="13">
                  <c:v>Construction</c:v>
                </c:pt>
                <c:pt idx="14">
                  <c:v>Water Supply; Sewerage, Waste Management &amp; Remediation Activities</c:v>
                </c:pt>
                <c:pt idx="15">
                  <c:v>Electricity, Gas, Steam &amp; Air Conditioning Supply</c:v>
                </c:pt>
                <c:pt idx="16">
                  <c:v>Manufacturing</c:v>
                </c:pt>
                <c:pt idx="17">
                  <c:v>Mining &amp; Quarrying</c:v>
                </c:pt>
                <c:pt idx="18">
                  <c:v>Agriculture, Forestry &amp; Fishing</c:v>
                </c:pt>
              </c:strCache>
            </c:strRef>
          </c:cat>
          <c:val>
            <c:numRef>
              <c:f>TAH!$C$32:$C$50</c:f>
              <c:numCache>
                <c:formatCode>0%</c:formatCode>
                <c:ptCount val="19"/>
                <c:pt idx="0">
                  <c:v>2.3400936037441498E-2</c:v>
                </c:pt>
                <c:pt idx="1">
                  <c:v>1.8720748829953199E-2</c:v>
                </c:pt>
                <c:pt idx="2">
                  <c:v>5.9282371294851796E-2</c:v>
                </c:pt>
                <c:pt idx="3">
                  <c:v>2.8081123244929798E-2</c:v>
                </c:pt>
                <c:pt idx="4">
                  <c:v>3.1201248049921998E-3</c:v>
                </c:pt>
                <c:pt idx="5">
                  <c:v>7.8003120124804995E-2</c:v>
                </c:pt>
                <c:pt idx="6">
                  <c:v>0.13260530421216848</c:v>
                </c:pt>
                <c:pt idx="7">
                  <c:v>0.13416536661466458</c:v>
                </c:pt>
                <c:pt idx="8">
                  <c:v>6.8642745709828396E-2</c:v>
                </c:pt>
                <c:pt idx="9">
                  <c:v>0.12168486739469579</c:v>
                </c:pt>
                <c:pt idx="10">
                  <c:v>2.9641185647425898E-2</c:v>
                </c:pt>
                <c:pt idx="11">
                  <c:v>3.5881435257410298E-2</c:v>
                </c:pt>
                <c:pt idx="12">
                  <c:v>0.1357254290171607</c:v>
                </c:pt>
                <c:pt idx="13">
                  <c:v>7.3322932917316688E-2</c:v>
                </c:pt>
                <c:pt idx="14">
                  <c:v>1.5600624024960999E-3</c:v>
                </c:pt>
                <c:pt idx="15">
                  <c:v>1.5600624024960999E-3</c:v>
                </c:pt>
                <c:pt idx="16">
                  <c:v>4.8361934477379097E-2</c:v>
                </c:pt>
                <c:pt idx="17">
                  <c:v>1.5600624024960999E-3</c:v>
                </c:pt>
                <c:pt idx="18">
                  <c:v>4.6801872074882997E-3</c:v>
                </c:pt>
              </c:numCache>
            </c:numRef>
          </c:val>
          <c:extLst>
            <c:ext xmlns:c16="http://schemas.microsoft.com/office/drawing/2014/chart" uri="{C3380CC4-5D6E-409C-BE32-E72D297353CC}">
              <c16:uniqueId val="{00000002-296D-4CAB-B30F-603757234063}"/>
            </c:ext>
          </c:extLst>
        </c:ser>
        <c:dLbls>
          <c:showLegendKey val="0"/>
          <c:showVal val="0"/>
          <c:showCatName val="0"/>
          <c:showSerName val="0"/>
          <c:showPercent val="0"/>
          <c:showBubbleSize val="0"/>
        </c:dLbls>
        <c:gapWidth val="182"/>
        <c:axId val="1086090096"/>
        <c:axId val="1086092256"/>
      </c:barChart>
      <c:catAx>
        <c:axId val="10860900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86092256"/>
        <c:crosses val="autoZero"/>
        <c:auto val="1"/>
        <c:lblAlgn val="ctr"/>
        <c:lblOffset val="100"/>
        <c:noMultiLvlLbl val="0"/>
      </c:catAx>
      <c:valAx>
        <c:axId val="1086092256"/>
        <c:scaling>
          <c:orientation val="minMax"/>
          <c:max val="0.2"/>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86090096"/>
        <c:crosses val="autoZero"/>
        <c:crossBetween val="between"/>
        <c:majorUnit val="5.000000000000001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Data!$C$24</c:f>
              <c:strCache>
                <c:ptCount val="1"/>
                <c:pt idx="0">
                  <c:v>Public sector</c:v>
                </c:pt>
              </c:strCache>
            </c:strRef>
          </c:tx>
          <c:spPr>
            <a:solidFill>
              <a:srgbClr val="0069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(Data!$B$25:$B$26,Data!$B$34)</c:f>
              <c:strCache>
                <c:ptCount val="3"/>
                <c:pt idx="0">
                  <c:v>England</c:v>
                </c:pt>
                <c:pt idx="1">
                  <c:v>Buckinghamshire</c:v>
                </c:pt>
                <c:pt idx="2">
                  <c:v>Terriers &amp; Amersham Hill</c:v>
                </c:pt>
              </c:strCache>
            </c:strRef>
          </c:cat>
          <c:val>
            <c:numRef>
              <c:f>(Data!$C$25:$C$26,Data!$C$34)</c:f>
              <c:numCache>
                <c:formatCode>0%</c:formatCode>
                <c:ptCount val="3"/>
                <c:pt idx="0">
                  <c:v>0.30299999999999999</c:v>
                </c:pt>
                <c:pt idx="1">
                  <c:v>0.28100000000000003</c:v>
                </c:pt>
                <c:pt idx="2">
                  <c:v>0.29100000000000004</c:v>
                </c:pt>
              </c:numCache>
            </c:numRef>
          </c:val>
          <c:extLst>
            <c:ext xmlns:c16="http://schemas.microsoft.com/office/drawing/2014/chart" uri="{C3380CC4-5D6E-409C-BE32-E72D297353CC}">
              <c16:uniqueId val="{00000000-2AB0-45A3-BD63-5ADA9EEFEA3A}"/>
            </c:ext>
          </c:extLst>
        </c:ser>
        <c:ser>
          <c:idx val="1"/>
          <c:order val="1"/>
          <c:tx>
            <c:strRef>
              <c:f>Data!$D$24</c:f>
              <c:strCache>
                <c:ptCount val="1"/>
                <c:pt idx="0">
                  <c:v>Private sector</c:v>
                </c:pt>
              </c:strCache>
            </c:strRef>
          </c:tx>
          <c:spPr>
            <a:solidFill>
              <a:srgbClr val="B5D12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(Data!$B$25:$B$26,Data!$B$34)</c:f>
              <c:strCache>
                <c:ptCount val="3"/>
                <c:pt idx="0">
                  <c:v>England</c:v>
                </c:pt>
                <c:pt idx="1">
                  <c:v>Buckinghamshire</c:v>
                </c:pt>
                <c:pt idx="2">
                  <c:v>Terriers &amp; Amersham Hill</c:v>
                </c:pt>
              </c:strCache>
            </c:strRef>
          </c:cat>
          <c:val>
            <c:numRef>
              <c:f>(Data!$D$25:$D$26,Data!$D$34)</c:f>
              <c:numCache>
                <c:formatCode>0%</c:formatCode>
                <c:ptCount val="3"/>
                <c:pt idx="0">
                  <c:v>0.69700000000000006</c:v>
                </c:pt>
                <c:pt idx="1">
                  <c:v>0.71899999999999997</c:v>
                </c:pt>
                <c:pt idx="2">
                  <c:v>0.70899999999999996</c:v>
                </c:pt>
              </c:numCache>
            </c:numRef>
          </c:val>
          <c:extLst>
            <c:ext xmlns:c16="http://schemas.microsoft.com/office/drawing/2014/chart" uri="{C3380CC4-5D6E-409C-BE32-E72D297353CC}">
              <c16:uniqueId val="{00000001-2AB0-45A3-BD63-5ADA9EEFEA3A}"/>
            </c:ext>
          </c:extLst>
        </c:ser>
        <c:dLbls>
          <c:showLegendKey val="0"/>
          <c:showVal val="0"/>
          <c:showCatName val="0"/>
          <c:showSerName val="0"/>
          <c:showPercent val="0"/>
          <c:showBubbleSize val="0"/>
        </c:dLbls>
        <c:gapWidth val="150"/>
        <c:overlap val="100"/>
        <c:axId val="686875080"/>
        <c:axId val="684647888"/>
      </c:barChart>
      <c:catAx>
        <c:axId val="6868750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84647888"/>
        <c:crosses val="autoZero"/>
        <c:auto val="1"/>
        <c:lblAlgn val="ctr"/>
        <c:lblOffset val="100"/>
        <c:noMultiLvlLbl val="0"/>
      </c:catAx>
      <c:valAx>
        <c:axId val="68464788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86875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'[Travel data - Terriers &amp; Amersham Hill.xlsx]Method of travel to work'!$A$58</c:f>
              <c:strCache>
                <c:ptCount val="1"/>
                <c:pt idx="0">
                  <c:v>Terriers &amp; Amersham Hill</c:v>
                </c:pt>
              </c:strCache>
            </c:strRef>
          </c:tx>
          <c:spPr>
            <a:solidFill>
              <a:srgbClr val="006965"/>
            </a:solidFill>
            <a:ln>
              <a:noFill/>
            </a:ln>
            <a:effectLst/>
          </c:spPr>
          <c:invertIfNegative val="0"/>
          <c:cat>
            <c:strRef>
              <c:f>'[Travel data - Terriers &amp; Amersham Hill.xlsx]Method of travel to work'!$B$50:$C$50</c:f>
              <c:strCache>
                <c:ptCount val="1"/>
                <c:pt idx="0">
                  <c:v>Work mainly at or from home</c:v>
                </c:pt>
              </c:strCache>
              <c:extLst/>
            </c:strRef>
          </c:cat>
          <c:val>
            <c:numRef>
              <c:f>'[Travel data - Terriers &amp; Amersham Hill.xlsx]Method of travel to work'!$B$58:$C$58</c:f>
              <c:numCache>
                <c:formatCode>0%</c:formatCode>
                <c:ptCount val="1"/>
                <c:pt idx="0">
                  <c:v>0.37396551724137933</c:v>
                </c:pt>
              </c:numCache>
              <c:extLst/>
            </c:numRef>
          </c:val>
          <c:extLst>
            <c:ext xmlns:c16="http://schemas.microsoft.com/office/drawing/2014/chart" uri="{C3380CC4-5D6E-409C-BE32-E72D297353CC}">
              <c16:uniqueId val="{00000000-717C-4C0C-8AF1-635D8506716A}"/>
            </c:ext>
          </c:extLst>
        </c:ser>
        <c:ser>
          <c:idx val="1"/>
          <c:order val="1"/>
          <c:tx>
            <c:strRef>
              <c:f>'[Travel data - Terriers &amp; Amersham Hill.xlsx]Method of travel to work'!$A$61</c:f>
              <c:strCache>
                <c:ptCount val="1"/>
                <c:pt idx="0">
                  <c:v>Buckinghamshire</c:v>
                </c:pt>
              </c:strCache>
            </c:strRef>
          </c:tx>
          <c:spPr>
            <a:solidFill>
              <a:srgbClr val="B5D123"/>
            </a:solidFill>
            <a:ln>
              <a:noFill/>
            </a:ln>
            <a:effectLst/>
          </c:spPr>
          <c:invertIfNegative val="0"/>
          <c:cat>
            <c:strRef>
              <c:f>'[Travel data - Terriers &amp; Amersham Hill.xlsx]Method of travel to work'!$B$50:$C$50</c:f>
              <c:strCache>
                <c:ptCount val="1"/>
                <c:pt idx="0">
                  <c:v>Work mainly at or from home</c:v>
                </c:pt>
              </c:strCache>
              <c:extLst/>
            </c:strRef>
          </c:cat>
          <c:val>
            <c:numRef>
              <c:f>'[Travel data - Terriers &amp; Amersham Hill.xlsx]Method of travel to work'!$B$61:$C$61</c:f>
              <c:numCache>
                <c:formatCode>0%</c:formatCode>
                <c:ptCount val="1"/>
                <c:pt idx="0">
                  <c:v>0.41726551806225076</c:v>
                </c:pt>
              </c:numCache>
              <c:extLst/>
            </c:numRef>
          </c:val>
          <c:extLst>
            <c:ext xmlns:c16="http://schemas.microsoft.com/office/drawing/2014/chart" uri="{C3380CC4-5D6E-409C-BE32-E72D297353CC}">
              <c16:uniqueId val="{00000001-717C-4C0C-8AF1-635D8506716A}"/>
            </c:ext>
          </c:extLst>
        </c:ser>
        <c:ser>
          <c:idx val="2"/>
          <c:order val="2"/>
          <c:tx>
            <c:strRef>
              <c:f>'[Travel data - Terriers &amp; Amersham Hill.xlsx]Method of travel to work'!$A$62</c:f>
              <c:strCache>
                <c:ptCount val="1"/>
                <c:pt idx="0">
                  <c:v>England</c:v>
                </c:pt>
              </c:strCache>
            </c:strRef>
          </c:tx>
          <c:spPr>
            <a:solidFill>
              <a:srgbClr val="808285"/>
            </a:solidFill>
            <a:ln>
              <a:noFill/>
            </a:ln>
            <a:effectLst/>
          </c:spPr>
          <c:invertIfNegative val="0"/>
          <c:cat>
            <c:strRef>
              <c:f>'[Travel data - Terriers &amp; Amersham Hill.xlsx]Method of travel to work'!$B$50:$C$50</c:f>
              <c:strCache>
                <c:ptCount val="1"/>
                <c:pt idx="0">
                  <c:v>Work mainly at or from home</c:v>
                </c:pt>
              </c:strCache>
              <c:extLst/>
            </c:strRef>
          </c:cat>
          <c:val>
            <c:numRef>
              <c:f>'[Travel data - Terriers &amp; Amersham Hill.xlsx]Method of travel to work'!$B$62:$C$62</c:f>
              <c:numCache>
                <c:formatCode>0%</c:formatCode>
                <c:ptCount val="1"/>
                <c:pt idx="0">
                  <c:v>0.32471498255348819</c:v>
                </c:pt>
              </c:numCache>
              <c:extLst/>
            </c:numRef>
          </c:val>
          <c:extLst>
            <c:ext xmlns:c16="http://schemas.microsoft.com/office/drawing/2014/chart" uri="{C3380CC4-5D6E-409C-BE32-E72D297353CC}">
              <c16:uniqueId val="{00000002-717C-4C0C-8AF1-635D8506716A}"/>
            </c:ext>
          </c:extLst>
        </c:ser>
        <c:dLbls>
          <c:showLegendKey val="0"/>
          <c:showVal val="0"/>
          <c:showCatName val="0"/>
          <c:showSerName val="0"/>
          <c:showPercent val="0"/>
          <c:showBubbleSize val="0"/>
        </c:dLbls>
        <c:gapWidth val="219"/>
        <c:overlap val="-27"/>
        <c:axId val="639681488"/>
        <c:axId val="639685328"/>
      </c:barChart>
      <c:catAx>
        <c:axId val="639681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39685328"/>
        <c:crosses val="autoZero"/>
        <c:auto val="1"/>
        <c:lblAlgn val="ctr"/>
        <c:lblOffset val="100"/>
        <c:noMultiLvlLbl val="0"/>
      </c:catAx>
      <c:valAx>
        <c:axId val="639685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39681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'[Travel data - Terriers &amp; Amersham Hill.xlsx]Distance travelled to work'!$A$23</c:f>
              <c:strCache>
                <c:ptCount val="1"/>
                <c:pt idx="0">
                  <c:v>Terriers &amp; Amersham Hill</c:v>
                </c:pt>
              </c:strCache>
            </c:strRef>
          </c:tx>
          <c:spPr>
            <a:solidFill>
              <a:srgbClr val="006965"/>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23-417B-8EB2-70A8E6FD6B03}"/>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'[1]Distance travelled to work'!$B$15:$I$15</c:f>
              <c:strCache>
                <c:ptCount val="8"/>
                <c:pt idx="0">
                  <c:v>Less than 2km</c:v>
                </c:pt>
                <c:pt idx="1">
                  <c:v>2km to less than 5km</c:v>
                </c:pt>
                <c:pt idx="2">
                  <c:v>5km to less than 10km</c:v>
                </c:pt>
                <c:pt idx="3">
                  <c:v>10km to less than 20km</c:v>
                </c:pt>
                <c:pt idx="4">
                  <c:v>20km to less than 30km</c:v>
                </c:pt>
                <c:pt idx="5">
                  <c:v>30km to less than 40km</c:v>
                </c:pt>
                <c:pt idx="6">
                  <c:v>40km to less than 60km</c:v>
                </c:pt>
                <c:pt idx="7">
                  <c:v>60km and over</c:v>
                </c:pt>
              </c:strCache>
            </c:strRef>
          </c:cat>
          <c:val>
            <c:numRef>
              <c:f>'[1]Distance travelled to work'!$B$23:$I$23</c:f>
              <c:numCache>
                <c:formatCode>0%</c:formatCode>
                <c:ptCount val="8"/>
                <c:pt idx="0">
                  <c:v>0.23399862353750861</c:v>
                </c:pt>
                <c:pt idx="1">
                  <c:v>0.22436338609772882</c:v>
                </c:pt>
                <c:pt idx="2">
                  <c:v>0.13007570543702685</c:v>
                </c:pt>
                <c:pt idx="3">
                  <c:v>0.15794907088781832</c:v>
                </c:pt>
                <c:pt idx="4">
                  <c:v>0.11837577426015142</c:v>
                </c:pt>
                <c:pt idx="5">
                  <c:v>6.4349621472814866E-2</c:v>
                </c:pt>
                <c:pt idx="6">
                  <c:v>5.5058499655884378E-2</c:v>
                </c:pt>
                <c:pt idx="7">
                  <c:v>1.5829318651066758E-2</c:v>
                </c:pt>
              </c:numCache>
            </c:numRef>
          </c:val>
          <c:extLst>
            <c:ext xmlns:c16="http://schemas.microsoft.com/office/drawing/2014/chart" uri="{C3380CC4-5D6E-409C-BE32-E72D297353CC}">
              <c16:uniqueId val="{00000000-AC23-417B-8EB2-70A8E6FD6B03}"/>
            </c:ext>
          </c:extLst>
        </c:ser>
        <c:ser>
          <c:idx val="1"/>
          <c:order val="1"/>
          <c:tx>
            <c:strRef>
              <c:f>'[Travel data - Terriers &amp; Amersham Hill.xlsx]Distance travelled to work'!$A$26</c:f>
              <c:strCache>
                <c:ptCount val="1"/>
                <c:pt idx="0">
                  <c:v>Buckinghamshire</c:v>
                </c:pt>
              </c:strCache>
            </c:strRef>
          </c:tx>
          <c:spPr>
            <a:solidFill>
              <a:srgbClr val="B5D123"/>
            </a:solidFill>
            <a:ln>
              <a:noFill/>
            </a:ln>
            <a:effectLst/>
          </c:spPr>
          <c:invertIfNegative val="0"/>
          <c:cat>
            <c:strRef>
              <c:f>'[1]Distance travelled to work'!$B$15:$I$15</c:f>
              <c:strCache>
                <c:ptCount val="8"/>
                <c:pt idx="0">
                  <c:v>Less than 2km</c:v>
                </c:pt>
                <c:pt idx="1">
                  <c:v>2km to less than 5km</c:v>
                </c:pt>
                <c:pt idx="2">
                  <c:v>5km to less than 10km</c:v>
                </c:pt>
                <c:pt idx="3">
                  <c:v>10km to less than 20km</c:v>
                </c:pt>
                <c:pt idx="4">
                  <c:v>20km to less than 30km</c:v>
                </c:pt>
                <c:pt idx="5">
                  <c:v>30km to less than 40km</c:v>
                </c:pt>
                <c:pt idx="6">
                  <c:v>40km to less than 60km</c:v>
                </c:pt>
                <c:pt idx="7">
                  <c:v>60km and over</c:v>
                </c:pt>
              </c:strCache>
            </c:strRef>
          </c:cat>
          <c:val>
            <c:numRef>
              <c:f>'[1]Distance travelled to work'!$B$26:$I$26</c:f>
              <c:numCache>
                <c:formatCode>0%</c:formatCode>
                <c:ptCount val="8"/>
                <c:pt idx="0">
                  <c:v>0.18453915728384485</c:v>
                </c:pt>
                <c:pt idx="1">
                  <c:v>0.1658758961840946</c:v>
                </c:pt>
                <c:pt idx="2">
                  <c:v>0.16942425981457981</c:v>
                </c:pt>
                <c:pt idx="3">
                  <c:v>0.20801170394199758</c:v>
                </c:pt>
                <c:pt idx="4">
                  <c:v>0.12617302112044229</c:v>
                </c:pt>
                <c:pt idx="5">
                  <c:v>6.6408554870310943E-2</c:v>
                </c:pt>
                <c:pt idx="6">
                  <c:v>5.7614432706374931E-2</c:v>
                </c:pt>
                <c:pt idx="7">
                  <c:v>2.1952974078354982E-2</c:v>
                </c:pt>
              </c:numCache>
            </c:numRef>
          </c:val>
          <c:extLst>
            <c:ext xmlns:c16="http://schemas.microsoft.com/office/drawing/2014/chart" uri="{C3380CC4-5D6E-409C-BE32-E72D297353CC}">
              <c16:uniqueId val="{00000001-AC23-417B-8EB2-70A8E6FD6B03}"/>
            </c:ext>
          </c:extLst>
        </c:ser>
        <c:ser>
          <c:idx val="2"/>
          <c:order val="2"/>
          <c:tx>
            <c:strRef>
              <c:f>'[Travel data - Terriers &amp; Amersham Hill.xlsx]Distance travelled to work'!$A$27</c:f>
              <c:strCache>
                <c:ptCount val="1"/>
                <c:pt idx="0">
                  <c:v>England</c:v>
                </c:pt>
              </c:strCache>
            </c:strRef>
          </c:tx>
          <c:spPr>
            <a:solidFill>
              <a:srgbClr val="808285"/>
            </a:solidFill>
            <a:ln>
              <a:noFill/>
            </a:ln>
            <a:effectLst/>
          </c:spPr>
          <c:invertIfNegative val="0"/>
          <c:cat>
            <c:strRef>
              <c:f>'[1]Distance travelled to work'!$B$15:$I$15</c:f>
              <c:strCache>
                <c:ptCount val="8"/>
                <c:pt idx="0">
                  <c:v>Less than 2km</c:v>
                </c:pt>
                <c:pt idx="1">
                  <c:v>2km to less than 5km</c:v>
                </c:pt>
                <c:pt idx="2">
                  <c:v>5km to less than 10km</c:v>
                </c:pt>
                <c:pt idx="3">
                  <c:v>10km to less than 20km</c:v>
                </c:pt>
                <c:pt idx="4">
                  <c:v>20km to less than 30km</c:v>
                </c:pt>
                <c:pt idx="5">
                  <c:v>30km to less than 40km</c:v>
                </c:pt>
                <c:pt idx="6">
                  <c:v>40km to less than 60km</c:v>
                </c:pt>
                <c:pt idx="7">
                  <c:v>60km and over</c:v>
                </c:pt>
              </c:strCache>
            </c:strRef>
          </c:cat>
          <c:val>
            <c:numRef>
              <c:f>'[1]Distance travelled to work'!$B$27:$I$27</c:f>
              <c:numCache>
                <c:formatCode>0%</c:formatCode>
                <c:ptCount val="8"/>
                <c:pt idx="0">
                  <c:v>0.20318935759368353</c:v>
                </c:pt>
                <c:pt idx="1">
                  <c:v>0.23381529285191116</c:v>
                </c:pt>
                <c:pt idx="2">
                  <c:v>0.21722886710659578</c:v>
                </c:pt>
                <c:pt idx="3">
                  <c:v>0.19276759336812113</c:v>
                </c:pt>
                <c:pt idx="4">
                  <c:v>7.3731956306137394E-2</c:v>
                </c:pt>
                <c:pt idx="5">
                  <c:v>3.0789944944611687E-2</c:v>
                </c:pt>
                <c:pt idx="6">
                  <c:v>2.3590830877276599E-2</c:v>
                </c:pt>
                <c:pt idx="7">
                  <c:v>2.48861569516627E-2</c:v>
                </c:pt>
              </c:numCache>
            </c:numRef>
          </c:val>
          <c:extLst>
            <c:ext xmlns:c16="http://schemas.microsoft.com/office/drawing/2014/chart" uri="{C3380CC4-5D6E-409C-BE32-E72D297353CC}">
              <c16:uniqueId val="{00000002-AC23-417B-8EB2-70A8E6FD6B03}"/>
            </c:ext>
          </c:extLst>
        </c:ser>
        <c:dLbls>
          <c:showLegendKey val="0"/>
          <c:showVal val="0"/>
          <c:showCatName val="0"/>
          <c:showSerName val="0"/>
          <c:showPercent val="0"/>
          <c:showBubbleSize val="0"/>
        </c:dLbls>
        <c:gapWidth val="219"/>
        <c:overlap val="-27"/>
        <c:axId val="626053712"/>
        <c:axId val="626053232"/>
      </c:barChart>
      <c:catAx>
        <c:axId val="62605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26053232"/>
        <c:crosses val="autoZero"/>
        <c:auto val="1"/>
        <c:lblAlgn val="ctr"/>
        <c:lblOffset val="100"/>
        <c:noMultiLvlLbl val="0"/>
      </c:catAx>
      <c:valAx>
        <c:axId val="626053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26053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a:ln>
              <a:noFill/>
            </a:ln>
          </c:spPr>
          <c:dPt>
            <c:idx val="0"/>
            <c:bubble3D val="0"/>
            <c:spPr>
              <a:solidFill>
                <a:srgbClr val="006965"/>
              </a:solidFill>
              <a:ln w="19050">
                <a:noFill/>
              </a:ln>
              <a:effectLst/>
            </c:spPr>
            <c:extLst>
              <c:ext xmlns:c16="http://schemas.microsoft.com/office/drawing/2014/chart" uri="{C3380CC4-5D6E-409C-BE32-E72D297353CC}">
                <c16:uniqueId val="{00000001-B5BB-4DD8-A114-A5972BA606C1}"/>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B5BB-4DD8-A114-A5972BA606C1}"/>
              </c:ext>
            </c:extLst>
          </c:dPt>
          <c:val>
            <c:numRef>
              <c:f>'[Travel data - Terriers &amp; Amersham Hill.xlsx]Method of travel to work'!$N$76:$N$77</c:f>
              <c:numCache>
                <c:formatCode>0%</c:formatCode>
                <c:ptCount val="2"/>
                <c:pt idx="0">
                  <c:v>0.72486918204351414</c:v>
                </c:pt>
                <c:pt idx="1">
                  <c:v>0.27513081795648586</c:v>
                </c:pt>
              </c:numCache>
            </c:numRef>
          </c:val>
          <c:extLst>
            <c:ext xmlns:c16="http://schemas.microsoft.com/office/drawing/2014/chart" uri="{C3380CC4-5D6E-409C-BE32-E72D297353CC}">
              <c16:uniqueId val="{00000004-B5BB-4DD8-A114-A5972BA606C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rgbClr val="006965"/>
              </a:solidFill>
              <a:ln w="19050">
                <a:noFill/>
              </a:ln>
              <a:effectLst/>
            </c:spPr>
            <c:extLst>
              <c:ext xmlns:c16="http://schemas.microsoft.com/office/drawing/2014/chart" uri="{C3380CC4-5D6E-409C-BE32-E72D297353CC}">
                <c16:uniqueId val="{00000001-26D6-4395-A419-164B1397F55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26D6-4395-A419-164B1397F55A}"/>
              </c:ext>
            </c:extLst>
          </c:dPt>
          <c:val>
            <c:numRef>
              <c:f>'[Travel data - Ryemead &amp; Micklefield.xlsx]Method of travel to work'!$O$54:$O$55</c:f>
              <c:numCache>
                <c:formatCode>0%</c:formatCode>
                <c:ptCount val="2"/>
                <c:pt idx="0">
                  <c:v>0.71</c:v>
                </c:pt>
                <c:pt idx="1">
                  <c:v>0.28999999999999998</c:v>
                </c:pt>
              </c:numCache>
            </c:numRef>
          </c:val>
          <c:extLst>
            <c:ext xmlns:c16="http://schemas.microsoft.com/office/drawing/2014/chart" uri="{C3380CC4-5D6E-409C-BE32-E72D297353CC}">
              <c16:uniqueId val="{00000004-26D6-4395-A419-164B1397F55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rgbClr val="006965"/>
              </a:solidFill>
              <a:ln w="19050">
                <a:noFill/>
              </a:ln>
              <a:effectLst/>
            </c:spPr>
            <c:extLst>
              <c:ext xmlns:c16="http://schemas.microsoft.com/office/drawing/2014/chart" uri="{C3380CC4-5D6E-409C-BE32-E72D297353CC}">
                <c16:uniqueId val="{00000001-473F-4AFA-9E0F-8DF0BB6D322C}"/>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473F-4AFA-9E0F-8DF0BB6D322C}"/>
              </c:ext>
            </c:extLst>
          </c:dPt>
          <c:val>
            <c:numRef>
              <c:f>'[Travel data - Ryemead &amp; Micklefield.xlsx]Method of travel to work'!$O$54:$O$55</c:f>
              <c:numCache>
                <c:formatCode>0%</c:formatCode>
                <c:ptCount val="2"/>
                <c:pt idx="0">
                  <c:v>0.8</c:v>
                </c:pt>
                <c:pt idx="1">
                  <c:v>0.2</c:v>
                </c:pt>
              </c:numCache>
            </c:numRef>
          </c:val>
          <c:extLst>
            <c:ext xmlns:c16="http://schemas.microsoft.com/office/drawing/2014/chart" uri="{C3380CC4-5D6E-409C-BE32-E72D297353CC}">
              <c16:uniqueId val="{00000004-473F-4AFA-9E0F-8DF0BB6D322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'[Travel data - Terriers &amp; Amersham Hill.xlsx]Method of travel to work'!$A$102</c:f>
              <c:strCache>
                <c:ptCount val="1"/>
                <c:pt idx="0">
                  <c:v>Terriers &amp; Amersham Hill</c:v>
                </c:pt>
              </c:strCache>
            </c:strRef>
          </c:tx>
          <c:spPr>
            <a:solidFill>
              <a:srgbClr val="006965"/>
            </a:solidFill>
            <a:ln>
              <a:noFill/>
            </a:ln>
            <a:effectLst/>
          </c:spPr>
          <c:invertIfNegative val="0"/>
          <c:cat>
            <c:strRef>
              <c:f>'[1]Method of travel to work'!$B$94:$H$94</c:f>
              <c:strCache>
                <c:ptCount val="7"/>
                <c:pt idx="0">
                  <c:v>Train</c:v>
                </c:pt>
                <c:pt idx="1">
                  <c:v>Bus, minibus or coach</c:v>
                </c:pt>
                <c:pt idx="2">
                  <c:v>Taxi</c:v>
                </c:pt>
                <c:pt idx="3">
                  <c:v>Motorcycle, scooter or moped</c:v>
                </c:pt>
                <c:pt idx="4">
                  <c:v>Bicycle</c:v>
                </c:pt>
                <c:pt idx="5">
                  <c:v>On foot</c:v>
                </c:pt>
                <c:pt idx="6">
                  <c:v>Other</c:v>
                </c:pt>
              </c:strCache>
            </c:strRef>
          </c:cat>
          <c:val>
            <c:numRef>
              <c:f>'[1]Method of travel to work'!$B$102:$H$102</c:f>
              <c:numCache>
                <c:formatCode>0%</c:formatCode>
                <c:ptCount val="7"/>
                <c:pt idx="0">
                  <c:v>3.993390250619664E-2</c:v>
                </c:pt>
                <c:pt idx="1">
                  <c:v>4.8196089231616633E-2</c:v>
                </c:pt>
                <c:pt idx="2">
                  <c:v>8.5375929496006604E-3</c:v>
                </c:pt>
                <c:pt idx="3">
                  <c:v>8.2621867254199944E-3</c:v>
                </c:pt>
                <c:pt idx="4">
                  <c:v>1.0465436518865326E-2</c:v>
                </c:pt>
                <c:pt idx="5">
                  <c:v>0.13852933076287524</c:v>
                </c:pt>
                <c:pt idx="6">
                  <c:v>2.1206279261911321E-2</c:v>
                </c:pt>
              </c:numCache>
            </c:numRef>
          </c:val>
          <c:extLst>
            <c:ext xmlns:c16="http://schemas.microsoft.com/office/drawing/2014/chart" uri="{C3380CC4-5D6E-409C-BE32-E72D297353CC}">
              <c16:uniqueId val="{00000000-A97C-4972-8FC6-C459DE261669}"/>
            </c:ext>
          </c:extLst>
        </c:ser>
        <c:ser>
          <c:idx val="1"/>
          <c:order val="1"/>
          <c:tx>
            <c:strRef>
              <c:f>'[Travel data - Terriers &amp; Amersham Hill.xlsx]Method of travel to work'!$A$105</c:f>
              <c:strCache>
                <c:ptCount val="1"/>
                <c:pt idx="0">
                  <c:v>Buckinghamshire</c:v>
                </c:pt>
              </c:strCache>
            </c:strRef>
          </c:tx>
          <c:spPr>
            <a:solidFill>
              <a:srgbClr val="B5D123"/>
            </a:solidFill>
            <a:ln>
              <a:noFill/>
            </a:ln>
            <a:effectLst/>
          </c:spPr>
          <c:invertIfNegative val="0"/>
          <c:cat>
            <c:strRef>
              <c:f>'[1]Method of travel to work'!$B$94:$H$94</c:f>
              <c:strCache>
                <c:ptCount val="7"/>
                <c:pt idx="0">
                  <c:v>Train</c:v>
                </c:pt>
                <c:pt idx="1">
                  <c:v>Bus, minibus or coach</c:v>
                </c:pt>
                <c:pt idx="2">
                  <c:v>Taxi</c:v>
                </c:pt>
                <c:pt idx="3">
                  <c:v>Motorcycle, scooter or moped</c:v>
                </c:pt>
                <c:pt idx="4">
                  <c:v>Bicycle</c:v>
                </c:pt>
                <c:pt idx="5">
                  <c:v>On foot</c:v>
                </c:pt>
                <c:pt idx="6">
                  <c:v>Other</c:v>
                </c:pt>
              </c:strCache>
            </c:strRef>
          </c:cat>
          <c:val>
            <c:numRef>
              <c:f>'[1]Method of travel to work'!$B$105:$H$105</c:f>
              <c:numCache>
                <c:formatCode>0%</c:formatCode>
                <c:ptCount val="7"/>
                <c:pt idx="0">
                  <c:v>2.5110526054344048E-2</c:v>
                </c:pt>
                <c:pt idx="1">
                  <c:v>2.3781729670657194E-2</c:v>
                </c:pt>
                <c:pt idx="2">
                  <c:v>1.0121206100044708E-2</c:v>
                </c:pt>
                <c:pt idx="3">
                  <c:v>5.5387213749937903E-3</c:v>
                </c:pt>
                <c:pt idx="4">
                  <c:v>1.3766082161839948E-2</c:v>
                </c:pt>
                <c:pt idx="5">
                  <c:v>9.8653817495405097E-2</c:v>
                </c:pt>
                <c:pt idx="6">
                  <c:v>2.7203069892206052E-2</c:v>
                </c:pt>
              </c:numCache>
            </c:numRef>
          </c:val>
          <c:extLst>
            <c:ext xmlns:c16="http://schemas.microsoft.com/office/drawing/2014/chart" uri="{C3380CC4-5D6E-409C-BE32-E72D297353CC}">
              <c16:uniqueId val="{00000001-A97C-4972-8FC6-C459DE261669}"/>
            </c:ext>
          </c:extLst>
        </c:ser>
        <c:ser>
          <c:idx val="2"/>
          <c:order val="2"/>
          <c:tx>
            <c:strRef>
              <c:f>'[Travel data - Terriers &amp; Amersham Hill.xlsx]Method of travel to work'!$A$106</c:f>
              <c:strCache>
                <c:ptCount val="1"/>
                <c:pt idx="0">
                  <c:v>England</c:v>
                </c:pt>
              </c:strCache>
            </c:strRef>
          </c:tx>
          <c:spPr>
            <a:solidFill>
              <a:srgbClr val="808285"/>
            </a:solidFill>
            <a:ln>
              <a:noFill/>
            </a:ln>
            <a:effectLst/>
          </c:spPr>
          <c:invertIfNegative val="0"/>
          <c:cat>
            <c:strRef>
              <c:f>'[1]Method of travel to work'!$B$94:$H$94</c:f>
              <c:strCache>
                <c:ptCount val="7"/>
                <c:pt idx="0">
                  <c:v>Train</c:v>
                </c:pt>
                <c:pt idx="1">
                  <c:v>Bus, minibus or coach</c:v>
                </c:pt>
                <c:pt idx="2">
                  <c:v>Taxi</c:v>
                </c:pt>
                <c:pt idx="3">
                  <c:v>Motorcycle, scooter or moped</c:v>
                </c:pt>
                <c:pt idx="4">
                  <c:v>Bicycle</c:v>
                </c:pt>
                <c:pt idx="5">
                  <c:v>On foot</c:v>
                </c:pt>
                <c:pt idx="6">
                  <c:v>Other</c:v>
                </c:pt>
              </c:strCache>
            </c:strRef>
          </c:cat>
          <c:val>
            <c:numRef>
              <c:f>'[1]Method of travel to work'!$B$106:$H$106</c:f>
              <c:numCache>
                <c:formatCode>0%</c:formatCode>
                <c:ptCount val="7"/>
                <c:pt idx="0">
                  <c:v>2.8638691012511527E-2</c:v>
                </c:pt>
                <c:pt idx="1">
                  <c:v>6.2460814726330437E-2</c:v>
                </c:pt>
                <c:pt idx="2">
                  <c:v>1.0666025509232988E-2</c:v>
                </c:pt>
                <c:pt idx="3">
                  <c:v>6.8683510836839851E-3</c:v>
                </c:pt>
                <c:pt idx="4">
                  <c:v>3.064676866717592E-2</c:v>
                </c:pt>
                <c:pt idx="5">
                  <c:v>0.1115342423303035</c:v>
                </c:pt>
                <c:pt idx="6">
                  <c:v>4.3070650115278941E-2</c:v>
                </c:pt>
              </c:numCache>
            </c:numRef>
          </c:val>
          <c:extLst>
            <c:ext xmlns:c16="http://schemas.microsoft.com/office/drawing/2014/chart" uri="{C3380CC4-5D6E-409C-BE32-E72D297353CC}">
              <c16:uniqueId val="{00000002-A97C-4972-8FC6-C459DE261669}"/>
            </c:ext>
          </c:extLst>
        </c:ser>
        <c:dLbls>
          <c:showLegendKey val="0"/>
          <c:showVal val="0"/>
          <c:showCatName val="0"/>
          <c:showSerName val="0"/>
          <c:showPercent val="0"/>
          <c:showBubbleSize val="0"/>
        </c:dLbls>
        <c:gapWidth val="182"/>
        <c:axId val="1095949120"/>
        <c:axId val="1095949600"/>
      </c:barChart>
      <c:catAx>
        <c:axId val="10959491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95949600"/>
        <c:crosses val="autoZero"/>
        <c:auto val="1"/>
        <c:lblAlgn val="ctr"/>
        <c:lblOffset val="100"/>
        <c:noMultiLvlLbl val="0"/>
      </c:catAx>
      <c:valAx>
        <c:axId val="109594960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95949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'[Not in good health.xlsx]Analysed'!$A$28</c:f>
              <c:strCache>
                <c:ptCount val="1"/>
                <c:pt idx="0">
                  <c:v>Buckinghamshire</c:v>
                </c:pt>
              </c:strCache>
            </c:strRef>
          </c:tx>
          <c:spPr>
            <a:solidFill>
              <a:schemeClr val="bg1">
                <a:lumMod val="85000"/>
              </a:schemeClr>
            </a:solidFill>
          </c:spPr>
          <c:dPt>
            <c:idx val="0"/>
            <c:bubble3D val="0"/>
            <c:spPr>
              <a:solidFill>
                <a:srgbClr val="006965"/>
              </a:solidFill>
              <a:ln w="19050">
                <a:solidFill>
                  <a:schemeClr val="lt1"/>
                </a:solidFill>
              </a:ln>
              <a:effectLst/>
            </c:spPr>
            <c:extLst>
              <c:ext xmlns:c16="http://schemas.microsoft.com/office/drawing/2014/chart" uri="{C3380CC4-5D6E-409C-BE32-E72D297353CC}">
                <c16:uniqueId val="{00000001-EB42-44FF-BD47-D29B727196F8}"/>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EB42-44FF-BD47-D29B727196F8}"/>
              </c:ext>
            </c:extLst>
          </c:dPt>
          <c:cat>
            <c:strRef>
              <c:f>'[Not in good health.xlsx]Analysed'!$B$17:$C$17</c:f>
              <c:strCache>
                <c:ptCount val="2"/>
                <c:pt idx="0">
                  <c:v>% not in good health</c:v>
                </c:pt>
                <c:pt idx="1">
                  <c:v>% in good health</c:v>
                </c:pt>
              </c:strCache>
            </c:strRef>
          </c:cat>
          <c:val>
            <c:numRef>
              <c:f>'[Not in good health.xlsx]Analysed'!$B$28:$C$28</c:f>
              <c:numCache>
                <c:formatCode>0%</c:formatCode>
                <c:ptCount val="2"/>
                <c:pt idx="0">
                  <c:v>0.11070648430002178</c:v>
                </c:pt>
                <c:pt idx="1">
                  <c:v>0.88929351569997817</c:v>
                </c:pt>
              </c:numCache>
            </c:numRef>
          </c:val>
          <c:extLst>
            <c:ext xmlns:c16="http://schemas.microsoft.com/office/drawing/2014/chart" uri="{C3380CC4-5D6E-409C-BE32-E72D297353CC}">
              <c16:uniqueId val="{00000004-EB42-44FF-BD47-D29B727196F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'[Not in good health.xlsx]Analysed'!$A$29</c:f>
              <c:strCache>
                <c:ptCount val="1"/>
                <c:pt idx="0">
                  <c:v>England</c:v>
                </c:pt>
              </c:strCache>
            </c:strRef>
          </c:tx>
          <c:dPt>
            <c:idx val="0"/>
            <c:bubble3D val="0"/>
            <c:spPr>
              <a:solidFill>
                <a:srgbClr val="006965"/>
              </a:solidFill>
              <a:ln w="19050">
                <a:solidFill>
                  <a:schemeClr val="lt1"/>
                </a:solidFill>
              </a:ln>
              <a:effectLst/>
            </c:spPr>
            <c:extLst>
              <c:ext xmlns:c16="http://schemas.microsoft.com/office/drawing/2014/chart" uri="{C3380CC4-5D6E-409C-BE32-E72D297353CC}">
                <c16:uniqueId val="{00000001-A1D3-4616-A36C-AAF763FAF8B8}"/>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A1D3-4616-A36C-AAF763FAF8B8}"/>
              </c:ext>
            </c:extLst>
          </c:dPt>
          <c:cat>
            <c:strRef>
              <c:f>'[Not in good health.xlsx]Analysed'!$B$17:$C$17</c:f>
              <c:strCache>
                <c:ptCount val="2"/>
                <c:pt idx="0">
                  <c:v>% not in good health</c:v>
                </c:pt>
                <c:pt idx="1">
                  <c:v>% in good health</c:v>
                </c:pt>
              </c:strCache>
            </c:strRef>
          </c:cat>
          <c:val>
            <c:numRef>
              <c:f>'[Not in good health.xlsx]Analysed'!$B$29:$C$29</c:f>
              <c:numCache>
                <c:formatCode>0%</c:formatCode>
                <c:ptCount val="2"/>
                <c:pt idx="0">
                  <c:v>0.1513896641246921</c:v>
                </c:pt>
                <c:pt idx="1">
                  <c:v>0.84861033587530788</c:v>
                </c:pt>
              </c:numCache>
            </c:numRef>
          </c:val>
          <c:extLst>
            <c:ext xmlns:c16="http://schemas.microsoft.com/office/drawing/2014/chart" uri="{C3380CC4-5D6E-409C-BE32-E72D297353CC}">
              <c16:uniqueId val="{00000004-A1D3-4616-A36C-AAF763FAF8B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'[Not in good health WAP by ward.xlsx]Charts'!$A$10</c:f>
              <c:strCache>
                <c:ptCount val="1"/>
                <c:pt idx="0">
                  <c:v>Terriers and Amersham Hill</c:v>
                </c:pt>
              </c:strCache>
            </c:strRef>
          </c:tx>
          <c:dPt>
            <c:idx val="0"/>
            <c:bubble3D val="0"/>
            <c:spPr>
              <a:solidFill>
                <a:srgbClr val="006965"/>
              </a:solidFill>
              <a:ln w="19050">
                <a:solidFill>
                  <a:schemeClr val="lt1"/>
                </a:solidFill>
              </a:ln>
              <a:effectLst/>
            </c:spPr>
            <c:extLst>
              <c:ext xmlns:c16="http://schemas.microsoft.com/office/drawing/2014/chart" uri="{C3380CC4-5D6E-409C-BE32-E72D297353CC}">
                <c16:uniqueId val="{00000001-D3DA-4E87-8227-95260489D79F}"/>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D3DA-4E87-8227-95260489D79F}"/>
              </c:ext>
            </c:extLst>
          </c:dPt>
          <c:cat>
            <c:strRef>
              <c:f>'[Not in good health WAP by ward.xlsx]Charts'!$B$2:$C$2</c:f>
              <c:strCache>
                <c:ptCount val="2"/>
                <c:pt idx="0">
                  <c:v>Not good health</c:v>
                </c:pt>
                <c:pt idx="1">
                  <c:v>Good health</c:v>
                </c:pt>
              </c:strCache>
            </c:strRef>
          </c:cat>
          <c:val>
            <c:numRef>
              <c:f>'[Not in good health WAP by ward.xlsx]Charts'!$B$10:$C$10</c:f>
              <c:numCache>
                <c:formatCode>General</c:formatCode>
                <c:ptCount val="2"/>
                <c:pt idx="0">
                  <c:v>901</c:v>
                </c:pt>
                <c:pt idx="1">
                  <c:v>6475</c:v>
                </c:pt>
              </c:numCache>
            </c:numRef>
          </c:val>
          <c:extLst>
            <c:ext xmlns:c16="http://schemas.microsoft.com/office/drawing/2014/chart" uri="{C3380CC4-5D6E-409C-BE32-E72D297353CC}">
              <c16:uniqueId val="{00000004-D3DA-4E87-8227-95260489D79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Age!$C$20</c:f>
              <c:strCache>
                <c:ptCount val="1"/>
                <c:pt idx="0">
                  <c:v>Terriers &amp; Amersham Hill</c:v>
                </c:pt>
              </c:strCache>
            </c:strRef>
          </c:tx>
          <c:spPr>
            <a:solidFill>
              <a:srgbClr val="0069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Age!$B$21:$B$23</c:f>
              <c:strCache>
                <c:ptCount val="3"/>
                <c:pt idx="0">
                  <c:v>Under 16</c:v>
                </c:pt>
                <c:pt idx="1">
                  <c:v>16-64</c:v>
                </c:pt>
                <c:pt idx="2">
                  <c:v>65+</c:v>
                </c:pt>
              </c:strCache>
            </c:strRef>
          </c:cat>
          <c:val>
            <c:numRef>
              <c:f>Age!$C$21:$C$23</c:f>
              <c:numCache>
                <c:formatCode>0%</c:formatCode>
                <c:ptCount val="3"/>
                <c:pt idx="0">
                  <c:v>0.20499999999999999</c:v>
                </c:pt>
                <c:pt idx="1">
                  <c:v>0.67200000000000004</c:v>
                </c:pt>
                <c:pt idx="2">
                  <c:v>0.123</c:v>
                </c:pt>
              </c:numCache>
            </c:numRef>
          </c:val>
          <c:extLst>
            <c:ext xmlns:c16="http://schemas.microsoft.com/office/drawing/2014/chart" uri="{C3380CC4-5D6E-409C-BE32-E72D297353CC}">
              <c16:uniqueId val="{00000000-096C-4E4F-B572-DB0249C79DDA}"/>
            </c:ext>
          </c:extLst>
        </c:ser>
        <c:ser>
          <c:idx val="1"/>
          <c:order val="1"/>
          <c:tx>
            <c:strRef>
              <c:f>Age!$D$20</c:f>
              <c:strCache>
                <c:ptCount val="1"/>
                <c:pt idx="0">
                  <c:v>Buckinghamshire</c:v>
                </c:pt>
              </c:strCache>
            </c:strRef>
          </c:tx>
          <c:spPr>
            <a:solidFill>
              <a:srgbClr val="B5D123"/>
            </a:solidFill>
            <a:ln>
              <a:noFill/>
            </a:ln>
            <a:effectLst/>
          </c:spPr>
          <c:invertIfNegative val="0"/>
          <c:dLbls>
            <c:delete val="1"/>
          </c:dLbls>
          <c:cat>
            <c:strRef>
              <c:f>Age!$B$21:$B$23</c:f>
              <c:strCache>
                <c:ptCount val="3"/>
                <c:pt idx="0">
                  <c:v>Under 16</c:v>
                </c:pt>
                <c:pt idx="1">
                  <c:v>16-64</c:v>
                </c:pt>
                <c:pt idx="2">
                  <c:v>65+</c:v>
                </c:pt>
              </c:strCache>
            </c:strRef>
          </c:cat>
          <c:val>
            <c:numRef>
              <c:f>Age!$D$21:$D$23</c:f>
              <c:numCache>
                <c:formatCode>0%</c:formatCode>
                <c:ptCount val="3"/>
                <c:pt idx="0">
                  <c:v>0.19831634064449874</c:v>
                </c:pt>
                <c:pt idx="1">
                  <c:v>0.61416501380448796</c:v>
                </c:pt>
                <c:pt idx="2">
                  <c:v>0.18751864555101333</c:v>
                </c:pt>
              </c:numCache>
            </c:numRef>
          </c:val>
          <c:extLst>
            <c:ext xmlns:c16="http://schemas.microsoft.com/office/drawing/2014/chart" uri="{C3380CC4-5D6E-409C-BE32-E72D297353CC}">
              <c16:uniqueId val="{00000001-096C-4E4F-B572-DB0249C79DDA}"/>
            </c:ext>
          </c:extLst>
        </c:ser>
        <c:ser>
          <c:idx val="2"/>
          <c:order val="2"/>
          <c:tx>
            <c:strRef>
              <c:f>Age!$E$20</c:f>
              <c:strCache>
                <c:ptCount val="1"/>
                <c:pt idx="0">
                  <c:v>England</c:v>
                </c:pt>
              </c:strCache>
            </c:strRef>
          </c:tx>
          <c:spPr>
            <a:solidFill>
              <a:srgbClr val="808285"/>
            </a:solidFill>
            <a:ln>
              <a:noFill/>
            </a:ln>
            <a:effectLst/>
          </c:spPr>
          <c:invertIfNegative val="0"/>
          <c:dLbls>
            <c:delete val="1"/>
          </c:dLbls>
          <c:cat>
            <c:strRef>
              <c:f>Age!$B$21:$B$23</c:f>
              <c:strCache>
                <c:ptCount val="3"/>
                <c:pt idx="0">
                  <c:v>Under 16</c:v>
                </c:pt>
                <c:pt idx="1">
                  <c:v>16-64</c:v>
                </c:pt>
                <c:pt idx="2">
                  <c:v>65+</c:v>
                </c:pt>
              </c:strCache>
            </c:strRef>
          </c:cat>
          <c:val>
            <c:numRef>
              <c:f>Age!$E$21:$E$23</c:f>
              <c:numCache>
                <c:formatCode>0%</c:formatCode>
                <c:ptCount val="3"/>
                <c:pt idx="0">
                  <c:v>0.18557418391151928</c:v>
                </c:pt>
                <c:pt idx="1">
                  <c:v>0.63029956871161985</c:v>
                </c:pt>
                <c:pt idx="2">
                  <c:v>0.18412624737686081</c:v>
                </c:pt>
              </c:numCache>
            </c:numRef>
          </c:val>
          <c:extLst>
            <c:ext xmlns:c16="http://schemas.microsoft.com/office/drawing/2014/chart" uri="{C3380CC4-5D6E-409C-BE32-E72D297353CC}">
              <c16:uniqueId val="{00000002-096C-4E4F-B572-DB0249C79DDA}"/>
            </c:ext>
          </c:extLst>
        </c:ser>
        <c:dLbls>
          <c:dLblPos val="inEnd"/>
          <c:showLegendKey val="0"/>
          <c:showVal val="1"/>
          <c:showCatName val="0"/>
          <c:showSerName val="0"/>
          <c:showPercent val="0"/>
          <c:showBubbleSize val="0"/>
        </c:dLbls>
        <c:gapWidth val="219"/>
        <c:overlap val="-27"/>
        <c:axId val="724369576"/>
        <c:axId val="724369216"/>
      </c:barChart>
      <c:catAx>
        <c:axId val="724369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24369216"/>
        <c:crosses val="autoZero"/>
        <c:auto val="1"/>
        <c:lblAlgn val="ctr"/>
        <c:lblOffset val="100"/>
        <c:noMultiLvlLbl val="0"/>
      </c:catAx>
      <c:valAx>
        <c:axId val="724369216"/>
        <c:scaling>
          <c:orientation val="minMax"/>
        </c:scaling>
        <c:delete val="1"/>
        <c:axPos val="l"/>
        <c:numFmt formatCode="0%" sourceLinked="1"/>
        <c:majorTickMark val="none"/>
        <c:minorTickMark val="none"/>
        <c:tickLblPos val="nextTo"/>
        <c:crossAx val="724369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'[English proficency working age.xlsx]Analysed'!$B$15</c:f>
              <c:strCache>
                <c:ptCount val="1"/>
                <c:pt idx="0">
                  <c:v>Can't speak English well or cannot speak English</c:v>
                </c:pt>
              </c:strCache>
            </c:strRef>
          </c:tx>
          <c:spPr>
            <a:solidFill>
              <a:schemeClr val="accent1"/>
            </a:solidFill>
            <a:ln>
              <a:noFill/>
            </a:ln>
            <a:effectLst/>
          </c:spPr>
          <c:invertIfNegative val="0"/>
          <c:dPt>
            <c:idx val="0"/>
            <c:invertIfNegative val="0"/>
            <c:bubble3D val="0"/>
            <c:spPr>
              <a:solidFill>
                <a:srgbClr val="006965"/>
              </a:solidFill>
              <a:ln>
                <a:noFill/>
              </a:ln>
              <a:effectLst/>
            </c:spPr>
            <c:extLst>
              <c:ext xmlns:c16="http://schemas.microsoft.com/office/drawing/2014/chart" uri="{C3380CC4-5D6E-409C-BE32-E72D297353CC}">
                <c16:uniqueId val="{00000001-7F4C-4B5F-978D-4FE7D8070877}"/>
              </c:ext>
            </c:extLst>
          </c:dPt>
          <c:dPt>
            <c:idx val="1"/>
            <c:invertIfNegative val="0"/>
            <c:bubble3D val="0"/>
            <c:spPr>
              <a:solidFill>
                <a:srgbClr val="B5D137"/>
              </a:solidFill>
              <a:ln>
                <a:noFill/>
              </a:ln>
              <a:effectLst/>
            </c:spPr>
            <c:extLst>
              <c:ext xmlns:c16="http://schemas.microsoft.com/office/drawing/2014/chart" uri="{C3380CC4-5D6E-409C-BE32-E72D297353CC}">
                <c16:uniqueId val="{00000003-7F4C-4B5F-978D-4FE7D8070877}"/>
              </c:ext>
            </c:extLst>
          </c:dPt>
          <c:dPt>
            <c:idx val="2"/>
            <c:invertIfNegative val="0"/>
            <c:bubble3D val="0"/>
            <c:spPr>
              <a:solidFill>
                <a:srgbClr val="808285"/>
              </a:solidFill>
              <a:ln>
                <a:noFill/>
              </a:ln>
              <a:effectLst/>
            </c:spPr>
            <c:extLst>
              <c:ext xmlns:c16="http://schemas.microsoft.com/office/drawing/2014/chart" uri="{C3380CC4-5D6E-409C-BE32-E72D297353CC}">
                <c16:uniqueId val="{00000005-7F4C-4B5F-978D-4FE7D8070877}"/>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F4C-4B5F-978D-4FE7D8070877}"/>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'[English proficency working age.xlsx]Analysed'!$A$23,'[English proficency working age.xlsx]Analysed'!$A$26:$A$27</c:f>
              <c:strCache>
                <c:ptCount val="3"/>
                <c:pt idx="0">
                  <c:v>Terriers and Amersham Hill</c:v>
                </c:pt>
                <c:pt idx="1">
                  <c:v>Buckinghamshire</c:v>
                </c:pt>
                <c:pt idx="2">
                  <c:v>England</c:v>
                </c:pt>
              </c:strCache>
            </c:strRef>
          </c:cat>
          <c:val>
            <c:numRef>
              <c:f>'[English proficency working age.xlsx]Analysed'!$B$23,'[English proficency working age.xlsx]Analysed'!$B$26:$B$27</c:f>
              <c:numCache>
                <c:formatCode>0.0%</c:formatCode>
                <c:ptCount val="3"/>
                <c:pt idx="0">
                  <c:v>2.3463990234639902E-2</c:v>
                </c:pt>
                <c:pt idx="1">
                  <c:v>1.2320310407055991E-2</c:v>
                </c:pt>
                <c:pt idx="2">
                  <c:v>2.1308130896166302E-2</c:v>
                </c:pt>
              </c:numCache>
            </c:numRef>
          </c:val>
          <c:extLst>
            <c:ext xmlns:c16="http://schemas.microsoft.com/office/drawing/2014/chart" uri="{C3380CC4-5D6E-409C-BE32-E72D297353CC}">
              <c16:uniqueId val="{00000006-FD57-459D-AC42-B9ACE3A6FE7C}"/>
            </c:ext>
          </c:extLst>
        </c:ser>
        <c:dLbls>
          <c:showLegendKey val="0"/>
          <c:showVal val="0"/>
          <c:showCatName val="0"/>
          <c:showSerName val="0"/>
          <c:showPercent val="0"/>
          <c:showBubbleSize val="0"/>
        </c:dLbls>
        <c:gapWidth val="182"/>
        <c:axId val="774259807"/>
        <c:axId val="774261247"/>
      </c:barChart>
      <c:catAx>
        <c:axId val="77425980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74261247"/>
        <c:crosses val="autoZero"/>
        <c:auto val="1"/>
        <c:lblAlgn val="ctr"/>
        <c:lblOffset val="100"/>
        <c:noMultiLvlLbl val="0"/>
      </c:catAx>
      <c:valAx>
        <c:axId val="77426124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74259807"/>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rgbClr val="006965"/>
              </a:solidFill>
              <a:ln w="19050">
                <a:noFill/>
              </a:ln>
              <a:effectLst/>
            </c:spPr>
            <c:extLst>
              <c:ext xmlns:c16="http://schemas.microsoft.com/office/drawing/2014/chart" uri="{C3380CC4-5D6E-409C-BE32-E72D297353CC}">
                <c16:uniqueId val="{00000001-69BE-4728-86FD-0031DB1D7ABD}"/>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69BE-4728-86FD-0031DB1D7ABD}"/>
              </c:ext>
            </c:extLst>
          </c:dPt>
          <c:val>
            <c:numRef>
              <c:f>'[Childcare all Bucks wards ranking.xlsx]Childcare all Bucks wards'!$C$74:$C$75</c:f>
              <c:numCache>
                <c:formatCode>0%</c:formatCode>
                <c:ptCount val="2"/>
                <c:pt idx="0">
                  <c:v>0.42460796139927626</c:v>
                </c:pt>
                <c:pt idx="1">
                  <c:v>0.57539203860072374</c:v>
                </c:pt>
              </c:numCache>
            </c:numRef>
          </c:val>
          <c:extLst>
            <c:ext xmlns:c16="http://schemas.microsoft.com/office/drawing/2014/chart" uri="{C3380CC4-5D6E-409C-BE32-E72D297353CC}">
              <c16:uniqueId val="{00000004-69BE-4728-86FD-0031DB1D7AB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rgbClr val="006965"/>
              </a:solidFill>
              <a:ln w="19050">
                <a:noFill/>
              </a:ln>
              <a:effectLst/>
            </c:spPr>
            <c:extLst>
              <c:ext xmlns:c16="http://schemas.microsoft.com/office/drawing/2014/chart" uri="{C3380CC4-5D6E-409C-BE32-E72D297353CC}">
                <c16:uniqueId val="{00000001-D4D8-4047-9AD4-F10CE20741D3}"/>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D4D8-4047-9AD4-F10CE20741D3}"/>
              </c:ext>
            </c:extLst>
          </c:dPt>
          <c:val>
            <c:numRef>
              <c:f>'[Pop. 5 and under.xlsx]Sheet1'!$N$16:$N$17</c:f>
              <c:numCache>
                <c:formatCode>0%</c:formatCode>
                <c:ptCount val="2"/>
                <c:pt idx="0">
                  <c:v>0.38702934405842354</c:v>
                </c:pt>
                <c:pt idx="1">
                  <c:v>0.6129706559415764</c:v>
                </c:pt>
              </c:numCache>
            </c:numRef>
          </c:val>
          <c:extLst>
            <c:ext xmlns:c16="http://schemas.microsoft.com/office/drawing/2014/chart" uri="{C3380CC4-5D6E-409C-BE32-E72D297353CC}">
              <c16:uniqueId val="{00000004-D4D8-4047-9AD4-F10CE20741D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rgbClr val="006965"/>
              </a:solidFill>
              <a:ln w="19050">
                <a:noFill/>
              </a:ln>
              <a:effectLst/>
            </c:spPr>
            <c:extLst>
              <c:ext xmlns:c16="http://schemas.microsoft.com/office/drawing/2014/chart" uri="{C3380CC4-5D6E-409C-BE32-E72D297353CC}">
                <c16:uniqueId val="{00000001-7602-4D7A-9735-9E3B8471D24B}"/>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7602-4D7A-9735-9E3B8471D24B}"/>
              </c:ext>
            </c:extLst>
          </c:dPt>
          <c:val>
            <c:numRef>
              <c:f>'[Data Rymead and Micklefield.xlsx]Childcare'!$J$32:$J$33</c:f>
              <c:numCache>
                <c:formatCode>0%</c:formatCode>
                <c:ptCount val="2"/>
                <c:pt idx="0">
                  <c:v>0.24</c:v>
                </c:pt>
                <c:pt idx="1">
                  <c:v>0.76</c:v>
                </c:pt>
              </c:numCache>
            </c:numRef>
          </c:val>
          <c:extLst>
            <c:ext xmlns:c16="http://schemas.microsoft.com/office/drawing/2014/chart" uri="{C3380CC4-5D6E-409C-BE32-E72D297353CC}">
              <c16:uniqueId val="{00000004-7602-4D7A-9735-9E3B8471D24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808285"/>
              </a:solidFill>
              <a:ln>
                <a:noFill/>
              </a:ln>
              <a:effectLst/>
            </c:spPr>
            <c:extLst>
              <c:ext xmlns:c16="http://schemas.microsoft.com/office/drawing/2014/chart" uri="{C3380CC4-5D6E-409C-BE32-E72D297353CC}">
                <c16:uniqueId val="{00000001-1C2A-4567-908C-328BB73970F8}"/>
              </c:ext>
            </c:extLst>
          </c:dPt>
          <c:dPt>
            <c:idx val="1"/>
            <c:invertIfNegative val="0"/>
            <c:bubble3D val="0"/>
            <c:spPr>
              <a:solidFill>
                <a:srgbClr val="B5D123"/>
              </a:solidFill>
              <a:ln>
                <a:noFill/>
              </a:ln>
              <a:effectLst/>
            </c:spPr>
            <c:extLst>
              <c:ext xmlns:c16="http://schemas.microsoft.com/office/drawing/2014/chart" uri="{C3380CC4-5D6E-409C-BE32-E72D297353CC}">
                <c16:uniqueId val="{00000003-1C2A-4567-908C-328BB73970F8}"/>
              </c:ext>
            </c:extLst>
          </c:dPt>
          <c:dPt>
            <c:idx val="2"/>
            <c:invertIfNegative val="0"/>
            <c:bubble3D val="0"/>
            <c:spPr>
              <a:solidFill>
                <a:srgbClr val="006965"/>
              </a:solidFill>
              <a:ln>
                <a:noFill/>
              </a:ln>
              <a:effectLst/>
            </c:spPr>
            <c:extLst>
              <c:ext xmlns:c16="http://schemas.microsoft.com/office/drawing/2014/chart" uri="{C3380CC4-5D6E-409C-BE32-E72D297353CC}">
                <c16:uniqueId val="{00000005-1C2A-4567-908C-328BB73970F8}"/>
              </c:ext>
            </c:extLst>
          </c:dPt>
          <c:dLbls>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C2A-4567-908C-328BB73970F8}"/>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'[Unpaid Care WAP.xlsx]Sheet1'!$J$3:$J$4,'[Unpaid Care WAP.xlsx]Sheet1'!$J$12</c:f>
              <c:strCache>
                <c:ptCount val="3"/>
                <c:pt idx="0">
                  <c:v>England</c:v>
                </c:pt>
                <c:pt idx="1">
                  <c:v>Buckinghamshire</c:v>
                </c:pt>
                <c:pt idx="2">
                  <c:v>Terriers &amp; Amersham Hill</c:v>
                </c:pt>
              </c:strCache>
            </c:strRef>
          </c:cat>
          <c:val>
            <c:numRef>
              <c:f>'[Unpaid Care WAP.xlsx]Sheet1'!$K$3:$K$4,'[Unpaid Care WAP.xlsx]Sheet1'!$K$12</c:f>
              <c:numCache>
                <c:formatCode>0.0%</c:formatCode>
                <c:ptCount val="3"/>
                <c:pt idx="0">
                  <c:v>9.8614102286777E-2</c:v>
                </c:pt>
                <c:pt idx="1">
                  <c:v>9.2462950642071107E-2</c:v>
                </c:pt>
                <c:pt idx="2">
                  <c:v>7.5921908893709325E-2</c:v>
                </c:pt>
              </c:numCache>
            </c:numRef>
          </c:val>
          <c:extLst>
            <c:ext xmlns:c16="http://schemas.microsoft.com/office/drawing/2014/chart" uri="{C3380CC4-5D6E-409C-BE32-E72D297353CC}">
              <c16:uniqueId val="{00000006-1C2A-4567-908C-328BB73970F8}"/>
            </c:ext>
          </c:extLst>
        </c:ser>
        <c:dLbls>
          <c:showLegendKey val="0"/>
          <c:showVal val="0"/>
          <c:showCatName val="0"/>
          <c:showSerName val="0"/>
          <c:showPercent val="0"/>
          <c:showBubbleSize val="0"/>
        </c:dLbls>
        <c:gapWidth val="182"/>
        <c:axId val="540928400"/>
        <c:axId val="540929480"/>
      </c:barChart>
      <c:catAx>
        <c:axId val="5409284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0929480"/>
        <c:crosses val="autoZero"/>
        <c:auto val="1"/>
        <c:lblAlgn val="ctr"/>
        <c:lblOffset val="100"/>
        <c:noMultiLvlLbl val="0"/>
      </c:catAx>
      <c:valAx>
        <c:axId val="540929480"/>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092840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'[Travel data - Terriers &amp; Amersham Hill.xlsx]No access to car'!$A$30</c:f>
              <c:strCache>
                <c:ptCount val="1"/>
                <c:pt idx="0">
                  <c:v>Terriers &amp; Amersham Hill</c:v>
                </c:pt>
              </c:strCache>
            </c:strRef>
          </c:tx>
          <c:spPr>
            <a:solidFill>
              <a:srgbClr val="0069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'[1]No access to car'!$B$22:$E$22</c:f>
              <c:strCache>
                <c:ptCount val="4"/>
                <c:pt idx="0">
                  <c:v>No cars or vans </c:v>
                </c:pt>
                <c:pt idx="1">
                  <c:v>1 car or van </c:v>
                </c:pt>
                <c:pt idx="2">
                  <c:v>2 cars or vans </c:v>
                </c:pt>
                <c:pt idx="3">
                  <c:v>3 or more cars or vans </c:v>
                </c:pt>
              </c:strCache>
            </c:strRef>
          </c:cat>
          <c:val>
            <c:numRef>
              <c:f>'[1]No access to car'!$B$30:$E$30</c:f>
              <c:numCache>
                <c:formatCode>0%</c:formatCode>
                <c:ptCount val="4"/>
                <c:pt idx="0">
                  <c:v>0.1676551094890511</c:v>
                </c:pt>
                <c:pt idx="1">
                  <c:v>0.43681569343065696</c:v>
                </c:pt>
                <c:pt idx="2">
                  <c:v>0.30383211678832117</c:v>
                </c:pt>
                <c:pt idx="3">
                  <c:v>9.1697080291970809E-2</c:v>
                </c:pt>
              </c:numCache>
            </c:numRef>
          </c:val>
          <c:extLst>
            <c:ext xmlns:c16="http://schemas.microsoft.com/office/drawing/2014/chart" uri="{C3380CC4-5D6E-409C-BE32-E72D297353CC}">
              <c16:uniqueId val="{00000000-A0EC-4422-BDB8-CB7A7D4C9A12}"/>
            </c:ext>
          </c:extLst>
        </c:ser>
        <c:ser>
          <c:idx val="1"/>
          <c:order val="1"/>
          <c:tx>
            <c:strRef>
              <c:f>'[Travel data - Terriers &amp; Amersham Hill.xlsx]No access to car'!$A$33</c:f>
              <c:strCache>
                <c:ptCount val="1"/>
                <c:pt idx="0">
                  <c:v>Buckinghamshire</c:v>
                </c:pt>
              </c:strCache>
            </c:strRef>
          </c:tx>
          <c:spPr>
            <a:solidFill>
              <a:srgbClr val="B5D123"/>
            </a:solidFill>
            <a:ln>
              <a:noFill/>
            </a:ln>
            <a:effectLst/>
          </c:spPr>
          <c:invertIfNegative val="0"/>
          <c:cat>
            <c:strRef>
              <c:f>'[1]No access to car'!$B$22:$E$22</c:f>
              <c:strCache>
                <c:ptCount val="4"/>
                <c:pt idx="0">
                  <c:v>No cars or vans </c:v>
                </c:pt>
                <c:pt idx="1">
                  <c:v>1 car or van </c:v>
                </c:pt>
                <c:pt idx="2">
                  <c:v>2 cars or vans </c:v>
                </c:pt>
                <c:pt idx="3">
                  <c:v>3 or more cars or vans </c:v>
                </c:pt>
              </c:strCache>
            </c:strRef>
          </c:cat>
          <c:val>
            <c:numRef>
              <c:f>'[1]No access to car'!$B$33:$E$33</c:f>
              <c:numCache>
                <c:formatCode>0%</c:formatCode>
                <c:ptCount val="4"/>
                <c:pt idx="0">
                  <c:v>0.11476072038052358</c:v>
                </c:pt>
                <c:pt idx="1">
                  <c:v>0.37430558077048764</c:v>
                </c:pt>
                <c:pt idx="2">
                  <c:v>0.36066228532006828</c:v>
                </c:pt>
                <c:pt idx="3">
                  <c:v>0.15027141352892051</c:v>
                </c:pt>
              </c:numCache>
            </c:numRef>
          </c:val>
          <c:extLst>
            <c:ext xmlns:c16="http://schemas.microsoft.com/office/drawing/2014/chart" uri="{C3380CC4-5D6E-409C-BE32-E72D297353CC}">
              <c16:uniqueId val="{00000001-A0EC-4422-BDB8-CB7A7D4C9A12}"/>
            </c:ext>
          </c:extLst>
        </c:ser>
        <c:ser>
          <c:idx val="2"/>
          <c:order val="2"/>
          <c:tx>
            <c:strRef>
              <c:f>'[Travel data - Terriers &amp; Amersham Hill.xlsx]No access to car'!$A$34</c:f>
              <c:strCache>
                <c:ptCount val="1"/>
                <c:pt idx="0">
                  <c:v>England</c:v>
                </c:pt>
              </c:strCache>
            </c:strRef>
          </c:tx>
          <c:spPr>
            <a:solidFill>
              <a:srgbClr val="808285"/>
            </a:solidFill>
            <a:ln>
              <a:noFill/>
            </a:ln>
            <a:effectLst/>
          </c:spPr>
          <c:invertIfNegative val="0"/>
          <c:cat>
            <c:strRef>
              <c:f>'[1]No access to car'!$B$22:$E$22</c:f>
              <c:strCache>
                <c:ptCount val="4"/>
                <c:pt idx="0">
                  <c:v>No cars or vans </c:v>
                </c:pt>
                <c:pt idx="1">
                  <c:v>1 car or van </c:v>
                </c:pt>
                <c:pt idx="2">
                  <c:v>2 cars or vans </c:v>
                </c:pt>
                <c:pt idx="3">
                  <c:v>3 or more cars or vans </c:v>
                </c:pt>
              </c:strCache>
            </c:strRef>
          </c:cat>
          <c:val>
            <c:numRef>
              <c:f>'[1]No access to car'!$B$34:$E$34</c:f>
              <c:numCache>
                <c:formatCode>0%</c:formatCode>
                <c:ptCount val="4"/>
                <c:pt idx="0">
                  <c:v>0.23536772460075989</c:v>
                </c:pt>
                <c:pt idx="1">
                  <c:v>0.4128097760355452</c:v>
                </c:pt>
                <c:pt idx="2">
                  <c:v>0.26057978540357746</c:v>
                </c:pt>
                <c:pt idx="3">
                  <c:v>9.1242713960117489E-2</c:v>
                </c:pt>
              </c:numCache>
            </c:numRef>
          </c:val>
          <c:extLst>
            <c:ext xmlns:c16="http://schemas.microsoft.com/office/drawing/2014/chart" uri="{C3380CC4-5D6E-409C-BE32-E72D297353CC}">
              <c16:uniqueId val="{00000002-A0EC-4422-BDB8-CB7A7D4C9A12}"/>
            </c:ext>
          </c:extLst>
        </c:ser>
        <c:dLbls>
          <c:showLegendKey val="0"/>
          <c:showVal val="0"/>
          <c:showCatName val="0"/>
          <c:showSerName val="0"/>
          <c:showPercent val="0"/>
          <c:showBubbleSize val="0"/>
        </c:dLbls>
        <c:gapWidth val="219"/>
        <c:overlap val="-27"/>
        <c:axId val="1096598944"/>
        <c:axId val="920510080"/>
      </c:barChart>
      <c:catAx>
        <c:axId val="1096598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20510080"/>
        <c:crosses val="autoZero"/>
        <c:auto val="1"/>
        <c:lblAlgn val="ctr"/>
        <c:lblOffset val="100"/>
        <c:noMultiLvlLbl val="0"/>
      </c:catAx>
      <c:valAx>
        <c:axId val="920510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96598944"/>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Sheet1!$H$28</c:f>
              <c:strCache>
                <c:ptCount val="1"/>
                <c:pt idx="0">
                  <c:v>Terriers &amp; Amersham Hill</c:v>
                </c:pt>
              </c:strCache>
            </c:strRef>
          </c:tx>
          <c:spPr>
            <a:solidFill>
              <a:srgbClr val="006965"/>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240-44E3-A4DF-EA450058624E}"/>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40-44E3-A4DF-EA450058624E}"/>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240-44E3-A4DF-EA450058624E}"/>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Sheet1!$I$20:$N$20</c:f>
              <c:strCache>
                <c:ptCount val="6"/>
                <c:pt idx="0">
                  <c:v>No qualifications</c:v>
                </c:pt>
                <c:pt idx="1">
                  <c:v>Level 1 &amp; entry level</c:v>
                </c:pt>
                <c:pt idx="2">
                  <c:v>Level 2</c:v>
                </c:pt>
                <c:pt idx="3">
                  <c:v>Level 3</c:v>
                </c:pt>
                <c:pt idx="4">
                  <c:v>Level 4 or above</c:v>
                </c:pt>
                <c:pt idx="5">
                  <c:v>Other*</c:v>
                </c:pt>
              </c:strCache>
            </c:strRef>
          </c:cat>
          <c:val>
            <c:numRef>
              <c:f>Sheet1!$I$28:$N$28</c:f>
              <c:numCache>
                <c:formatCode>0%</c:formatCode>
                <c:ptCount val="6"/>
                <c:pt idx="0">
                  <c:v>8.9750542299349242E-2</c:v>
                </c:pt>
                <c:pt idx="1">
                  <c:v>7.3617136659436005E-2</c:v>
                </c:pt>
                <c:pt idx="2">
                  <c:v>0.13421908893709328</c:v>
                </c:pt>
                <c:pt idx="3">
                  <c:v>0.16675704989154014</c:v>
                </c:pt>
                <c:pt idx="4">
                  <c:v>0.48115509761388287</c:v>
                </c:pt>
                <c:pt idx="5">
                  <c:v>5.4501084598698485E-2</c:v>
                </c:pt>
              </c:numCache>
            </c:numRef>
          </c:val>
          <c:extLst>
            <c:ext xmlns:c16="http://schemas.microsoft.com/office/drawing/2014/chart" uri="{C3380CC4-5D6E-409C-BE32-E72D297353CC}">
              <c16:uniqueId val="{00000003-D240-44E3-A4DF-EA450058624E}"/>
            </c:ext>
          </c:extLst>
        </c:ser>
        <c:ser>
          <c:idx val="1"/>
          <c:order val="1"/>
          <c:tx>
            <c:strRef>
              <c:f>Sheet1!$H$31</c:f>
              <c:strCache>
                <c:ptCount val="1"/>
                <c:pt idx="0">
                  <c:v>Buckinghamshire</c:v>
                </c:pt>
              </c:strCache>
            </c:strRef>
          </c:tx>
          <c:spPr>
            <a:solidFill>
              <a:srgbClr val="B5D123"/>
            </a:solidFill>
            <a:ln>
              <a:noFill/>
            </a:ln>
            <a:effectLst/>
          </c:spPr>
          <c:invertIfNegative val="0"/>
          <c:cat>
            <c:strRef>
              <c:f>Sheet1!$I$20:$N$20</c:f>
              <c:strCache>
                <c:ptCount val="6"/>
                <c:pt idx="0">
                  <c:v>No qualifications</c:v>
                </c:pt>
                <c:pt idx="1">
                  <c:v>Level 1 &amp; entry level</c:v>
                </c:pt>
                <c:pt idx="2">
                  <c:v>Level 2</c:v>
                </c:pt>
                <c:pt idx="3">
                  <c:v>Level 3</c:v>
                </c:pt>
                <c:pt idx="4">
                  <c:v>Level 4 or above</c:v>
                </c:pt>
                <c:pt idx="5">
                  <c:v>Other*</c:v>
                </c:pt>
              </c:strCache>
            </c:strRef>
          </c:cat>
          <c:val>
            <c:numRef>
              <c:f>Sheet1!$I$31:$N$31</c:f>
              <c:numCache>
                <c:formatCode>0%</c:formatCode>
                <c:ptCount val="6"/>
                <c:pt idx="0">
                  <c:v>9.0572680999637903E-2</c:v>
                </c:pt>
                <c:pt idx="1">
                  <c:v>8.7946703249794658E-2</c:v>
                </c:pt>
                <c:pt idx="2">
                  <c:v>0.14573882119505538</c:v>
                </c:pt>
                <c:pt idx="3">
                  <c:v>0.1779482635280541</c:v>
                </c:pt>
                <c:pt idx="4">
                  <c:v>0.44245958732112001</c:v>
                </c:pt>
                <c:pt idx="5">
                  <c:v>5.5333943706337971E-2</c:v>
                </c:pt>
              </c:numCache>
            </c:numRef>
          </c:val>
          <c:extLst>
            <c:ext xmlns:c16="http://schemas.microsoft.com/office/drawing/2014/chart" uri="{C3380CC4-5D6E-409C-BE32-E72D297353CC}">
              <c16:uniqueId val="{00000004-D240-44E3-A4DF-EA450058624E}"/>
            </c:ext>
          </c:extLst>
        </c:ser>
        <c:ser>
          <c:idx val="2"/>
          <c:order val="2"/>
          <c:tx>
            <c:strRef>
              <c:f>Sheet1!$H$32</c:f>
              <c:strCache>
                <c:ptCount val="1"/>
                <c:pt idx="0">
                  <c:v>England</c:v>
                </c:pt>
              </c:strCache>
            </c:strRef>
          </c:tx>
          <c:spPr>
            <a:solidFill>
              <a:srgbClr val="808285"/>
            </a:solidFill>
            <a:ln>
              <a:noFill/>
            </a:ln>
            <a:effectLst/>
          </c:spPr>
          <c:invertIfNegative val="0"/>
          <c:cat>
            <c:strRef>
              <c:f>Sheet1!$I$20:$N$20</c:f>
              <c:strCache>
                <c:ptCount val="6"/>
                <c:pt idx="0">
                  <c:v>No qualifications</c:v>
                </c:pt>
                <c:pt idx="1">
                  <c:v>Level 1 &amp; entry level</c:v>
                </c:pt>
                <c:pt idx="2">
                  <c:v>Level 2</c:v>
                </c:pt>
                <c:pt idx="3">
                  <c:v>Level 3</c:v>
                </c:pt>
                <c:pt idx="4">
                  <c:v>Level 4 or above</c:v>
                </c:pt>
                <c:pt idx="5">
                  <c:v>Other*</c:v>
                </c:pt>
              </c:strCache>
            </c:strRef>
          </c:cat>
          <c:val>
            <c:numRef>
              <c:f>Sheet1!$I$32:$N$32</c:f>
              <c:numCache>
                <c:formatCode>0%</c:formatCode>
                <c:ptCount val="6"/>
                <c:pt idx="0">
                  <c:v>0.12392135114713236</c:v>
                </c:pt>
                <c:pt idx="1">
                  <c:v>9.8879318499285621E-2</c:v>
                </c:pt>
                <c:pt idx="2">
                  <c:v>0.14810276210049325</c:v>
                </c:pt>
                <c:pt idx="3">
                  <c:v>0.19510914221043982</c:v>
                </c:pt>
                <c:pt idx="4">
                  <c:v>0.37107775798316989</c:v>
                </c:pt>
                <c:pt idx="5">
                  <c:v>6.290966805947909E-2</c:v>
                </c:pt>
              </c:numCache>
            </c:numRef>
          </c:val>
          <c:extLst>
            <c:ext xmlns:c16="http://schemas.microsoft.com/office/drawing/2014/chart" uri="{C3380CC4-5D6E-409C-BE32-E72D297353CC}">
              <c16:uniqueId val="{00000005-D240-44E3-A4DF-EA450058624E}"/>
            </c:ext>
          </c:extLst>
        </c:ser>
        <c:dLbls>
          <c:showLegendKey val="0"/>
          <c:showVal val="0"/>
          <c:showCatName val="0"/>
          <c:showSerName val="0"/>
          <c:showPercent val="0"/>
          <c:showBubbleSize val="0"/>
        </c:dLbls>
        <c:gapWidth val="219"/>
        <c:overlap val="-27"/>
        <c:axId val="718996880"/>
        <c:axId val="718997960"/>
      </c:barChart>
      <c:catAx>
        <c:axId val="718996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18997960"/>
        <c:crosses val="autoZero"/>
        <c:auto val="1"/>
        <c:lblAlgn val="ctr"/>
        <c:lblOffset val="100"/>
        <c:noMultiLvlLbl val="0"/>
      </c:catAx>
      <c:valAx>
        <c:axId val="718997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18996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2"/>
          <c:order val="0"/>
          <c:tx>
            <c:strRef>
              <c:f>Ethnicity!$J$20</c:f>
              <c:strCache>
                <c:ptCount val="1"/>
                <c:pt idx="0">
                  <c:v>England</c:v>
                </c:pt>
              </c:strCache>
            </c:strRef>
          </c:tx>
          <c:spPr>
            <a:solidFill>
              <a:srgbClr val="808285"/>
            </a:solidFill>
            <a:ln>
              <a:noFill/>
            </a:ln>
            <a:effectLst/>
          </c:spPr>
          <c:invertIfNegative val="0"/>
          <c:cat>
            <c:strRef>
              <c:f>Ethnicity!$K$17:$O$17</c:f>
              <c:strCache>
                <c:ptCount val="5"/>
                <c:pt idx="0">
                  <c:v>Other ethnic group</c:v>
                </c:pt>
                <c:pt idx="1">
                  <c:v>White</c:v>
                </c:pt>
                <c:pt idx="2">
                  <c:v>Mixed or Multiple ethnic groups</c:v>
                </c:pt>
                <c:pt idx="3">
                  <c:v>Black, Black British, Black Welsh, Caribbean or African</c:v>
                </c:pt>
                <c:pt idx="4">
                  <c:v>Asian, Asian British or Asian Welsh</c:v>
                </c:pt>
              </c:strCache>
            </c:strRef>
          </c:cat>
          <c:val>
            <c:numRef>
              <c:f>Ethnicity!$K$20:$O$20</c:f>
              <c:numCache>
                <c:formatCode>0%</c:formatCode>
                <c:ptCount val="5"/>
                <c:pt idx="0">
                  <c:v>2.2000000000000002E-2</c:v>
                </c:pt>
                <c:pt idx="1">
                  <c:v>0.81</c:v>
                </c:pt>
                <c:pt idx="2">
                  <c:v>0.03</c:v>
                </c:pt>
                <c:pt idx="3">
                  <c:v>4.2000000000000003E-2</c:v>
                </c:pt>
                <c:pt idx="4">
                  <c:v>9.6000000000000002E-2</c:v>
                </c:pt>
              </c:numCache>
            </c:numRef>
          </c:val>
          <c:extLst>
            <c:ext xmlns:c16="http://schemas.microsoft.com/office/drawing/2014/chart" uri="{C3380CC4-5D6E-409C-BE32-E72D297353CC}">
              <c16:uniqueId val="{00000000-00C6-484B-ACC1-004B7654CC60}"/>
            </c:ext>
          </c:extLst>
        </c:ser>
        <c:ser>
          <c:idx val="1"/>
          <c:order val="1"/>
          <c:tx>
            <c:strRef>
              <c:f>Ethnicity!$J$19</c:f>
              <c:strCache>
                <c:ptCount val="1"/>
                <c:pt idx="0">
                  <c:v>Buckinghamshire</c:v>
                </c:pt>
              </c:strCache>
            </c:strRef>
          </c:tx>
          <c:spPr>
            <a:solidFill>
              <a:srgbClr val="B5D123"/>
            </a:solidFill>
            <a:ln>
              <a:noFill/>
            </a:ln>
            <a:effectLst/>
          </c:spPr>
          <c:invertIfNegative val="0"/>
          <c:cat>
            <c:strRef>
              <c:f>Ethnicity!$K$17:$O$17</c:f>
              <c:strCache>
                <c:ptCount val="5"/>
                <c:pt idx="0">
                  <c:v>Other ethnic group</c:v>
                </c:pt>
                <c:pt idx="1">
                  <c:v>White</c:v>
                </c:pt>
                <c:pt idx="2">
                  <c:v>Mixed or Multiple ethnic groups</c:v>
                </c:pt>
                <c:pt idx="3">
                  <c:v>Black, Black British, Black Welsh, Caribbean or African</c:v>
                </c:pt>
                <c:pt idx="4">
                  <c:v>Asian, Asian British or Asian Welsh</c:v>
                </c:pt>
              </c:strCache>
            </c:strRef>
          </c:cat>
          <c:val>
            <c:numRef>
              <c:f>Ethnicity!$K$19:$O$19</c:f>
              <c:numCache>
                <c:formatCode>0%</c:formatCode>
                <c:ptCount val="5"/>
                <c:pt idx="0">
                  <c:v>1.6E-2</c:v>
                </c:pt>
                <c:pt idx="1">
                  <c:v>0.79900000000000004</c:v>
                </c:pt>
                <c:pt idx="2">
                  <c:v>3.5000000000000003E-2</c:v>
                </c:pt>
                <c:pt idx="3">
                  <c:v>2.6000000000000002E-2</c:v>
                </c:pt>
                <c:pt idx="4">
                  <c:v>0.124</c:v>
                </c:pt>
              </c:numCache>
            </c:numRef>
          </c:val>
          <c:extLst>
            <c:ext xmlns:c16="http://schemas.microsoft.com/office/drawing/2014/chart" uri="{C3380CC4-5D6E-409C-BE32-E72D297353CC}">
              <c16:uniqueId val="{00000001-00C6-484B-ACC1-004B7654CC60}"/>
            </c:ext>
          </c:extLst>
        </c:ser>
        <c:ser>
          <c:idx val="0"/>
          <c:order val="2"/>
          <c:tx>
            <c:strRef>
              <c:f>Ethnicity!$J$18</c:f>
              <c:strCache>
                <c:ptCount val="1"/>
                <c:pt idx="0">
                  <c:v>Terriers &amp; Amersham Hill</c:v>
                </c:pt>
              </c:strCache>
            </c:strRef>
          </c:tx>
          <c:spPr>
            <a:solidFill>
              <a:srgbClr val="0069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Ethnicity!$K$17:$O$17</c:f>
              <c:strCache>
                <c:ptCount val="5"/>
                <c:pt idx="0">
                  <c:v>Other ethnic group</c:v>
                </c:pt>
                <c:pt idx="1">
                  <c:v>White</c:v>
                </c:pt>
                <c:pt idx="2">
                  <c:v>Mixed or Multiple ethnic groups</c:v>
                </c:pt>
                <c:pt idx="3">
                  <c:v>Black, Black British, Black Welsh, Caribbean or African</c:v>
                </c:pt>
                <c:pt idx="4">
                  <c:v>Asian, Asian British or Asian Welsh</c:v>
                </c:pt>
              </c:strCache>
            </c:strRef>
          </c:cat>
          <c:val>
            <c:numRef>
              <c:f>Ethnicity!$K$18:$O$18</c:f>
              <c:numCache>
                <c:formatCode>0%</c:formatCode>
                <c:ptCount val="5"/>
                <c:pt idx="0">
                  <c:v>2.1000000000000001E-2</c:v>
                </c:pt>
                <c:pt idx="1">
                  <c:v>0.66300000000000003</c:v>
                </c:pt>
                <c:pt idx="2">
                  <c:v>5.3999999999999999E-2</c:v>
                </c:pt>
                <c:pt idx="3">
                  <c:v>5.0999999999999997E-2</c:v>
                </c:pt>
                <c:pt idx="4">
                  <c:v>0.21099999999999999</c:v>
                </c:pt>
              </c:numCache>
            </c:numRef>
          </c:val>
          <c:extLst>
            <c:ext xmlns:c16="http://schemas.microsoft.com/office/drawing/2014/chart" uri="{C3380CC4-5D6E-409C-BE32-E72D297353CC}">
              <c16:uniqueId val="{00000002-00C6-484B-ACC1-004B7654CC60}"/>
            </c:ext>
          </c:extLst>
        </c:ser>
        <c:dLbls>
          <c:showLegendKey val="0"/>
          <c:showVal val="0"/>
          <c:showCatName val="0"/>
          <c:showSerName val="0"/>
          <c:showPercent val="0"/>
          <c:showBubbleSize val="0"/>
        </c:dLbls>
        <c:gapWidth val="182"/>
        <c:axId val="731115192"/>
        <c:axId val="731116632"/>
      </c:barChart>
      <c:catAx>
        <c:axId val="7311151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31116632"/>
        <c:crosses val="autoZero"/>
        <c:auto val="1"/>
        <c:lblAlgn val="ctr"/>
        <c:lblOffset val="100"/>
        <c:noMultiLvlLbl val="0"/>
      </c:catAx>
      <c:valAx>
        <c:axId val="7311166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31115192"/>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Charts!$BA$27</c:f>
              <c:strCache>
                <c:ptCount val="1"/>
                <c:pt idx="0">
                  <c:v>Terriers &amp; Amersham Hill</c:v>
                </c:pt>
              </c:strCache>
            </c:strRef>
          </c:tx>
          <c:spPr>
            <a:solidFill>
              <a:srgbClr val="006965"/>
            </a:solidFill>
            <a:ln>
              <a:noFill/>
            </a:ln>
            <a:effectLst/>
          </c:spPr>
          <c:invertIfNegative val="0"/>
          <c:cat>
            <c:strRef>
              <c:f>Charts!$AZ$28:$AZ$36</c:f>
              <c:strCache>
                <c:ptCount val="9"/>
                <c:pt idx="0">
                  <c:v>Higher managerial, admin &amp; professional </c:v>
                </c:pt>
                <c:pt idx="1">
                  <c:v>Lower managerial, admin &amp; professional </c:v>
                </c:pt>
                <c:pt idx="2">
                  <c:v>Intermediate </c:v>
                </c:pt>
                <c:pt idx="3">
                  <c:v>Small employers &amp; own account workers</c:v>
                </c:pt>
                <c:pt idx="4">
                  <c:v>Lower supervisory &amp; technical </c:v>
                </c:pt>
                <c:pt idx="5">
                  <c:v>Semi-routine </c:v>
                </c:pt>
                <c:pt idx="6">
                  <c:v>Routine </c:v>
                </c:pt>
                <c:pt idx="7">
                  <c:v>Never worked or long-term unemployed</c:v>
                </c:pt>
                <c:pt idx="8">
                  <c:v>Full-time students</c:v>
                </c:pt>
              </c:strCache>
            </c:strRef>
          </c:cat>
          <c:val>
            <c:numRef>
              <c:f>Charts!$BA$28:$BA$36</c:f>
              <c:numCache>
                <c:formatCode>0%</c:formatCode>
                <c:ptCount val="9"/>
                <c:pt idx="0">
                  <c:v>0.18673718470301057</c:v>
                </c:pt>
                <c:pt idx="1">
                  <c:v>0.24355844860320044</c:v>
                </c:pt>
                <c:pt idx="2">
                  <c:v>0.11120151885001356</c:v>
                </c:pt>
                <c:pt idx="3">
                  <c:v>0.10306482234879305</c:v>
                </c:pt>
                <c:pt idx="4">
                  <c:v>3.9734201247626798E-2</c:v>
                </c:pt>
                <c:pt idx="5">
                  <c:v>8.936804990507187E-2</c:v>
                </c:pt>
                <c:pt idx="6">
                  <c:v>7.9061567670192567E-2</c:v>
                </c:pt>
                <c:pt idx="7">
                  <c:v>5.9262272850556005E-2</c:v>
                </c:pt>
                <c:pt idx="8">
                  <c:v>8.8011933821535118E-2</c:v>
                </c:pt>
              </c:numCache>
            </c:numRef>
          </c:val>
          <c:extLst>
            <c:ext xmlns:c16="http://schemas.microsoft.com/office/drawing/2014/chart" uri="{C3380CC4-5D6E-409C-BE32-E72D297353CC}">
              <c16:uniqueId val="{00000000-262A-47FC-9E1D-1D92270139C0}"/>
            </c:ext>
          </c:extLst>
        </c:ser>
        <c:ser>
          <c:idx val="1"/>
          <c:order val="1"/>
          <c:tx>
            <c:strRef>
              <c:f>Charts!$BB$27</c:f>
              <c:strCache>
                <c:ptCount val="1"/>
                <c:pt idx="0">
                  <c:v>Buckinghamshire</c:v>
                </c:pt>
              </c:strCache>
            </c:strRef>
          </c:tx>
          <c:spPr>
            <a:solidFill>
              <a:srgbClr val="B5D123"/>
            </a:solidFill>
            <a:ln>
              <a:noFill/>
            </a:ln>
            <a:effectLst/>
          </c:spPr>
          <c:invertIfNegative val="0"/>
          <c:cat>
            <c:strRef>
              <c:f>Charts!$AZ$28:$AZ$36</c:f>
              <c:strCache>
                <c:ptCount val="9"/>
                <c:pt idx="0">
                  <c:v>Higher managerial, admin &amp; professional </c:v>
                </c:pt>
                <c:pt idx="1">
                  <c:v>Lower managerial, admin &amp; professional </c:v>
                </c:pt>
                <c:pt idx="2">
                  <c:v>Intermediate </c:v>
                </c:pt>
                <c:pt idx="3">
                  <c:v>Small employers &amp; own account workers</c:v>
                </c:pt>
                <c:pt idx="4">
                  <c:v>Lower supervisory &amp; technical </c:v>
                </c:pt>
                <c:pt idx="5">
                  <c:v>Semi-routine </c:v>
                </c:pt>
                <c:pt idx="6">
                  <c:v>Routine </c:v>
                </c:pt>
                <c:pt idx="7">
                  <c:v>Never worked or long-term unemployed</c:v>
                </c:pt>
                <c:pt idx="8">
                  <c:v>Full-time students</c:v>
                </c:pt>
              </c:strCache>
            </c:strRef>
          </c:cat>
          <c:val>
            <c:numRef>
              <c:f>Charts!$BB$28:$BB$36</c:f>
              <c:numCache>
                <c:formatCode>0%</c:formatCode>
                <c:ptCount val="9"/>
                <c:pt idx="0">
                  <c:v>0.19965497547735261</c:v>
                </c:pt>
                <c:pt idx="1">
                  <c:v>0.23902368658113671</c:v>
                </c:pt>
                <c:pt idx="2">
                  <c:v>0.11197988730769004</c:v>
                </c:pt>
                <c:pt idx="3">
                  <c:v>0.12169768550955883</c:v>
                </c:pt>
                <c:pt idx="4">
                  <c:v>4.4732488239138501E-2</c:v>
                </c:pt>
                <c:pt idx="5">
                  <c:v>8.5958797242158935E-2</c:v>
                </c:pt>
                <c:pt idx="6">
                  <c:v>7.5643388305670536E-2</c:v>
                </c:pt>
                <c:pt idx="7">
                  <c:v>4.54213597263355E-2</c:v>
                </c:pt>
                <c:pt idx="8">
                  <c:v>7.5887731610958353E-2</c:v>
                </c:pt>
              </c:numCache>
            </c:numRef>
          </c:val>
          <c:extLst>
            <c:ext xmlns:c16="http://schemas.microsoft.com/office/drawing/2014/chart" uri="{C3380CC4-5D6E-409C-BE32-E72D297353CC}">
              <c16:uniqueId val="{00000001-262A-47FC-9E1D-1D92270139C0}"/>
            </c:ext>
          </c:extLst>
        </c:ser>
        <c:ser>
          <c:idx val="2"/>
          <c:order val="2"/>
          <c:tx>
            <c:strRef>
              <c:f>Charts!$BC$27</c:f>
              <c:strCache>
                <c:ptCount val="1"/>
                <c:pt idx="0">
                  <c:v>England</c:v>
                </c:pt>
              </c:strCache>
            </c:strRef>
          </c:tx>
          <c:spPr>
            <a:solidFill>
              <a:srgbClr val="808285"/>
            </a:solidFill>
            <a:ln>
              <a:noFill/>
            </a:ln>
            <a:effectLst/>
          </c:spPr>
          <c:invertIfNegative val="0"/>
          <c:cat>
            <c:strRef>
              <c:f>Charts!$AZ$28:$AZ$36</c:f>
              <c:strCache>
                <c:ptCount val="9"/>
                <c:pt idx="0">
                  <c:v>Higher managerial, admin &amp; professional </c:v>
                </c:pt>
                <c:pt idx="1">
                  <c:v>Lower managerial, admin &amp; professional </c:v>
                </c:pt>
                <c:pt idx="2">
                  <c:v>Intermediate </c:v>
                </c:pt>
                <c:pt idx="3">
                  <c:v>Small employers &amp; own account workers</c:v>
                </c:pt>
                <c:pt idx="4">
                  <c:v>Lower supervisory &amp; technical </c:v>
                </c:pt>
                <c:pt idx="5">
                  <c:v>Semi-routine </c:v>
                </c:pt>
                <c:pt idx="6">
                  <c:v>Routine </c:v>
                </c:pt>
                <c:pt idx="7">
                  <c:v>Never worked or long-term unemployed</c:v>
                </c:pt>
                <c:pt idx="8">
                  <c:v>Full-time students</c:v>
                </c:pt>
              </c:strCache>
            </c:strRef>
          </c:cat>
          <c:val>
            <c:numRef>
              <c:f>Charts!$BC$28:$BC$36</c:f>
              <c:numCache>
                <c:formatCode>0%</c:formatCode>
                <c:ptCount val="9"/>
                <c:pt idx="0">
                  <c:v>0.14016389082475497</c:v>
                </c:pt>
                <c:pt idx="1">
                  <c:v>0.20319621147809838</c:v>
                </c:pt>
                <c:pt idx="2">
                  <c:v>0.11033236462950519</c:v>
                </c:pt>
                <c:pt idx="3">
                  <c:v>0.10353400614408037</c:v>
                </c:pt>
                <c:pt idx="4">
                  <c:v>5.2498965473292525E-2</c:v>
                </c:pt>
                <c:pt idx="5">
                  <c:v>0.10737915388381856</c:v>
                </c:pt>
                <c:pt idx="6">
                  <c:v>0.11450804976086101</c:v>
                </c:pt>
                <c:pt idx="7">
                  <c:v>6.9529631445612541E-2</c:v>
                </c:pt>
                <c:pt idx="8">
                  <c:v>9.8857726359976431E-2</c:v>
                </c:pt>
              </c:numCache>
            </c:numRef>
          </c:val>
          <c:extLst>
            <c:ext xmlns:c16="http://schemas.microsoft.com/office/drawing/2014/chart" uri="{C3380CC4-5D6E-409C-BE32-E72D297353CC}">
              <c16:uniqueId val="{00000002-262A-47FC-9E1D-1D92270139C0}"/>
            </c:ext>
          </c:extLst>
        </c:ser>
        <c:dLbls>
          <c:showLegendKey val="0"/>
          <c:showVal val="0"/>
          <c:showCatName val="0"/>
          <c:showSerName val="0"/>
          <c:showPercent val="0"/>
          <c:showBubbleSize val="0"/>
        </c:dLbls>
        <c:gapWidth val="182"/>
        <c:axId val="1812152975"/>
        <c:axId val="1812149135"/>
      </c:barChart>
      <c:catAx>
        <c:axId val="18121529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812149135"/>
        <c:crosses val="autoZero"/>
        <c:auto val="1"/>
        <c:lblAlgn val="ctr"/>
        <c:lblOffset val="100"/>
        <c:noMultiLvlLbl val="0"/>
      </c:catAx>
      <c:valAx>
        <c:axId val="1812149135"/>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8121529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'[Labour market participation WAP no students.xlsx]Sheet1'!$B$9</c:f>
              <c:strCache>
                <c:ptCount val="1"/>
                <c:pt idx="0">
                  <c:v>Terriers and Amersham Hill</c:v>
                </c:pt>
              </c:strCache>
            </c:strRef>
          </c:tx>
          <c:spPr>
            <a:solidFill>
              <a:srgbClr val="0069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'[Labour market participation WAP no students.xlsx]Sheet1'!$C$1:$E$1</c:f>
              <c:strCache>
                <c:ptCount val="3"/>
                <c:pt idx="0">
                  <c:v>In employment</c:v>
                </c:pt>
                <c:pt idx="1">
                  <c:v>Unemployed</c:v>
                </c:pt>
                <c:pt idx="2">
                  <c:v>Inactive</c:v>
                </c:pt>
              </c:strCache>
            </c:strRef>
          </c:cat>
          <c:val>
            <c:numRef>
              <c:f>'[Labour market participation WAP no students.xlsx]Sheet1'!$C$9:$E$9</c:f>
              <c:numCache>
                <c:formatCode>0%</c:formatCode>
                <c:ptCount val="3"/>
                <c:pt idx="0">
                  <c:v>0.80423754103252765</c:v>
                </c:pt>
                <c:pt idx="1">
                  <c:v>4.1330945986272752E-2</c:v>
                </c:pt>
                <c:pt idx="2">
                  <c:v>0.15443151298119964</c:v>
                </c:pt>
              </c:numCache>
            </c:numRef>
          </c:val>
          <c:extLst>
            <c:ext xmlns:c16="http://schemas.microsoft.com/office/drawing/2014/chart" uri="{C3380CC4-5D6E-409C-BE32-E72D297353CC}">
              <c16:uniqueId val="{00000000-9233-4B52-9515-DC9C967E255A}"/>
            </c:ext>
          </c:extLst>
        </c:ser>
        <c:ser>
          <c:idx val="1"/>
          <c:order val="1"/>
          <c:tx>
            <c:strRef>
              <c:f>'[Labour market participation WAP no students.xlsx]Sheet1'!$B$12</c:f>
              <c:strCache>
                <c:ptCount val="1"/>
                <c:pt idx="0">
                  <c:v>Buckinghamshire</c:v>
                </c:pt>
              </c:strCache>
            </c:strRef>
          </c:tx>
          <c:spPr>
            <a:solidFill>
              <a:srgbClr val="B5D123"/>
            </a:solidFill>
            <a:ln>
              <a:noFill/>
            </a:ln>
            <a:effectLst/>
          </c:spPr>
          <c:invertIfNegative val="0"/>
          <c:cat>
            <c:strRef>
              <c:f>'[Labour market participation WAP no students.xlsx]Sheet1'!$C$1:$E$1</c:f>
              <c:strCache>
                <c:ptCount val="3"/>
                <c:pt idx="0">
                  <c:v>In employment</c:v>
                </c:pt>
                <c:pt idx="1">
                  <c:v>Unemployed</c:v>
                </c:pt>
                <c:pt idx="2">
                  <c:v>Inactive</c:v>
                </c:pt>
              </c:strCache>
            </c:strRef>
          </c:cat>
          <c:val>
            <c:numRef>
              <c:f>'[Labour market participation WAP no students.xlsx]Sheet1'!$C$12:$E$12</c:f>
              <c:numCache>
                <c:formatCode>0%</c:formatCode>
                <c:ptCount val="3"/>
                <c:pt idx="0">
                  <c:v>0.81040422893522368</c:v>
                </c:pt>
                <c:pt idx="1">
                  <c:v>3.2810043081957993E-2</c:v>
                </c:pt>
                <c:pt idx="2">
                  <c:v>0.15678572798281834</c:v>
                </c:pt>
              </c:numCache>
            </c:numRef>
          </c:val>
          <c:extLst>
            <c:ext xmlns:c16="http://schemas.microsoft.com/office/drawing/2014/chart" uri="{C3380CC4-5D6E-409C-BE32-E72D297353CC}">
              <c16:uniqueId val="{00000001-9233-4B52-9515-DC9C967E255A}"/>
            </c:ext>
          </c:extLst>
        </c:ser>
        <c:ser>
          <c:idx val="2"/>
          <c:order val="2"/>
          <c:tx>
            <c:strRef>
              <c:f>'[Labour market participation WAP no students.xlsx]Sheet1'!$B$13</c:f>
              <c:strCache>
                <c:ptCount val="1"/>
                <c:pt idx="0">
                  <c:v>England</c:v>
                </c:pt>
              </c:strCache>
            </c:strRef>
          </c:tx>
          <c:spPr>
            <a:solidFill>
              <a:srgbClr val="808285"/>
            </a:solidFill>
            <a:ln>
              <a:noFill/>
            </a:ln>
            <a:effectLst/>
          </c:spPr>
          <c:invertIfNegative val="0"/>
          <c:cat>
            <c:strRef>
              <c:f>'[Labour market participation WAP no students.xlsx]Sheet1'!$C$1:$E$1</c:f>
              <c:strCache>
                <c:ptCount val="3"/>
                <c:pt idx="0">
                  <c:v>In employment</c:v>
                </c:pt>
                <c:pt idx="1">
                  <c:v>Unemployed</c:v>
                </c:pt>
                <c:pt idx="2">
                  <c:v>Inactive</c:v>
                </c:pt>
              </c:strCache>
            </c:strRef>
          </c:cat>
          <c:val>
            <c:numRef>
              <c:f>'[Labour market participation WAP no students.xlsx]Sheet1'!$C$13:$E$13</c:f>
              <c:numCache>
                <c:formatCode>0%</c:formatCode>
                <c:ptCount val="3"/>
                <c:pt idx="0">
                  <c:v>0.76703498445492646</c:v>
                </c:pt>
                <c:pt idx="1">
                  <c:v>4.0197313011477463E-2</c:v>
                </c:pt>
                <c:pt idx="2">
                  <c:v>0.19276770253359612</c:v>
                </c:pt>
              </c:numCache>
            </c:numRef>
          </c:val>
          <c:extLst>
            <c:ext xmlns:c16="http://schemas.microsoft.com/office/drawing/2014/chart" uri="{C3380CC4-5D6E-409C-BE32-E72D297353CC}">
              <c16:uniqueId val="{00000002-9233-4B52-9515-DC9C967E255A}"/>
            </c:ext>
          </c:extLst>
        </c:ser>
        <c:dLbls>
          <c:showLegendKey val="0"/>
          <c:showVal val="0"/>
          <c:showCatName val="0"/>
          <c:showSerName val="0"/>
          <c:showPercent val="0"/>
          <c:showBubbleSize val="0"/>
        </c:dLbls>
        <c:gapWidth val="219"/>
        <c:overlap val="-27"/>
        <c:axId val="1462964144"/>
        <c:axId val="797443152"/>
      </c:barChart>
      <c:catAx>
        <c:axId val="1462964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97443152"/>
        <c:crosses val="autoZero"/>
        <c:auto val="1"/>
        <c:lblAlgn val="ctr"/>
        <c:lblOffset val="100"/>
        <c:noMultiLvlLbl val="0"/>
      </c:catAx>
      <c:valAx>
        <c:axId val="7974431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462964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'[Employment and inactive status WAP no students.xlsx]Sheet1'!$A$49</c:f>
              <c:strCache>
                <c:ptCount val="1"/>
                <c:pt idx="0">
                  <c:v>Terriers and Amersham Hill</c:v>
                </c:pt>
              </c:strCache>
            </c:strRef>
          </c:tx>
          <c:spPr>
            <a:solidFill>
              <a:srgbClr val="0069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'[Employment and inactive status WAP no students.xlsx]Sheet1'!$B$41:$D$41</c:f>
              <c:strCache>
                <c:ptCount val="3"/>
                <c:pt idx="0">
                  <c:v>Employee</c:v>
                </c:pt>
                <c:pt idx="1">
                  <c:v>Self-employed with employees</c:v>
                </c:pt>
                <c:pt idx="2">
                  <c:v>Self-employed no employees</c:v>
                </c:pt>
              </c:strCache>
            </c:strRef>
          </c:cat>
          <c:val>
            <c:numRef>
              <c:f>'[Employment and inactive status WAP no students.xlsx]Sheet1'!$B$49:$D$49</c:f>
              <c:numCache>
                <c:formatCode>0%</c:formatCode>
                <c:ptCount val="3"/>
                <c:pt idx="0">
                  <c:v>0.83225088142512527</c:v>
                </c:pt>
                <c:pt idx="1">
                  <c:v>2.5978845796993878E-2</c:v>
                </c:pt>
                <c:pt idx="2">
                  <c:v>0.14177027277788087</c:v>
                </c:pt>
              </c:numCache>
            </c:numRef>
          </c:val>
          <c:extLst>
            <c:ext xmlns:c16="http://schemas.microsoft.com/office/drawing/2014/chart" uri="{C3380CC4-5D6E-409C-BE32-E72D297353CC}">
              <c16:uniqueId val="{00000000-295D-4B84-9011-4B5A0C72A699}"/>
            </c:ext>
          </c:extLst>
        </c:ser>
        <c:ser>
          <c:idx val="1"/>
          <c:order val="1"/>
          <c:tx>
            <c:strRef>
              <c:f>'[Employment and inactive status WAP no students.xlsx]Sheet1'!$A$52</c:f>
              <c:strCache>
                <c:ptCount val="1"/>
                <c:pt idx="0">
                  <c:v>Buckinghamshire</c:v>
                </c:pt>
              </c:strCache>
            </c:strRef>
          </c:tx>
          <c:spPr>
            <a:solidFill>
              <a:srgbClr val="B5D123"/>
            </a:solidFill>
            <a:ln>
              <a:noFill/>
            </a:ln>
            <a:effectLst/>
          </c:spPr>
          <c:invertIfNegative val="0"/>
          <c:cat>
            <c:strRef>
              <c:f>'[Employment and inactive status WAP no students.xlsx]Sheet1'!$B$41:$D$41</c:f>
              <c:strCache>
                <c:ptCount val="3"/>
                <c:pt idx="0">
                  <c:v>Employee</c:v>
                </c:pt>
                <c:pt idx="1">
                  <c:v>Self-employed with employees</c:v>
                </c:pt>
                <c:pt idx="2">
                  <c:v>Self-employed no employees</c:v>
                </c:pt>
              </c:strCache>
            </c:strRef>
          </c:cat>
          <c:val>
            <c:numRef>
              <c:f>'[Employment and inactive status WAP no students.xlsx]Sheet1'!$B$52:$D$52</c:f>
              <c:numCache>
                <c:formatCode>0%</c:formatCode>
                <c:ptCount val="3"/>
                <c:pt idx="0">
                  <c:v>0.81</c:v>
                </c:pt>
                <c:pt idx="1">
                  <c:v>0.03</c:v>
                </c:pt>
                <c:pt idx="2">
                  <c:v>0.16</c:v>
                </c:pt>
              </c:numCache>
            </c:numRef>
          </c:val>
          <c:extLst>
            <c:ext xmlns:c16="http://schemas.microsoft.com/office/drawing/2014/chart" uri="{C3380CC4-5D6E-409C-BE32-E72D297353CC}">
              <c16:uniqueId val="{00000001-295D-4B84-9011-4B5A0C72A699}"/>
            </c:ext>
          </c:extLst>
        </c:ser>
        <c:ser>
          <c:idx val="2"/>
          <c:order val="2"/>
          <c:tx>
            <c:strRef>
              <c:f>'[Employment and inactive status WAP no students.xlsx]Sheet1'!$A$53</c:f>
              <c:strCache>
                <c:ptCount val="1"/>
                <c:pt idx="0">
                  <c:v>England</c:v>
                </c:pt>
              </c:strCache>
            </c:strRef>
          </c:tx>
          <c:spPr>
            <a:solidFill>
              <a:srgbClr val="808285"/>
            </a:solidFill>
            <a:ln>
              <a:noFill/>
            </a:ln>
            <a:effectLst/>
          </c:spPr>
          <c:invertIfNegative val="0"/>
          <c:cat>
            <c:strRef>
              <c:f>'[Employment and inactive status WAP no students.xlsx]Sheet1'!$B$41:$D$41</c:f>
              <c:strCache>
                <c:ptCount val="3"/>
                <c:pt idx="0">
                  <c:v>Employee</c:v>
                </c:pt>
                <c:pt idx="1">
                  <c:v>Self-employed with employees</c:v>
                </c:pt>
                <c:pt idx="2">
                  <c:v>Self-employed no employees</c:v>
                </c:pt>
              </c:strCache>
            </c:strRef>
          </c:cat>
          <c:val>
            <c:numRef>
              <c:f>'[Employment and inactive status WAP no students.xlsx]Sheet1'!$B$53:$D$53</c:f>
              <c:numCache>
                <c:formatCode>0%</c:formatCode>
                <c:ptCount val="3"/>
                <c:pt idx="0">
                  <c:v>0.84</c:v>
                </c:pt>
                <c:pt idx="1">
                  <c:v>0.03</c:v>
                </c:pt>
                <c:pt idx="2">
                  <c:v>0.14000000000000001</c:v>
                </c:pt>
              </c:numCache>
            </c:numRef>
          </c:val>
          <c:extLst>
            <c:ext xmlns:c16="http://schemas.microsoft.com/office/drawing/2014/chart" uri="{C3380CC4-5D6E-409C-BE32-E72D297353CC}">
              <c16:uniqueId val="{00000002-295D-4B84-9011-4B5A0C72A699}"/>
            </c:ext>
          </c:extLst>
        </c:ser>
        <c:dLbls>
          <c:showLegendKey val="0"/>
          <c:showVal val="0"/>
          <c:showCatName val="0"/>
          <c:showSerName val="0"/>
          <c:showPercent val="0"/>
          <c:showBubbleSize val="0"/>
        </c:dLbls>
        <c:gapWidth val="219"/>
        <c:overlap val="-27"/>
        <c:axId val="604011904"/>
        <c:axId val="604014784"/>
      </c:barChart>
      <c:catAx>
        <c:axId val="60401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04014784"/>
        <c:crosses val="autoZero"/>
        <c:auto val="1"/>
        <c:lblAlgn val="ctr"/>
        <c:lblOffset val="100"/>
        <c:noMultiLvlLbl val="0"/>
      </c:catAx>
      <c:valAx>
        <c:axId val="604014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04011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'[Employment and inactive status WAP no students.xlsx]Sheet1'!$E$49</c:f>
              <c:strCache>
                <c:ptCount val="1"/>
                <c:pt idx="0">
                  <c:v>Terriers and Amersham Hill</c:v>
                </c:pt>
              </c:strCache>
            </c:strRef>
          </c:tx>
          <c:spPr>
            <a:solidFill>
              <a:srgbClr val="0069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'[Employment and inactive status WAP no students.xlsx]Sheet1'!$F$41:$I$41</c:f>
              <c:strCache>
                <c:ptCount val="4"/>
                <c:pt idx="0">
                  <c:v>Long-term sick or disabled</c:v>
                </c:pt>
                <c:pt idx="1">
                  <c:v>Looking after home or family</c:v>
                </c:pt>
                <c:pt idx="2">
                  <c:v>Other</c:v>
                </c:pt>
                <c:pt idx="3">
                  <c:v>Retired</c:v>
                </c:pt>
              </c:strCache>
            </c:strRef>
          </c:cat>
          <c:val>
            <c:numRef>
              <c:f>'[Employment and inactive status WAP no students.xlsx]Sheet1'!$F$49:$I$49</c:f>
              <c:numCache>
                <c:formatCode>0%</c:formatCode>
                <c:ptCount val="4"/>
                <c:pt idx="0">
                  <c:v>0.19130434782608696</c:v>
                </c:pt>
                <c:pt idx="1">
                  <c:v>0.442512077294686</c:v>
                </c:pt>
                <c:pt idx="2">
                  <c:v>0.24057971014492754</c:v>
                </c:pt>
                <c:pt idx="3">
                  <c:v>0.12560386473429952</c:v>
                </c:pt>
              </c:numCache>
            </c:numRef>
          </c:val>
          <c:extLst>
            <c:ext xmlns:c16="http://schemas.microsoft.com/office/drawing/2014/chart" uri="{C3380CC4-5D6E-409C-BE32-E72D297353CC}">
              <c16:uniqueId val="{00000000-A8F8-475E-9838-A895CF0DADE5}"/>
            </c:ext>
          </c:extLst>
        </c:ser>
        <c:ser>
          <c:idx val="1"/>
          <c:order val="1"/>
          <c:tx>
            <c:strRef>
              <c:f>'[Employment and inactive status WAP no students.xlsx]Sheet1'!$E$52</c:f>
              <c:strCache>
                <c:ptCount val="1"/>
                <c:pt idx="0">
                  <c:v>Buckinghamshire</c:v>
                </c:pt>
              </c:strCache>
            </c:strRef>
          </c:tx>
          <c:spPr>
            <a:solidFill>
              <a:srgbClr val="B5D123"/>
            </a:solidFill>
            <a:ln>
              <a:noFill/>
            </a:ln>
            <a:effectLst/>
          </c:spPr>
          <c:invertIfNegative val="0"/>
          <c:cat>
            <c:strRef>
              <c:f>'[Employment and inactive status WAP no students.xlsx]Sheet1'!$F$41:$I$41</c:f>
              <c:strCache>
                <c:ptCount val="4"/>
                <c:pt idx="0">
                  <c:v>Long-term sick or disabled</c:v>
                </c:pt>
                <c:pt idx="1">
                  <c:v>Looking after home or family</c:v>
                </c:pt>
                <c:pt idx="2">
                  <c:v>Other</c:v>
                </c:pt>
                <c:pt idx="3">
                  <c:v>Retired</c:v>
                </c:pt>
              </c:strCache>
            </c:strRef>
          </c:cat>
          <c:val>
            <c:numRef>
              <c:f>'[Employment and inactive status WAP no students.xlsx]Sheet1'!$F$52:$I$52</c:f>
              <c:numCache>
                <c:formatCode>0%</c:formatCode>
                <c:ptCount val="4"/>
                <c:pt idx="0">
                  <c:v>0.17</c:v>
                </c:pt>
                <c:pt idx="1">
                  <c:v>0.4</c:v>
                </c:pt>
                <c:pt idx="2">
                  <c:v>0.21</c:v>
                </c:pt>
                <c:pt idx="3">
                  <c:v>0.22</c:v>
                </c:pt>
              </c:numCache>
            </c:numRef>
          </c:val>
          <c:extLst>
            <c:ext xmlns:c16="http://schemas.microsoft.com/office/drawing/2014/chart" uri="{C3380CC4-5D6E-409C-BE32-E72D297353CC}">
              <c16:uniqueId val="{00000001-A8F8-475E-9838-A895CF0DADE5}"/>
            </c:ext>
          </c:extLst>
        </c:ser>
        <c:ser>
          <c:idx val="2"/>
          <c:order val="2"/>
          <c:tx>
            <c:strRef>
              <c:f>'[Employment and inactive status WAP no students.xlsx]Sheet1'!$E$53</c:f>
              <c:strCache>
                <c:ptCount val="1"/>
                <c:pt idx="0">
                  <c:v>England</c:v>
                </c:pt>
              </c:strCache>
            </c:strRef>
          </c:tx>
          <c:spPr>
            <a:solidFill>
              <a:srgbClr val="808285"/>
            </a:solidFill>
            <a:ln>
              <a:noFill/>
            </a:ln>
            <a:effectLst/>
          </c:spPr>
          <c:invertIfNegative val="0"/>
          <c:cat>
            <c:strRef>
              <c:f>'[Employment and inactive status WAP no students.xlsx]Sheet1'!$F$41:$I$41</c:f>
              <c:strCache>
                <c:ptCount val="4"/>
                <c:pt idx="0">
                  <c:v>Long-term sick or disabled</c:v>
                </c:pt>
                <c:pt idx="1">
                  <c:v>Looking after home or family</c:v>
                </c:pt>
                <c:pt idx="2">
                  <c:v>Other</c:v>
                </c:pt>
                <c:pt idx="3">
                  <c:v>Retired</c:v>
                </c:pt>
              </c:strCache>
            </c:strRef>
          </c:cat>
          <c:val>
            <c:numRef>
              <c:f>'[Employment and inactive status WAP no students.xlsx]Sheet1'!$F$53:$I$53</c:f>
              <c:numCache>
                <c:formatCode>0%</c:formatCode>
                <c:ptCount val="4"/>
                <c:pt idx="0">
                  <c:v>0.27</c:v>
                </c:pt>
                <c:pt idx="1">
                  <c:v>0.34</c:v>
                </c:pt>
                <c:pt idx="2">
                  <c:v>0.22</c:v>
                </c:pt>
                <c:pt idx="3">
                  <c:v>0.18</c:v>
                </c:pt>
              </c:numCache>
            </c:numRef>
          </c:val>
          <c:extLst>
            <c:ext xmlns:c16="http://schemas.microsoft.com/office/drawing/2014/chart" uri="{C3380CC4-5D6E-409C-BE32-E72D297353CC}">
              <c16:uniqueId val="{00000002-A8F8-475E-9838-A895CF0DADE5}"/>
            </c:ext>
          </c:extLst>
        </c:ser>
        <c:dLbls>
          <c:showLegendKey val="0"/>
          <c:showVal val="0"/>
          <c:showCatName val="0"/>
          <c:showSerName val="0"/>
          <c:showPercent val="0"/>
          <c:showBubbleSize val="0"/>
        </c:dLbls>
        <c:gapWidth val="219"/>
        <c:overlap val="-27"/>
        <c:axId val="2067351744"/>
        <c:axId val="579251552"/>
      </c:barChart>
      <c:catAx>
        <c:axId val="2067351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79251552"/>
        <c:crosses val="autoZero"/>
        <c:auto val="1"/>
        <c:lblAlgn val="ctr"/>
        <c:lblOffset val="100"/>
        <c:noMultiLvlLbl val="0"/>
      </c:catAx>
      <c:valAx>
        <c:axId val="579251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067351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'[Unemployed and inactiveby age and sex.xlsx]Sheet1'!$V$11</c:f>
              <c:strCache>
                <c:ptCount val="1"/>
                <c:pt idx="0">
                  <c:v>Terriers and Amersham Hill</c:v>
                </c:pt>
              </c:strCache>
            </c:strRef>
          </c:tx>
          <c:dPt>
            <c:idx val="0"/>
            <c:bubble3D val="0"/>
            <c:spPr>
              <a:solidFill>
                <a:srgbClr val="006965"/>
              </a:solidFill>
              <a:ln w="19050">
                <a:solidFill>
                  <a:schemeClr val="lt1"/>
                </a:solidFill>
              </a:ln>
              <a:effectLst/>
            </c:spPr>
            <c:extLst>
              <c:ext xmlns:c16="http://schemas.microsoft.com/office/drawing/2014/chart" uri="{C3380CC4-5D6E-409C-BE32-E72D297353CC}">
                <c16:uniqueId val="{00000001-E8A7-4148-9E0D-DE7B47221D9B}"/>
              </c:ext>
            </c:extLst>
          </c:dPt>
          <c:dPt>
            <c:idx val="1"/>
            <c:bubble3D val="0"/>
            <c:spPr>
              <a:solidFill>
                <a:srgbClr val="B5D123"/>
              </a:solidFill>
              <a:ln w="19050">
                <a:solidFill>
                  <a:schemeClr val="lt1"/>
                </a:solidFill>
              </a:ln>
              <a:effectLst/>
            </c:spPr>
            <c:extLst>
              <c:ext xmlns:c16="http://schemas.microsoft.com/office/drawing/2014/chart" uri="{C3380CC4-5D6E-409C-BE32-E72D297353CC}">
                <c16:uniqueId val="{00000003-E8A7-4148-9E0D-DE7B47221D9B}"/>
              </c:ext>
            </c:extLst>
          </c:dPt>
          <c:dLbls>
            <c:dLbl>
              <c:idx val="0"/>
              <c:layout>
                <c:manualLayout>
                  <c:x val="0.16944444444444434"/>
                  <c:y val="-7.870370370370370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A7-4148-9E0D-DE7B47221D9B}"/>
                </c:ext>
              </c:extLst>
            </c:dLbl>
            <c:dLbl>
              <c:idx val="1"/>
              <c:layout>
                <c:manualLayout>
                  <c:x val="-0.14444444444444443"/>
                  <c:y val="-0.1250000000000000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A7-4148-9E0D-DE7B47221D9B}"/>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'[Unemployed and inactiveby age and sex.xlsx]Sheet1'!$N$12:$N$13</c:f>
              <c:strCache>
                <c:ptCount val="2"/>
                <c:pt idx="0">
                  <c:v>Female</c:v>
                </c:pt>
                <c:pt idx="1">
                  <c:v>Male</c:v>
                </c:pt>
              </c:strCache>
            </c:strRef>
          </c:cat>
          <c:val>
            <c:numRef>
              <c:f>'[Unemployed and inactiveby age and sex.xlsx]Sheet1'!$V$12:$V$13</c:f>
              <c:numCache>
                <c:formatCode>0%</c:formatCode>
                <c:ptCount val="2"/>
                <c:pt idx="0">
                  <c:v>0.5053763440860215</c:v>
                </c:pt>
                <c:pt idx="1">
                  <c:v>0.4946236559139785</c:v>
                </c:pt>
              </c:numCache>
            </c:numRef>
          </c:val>
          <c:extLst>
            <c:ext xmlns:c16="http://schemas.microsoft.com/office/drawing/2014/chart" uri="{C3380CC4-5D6E-409C-BE32-E72D297353CC}">
              <c16:uniqueId val="{00000004-E8A7-4148-9E0D-DE7B47221D9B}"/>
            </c:ext>
          </c:extLst>
        </c:ser>
        <c:dLbls>
          <c:showLegendKey val="0"/>
          <c:showVal val="1"/>
          <c:showCatName val="1"/>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data id="0">
      <cx:strDim type="cat">
        <cx:f>'[Unemployed and inactiveby age and sex.xlsx]Sheet1'!$N$3:$N$7</cx:f>
        <cx:lvl ptCount="5">
          <cx:pt idx="0">Aged 16 to 24 years</cx:pt>
          <cx:pt idx="1">Aged 25 to 34 years</cx:pt>
          <cx:pt idx="2">Aged 35 to 49 years</cx:pt>
          <cx:pt idx="3">Aged 50 to 64 years</cx:pt>
          <cx:pt idx="4">Aged 65 years and over</cx:pt>
        </cx:lvl>
      </cx:strDim>
      <cx:numDim type="val">
        <cx:f>'[Unemployed and inactiveby age and sex.xlsx]Sheet1'!$V$3:$V$7</cx:f>
        <cx:lvl ptCount="5" formatCode="0%">
          <cx:pt idx="0">0.22939068100358423</cx:pt>
          <cx:pt idx="1">0.22939068100358423</cx:pt>
          <cx:pt idx="2">0.21505376344086022</cx:pt>
          <cx:pt idx="3">0.31899641577060933</cx:pt>
          <cx:pt idx="4">0.0071684587813620072</cx:pt>
        </cx:lvl>
      </cx:numDim>
    </cx:data>
  </cx:chartData>
  <cx:chart>
    <cx:plotArea>
      <cx:plotAreaRegion>
        <cx:series layoutId="funnel" uniqueId="{38D136C5-B715-4F27-B97E-95FF1D784583}">
          <cx:tx>
            <cx:txData>
              <cx:f>'[Unemployed and inactiveby age and sex.xlsx]Sheet1'!$V$1</cx:f>
              <cx:v>Terriers and Amersham Hill</cx:v>
            </cx:txData>
          </cx:tx>
          <cx:spPr>
            <a:solidFill>
              <a:srgbClr val="006965"/>
            </a:solidFill>
          </cx:spPr>
          <cx:dataLabels>
            <cx:txPr>
              <a:bodyPr spcFirstLastPara="1" vertOverflow="ellipsis" horzOverflow="overflow" wrap="square" lIns="0" tIns="0" rIns="0" bIns="0" anchor="ctr" anchorCtr="1"/>
              <a:lstStyle/>
              <a:p>
                <a:pPr algn="ctr" rtl="0">
                  <a:defRPr sz="1100" b="1">
                    <a:solidFill>
                      <a:schemeClr val="bg1"/>
                    </a:solidFill>
                  </a:defRPr>
                </a:pPr>
                <a:endParaRPr lang="en-US" sz="1100" b="1" i="0" u="none" strike="noStrike" baseline="0">
                  <a:solidFill>
                    <a:schemeClr val="bg1"/>
                  </a:solidFill>
                  <a:latin typeface="Calibri" panose="020F0502020204030204"/>
                </a:endParaRPr>
              </a:p>
            </cx:txPr>
          </cx:dataLabels>
          <cx:dataId val="0"/>
        </cx:series>
      </cx:plotAreaRegion>
      <cx:axis id="0">
        <cx:catScaling gapWidth="0.0599999987"/>
        <cx:tickLabels/>
        <cx:txPr>
          <a:bodyPr spcFirstLastPara="1" vertOverflow="ellipsis" horzOverflow="overflow" wrap="square" lIns="0" tIns="0" rIns="0" bIns="0" anchor="ctr" anchorCtr="1"/>
          <a:lstStyle/>
          <a:p>
            <a:pPr algn="ctr" rtl="0">
              <a:defRPr sz="1100"/>
            </a:pPr>
            <a:endParaRPr lang="en-US" sz="1100" b="0" i="0" u="none" strike="noStrike" baseline="0">
              <a:solidFill>
                <a:prstClr val="black">
                  <a:lumMod val="65000"/>
                  <a:lumOff val="35000"/>
                </a:prstClr>
              </a:solidFill>
              <a:latin typeface="Calibri" panose="020F0502020204030204"/>
            </a:endParaRPr>
          </a:p>
        </cx:txPr>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data id="0">
      <cx:strDim type="cat">
        <cx:f>'[Unemployed and inactiveby age and sex.xlsx]Sheet1'!$N$18:$N$21</cx:f>
        <cx:lvl ptCount="4">
          <cx:pt idx="0">Aged 16 to 24 years</cx:pt>
          <cx:pt idx="1">Aged 25 to 34 years</cx:pt>
          <cx:pt idx="2">Aged 35 to 49 years</cx:pt>
          <cx:pt idx="3">Aged 50 to 64 years</cx:pt>
        </cx:lvl>
      </cx:strDim>
      <cx:numDim type="val">
        <cx:f>'[Unemployed and inactiveby age and sex.xlsx]Sheet1'!$V$18:$V$21</cx:f>
        <cx:lvl ptCount="4" formatCode="0%">
          <cx:pt idx="0">0.077220077220077218</cx:pt>
          <cx:pt idx="1">0.17953667953667954</cx:pt>
          <cx:pt idx="2">0.32239382239382242</cx:pt>
          <cx:pt idx="3">0.42084942084942084</cx:pt>
        </cx:lvl>
      </cx:numDim>
    </cx:data>
  </cx:chartData>
  <cx:chart>
    <cx:plotArea>
      <cx:plotAreaRegion>
        <cx:series layoutId="funnel" uniqueId="{8697F344-8C1D-4FF0-AC31-6399281CEAB2}">
          <cx:tx>
            <cx:txData>
              <cx:f>'[Unemployed and inactiveby age and sex.xlsx]Sheet1'!$V$17</cx:f>
              <cx:v>Terriers and Amersham Hill</cx:v>
            </cx:txData>
          </cx:tx>
          <cx:spPr>
            <a:solidFill>
              <a:srgbClr val="006965"/>
            </a:solidFill>
          </cx:spPr>
          <cx:dataLabels>
            <cx:txPr>
              <a:bodyPr spcFirstLastPara="1" vertOverflow="ellipsis" horzOverflow="overflow" wrap="square" lIns="0" tIns="0" rIns="0" bIns="0" anchor="ctr" anchorCtr="1"/>
              <a:lstStyle/>
              <a:p>
                <a:pPr algn="ctr" rtl="0">
                  <a:defRPr sz="1100" b="1">
                    <a:solidFill>
                      <a:schemeClr val="bg1"/>
                    </a:solidFill>
                  </a:defRPr>
                </a:pPr>
                <a:endParaRPr lang="en-US" sz="1100" b="1" i="0" u="none" strike="noStrike" baseline="0">
                  <a:solidFill>
                    <a:schemeClr val="bg1"/>
                  </a:solidFill>
                  <a:latin typeface="Calibri" panose="020F0502020204030204"/>
                </a:endParaRPr>
              </a:p>
            </cx:txPr>
          </cx:dataLabels>
          <cx:dataId val="0"/>
        </cx:series>
      </cx:plotAreaRegion>
      <cx:axis id="0">
        <cx:catScaling gapWidth="0.0599999987"/>
        <cx:tickLabels/>
        <cx:txPr>
          <a:bodyPr spcFirstLastPara="1" vertOverflow="ellipsis" horzOverflow="overflow" wrap="square" lIns="0" tIns="0" rIns="0" bIns="0" anchor="ctr" anchorCtr="1"/>
          <a:lstStyle/>
          <a:p>
            <a:pPr algn="ctr" rtl="0">
              <a:defRPr sz="1100"/>
            </a:pPr>
            <a:endParaRPr lang="en-US" sz="1100" b="0" i="0" u="none" strike="noStrike" baseline="0">
              <a:solidFill>
                <a:prstClr val="black">
                  <a:lumMod val="65000"/>
                  <a:lumOff val="35000"/>
                </a:prstClr>
              </a:solidFill>
              <a:latin typeface="Calibri" panose="020F0502020204030204"/>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withinLinear" id="14">
  <a:schemeClr val="accent1"/>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20.xml><?xml version="1.0" encoding="utf-8"?>
<cs:colorStyle xmlns:cs="http://schemas.microsoft.com/office/drawing/2012/chartStyle" xmlns:a="http://schemas.openxmlformats.org/drawingml/2006/main" meth="withinLinear" id="14">
  <a:schemeClr val="accent1"/>
</cs:colorStyle>
</file>

<file path=ppt/charts/colors21.xml><?xml version="1.0" encoding="utf-8"?>
<cs:colorStyle xmlns:cs="http://schemas.microsoft.com/office/drawing/2012/chartStyle" xmlns:a="http://schemas.openxmlformats.org/drawingml/2006/main" meth="withinLinear" id="14">
  <a:schemeClr val="accent1"/>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withinLinear" id="14">
  <a:schemeClr val="accent1"/>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withinLinear" id="14">
  <a:schemeClr val="accent1"/>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withinLinear" id="14">
  <a:schemeClr val="accent1"/>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F0C4DC-A288-4CE3-BFDD-CB20F14AB5FC}" type="datetimeFigureOut">
              <a:rPr lang="en-GB" smtClean="0"/>
              <a:t>07/08/2023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42EF9C-5D64-44AB-9516-AA5A1AE7A638}" type="slidenum">
              <a:rPr lang="en-GB" smtClean="0"/>
              <a:t>‹#›</a:t>
            </a:fld>
            <a:endParaRPr lang="en-GB"/>
          </a:p>
        </p:txBody>
      </p:sp>
    </p:spTree>
    <p:extLst>
      <p:ext uri="{BB962C8B-B14F-4D97-AF65-F5344CB8AC3E}">
        <p14:creationId xmlns:p14="http://schemas.microsoft.com/office/powerpoint/2010/main" val="970636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42EF9C-5D64-44AB-9516-AA5A1AE7A638}" type="slidenum">
              <a:rPr lang="en-GB" smtClean="0"/>
              <a:t>28</a:t>
            </a:fld>
            <a:endParaRPr lang="en-GB"/>
          </a:p>
        </p:txBody>
      </p:sp>
    </p:spTree>
    <p:extLst>
      <p:ext uri="{BB962C8B-B14F-4D97-AF65-F5344CB8AC3E}">
        <p14:creationId xmlns:p14="http://schemas.microsoft.com/office/powerpoint/2010/main" val="1143152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Neighbouring wards: Totteridge &amp; Bowerdean; Hazlemere; </a:t>
            </a:r>
            <a:r>
              <a:rPr lang="en-GB" dirty="0" err="1"/>
              <a:t>Tylers</a:t>
            </a:r>
            <a:r>
              <a:rPr lang="en-GB" dirty="0"/>
              <a:t> Green &amp; Loudwater; </a:t>
            </a:r>
            <a:r>
              <a:rPr lang="en-GB" dirty="0" err="1"/>
              <a:t>Ryemead</a:t>
            </a:r>
            <a:r>
              <a:rPr lang="en-GB" dirty="0"/>
              <a:t> &amp; </a:t>
            </a:r>
            <a:r>
              <a:rPr lang="en-GB" dirty="0" err="1"/>
              <a:t>Micklefield</a:t>
            </a:r>
            <a:r>
              <a:rPr lang="en-GB" dirty="0"/>
              <a:t>; Abbey; Downley.</a:t>
            </a:r>
          </a:p>
        </p:txBody>
      </p:sp>
      <p:sp>
        <p:nvSpPr>
          <p:cNvPr id="4" name="Slide Number Placeholder 3"/>
          <p:cNvSpPr>
            <a:spLocks noGrp="1"/>
          </p:cNvSpPr>
          <p:nvPr>
            <p:ph type="sldNum" sz="quarter" idx="5"/>
          </p:nvPr>
        </p:nvSpPr>
        <p:spPr/>
        <p:txBody>
          <a:bodyPr/>
          <a:lstStyle/>
          <a:p>
            <a:fld id="{C042EF9C-5D64-44AB-9516-AA5A1AE7A638}" type="slidenum">
              <a:rPr lang="en-GB" smtClean="0"/>
              <a:t>44</a:t>
            </a:fld>
            <a:endParaRPr lang="en-GB"/>
          </a:p>
        </p:txBody>
      </p:sp>
    </p:spTree>
    <p:extLst>
      <p:ext uri="{BB962C8B-B14F-4D97-AF65-F5344CB8AC3E}">
        <p14:creationId xmlns:p14="http://schemas.microsoft.com/office/powerpoint/2010/main" val="1246933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332C-721D-DC9F-EB34-57E854AAD5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BBCD732-9E81-13BC-C40A-C708D82505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7BB3B-38FD-98EA-E143-D0879629C133}"/>
              </a:ext>
            </a:extLst>
          </p:cNvPr>
          <p:cNvSpPr>
            <a:spLocks noGrp="1"/>
          </p:cNvSpPr>
          <p:nvPr>
            <p:ph type="dt" sz="half" idx="10"/>
          </p:nvPr>
        </p:nvSpPr>
        <p:spPr/>
        <p:txBody>
          <a:bodyPr/>
          <a:lstStyle/>
          <a:p>
            <a:fld id="{99359686-D3FD-4407-B6D3-0365C2072F1A}" type="datetime1">
              <a:rPr lang="en-GB" smtClean="0"/>
              <a:t>07/08/2023</a:t>
            </a:fld>
            <a:endParaRPr lang="en-GB"/>
          </a:p>
        </p:txBody>
      </p:sp>
      <p:sp>
        <p:nvSpPr>
          <p:cNvPr id="5" name="Footer Placeholder 4">
            <a:extLst>
              <a:ext uri="{FF2B5EF4-FFF2-40B4-BE49-F238E27FC236}">
                <a16:creationId xmlns:a16="http://schemas.microsoft.com/office/drawing/2014/main" id="{1E99D7FD-DD27-79CA-9E7B-6C540FC6B312}"/>
              </a:ext>
            </a:extLst>
          </p:cNvPr>
          <p:cNvSpPr>
            <a:spLocks noGrp="1"/>
          </p:cNvSpPr>
          <p:nvPr>
            <p:ph type="ftr" sz="quarter" idx="11"/>
          </p:nvPr>
        </p:nvSpPr>
        <p:spPr/>
        <p:txBody>
          <a:bodyPr/>
          <a:lstStyle/>
          <a:p>
            <a:r>
              <a:rPr lang="en-GB"/>
              <a:t>DWP, via NOMIS</a:t>
            </a:r>
          </a:p>
        </p:txBody>
      </p:sp>
      <p:sp>
        <p:nvSpPr>
          <p:cNvPr id="6" name="Slide Number Placeholder 5">
            <a:extLst>
              <a:ext uri="{FF2B5EF4-FFF2-40B4-BE49-F238E27FC236}">
                <a16:creationId xmlns:a16="http://schemas.microsoft.com/office/drawing/2014/main" id="{386E9C57-2AA1-8D0E-E351-2FB2F8C8823D}"/>
              </a:ext>
            </a:extLst>
          </p:cNvPr>
          <p:cNvSpPr>
            <a:spLocks noGrp="1"/>
          </p:cNvSpPr>
          <p:nvPr>
            <p:ph type="sldNum" sz="quarter" idx="12"/>
          </p:nvPr>
        </p:nvSpPr>
        <p:spPr/>
        <p:txBody>
          <a:bodyPr/>
          <a:lstStyle/>
          <a:p>
            <a:fld id="{700FD98E-E209-4683-BC23-B7950EBBE138}" type="slidenum">
              <a:rPr lang="en-GB" smtClean="0"/>
              <a:t>‹#›</a:t>
            </a:fld>
            <a:endParaRPr lang="en-GB"/>
          </a:p>
        </p:txBody>
      </p:sp>
    </p:spTree>
    <p:extLst>
      <p:ext uri="{BB962C8B-B14F-4D97-AF65-F5344CB8AC3E}">
        <p14:creationId xmlns:p14="http://schemas.microsoft.com/office/powerpoint/2010/main" val="2101020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088C0-D490-1155-BB22-CD4C3896726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871D87-8D24-3F83-FFC0-F4BBF000FC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C40A8E-1DAE-4228-D5B6-20772B8E3B60}"/>
              </a:ext>
            </a:extLst>
          </p:cNvPr>
          <p:cNvSpPr>
            <a:spLocks noGrp="1"/>
          </p:cNvSpPr>
          <p:nvPr>
            <p:ph type="dt" sz="half" idx="10"/>
          </p:nvPr>
        </p:nvSpPr>
        <p:spPr/>
        <p:txBody>
          <a:bodyPr/>
          <a:lstStyle/>
          <a:p>
            <a:fld id="{C84A5304-349C-4033-85C8-B241F2C1205F}" type="datetime1">
              <a:rPr lang="en-GB" smtClean="0"/>
              <a:t>07/08/2023</a:t>
            </a:fld>
            <a:endParaRPr lang="en-GB"/>
          </a:p>
        </p:txBody>
      </p:sp>
      <p:sp>
        <p:nvSpPr>
          <p:cNvPr id="5" name="Footer Placeholder 4">
            <a:extLst>
              <a:ext uri="{FF2B5EF4-FFF2-40B4-BE49-F238E27FC236}">
                <a16:creationId xmlns:a16="http://schemas.microsoft.com/office/drawing/2014/main" id="{C4A4A61B-C2B2-5EF7-2146-F6F90031C110}"/>
              </a:ext>
            </a:extLst>
          </p:cNvPr>
          <p:cNvSpPr>
            <a:spLocks noGrp="1"/>
          </p:cNvSpPr>
          <p:nvPr>
            <p:ph type="ftr" sz="quarter" idx="11"/>
          </p:nvPr>
        </p:nvSpPr>
        <p:spPr/>
        <p:txBody>
          <a:bodyPr/>
          <a:lstStyle/>
          <a:p>
            <a:r>
              <a:rPr lang="en-GB"/>
              <a:t>DWP, via NOMIS</a:t>
            </a:r>
          </a:p>
        </p:txBody>
      </p:sp>
      <p:sp>
        <p:nvSpPr>
          <p:cNvPr id="6" name="Slide Number Placeholder 5">
            <a:extLst>
              <a:ext uri="{FF2B5EF4-FFF2-40B4-BE49-F238E27FC236}">
                <a16:creationId xmlns:a16="http://schemas.microsoft.com/office/drawing/2014/main" id="{AD94E275-B8EC-9DDC-4F91-33D654B987F4}"/>
              </a:ext>
            </a:extLst>
          </p:cNvPr>
          <p:cNvSpPr>
            <a:spLocks noGrp="1"/>
          </p:cNvSpPr>
          <p:nvPr>
            <p:ph type="sldNum" sz="quarter" idx="12"/>
          </p:nvPr>
        </p:nvSpPr>
        <p:spPr/>
        <p:txBody>
          <a:bodyPr/>
          <a:lstStyle/>
          <a:p>
            <a:fld id="{700FD98E-E209-4683-BC23-B7950EBBE138}" type="slidenum">
              <a:rPr lang="en-GB" smtClean="0"/>
              <a:t>‹#›</a:t>
            </a:fld>
            <a:endParaRPr lang="en-GB"/>
          </a:p>
        </p:txBody>
      </p:sp>
    </p:spTree>
    <p:extLst>
      <p:ext uri="{BB962C8B-B14F-4D97-AF65-F5344CB8AC3E}">
        <p14:creationId xmlns:p14="http://schemas.microsoft.com/office/powerpoint/2010/main" val="2638897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BF0DE8-CB69-716F-ECDA-0C3D1816530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99BB53-0B36-AD3C-67DD-AE3A169D8F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D8334E-1B76-344C-092B-8D05606A8160}"/>
              </a:ext>
            </a:extLst>
          </p:cNvPr>
          <p:cNvSpPr>
            <a:spLocks noGrp="1"/>
          </p:cNvSpPr>
          <p:nvPr>
            <p:ph type="dt" sz="half" idx="10"/>
          </p:nvPr>
        </p:nvSpPr>
        <p:spPr/>
        <p:txBody>
          <a:bodyPr/>
          <a:lstStyle/>
          <a:p>
            <a:fld id="{4AE3A30F-D293-4EB0-B804-3FA15AF1ACD7}" type="datetime1">
              <a:rPr lang="en-GB" smtClean="0"/>
              <a:t>07/08/2023</a:t>
            </a:fld>
            <a:endParaRPr lang="en-GB"/>
          </a:p>
        </p:txBody>
      </p:sp>
      <p:sp>
        <p:nvSpPr>
          <p:cNvPr id="5" name="Footer Placeholder 4">
            <a:extLst>
              <a:ext uri="{FF2B5EF4-FFF2-40B4-BE49-F238E27FC236}">
                <a16:creationId xmlns:a16="http://schemas.microsoft.com/office/drawing/2014/main" id="{18DEF087-6DB1-A2E0-3BCE-DB6D0B011093}"/>
              </a:ext>
            </a:extLst>
          </p:cNvPr>
          <p:cNvSpPr>
            <a:spLocks noGrp="1"/>
          </p:cNvSpPr>
          <p:nvPr>
            <p:ph type="ftr" sz="quarter" idx="11"/>
          </p:nvPr>
        </p:nvSpPr>
        <p:spPr/>
        <p:txBody>
          <a:bodyPr/>
          <a:lstStyle/>
          <a:p>
            <a:r>
              <a:rPr lang="en-GB"/>
              <a:t>DWP, via NOMIS</a:t>
            </a:r>
          </a:p>
        </p:txBody>
      </p:sp>
      <p:sp>
        <p:nvSpPr>
          <p:cNvPr id="6" name="Slide Number Placeholder 5">
            <a:extLst>
              <a:ext uri="{FF2B5EF4-FFF2-40B4-BE49-F238E27FC236}">
                <a16:creationId xmlns:a16="http://schemas.microsoft.com/office/drawing/2014/main" id="{0FF49B64-ED69-7F42-9901-1295C6E40119}"/>
              </a:ext>
            </a:extLst>
          </p:cNvPr>
          <p:cNvSpPr>
            <a:spLocks noGrp="1"/>
          </p:cNvSpPr>
          <p:nvPr>
            <p:ph type="sldNum" sz="quarter" idx="12"/>
          </p:nvPr>
        </p:nvSpPr>
        <p:spPr/>
        <p:txBody>
          <a:bodyPr/>
          <a:lstStyle/>
          <a:p>
            <a:fld id="{700FD98E-E209-4683-BC23-B7950EBBE138}" type="slidenum">
              <a:rPr lang="en-GB" smtClean="0"/>
              <a:t>‹#›</a:t>
            </a:fld>
            <a:endParaRPr lang="en-GB"/>
          </a:p>
        </p:txBody>
      </p:sp>
    </p:spTree>
    <p:extLst>
      <p:ext uri="{BB962C8B-B14F-4D97-AF65-F5344CB8AC3E}">
        <p14:creationId xmlns:p14="http://schemas.microsoft.com/office/powerpoint/2010/main" val="1871053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4F7E5-8CD1-CA45-07C7-AC74C8AC38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7EEA52-3342-9463-5183-ED68B92880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AC9D2F-855C-3676-6A15-F714C2D161FC}"/>
              </a:ext>
            </a:extLst>
          </p:cNvPr>
          <p:cNvSpPr>
            <a:spLocks noGrp="1"/>
          </p:cNvSpPr>
          <p:nvPr>
            <p:ph type="dt" sz="half" idx="10"/>
          </p:nvPr>
        </p:nvSpPr>
        <p:spPr/>
        <p:txBody>
          <a:bodyPr/>
          <a:lstStyle/>
          <a:p>
            <a:fld id="{47E202DF-983C-4175-9559-BEECAC3592AE}" type="datetime1">
              <a:rPr lang="en-GB" smtClean="0"/>
              <a:t>07/08/2023</a:t>
            </a:fld>
            <a:endParaRPr lang="en-GB"/>
          </a:p>
        </p:txBody>
      </p:sp>
      <p:sp>
        <p:nvSpPr>
          <p:cNvPr id="5" name="Footer Placeholder 4">
            <a:extLst>
              <a:ext uri="{FF2B5EF4-FFF2-40B4-BE49-F238E27FC236}">
                <a16:creationId xmlns:a16="http://schemas.microsoft.com/office/drawing/2014/main" id="{36545B2E-6DF0-52AE-CDF5-F6A8E7F358CA}"/>
              </a:ext>
            </a:extLst>
          </p:cNvPr>
          <p:cNvSpPr>
            <a:spLocks noGrp="1"/>
          </p:cNvSpPr>
          <p:nvPr>
            <p:ph type="ftr" sz="quarter" idx="11"/>
          </p:nvPr>
        </p:nvSpPr>
        <p:spPr/>
        <p:txBody>
          <a:bodyPr/>
          <a:lstStyle/>
          <a:p>
            <a:r>
              <a:rPr lang="en-GB"/>
              <a:t>DWP, via NOMIS</a:t>
            </a:r>
          </a:p>
        </p:txBody>
      </p:sp>
      <p:sp>
        <p:nvSpPr>
          <p:cNvPr id="6" name="Slide Number Placeholder 5">
            <a:extLst>
              <a:ext uri="{FF2B5EF4-FFF2-40B4-BE49-F238E27FC236}">
                <a16:creationId xmlns:a16="http://schemas.microsoft.com/office/drawing/2014/main" id="{3FC2A179-220C-DC97-F24B-E40AD9A4B2B7}"/>
              </a:ext>
            </a:extLst>
          </p:cNvPr>
          <p:cNvSpPr>
            <a:spLocks noGrp="1"/>
          </p:cNvSpPr>
          <p:nvPr>
            <p:ph type="sldNum" sz="quarter" idx="12"/>
          </p:nvPr>
        </p:nvSpPr>
        <p:spPr/>
        <p:txBody>
          <a:bodyPr/>
          <a:lstStyle/>
          <a:p>
            <a:fld id="{700FD98E-E209-4683-BC23-B7950EBBE138}" type="slidenum">
              <a:rPr lang="en-GB" smtClean="0"/>
              <a:t>‹#›</a:t>
            </a:fld>
            <a:endParaRPr lang="en-GB"/>
          </a:p>
        </p:txBody>
      </p:sp>
    </p:spTree>
    <p:extLst>
      <p:ext uri="{BB962C8B-B14F-4D97-AF65-F5344CB8AC3E}">
        <p14:creationId xmlns:p14="http://schemas.microsoft.com/office/powerpoint/2010/main" val="2270946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75BBA-25E9-B3ED-F3DF-23921AA4CA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775C936-7E46-31E7-1932-56E76FACCD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B1B6BD-B2A4-AAA1-B84A-302653ACF3CD}"/>
              </a:ext>
            </a:extLst>
          </p:cNvPr>
          <p:cNvSpPr>
            <a:spLocks noGrp="1"/>
          </p:cNvSpPr>
          <p:nvPr>
            <p:ph type="dt" sz="half" idx="10"/>
          </p:nvPr>
        </p:nvSpPr>
        <p:spPr/>
        <p:txBody>
          <a:bodyPr/>
          <a:lstStyle/>
          <a:p>
            <a:fld id="{D1563E0D-AE59-4609-B0C6-775EA9B6A0D9}" type="datetime1">
              <a:rPr lang="en-GB" smtClean="0"/>
              <a:t>07/08/2023</a:t>
            </a:fld>
            <a:endParaRPr lang="en-GB"/>
          </a:p>
        </p:txBody>
      </p:sp>
      <p:sp>
        <p:nvSpPr>
          <p:cNvPr id="5" name="Footer Placeholder 4">
            <a:extLst>
              <a:ext uri="{FF2B5EF4-FFF2-40B4-BE49-F238E27FC236}">
                <a16:creationId xmlns:a16="http://schemas.microsoft.com/office/drawing/2014/main" id="{F88C2642-D84A-A631-C6CD-774CDAF1FD6B}"/>
              </a:ext>
            </a:extLst>
          </p:cNvPr>
          <p:cNvSpPr>
            <a:spLocks noGrp="1"/>
          </p:cNvSpPr>
          <p:nvPr>
            <p:ph type="ftr" sz="quarter" idx="11"/>
          </p:nvPr>
        </p:nvSpPr>
        <p:spPr/>
        <p:txBody>
          <a:bodyPr/>
          <a:lstStyle/>
          <a:p>
            <a:r>
              <a:rPr lang="en-GB"/>
              <a:t>DWP, via NOMIS</a:t>
            </a:r>
          </a:p>
        </p:txBody>
      </p:sp>
      <p:sp>
        <p:nvSpPr>
          <p:cNvPr id="6" name="Slide Number Placeholder 5">
            <a:extLst>
              <a:ext uri="{FF2B5EF4-FFF2-40B4-BE49-F238E27FC236}">
                <a16:creationId xmlns:a16="http://schemas.microsoft.com/office/drawing/2014/main" id="{ECFE267A-4094-DDEA-D3E4-436465EFE2B1}"/>
              </a:ext>
            </a:extLst>
          </p:cNvPr>
          <p:cNvSpPr>
            <a:spLocks noGrp="1"/>
          </p:cNvSpPr>
          <p:nvPr>
            <p:ph type="sldNum" sz="quarter" idx="12"/>
          </p:nvPr>
        </p:nvSpPr>
        <p:spPr/>
        <p:txBody>
          <a:bodyPr/>
          <a:lstStyle/>
          <a:p>
            <a:fld id="{700FD98E-E209-4683-BC23-B7950EBBE138}" type="slidenum">
              <a:rPr lang="en-GB" smtClean="0"/>
              <a:t>‹#›</a:t>
            </a:fld>
            <a:endParaRPr lang="en-GB"/>
          </a:p>
        </p:txBody>
      </p:sp>
    </p:spTree>
    <p:extLst>
      <p:ext uri="{BB962C8B-B14F-4D97-AF65-F5344CB8AC3E}">
        <p14:creationId xmlns:p14="http://schemas.microsoft.com/office/powerpoint/2010/main" val="3880619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75573-A4D9-7800-CAB3-F771F677CD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8FE4CDF-18C3-8A4B-DF45-B7EBF18292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1A9D1B5-43AF-0C1A-19B9-36A942F549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5B315EC-AF5F-11C1-478E-12B22EA95754}"/>
              </a:ext>
            </a:extLst>
          </p:cNvPr>
          <p:cNvSpPr>
            <a:spLocks noGrp="1"/>
          </p:cNvSpPr>
          <p:nvPr>
            <p:ph type="dt" sz="half" idx="10"/>
          </p:nvPr>
        </p:nvSpPr>
        <p:spPr/>
        <p:txBody>
          <a:bodyPr/>
          <a:lstStyle/>
          <a:p>
            <a:fld id="{14EBC534-656C-48FC-811F-DD2794E096F9}" type="datetime1">
              <a:rPr lang="en-GB" smtClean="0"/>
              <a:t>07/08/2023</a:t>
            </a:fld>
            <a:endParaRPr lang="en-GB"/>
          </a:p>
        </p:txBody>
      </p:sp>
      <p:sp>
        <p:nvSpPr>
          <p:cNvPr id="6" name="Footer Placeholder 5">
            <a:extLst>
              <a:ext uri="{FF2B5EF4-FFF2-40B4-BE49-F238E27FC236}">
                <a16:creationId xmlns:a16="http://schemas.microsoft.com/office/drawing/2014/main" id="{14ADC1BA-D266-B9AF-9DF8-75D4D324085F}"/>
              </a:ext>
            </a:extLst>
          </p:cNvPr>
          <p:cNvSpPr>
            <a:spLocks noGrp="1"/>
          </p:cNvSpPr>
          <p:nvPr>
            <p:ph type="ftr" sz="quarter" idx="11"/>
          </p:nvPr>
        </p:nvSpPr>
        <p:spPr/>
        <p:txBody>
          <a:bodyPr/>
          <a:lstStyle/>
          <a:p>
            <a:r>
              <a:rPr lang="en-GB"/>
              <a:t>DWP, via NOMIS</a:t>
            </a:r>
          </a:p>
        </p:txBody>
      </p:sp>
      <p:sp>
        <p:nvSpPr>
          <p:cNvPr id="7" name="Slide Number Placeholder 6">
            <a:extLst>
              <a:ext uri="{FF2B5EF4-FFF2-40B4-BE49-F238E27FC236}">
                <a16:creationId xmlns:a16="http://schemas.microsoft.com/office/drawing/2014/main" id="{E3F91B36-FBAF-4E42-48A7-B03356F14D06}"/>
              </a:ext>
            </a:extLst>
          </p:cNvPr>
          <p:cNvSpPr>
            <a:spLocks noGrp="1"/>
          </p:cNvSpPr>
          <p:nvPr>
            <p:ph type="sldNum" sz="quarter" idx="12"/>
          </p:nvPr>
        </p:nvSpPr>
        <p:spPr/>
        <p:txBody>
          <a:bodyPr/>
          <a:lstStyle/>
          <a:p>
            <a:fld id="{700FD98E-E209-4683-BC23-B7950EBBE138}" type="slidenum">
              <a:rPr lang="en-GB" smtClean="0"/>
              <a:t>‹#›</a:t>
            </a:fld>
            <a:endParaRPr lang="en-GB"/>
          </a:p>
        </p:txBody>
      </p:sp>
    </p:spTree>
    <p:extLst>
      <p:ext uri="{BB962C8B-B14F-4D97-AF65-F5344CB8AC3E}">
        <p14:creationId xmlns:p14="http://schemas.microsoft.com/office/powerpoint/2010/main" val="1328427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0FF50-5ED7-7739-B8C0-532F3F526D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5EE9FE-05CE-99BE-D27F-0AAD84B11E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EF919B-DCAF-A96A-7B68-0EEF4261C4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9C7139B-154D-4C73-D5E9-922CD2EB51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A4581E-9929-AFBF-8710-A95C5BF6E0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467859B-DF12-ADD3-3136-78A7D847E6A6}"/>
              </a:ext>
            </a:extLst>
          </p:cNvPr>
          <p:cNvSpPr>
            <a:spLocks noGrp="1"/>
          </p:cNvSpPr>
          <p:nvPr>
            <p:ph type="dt" sz="half" idx="10"/>
          </p:nvPr>
        </p:nvSpPr>
        <p:spPr/>
        <p:txBody>
          <a:bodyPr/>
          <a:lstStyle/>
          <a:p>
            <a:fld id="{A56C0106-8A06-4989-A420-618077039F8F}" type="datetime1">
              <a:rPr lang="en-GB" smtClean="0"/>
              <a:t>07/08/2023</a:t>
            </a:fld>
            <a:endParaRPr lang="en-GB"/>
          </a:p>
        </p:txBody>
      </p:sp>
      <p:sp>
        <p:nvSpPr>
          <p:cNvPr id="8" name="Footer Placeholder 7">
            <a:extLst>
              <a:ext uri="{FF2B5EF4-FFF2-40B4-BE49-F238E27FC236}">
                <a16:creationId xmlns:a16="http://schemas.microsoft.com/office/drawing/2014/main" id="{A2D92CD8-F37E-B242-F05F-A6AED143575D}"/>
              </a:ext>
            </a:extLst>
          </p:cNvPr>
          <p:cNvSpPr>
            <a:spLocks noGrp="1"/>
          </p:cNvSpPr>
          <p:nvPr>
            <p:ph type="ftr" sz="quarter" idx="11"/>
          </p:nvPr>
        </p:nvSpPr>
        <p:spPr/>
        <p:txBody>
          <a:bodyPr/>
          <a:lstStyle/>
          <a:p>
            <a:r>
              <a:rPr lang="en-GB"/>
              <a:t>DWP, via NOMIS</a:t>
            </a:r>
          </a:p>
        </p:txBody>
      </p:sp>
      <p:sp>
        <p:nvSpPr>
          <p:cNvPr id="9" name="Slide Number Placeholder 8">
            <a:extLst>
              <a:ext uri="{FF2B5EF4-FFF2-40B4-BE49-F238E27FC236}">
                <a16:creationId xmlns:a16="http://schemas.microsoft.com/office/drawing/2014/main" id="{F9FEA0CC-F0F5-3F2D-5378-E31F8891D0C0}"/>
              </a:ext>
            </a:extLst>
          </p:cNvPr>
          <p:cNvSpPr>
            <a:spLocks noGrp="1"/>
          </p:cNvSpPr>
          <p:nvPr>
            <p:ph type="sldNum" sz="quarter" idx="12"/>
          </p:nvPr>
        </p:nvSpPr>
        <p:spPr/>
        <p:txBody>
          <a:bodyPr/>
          <a:lstStyle/>
          <a:p>
            <a:fld id="{700FD98E-E209-4683-BC23-B7950EBBE138}" type="slidenum">
              <a:rPr lang="en-GB" smtClean="0"/>
              <a:t>‹#›</a:t>
            </a:fld>
            <a:endParaRPr lang="en-GB"/>
          </a:p>
        </p:txBody>
      </p:sp>
    </p:spTree>
    <p:extLst>
      <p:ext uri="{BB962C8B-B14F-4D97-AF65-F5344CB8AC3E}">
        <p14:creationId xmlns:p14="http://schemas.microsoft.com/office/powerpoint/2010/main" val="4185009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53D67-0A2C-6035-BC62-ED12B367586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6F0C65B-969D-76DA-486D-BBF9E4EE5799}"/>
              </a:ext>
            </a:extLst>
          </p:cNvPr>
          <p:cNvSpPr>
            <a:spLocks noGrp="1"/>
          </p:cNvSpPr>
          <p:nvPr>
            <p:ph type="dt" sz="half" idx="10"/>
          </p:nvPr>
        </p:nvSpPr>
        <p:spPr/>
        <p:txBody>
          <a:bodyPr/>
          <a:lstStyle/>
          <a:p>
            <a:fld id="{2EC2FE82-7C06-40E6-A851-E56815E3D002}" type="datetime1">
              <a:rPr lang="en-GB" smtClean="0"/>
              <a:t>07/08/2023</a:t>
            </a:fld>
            <a:endParaRPr lang="en-GB"/>
          </a:p>
        </p:txBody>
      </p:sp>
      <p:sp>
        <p:nvSpPr>
          <p:cNvPr id="4" name="Footer Placeholder 3">
            <a:extLst>
              <a:ext uri="{FF2B5EF4-FFF2-40B4-BE49-F238E27FC236}">
                <a16:creationId xmlns:a16="http://schemas.microsoft.com/office/drawing/2014/main" id="{7672D113-99A9-DCC8-AB76-A31F7DEC3FD1}"/>
              </a:ext>
            </a:extLst>
          </p:cNvPr>
          <p:cNvSpPr>
            <a:spLocks noGrp="1"/>
          </p:cNvSpPr>
          <p:nvPr>
            <p:ph type="ftr" sz="quarter" idx="11"/>
          </p:nvPr>
        </p:nvSpPr>
        <p:spPr/>
        <p:txBody>
          <a:bodyPr/>
          <a:lstStyle/>
          <a:p>
            <a:r>
              <a:rPr lang="en-GB"/>
              <a:t>DWP, via NOMIS</a:t>
            </a:r>
          </a:p>
        </p:txBody>
      </p:sp>
      <p:sp>
        <p:nvSpPr>
          <p:cNvPr id="5" name="Slide Number Placeholder 4">
            <a:extLst>
              <a:ext uri="{FF2B5EF4-FFF2-40B4-BE49-F238E27FC236}">
                <a16:creationId xmlns:a16="http://schemas.microsoft.com/office/drawing/2014/main" id="{9EFA7A0C-221C-695D-2E5B-696838DEBC1A}"/>
              </a:ext>
            </a:extLst>
          </p:cNvPr>
          <p:cNvSpPr>
            <a:spLocks noGrp="1"/>
          </p:cNvSpPr>
          <p:nvPr>
            <p:ph type="sldNum" sz="quarter" idx="12"/>
          </p:nvPr>
        </p:nvSpPr>
        <p:spPr/>
        <p:txBody>
          <a:bodyPr/>
          <a:lstStyle/>
          <a:p>
            <a:fld id="{700FD98E-E209-4683-BC23-B7950EBBE138}" type="slidenum">
              <a:rPr lang="en-GB" smtClean="0"/>
              <a:t>‹#›</a:t>
            </a:fld>
            <a:endParaRPr lang="en-GB"/>
          </a:p>
        </p:txBody>
      </p:sp>
    </p:spTree>
    <p:extLst>
      <p:ext uri="{BB962C8B-B14F-4D97-AF65-F5344CB8AC3E}">
        <p14:creationId xmlns:p14="http://schemas.microsoft.com/office/powerpoint/2010/main" val="792803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589CE6-BEB2-B62A-DAE4-9F10B6C75D0F}"/>
              </a:ext>
            </a:extLst>
          </p:cNvPr>
          <p:cNvSpPr>
            <a:spLocks noGrp="1"/>
          </p:cNvSpPr>
          <p:nvPr>
            <p:ph type="dt" sz="half" idx="10"/>
          </p:nvPr>
        </p:nvSpPr>
        <p:spPr/>
        <p:txBody>
          <a:bodyPr/>
          <a:lstStyle/>
          <a:p>
            <a:fld id="{B7E6FFFC-C2D1-4BD3-B074-7912660E2077}" type="datetime1">
              <a:rPr lang="en-GB" smtClean="0"/>
              <a:t>07/08/2023</a:t>
            </a:fld>
            <a:endParaRPr lang="en-GB"/>
          </a:p>
        </p:txBody>
      </p:sp>
      <p:sp>
        <p:nvSpPr>
          <p:cNvPr id="3" name="Footer Placeholder 2">
            <a:extLst>
              <a:ext uri="{FF2B5EF4-FFF2-40B4-BE49-F238E27FC236}">
                <a16:creationId xmlns:a16="http://schemas.microsoft.com/office/drawing/2014/main" id="{BB013539-AF96-A437-BBAB-A5EFD3F27FBE}"/>
              </a:ext>
            </a:extLst>
          </p:cNvPr>
          <p:cNvSpPr>
            <a:spLocks noGrp="1"/>
          </p:cNvSpPr>
          <p:nvPr>
            <p:ph type="ftr" sz="quarter" idx="11"/>
          </p:nvPr>
        </p:nvSpPr>
        <p:spPr/>
        <p:txBody>
          <a:bodyPr/>
          <a:lstStyle/>
          <a:p>
            <a:r>
              <a:rPr lang="en-GB"/>
              <a:t>DWP, via NOMIS</a:t>
            </a:r>
          </a:p>
        </p:txBody>
      </p:sp>
      <p:sp>
        <p:nvSpPr>
          <p:cNvPr id="4" name="Slide Number Placeholder 3">
            <a:extLst>
              <a:ext uri="{FF2B5EF4-FFF2-40B4-BE49-F238E27FC236}">
                <a16:creationId xmlns:a16="http://schemas.microsoft.com/office/drawing/2014/main" id="{21A78D3F-A0AC-21DB-4CF8-D6E88CCDE117}"/>
              </a:ext>
            </a:extLst>
          </p:cNvPr>
          <p:cNvSpPr>
            <a:spLocks noGrp="1"/>
          </p:cNvSpPr>
          <p:nvPr>
            <p:ph type="sldNum" sz="quarter" idx="12"/>
          </p:nvPr>
        </p:nvSpPr>
        <p:spPr/>
        <p:txBody>
          <a:bodyPr/>
          <a:lstStyle/>
          <a:p>
            <a:fld id="{700FD98E-E209-4683-BC23-B7950EBBE138}" type="slidenum">
              <a:rPr lang="en-GB" smtClean="0"/>
              <a:t>‹#›</a:t>
            </a:fld>
            <a:endParaRPr lang="en-GB"/>
          </a:p>
        </p:txBody>
      </p:sp>
    </p:spTree>
    <p:extLst>
      <p:ext uri="{BB962C8B-B14F-4D97-AF65-F5344CB8AC3E}">
        <p14:creationId xmlns:p14="http://schemas.microsoft.com/office/powerpoint/2010/main" val="1699475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8D4CD-D969-E917-56B8-7E87E6A55D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B827973-B842-826F-59F3-C2A808DA4C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0C1417-659F-CEF0-A5D9-F1BFF99288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FE867-2B5A-2D7E-D1BC-3A069E46977C}"/>
              </a:ext>
            </a:extLst>
          </p:cNvPr>
          <p:cNvSpPr>
            <a:spLocks noGrp="1"/>
          </p:cNvSpPr>
          <p:nvPr>
            <p:ph type="dt" sz="half" idx="10"/>
          </p:nvPr>
        </p:nvSpPr>
        <p:spPr/>
        <p:txBody>
          <a:bodyPr/>
          <a:lstStyle/>
          <a:p>
            <a:fld id="{A2C4E912-CB6C-451E-B69F-6F4C18EBD8C5}" type="datetime1">
              <a:rPr lang="en-GB" smtClean="0"/>
              <a:t>07/08/2023</a:t>
            </a:fld>
            <a:endParaRPr lang="en-GB"/>
          </a:p>
        </p:txBody>
      </p:sp>
      <p:sp>
        <p:nvSpPr>
          <p:cNvPr id="6" name="Footer Placeholder 5">
            <a:extLst>
              <a:ext uri="{FF2B5EF4-FFF2-40B4-BE49-F238E27FC236}">
                <a16:creationId xmlns:a16="http://schemas.microsoft.com/office/drawing/2014/main" id="{E5149C5D-AB5B-7D9F-DFAC-FB9CFCF0D53F}"/>
              </a:ext>
            </a:extLst>
          </p:cNvPr>
          <p:cNvSpPr>
            <a:spLocks noGrp="1"/>
          </p:cNvSpPr>
          <p:nvPr>
            <p:ph type="ftr" sz="quarter" idx="11"/>
          </p:nvPr>
        </p:nvSpPr>
        <p:spPr/>
        <p:txBody>
          <a:bodyPr/>
          <a:lstStyle/>
          <a:p>
            <a:r>
              <a:rPr lang="en-GB"/>
              <a:t>DWP, via NOMIS</a:t>
            </a:r>
          </a:p>
        </p:txBody>
      </p:sp>
      <p:sp>
        <p:nvSpPr>
          <p:cNvPr id="7" name="Slide Number Placeholder 6">
            <a:extLst>
              <a:ext uri="{FF2B5EF4-FFF2-40B4-BE49-F238E27FC236}">
                <a16:creationId xmlns:a16="http://schemas.microsoft.com/office/drawing/2014/main" id="{37CBB568-A355-1103-6245-425492316281}"/>
              </a:ext>
            </a:extLst>
          </p:cNvPr>
          <p:cNvSpPr>
            <a:spLocks noGrp="1"/>
          </p:cNvSpPr>
          <p:nvPr>
            <p:ph type="sldNum" sz="quarter" idx="12"/>
          </p:nvPr>
        </p:nvSpPr>
        <p:spPr/>
        <p:txBody>
          <a:bodyPr/>
          <a:lstStyle/>
          <a:p>
            <a:fld id="{700FD98E-E209-4683-BC23-B7950EBBE138}" type="slidenum">
              <a:rPr lang="en-GB" smtClean="0"/>
              <a:t>‹#›</a:t>
            </a:fld>
            <a:endParaRPr lang="en-GB"/>
          </a:p>
        </p:txBody>
      </p:sp>
    </p:spTree>
    <p:extLst>
      <p:ext uri="{BB962C8B-B14F-4D97-AF65-F5344CB8AC3E}">
        <p14:creationId xmlns:p14="http://schemas.microsoft.com/office/powerpoint/2010/main" val="1959288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D7C02-355E-F0FC-4B2B-E30CF45079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21BF27E-7B64-EE2C-C393-44FE681920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B861CFB-22E8-5372-C0C2-F31E5B4A0E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078C64-681C-06A3-A289-641F4857F55B}"/>
              </a:ext>
            </a:extLst>
          </p:cNvPr>
          <p:cNvSpPr>
            <a:spLocks noGrp="1"/>
          </p:cNvSpPr>
          <p:nvPr>
            <p:ph type="dt" sz="half" idx="10"/>
          </p:nvPr>
        </p:nvSpPr>
        <p:spPr/>
        <p:txBody>
          <a:bodyPr/>
          <a:lstStyle/>
          <a:p>
            <a:fld id="{9A0FA515-BCD8-42E1-8673-4681D7774FC3}" type="datetime1">
              <a:rPr lang="en-GB" smtClean="0"/>
              <a:t>07/08/2023</a:t>
            </a:fld>
            <a:endParaRPr lang="en-GB"/>
          </a:p>
        </p:txBody>
      </p:sp>
      <p:sp>
        <p:nvSpPr>
          <p:cNvPr id="6" name="Footer Placeholder 5">
            <a:extLst>
              <a:ext uri="{FF2B5EF4-FFF2-40B4-BE49-F238E27FC236}">
                <a16:creationId xmlns:a16="http://schemas.microsoft.com/office/drawing/2014/main" id="{0CAE7DDD-8FC9-6848-0357-000804CE7774}"/>
              </a:ext>
            </a:extLst>
          </p:cNvPr>
          <p:cNvSpPr>
            <a:spLocks noGrp="1"/>
          </p:cNvSpPr>
          <p:nvPr>
            <p:ph type="ftr" sz="quarter" idx="11"/>
          </p:nvPr>
        </p:nvSpPr>
        <p:spPr/>
        <p:txBody>
          <a:bodyPr/>
          <a:lstStyle/>
          <a:p>
            <a:r>
              <a:rPr lang="en-GB"/>
              <a:t>DWP, via NOMIS</a:t>
            </a:r>
          </a:p>
        </p:txBody>
      </p:sp>
      <p:sp>
        <p:nvSpPr>
          <p:cNvPr id="7" name="Slide Number Placeholder 6">
            <a:extLst>
              <a:ext uri="{FF2B5EF4-FFF2-40B4-BE49-F238E27FC236}">
                <a16:creationId xmlns:a16="http://schemas.microsoft.com/office/drawing/2014/main" id="{0124552C-9E6E-483A-7D15-9227DA9E3EC2}"/>
              </a:ext>
            </a:extLst>
          </p:cNvPr>
          <p:cNvSpPr>
            <a:spLocks noGrp="1"/>
          </p:cNvSpPr>
          <p:nvPr>
            <p:ph type="sldNum" sz="quarter" idx="12"/>
          </p:nvPr>
        </p:nvSpPr>
        <p:spPr/>
        <p:txBody>
          <a:bodyPr/>
          <a:lstStyle/>
          <a:p>
            <a:fld id="{700FD98E-E209-4683-BC23-B7950EBBE138}" type="slidenum">
              <a:rPr lang="en-GB" smtClean="0"/>
              <a:t>‹#›</a:t>
            </a:fld>
            <a:endParaRPr lang="en-GB"/>
          </a:p>
        </p:txBody>
      </p:sp>
    </p:spTree>
    <p:extLst>
      <p:ext uri="{BB962C8B-B14F-4D97-AF65-F5344CB8AC3E}">
        <p14:creationId xmlns:p14="http://schemas.microsoft.com/office/powerpoint/2010/main" val="1995469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48DD69-37D3-C06C-4472-0930F9B567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82833A-151D-83A4-1F58-DED234FA2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ED5F77-516D-C2F2-ED6F-23C20975F0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A74FA-A193-4298-892C-581507D5921C}" type="datetime1">
              <a:rPr lang="en-GB" smtClean="0"/>
              <a:t>07/08/2023</a:t>
            </a:fld>
            <a:endParaRPr lang="en-GB"/>
          </a:p>
        </p:txBody>
      </p:sp>
      <p:sp>
        <p:nvSpPr>
          <p:cNvPr id="5" name="Footer Placeholder 4">
            <a:extLst>
              <a:ext uri="{FF2B5EF4-FFF2-40B4-BE49-F238E27FC236}">
                <a16:creationId xmlns:a16="http://schemas.microsoft.com/office/drawing/2014/main" id="{631CFB3E-3C3E-89B0-86DE-829F9EFF36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DWP, via NOMIS</a:t>
            </a:r>
          </a:p>
        </p:txBody>
      </p:sp>
      <p:sp>
        <p:nvSpPr>
          <p:cNvPr id="6" name="Slide Number Placeholder 5">
            <a:extLst>
              <a:ext uri="{FF2B5EF4-FFF2-40B4-BE49-F238E27FC236}">
                <a16:creationId xmlns:a16="http://schemas.microsoft.com/office/drawing/2014/main" id="{8AC6152A-2509-6629-F69C-63AE9D50C3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0FD98E-E209-4683-BC23-B7950EBBE138}" type="slidenum">
              <a:rPr lang="en-GB" smtClean="0"/>
              <a:t>‹#›</a:t>
            </a:fld>
            <a:endParaRPr lang="en-GB"/>
          </a:p>
        </p:txBody>
      </p:sp>
    </p:spTree>
    <p:extLst>
      <p:ext uri="{BB962C8B-B14F-4D97-AF65-F5344CB8AC3E}">
        <p14:creationId xmlns:p14="http://schemas.microsoft.com/office/powerpoint/2010/main" val="1495120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apit.mysociety.org/area/163637.html"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ublic.tableau.com/app/profile/caroline1270/viz/Employmenthotspots-widerarea/Employmenthotspotsdashboard"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s://public.tableau.com/app/profile/caroline1270/viz/Employmenthotspots-widerarea/Employmenthotspotsdashboard"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imocarwash.com/" TargetMode="External"/><Relationship Id="rId13" Type="http://schemas.openxmlformats.org/officeDocument/2006/relationships/image" Target="../media/image12.png"/><Relationship Id="rId3" Type="http://schemas.openxmlformats.org/officeDocument/2006/relationships/hyperlink" Target="https://www.partnersand.com/" TargetMode="External"/><Relationship Id="rId7" Type="http://schemas.openxmlformats.org/officeDocument/2006/relationships/hyperlink" Target="https://www.wilkinsonsword.com/" TargetMode="External"/><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hyperlink" Target="https://www.resinex.co.uk/" TargetMode="Externa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s://www.sasse-group.com/" TargetMode="External"/><Relationship Id="rId11" Type="http://schemas.openxmlformats.org/officeDocument/2006/relationships/image" Target="../media/image10.png"/><Relationship Id="rId5" Type="http://schemas.openxmlformats.org/officeDocument/2006/relationships/hyperlink" Target="https://www.ignite.uk.com/" TargetMode="External"/><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hyperlink" Target="https://riskmanagementsecurity.co.uk/" TargetMode="External"/><Relationship Id="rId9" Type="http://schemas.openxmlformats.org/officeDocument/2006/relationships/hyperlink" Target="http://energizer.com/" TargetMode="External"/><Relationship Id="rId1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hyperlink" Target="https://www.maideninsurancepartnerships.com/" TargetMode="External"/><Relationship Id="rId3" Type="http://schemas.openxmlformats.org/officeDocument/2006/relationships/hyperlink" Target="https://chilternsupport.com/" TargetMode="External"/><Relationship Id="rId7" Type="http://schemas.openxmlformats.org/officeDocument/2006/relationships/image" Target="../media/image19.jpeg"/><Relationship Id="rId2" Type="http://schemas.openxmlformats.org/officeDocument/2006/relationships/hyperlink" Target="https://apmg-international.com/"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arpelectrical.co.uk/" TargetMode="External"/><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www.worleys.co.uk/" TargetMode="External"/><Relationship Id="rId7" Type="http://schemas.openxmlformats.org/officeDocument/2006/relationships/image" Target="../media/image22.png"/><Relationship Id="rId2" Type="http://schemas.openxmlformats.org/officeDocument/2006/relationships/hyperlink" Target="https://www.salarywise.com/" TargetMode="Externa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zen-charity.net/" TargetMode="External"/><Relationship Id="rId4" Type="http://schemas.openxmlformats.org/officeDocument/2006/relationships/hyperlink" Target="https://www.waterrower.co.uk/" TargetMode="External"/><Relationship Id="rId9"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public.tableau.com/app/profile/caroline1270/viz/OpportunityBucksWards/OpportunityBuckswards" TargetMode="External"/><Relationship Id="rId2" Type="http://schemas.openxmlformats.org/officeDocument/2006/relationships/hyperlink" Target="https://www.buckinghamshire.gov.uk/community-and-safety/opportunity-buck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hyperlink" Target="https://www.nomisweb.co.uk/query/construct/summary.asp?mode=construct&amp;version=0&amp;dataset=2027"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hyperlink" Target="https://www.nomisweb.co.uk/query/construct/components/stdListComponent.asp?menuopt=12&amp;subcomp=10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hyperlink" Target="https://www.nomisweb.co.uk/query/construct/components/stdListComponent.asp?menuopt=12&amp;subcomp=10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hyperlink" Target="https://www.nomisweb.co.uk/query/construct/components/stdListComponent.asp?menuopt=12&amp;subcomp=10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hyperlink" Target="https://www.nomisweb.co.uk/query/construct/components/stdListComponent.asp?menuopt=12&amp;subcomp=100" TargetMode="Externa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5.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hyperlink" Target="https://www.nomisweb.co.uk/query/construct/components/stdListComponent.asp?menuopt=12&amp;subcomp=100" TargetMode="Externa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hyperlink" Target="https://www.nomisweb.co.uk/query/construct/components/stdListComponent.asp?menuopt=12&amp;subcomp=100" TargetMode="Externa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hyperlink" Target="https://www.nomisweb.co.uk/query/construct/components/stdListComponent.asp?menuopt=12&amp;subcomp=100"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nomisweb.co.uk/query/construct/components/stdListComponent.asp?menuopt=12&amp;subcomp=10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hyperlink" Target="https://www.nomisweb.co.uk/query/construct/components/stdListComponent.asp?menuopt=12&amp;subcomp=10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public.tableau.com/app/profile/caroline1270/viz/OpportunityBucksWards/OpportunityBuckswards"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hyperlink" Target="https://www.nomisweb.co.uk/query/construct/components/stdListComponent.asp?menuopt=12&amp;subcomp=100"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hyperlink" Target="https://www.nomisweb.co.uk/query/construct/components/stdListComponent.asp?menuopt=12&amp;subcomp=100"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hyperlink" Target="https://www.nomisweb.co.uk/query/construct/summary.asp?mode=construct&amp;version=0&amp;dataset=162"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hyperlink" Target="https://www.nomisweb.co.uk/query/construct/summary.asp?mode=construct&amp;version=0&amp;dataset=162"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hyperlink" Target="https://www.nomisweb.co.uk/query/construct/summary.asp?mode=construct&amp;version=0&amp;dataset=2080"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hyperlink" Target="https://www.nomisweb.co.uk/query/construct/summary.asp?mode=construct&amp;version=0&amp;dataset=2080"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hyperlink" Target="https://www.nomisweb.co.uk/query/construct/summary.asp?mode=construct&amp;version=0&amp;dataset=2080"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hyperlink" Target="https://www.nomisweb.co.uk/query/construct/components/stdListComponent.asp?menuopt=12&amp;subcomp=100"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hyperlink" Target="https://www.nomisweb.co.uk/query/construct/summary.asp?mode=construct&amp;version=0&amp;dataset=208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xml"/><Relationship Id="rId6" Type="http://schemas.openxmlformats.org/officeDocument/2006/relationships/chart" Target="../charts/chart26.xml"/><Relationship Id="rId5" Type="http://schemas.openxmlformats.org/officeDocument/2006/relationships/hyperlink" Target="https://www.nomisweb.co.uk/query/construct/components/stdListComponent.asp?menuopt=12&amp;subcomp=100" TargetMode="External"/><Relationship Id="rId4" Type="http://schemas.openxmlformats.org/officeDocument/2006/relationships/chart" Target="../charts/char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xml"/><Relationship Id="rId6" Type="http://schemas.openxmlformats.org/officeDocument/2006/relationships/hyperlink" Target="https://www.nomisweb.co.uk/query/construct/components/stdListComponent.asp?menuopt=12&amp;subcomp=100" TargetMode="External"/><Relationship Id="rId5" Type="http://schemas.openxmlformats.org/officeDocument/2006/relationships/chart" Target="../charts/chart30.xml"/><Relationship Id="rId4" Type="http://schemas.openxmlformats.org/officeDocument/2006/relationships/chart" Target="../charts/chart29.xml"/></Relationships>
</file>

<file path=ppt/slides/_rels/slide4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chart" Target="../charts/chart31.xml"/><Relationship Id="rId7" Type="http://schemas.openxmlformats.org/officeDocument/2006/relationships/hyperlink" Target="https://www.gov.uk/government/statistics/childcare-providers-and-inspections-as-at-31-august-202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33.xml"/><Relationship Id="rId5" Type="http://schemas.openxmlformats.org/officeDocument/2006/relationships/hyperlink" Target="https://www.buckinghamshire.gov.uk/community-and-safety/opportunity-bucks/" TargetMode="External"/><Relationship Id="rId4" Type="http://schemas.openxmlformats.org/officeDocument/2006/relationships/chart" Target="../charts/chart32.xml"/><Relationship Id="rId9" Type="http://schemas.openxmlformats.org/officeDocument/2006/relationships/image" Target="../media/image29.svg"/></Relationships>
</file>

<file path=ppt/slides/_rels/slide4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hyperlink" Target="https://www.nomisweb.co.uk/query/construct/components/stdListComponent.asp?menuopt=12&amp;subcomp=100"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hyperlink" Target="https://www.nomisweb.co.uk/query/construct/components/stdListComponent.asp?menuopt=12&amp;subcomp=100"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hyperlink" Target="https://www.nomisweb.co.uk/query/construct/summary.asp?mode=construct&amp;version=0&amp;dataset=2084"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s://www.beauhurst.com/" TargetMode="External"/><Relationship Id="rId2" Type="http://schemas.openxmlformats.org/officeDocument/2006/relationships/hyperlink" Target="https://www.buckseconomy.co.uk/jobs-and-skills/jobs-skills-dashboards-charts-and-map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ons.gov.uk/economy/grossvalueaddedgva/datasets/regionalgrossvalueaddedbalancedbycombinedauthoritycityregionsandothereconomicandenterpriseregionsoftheuk" TargetMode="External"/><Relationship Id="rId2" Type="http://schemas.openxmlformats.org/officeDocument/2006/relationships/hyperlink" Target="http://www.buckseconomy.co.uk/" TargetMode="External"/><Relationship Id="rId1" Type="http://schemas.openxmlformats.org/officeDocument/2006/relationships/slideLayout" Target="../slideLayouts/slideLayout2.xml"/><Relationship Id="rId6" Type="http://schemas.openxmlformats.org/officeDocument/2006/relationships/hyperlink" Target="https://www.nomisweb.co.uk/query/select/getdatasetbytheme.asp?theme=28" TargetMode="External"/><Relationship Id="rId5" Type="http://schemas.openxmlformats.org/officeDocument/2006/relationships/hyperlink" Target="https://www.ons.gov.uk/businessindustryandtrade/business/activitysizeandlocation/adhocs/1217englandandbuckinghamshiresmeemployment" TargetMode="External"/><Relationship Id="rId4" Type="http://schemas.openxmlformats.org/officeDocument/2006/relationships/hyperlink" Target="https://www.ons.gov.uk/employmentandlabourmarket/peopleinwork/labourproductivity/datasets/subregionalproductivitylabourproductivitygvaperhourworkedandgvaperfilledjobindicesbylocalenterprisepartnersh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A0738-0129-BF1B-BD14-4A0C7BC05ED8}"/>
              </a:ext>
            </a:extLst>
          </p:cNvPr>
          <p:cNvSpPr>
            <a:spLocks noGrp="1"/>
          </p:cNvSpPr>
          <p:nvPr>
            <p:ph type="ctrTitle"/>
          </p:nvPr>
        </p:nvSpPr>
        <p:spPr>
          <a:xfrm>
            <a:off x="1156355" y="3312117"/>
            <a:ext cx="9144000" cy="631596"/>
          </a:xfrm>
        </p:spPr>
        <p:txBody>
          <a:bodyPr>
            <a:normAutofit/>
          </a:bodyPr>
          <a:lstStyle/>
          <a:p>
            <a:r>
              <a:rPr lang="en-GB" sz="3600" b="1" dirty="0">
                <a:solidFill>
                  <a:srgbClr val="006965"/>
                </a:solidFill>
                <a:latin typeface="+mn-lt"/>
              </a:rPr>
              <a:t>Terriers &amp; Amersham Hill</a:t>
            </a:r>
          </a:p>
        </p:txBody>
      </p:sp>
      <p:sp>
        <p:nvSpPr>
          <p:cNvPr id="3" name="Subtitle 2">
            <a:extLst>
              <a:ext uri="{FF2B5EF4-FFF2-40B4-BE49-F238E27FC236}">
                <a16:creationId xmlns:a16="http://schemas.microsoft.com/office/drawing/2014/main" id="{D911DA08-21E5-1A7F-A250-3796603EC81E}"/>
              </a:ext>
            </a:extLst>
          </p:cNvPr>
          <p:cNvSpPr>
            <a:spLocks noGrp="1"/>
          </p:cNvSpPr>
          <p:nvPr>
            <p:ph type="subTitle" idx="1"/>
          </p:nvPr>
        </p:nvSpPr>
        <p:spPr>
          <a:xfrm>
            <a:off x="1156355" y="2526734"/>
            <a:ext cx="9144000" cy="508296"/>
          </a:xfrm>
        </p:spPr>
        <p:txBody>
          <a:bodyPr>
            <a:normAutofit fontScale="92500" lnSpcReduction="10000"/>
          </a:bodyPr>
          <a:lstStyle/>
          <a:p>
            <a:r>
              <a:rPr lang="en-GB" sz="3600" b="1">
                <a:solidFill>
                  <a:srgbClr val="808285"/>
                </a:solidFill>
              </a:rPr>
              <a:t>Economic Ward Profile</a:t>
            </a:r>
          </a:p>
        </p:txBody>
      </p:sp>
      <p:pic>
        <p:nvPicPr>
          <p:cNvPr id="1026" name="Picture 2" descr="Buckinghamshire Local Enterprise Partnership Logo">
            <a:extLst>
              <a:ext uri="{FF2B5EF4-FFF2-40B4-BE49-F238E27FC236}">
                <a16:creationId xmlns:a16="http://schemas.microsoft.com/office/drawing/2014/main" id="{73456F87-2365-124E-6F72-973CCCBC17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883" y="277019"/>
            <a:ext cx="2428875" cy="1038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68D4B8F-29AF-E75A-799F-E09A6CA53053}"/>
              </a:ext>
            </a:extLst>
          </p:cNvPr>
          <p:cNvSpPr txBox="1"/>
          <p:nvPr/>
        </p:nvSpPr>
        <p:spPr>
          <a:xfrm>
            <a:off x="10539167" y="6168840"/>
            <a:ext cx="3553905" cy="369332"/>
          </a:xfrm>
          <a:prstGeom prst="rect">
            <a:avLst/>
          </a:prstGeom>
          <a:noFill/>
        </p:spPr>
        <p:txBody>
          <a:bodyPr wrap="square" rtlCol="0">
            <a:spAutoFit/>
          </a:bodyPr>
          <a:lstStyle/>
          <a:p>
            <a:r>
              <a:rPr lang="en-GB" dirty="0"/>
              <a:t>August 2023</a:t>
            </a:r>
          </a:p>
        </p:txBody>
      </p:sp>
    </p:spTree>
    <p:extLst>
      <p:ext uri="{BB962C8B-B14F-4D97-AF65-F5344CB8AC3E}">
        <p14:creationId xmlns:p14="http://schemas.microsoft.com/office/powerpoint/2010/main" val="1955902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97E36-BF1B-66C2-197D-397B2DF5E79D}"/>
              </a:ext>
            </a:extLst>
          </p:cNvPr>
          <p:cNvSpPr>
            <a:spLocks noGrp="1"/>
          </p:cNvSpPr>
          <p:nvPr>
            <p:ph type="title"/>
          </p:nvPr>
        </p:nvSpPr>
        <p:spPr>
          <a:xfrm>
            <a:off x="371801" y="224886"/>
            <a:ext cx="5345784" cy="1325563"/>
          </a:xfrm>
        </p:spPr>
        <p:txBody>
          <a:bodyPr>
            <a:normAutofit/>
          </a:bodyPr>
          <a:lstStyle/>
          <a:p>
            <a:r>
              <a:rPr lang="en-GB" sz="4000" b="1">
                <a:solidFill>
                  <a:srgbClr val="006965"/>
                </a:solidFill>
                <a:latin typeface="+mn-lt"/>
              </a:rPr>
              <a:t>Structure of the local economy</a:t>
            </a:r>
            <a:endParaRPr lang="en-GB" sz="4000"/>
          </a:p>
        </p:txBody>
      </p:sp>
      <p:graphicFrame>
        <p:nvGraphicFramePr>
          <p:cNvPr id="4" name="Chart 3">
            <a:extLst>
              <a:ext uri="{FF2B5EF4-FFF2-40B4-BE49-F238E27FC236}">
                <a16:creationId xmlns:a16="http://schemas.microsoft.com/office/drawing/2014/main" id="{293713E8-6E1A-A697-7882-ECFA725B5DD8}"/>
              </a:ext>
            </a:extLst>
          </p:cNvPr>
          <p:cNvGraphicFramePr>
            <a:graphicFrameLocks/>
          </p:cNvGraphicFramePr>
          <p:nvPr/>
        </p:nvGraphicFramePr>
        <p:xfrm>
          <a:off x="6396087" y="1410210"/>
          <a:ext cx="5692218" cy="508991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0881D57-005E-A9A9-E163-C11FF837BE9A}"/>
              </a:ext>
            </a:extLst>
          </p:cNvPr>
          <p:cNvSpPr txBox="1"/>
          <p:nvPr/>
        </p:nvSpPr>
        <p:spPr>
          <a:xfrm>
            <a:off x="6474416" y="353648"/>
            <a:ext cx="5692218" cy="1004186"/>
          </a:xfrm>
          <a:prstGeom prst="rect">
            <a:avLst/>
          </a:prstGeom>
          <a:noFill/>
          <a:ln w="12700">
            <a:noFill/>
          </a:ln>
        </p:spPr>
        <p:txBody>
          <a:bodyPr wrap="square" rtlCol="0">
            <a:spAutoFit/>
          </a:bodyPr>
          <a:lstStyle/>
          <a:p>
            <a:pPr>
              <a:lnSpc>
                <a:spcPct val="107000"/>
              </a:lnSpc>
              <a:spcAft>
                <a:spcPts val="800"/>
              </a:spcAft>
            </a:pPr>
            <a:r>
              <a:rPr lang="en-GB" sz="1400" b="1">
                <a:solidFill>
                  <a:srgbClr val="006965"/>
                </a:solidFill>
                <a:latin typeface="Calibri" panose="020F0502020204030204" pitchFamily="34" charset="0"/>
                <a:ea typeface="Calibri" panose="020F0502020204030204" pitchFamily="34" charset="0"/>
                <a:cs typeface="Arial" panose="020B0604020202020204" pitchFamily="34" charset="0"/>
              </a:rPr>
              <a:t>The health, business admin &amp; support, retail and professional, scientific &amp; technical sectors provide the greatest number of jobs in the High Wycombe &amp; Aylesbury area. The latter three being more significant providers of jobs locally than nationally. </a:t>
            </a:r>
          </a:p>
        </p:txBody>
      </p:sp>
      <p:sp>
        <p:nvSpPr>
          <p:cNvPr id="7" name="TextBox 6">
            <a:extLst>
              <a:ext uri="{FF2B5EF4-FFF2-40B4-BE49-F238E27FC236}">
                <a16:creationId xmlns:a16="http://schemas.microsoft.com/office/drawing/2014/main" id="{E4D331DF-7EB2-6422-4CE5-B1BFE7417020}"/>
              </a:ext>
            </a:extLst>
          </p:cNvPr>
          <p:cNvSpPr txBox="1"/>
          <p:nvPr/>
        </p:nvSpPr>
        <p:spPr>
          <a:xfrm>
            <a:off x="379988" y="1606481"/>
            <a:ext cx="5716012" cy="4893647"/>
          </a:xfrm>
          <a:prstGeom prst="rect">
            <a:avLst/>
          </a:prstGeom>
          <a:noFill/>
        </p:spPr>
        <p:txBody>
          <a:bodyPr wrap="square">
            <a:spAutoFit/>
          </a:bodyPr>
          <a:lstStyle/>
          <a:p>
            <a:pPr marL="0" indent="0">
              <a:buNone/>
            </a:pPr>
            <a:r>
              <a:rPr lang="en-GB" sz="1600" dirty="0"/>
              <a:t>Terriers &amp; Amersham Hill is situated within the </a:t>
            </a:r>
            <a:r>
              <a:rPr lang="en-GB" sz="1600" dirty="0">
                <a:hlinkClick r:id="rId3"/>
              </a:rPr>
              <a:t>High Wycombe &amp; Aylesbury</a:t>
            </a:r>
            <a:r>
              <a:rPr lang="en-GB" sz="1600" dirty="0"/>
              <a:t> travel to work area (TTWA)</a:t>
            </a:r>
            <a:r>
              <a:rPr lang="en-GB" sz="1600" baseline="30000" dirty="0"/>
              <a:t>1</a:t>
            </a:r>
            <a:r>
              <a:rPr lang="en-GB" sz="1600" dirty="0"/>
              <a:t>. This area roughly covers the southern two-thirds of the county of Buckinghamshire.</a:t>
            </a:r>
          </a:p>
          <a:p>
            <a:pPr marL="0" indent="0">
              <a:buNone/>
            </a:pPr>
            <a:endParaRPr lang="en-GB" sz="1600" dirty="0"/>
          </a:p>
          <a:p>
            <a:r>
              <a:rPr lang="en-GB" sz="1600" dirty="0">
                <a:ea typeface="Calibri" panose="020F0502020204030204" pitchFamily="34" charset="0"/>
                <a:cs typeface="Arial" panose="020B0604020202020204" pitchFamily="34" charset="0"/>
              </a:rPr>
              <a:t>The health, business admin &amp; support, retail and professional, scientific &amp; technical sectors provide the greatest number of jobs in the High Wycombe &amp; Aylesbury TTWA. The latter three being more significant providers of jobs locally than nationally. Whilst employing fewer people, the wholesale, construction and information &amp; communication sectors are also more significant locally than nationally. The latter includes the film and TV industry, a significant and growing sector with a nucleus at Pinewood Studios</a:t>
            </a:r>
            <a:r>
              <a:rPr lang="en-GB" sz="1600">
                <a:ea typeface="Calibri" panose="020F0502020204030204" pitchFamily="34" charset="0"/>
                <a:cs typeface="Arial" panose="020B0604020202020204" pitchFamily="34" charset="0"/>
              </a:rPr>
              <a:t>. Outside </a:t>
            </a:r>
            <a:r>
              <a:rPr lang="en-GB" sz="1600" dirty="0">
                <a:ea typeface="Calibri" panose="020F0502020204030204" pitchFamily="34" charset="0"/>
                <a:cs typeface="Arial" panose="020B0604020202020204" pitchFamily="34" charset="0"/>
              </a:rPr>
              <a:t>of the county, significant employment areas within commuting distance include London, Slough and Heathrow Airport. </a:t>
            </a:r>
            <a:endParaRPr lang="en-GB" sz="1800" dirty="0">
              <a:latin typeface="Calibri" panose="020F0502020204030204" pitchFamily="34" charset="0"/>
              <a:ea typeface="Calibri" panose="020F0502020204030204" pitchFamily="34" charset="0"/>
              <a:cs typeface="Arial" panose="020B0604020202020204" pitchFamily="34" charset="0"/>
            </a:endParaRPr>
          </a:p>
          <a:p>
            <a:endParaRPr lang="en-GB" sz="1600" dirty="0">
              <a:latin typeface="Calibri" panose="020F0502020204030204" pitchFamily="34" charset="0"/>
              <a:cs typeface="Arial" panose="020B0604020202020204" pitchFamily="34" charset="0"/>
            </a:endParaRPr>
          </a:p>
          <a:p>
            <a:r>
              <a:rPr lang="en-GB" sz="1600" dirty="0">
                <a:latin typeface="Calibri" panose="020F0502020204030204" pitchFamily="34" charset="0"/>
                <a:cs typeface="Arial" panose="020B0604020202020204" pitchFamily="34" charset="0"/>
              </a:rPr>
              <a:t>Employment hotspots are shown on the maps on the two following slides. </a:t>
            </a:r>
          </a:p>
          <a:p>
            <a:endParaRPr lang="en-GB" dirty="0"/>
          </a:p>
        </p:txBody>
      </p:sp>
      <p:sp>
        <p:nvSpPr>
          <p:cNvPr id="8" name="TextBox 7">
            <a:extLst>
              <a:ext uri="{FF2B5EF4-FFF2-40B4-BE49-F238E27FC236}">
                <a16:creationId xmlns:a16="http://schemas.microsoft.com/office/drawing/2014/main" id="{65FAB9FA-F547-7C0E-6FBF-9FAFDD85A5DC}"/>
              </a:ext>
            </a:extLst>
          </p:cNvPr>
          <p:cNvSpPr txBox="1"/>
          <p:nvPr/>
        </p:nvSpPr>
        <p:spPr>
          <a:xfrm>
            <a:off x="10124388" y="6500128"/>
            <a:ext cx="1921269" cy="276999"/>
          </a:xfrm>
          <a:prstGeom prst="rect">
            <a:avLst/>
          </a:prstGeom>
          <a:noFill/>
        </p:spPr>
        <p:txBody>
          <a:bodyPr wrap="square" rtlCol="0">
            <a:spAutoFit/>
          </a:bodyPr>
          <a:lstStyle/>
          <a:p>
            <a:r>
              <a:rPr lang="en-GB" sz="1200" i="1"/>
              <a:t>Source: BRES 2021, ONS</a:t>
            </a:r>
          </a:p>
        </p:txBody>
      </p:sp>
      <p:sp>
        <p:nvSpPr>
          <p:cNvPr id="9" name="TextBox 8">
            <a:extLst>
              <a:ext uri="{FF2B5EF4-FFF2-40B4-BE49-F238E27FC236}">
                <a16:creationId xmlns:a16="http://schemas.microsoft.com/office/drawing/2014/main" id="{0DEDD168-940A-8DA2-B529-1D5930C5A8D0}"/>
              </a:ext>
            </a:extLst>
          </p:cNvPr>
          <p:cNvSpPr txBox="1"/>
          <p:nvPr/>
        </p:nvSpPr>
        <p:spPr>
          <a:xfrm>
            <a:off x="103695" y="6176963"/>
            <a:ext cx="6080289" cy="646331"/>
          </a:xfrm>
          <a:prstGeom prst="rect">
            <a:avLst/>
          </a:prstGeom>
          <a:noFill/>
        </p:spPr>
        <p:txBody>
          <a:bodyPr wrap="square" rtlCol="0">
            <a:spAutoFit/>
          </a:bodyPr>
          <a:lstStyle/>
          <a:p>
            <a:r>
              <a:rPr lang="en-GB" sz="1200" b="0" i="0" baseline="30000">
                <a:solidFill>
                  <a:srgbClr val="202124"/>
                </a:solidFill>
                <a:effectLst/>
              </a:rPr>
              <a:t>1</a:t>
            </a:r>
            <a:r>
              <a:rPr lang="en-GB" sz="1200" b="0" i="0">
                <a:solidFill>
                  <a:srgbClr val="202124"/>
                </a:solidFill>
                <a:effectLst/>
              </a:rPr>
              <a:t>A travel to work area is a collection of wards for which "of the resident east 75% actually work in the area, and also, that of everyone working in the area, at least 75% actually live in the area".</a:t>
            </a:r>
            <a:endParaRPr lang="en-GB" sz="1200"/>
          </a:p>
        </p:txBody>
      </p:sp>
    </p:spTree>
    <p:extLst>
      <p:ext uri="{BB962C8B-B14F-4D97-AF65-F5344CB8AC3E}">
        <p14:creationId xmlns:p14="http://schemas.microsoft.com/office/powerpoint/2010/main" val="3578358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B7FA482-13F8-0E07-EF81-423E29FE27B0}"/>
              </a:ext>
            </a:extLst>
          </p:cNvPr>
          <p:cNvPicPr>
            <a:picLocks noChangeAspect="1"/>
          </p:cNvPicPr>
          <p:nvPr/>
        </p:nvPicPr>
        <p:blipFill>
          <a:blip r:embed="rId2"/>
          <a:stretch>
            <a:fillRect/>
          </a:stretch>
        </p:blipFill>
        <p:spPr>
          <a:xfrm>
            <a:off x="6410318" y="690035"/>
            <a:ext cx="4458322" cy="5639587"/>
          </a:xfrm>
          <a:prstGeom prst="rect">
            <a:avLst/>
          </a:prstGeom>
        </p:spPr>
      </p:pic>
      <p:sp>
        <p:nvSpPr>
          <p:cNvPr id="2" name="Title 1">
            <a:extLst>
              <a:ext uri="{FF2B5EF4-FFF2-40B4-BE49-F238E27FC236}">
                <a16:creationId xmlns:a16="http://schemas.microsoft.com/office/drawing/2014/main" id="{27B78286-DCDC-9743-6672-4E15E4E862AD}"/>
              </a:ext>
            </a:extLst>
          </p:cNvPr>
          <p:cNvSpPr>
            <a:spLocks noGrp="1"/>
          </p:cNvSpPr>
          <p:nvPr>
            <p:ph type="title"/>
          </p:nvPr>
        </p:nvSpPr>
        <p:spPr>
          <a:xfrm>
            <a:off x="339588" y="263162"/>
            <a:ext cx="10515600" cy="1325563"/>
          </a:xfrm>
        </p:spPr>
        <p:txBody>
          <a:bodyPr/>
          <a:lstStyle/>
          <a:p>
            <a:r>
              <a:rPr lang="en-GB" b="1">
                <a:solidFill>
                  <a:srgbClr val="006965"/>
                </a:solidFill>
                <a:latin typeface="+mn-lt"/>
              </a:rPr>
              <a:t>Employment Hotspots</a:t>
            </a:r>
            <a:br>
              <a:rPr lang="en-GB" b="1">
                <a:solidFill>
                  <a:srgbClr val="006965"/>
                </a:solidFill>
                <a:latin typeface="+mn-lt"/>
              </a:rPr>
            </a:br>
            <a:r>
              <a:rPr lang="en-GB" sz="3600">
                <a:solidFill>
                  <a:srgbClr val="006965"/>
                </a:solidFill>
                <a:latin typeface="+mn-lt"/>
              </a:rPr>
              <a:t>Wider area</a:t>
            </a:r>
            <a:endParaRPr lang="en-GB">
              <a:solidFill>
                <a:srgbClr val="006965"/>
              </a:solidFill>
              <a:latin typeface="+mn-lt"/>
            </a:endParaRPr>
          </a:p>
        </p:txBody>
      </p:sp>
      <p:sp>
        <p:nvSpPr>
          <p:cNvPr id="6" name="TextBox 5">
            <a:extLst>
              <a:ext uri="{FF2B5EF4-FFF2-40B4-BE49-F238E27FC236}">
                <a16:creationId xmlns:a16="http://schemas.microsoft.com/office/drawing/2014/main" id="{5B8B3395-7B60-9C5D-6B8A-FBB05B4A2908}"/>
              </a:ext>
            </a:extLst>
          </p:cNvPr>
          <p:cNvSpPr txBox="1"/>
          <p:nvPr/>
        </p:nvSpPr>
        <p:spPr>
          <a:xfrm>
            <a:off x="9303486" y="221926"/>
            <a:ext cx="2198094" cy="338554"/>
          </a:xfrm>
          <a:prstGeom prst="rect">
            <a:avLst/>
          </a:prstGeom>
          <a:noFill/>
          <a:ln>
            <a:noFill/>
          </a:ln>
        </p:spPr>
        <p:txBody>
          <a:bodyPr wrap="square" rtlCol="0">
            <a:spAutoFit/>
          </a:bodyPr>
          <a:lstStyle/>
          <a:p>
            <a:pPr algn="ctr"/>
            <a:r>
              <a:rPr lang="en-GB" sz="1600" b="1">
                <a:solidFill>
                  <a:srgbClr val="006965"/>
                </a:solidFill>
              </a:rPr>
              <a:t>Milton Keynes</a:t>
            </a:r>
          </a:p>
        </p:txBody>
      </p:sp>
      <p:cxnSp>
        <p:nvCxnSpPr>
          <p:cNvPr id="7" name="Straight Arrow Connector 6">
            <a:extLst>
              <a:ext uri="{FF2B5EF4-FFF2-40B4-BE49-F238E27FC236}">
                <a16:creationId xmlns:a16="http://schemas.microsoft.com/office/drawing/2014/main" id="{8A40E2E9-199F-FC62-C398-7A8BAAE06E87}"/>
              </a:ext>
            </a:extLst>
          </p:cNvPr>
          <p:cNvCxnSpPr>
            <a:cxnSpLocks/>
            <a:stCxn id="6" idx="2"/>
          </p:cNvCxnSpPr>
          <p:nvPr/>
        </p:nvCxnSpPr>
        <p:spPr>
          <a:xfrm flipH="1">
            <a:off x="8833282" y="560480"/>
            <a:ext cx="1569251" cy="880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9E10274-FB96-92A2-D267-92042CFFAD1A}"/>
              </a:ext>
            </a:extLst>
          </p:cNvPr>
          <p:cNvSpPr txBox="1"/>
          <p:nvPr/>
        </p:nvSpPr>
        <p:spPr>
          <a:xfrm>
            <a:off x="10197272" y="1549383"/>
            <a:ext cx="2198094" cy="338554"/>
          </a:xfrm>
          <a:prstGeom prst="rect">
            <a:avLst/>
          </a:prstGeom>
          <a:noFill/>
          <a:ln>
            <a:noFill/>
          </a:ln>
        </p:spPr>
        <p:txBody>
          <a:bodyPr wrap="square" rtlCol="0">
            <a:spAutoFit/>
          </a:bodyPr>
          <a:lstStyle/>
          <a:p>
            <a:pPr algn="ctr"/>
            <a:r>
              <a:rPr lang="en-GB" sz="1600" b="1">
                <a:solidFill>
                  <a:srgbClr val="006965"/>
                </a:solidFill>
              </a:rPr>
              <a:t>Luton</a:t>
            </a:r>
          </a:p>
        </p:txBody>
      </p:sp>
      <p:cxnSp>
        <p:nvCxnSpPr>
          <p:cNvPr id="12" name="Straight Arrow Connector 11">
            <a:extLst>
              <a:ext uri="{FF2B5EF4-FFF2-40B4-BE49-F238E27FC236}">
                <a16:creationId xmlns:a16="http://schemas.microsoft.com/office/drawing/2014/main" id="{68452FA2-A18A-2282-63C4-1F3E57591D18}"/>
              </a:ext>
            </a:extLst>
          </p:cNvPr>
          <p:cNvCxnSpPr>
            <a:cxnSpLocks/>
          </p:cNvCxnSpPr>
          <p:nvPr/>
        </p:nvCxnSpPr>
        <p:spPr>
          <a:xfrm flipH="1">
            <a:off x="9890926" y="1887937"/>
            <a:ext cx="1252993" cy="6152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FE11220-B635-D126-3BA7-6F8B73CBF9CE}"/>
              </a:ext>
            </a:extLst>
          </p:cNvPr>
          <p:cNvSpPr txBox="1"/>
          <p:nvPr/>
        </p:nvSpPr>
        <p:spPr>
          <a:xfrm>
            <a:off x="10344113" y="4548519"/>
            <a:ext cx="2198094" cy="338554"/>
          </a:xfrm>
          <a:prstGeom prst="rect">
            <a:avLst/>
          </a:prstGeom>
          <a:noFill/>
          <a:ln>
            <a:noFill/>
          </a:ln>
        </p:spPr>
        <p:txBody>
          <a:bodyPr wrap="square" rtlCol="0">
            <a:spAutoFit/>
          </a:bodyPr>
          <a:lstStyle/>
          <a:p>
            <a:pPr algn="ctr"/>
            <a:r>
              <a:rPr lang="en-GB" sz="1600" b="1">
                <a:solidFill>
                  <a:srgbClr val="006965"/>
                </a:solidFill>
              </a:rPr>
              <a:t>Heathrow</a:t>
            </a:r>
          </a:p>
        </p:txBody>
      </p:sp>
      <p:cxnSp>
        <p:nvCxnSpPr>
          <p:cNvPr id="15" name="Straight Arrow Connector 14">
            <a:extLst>
              <a:ext uri="{FF2B5EF4-FFF2-40B4-BE49-F238E27FC236}">
                <a16:creationId xmlns:a16="http://schemas.microsoft.com/office/drawing/2014/main" id="{E7E9F086-B3ED-70F6-7289-53F1F3C784BF}"/>
              </a:ext>
            </a:extLst>
          </p:cNvPr>
          <p:cNvCxnSpPr>
            <a:cxnSpLocks/>
          </p:cNvCxnSpPr>
          <p:nvPr/>
        </p:nvCxnSpPr>
        <p:spPr>
          <a:xfrm flipH="1">
            <a:off x="10111905" y="4949142"/>
            <a:ext cx="1115833" cy="5834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7DD9CA6-A85B-169F-7B79-85DAC451D967}"/>
              </a:ext>
            </a:extLst>
          </p:cNvPr>
          <p:cNvSpPr txBox="1"/>
          <p:nvPr/>
        </p:nvSpPr>
        <p:spPr>
          <a:xfrm>
            <a:off x="3547608" y="2898069"/>
            <a:ext cx="4099560" cy="338554"/>
          </a:xfrm>
          <a:prstGeom prst="rect">
            <a:avLst/>
          </a:prstGeom>
          <a:noFill/>
          <a:ln>
            <a:noFill/>
          </a:ln>
        </p:spPr>
        <p:txBody>
          <a:bodyPr wrap="square" rtlCol="0">
            <a:spAutoFit/>
          </a:bodyPr>
          <a:lstStyle/>
          <a:p>
            <a:pPr algn="ctr"/>
            <a:r>
              <a:rPr lang="en-GB" sz="1600" b="1">
                <a:solidFill>
                  <a:srgbClr val="006965"/>
                </a:solidFill>
              </a:rPr>
              <a:t>Oxford</a:t>
            </a:r>
          </a:p>
        </p:txBody>
      </p:sp>
      <p:cxnSp>
        <p:nvCxnSpPr>
          <p:cNvPr id="18" name="Straight Arrow Connector 17">
            <a:extLst>
              <a:ext uri="{FF2B5EF4-FFF2-40B4-BE49-F238E27FC236}">
                <a16:creationId xmlns:a16="http://schemas.microsoft.com/office/drawing/2014/main" id="{6DBE0893-AA38-9A3C-2EF8-9DE0EE6A0C02}"/>
              </a:ext>
            </a:extLst>
          </p:cNvPr>
          <p:cNvCxnSpPr>
            <a:cxnSpLocks/>
          </p:cNvCxnSpPr>
          <p:nvPr/>
        </p:nvCxnSpPr>
        <p:spPr>
          <a:xfrm>
            <a:off x="6038519" y="3236622"/>
            <a:ext cx="571500" cy="4663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8D5C9BF-4993-58AB-A433-7816120C4308}"/>
              </a:ext>
            </a:extLst>
          </p:cNvPr>
          <p:cNvSpPr txBox="1"/>
          <p:nvPr/>
        </p:nvSpPr>
        <p:spPr>
          <a:xfrm>
            <a:off x="10669822" y="2544433"/>
            <a:ext cx="1464697" cy="584775"/>
          </a:xfrm>
          <a:prstGeom prst="rect">
            <a:avLst/>
          </a:prstGeom>
          <a:noFill/>
          <a:ln>
            <a:noFill/>
          </a:ln>
        </p:spPr>
        <p:txBody>
          <a:bodyPr wrap="square" rtlCol="0">
            <a:spAutoFit/>
          </a:bodyPr>
          <a:lstStyle/>
          <a:p>
            <a:pPr algn="ctr"/>
            <a:r>
              <a:rPr lang="en-GB" sz="1600" b="1">
                <a:solidFill>
                  <a:srgbClr val="006965"/>
                </a:solidFill>
              </a:rPr>
              <a:t>Hemel Hempstead</a:t>
            </a:r>
          </a:p>
        </p:txBody>
      </p:sp>
      <p:cxnSp>
        <p:nvCxnSpPr>
          <p:cNvPr id="23" name="Straight Arrow Connector 22">
            <a:extLst>
              <a:ext uri="{FF2B5EF4-FFF2-40B4-BE49-F238E27FC236}">
                <a16:creationId xmlns:a16="http://schemas.microsoft.com/office/drawing/2014/main" id="{EFBAA3E8-8D5F-2B21-D3C1-A6E0E8E6CE86}"/>
              </a:ext>
            </a:extLst>
          </p:cNvPr>
          <p:cNvCxnSpPr>
            <a:cxnSpLocks/>
          </p:cNvCxnSpPr>
          <p:nvPr/>
        </p:nvCxnSpPr>
        <p:spPr>
          <a:xfrm flipH="1">
            <a:off x="10197272" y="3129208"/>
            <a:ext cx="756147" cy="3806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476F3C5D-06CB-D08C-9783-90C457E3F9DA}"/>
              </a:ext>
            </a:extLst>
          </p:cNvPr>
          <p:cNvSpPr/>
          <p:nvPr/>
        </p:nvSpPr>
        <p:spPr>
          <a:xfrm>
            <a:off x="8644566" y="4260459"/>
            <a:ext cx="457200" cy="457337"/>
          </a:xfrm>
          <a:prstGeom prst="ellipse">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AA9DDF3D-6359-F8D8-F08A-87DB258719E9}"/>
              </a:ext>
            </a:extLst>
          </p:cNvPr>
          <p:cNvSpPr txBox="1"/>
          <p:nvPr/>
        </p:nvSpPr>
        <p:spPr>
          <a:xfrm>
            <a:off x="4578010" y="4329293"/>
            <a:ext cx="1619250" cy="584775"/>
          </a:xfrm>
          <a:prstGeom prst="rect">
            <a:avLst/>
          </a:prstGeom>
          <a:noFill/>
        </p:spPr>
        <p:txBody>
          <a:bodyPr wrap="square" rtlCol="0">
            <a:spAutoFit/>
          </a:bodyPr>
          <a:lstStyle/>
          <a:p>
            <a:r>
              <a:rPr lang="en-GB" sz="1600" b="1" dirty="0">
                <a:solidFill>
                  <a:srgbClr val="7030A0"/>
                </a:solidFill>
              </a:rPr>
              <a:t>Terriers &amp; Amersham Hill</a:t>
            </a:r>
          </a:p>
        </p:txBody>
      </p:sp>
      <p:cxnSp>
        <p:nvCxnSpPr>
          <p:cNvPr id="34" name="Straight Arrow Connector 33">
            <a:extLst>
              <a:ext uri="{FF2B5EF4-FFF2-40B4-BE49-F238E27FC236}">
                <a16:creationId xmlns:a16="http://schemas.microsoft.com/office/drawing/2014/main" id="{D149B42E-DA3A-0D80-3305-B582A7C07F4F}"/>
              </a:ext>
            </a:extLst>
          </p:cNvPr>
          <p:cNvCxnSpPr>
            <a:cxnSpLocks/>
          </p:cNvCxnSpPr>
          <p:nvPr/>
        </p:nvCxnSpPr>
        <p:spPr>
          <a:xfrm flipV="1">
            <a:off x="6096000" y="4548519"/>
            <a:ext cx="2457450" cy="108235"/>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6D532C00-DEDC-B0F5-280D-954A16AFADC5}"/>
              </a:ext>
            </a:extLst>
          </p:cNvPr>
          <p:cNvSpPr txBox="1"/>
          <p:nvPr/>
        </p:nvSpPr>
        <p:spPr>
          <a:xfrm>
            <a:off x="542925" y="2836820"/>
            <a:ext cx="3822027" cy="1477328"/>
          </a:xfrm>
          <a:prstGeom prst="rect">
            <a:avLst/>
          </a:prstGeom>
          <a:noFill/>
        </p:spPr>
        <p:txBody>
          <a:bodyPr wrap="square" rtlCol="0">
            <a:spAutoFit/>
          </a:bodyPr>
          <a:lstStyle/>
          <a:p>
            <a:r>
              <a:rPr lang="en-GB" dirty="0"/>
              <a:t>Areas within commutable distance of Terriers &amp; Amersham Hill where high numbers of jobs are located include: London, Slough, Heathrow and Hemel Hempstead. </a:t>
            </a:r>
          </a:p>
        </p:txBody>
      </p:sp>
      <p:sp>
        <p:nvSpPr>
          <p:cNvPr id="37" name="TextBox 36">
            <a:extLst>
              <a:ext uri="{FF2B5EF4-FFF2-40B4-BE49-F238E27FC236}">
                <a16:creationId xmlns:a16="http://schemas.microsoft.com/office/drawing/2014/main" id="{105F5B30-29A8-A40B-1EE5-F957DBC29AE3}"/>
              </a:ext>
            </a:extLst>
          </p:cNvPr>
          <p:cNvSpPr txBox="1"/>
          <p:nvPr/>
        </p:nvSpPr>
        <p:spPr>
          <a:xfrm>
            <a:off x="10286428" y="3864112"/>
            <a:ext cx="2198094" cy="338554"/>
          </a:xfrm>
          <a:prstGeom prst="rect">
            <a:avLst/>
          </a:prstGeom>
          <a:noFill/>
          <a:ln>
            <a:noFill/>
          </a:ln>
        </p:spPr>
        <p:txBody>
          <a:bodyPr wrap="square" rtlCol="0">
            <a:spAutoFit/>
          </a:bodyPr>
          <a:lstStyle/>
          <a:p>
            <a:pPr algn="ctr"/>
            <a:r>
              <a:rPr lang="en-GB" sz="1600" b="1">
                <a:solidFill>
                  <a:srgbClr val="006965"/>
                </a:solidFill>
              </a:rPr>
              <a:t>Slough</a:t>
            </a:r>
          </a:p>
        </p:txBody>
      </p:sp>
      <p:cxnSp>
        <p:nvCxnSpPr>
          <p:cNvPr id="38" name="Straight Arrow Connector 37">
            <a:extLst>
              <a:ext uri="{FF2B5EF4-FFF2-40B4-BE49-F238E27FC236}">
                <a16:creationId xmlns:a16="http://schemas.microsoft.com/office/drawing/2014/main" id="{B59BA44B-1763-2B60-0581-C8BD2E5417E7}"/>
              </a:ext>
            </a:extLst>
          </p:cNvPr>
          <p:cNvCxnSpPr>
            <a:cxnSpLocks/>
          </p:cNvCxnSpPr>
          <p:nvPr/>
        </p:nvCxnSpPr>
        <p:spPr>
          <a:xfrm flipH="1">
            <a:off x="9427286" y="4264735"/>
            <a:ext cx="1742767" cy="9681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E8D533E-EAE0-E3AD-6A90-BEE9BBAAD364}"/>
              </a:ext>
            </a:extLst>
          </p:cNvPr>
          <p:cNvSpPr txBox="1"/>
          <p:nvPr/>
        </p:nvSpPr>
        <p:spPr>
          <a:xfrm>
            <a:off x="6324269" y="6448718"/>
            <a:ext cx="3025305" cy="276999"/>
          </a:xfrm>
          <a:prstGeom prst="rect">
            <a:avLst/>
          </a:prstGeom>
          <a:noFill/>
        </p:spPr>
        <p:txBody>
          <a:bodyPr wrap="square" rtlCol="0">
            <a:spAutoFit/>
          </a:bodyPr>
          <a:lstStyle/>
          <a:p>
            <a:r>
              <a:rPr lang="en-GB" sz="1200"/>
              <a:t>Click </a:t>
            </a:r>
            <a:r>
              <a:rPr lang="en-GB" sz="1200">
                <a:hlinkClick r:id="rId3"/>
              </a:rPr>
              <a:t>here</a:t>
            </a:r>
            <a:r>
              <a:rPr lang="en-GB" sz="1200"/>
              <a:t> for an interactive map</a:t>
            </a:r>
          </a:p>
        </p:txBody>
      </p:sp>
      <p:sp>
        <p:nvSpPr>
          <p:cNvPr id="4" name="TextBox 3">
            <a:extLst>
              <a:ext uri="{FF2B5EF4-FFF2-40B4-BE49-F238E27FC236}">
                <a16:creationId xmlns:a16="http://schemas.microsoft.com/office/drawing/2014/main" id="{82132690-D843-A36E-2DF4-E9F6FE846E2E}"/>
              </a:ext>
            </a:extLst>
          </p:cNvPr>
          <p:cNvSpPr txBox="1"/>
          <p:nvPr/>
        </p:nvSpPr>
        <p:spPr>
          <a:xfrm>
            <a:off x="9041495" y="6454245"/>
            <a:ext cx="1921269" cy="276999"/>
          </a:xfrm>
          <a:prstGeom prst="rect">
            <a:avLst/>
          </a:prstGeom>
          <a:noFill/>
        </p:spPr>
        <p:txBody>
          <a:bodyPr wrap="square" rtlCol="0">
            <a:spAutoFit/>
          </a:bodyPr>
          <a:lstStyle/>
          <a:p>
            <a:r>
              <a:rPr lang="en-GB" sz="1200" i="1"/>
              <a:t>Source: BRES 2021, ONS</a:t>
            </a:r>
          </a:p>
        </p:txBody>
      </p:sp>
      <p:pic>
        <p:nvPicPr>
          <p:cNvPr id="8" name="Picture 7">
            <a:extLst>
              <a:ext uri="{FF2B5EF4-FFF2-40B4-BE49-F238E27FC236}">
                <a16:creationId xmlns:a16="http://schemas.microsoft.com/office/drawing/2014/main" id="{A9538F66-010F-47E3-94AF-4FD99F15C332}"/>
              </a:ext>
            </a:extLst>
          </p:cNvPr>
          <p:cNvPicPr>
            <a:picLocks noChangeAspect="1"/>
          </p:cNvPicPr>
          <p:nvPr/>
        </p:nvPicPr>
        <p:blipFill>
          <a:blip r:embed="rId4"/>
          <a:stretch>
            <a:fillRect/>
          </a:stretch>
        </p:blipFill>
        <p:spPr>
          <a:xfrm>
            <a:off x="5845113" y="426155"/>
            <a:ext cx="3736061" cy="222524"/>
          </a:xfrm>
          <a:prstGeom prst="rect">
            <a:avLst/>
          </a:prstGeom>
        </p:spPr>
      </p:pic>
      <p:sp>
        <p:nvSpPr>
          <p:cNvPr id="13" name="TextBox 12">
            <a:extLst>
              <a:ext uri="{FF2B5EF4-FFF2-40B4-BE49-F238E27FC236}">
                <a16:creationId xmlns:a16="http://schemas.microsoft.com/office/drawing/2014/main" id="{9C469E9F-033B-23BB-A75E-9CD22BA85F43}"/>
              </a:ext>
            </a:extLst>
          </p:cNvPr>
          <p:cNvSpPr txBox="1"/>
          <p:nvPr/>
        </p:nvSpPr>
        <p:spPr>
          <a:xfrm>
            <a:off x="9496942" y="391203"/>
            <a:ext cx="480826" cy="246221"/>
          </a:xfrm>
          <a:prstGeom prst="rect">
            <a:avLst/>
          </a:prstGeom>
          <a:noFill/>
        </p:spPr>
        <p:txBody>
          <a:bodyPr wrap="square" rtlCol="0">
            <a:spAutoFit/>
          </a:bodyPr>
          <a:lstStyle/>
          <a:p>
            <a:r>
              <a:rPr lang="en-GB" sz="1000">
                <a:solidFill>
                  <a:schemeClr val="bg1">
                    <a:lumMod val="65000"/>
                  </a:schemeClr>
                </a:solidFill>
              </a:rPr>
              <a:t>+</a:t>
            </a:r>
          </a:p>
        </p:txBody>
      </p:sp>
    </p:spTree>
    <p:extLst>
      <p:ext uri="{BB962C8B-B14F-4D97-AF65-F5344CB8AC3E}">
        <p14:creationId xmlns:p14="http://schemas.microsoft.com/office/powerpoint/2010/main" val="2469651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2CE893-94FE-E4AB-C9A0-37522C535948}"/>
              </a:ext>
            </a:extLst>
          </p:cNvPr>
          <p:cNvPicPr>
            <a:picLocks noChangeAspect="1"/>
          </p:cNvPicPr>
          <p:nvPr/>
        </p:nvPicPr>
        <p:blipFill>
          <a:blip r:embed="rId2"/>
          <a:stretch>
            <a:fillRect/>
          </a:stretch>
        </p:blipFill>
        <p:spPr>
          <a:xfrm>
            <a:off x="6175860" y="1242118"/>
            <a:ext cx="5420234" cy="4677252"/>
          </a:xfrm>
          <a:prstGeom prst="rect">
            <a:avLst/>
          </a:prstGeom>
        </p:spPr>
      </p:pic>
      <p:sp>
        <p:nvSpPr>
          <p:cNvPr id="2" name="Title 1">
            <a:extLst>
              <a:ext uri="{FF2B5EF4-FFF2-40B4-BE49-F238E27FC236}">
                <a16:creationId xmlns:a16="http://schemas.microsoft.com/office/drawing/2014/main" id="{2302F4DA-575F-03A6-2379-11AE8DF02471}"/>
              </a:ext>
            </a:extLst>
          </p:cNvPr>
          <p:cNvSpPr>
            <a:spLocks noGrp="1"/>
          </p:cNvSpPr>
          <p:nvPr>
            <p:ph type="title"/>
          </p:nvPr>
        </p:nvSpPr>
        <p:spPr>
          <a:xfrm>
            <a:off x="333375" y="194231"/>
            <a:ext cx="10515600" cy="1325563"/>
          </a:xfrm>
        </p:spPr>
        <p:txBody>
          <a:bodyPr/>
          <a:lstStyle/>
          <a:p>
            <a:r>
              <a:rPr lang="en-GB" b="1">
                <a:solidFill>
                  <a:srgbClr val="006965"/>
                </a:solidFill>
                <a:latin typeface="+mn-lt"/>
              </a:rPr>
              <a:t>Employment Hotspots</a:t>
            </a:r>
            <a:br>
              <a:rPr lang="en-GB" b="1">
                <a:solidFill>
                  <a:srgbClr val="006965"/>
                </a:solidFill>
                <a:latin typeface="+mn-lt"/>
              </a:rPr>
            </a:br>
            <a:r>
              <a:rPr lang="en-GB" sz="3600">
                <a:solidFill>
                  <a:srgbClr val="006965"/>
                </a:solidFill>
                <a:latin typeface="+mn-lt"/>
              </a:rPr>
              <a:t>Local area</a:t>
            </a:r>
            <a:endParaRPr lang="en-GB" b="1">
              <a:solidFill>
                <a:srgbClr val="006965"/>
              </a:solidFill>
              <a:latin typeface="+mn-lt"/>
            </a:endParaRPr>
          </a:p>
        </p:txBody>
      </p:sp>
      <p:sp>
        <p:nvSpPr>
          <p:cNvPr id="8" name="Oval 7">
            <a:extLst>
              <a:ext uri="{FF2B5EF4-FFF2-40B4-BE49-F238E27FC236}">
                <a16:creationId xmlns:a16="http://schemas.microsoft.com/office/drawing/2014/main" id="{886AEB63-7739-A797-34AA-9CC0806EF2F5}"/>
              </a:ext>
            </a:extLst>
          </p:cNvPr>
          <p:cNvSpPr/>
          <p:nvPr/>
        </p:nvSpPr>
        <p:spPr>
          <a:xfrm>
            <a:off x="8505881" y="3881880"/>
            <a:ext cx="360000" cy="359593"/>
          </a:xfrm>
          <a:prstGeom prst="ellipse">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69157E94-39F6-CCF4-73E4-9D29B1CFE619}"/>
              </a:ext>
            </a:extLst>
          </p:cNvPr>
          <p:cNvSpPr txBox="1"/>
          <p:nvPr/>
        </p:nvSpPr>
        <p:spPr>
          <a:xfrm>
            <a:off x="438150" y="2551837"/>
            <a:ext cx="3822027" cy="2031325"/>
          </a:xfrm>
          <a:prstGeom prst="rect">
            <a:avLst/>
          </a:prstGeom>
          <a:noFill/>
        </p:spPr>
        <p:txBody>
          <a:bodyPr wrap="square" rtlCol="0">
            <a:spAutoFit/>
          </a:bodyPr>
          <a:lstStyle/>
          <a:p>
            <a:r>
              <a:rPr lang="en-GB"/>
              <a:t>More local areas with high concentrations of jobs are highlighted in the darker colours on this map.  They include: central High Wycombe, the Cressex Business Park, Loudwater, Marlow, Chesham, Amersham and Beaconsfield. </a:t>
            </a:r>
          </a:p>
        </p:txBody>
      </p:sp>
      <p:sp>
        <p:nvSpPr>
          <p:cNvPr id="6" name="TextBox 5">
            <a:extLst>
              <a:ext uri="{FF2B5EF4-FFF2-40B4-BE49-F238E27FC236}">
                <a16:creationId xmlns:a16="http://schemas.microsoft.com/office/drawing/2014/main" id="{11D657EB-7324-6BE8-F96A-2137CCEC77F2}"/>
              </a:ext>
            </a:extLst>
          </p:cNvPr>
          <p:cNvSpPr txBox="1"/>
          <p:nvPr/>
        </p:nvSpPr>
        <p:spPr>
          <a:xfrm>
            <a:off x="6096000" y="5963184"/>
            <a:ext cx="3025305" cy="276999"/>
          </a:xfrm>
          <a:prstGeom prst="rect">
            <a:avLst/>
          </a:prstGeom>
          <a:noFill/>
        </p:spPr>
        <p:txBody>
          <a:bodyPr wrap="square" rtlCol="0">
            <a:spAutoFit/>
          </a:bodyPr>
          <a:lstStyle/>
          <a:p>
            <a:r>
              <a:rPr lang="en-GB" sz="1200"/>
              <a:t>Click </a:t>
            </a:r>
            <a:r>
              <a:rPr lang="en-GB" sz="1200">
                <a:hlinkClick r:id="rId3"/>
              </a:rPr>
              <a:t>here</a:t>
            </a:r>
            <a:r>
              <a:rPr lang="en-GB" sz="1200"/>
              <a:t> for an interactive map</a:t>
            </a:r>
          </a:p>
        </p:txBody>
      </p:sp>
      <p:sp>
        <p:nvSpPr>
          <p:cNvPr id="7" name="TextBox 6">
            <a:extLst>
              <a:ext uri="{FF2B5EF4-FFF2-40B4-BE49-F238E27FC236}">
                <a16:creationId xmlns:a16="http://schemas.microsoft.com/office/drawing/2014/main" id="{16D08A8D-DAAD-795C-661A-AF46C8FAC67C}"/>
              </a:ext>
            </a:extLst>
          </p:cNvPr>
          <p:cNvSpPr txBox="1"/>
          <p:nvPr/>
        </p:nvSpPr>
        <p:spPr>
          <a:xfrm>
            <a:off x="10018039" y="5987057"/>
            <a:ext cx="1921269" cy="276999"/>
          </a:xfrm>
          <a:prstGeom prst="rect">
            <a:avLst/>
          </a:prstGeom>
          <a:noFill/>
        </p:spPr>
        <p:txBody>
          <a:bodyPr wrap="square" rtlCol="0">
            <a:spAutoFit/>
          </a:bodyPr>
          <a:lstStyle/>
          <a:p>
            <a:r>
              <a:rPr lang="en-GB" sz="1200" i="1"/>
              <a:t>Source: BRES 2021, ONS</a:t>
            </a:r>
          </a:p>
        </p:txBody>
      </p:sp>
      <p:pic>
        <p:nvPicPr>
          <p:cNvPr id="9" name="Picture 8">
            <a:extLst>
              <a:ext uri="{FF2B5EF4-FFF2-40B4-BE49-F238E27FC236}">
                <a16:creationId xmlns:a16="http://schemas.microsoft.com/office/drawing/2014/main" id="{F8F55FD7-9DD1-93F1-0486-3B4C9C8381FA}"/>
              </a:ext>
            </a:extLst>
          </p:cNvPr>
          <p:cNvPicPr>
            <a:picLocks noChangeAspect="1"/>
          </p:cNvPicPr>
          <p:nvPr/>
        </p:nvPicPr>
        <p:blipFill>
          <a:blip r:embed="rId4"/>
          <a:stretch>
            <a:fillRect/>
          </a:stretch>
        </p:blipFill>
        <p:spPr>
          <a:xfrm>
            <a:off x="6126001" y="942210"/>
            <a:ext cx="3736061" cy="222524"/>
          </a:xfrm>
          <a:prstGeom prst="rect">
            <a:avLst/>
          </a:prstGeom>
        </p:spPr>
      </p:pic>
      <p:sp>
        <p:nvSpPr>
          <p:cNvPr id="10" name="TextBox 9">
            <a:extLst>
              <a:ext uri="{FF2B5EF4-FFF2-40B4-BE49-F238E27FC236}">
                <a16:creationId xmlns:a16="http://schemas.microsoft.com/office/drawing/2014/main" id="{A41DF4AE-9762-5A65-4FB8-0082D24B5CE0}"/>
              </a:ext>
            </a:extLst>
          </p:cNvPr>
          <p:cNvSpPr txBox="1"/>
          <p:nvPr/>
        </p:nvSpPr>
        <p:spPr>
          <a:xfrm>
            <a:off x="9203979" y="907258"/>
            <a:ext cx="480826" cy="246221"/>
          </a:xfrm>
          <a:prstGeom prst="rect">
            <a:avLst/>
          </a:prstGeom>
          <a:noFill/>
        </p:spPr>
        <p:txBody>
          <a:bodyPr wrap="square" rtlCol="0">
            <a:spAutoFit/>
          </a:bodyPr>
          <a:lstStyle/>
          <a:p>
            <a:r>
              <a:rPr lang="en-GB" sz="1000">
                <a:solidFill>
                  <a:schemeClr val="bg1">
                    <a:lumMod val="65000"/>
                  </a:schemeClr>
                </a:solidFill>
              </a:rPr>
              <a:t>+</a:t>
            </a:r>
          </a:p>
        </p:txBody>
      </p:sp>
      <p:sp>
        <p:nvSpPr>
          <p:cNvPr id="3" name="TextBox 2">
            <a:extLst>
              <a:ext uri="{FF2B5EF4-FFF2-40B4-BE49-F238E27FC236}">
                <a16:creationId xmlns:a16="http://schemas.microsoft.com/office/drawing/2014/main" id="{656C9C35-54A2-5233-0BCB-6A865279DF70}"/>
              </a:ext>
            </a:extLst>
          </p:cNvPr>
          <p:cNvSpPr txBox="1"/>
          <p:nvPr/>
        </p:nvSpPr>
        <p:spPr>
          <a:xfrm>
            <a:off x="4260177" y="4073580"/>
            <a:ext cx="1619250" cy="584775"/>
          </a:xfrm>
          <a:prstGeom prst="rect">
            <a:avLst/>
          </a:prstGeom>
          <a:noFill/>
        </p:spPr>
        <p:txBody>
          <a:bodyPr wrap="square" rtlCol="0">
            <a:spAutoFit/>
          </a:bodyPr>
          <a:lstStyle/>
          <a:p>
            <a:r>
              <a:rPr lang="en-GB" sz="1600" b="1" dirty="0">
                <a:solidFill>
                  <a:srgbClr val="7030A0"/>
                </a:solidFill>
              </a:rPr>
              <a:t>Terriers &amp; Amersham Hill</a:t>
            </a:r>
          </a:p>
        </p:txBody>
      </p:sp>
      <p:cxnSp>
        <p:nvCxnSpPr>
          <p:cNvPr id="11" name="Straight Arrow Connector 10">
            <a:extLst>
              <a:ext uri="{FF2B5EF4-FFF2-40B4-BE49-F238E27FC236}">
                <a16:creationId xmlns:a16="http://schemas.microsoft.com/office/drawing/2014/main" id="{09340494-53DA-8A46-FC59-F8993E2729EB}"/>
              </a:ext>
            </a:extLst>
          </p:cNvPr>
          <p:cNvCxnSpPr>
            <a:cxnSpLocks/>
          </p:cNvCxnSpPr>
          <p:nvPr/>
        </p:nvCxnSpPr>
        <p:spPr>
          <a:xfrm flipV="1">
            <a:off x="5685795" y="4026568"/>
            <a:ext cx="2820086" cy="264206"/>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370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3152C-A387-0FDE-77D5-268D514860BC}"/>
              </a:ext>
            </a:extLst>
          </p:cNvPr>
          <p:cNvSpPr>
            <a:spLocks noGrp="1"/>
          </p:cNvSpPr>
          <p:nvPr>
            <p:ph type="title"/>
          </p:nvPr>
        </p:nvSpPr>
        <p:spPr>
          <a:xfrm>
            <a:off x="278077" y="0"/>
            <a:ext cx="10515600" cy="1325563"/>
          </a:xfrm>
        </p:spPr>
        <p:txBody>
          <a:bodyPr/>
          <a:lstStyle/>
          <a:p>
            <a:r>
              <a:rPr lang="en-GB" b="1">
                <a:solidFill>
                  <a:srgbClr val="006965"/>
                </a:solidFill>
                <a:latin typeface="+mn-lt"/>
              </a:rPr>
              <a:t>Businesses</a:t>
            </a:r>
          </a:p>
        </p:txBody>
      </p:sp>
      <p:sp>
        <p:nvSpPr>
          <p:cNvPr id="5" name="TextBox 4">
            <a:extLst>
              <a:ext uri="{FF2B5EF4-FFF2-40B4-BE49-F238E27FC236}">
                <a16:creationId xmlns:a16="http://schemas.microsoft.com/office/drawing/2014/main" id="{34F54995-E434-52F5-F791-6AF7DCBBAA1C}"/>
              </a:ext>
            </a:extLst>
          </p:cNvPr>
          <p:cNvSpPr txBox="1"/>
          <p:nvPr/>
        </p:nvSpPr>
        <p:spPr>
          <a:xfrm>
            <a:off x="9677265" y="6434765"/>
            <a:ext cx="2682834" cy="276999"/>
          </a:xfrm>
          <a:prstGeom prst="rect">
            <a:avLst/>
          </a:prstGeom>
          <a:noFill/>
        </p:spPr>
        <p:txBody>
          <a:bodyPr wrap="square">
            <a:spAutoFit/>
          </a:bodyPr>
          <a:lstStyle/>
          <a:p>
            <a:r>
              <a:rPr lang="en-GB" sz="1200" i="1">
                <a:latin typeface="Calibri" panose="020F0502020204030204" pitchFamily="34" charset="0"/>
                <a:ea typeface="Times New Roman" panose="02020603050405020304" pitchFamily="18" charset="0"/>
              </a:rPr>
              <a:t>Source: Companies House, May 2023</a:t>
            </a:r>
            <a:endParaRPr lang="en-GB" sz="1200" i="1"/>
          </a:p>
        </p:txBody>
      </p:sp>
      <p:sp>
        <p:nvSpPr>
          <p:cNvPr id="6" name="TextBox 5">
            <a:extLst>
              <a:ext uri="{FF2B5EF4-FFF2-40B4-BE49-F238E27FC236}">
                <a16:creationId xmlns:a16="http://schemas.microsoft.com/office/drawing/2014/main" id="{32B146B7-7572-67D2-796F-C4CB133034ED}"/>
              </a:ext>
            </a:extLst>
          </p:cNvPr>
          <p:cNvSpPr txBox="1"/>
          <p:nvPr/>
        </p:nvSpPr>
        <p:spPr>
          <a:xfrm>
            <a:off x="278077" y="1508890"/>
            <a:ext cx="5288111" cy="3539430"/>
          </a:xfrm>
          <a:prstGeom prst="rect">
            <a:avLst/>
          </a:prstGeom>
          <a:noFill/>
          <a:ln w="12700">
            <a:noFill/>
          </a:ln>
        </p:spPr>
        <p:txBody>
          <a:bodyPr wrap="square" rtlCol="0">
            <a:spAutoFit/>
          </a:bodyPr>
          <a:lstStyle/>
          <a:p>
            <a:r>
              <a:rPr lang="en-GB" sz="1400" dirty="0"/>
              <a:t>In May 2023, approximately </a:t>
            </a:r>
            <a:r>
              <a:rPr lang="en-GB" sz="1400" b="1" dirty="0">
                <a:solidFill>
                  <a:srgbClr val="006965"/>
                </a:solidFill>
              </a:rPr>
              <a:t>600 active businesses </a:t>
            </a:r>
            <a:r>
              <a:rPr lang="en-GB" sz="1400" dirty="0"/>
              <a:t>registered with Companies House</a:t>
            </a:r>
            <a:r>
              <a:rPr lang="en-GB" sz="1400" baseline="30000" dirty="0"/>
              <a:t>1</a:t>
            </a:r>
            <a:r>
              <a:rPr lang="en-GB" sz="1400" dirty="0"/>
              <a:t> had their head office in the Terriers &amp; Amersham Hill ward. Many will not have employees.  </a:t>
            </a:r>
          </a:p>
          <a:p>
            <a:endParaRPr lang="en-GB" sz="1400" dirty="0"/>
          </a:p>
          <a:p>
            <a:r>
              <a:rPr lang="en-GB" sz="1400" dirty="0"/>
              <a:t>The largest proportion of businesses located within the ward are in the ‘wholesale &amp; retail’ sector (14%), similar to the Buckinghamshire and national averages.</a:t>
            </a:r>
          </a:p>
          <a:p>
            <a:endParaRPr lang="en-GB" sz="1400" dirty="0"/>
          </a:p>
          <a:p>
            <a:r>
              <a:rPr lang="en-GB" sz="1400" dirty="0"/>
              <a:t>This is closely followed by ‘real estate’ (13%), with a proportion higher than the Buckinghamshire and national averages (10%), and ‘professional, scientific &amp; technical’ (13%), with a lower proportion than both the Buckinghamshire (17%) and national (14%) averages. </a:t>
            </a:r>
          </a:p>
          <a:p>
            <a:endParaRPr lang="en-GB" sz="1400" dirty="0"/>
          </a:p>
          <a:p>
            <a:r>
              <a:rPr lang="en-GB" sz="1400" dirty="0"/>
              <a:t>Terriers &amp; Amersham Hill also has a higher proportion of ‘information &amp; communication’ and ‘financial &amp; insurance’ businesses than the Buckinghamshire and national averages.</a:t>
            </a:r>
          </a:p>
        </p:txBody>
      </p:sp>
      <p:sp>
        <p:nvSpPr>
          <p:cNvPr id="7" name="TextBox 6">
            <a:extLst>
              <a:ext uri="{FF2B5EF4-FFF2-40B4-BE49-F238E27FC236}">
                <a16:creationId xmlns:a16="http://schemas.microsoft.com/office/drawing/2014/main" id="{7DF45FC3-71ED-D16C-EDC5-A9B854FB2549}"/>
              </a:ext>
            </a:extLst>
          </p:cNvPr>
          <p:cNvSpPr txBox="1"/>
          <p:nvPr/>
        </p:nvSpPr>
        <p:spPr>
          <a:xfrm>
            <a:off x="5965368" y="385775"/>
            <a:ext cx="5948555" cy="773673"/>
          </a:xfrm>
          <a:prstGeom prst="rect">
            <a:avLst/>
          </a:prstGeom>
          <a:noFill/>
          <a:ln w="12700">
            <a:noFill/>
          </a:ln>
        </p:spPr>
        <p:txBody>
          <a:bodyPr wrap="square" rtlCol="0">
            <a:spAutoFit/>
          </a:bodyPr>
          <a:lstStyle/>
          <a:p>
            <a:pPr>
              <a:lnSpc>
                <a:spcPct val="107000"/>
              </a:lnSpc>
              <a:spcAft>
                <a:spcPts val="800"/>
              </a:spcAft>
            </a:pPr>
            <a:r>
              <a:rPr lang="en-GB" sz="1400" b="1" dirty="0">
                <a:solidFill>
                  <a:srgbClr val="006965"/>
                </a:solidFill>
                <a:latin typeface="Calibri" panose="020F0502020204030204" pitchFamily="34" charset="0"/>
                <a:ea typeface="Calibri" panose="020F0502020204030204" pitchFamily="34" charset="0"/>
                <a:cs typeface="Arial" panose="020B0604020202020204" pitchFamily="34" charset="0"/>
              </a:rPr>
              <a:t>The highest proportion of businesses in Terriers &amp; Amersham Hill are in the ‘wholesale &amp; retail’ sector, closely followed by ‘real estate’ and ‘professional, scientific &amp; technical’ sectors. </a:t>
            </a:r>
          </a:p>
        </p:txBody>
      </p:sp>
      <p:sp>
        <p:nvSpPr>
          <p:cNvPr id="3" name="TextBox 2">
            <a:extLst>
              <a:ext uri="{FF2B5EF4-FFF2-40B4-BE49-F238E27FC236}">
                <a16:creationId xmlns:a16="http://schemas.microsoft.com/office/drawing/2014/main" id="{AF569D63-63A7-C2E1-017D-FD877032D015}"/>
              </a:ext>
            </a:extLst>
          </p:cNvPr>
          <p:cNvSpPr txBox="1"/>
          <p:nvPr/>
        </p:nvSpPr>
        <p:spPr>
          <a:xfrm>
            <a:off x="278077" y="5869794"/>
            <a:ext cx="5817924" cy="830997"/>
          </a:xfrm>
          <a:prstGeom prst="rect">
            <a:avLst/>
          </a:prstGeom>
          <a:noFill/>
        </p:spPr>
        <p:txBody>
          <a:bodyPr wrap="square" rtlCol="0">
            <a:spAutoFit/>
          </a:bodyPr>
          <a:lstStyle/>
          <a:p>
            <a:r>
              <a:rPr lang="en-GB" sz="1200" baseline="30000" dirty="0"/>
              <a:t>1 </a:t>
            </a:r>
            <a:r>
              <a:rPr lang="en-GB" sz="1200" dirty="0"/>
              <a:t>Companies House data has been used to estimate the number of businesses at ward level, as other sources (such as ONS’s Inter-Departmental Business Register) do not provide data for 2022 ward geographies at present. Limitations of Companies House data can be found within the Appendix.</a:t>
            </a:r>
          </a:p>
        </p:txBody>
      </p:sp>
      <p:graphicFrame>
        <p:nvGraphicFramePr>
          <p:cNvPr id="4" name="Chart 3">
            <a:extLst>
              <a:ext uri="{FF2B5EF4-FFF2-40B4-BE49-F238E27FC236}">
                <a16:creationId xmlns:a16="http://schemas.microsoft.com/office/drawing/2014/main" id="{41C0629D-EC10-43FE-A376-7D70704ADE81}"/>
              </a:ext>
            </a:extLst>
          </p:cNvPr>
          <p:cNvGraphicFramePr>
            <a:graphicFrameLocks/>
          </p:cNvGraphicFramePr>
          <p:nvPr>
            <p:extLst>
              <p:ext uri="{D42A27DB-BD31-4B8C-83A1-F6EECF244321}">
                <p14:modId xmlns:p14="http://schemas.microsoft.com/office/powerpoint/2010/main" val="3670808433"/>
              </p:ext>
            </p:extLst>
          </p:nvPr>
        </p:nvGraphicFramePr>
        <p:xfrm>
          <a:off x="5965368" y="1133693"/>
          <a:ext cx="5688000" cy="515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9475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D014-1251-4680-0267-B27EFD6B67DA}"/>
              </a:ext>
            </a:extLst>
          </p:cNvPr>
          <p:cNvSpPr>
            <a:spLocks noGrp="1"/>
          </p:cNvSpPr>
          <p:nvPr>
            <p:ph type="title"/>
          </p:nvPr>
        </p:nvSpPr>
        <p:spPr>
          <a:xfrm>
            <a:off x="838200" y="0"/>
            <a:ext cx="10515600" cy="1325563"/>
          </a:xfrm>
        </p:spPr>
        <p:txBody>
          <a:bodyPr>
            <a:normAutofit/>
          </a:bodyPr>
          <a:lstStyle/>
          <a:p>
            <a:r>
              <a:rPr lang="en-GB" sz="4000" b="1" dirty="0">
                <a:solidFill>
                  <a:srgbClr val="006965"/>
                </a:solidFill>
                <a:latin typeface="+mn-lt"/>
              </a:rPr>
              <a:t>Large employers</a:t>
            </a:r>
            <a:endParaRPr lang="en-GB" sz="4000" dirty="0"/>
          </a:p>
        </p:txBody>
      </p:sp>
      <p:sp>
        <p:nvSpPr>
          <p:cNvPr id="3" name="Content Placeholder 2">
            <a:extLst>
              <a:ext uri="{FF2B5EF4-FFF2-40B4-BE49-F238E27FC236}">
                <a16:creationId xmlns:a16="http://schemas.microsoft.com/office/drawing/2014/main" id="{DC37B18B-93C4-4184-01F2-556451055940}"/>
              </a:ext>
            </a:extLst>
          </p:cNvPr>
          <p:cNvSpPr>
            <a:spLocks noGrp="1"/>
          </p:cNvSpPr>
          <p:nvPr>
            <p:ph idx="1"/>
          </p:nvPr>
        </p:nvSpPr>
        <p:spPr>
          <a:xfrm>
            <a:off x="838200" y="1460500"/>
            <a:ext cx="10515600" cy="1046784"/>
          </a:xfrm>
        </p:spPr>
        <p:txBody>
          <a:bodyPr/>
          <a:lstStyle/>
          <a:p>
            <a:r>
              <a:rPr lang="en-GB" dirty="0"/>
              <a:t>There is one key employment site within the ward (see slide 18).</a:t>
            </a:r>
          </a:p>
          <a:p>
            <a:r>
              <a:rPr lang="en-GB" dirty="0"/>
              <a:t>Some of the ward’s larger employers are listed below: </a:t>
            </a:r>
          </a:p>
          <a:p>
            <a:pPr marL="457200" lvl="1" indent="0">
              <a:buNone/>
            </a:pPr>
            <a:endParaRPr lang="en-GB" dirty="0"/>
          </a:p>
        </p:txBody>
      </p:sp>
      <p:sp>
        <p:nvSpPr>
          <p:cNvPr id="4" name="Content Placeholder 2">
            <a:extLst>
              <a:ext uri="{FF2B5EF4-FFF2-40B4-BE49-F238E27FC236}">
                <a16:creationId xmlns:a16="http://schemas.microsoft.com/office/drawing/2014/main" id="{1296AF62-25DD-2DFF-D109-9A3D95DC5490}"/>
              </a:ext>
            </a:extLst>
          </p:cNvPr>
          <p:cNvSpPr txBox="1">
            <a:spLocks/>
          </p:cNvSpPr>
          <p:nvPr/>
        </p:nvSpPr>
        <p:spPr>
          <a:xfrm>
            <a:off x="1275522" y="2729999"/>
            <a:ext cx="10515600" cy="2141089"/>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dirty="0"/>
              <a:t>The Royal Grammar School</a:t>
            </a:r>
          </a:p>
          <a:p>
            <a:pPr lvl="1"/>
            <a:r>
              <a:rPr lang="en-GB" dirty="0" err="1"/>
              <a:t>Sasse</a:t>
            </a:r>
            <a:r>
              <a:rPr lang="en-GB" dirty="0"/>
              <a:t> Limited</a:t>
            </a:r>
          </a:p>
          <a:p>
            <a:pPr lvl="1"/>
            <a:r>
              <a:rPr lang="en-GB" dirty="0"/>
              <a:t>Energizer</a:t>
            </a:r>
          </a:p>
          <a:p>
            <a:pPr lvl="1"/>
            <a:r>
              <a:rPr lang="en-GB" dirty="0"/>
              <a:t>Partners&amp; Limited</a:t>
            </a:r>
          </a:p>
          <a:p>
            <a:pPr lvl="1"/>
            <a:r>
              <a:rPr lang="en-GB" dirty="0" err="1"/>
              <a:t>WaterRower</a:t>
            </a:r>
            <a:endParaRPr lang="en-GB" dirty="0"/>
          </a:p>
          <a:p>
            <a:pPr lvl="1"/>
            <a:r>
              <a:rPr lang="en-GB" dirty="0"/>
              <a:t>APMG International</a:t>
            </a:r>
          </a:p>
          <a:p>
            <a:pPr lvl="1"/>
            <a:r>
              <a:rPr lang="en-GB" dirty="0"/>
              <a:t>Wilkinson Sword</a:t>
            </a:r>
          </a:p>
          <a:p>
            <a:pPr lvl="1"/>
            <a:r>
              <a:rPr lang="en-GB" dirty="0"/>
              <a:t>Risk Management Services</a:t>
            </a:r>
          </a:p>
          <a:p>
            <a:pPr lvl="1"/>
            <a:r>
              <a:rPr lang="en-GB" dirty="0" err="1"/>
              <a:t>Godstowe</a:t>
            </a:r>
            <a:r>
              <a:rPr lang="en-GB" dirty="0"/>
              <a:t> Preparatory School</a:t>
            </a:r>
          </a:p>
          <a:p>
            <a:pPr lvl="1"/>
            <a:r>
              <a:rPr lang="en-GB" dirty="0"/>
              <a:t>Aspire Schools</a:t>
            </a:r>
          </a:p>
        </p:txBody>
      </p:sp>
      <p:sp>
        <p:nvSpPr>
          <p:cNvPr id="5" name="Content Placeholder 2">
            <a:extLst>
              <a:ext uri="{FF2B5EF4-FFF2-40B4-BE49-F238E27FC236}">
                <a16:creationId xmlns:a16="http://schemas.microsoft.com/office/drawing/2014/main" id="{EC487600-5D00-78FD-E3B2-CFCB5B4656E1}"/>
              </a:ext>
            </a:extLst>
          </p:cNvPr>
          <p:cNvSpPr txBox="1">
            <a:spLocks/>
          </p:cNvSpPr>
          <p:nvPr/>
        </p:nvSpPr>
        <p:spPr>
          <a:xfrm>
            <a:off x="838200" y="4982265"/>
            <a:ext cx="10515600" cy="10467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Profiles of a selection</a:t>
            </a:r>
            <a:r>
              <a:rPr lang="en-GB" sz="2800" baseline="30000" dirty="0"/>
              <a:t>1</a:t>
            </a:r>
            <a:r>
              <a:rPr lang="en-GB" dirty="0"/>
              <a:t> of businesses situated within the ward are provided on the following slides. </a:t>
            </a:r>
          </a:p>
          <a:p>
            <a:pPr marL="457200" lvl="1" indent="0">
              <a:buFont typeface="Arial" panose="020B0604020202020204" pitchFamily="34" charset="0"/>
              <a:buNone/>
            </a:pPr>
            <a:endParaRPr lang="en-GB" dirty="0"/>
          </a:p>
        </p:txBody>
      </p:sp>
      <p:sp>
        <p:nvSpPr>
          <p:cNvPr id="6" name="TextBox 5">
            <a:extLst>
              <a:ext uri="{FF2B5EF4-FFF2-40B4-BE49-F238E27FC236}">
                <a16:creationId xmlns:a16="http://schemas.microsoft.com/office/drawing/2014/main" id="{2972AF52-E80B-FB26-4CAF-0BBA01202459}"/>
              </a:ext>
            </a:extLst>
          </p:cNvPr>
          <p:cNvSpPr txBox="1"/>
          <p:nvPr/>
        </p:nvSpPr>
        <p:spPr>
          <a:xfrm>
            <a:off x="257452" y="6378670"/>
            <a:ext cx="7546020" cy="369332"/>
          </a:xfrm>
          <a:prstGeom prst="rect">
            <a:avLst/>
          </a:prstGeom>
          <a:noFill/>
        </p:spPr>
        <p:txBody>
          <a:bodyPr wrap="square" rtlCol="0">
            <a:spAutoFit/>
          </a:bodyPr>
          <a:lstStyle/>
          <a:p>
            <a:r>
              <a:rPr lang="en-GB" sz="1800" baseline="30000" dirty="0"/>
              <a:t>1</a:t>
            </a:r>
            <a:r>
              <a:rPr lang="en-GB" dirty="0"/>
              <a:t>See Appendix for details of how these companies were selected</a:t>
            </a:r>
          </a:p>
        </p:txBody>
      </p:sp>
    </p:spTree>
    <p:extLst>
      <p:ext uri="{BB962C8B-B14F-4D97-AF65-F5344CB8AC3E}">
        <p14:creationId xmlns:p14="http://schemas.microsoft.com/office/powerpoint/2010/main" val="2812410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10497-9FD4-5C25-1BB8-87D4DFBE60DE}"/>
              </a:ext>
            </a:extLst>
          </p:cNvPr>
          <p:cNvSpPr>
            <a:spLocks noGrp="1"/>
          </p:cNvSpPr>
          <p:nvPr>
            <p:ph type="title"/>
          </p:nvPr>
        </p:nvSpPr>
        <p:spPr>
          <a:xfrm>
            <a:off x="272689" y="63074"/>
            <a:ext cx="10515600" cy="1325563"/>
          </a:xfrm>
        </p:spPr>
        <p:txBody>
          <a:bodyPr>
            <a:normAutofit/>
          </a:bodyPr>
          <a:lstStyle/>
          <a:p>
            <a:r>
              <a:rPr lang="en-GB" sz="4000" b="1" dirty="0">
                <a:solidFill>
                  <a:srgbClr val="006965"/>
                </a:solidFill>
                <a:latin typeface="+mn-lt"/>
              </a:rPr>
              <a:t>Business profiles</a:t>
            </a:r>
          </a:p>
        </p:txBody>
      </p:sp>
      <p:sp>
        <p:nvSpPr>
          <p:cNvPr id="4" name="TextBox 3">
            <a:extLst>
              <a:ext uri="{FF2B5EF4-FFF2-40B4-BE49-F238E27FC236}">
                <a16:creationId xmlns:a16="http://schemas.microsoft.com/office/drawing/2014/main" id="{BD62396D-2078-2FCA-5941-8F9F2B9576A4}"/>
              </a:ext>
            </a:extLst>
          </p:cNvPr>
          <p:cNvSpPr txBox="1"/>
          <p:nvPr/>
        </p:nvSpPr>
        <p:spPr>
          <a:xfrm>
            <a:off x="9884569" y="6329433"/>
            <a:ext cx="1978891" cy="276999"/>
          </a:xfrm>
          <a:prstGeom prst="rect">
            <a:avLst/>
          </a:prstGeom>
          <a:noFill/>
        </p:spPr>
        <p:txBody>
          <a:bodyPr wrap="square">
            <a:spAutoFit/>
          </a:bodyPr>
          <a:lstStyle/>
          <a:p>
            <a:r>
              <a:rPr lang="en-GB" sz="1200">
                <a:latin typeface="Calibri" panose="020F0502020204030204" pitchFamily="34" charset="0"/>
                <a:ea typeface="Times New Roman" panose="02020603050405020304" pitchFamily="18" charset="0"/>
              </a:rPr>
              <a:t>Source: </a:t>
            </a:r>
            <a:r>
              <a:rPr lang="en-GB" sz="1200" err="1">
                <a:latin typeface="Calibri" panose="020F0502020204030204" pitchFamily="34" charset="0"/>
                <a:ea typeface="Times New Roman" panose="02020603050405020304" pitchFamily="18" charset="0"/>
              </a:rPr>
              <a:t>Beauhurst</a:t>
            </a:r>
            <a:r>
              <a:rPr lang="en-GB" sz="1200">
                <a:latin typeface="Calibri" panose="020F0502020204030204" pitchFamily="34" charset="0"/>
                <a:ea typeface="Times New Roman" panose="02020603050405020304" pitchFamily="18" charset="0"/>
              </a:rPr>
              <a:t>, 2023</a:t>
            </a:r>
            <a:endParaRPr lang="en-GB" sz="1200"/>
          </a:p>
        </p:txBody>
      </p:sp>
      <p:sp>
        <p:nvSpPr>
          <p:cNvPr id="9" name="TextBox 8">
            <a:extLst>
              <a:ext uri="{FF2B5EF4-FFF2-40B4-BE49-F238E27FC236}">
                <a16:creationId xmlns:a16="http://schemas.microsoft.com/office/drawing/2014/main" id="{5B1717FF-06C7-6B3F-3D4A-00E0B6850BA7}"/>
              </a:ext>
            </a:extLst>
          </p:cNvPr>
          <p:cNvSpPr txBox="1"/>
          <p:nvPr/>
        </p:nvSpPr>
        <p:spPr>
          <a:xfrm>
            <a:off x="7904196" y="3942431"/>
            <a:ext cx="3426487" cy="1015663"/>
          </a:xfrm>
          <a:prstGeom prst="rect">
            <a:avLst/>
          </a:prstGeom>
          <a:noFill/>
          <a:ln w="12700">
            <a:noFill/>
          </a:ln>
        </p:spPr>
        <p:txBody>
          <a:bodyPr wrap="square" rtlCol="0">
            <a:spAutoFit/>
          </a:bodyPr>
          <a:lstStyle/>
          <a:p>
            <a:r>
              <a:rPr lang="en-GB" sz="1200" b="1" dirty="0" err="1">
                <a:solidFill>
                  <a:srgbClr val="006965"/>
                </a:solidFill>
              </a:rPr>
              <a:t>Resinex</a:t>
            </a:r>
            <a:r>
              <a:rPr lang="en-GB" sz="1200" b="1" dirty="0">
                <a:solidFill>
                  <a:srgbClr val="006965"/>
                </a:solidFill>
              </a:rPr>
              <a:t> </a:t>
            </a:r>
            <a:r>
              <a:rPr lang="en-GB" sz="1200" dirty="0"/>
              <a:t>markets and distributes thermoplastic raw materials within the UK.</a:t>
            </a:r>
          </a:p>
          <a:p>
            <a:r>
              <a:rPr lang="en-GB" sz="1200" dirty="0"/>
              <a:t>Sector: Wholesale</a:t>
            </a:r>
          </a:p>
          <a:p>
            <a:r>
              <a:rPr lang="en-GB" sz="1200" dirty="0"/>
              <a:t>Employee size band: Small 10-49</a:t>
            </a:r>
          </a:p>
          <a:p>
            <a:r>
              <a:rPr lang="en-GB" sz="1200" dirty="0">
                <a:hlinkClick r:id="rId2"/>
              </a:rPr>
              <a:t>https://www.resinex.co.uk/</a:t>
            </a:r>
            <a:r>
              <a:rPr lang="en-GB" sz="1200" dirty="0"/>
              <a:t> </a:t>
            </a:r>
          </a:p>
        </p:txBody>
      </p:sp>
      <p:sp>
        <p:nvSpPr>
          <p:cNvPr id="10" name="TextBox 9">
            <a:extLst>
              <a:ext uri="{FF2B5EF4-FFF2-40B4-BE49-F238E27FC236}">
                <a16:creationId xmlns:a16="http://schemas.microsoft.com/office/drawing/2014/main" id="{F56AEFCB-076D-6F28-DEF9-7F62BC84F60E}"/>
              </a:ext>
            </a:extLst>
          </p:cNvPr>
          <p:cNvSpPr txBox="1"/>
          <p:nvPr/>
        </p:nvSpPr>
        <p:spPr>
          <a:xfrm>
            <a:off x="2471889" y="2779299"/>
            <a:ext cx="3426487" cy="1015663"/>
          </a:xfrm>
          <a:prstGeom prst="rect">
            <a:avLst/>
          </a:prstGeom>
          <a:noFill/>
          <a:ln w="12700">
            <a:noFill/>
          </a:ln>
        </p:spPr>
        <p:txBody>
          <a:bodyPr wrap="square" rtlCol="0">
            <a:spAutoFit/>
          </a:bodyPr>
          <a:lstStyle/>
          <a:p>
            <a:r>
              <a:rPr lang="en-GB" sz="1200" b="1" dirty="0">
                <a:solidFill>
                  <a:srgbClr val="006965"/>
                </a:solidFill>
              </a:rPr>
              <a:t>Partners&amp; Limited </a:t>
            </a:r>
            <a:r>
              <a:rPr lang="en-GB" sz="1200" dirty="0"/>
              <a:t>advises and sells commercial and personal insurance policies.</a:t>
            </a:r>
          </a:p>
          <a:p>
            <a:r>
              <a:rPr lang="en-GB" sz="1200" dirty="0"/>
              <a:t>Sector: Finance &amp; Insurance</a:t>
            </a:r>
          </a:p>
          <a:p>
            <a:r>
              <a:rPr lang="en-GB" sz="1200" dirty="0"/>
              <a:t>Employee size band: Large 250+</a:t>
            </a:r>
          </a:p>
          <a:p>
            <a:r>
              <a:rPr lang="en-GB" sz="1200" dirty="0">
                <a:hlinkClick r:id="rId3"/>
              </a:rPr>
              <a:t>https://www.partnersand.com/</a:t>
            </a:r>
            <a:r>
              <a:rPr lang="en-GB" sz="1200" dirty="0"/>
              <a:t> </a:t>
            </a:r>
          </a:p>
        </p:txBody>
      </p:sp>
      <p:sp>
        <p:nvSpPr>
          <p:cNvPr id="11" name="TextBox 10">
            <a:extLst>
              <a:ext uri="{FF2B5EF4-FFF2-40B4-BE49-F238E27FC236}">
                <a16:creationId xmlns:a16="http://schemas.microsoft.com/office/drawing/2014/main" id="{EFDCFBD3-3BDF-C4C6-D1E8-800DFC26E754}"/>
              </a:ext>
            </a:extLst>
          </p:cNvPr>
          <p:cNvSpPr txBox="1"/>
          <p:nvPr/>
        </p:nvSpPr>
        <p:spPr>
          <a:xfrm>
            <a:off x="7903483" y="1246835"/>
            <a:ext cx="3427200" cy="1015663"/>
          </a:xfrm>
          <a:prstGeom prst="rect">
            <a:avLst/>
          </a:prstGeom>
          <a:noFill/>
          <a:ln w="12700">
            <a:noFill/>
          </a:ln>
        </p:spPr>
        <p:txBody>
          <a:bodyPr wrap="square" rtlCol="0">
            <a:spAutoFit/>
          </a:bodyPr>
          <a:lstStyle/>
          <a:p>
            <a:r>
              <a:rPr lang="en-GB" sz="1200" b="1" dirty="0">
                <a:solidFill>
                  <a:srgbClr val="006965"/>
                </a:solidFill>
              </a:rPr>
              <a:t>Risk Management Services </a:t>
            </a:r>
            <a:r>
              <a:rPr lang="en-GB" sz="1200" dirty="0"/>
              <a:t>provides</a:t>
            </a:r>
            <a:r>
              <a:rPr lang="en-GB" sz="1200" b="1" dirty="0">
                <a:solidFill>
                  <a:srgbClr val="006965"/>
                </a:solidFill>
              </a:rPr>
              <a:t> </a:t>
            </a:r>
            <a:r>
              <a:rPr lang="en-GB" sz="1200" dirty="0"/>
              <a:t>security services to industry and commerce.</a:t>
            </a:r>
          </a:p>
          <a:p>
            <a:r>
              <a:rPr lang="en-GB" sz="1200" dirty="0"/>
              <a:t>Sector: Security</a:t>
            </a:r>
          </a:p>
          <a:p>
            <a:r>
              <a:rPr lang="en-GB" sz="1200" dirty="0"/>
              <a:t>Employee size band: Medium 50-249</a:t>
            </a:r>
          </a:p>
          <a:p>
            <a:r>
              <a:rPr lang="en-GB" sz="1200" dirty="0">
                <a:hlinkClick r:id="rId4"/>
              </a:rPr>
              <a:t>https://riskmanagementsecurity.co.uk/</a:t>
            </a:r>
            <a:r>
              <a:rPr lang="en-GB" sz="1200" dirty="0"/>
              <a:t> </a:t>
            </a:r>
          </a:p>
        </p:txBody>
      </p:sp>
      <p:sp>
        <p:nvSpPr>
          <p:cNvPr id="12" name="TextBox 11">
            <a:extLst>
              <a:ext uri="{FF2B5EF4-FFF2-40B4-BE49-F238E27FC236}">
                <a16:creationId xmlns:a16="http://schemas.microsoft.com/office/drawing/2014/main" id="{C64DC81C-04A8-7C55-AE28-ABA73676E4E9}"/>
              </a:ext>
            </a:extLst>
          </p:cNvPr>
          <p:cNvSpPr txBox="1"/>
          <p:nvPr/>
        </p:nvSpPr>
        <p:spPr>
          <a:xfrm>
            <a:off x="7904196" y="2464411"/>
            <a:ext cx="3426487" cy="1015663"/>
          </a:xfrm>
          <a:prstGeom prst="rect">
            <a:avLst/>
          </a:prstGeom>
          <a:noFill/>
          <a:ln w="12700">
            <a:noFill/>
          </a:ln>
        </p:spPr>
        <p:txBody>
          <a:bodyPr wrap="square" rtlCol="0">
            <a:spAutoFit/>
          </a:bodyPr>
          <a:lstStyle/>
          <a:p>
            <a:r>
              <a:rPr lang="en-GB" sz="1200" b="1" dirty="0">
                <a:solidFill>
                  <a:srgbClr val="006965"/>
                </a:solidFill>
              </a:rPr>
              <a:t>Ignite Solutions </a:t>
            </a:r>
            <a:r>
              <a:rPr lang="en-GB" sz="1200" dirty="0"/>
              <a:t>is a leading accredited retailer and e-tailer sales &amp; marketing service provider.</a:t>
            </a:r>
          </a:p>
          <a:p>
            <a:r>
              <a:rPr lang="en-GB" sz="1200" dirty="0"/>
              <a:t>Sector: Marketing</a:t>
            </a:r>
          </a:p>
          <a:p>
            <a:r>
              <a:rPr lang="en-GB" sz="1200" dirty="0"/>
              <a:t>Employee size band: Small 10-49</a:t>
            </a:r>
          </a:p>
          <a:p>
            <a:r>
              <a:rPr lang="en-GB" sz="1200" dirty="0">
                <a:hlinkClick r:id="rId5"/>
              </a:rPr>
              <a:t>https://www.ignite.uk.com/</a:t>
            </a:r>
            <a:r>
              <a:rPr lang="en-GB" sz="1200" dirty="0"/>
              <a:t> </a:t>
            </a:r>
          </a:p>
        </p:txBody>
      </p:sp>
      <p:sp>
        <p:nvSpPr>
          <p:cNvPr id="13" name="TextBox 12">
            <a:extLst>
              <a:ext uri="{FF2B5EF4-FFF2-40B4-BE49-F238E27FC236}">
                <a16:creationId xmlns:a16="http://schemas.microsoft.com/office/drawing/2014/main" id="{598E19DD-EEE1-D8B9-EE90-90FA9B493FFF}"/>
              </a:ext>
            </a:extLst>
          </p:cNvPr>
          <p:cNvSpPr txBox="1"/>
          <p:nvPr/>
        </p:nvSpPr>
        <p:spPr>
          <a:xfrm>
            <a:off x="2471889" y="3942431"/>
            <a:ext cx="3426487" cy="1015663"/>
          </a:xfrm>
          <a:prstGeom prst="rect">
            <a:avLst/>
          </a:prstGeom>
          <a:noFill/>
          <a:ln w="12700">
            <a:noFill/>
          </a:ln>
        </p:spPr>
        <p:txBody>
          <a:bodyPr wrap="square" rtlCol="0">
            <a:spAutoFit/>
          </a:bodyPr>
          <a:lstStyle/>
          <a:p>
            <a:r>
              <a:rPr lang="en-GB" sz="1200" b="1" dirty="0" err="1">
                <a:solidFill>
                  <a:srgbClr val="006965"/>
                </a:solidFill>
              </a:rPr>
              <a:t>Sasse</a:t>
            </a:r>
            <a:r>
              <a:rPr lang="en-GB" sz="1200" b="1" dirty="0">
                <a:solidFill>
                  <a:srgbClr val="006965"/>
                </a:solidFill>
              </a:rPr>
              <a:t> Limited </a:t>
            </a:r>
            <a:r>
              <a:rPr lang="en-GB" sz="1200" dirty="0"/>
              <a:t>provides</a:t>
            </a:r>
            <a:r>
              <a:rPr lang="en-GB" sz="1200" b="1" dirty="0">
                <a:solidFill>
                  <a:srgbClr val="006965"/>
                </a:solidFill>
              </a:rPr>
              <a:t> </a:t>
            </a:r>
            <a:r>
              <a:rPr lang="en-GB" sz="1200" dirty="0"/>
              <a:t>commercial cleaning services.</a:t>
            </a:r>
          </a:p>
          <a:p>
            <a:r>
              <a:rPr lang="en-GB" sz="1200" dirty="0"/>
              <a:t>Sector: Waste Management</a:t>
            </a:r>
          </a:p>
          <a:p>
            <a:r>
              <a:rPr lang="en-GB" sz="1200" dirty="0"/>
              <a:t>Employee size band: Large 250+</a:t>
            </a:r>
          </a:p>
          <a:p>
            <a:r>
              <a:rPr lang="en-GB" sz="1200" dirty="0">
                <a:hlinkClick r:id="rId6"/>
              </a:rPr>
              <a:t>https://www.sasse-group.com/</a:t>
            </a:r>
            <a:r>
              <a:rPr lang="en-GB" sz="1200" dirty="0"/>
              <a:t> </a:t>
            </a:r>
          </a:p>
        </p:txBody>
      </p:sp>
      <p:sp>
        <p:nvSpPr>
          <p:cNvPr id="14" name="TextBox 13">
            <a:extLst>
              <a:ext uri="{FF2B5EF4-FFF2-40B4-BE49-F238E27FC236}">
                <a16:creationId xmlns:a16="http://schemas.microsoft.com/office/drawing/2014/main" id="{E97D238B-7D29-D3FB-5595-72F779EF415B}"/>
              </a:ext>
            </a:extLst>
          </p:cNvPr>
          <p:cNvSpPr txBox="1"/>
          <p:nvPr/>
        </p:nvSpPr>
        <p:spPr>
          <a:xfrm>
            <a:off x="2425999" y="5290229"/>
            <a:ext cx="3427200" cy="1015663"/>
          </a:xfrm>
          <a:prstGeom prst="rect">
            <a:avLst/>
          </a:prstGeom>
          <a:noFill/>
          <a:ln w="12700">
            <a:noFill/>
          </a:ln>
        </p:spPr>
        <p:txBody>
          <a:bodyPr wrap="square" rtlCol="0">
            <a:spAutoFit/>
          </a:bodyPr>
          <a:lstStyle/>
          <a:p>
            <a:r>
              <a:rPr lang="en-GB" sz="1200" b="1" dirty="0">
                <a:solidFill>
                  <a:srgbClr val="006965"/>
                </a:solidFill>
              </a:rPr>
              <a:t>Wilkinson Sword </a:t>
            </a:r>
            <a:r>
              <a:rPr lang="en-GB" sz="1200" dirty="0"/>
              <a:t>sells and distributes wet shave and skincare products.</a:t>
            </a:r>
          </a:p>
          <a:p>
            <a:r>
              <a:rPr lang="en-GB" sz="1200" dirty="0"/>
              <a:t>Sector: Wholesale</a:t>
            </a:r>
          </a:p>
          <a:p>
            <a:r>
              <a:rPr lang="en-GB" sz="1200" dirty="0"/>
              <a:t>Employee size band: Medium 50-249</a:t>
            </a:r>
          </a:p>
          <a:p>
            <a:r>
              <a:rPr lang="en-GB" sz="1200" dirty="0">
                <a:hlinkClick r:id="rId7"/>
              </a:rPr>
              <a:t>https://www.wilkinsonsword.com/</a:t>
            </a:r>
            <a:r>
              <a:rPr lang="en-GB" sz="1200" dirty="0"/>
              <a:t> </a:t>
            </a:r>
          </a:p>
        </p:txBody>
      </p:sp>
      <p:sp>
        <p:nvSpPr>
          <p:cNvPr id="16" name="TextBox 15">
            <a:extLst>
              <a:ext uri="{FF2B5EF4-FFF2-40B4-BE49-F238E27FC236}">
                <a16:creationId xmlns:a16="http://schemas.microsoft.com/office/drawing/2014/main" id="{CDF8D2A2-DF2C-5E25-BEEE-AACA0299167B}"/>
              </a:ext>
            </a:extLst>
          </p:cNvPr>
          <p:cNvSpPr txBox="1"/>
          <p:nvPr/>
        </p:nvSpPr>
        <p:spPr>
          <a:xfrm>
            <a:off x="7904196" y="5284880"/>
            <a:ext cx="3427200" cy="1015663"/>
          </a:xfrm>
          <a:prstGeom prst="rect">
            <a:avLst/>
          </a:prstGeom>
          <a:noFill/>
          <a:ln w="12700">
            <a:noFill/>
          </a:ln>
        </p:spPr>
        <p:txBody>
          <a:bodyPr wrap="square" rtlCol="0">
            <a:spAutoFit/>
          </a:bodyPr>
          <a:lstStyle/>
          <a:p>
            <a:r>
              <a:rPr lang="en-GB" sz="1200" b="1" dirty="0" err="1">
                <a:solidFill>
                  <a:srgbClr val="006965"/>
                </a:solidFill>
              </a:rPr>
              <a:t>Anduff</a:t>
            </a:r>
            <a:r>
              <a:rPr lang="en-GB" sz="1200" b="1" dirty="0">
                <a:solidFill>
                  <a:srgbClr val="006965"/>
                </a:solidFill>
              </a:rPr>
              <a:t> Car Wash </a:t>
            </a:r>
            <a:r>
              <a:rPr lang="en-GB" sz="1200" dirty="0"/>
              <a:t>develops and operates conveyor car wash sites across the UK.</a:t>
            </a:r>
          </a:p>
          <a:p>
            <a:r>
              <a:rPr lang="en-GB" sz="1200" dirty="0"/>
              <a:t>Sector: Cleaning</a:t>
            </a:r>
          </a:p>
          <a:p>
            <a:r>
              <a:rPr lang="en-GB" sz="1200" dirty="0"/>
              <a:t>Employee size band: Large 250+</a:t>
            </a:r>
          </a:p>
          <a:p>
            <a:r>
              <a:rPr lang="en-GB" sz="1200" dirty="0">
                <a:hlinkClick r:id="rId8"/>
              </a:rPr>
              <a:t>https://www.imocarwash.com/</a:t>
            </a:r>
            <a:r>
              <a:rPr lang="en-GB" sz="1200" dirty="0"/>
              <a:t> </a:t>
            </a:r>
          </a:p>
        </p:txBody>
      </p:sp>
      <p:sp>
        <p:nvSpPr>
          <p:cNvPr id="18" name="TextBox 17">
            <a:extLst>
              <a:ext uri="{FF2B5EF4-FFF2-40B4-BE49-F238E27FC236}">
                <a16:creationId xmlns:a16="http://schemas.microsoft.com/office/drawing/2014/main" id="{27489585-676A-80AF-6018-4B81526BF56F}"/>
              </a:ext>
            </a:extLst>
          </p:cNvPr>
          <p:cNvSpPr txBox="1"/>
          <p:nvPr/>
        </p:nvSpPr>
        <p:spPr>
          <a:xfrm>
            <a:off x="2425999" y="1246835"/>
            <a:ext cx="3427200" cy="1015663"/>
          </a:xfrm>
          <a:prstGeom prst="rect">
            <a:avLst/>
          </a:prstGeom>
          <a:noFill/>
          <a:ln w="12700">
            <a:noFill/>
          </a:ln>
        </p:spPr>
        <p:txBody>
          <a:bodyPr wrap="square" rtlCol="0">
            <a:spAutoFit/>
          </a:bodyPr>
          <a:lstStyle/>
          <a:p>
            <a:r>
              <a:rPr lang="en-GB" sz="1200" b="1" dirty="0">
                <a:solidFill>
                  <a:srgbClr val="006965"/>
                </a:solidFill>
              </a:rPr>
              <a:t>Energizer </a:t>
            </a:r>
            <a:r>
              <a:rPr lang="en-GB" sz="1200" dirty="0"/>
              <a:t>sells and distributes household products (batteries and lighting products)</a:t>
            </a:r>
          </a:p>
          <a:p>
            <a:r>
              <a:rPr lang="en-GB" sz="1200" dirty="0"/>
              <a:t>Sector: Wholesale</a:t>
            </a:r>
          </a:p>
          <a:p>
            <a:r>
              <a:rPr lang="en-GB" sz="1200" dirty="0"/>
              <a:t>Employee size band: Medium 50-249</a:t>
            </a:r>
          </a:p>
          <a:p>
            <a:r>
              <a:rPr lang="en-GB" sz="1200" dirty="0">
                <a:hlinkClick r:id="rId9"/>
              </a:rPr>
              <a:t>http://energizer.com/</a:t>
            </a:r>
            <a:r>
              <a:rPr lang="en-GB" sz="1200" dirty="0"/>
              <a:t> </a:t>
            </a:r>
          </a:p>
        </p:txBody>
      </p:sp>
      <p:pic>
        <p:nvPicPr>
          <p:cNvPr id="1026" name="Picture 2" descr="Energizer Logo and symbol, meaning, history, PNG, brand">
            <a:extLst>
              <a:ext uri="{FF2B5EF4-FFF2-40B4-BE49-F238E27FC236}">
                <a16:creationId xmlns:a16="http://schemas.microsoft.com/office/drawing/2014/main" id="{7C16D6B6-82A5-2A25-BD5A-0096F03A01E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2689" y="1236909"/>
            <a:ext cx="2058670" cy="11528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ntact Our Insurance Specialists | Partners&amp; UK">
            <a:extLst>
              <a:ext uri="{FF2B5EF4-FFF2-40B4-BE49-F238E27FC236}">
                <a16:creationId xmlns:a16="http://schemas.microsoft.com/office/drawing/2014/main" id="{8D245EC4-ECED-9F57-2638-D01513E8C69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3833" y="2803327"/>
            <a:ext cx="1631367" cy="7375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asse Group – Facilities Services">
            <a:extLst>
              <a:ext uri="{FF2B5EF4-FFF2-40B4-BE49-F238E27FC236}">
                <a16:creationId xmlns:a16="http://schemas.microsoft.com/office/drawing/2014/main" id="{4DA1475F-64C5-E6FF-C159-464063A8B60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6069" y="4025238"/>
            <a:ext cx="1787843" cy="8500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Wilkinson Sword - Wikipedia">
            <a:extLst>
              <a:ext uri="{FF2B5EF4-FFF2-40B4-BE49-F238E27FC236}">
                <a16:creationId xmlns:a16="http://schemas.microsoft.com/office/drawing/2014/main" id="{6FEB74D4-E081-7D90-1962-30E347E22BE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2689" y="5359663"/>
            <a:ext cx="2081530" cy="8302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Risk Management Security Services">
            <a:extLst>
              <a:ext uri="{FF2B5EF4-FFF2-40B4-BE49-F238E27FC236}">
                <a16:creationId xmlns:a16="http://schemas.microsoft.com/office/drawing/2014/main" id="{353A0DD3-04CF-2738-7E9E-6A2A9090147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38803" y="1345091"/>
            <a:ext cx="12192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8" descr="Ignite_UK | LinkedIn">
            <a:extLst>
              <a:ext uri="{FF2B5EF4-FFF2-40B4-BE49-F238E27FC236}">
                <a16:creationId xmlns:a16="http://schemas.microsoft.com/office/drawing/2014/main" id="{BDE9C480-377D-245D-EE28-29FCB3884D5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98679" y="2262498"/>
            <a:ext cx="1591646" cy="159164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Resinex">
            <a:extLst>
              <a:ext uri="{FF2B5EF4-FFF2-40B4-BE49-F238E27FC236}">
                <a16:creationId xmlns:a16="http://schemas.microsoft.com/office/drawing/2014/main" id="{51344382-5B75-B626-EE0A-4C2204B3DC2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04301" y="4265634"/>
            <a:ext cx="1786024" cy="30186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O Car Wash">
            <a:extLst>
              <a:ext uri="{FF2B5EF4-FFF2-40B4-BE49-F238E27FC236}">
                <a16:creationId xmlns:a16="http://schemas.microsoft.com/office/drawing/2014/main" id="{EE746DAF-0BEF-01BE-D8F7-E4336B329F8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156878" y="5492087"/>
            <a:ext cx="1633447" cy="565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297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10497-9FD4-5C25-1BB8-87D4DFBE60DE}"/>
              </a:ext>
            </a:extLst>
          </p:cNvPr>
          <p:cNvSpPr>
            <a:spLocks noGrp="1"/>
          </p:cNvSpPr>
          <p:nvPr>
            <p:ph type="title"/>
          </p:nvPr>
        </p:nvSpPr>
        <p:spPr>
          <a:xfrm>
            <a:off x="272689" y="63074"/>
            <a:ext cx="10515600" cy="1325563"/>
          </a:xfrm>
        </p:spPr>
        <p:txBody>
          <a:bodyPr>
            <a:normAutofit/>
          </a:bodyPr>
          <a:lstStyle/>
          <a:p>
            <a:r>
              <a:rPr lang="en-GB" sz="3600" b="1" dirty="0">
                <a:solidFill>
                  <a:srgbClr val="006965"/>
                </a:solidFill>
                <a:latin typeface="+mn-lt"/>
              </a:rPr>
              <a:t>High growth companies (1)</a:t>
            </a:r>
          </a:p>
        </p:txBody>
      </p:sp>
      <p:sp>
        <p:nvSpPr>
          <p:cNvPr id="4" name="TextBox 3">
            <a:extLst>
              <a:ext uri="{FF2B5EF4-FFF2-40B4-BE49-F238E27FC236}">
                <a16:creationId xmlns:a16="http://schemas.microsoft.com/office/drawing/2014/main" id="{BD62396D-2078-2FCA-5941-8F9F2B9576A4}"/>
              </a:ext>
            </a:extLst>
          </p:cNvPr>
          <p:cNvSpPr txBox="1"/>
          <p:nvPr/>
        </p:nvSpPr>
        <p:spPr>
          <a:xfrm>
            <a:off x="10308775" y="6517927"/>
            <a:ext cx="1978891" cy="276999"/>
          </a:xfrm>
          <a:prstGeom prst="rect">
            <a:avLst/>
          </a:prstGeom>
          <a:noFill/>
        </p:spPr>
        <p:txBody>
          <a:bodyPr wrap="square">
            <a:spAutoFit/>
          </a:bodyPr>
          <a:lstStyle/>
          <a:p>
            <a:r>
              <a:rPr lang="en-GB" sz="1200" i="1" dirty="0">
                <a:latin typeface="Calibri" panose="020F0502020204030204" pitchFamily="34" charset="0"/>
                <a:ea typeface="Times New Roman" panose="02020603050405020304" pitchFamily="18" charset="0"/>
              </a:rPr>
              <a:t>Source: </a:t>
            </a:r>
            <a:r>
              <a:rPr lang="en-GB" sz="1200" i="1" dirty="0" err="1">
                <a:latin typeface="Calibri" panose="020F0502020204030204" pitchFamily="34" charset="0"/>
                <a:ea typeface="Times New Roman" panose="02020603050405020304" pitchFamily="18" charset="0"/>
              </a:rPr>
              <a:t>Beauhurst</a:t>
            </a:r>
            <a:r>
              <a:rPr lang="en-GB" sz="1200" i="1" dirty="0">
                <a:latin typeface="Calibri" panose="020F0502020204030204" pitchFamily="34" charset="0"/>
                <a:ea typeface="Times New Roman" panose="02020603050405020304" pitchFamily="18" charset="0"/>
              </a:rPr>
              <a:t>, 2023</a:t>
            </a:r>
            <a:endParaRPr lang="en-GB" sz="1200" i="1" dirty="0"/>
          </a:p>
        </p:txBody>
      </p:sp>
      <p:sp>
        <p:nvSpPr>
          <p:cNvPr id="5" name="TextBox 4">
            <a:extLst>
              <a:ext uri="{FF2B5EF4-FFF2-40B4-BE49-F238E27FC236}">
                <a16:creationId xmlns:a16="http://schemas.microsoft.com/office/drawing/2014/main" id="{A010EBE0-91A6-A377-43F8-C23920B23C4B}"/>
              </a:ext>
            </a:extLst>
          </p:cNvPr>
          <p:cNvSpPr txBox="1"/>
          <p:nvPr/>
        </p:nvSpPr>
        <p:spPr>
          <a:xfrm>
            <a:off x="6403904" y="1510013"/>
            <a:ext cx="5459556" cy="1200329"/>
          </a:xfrm>
          <a:prstGeom prst="rect">
            <a:avLst/>
          </a:prstGeom>
          <a:noFill/>
          <a:ln w="12700">
            <a:noFill/>
          </a:ln>
        </p:spPr>
        <p:txBody>
          <a:bodyPr wrap="square" rtlCol="0">
            <a:spAutoFit/>
          </a:bodyPr>
          <a:lstStyle/>
          <a:p>
            <a:r>
              <a:rPr lang="en-GB" sz="1200" b="1" dirty="0">
                <a:solidFill>
                  <a:srgbClr val="006965"/>
                </a:solidFill>
              </a:rPr>
              <a:t>APMG-International </a:t>
            </a:r>
            <a:r>
              <a:rPr lang="en-GB" sz="1200" dirty="0"/>
              <a:t>runs a professional qualifications exam board, offering qualifications for a range of roles such as project management and IT. </a:t>
            </a:r>
          </a:p>
          <a:p>
            <a:r>
              <a:rPr lang="en-GB" sz="1200" dirty="0"/>
              <a:t>Stage of evolution: Established</a:t>
            </a:r>
          </a:p>
          <a:p>
            <a:r>
              <a:rPr lang="en-GB" sz="1200" dirty="0"/>
              <a:t>Number of employees: 50-249</a:t>
            </a:r>
          </a:p>
          <a:p>
            <a:r>
              <a:rPr lang="en-GB" sz="1200" dirty="0"/>
              <a:t>Incorporation date: 1993</a:t>
            </a:r>
          </a:p>
          <a:p>
            <a:r>
              <a:rPr lang="en-GB" sz="1200" dirty="0">
                <a:hlinkClick r:id="rId2"/>
              </a:rPr>
              <a:t>https://apmg-international.com/</a:t>
            </a:r>
            <a:r>
              <a:rPr lang="en-GB" sz="1200" dirty="0"/>
              <a:t> </a:t>
            </a:r>
          </a:p>
        </p:txBody>
      </p:sp>
      <p:sp>
        <p:nvSpPr>
          <p:cNvPr id="6" name="TextBox 5">
            <a:extLst>
              <a:ext uri="{FF2B5EF4-FFF2-40B4-BE49-F238E27FC236}">
                <a16:creationId xmlns:a16="http://schemas.microsoft.com/office/drawing/2014/main" id="{23567DCE-3D3B-83AD-5A34-ED505A86A89C}"/>
              </a:ext>
            </a:extLst>
          </p:cNvPr>
          <p:cNvSpPr txBox="1"/>
          <p:nvPr/>
        </p:nvSpPr>
        <p:spPr>
          <a:xfrm>
            <a:off x="6403904" y="4063279"/>
            <a:ext cx="5459556" cy="1200329"/>
          </a:xfrm>
          <a:prstGeom prst="rect">
            <a:avLst/>
          </a:prstGeom>
          <a:noFill/>
          <a:ln w="12700">
            <a:noFill/>
          </a:ln>
        </p:spPr>
        <p:txBody>
          <a:bodyPr wrap="square" rtlCol="0">
            <a:spAutoFit/>
          </a:bodyPr>
          <a:lstStyle/>
          <a:p>
            <a:r>
              <a:rPr lang="en-GB" sz="1200" b="1" dirty="0">
                <a:solidFill>
                  <a:srgbClr val="006965"/>
                </a:solidFill>
              </a:rPr>
              <a:t>Chiltern Support and Housing</a:t>
            </a:r>
            <a:r>
              <a:rPr lang="en-GB" sz="1200" dirty="0"/>
              <a:t> operates as a residential home, and provides a range of home care and transition services, for at-risk adults.</a:t>
            </a:r>
          </a:p>
          <a:p>
            <a:r>
              <a:rPr lang="en-GB" sz="1200" dirty="0"/>
              <a:t>Stage of evolution: Growth</a:t>
            </a:r>
          </a:p>
          <a:p>
            <a:r>
              <a:rPr lang="en-GB" sz="1200" dirty="0"/>
              <a:t>Number of employees: 10-49</a:t>
            </a:r>
          </a:p>
          <a:p>
            <a:r>
              <a:rPr lang="en-GB" sz="1200" dirty="0"/>
              <a:t>Incorporation date: 2008 </a:t>
            </a:r>
            <a:endParaRPr lang="en-GB" sz="1200" dirty="0">
              <a:highlight>
                <a:srgbClr val="FFFF00"/>
              </a:highlight>
            </a:endParaRPr>
          </a:p>
          <a:p>
            <a:r>
              <a:rPr lang="en-GB" sz="1200" dirty="0">
                <a:hlinkClick r:id="rId3"/>
              </a:rPr>
              <a:t>https://chilternsupport.com/</a:t>
            </a:r>
            <a:r>
              <a:rPr lang="en-GB" sz="1200" dirty="0"/>
              <a:t> </a:t>
            </a:r>
          </a:p>
        </p:txBody>
      </p:sp>
      <p:sp>
        <p:nvSpPr>
          <p:cNvPr id="7" name="TextBox 6">
            <a:extLst>
              <a:ext uri="{FF2B5EF4-FFF2-40B4-BE49-F238E27FC236}">
                <a16:creationId xmlns:a16="http://schemas.microsoft.com/office/drawing/2014/main" id="{1A5CE30A-1571-0D20-EF24-E3D3CEE40360}"/>
              </a:ext>
            </a:extLst>
          </p:cNvPr>
          <p:cNvSpPr txBox="1"/>
          <p:nvPr/>
        </p:nvSpPr>
        <p:spPr>
          <a:xfrm>
            <a:off x="6403904" y="2892793"/>
            <a:ext cx="5459556" cy="1015663"/>
          </a:xfrm>
          <a:prstGeom prst="rect">
            <a:avLst/>
          </a:prstGeom>
          <a:noFill/>
          <a:ln w="12700">
            <a:noFill/>
          </a:ln>
        </p:spPr>
        <p:txBody>
          <a:bodyPr wrap="square" rtlCol="0">
            <a:spAutoFit/>
          </a:bodyPr>
          <a:lstStyle/>
          <a:p>
            <a:r>
              <a:rPr lang="en-GB" sz="1200" b="1" dirty="0">
                <a:solidFill>
                  <a:srgbClr val="006965"/>
                </a:solidFill>
              </a:rPr>
              <a:t>ARP Electrical </a:t>
            </a:r>
            <a:r>
              <a:rPr lang="en-GB" sz="1200" dirty="0"/>
              <a:t>provides electrical installation services.</a:t>
            </a:r>
          </a:p>
          <a:p>
            <a:r>
              <a:rPr lang="en-GB" sz="1200" dirty="0"/>
              <a:t>Stage of evolution: Venture</a:t>
            </a:r>
          </a:p>
          <a:p>
            <a:r>
              <a:rPr lang="en-GB" sz="1200" dirty="0"/>
              <a:t>Number of employees: 0-9</a:t>
            </a:r>
          </a:p>
          <a:p>
            <a:r>
              <a:rPr lang="en-GB" sz="1200" dirty="0"/>
              <a:t>Incorporation date: 2016</a:t>
            </a:r>
            <a:endParaRPr lang="en-GB" sz="1200" dirty="0">
              <a:highlight>
                <a:srgbClr val="FFFF00"/>
              </a:highlight>
            </a:endParaRPr>
          </a:p>
          <a:p>
            <a:r>
              <a:rPr lang="en-GB" sz="1200" dirty="0">
                <a:hlinkClick r:id="rId4"/>
              </a:rPr>
              <a:t>http://arpelectrical.co.uk/</a:t>
            </a:r>
            <a:r>
              <a:rPr lang="en-GB" sz="1200" dirty="0"/>
              <a:t> </a:t>
            </a:r>
          </a:p>
        </p:txBody>
      </p:sp>
      <p:pic>
        <p:nvPicPr>
          <p:cNvPr id="1026" name="Picture 2" descr="APMG International">
            <a:extLst>
              <a:ext uri="{FF2B5EF4-FFF2-40B4-BE49-F238E27FC236}">
                <a16:creationId xmlns:a16="http://schemas.microsoft.com/office/drawing/2014/main" id="{CC635686-4EAA-EE13-9803-726EC49336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2557" y="1483329"/>
            <a:ext cx="3015379" cy="7114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page - ARP Electrical Ltd">
            <a:extLst>
              <a:ext uri="{FF2B5EF4-FFF2-40B4-BE49-F238E27FC236}">
                <a16:creationId xmlns:a16="http://schemas.microsoft.com/office/drawing/2014/main" id="{C570B6FF-A8A9-27C1-EC6C-CE60C9E7F2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2557" y="3000864"/>
            <a:ext cx="1264329" cy="7740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iltern Support and Housing Ltd | High Wycombe">
            <a:extLst>
              <a:ext uri="{FF2B5EF4-FFF2-40B4-BE49-F238E27FC236}">
                <a16:creationId xmlns:a16="http://schemas.microsoft.com/office/drawing/2014/main" id="{BE92973C-B9B9-13B6-65E9-7571DEF547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2557" y="4301915"/>
            <a:ext cx="849127" cy="8491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C26C5B8-5294-479B-1C49-FF6577B1E71F}"/>
              </a:ext>
            </a:extLst>
          </p:cNvPr>
          <p:cNvSpPr txBox="1"/>
          <p:nvPr/>
        </p:nvSpPr>
        <p:spPr>
          <a:xfrm>
            <a:off x="6403904" y="5489062"/>
            <a:ext cx="5459556" cy="1015663"/>
          </a:xfrm>
          <a:prstGeom prst="rect">
            <a:avLst/>
          </a:prstGeom>
          <a:noFill/>
          <a:ln w="12700">
            <a:noFill/>
          </a:ln>
        </p:spPr>
        <p:txBody>
          <a:bodyPr wrap="square" rtlCol="0">
            <a:spAutoFit/>
          </a:bodyPr>
          <a:lstStyle/>
          <a:p>
            <a:r>
              <a:rPr lang="en-GB" sz="1200" b="1" dirty="0">
                <a:solidFill>
                  <a:srgbClr val="006965"/>
                </a:solidFill>
              </a:rPr>
              <a:t>Maiden Insurance Partnership </a:t>
            </a:r>
            <a:r>
              <a:rPr lang="en-GB" sz="1200" dirty="0"/>
              <a:t>provides a range of insurance services. </a:t>
            </a:r>
          </a:p>
          <a:p>
            <a:r>
              <a:rPr lang="en-GB" sz="1200" dirty="0"/>
              <a:t>Stage of evolution: Established</a:t>
            </a:r>
          </a:p>
          <a:p>
            <a:r>
              <a:rPr lang="en-GB" sz="1200" dirty="0"/>
              <a:t>Number of employees: 10-49</a:t>
            </a:r>
          </a:p>
          <a:p>
            <a:r>
              <a:rPr lang="en-GB" sz="1200" dirty="0"/>
              <a:t>Incorporation date: 2002 </a:t>
            </a:r>
            <a:endParaRPr lang="en-GB" sz="1200" dirty="0">
              <a:highlight>
                <a:srgbClr val="FFFF00"/>
              </a:highlight>
            </a:endParaRPr>
          </a:p>
          <a:p>
            <a:r>
              <a:rPr lang="en-GB" sz="1200" dirty="0">
                <a:hlinkClick r:id="rId8"/>
              </a:rPr>
              <a:t>https://www.maideninsurancepartnerships.com/</a:t>
            </a:r>
            <a:r>
              <a:rPr lang="en-GB" sz="1200" dirty="0"/>
              <a:t> </a:t>
            </a:r>
          </a:p>
        </p:txBody>
      </p:sp>
      <p:pic>
        <p:nvPicPr>
          <p:cNvPr id="1032" name="Picture 8">
            <a:extLst>
              <a:ext uri="{FF2B5EF4-FFF2-40B4-BE49-F238E27FC236}">
                <a16:creationId xmlns:a16="http://schemas.microsoft.com/office/drawing/2014/main" id="{74103DDA-D993-DF43-1020-628D91C9EE2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59798" y="5496394"/>
            <a:ext cx="1803773" cy="120032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625BBF4-457E-39FF-EC83-6E46830AA028}"/>
              </a:ext>
            </a:extLst>
          </p:cNvPr>
          <p:cNvSpPr txBox="1"/>
          <p:nvPr/>
        </p:nvSpPr>
        <p:spPr>
          <a:xfrm>
            <a:off x="272689" y="2646895"/>
            <a:ext cx="2102866" cy="1477328"/>
          </a:xfrm>
          <a:prstGeom prst="rect">
            <a:avLst/>
          </a:prstGeom>
          <a:noFill/>
        </p:spPr>
        <p:txBody>
          <a:bodyPr wrap="square">
            <a:spAutoFit/>
          </a:bodyPr>
          <a:lstStyle/>
          <a:p>
            <a:r>
              <a:rPr lang="en-GB" sz="1800" dirty="0"/>
              <a:t>There are </a:t>
            </a:r>
            <a:r>
              <a:rPr lang="en-GB" sz="1800" b="1" dirty="0">
                <a:solidFill>
                  <a:srgbClr val="006965"/>
                </a:solidFill>
              </a:rPr>
              <a:t>8</a:t>
            </a:r>
            <a:r>
              <a:rPr lang="en-GB" sz="1800" dirty="0"/>
              <a:t> high growth / high growth potential companies located within the ward. </a:t>
            </a:r>
          </a:p>
        </p:txBody>
      </p:sp>
    </p:spTree>
    <p:extLst>
      <p:ext uri="{BB962C8B-B14F-4D97-AF65-F5344CB8AC3E}">
        <p14:creationId xmlns:p14="http://schemas.microsoft.com/office/powerpoint/2010/main" val="2775325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10497-9FD4-5C25-1BB8-87D4DFBE60DE}"/>
              </a:ext>
            </a:extLst>
          </p:cNvPr>
          <p:cNvSpPr>
            <a:spLocks noGrp="1"/>
          </p:cNvSpPr>
          <p:nvPr>
            <p:ph type="title"/>
          </p:nvPr>
        </p:nvSpPr>
        <p:spPr>
          <a:xfrm>
            <a:off x="272689" y="63074"/>
            <a:ext cx="10515600" cy="1325563"/>
          </a:xfrm>
        </p:spPr>
        <p:txBody>
          <a:bodyPr>
            <a:normAutofit/>
          </a:bodyPr>
          <a:lstStyle/>
          <a:p>
            <a:r>
              <a:rPr lang="en-GB" sz="3600" b="1" dirty="0">
                <a:solidFill>
                  <a:srgbClr val="006965"/>
                </a:solidFill>
                <a:latin typeface="+mn-lt"/>
              </a:rPr>
              <a:t>High growth companies (2)</a:t>
            </a:r>
          </a:p>
        </p:txBody>
      </p:sp>
      <p:sp>
        <p:nvSpPr>
          <p:cNvPr id="4" name="TextBox 3">
            <a:extLst>
              <a:ext uri="{FF2B5EF4-FFF2-40B4-BE49-F238E27FC236}">
                <a16:creationId xmlns:a16="http://schemas.microsoft.com/office/drawing/2014/main" id="{BD62396D-2078-2FCA-5941-8F9F2B9576A4}"/>
              </a:ext>
            </a:extLst>
          </p:cNvPr>
          <p:cNvSpPr txBox="1"/>
          <p:nvPr/>
        </p:nvSpPr>
        <p:spPr>
          <a:xfrm>
            <a:off x="9884569" y="6329433"/>
            <a:ext cx="1978891" cy="276999"/>
          </a:xfrm>
          <a:prstGeom prst="rect">
            <a:avLst/>
          </a:prstGeom>
          <a:noFill/>
        </p:spPr>
        <p:txBody>
          <a:bodyPr wrap="square">
            <a:spAutoFit/>
          </a:bodyPr>
          <a:lstStyle/>
          <a:p>
            <a:r>
              <a:rPr lang="en-GB" sz="1200" i="1" dirty="0">
                <a:latin typeface="Calibri" panose="020F0502020204030204" pitchFamily="34" charset="0"/>
                <a:ea typeface="Times New Roman" panose="02020603050405020304" pitchFamily="18" charset="0"/>
              </a:rPr>
              <a:t>Source: </a:t>
            </a:r>
            <a:r>
              <a:rPr lang="en-GB" sz="1200" i="1" dirty="0" err="1">
                <a:latin typeface="Calibri" panose="020F0502020204030204" pitchFamily="34" charset="0"/>
                <a:ea typeface="Times New Roman" panose="02020603050405020304" pitchFamily="18" charset="0"/>
              </a:rPr>
              <a:t>Beauhurst</a:t>
            </a:r>
            <a:r>
              <a:rPr lang="en-GB" sz="1200" i="1" dirty="0">
                <a:latin typeface="Calibri" panose="020F0502020204030204" pitchFamily="34" charset="0"/>
                <a:ea typeface="Times New Roman" panose="02020603050405020304" pitchFamily="18" charset="0"/>
              </a:rPr>
              <a:t>, 2023</a:t>
            </a:r>
            <a:endParaRPr lang="en-GB" sz="1200" i="1" dirty="0"/>
          </a:p>
        </p:txBody>
      </p:sp>
      <p:sp>
        <p:nvSpPr>
          <p:cNvPr id="5" name="TextBox 4">
            <a:extLst>
              <a:ext uri="{FF2B5EF4-FFF2-40B4-BE49-F238E27FC236}">
                <a16:creationId xmlns:a16="http://schemas.microsoft.com/office/drawing/2014/main" id="{A010EBE0-91A6-A377-43F8-C23920B23C4B}"/>
              </a:ext>
            </a:extLst>
          </p:cNvPr>
          <p:cNvSpPr txBox="1"/>
          <p:nvPr/>
        </p:nvSpPr>
        <p:spPr>
          <a:xfrm>
            <a:off x="5486400" y="1367791"/>
            <a:ext cx="5459556" cy="1015663"/>
          </a:xfrm>
          <a:prstGeom prst="rect">
            <a:avLst/>
          </a:prstGeom>
          <a:noFill/>
          <a:ln w="12700">
            <a:noFill/>
          </a:ln>
        </p:spPr>
        <p:txBody>
          <a:bodyPr wrap="square" rtlCol="0">
            <a:spAutoFit/>
          </a:bodyPr>
          <a:lstStyle/>
          <a:p>
            <a:r>
              <a:rPr lang="en-GB" sz="1200" b="1" dirty="0" err="1">
                <a:solidFill>
                  <a:srgbClr val="006965"/>
                </a:solidFill>
              </a:rPr>
              <a:t>SalaryWise</a:t>
            </a:r>
            <a:r>
              <a:rPr lang="en-GB" sz="1200" b="1" dirty="0">
                <a:solidFill>
                  <a:srgbClr val="006965"/>
                </a:solidFill>
              </a:rPr>
              <a:t> </a:t>
            </a:r>
            <a:r>
              <a:rPr lang="en-GB" sz="1200" dirty="0"/>
              <a:t>develops financial technology for businesses.</a:t>
            </a:r>
          </a:p>
          <a:p>
            <a:r>
              <a:rPr lang="en-GB" sz="1200" dirty="0"/>
              <a:t>Stage of evolution: Seed</a:t>
            </a:r>
          </a:p>
          <a:p>
            <a:r>
              <a:rPr lang="en-GB" sz="1200" dirty="0"/>
              <a:t>Number of employees: 0-9</a:t>
            </a:r>
          </a:p>
          <a:p>
            <a:r>
              <a:rPr lang="en-GB" sz="1200" dirty="0"/>
              <a:t>Incorporation date: 2021</a:t>
            </a:r>
          </a:p>
          <a:p>
            <a:r>
              <a:rPr lang="en-GB" sz="1200" dirty="0">
                <a:hlinkClick r:id="rId2"/>
              </a:rPr>
              <a:t>https://www.salarywise.com/</a:t>
            </a:r>
            <a:r>
              <a:rPr lang="en-GB" sz="1200" dirty="0"/>
              <a:t> </a:t>
            </a:r>
          </a:p>
        </p:txBody>
      </p:sp>
      <p:sp>
        <p:nvSpPr>
          <p:cNvPr id="6" name="TextBox 5">
            <a:extLst>
              <a:ext uri="{FF2B5EF4-FFF2-40B4-BE49-F238E27FC236}">
                <a16:creationId xmlns:a16="http://schemas.microsoft.com/office/drawing/2014/main" id="{23567DCE-3D3B-83AD-5A34-ED505A86A89C}"/>
              </a:ext>
            </a:extLst>
          </p:cNvPr>
          <p:cNvSpPr txBox="1"/>
          <p:nvPr/>
        </p:nvSpPr>
        <p:spPr>
          <a:xfrm>
            <a:off x="5486400" y="3993902"/>
            <a:ext cx="5459556" cy="1015663"/>
          </a:xfrm>
          <a:prstGeom prst="rect">
            <a:avLst/>
          </a:prstGeom>
          <a:noFill/>
          <a:ln w="12700">
            <a:noFill/>
          </a:ln>
        </p:spPr>
        <p:txBody>
          <a:bodyPr wrap="square" rtlCol="0">
            <a:spAutoFit/>
          </a:bodyPr>
          <a:lstStyle/>
          <a:p>
            <a:r>
              <a:rPr lang="en-GB" sz="1200" b="1" dirty="0" err="1">
                <a:solidFill>
                  <a:srgbClr val="006965"/>
                </a:solidFill>
              </a:rPr>
              <a:t>Worleys</a:t>
            </a:r>
            <a:r>
              <a:rPr lang="en-GB" sz="1200" b="1" dirty="0">
                <a:solidFill>
                  <a:srgbClr val="006965"/>
                </a:solidFill>
              </a:rPr>
              <a:t> Garage </a:t>
            </a:r>
            <a:r>
              <a:rPr lang="en-GB" sz="1200" dirty="0"/>
              <a:t>offers new and used cars as well as MOT testing and repair services.</a:t>
            </a:r>
          </a:p>
          <a:p>
            <a:r>
              <a:rPr lang="en-GB" sz="1200" dirty="0"/>
              <a:t>Stage of evolution: Established</a:t>
            </a:r>
          </a:p>
          <a:p>
            <a:r>
              <a:rPr lang="en-GB" sz="1200" dirty="0"/>
              <a:t>Number of employees: 10-49</a:t>
            </a:r>
          </a:p>
          <a:p>
            <a:r>
              <a:rPr lang="en-GB" sz="1200" dirty="0"/>
              <a:t>Incorporation date: 1998  </a:t>
            </a:r>
            <a:endParaRPr lang="en-GB" sz="1200" dirty="0">
              <a:highlight>
                <a:srgbClr val="FFFF00"/>
              </a:highlight>
            </a:endParaRPr>
          </a:p>
          <a:p>
            <a:r>
              <a:rPr lang="en-GB" sz="1200" dirty="0">
                <a:hlinkClick r:id="rId3"/>
              </a:rPr>
              <a:t>https://www.worleys.co.uk/</a:t>
            </a:r>
            <a:r>
              <a:rPr lang="en-GB" sz="1200" dirty="0"/>
              <a:t> </a:t>
            </a:r>
          </a:p>
        </p:txBody>
      </p:sp>
      <p:sp>
        <p:nvSpPr>
          <p:cNvPr id="7" name="TextBox 6">
            <a:extLst>
              <a:ext uri="{FF2B5EF4-FFF2-40B4-BE49-F238E27FC236}">
                <a16:creationId xmlns:a16="http://schemas.microsoft.com/office/drawing/2014/main" id="{1A5CE30A-1571-0D20-EF24-E3D3CEE40360}"/>
              </a:ext>
            </a:extLst>
          </p:cNvPr>
          <p:cNvSpPr txBox="1"/>
          <p:nvPr/>
        </p:nvSpPr>
        <p:spPr>
          <a:xfrm>
            <a:off x="5486400" y="2727014"/>
            <a:ext cx="5459556" cy="1015663"/>
          </a:xfrm>
          <a:prstGeom prst="rect">
            <a:avLst/>
          </a:prstGeom>
          <a:noFill/>
          <a:ln w="12700">
            <a:noFill/>
          </a:ln>
        </p:spPr>
        <p:txBody>
          <a:bodyPr wrap="square" rtlCol="0">
            <a:spAutoFit/>
          </a:bodyPr>
          <a:lstStyle/>
          <a:p>
            <a:r>
              <a:rPr lang="en-GB" sz="1200" b="1" dirty="0" err="1">
                <a:solidFill>
                  <a:srgbClr val="006965"/>
                </a:solidFill>
              </a:rPr>
              <a:t>WaterRower</a:t>
            </a:r>
            <a:r>
              <a:rPr lang="en-GB" sz="1200" b="1" dirty="0">
                <a:solidFill>
                  <a:srgbClr val="006965"/>
                </a:solidFill>
              </a:rPr>
              <a:t> </a:t>
            </a:r>
            <a:r>
              <a:rPr lang="en-GB" sz="1200" dirty="0"/>
              <a:t>develops and manufactures a water rowing machine. </a:t>
            </a:r>
          </a:p>
          <a:p>
            <a:r>
              <a:rPr lang="en-GB" sz="1200" dirty="0"/>
              <a:t>Stage of evolution: Growth</a:t>
            </a:r>
          </a:p>
          <a:p>
            <a:r>
              <a:rPr lang="en-GB" sz="1200" dirty="0"/>
              <a:t>Number of employees: 50-249</a:t>
            </a:r>
          </a:p>
          <a:p>
            <a:r>
              <a:rPr lang="en-GB" sz="1200" dirty="0"/>
              <a:t>Incorporation date: 2007</a:t>
            </a:r>
            <a:endParaRPr lang="en-GB" sz="1200" dirty="0">
              <a:highlight>
                <a:srgbClr val="FFFF00"/>
              </a:highlight>
            </a:endParaRPr>
          </a:p>
          <a:p>
            <a:r>
              <a:rPr lang="en-GB" sz="1200" dirty="0">
                <a:hlinkClick r:id="rId4"/>
              </a:rPr>
              <a:t>https://www.waterrower.co.uk/</a:t>
            </a:r>
            <a:r>
              <a:rPr lang="en-GB" sz="1200" dirty="0"/>
              <a:t> </a:t>
            </a:r>
          </a:p>
        </p:txBody>
      </p:sp>
      <p:sp>
        <p:nvSpPr>
          <p:cNvPr id="3" name="TextBox 2">
            <a:extLst>
              <a:ext uri="{FF2B5EF4-FFF2-40B4-BE49-F238E27FC236}">
                <a16:creationId xmlns:a16="http://schemas.microsoft.com/office/drawing/2014/main" id="{EC26C5B8-5294-479B-1C49-FF6577B1E71F}"/>
              </a:ext>
            </a:extLst>
          </p:cNvPr>
          <p:cNvSpPr txBox="1"/>
          <p:nvPr/>
        </p:nvSpPr>
        <p:spPr>
          <a:xfrm>
            <a:off x="5486400" y="5334616"/>
            <a:ext cx="5459556" cy="1015663"/>
          </a:xfrm>
          <a:prstGeom prst="rect">
            <a:avLst/>
          </a:prstGeom>
          <a:noFill/>
          <a:ln w="12700">
            <a:noFill/>
          </a:ln>
        </p:spPr>
        <p:txBody>
          <a:bodyPr wrap="square" rtlCol="0">
            <a:spAutoFit/>
          </a:bodyPr>
          <a:lstStyle/>
          <a:p>
            <a:r>
              <a:rPr lang="en-GB" sz="1200" b="1" dirty="0">
                <a:solidFill>
                  <a:srgbClr val="006965"/>
                </a:solidFill>
              </a:rPr>
              <a:t>ZEN</a:t>
            </a:r>
            <a:r>
              <a:rPr lang="en-GB" sz="1200" dirty="0"/>
              <a:t> develops software that aims to help donors and beneficiaries monitor charity donations and spending.</a:t>
            </a:r>
          </a:p>
          <a:p>
            <a:r>
              <a:rPr lang="en-GB" sz="1200" dirty="0"/>
              <a:t>Stage of evolution: Seed</a:t>
            </a:r>
          </a:p>
          <a:p>
            <a:r>
              <a:rPr lang="en-GB" sz="1200" dirty="0"/>
              <a:t>Incorporation date: 2009 </a:t>
            </a:r>
            <a:endParaRPr lang="en-GB" sz="1200" dirty="0">
              <a:highlight>
                <a:srgbClr val="FFFF00"/>
              </a:highlight>
            </a:endParaRPr>
          </a:p>
          <a:p>
            <a:r>
              <a:rPr lang="en-GB" sz="1200" dirty="0">
                <a:hlinkClick r:id="rId5"/>
              </a:rPr>
              <a:t>https://zen-charity.net/</a:t>
            </a:r>
            <a:r>
              <a:rPr lang="en-GB" sz="1200" dirty="0"/>
              <a:t> </a:t>
            </a:r>
          </a:p>
        </p:txBody>
      </p:sp>
      <p:pic>
        <p:nvPicPr>
          <p:cNvPr id="9" name="Picture 8">
            <a:extLst>
              <a:ext uri="{FF2B5EF4-FFF2-40B4-BE49-F238E27FC236}">
                <a16:creationId xmlns:a16="http://schemas.microsoft.com/office/drawing/2014/main" id="{71D7BA4F-DD41-9C0B-2B0A-3A6F216BC523}"/>
              </a:ext>
            </a:extLst>
          </p:cNvPr>
          <p:cNvPicPr>
            <a:picLocks noChangeAspect="1"/>
          </p:cNvPicPr>
          <p:nvPr/>
        </p:nvPicPr>
        <p:blipFill>
          <a:blip r:embed="rId6"/>
          <a:stretch>
            <a:fillRect/>
          </a:stretch>
        </p:blipFill>
        <p:spPr>
          <a:xfrm>
            <a:off x="1636532" y="1499386"/>
            <a:ext cx="2486025" cy="752475"/>
          </a:xfrm>
          <a:prstGeom prst="rect">
            <a:avLst/>
          </a:prstGeom>
        </p:spPr>
      </p:pic>
      <p:pic>
        <p:nvPicPr>
          <p:cNvPr id="2050" name="Picture 2">
            <a:extLst>
              <a:ext uri="{FF2B5EF4-FFF2-40B4-BE49-F238E27FC236}">
                <a16:creationId xmlns:a16="http://schemas.microsoft.com/office/drawing/2014/main" id="{BAA65327-06A3-4B97-9956-3A56F1DF46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0569" y="2905126"/>
            <a:ext cx="1677284" cy="9305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2A009B9-E10B-56CD-40BF-94E864E778E0}"/>
              </a:ext>
            </a:extLst>
          </p:cNvPr>
          <p:cNvPicPr>
            <a:picLocks noChangeAspect="1"/>
          </p:cNvPicPr>
          <p:nvPr/>
        </p:nvPicPr>
        <p:blipFill>
          <a:blip r:embed="rId8"/>
          <a:stretch>
            <a:fillRect/>
          </a:stretch>
        </p:blipFill>
        <p:spPr>
          <a:xfrm>
            <a:off x="825500" y="4371098"/>
            <a:ext cx="3837940" cy="470083"/>
          </a:xfrm>
          <a:prstGeom prst="rect">
            <a:avLst/>
          </a:prstGeom>
        </p:spPr>
      </p:pic>
      <p:pic>
        <p:nvPicPr>
          <p:cNvPr id="2052" name="Picture 4" descr="ZEN Global Limited | LinkedIn">
            <a:extLst>
              <a:ext uri="{FF2B5EF4-FFF2-40B4-BE49-F238E27FC236}">
                <a16:creationId xmlns:a16="http://schemas.microsoft.com/office/drawing/2014/main" id="{73DF8451-3F4A-8DF9-AE5B-4DDF3EDBFEC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9366" y="5290705"/>
            <a:ext cx="1328487" cy="1328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455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3A20-20CC-479F-D50E-B06E076BE03E}"/>
              </a:ext>
            </a:extLst>
          </p:cNvPr>
          <p:cNvSpPr>
            <a:spLocks noGrp="1"/>
          </p:cNvSpPr>
          <p:nvPr>
            <p:ph type="title"/>
          </p:nvPr>
        </p:nvSpPr>
        <p:spPr>
          <a:xfrm>
            <a:off x="409575" y="2620"/>
            <a:ext cx="10515600" cy="1325563"/>
          </a:xfrm>
        </p:spPr>
        <p:txBody>
          <a:bodyPr>
            <a:normAutofit/>
          </a:bodyPr>
          <a:lstStyle/>
          <a:p>
            <a:r>
              <a:rPr lang="en-GB" sz="4000" b="1" dirty="0">
                <a:solidFill>
                  <a:srgbClr val="006965"/>
                </a:solidFill>
                <a:latin typeface="+mn-lt"/>
              </a:rPr>
              <a:t>Key employment sites</a:t>
            </a:r>
          </a:p>
        </p:txBody>
      </p:sp>
      <p:pic>
        <p:nvPicPr>
          <p:cNvPr id="6" name="Picture 5">
            <a:extLst>
              <a:ext uri="{FF2B5EF4-FFF2-40B4-BE49-F238E27FC236}">
                <a16:creationId xmlns:a16="http://schemas.microsoft.com/office/drawing/2014/main" id="{E87CCAA3-0D13-700B-3705-43A4377FB9FF}"/>
              </a:ext>
            </a:extLst>
          </p:cNvPr>
          <p:cNvPicPr>
            <a:picLocks noChangeAspect="1"/>
          </p:cNvPicPr>
          <p:nvPr/>
        </p:nvPicPr>
        <p:blipFill>
          <a:blip r:embed="rId2"/>
          <a:stretch>
            <a:fillRect/>
          </a:stretch>
        </p:blipFill>
        <p:spPr>
          <a:xfrm>
            <a:off x="3121688" y="1627335"/>
            <a:ext cx="5475833" cy="3934777"/>
          </a:xfrm>
          <a:prstGeom prst="rect">
            <a:avLst/>
          </a:prstGeom>
        </p:spPr>
      </p:pic>
      <p:sp>
        <p:nvSpPr>
          <p:cNvPr id="10" name="TextBox 9">
            <a:extLst>
              <a:ext uri="{FF2B5EF4-FFF2-40B4-BE49-F238E27FC236}">
                <a16:creationId xmlns:a16="http://schemas.microsoft.com/office/drawing/2014/main" id="{6CD298C0-5E18-C097-5FA3-48DFA8C58767}"/>
              </a:ext>
            </a:extLst>
          </p:cNvPr>
          <p:cNvSpPr txBox="1"/>
          <p:nvPr/>
        </p:nvSpPr>
        <p:spPr>
          <a:xfrm>
            <a:off x="5120081" y="3594724"/>
            <a:ext cx="4734561" cy="338554"/>
          </a:xfrm>
          <a:prstGeom prst="rect">
            <a:avLst/>
          </a:prstGeom>
          <a:noFill/>
          <a:ln>
            <a:noFill/>
          </a:ln>
        </p:spPr>
        <p:txBody>
          <a:bodyPr wrap="square" rtlCol="0">
            <a:spAutoFit/>
          </a:bodyPr>
          <a:lstStyle/>
          <a:p>
            <a:pPr algn="ctr"/>
            <a:r>
              <a:rPr lang="en-GB" sz="1600" b="1" dirty="0">
                <a:solidFill>
                  <a:srgbClr val="006965"/>
                </a:solidFill>
              </a:rPr>
              <a:t>The Valley Centre</a:t>
            </a:r>
          </a:p>
        </p:txBody>
      </p:sp>
      <p:sp>
        <p:nvSpPr>
          <p:cNvPr id="3" name="TextBox 2">
            <a:extLst>
              <a:ext uri="{FF2B5EF4-FFF2-40B4-BE49-F238E27FC236}">
                <a16:creationId xmlns:a16="http://schemas.microsoft.com/office/drawing/2014/main" id="{0E35ABF3-8B03-A5FC-1B4B-569C6C49D0EE}"/>
              </a:ext>
            </a:extLst>
          </p:cNvPr>
          <p:cNvSpPr txBox="1"/>
          <p:nvPr/>
        </p:nvSpPr>
        <p:spPr>
          <a:xfrm>
            <a:off x="173622" y="6422930"/>
            <a:ext cx="5582920" cy="276999"/>
          </a:xfrm>
          <a:prstGeom prst="rect">
            <a:avLst/>
          </a:prstGeom>
          <a:noFill/>
        </p:spPr>
        <p:txBody>
          <a:bodyPr wrap="square" rtlCol="0">
            <a:spAutoFit/>
          </a:bodyPr>
          <a:lstStyle/>
          <a:p>
            <a:r>
              <a:rPr lang="en-GB" sz="1200" dirty="0"/>
              <a:t>Note: Bubble size reflects the net internal floorspace of the business park properties.</a:t>
            </a:r>
          </a:p>
        </p:txBody>
      </p:sp>
      <p:sp>
        <p:nvSpPr>
          <p:cNvPr id="4" name="TextBox 3">
            <a:extLst>
              <a:ext uri="{FF2B5EF4-FFF2-40B4-BE49-F238E27FC236}">
                <a16:creationId xmlns:a16="http://schemas.microsoft.com/office/drawing/2014/main" id="{71F685AB-71BA-D9FA-8A4A-6F5940976CA7}"/>
              </a:ext>
            </a:extLst>
          </p:cNvPr>
          <p:cNvSpPr txBox="1"/>
          <p:nvPr/>
        </p:nvSpPr>
        <p:spPr>
          <a:xfrm>
            <a:off x="10531540" y="6422930"/>
            <a:ext cx="1978891" cy="276999"/>
          </a:xfrm>
          <a:prstGeom prst="rect">
            <a:avLst/>
          </a:prstGeom>
          <a:noFill/>
        </p:spPr>
        <p:txBody>
          <a:bodyPr wrap="square">
            <a:spAutoFit/>
          </a:bodyPr>
          <a:lstStyle/>
          <a:p>
            <a:r>
              <a:rPr lang="en-GB" sz="1200" i="1" dirty="0">
                <a:latin typeface="Calibri" panose="020F0502020204030204" pitchFamily="34" charset="0"/>
                <a:ea typeface="Times New Roman" panose="02020603050405020304" pitchFamily="18" charset="0"/>
              </a:rPr>
              <a:t>Source: CoStar, 2023</a:t>
            </a:r>
            <a:endParaRPr lang="en-GB" sz="1200" i="1" dirty="0"/>
          </a:p>
        </p:txBody>
      </p:sp>
      <p:sp>
        <p:nvSpPr>
          <p:cNvPr id="5" name="TextBox 4">
            <a:extLst>
              <a:ext uri="{FF2B5EF4-FFF2-40B4-BE49-F238E27FC236}">
                <a16:creationId xmlns:a16="http://schemas.microsoft.com/office/drawing/2014/main" id="{D2FC2CCE-20D2-5511-BB1C-CDA2060C2EB5}"/>
              </a:ext>
            </a:extLst>
          </p:cNvPr>
          <p:cNvSpPr txBox="1"/>
          <p:nvPr/>
        </p:nvSpPr>
        <p:spPr>
          <a:xfrm>
            <a:off x="467024" y="900772"/>
            <a:ext cx="11479461" cy="369332"/>
          </a:xfrm>
          <a:prstGeom prst="rect">
            <a:avLst/>
          </a:prstGeom>
          <a:noFill/>
        </p:spPr>
        <p:txBody>
          <a:bodyPr wrap="square" rtlCol="0">
            <a:spAutoFit/>
          </a:bodyPr>
          <a:lstStyle/>
          <a:p>
            <a:r>
              <a:rPr lang="en-GB" dirty="0"/>
              <a:t>There is one key employment site within the ward, The Valley Centre. </a:t>
            </a:r>
          </a:p>
        </p:txBody>
      </p:sp>
    </p:spTree>
    <p:extLst>
      <p:ext uri="{BB962C8B-B14F-4D97-AF65-F5344CB8AC3E}">
        <p14:creationId xmlns:p14="http://schemas.microsoft.com/office/powerpoint/2010/main" val="3649469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59671D-035F-09A4-B0AC-4FE2E62BCC20}"/>
              </a:ext>
            </a:extLst>
          </p:cNvPr>
          <p:cNvSpPr>
            <a:spLocks noGrp="1"/>
          </p:cNvSpPr>
          <p:nvPr>
            <p:ph type="ctrTitle"/>
          </p:nvPr>
        </p:nvSpPr>
        <p:spPr/>
        <p:txBody>
          <a:bodyPr>
            <a:normAutofit/>
          </a:bodyPr>
          <a:lstStyle/>
          <a:p>
            <a:r>
              <a:rPr lang="en-GB" sz="5400" b="1">
                <a:solidFill>
                  <a:srgbClr val="006965"/>
                </a:solidFill>
                <a:latin typeface="+mn-lt"/>
              </a:rPr>
              <a:t>Section 2: Profile of Residents</a:t>
            </a:r>
          </a:p>
        </p:txBody>
      </p:sp>
    </p:spTree>
    <p:extLst>
      <p:ext uri="{BB962C8B-B14F-4D97-AF65-F5344CB8AC3E}">
        <p14:creationId xmlns:p14="http://schemas.microsoft.com/office/powerpoint/2010/main" val="2445086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A047A-F3E7-1B4A-0DBE-19D787D12DC2}"/>
              </a:ext>
            </a:extLst>
          </p:cNvPr>
          <p:cNvSpPr>
            <a:spLocks noGrp="1"/>
          </p:cNvSpPr>
          <p:nvPr>
            <p:ph type="title"/>
          </p:nvPr>
        </p:nvSpPr>
        <p:spPr>
          <a:xfrm>
            <a:off x="838200" y="-237841"/>
            <a:ext cx="10515600" cy="1764983"/>
          </a:xfrm>
        </p:spPr>
        <p:txBody>
          <a:bodyPr/>
          <a:lstStyle/>
          <a:p>
            <a:r>
              <a:rPr lang="en-GB" b="1" dirty="0">
                <a:solidFill>
                  <a:srgbClr val="006965"/>
                </a:solidFill>
                <a:latin typeface="+mn-lt"/>
              </a:rPr>
              <a:t>About this profile</a:t>
            </a:r>
          </a:p>
        </p:txBody>
      </p:sp>
      <p:sp>
        <p:nvSpPr>
          <p:cNvPr id="3" name="Content Placeholder 2">
            <a:extLst>
              <a:ext uri="{FF2B5EF4-FFF2-40B4-BE49-F238E27FC236}">
                <a16:creationId xmlns:a16="http://schemas.microsoft.com/office/drawing/2014/main" id="{F754963C-0898-82E8-DFEA-AE8DAE04CA49}"/>
              </a:ext>
            </a:extLst>
          </p:cNvPr>
          <p:cNvSpPr>
            <a:spLocks noGrp="1"/>
          </p:cNvSpPr>
          <p:nvPr>
            <p:ph idx="1"/>
          </p:nvPr>
        </p:nvSpPr>
        <p:spPr>
          <a:xfrm>
            <a:off x="838200" y="1220015"/>
            <a:ext cx="5095672" cy="1193270"/>
          </a:xfrm>
        </p:spPr>
        <p:txBody>
          <a:bodyPr>
            <a:noAutofit/>
          </a:bodyPr>
          <a:lstStyle/>
          <a:p>
            <a:pPr marL="0" indent="0" algn="l">
              <a:buNone/>
            </a:pPr>
            <a:r>
              <a:rPr lang="en-GB" sz="1600" dirty="0"/>
              <a:t>Buckinghamshire LEP have produced a set of economic profiles for the 10 wards of Buckinghamshire where people are experiencing the most hardship to inform the work of the </a:t>
            </a:r>
            <a:r>
              <a:rPr lang="en-GB" sz="1600" dirty="0">
                <a:hlinkClick r:id="rId2"/>
              </a:rPr>
              <a:t>Opportunity Bucks programme</a:t>
            </a:r>
            <a:r>
              <a:rPr lang="en-GB" sz="1600" dirty="0"/>
              <a:t>. The 10 wards are: </a:t>
            </a:r>
          </a:p>
          <a:p>
            <a:pPr marL="0" indent="0" algn="l">
              <a:buNone/>
            </a:pPr>
            <a:endParaRPr lang="en-GB" sz="1400" b="0" i="0" dirty="0">
              <a:solidFill>
                <a:srgbClr val="212121"/>
              </a:solidFill>
              <a:effectLst/>
            </a:endParaRPr>
          </a:p>
          <a:p>
            <a:pPr>
              <a:buFont typeface="Wingdings" panose="05000000000000000000" pitchFamily="2" charset="2"/>
              <a:buChar char="§"/>
            </a:pPr>
            <a:endParaRPr lang="en-GB" sz="1400" b="0" i="0" dirty="0">
              <a:solidFill>
                <a:srgbClr val="212121"/>
              </a:solidFill>
              <a:effectLst/>
            </a:endParaRPr>
          </a:p>
        </p:txBody>
      </p:sp>
      <p:sp>
        <p:nvSpPr>
          <p:cNvPr id="4" name="Content Placeholder 2">
            <a:extLst>
              <a:ext uri="{FF2B5EF4-FFF2-40B4-BE49-F238E27FC236}">
                <a16:creationId xmlns:a16="http://schemas.microsoft.com/office/drawing/2014/main" id="{3ABF46E1-8BFD-8308-D95F-E3CC1B9BED9B}"/>
              </a:ext>
            </a:extLst>
          </p:cNvPr>
          <p:cNvSpPr txBox="1">
            <a:spLocks/>
          </p:cNvSpPr>
          <p:nvPr/>
        </p:nvSpPr>
        <p:spPr>
          <a:xfrm>
            <a:off x="6686746" y="1087722"/>
            <a:ext cx="5095672"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dirty="0"/>
              <a:t>This profile is for the </a:t>
            </a:r>
            <a:r>
              <a:rPr lang="en-GB" sz="1600" b="1" dirty="0">
                <a:solidFill>
                  <a:srgbClr val="006965"/>
                </a:solidFill>
              </a:rPr>
              <a:t>Terriers &amp; Amersham Hill </a:t>
            </a:r>
            <a:r>
              <a:rPr lang="en-GB" sz="1600" dirty="0"/>
              <a:t>ward in High Wycombe. </a:t>
            </a:r>
          </a:p>
          <a:p>
            <a:pPr marL="0" indent="0">
              <a:buFont typeface="Arial" panose="020B0604020202020204" pitchFamily="34" charset="0"/>
              <a:buNone/>
            </a:pPr>
            <a:r>
              <a:rPr lang="en-GB" sz="1600" dirty="0"/>
              <a:t>It sets out: </a:t>
            </a:r>
          </a:p>
          <a:p>
            <a:pPr marL="342900" lvl="0" indent="-342900">
              <a:lnSpc>
                <a:spcPct val="107000"/>
              </a:lnSpc>
              <a:buFont typeface="Symbol" panose="05050102010706020507" pitchFamily="18" charset="2"/>
              <a:buChar char=""/>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An overview of the local economy (including key businesses, employment hotspots, high growth firms and key employment sites) </a:t>
            </a:r>
          </a:p>
          <a:p>
            <a:pPr marL="342900" lvl="0" indent="-342900">
              <a:lnSpc>
                <a:spcPct val="107000"/>
              </a:lnSpc>
              <a:buFont typeface="Symbol" panose="05050102010706020507" pitchFamily="18" charset="2"/>
              <a:buChar char=""/>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A profile of residents (including demographics</a:t>
            </a:r>
            <a:r>
              <a:rPr lang="en-GB" sz="1600" kern="100" dirty="0">
                <a:latin typeface="Calibri" panose="020F0502020204030204" pitchFamily="34" charset="0"/>
                <a:ea typeface="Calibri" panose="020F0502020204030204" pitchFamily="34" charset="0"/>
                <a:cs typeface="Times New Roman" panose="02020603050405020304" pitchFamily="18" charset="0"/>
              </a:rPr>
              <a:t> and </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labour market status) </a:t>
            </a:r>
          </a:p>
          <a:p>
            <a:pPr marL="342900" lvl="0" indent="-342900">
              <a:lnSpc>
                <a:spcPct val="107000"/>
              </a:lnSpc>
              <a:spcAft>
                <a:spcPts val="800"/>
              </a:spcAft>
              <a:buFont typeface="Symbol" panose="05050102010706020507" pitchFamily="18" charset="2"/>
              <a:buChar char=""/>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Analysis of potential barriers to employment (including health, transport, caring responsibilities, English language proficiency, qualifications and childcare)</a:t>
            </a:r>
          </a:p>
          <a:p>
            <a:pPr marL="0" indent="0">
              <a:buFont typeface="Arial" panose="020B0604020202020204" pitchFamily="34" charset="0"/>
              <a:buNone/>
            </a:pPr>
            <a:r>
              <a:rPr lang="en-GB" sz="1400" dirty="0"/>
              <a:t>The majority of data presented within this profile is from the 2021 Census (ONS).  Other data sources used are: childcare provider data (Ofsted); claimant count (DWP); business data (Companies House); data on high growth firms (Beauhurst); the Business Register and Employment Survey (ONS) and property data (CoStar). </a:t>
            </a:r>
          </a:p>
          <a:p>
            <a:pPr marL="0" indent="0">
              <a:buFont typeface="Arial" panose="020B0604020202020204" pitchFamily="34" charset="0"/>
              <a:buNone/>
            </a:pPr>
            <a:r>
              <a:rPr lang="en-GB" sz="1400" dirty="0"/>
              <a:t>Most data is rounded to the nearest 100.</a:t>
            </a:r>
          </a:p>
          <a:p>
            <a:pPr marL="0" indent="0">
              <a:buFont typeface="Arial" panose="020B0604020202020204" pitchFamily="34" charset="0"/>
              <a:buNone/>
            </a:pPr>
            <a:endParaRPr lang="en-GB" sz="1400" dirty="0">
              <a:solidFill>
                <a:srgbClr val="212121"/>
              </a:solidFill>
            </a:endParaRPr>
          </a:p>
        </p:txBody>
      </p:sp>
      <p:graphicFrame>
        <p:nvGraphicFramePr>
          <p:cNvPr id="5" name="Table 5">
            <a:extLst>
              <a:ext uri="{FF2B5EF4-FFF2-40B4-BE49-F238E27FC236}">
                <a16:creationId xmlns:a16="http://schemas.microsoft.com/office/drawing/2014/main" id="{E4FDFE9A-F3F5-2F76-92D6-226E2D7A6DF8}"/>
              </a:ext>
            </a:extLst>
          </p:cNvPr>
          <p:cNvGraphicFramePr>
            <a:graphicFrameLocks noGrp="1"/>
          </p:cNvGraphicFramePr>
          <p:nvPr>
            <p:extLst>
              <p:ext uri="{D42A27DB-BD31-4B8C-83A1-F6EECF244321}">
                <p14:modId xmlns:p14="http://schemas.microsoft.com/office/powerpoint/2010/main" val="2771828085"/>
              </p:ext>
            </p:extLst>
          </p:nvPr>
        </p:nvGraphicFramePr>
        <p:xfrm>
          <a:off x="838200" y="2413285"/>
          <a:ext cx="4871925" cy="3271520"/>
        </p:xfrm>
        <a:graphic>
          <a:graphicData uri="http://schemas.openxmlformats.org/drawingml/2006/table">
            <a:tbl>
              <a:tblPr firstRow="1" bandRow="1">
                <a:tableStyleId>{5C22544A-7EE6-4342-B048-85BDC9FD1C3A}</a:tableStyleId>
              </a:tblPr>
              <a:tblGrid>
                <a:gridCol w="1569433">
                  <a:extLst>
                    <a:ext uri="{9D8B030D-6E8A-4147-A177-3AD203B41FA5}">
                      <a16:colId xmlns:a16="http://schemas.microsoft.com/office/drawing/2014/main" val="1674678472"/>
                    </a:ext>
                  </a:extLst>
                </a:gridCol>
                <a:gridCol w="3302492">
                  <a:extLst>
                    <a:ext uri="{9D8B030D-6E8A-4147-A177-3AD203B41FA5}">
                      <a16:colId xmlns:a16="http://schemas.microsoft.com/office/drawing/2014/main" val="966184636"/>
                    </a:ext>
                  </a:extLst>
                </a:gridCol>
              </a:tblGrid>
              <a:tr h="370840">
                <a:tc>
                  <a:txBody>
                    <a:bodyPr/>
                    <a:lstStyle/>
                    <a:p>
                      <a:r>
                        <a:rPr lang="en-GB" sz="1400"/>
                        <a:t>Town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965"/>
                    </a:solidFill>
                  </a:tcPr>
                </a:tc>
                <a:tc>
                  <a:txBody>
                    <a:bodyPr/>
                    <a:lstStyle/>
                    <a:p>
                      <a:r>
                        <a:rPr lang="en-GB" sz="1400" dirty="0"/>
                        <a:t>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965"/>
                    </a:solidFill>
                  </a:tcPr>
                </a:tc>
                <a:extLst>
                  <a:ext uri="{0D108BD9-81ED-4DB2-BD59-A6C34878D82A}">
                    <a16:rowId xmlns:a16="http://schemas.microsoft.com/office/drawing/2014/main" val="3545123698"/>
                  </a:ext>
                </a:extLst>
              </a:tr>
              <a:tr h="370840">
                <a:tc>
                  <a:txBody>
                    <a:bodyPr/>
                    <a:lstStyle/>
                    <a:p>
                      <a:r>
                        <a:rPr lang="en-GB" sz="1400"/>
                        <a:t>Aylesbury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lvl="0" indent="-285750" algn="l">
                        <a:buFont typeface="Arial" panose="020B0604020202020204" pitchFamily="34" charset="0"/>
                        <a:buChar char="•"/>
                      </a:pPr>
                      <a:r>
                        <a:rPr lang="en-GB" sz="1400" b="0" i="0">
                          <a:solidFill>
                            <a:srgbClr val="212121"/>
                          </a:solidFill>
                          <a:effectLst/>
                        </a:rPr>
                        <a:t>Aylesbury North</a:t>
                      </a:r>
                    </a:p>
                    <a:p>
                      <a:pPr marL="285750" lvl="0" indent="-285750" algn="l">
                        <a:buFont typeface="Arial" panose="020B0604020202020204" pitchFamily="34" charset="0"/>
                        <a:buChar char="•"/>
                      </a:pPr>
                      <a:r>
                        <a:rPr lang="en-GB" sz="1400" b="0" i="0">
                          <a:solidFill>
                            <a:srgbClr val="212121"/>
                          </a:solidFill>
                          <a:effectLst/>
                        </a:rPr>
                        <a:t>Aylesbury North-West</a:t>
                      </a:r>
                    </a:p>
                    <a:p>
                      <a:pPr marL="285750" lvl="0" indent="-285750" algn="l">
                        <a:buFont typeface="Arial" panose="020B0604020202020204" pitchFamily="34" charset="0"/>
                        <a:buChar char="•"/>
                      </a:pPr>
                      <a:r>
                        <a:rPr lang="en-GB" sz="1400" b="0" i="0">
                          <a:solidFill>
                            <a:srgbClr val="212121"/>
                          </a:solidFill>
                          <a:effectLst/>
                        </a:rPr>
                        <a:t>Aylesbury South-West</a:t>
                      </a:r>
                    </a:p>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0772955"/>
                  </a:ext>
                </a:extLst>
              </a:tr>
              <a:tr h="370840">
                <a:tc>
                  <a:txBody>
                    <a:bodyPr/>
                    <a:lstStyle/>
                    <a:p>
                      <a:r>
                        <a:rPr lang="en-GB" sz="1400"/>
                        <a:t>Chesham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GB" sz="1400"/>
                        <a:t>Chesham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044109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a:solidFill>
                            <a:srgbClr val="212121"/>
                          </a:solidFill>
                          <a:effectLst/>
                        </a:rPr>
                        <a:t>High Wycombe</a:t>
                      </a:r>
                    </a:p>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lvl="0" indent="-285750" algn="l">
                        <a:buFont typeface="Arial" panose="020B0604020202020204" pitchFamily="34" charset="0"/>
                        <a:buChar char="•"/>
                      </a:pPr>
                      <a:r>
                        <a:rPr lang="en-GB" sz="1400" b="0" i="0" dirty="0">
                          <a:solidFill>
                            <a:srgbClr val="212121"/>
                          </a:solidFill>
                          <a:effectLst/>
                        </a:rPr>
                        <a:t>Abbey</a:t>
                      </a:r>
                    </a:p>
                    <a:p>
                      <a:pPr marL="285750" lvl="0" indent="-285750" algn="l">
                        <a:buFont typeface="Arial" panose="020B0604020202020204" pitchFamily="34" charset="0"/>
                        <a:buChar char="•"/>
                      </a:pPr>
                      <a:r>
                        <a:rPr lang="en-GB" sz="1400" b="0" i="0" dirty="0">
                          <a:solidFill>
                            <a:srgbClr val="212121"/>
                          </a:solidFill>
                          <a:effectLst/>
                        </a:rPr>
                        <a:t>Booker, Cressex &amp; Castlefield</a:t>
                      </a:r>
                    </a:p>
                    <a:p>
                      <a:pPr marL="285750" lvl="0" indent="-285750" algn="l">
                        <a:buFont typeface="Arial" panose="020B0604020202020204" pitchFamily="34" charset="0"/>
                        <a:buChar char="•"/>
                      </a:pPr>
                      <a:r>
                        <a:rPr lang="en-GB" sz="1400" b="0" i="0" dirty="0" err="1">
                          <a:solidFill>
                            <a:srgbClr val="212121"/>
                          </a:solidFill>
                          <a:effectLst/>
                        </a:rPr>
                        <a:t>Ryemead</a:t>
                      </a:r>
                      <a:r>
                        <a:rPr lang="en-GB" sz="1400" b="0" i="0" dirty="0">
                          <a:solidFill>
                            <a:srgbClr val="212121"/>
                          </a:solidFill>
                          <a:effectLst/>
                        </a:rPr>
                        <a:t> &amp; </a:t>
                      </a:r>
                      <a:r>
                        <a:rPr lang="en-GB" sz="1400" b="0" i="0" dirty="0" err="1">
                          <a:solidFill>
                            <a:srgbClr val="212121"/>
                          </a:solidFill>
                          <a:effectLst/>
                        </a:rPr>
                        <a:t>Micklefield</a:t>
                      </a:r>
                      <a:endParaRPr lang="en-GB" sz="1400" b="0" i="0" dirty="0">
                        <a:solidFill>
                          <a:srgbClr val="212121"/>
                        </a:solidFill>
                        <a:effectLst/>
                      </a:endParaRPr>
                    </a:p>
                    <a:p>
                      <a:pPr marL="285750" lvl="0" indent="-285750" algn="l">
                        <a:buFont typeface="Arial" panose="020B0604020202020204" pitchFamily="34" charset="0"/>
                        <a:buChar char="•"/>
                      </a:pPr>
                      <a:r>
                        <a:rPr lang="en-GB" sz="1400" b="0" i="0" dirty="0">
                          <a:solidFill>
                            <a:srgbClr val="212121"/>
                          </a:solidFill>
                          <a:effectLst/>
                        </a:rPr>
                        <a:t>Terriers &amp; Amersham Hill</a:t>
                      </a:r>
                    </a:p>
                    <a:p>
                      <a:pPr marL="285750" lvl="0" indent="-285750" algn="l">
                        <a:buFont typeface="Arial" panose="020B0604020202020204" pitchFamily="34" charset="0"/>
                        <a:buChar char="•"/>
                      </a:pPr>
                      <a:r>
                        <a:rPr lang="en-GB" sz="1400" b="0" i="0" dirty="0">
                          <a:solidFill>
                            <a:srgbClr val="212121"/>
                          </a:solidFill>
                          <a:effectLst/>
                        </a:rPr>
                        <a:t>Totteridge &amp; </a:t>
                      </a:r>
                      <a:r>
                        <a:rPr lang="en-GB" sz="1400" b="0" i="0" dirty="0" err="1">
                          <a:solidFill>
                            <a:srgbClr val="212121"/>
                          </a:solidFill>
                          <a:effectLst/>
                        </a:rPr>
                        <a:t>Bowerdean</a:t>
                      </a:r>
                      <a:endParaRPr lang="en-GB" sz="1400" b="0" i="0" dirty="0">
                        <a:solidFill>
                          <a:srgbClr val="212121"/>
                        </a:solidFill>
                        <a:effectLst/>
                      </a:endParaRPr>
                    </a:p>
                    <a:p>
                      <a:pPr marL="285750" lvl="0" indent="-285750" algn="l">
                        <a:buFont typeface="Arial" panose="020B0604020202020204" pitchFamily="34" charset="0"/>
                        <a:buChar char="•"/>
                      </a:pPr>
                      <a:r>
                        <a:rPr lang="en-GB" sz="1400" b="0" i="0" dirty="0">
                          <a:solidFill>
                            <a:srgbClr val="212121"/>
                          </a:solidFill>
                          <a:effectLst/>
                        </a:rPr>
                        <a:t>West Wycombe</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0799289"/>
                  </a:ext>
                </a:extLst>
              </a:tr>
            </a:tbl>
          </a:graphicData>
        </a:graphic>
      </p:graphicFrame>
      <p:sp>
        <p:nvSpPr>
          <p:cNvPr id="7" name="TextBox 6">
            <a:extLst>
              <a:ext uri="{FF2B5EF4-FFF2-40B4-BE49-F238E27FC236}">
                <a16:creationId xmlns:a16="http://schemas.microsoft.com/office/drawing/2014/main" id="{9B159537-4075-CF16-A717-7C84BF254489}"/>
              </a:ext>
            </a:extLst>
          </p:cNvPr>
          <p:cNvSpPr txBox="1"/>
          <p:nvPr/>
        </p:nvSpPr>
        <p:spPr>
          <a:xfrm>
            <a:off x="728221" y="5859243"/>
            <a:ext cx="6094428" cy="338554"/>
          </a:xfrm>
          <a:prstGeom prst="rect">
            <a:avLst/>
          </a:prstGeom>
          <a:noFill/>
        </p:spPr>
        <p:txBody>
          <a:bodyPr wrap="square">
            <a:spAutoFit/>
          </a:bodyPr>
          <a:lstStyle/>
          <a:p>
            <a:pPr marL="0" indent="0">
              <a:buFont typeface="Arial" panose="020B0604020202020204" pitchFamily="34" charset="0"/>
              <a:buNone/>
            </a:pPr>
            <a:r>
              <a:rPr lang="en-GB" sz="1600" dirty="0">
                <a:solidFill>
                  <a:srgbClr val="212121"/>
                </a:solidFill>
              </a:rPr>
              <a:t>Maps showing the location of each ward can be found </a:t>
            </a:r>
            <a:r>
              <a:rPr lang="en-GB" sz="1600" dirty="0">
                <a:solidFill>
                  <a:srgbClr val="212121"/>
                </a:solidFill>
                <a:hlinkClick r:id="rId3"/>
              </a:rPr>
              <a:t>here</a:t>
            </a:r>
            <a:r>
              <a:rPr lang="en-GB" sz="1600" dirty="0">
                <a:solidFill>
                  <a:srgbClr val="212121"/>
                </a:solidFill>
              </a:rPr>
              <a:t>. </a:t>
            </a:r>
            <a:endParaRPr lang="en-GB" sz="1400" dirty="0">
              <a:solidFill>
                <a:srgbClr val="212121"/>
              </a:solidFill>
            </a:endParaRPr>
          </a:p>
        </p:txBody>
      </p:sp>
    </p:spTree>
    <p:extLst>
      <p:ext uri="{BB962C8B-B14F-4D97-AF65-F5344CB8AC3E}">
        <p14:creationId xmlns:p14="http://schemas.microsoft.com/office/powerpoint/2010/main" val="3915124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BE5C8-7642-0488-6EDE-2793724C873D}"/>
              </a:ext>
            </a:extLst>
          </p:cNvPr>
          <p:cNvSpPr>
            <a:spLocks noGrp="1"/>
          </p:cNvSpPr>
          <p:nvPr>
            <p:ph type="title"/>
          </p:nvPr>
        </p:nvSpPr>
        <p:spPr/>
        <p:txBody>
          <a:bodyPr/>
          <a:lstStyle/>
          <a:p>
            <a:r>
              <a:rPr lang="en-GB" b="1">
                <a:solidFill>
                  <a:srgbClr val="006965"/>
                </a:solidFill>
                <a:latin typeface="+mn-lt"/>
              </a:rPr>
              <a:t>Age Profile</a:t>
            </a:r>
          </a:p>
        </p:txBody>
      </p:sp>
      <p:sp>
        <p:nvSpPr>
          <p:cNvPr id="5" name="TextBox 4">
            <a:extLst>
              <a:ext uri="{FF2B5EF4-FFF2-40B4-BE49-F238E27FC236}">
                <a16:creationId xmlns:a16="http://schemas.microsoft.com/office/drawing/2014/main" id="{3DB12513-E62B-3EB5-3153-51A1D1B3B518}"/>
              </a:ext>
            </a:extLst>
          </p:cNvPr>
          <p:cNvSpPr txBox="1"/>
          <p:nvPr/>
        </p:nvSpPr>
        <p:spPr>
          <a:xfrm>
            <a:off x="838199" y="2720157"/>
            <a:ext cx="5257801" cy="1798313"/>
          </a:xfrm>
          <a:prstGeom prst="rect">
            <a:avLst/>
          </a:prstGeom>
          <a:noFill/>
          <a:ln w="12700">
            <a:noFill/>
          </a:ln>
        </p:spPr>
        <p:txBody>
          <a:bodyPr wrap="square" rtlCol="0">
            <a:spAutoFit/>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Arial" panose="020B0604020202020204" pitchFamily="34" charset="0"/>
              </a:rPr>
              <a:t>At the time of the Census (2021), approximately 11,000 people lived in the Terriers &amp; Amersham Hill ward, of whom 67% (</a:t>
            </a:r>
            <a:r>
              <a:rPr lang="en-GB" sz="1400" dirty="0">
                <a:latin typeface="Calibri" panose="020F0502020204030204" pitchFamily="34" charset="0"/>
                <a:ea typeface="Calibri" panose="020F0502020204030204" pitchFamily="34" charset="0"/>
                <a:cs typeface="Arial" panose="020B0604020202020204" pitchFamily="34" charset="0"/>
              </a:rPr>
              <a:t>7</a:t>
            </a:r>
            <a:r>
              <a:rPr lang="en-GB" sz="1400" dirty="0">
                <a:effectLst/>
                <a:latin typeface="Calibri" panose="020F0502020204030204" pitchFamily="34" charset="0"/>
                <a:ea typeface="Calibri" panose="020F0502020204030204" pitchFamily="34" charset="0"/>
                <a:cs typeface="Arial" panose="020B0604020202020204" pitchFamily="34" charset="0"/>
              </a:rPr>
              <a:t>,400) were of working age, higher than the Buckinghamshire and national averages of 61% and 63% respectively.</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Arial" panose="020B0604020202020204" pitchFamily="34" charset="0"/>
              </a:rPr>
              <a:t>Terriers &amp; Amersham Hill also had a slightly higher proportion of under 16s than the Buckinghamshire and England averages, but a lower proportion of people aged 65 and over.</a:t>
            </a:r>
          </a:p>
        </p:txBody>
      </p:sp>
      <p:sp>
        <p:nvSpPr>
          <p:cNvPr id="6" name="TextBox 5">
            <a:extLst>
              <a:ext uri="{FF2B5EF4-FFF2-40B4-BE49-F238E27FC236}">
                <a16:creationId xmlns:a16="http://schemas.microsoft.com/office/drawing/2014/main" id="{6DB72C88-89C7-C7C2-2237-F327B5367692}"/>
              </a:ext>
            </a:extLst>
          </p:cNvPr>
          <p:cNvSpPr txBox="1"/>
          <p:nvPr/>
        </p:nvSpPr>
        <p:spPr>
          <a:xfrm>
            <a:off x="9575800" y="6354376"/>
            <a:ext cx="1978891" cy="276999"/>
          </a:xfrm>
          <a:prstGeom prst="rect">
            <a:avLst/>
          </a:prstGeom>
          <a:noFill/>
        </p:spPr>
        <p:txBody>
          <a:bodyPr wrap="square">
            <a:spAutoFit/>
          </a:bodyPr>
          <a:lstStyle/>
          <a:p>
            <a:r>
              <a:rPr lang="en-GB" sz="1200" i="1">
                <a:ea typeface="Times New Roman" panose="02020603050405020304" pitchFamily="18" charset="0"/>
                <a:hlinkClick r:id="rId2"/>
              </a:rPr>
              <a:t>Source: Census, 2021, ONS </a:t>
            </a:r>
            <a:endParaRPr lang="en-GB" sz="1200" i="1"/>
          </a:p>
        </p:txBody>
      </p:sp>
      <p:sp>
        <p:nvSpPr>
          <p:cNvPr id="3" name="TextBox 2">
            <a:extLst>
              <a:ext uri="{FF2B5EF4-FFF2-40B4-BE49-F238E27FC236}">
                <a16:creationId xmlns:a16="http://schemas.microsoft.com/office/drawing/2014/main" id="{DCACA068-BF21-C6B9-7BEE-7F9D3A9A876E}"/>
              </a:ext>
            </a:extLst>
          </p:cNvPr>
          <p:cNvSpPr txBox="1"/>
          <p:nvPr/>
        </p:nvSpPr>
        <p:spPr>
          <a:xfrm>
            <a:off x="6792687" y="1825775"/>
            <a:ext cx="5028526" cy="523220"/>
          </a:xfrm>
          <a:prstGeom prst="rect">
            <a:avLst/>
          </a:prstGeom>
          <a:noFill/>
        </p:spPr>
        <p:txBody>
          <a:bodyPr wrap="square" rtlCol="0">
            <a:spAutoFit/>
          </a:bodyPr>
          <a:lstStyle/>
          <a:p>
            <a:r>
              <a:rPr lang="en-GB" sz="1400" b="1" dirty="0">
                <a:solidFill>
                  <a:srgbClr val="006965"/>
                </a:solidFill>
              </a:rPr>
              <a:t>Terriers &amp; Amersham Hill has a younger age profiles than the Buckinghamshire and national averages</a:t>
            </a:r>
          </a:p>
        </p:txBody>
      </p:sp>
      <p:sp>
        <p:nvSpPr>
          <p:cNvPr id="7" name="TextBox 6">
            <a:extLst>
              <a:ext uri="{FF2B5EF4-FFF2-40B4-BE49-F238E27FC236}">
                <a16:creationId xmlns:a16="http://schemas.microsoft.com/office/drawing/2014/main" id="{5BC25DF7-70B6-7ADA-EC8A-2F72F6527958}"/>
              </a:ext>
            </a:extLst>
          </p:cNvPr>
          <p:cNvSpPr txBox="1"/>
          <p:nvPr/>
        </p:nvSpPr>
        <p:spPr>
          <a:xfrm>
            <a:off x="6853136" y="5691028"/>
            <a:ext cx="5338864" cy="276999"/>
          </a:xfrm>
          <a:prstGeom prst="rect">
            <a:avLst/>
          </a:prstGeom>
          <a:noFill/>
        </p:spPr>
        <p:txBody>
          <a:bodyPr wrap="square" rtlCol="0">
            <a:spAutoFit/>
          </a:bodyPr>
          <a:lstStyle/>
          <a:p>
            <a:r>
              <a:rPr lang="en-GB" sz="1200" i="1" dirty="0"/>
              <a:t>Base: 11,000 residents</a:t>
            </a:r>
          </a:p>
        </p:txBody>
      </p:sp>
      <p:graphicFrame>
        <p:nvGraphicFramePr>
          <p:cNvPr id="8" name="Chart 7">
            <a:extLst>
              <a:ext uri="{FF2B5EF4-FFF2-40B4-BE49-F238E27FC236}">
                <a16:creationId xmlns:a16="http://schemas.microsoft.com/office/drawing/2014/main" id="{E7A184C5-8720-D791-8CE9-F4A842454FCB}"/>
              </a:ext>
            </a:extLst>
          </p:cNvPr>
          <p:cNvGraphicFramePr>
            <a:graphicFrameLocks/>
          </p:cNvGraphicFramePr>
          <p:nvPr>
            <p:extLst>
              <p:ext uri="{D42A27DB-BD31-4B8C-83A1-F6EECF244321}">
                <p14:modId xmlns:p14="http://schemas.microsoft.com/office/powerpoint/2010/main" val="795910894"/>
              </p:ext>
            </p:extLst>
          </p:nvPr>
        </p:nvGraphicFramePr>
        <p:xfrm>
          <a:off x="6792687" y="2720157"/>
          <a:ext cx="4561114" cy="27758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6449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8ECC0-1DCB-F4AC-1E69-54AEB6A8F4FE}"/>
              </a:ext>
            </a:extLst>
          </p:cNvPr>
          <p:cNvSpPr>
            <a:spLocks noGrp="1"/>
          </p:cNvSpPr>
          <p:nvPr>
            <p:ph type="title"/>
          </p:nvPr>
        </p:nvSpPr>
        <p:spPr/>
        <p:txBody>
          <a:bodyPr/>
          <a:lstStyle/>
          <a:p>
            <a:r>
              <a:rPr lang="en-GB" b="1">
                <a:solidFill>
                  <a:srgbClr val="006965"/>
                </a:solidFill>
                <a:latin typeface="+mn-lt"/>
              </a:rPr>
              <a:t>Ethnicity</a:t>
            </a:r>
          </a:p>
        </p:txBody>
      </p:sp>
      <p:sp>
        <p:nvSpPr>
          <p:cNvPr id="5" name="TextBox 4">
            <a:extLst>
              <a:ext uri="{FF2B5EF4-FFF2-40B4-BE49-F238E27FC236}">
                <a16:creationId xmlns:a16="http://schemas.microsoft.com/office/drawing/2014/main" id="{C508DD95-55C4-D09D-E62F-745A4C428B68}"/>
              </a:ext>
            </a:extLst>
          </p:cNvPr>
          <p:cNvSpPr txBox="1"/>
          <p:nvPr/>
        </p:nvSpPr>
        <p:spPr>
          <a:xfrm>
            <a:off x="838200" y="2305615"/>
            <a:ext cx="4786745" cy="2893100"/>
          </a:xfrm>
          <a:prstGeom prst="rect">
            <a:avLst/>
          </a:prstGeom>
          <a:noFill/>
          <a:ln w="12700">
            <a:noFill/>
          </a:ln>
        </p:spPr>
        <p:txBody>
          <a:bodyPr wrap="square" rtlCol="0">
            <a:spAutoFit/>
          </a:bodyPr>
          <a:lstStyle/>
          <a:p>
            <a:r>
              <a:rPr lang="en-GB" sz="1400" dirty="0"/>
              <a:t>Terriers &amp; Amersham Hill has a </a:t>
            </a:r>
            <a:r>
              <a:rPr lang="en-GB" sz="1400" b="1" dirty="0">
                <a:solidFill>
                  <a:srgbClr val="006965"/>
                </a:solidFill>
              </a:rPr>
              <a:t>more ethnically diverse population </a:t>
            </a:r>
            <a:r>
              <a:rPr lang="en-GB" sz="1400" dirty="0"/>
              <a:t>than Buckinghamshire and England as a whole. In 2021, approximately 34% of residents were of Asian, black, mixed or other ethnicity, higher than the county (20%) and national (19%) averages. </a:t>
            </a:r>
          </a:p>
          <a:p>
            <a:endParaRPr lang="en-GB" sz="1400" dirty="0"/>
          </a:p>
          <a:p>
            <a:r>
              <a:rPr lang="en-GB" sz="1400" dirty="0"/>
              <a:t>21% of Terriers &amp; Amersham Hill residents identified themselves as being of Asian ethnicity, 5% as black and 5% as mixed ethnicity.</a:t>
            </a:r>
          </a:p>
          <a:p>
            <a:endParaRPr lang="en-GB" sz="1400" dirty="0"/>
          </a:p>
          <a:p>
            <a:r>
              <a:rPr lang="en-GB" sz="1400" dirty="0"/>
              <a:t>Conversely, a smaller proportion of residents (66%) in Terriers &amp; Amersham Hill identified themselves as being of white ethnicity than the county (80%) and national (81%) averages.</a:t>
            </a:r>
          </a:p>
        </p:txBody>
      </p:sp>
      <p:sp>
        <p:nvSpPr>
          <p:cNvPr id="6" name="TextBox 5">
            <a:extLst>
              <a:ext uri="{FF2B5EF4-FFF2-40B4-BE49-F238E27FC236}">
                <a16:creationId xmlns:a16="http://schemas.microsoft.com/office/drawing/2014/main" id="{D3DF4C20-FB0A-3006-484F-D9CB4D69EE7B}"/>
              </a:ext>
            </a:extLst>
          </p:cNvPr>
          <p:cNvSpPr txBox="1"/>
          <p:nvPr/>
        </p:nvSpPr>
        <p:spPr>
          <a:xfrm>
            <a:off x="9575800" y="6354376"/>
            <a:ext cx="1978891" cy="276999"/>
          </a:xfrm>
          <a:prstGeom prst="rect">
            <a:avLst/>
          </a:prstGeom>
          <a:noFill/>
        </p:spPr>
        <p:txBody>
          <a:bodyPr wrap="square">
            <a:spAutoFit/>
          </a:bodyPr>
          <a:lstStyle/>
          <a:p>
            <a:r>
              <a:rPr lang="en-GB" sz="1200" i="1">
                <a:ea typeface="Times New Roman" panose="02020603050405020304" pitchFamily="18" charset="0"/>
                <a:hlinkClick r:id="rId2"/>
              </a:rPr>
              <a:t>Source: Census, 2021, ONS </a:t>
            </a:r>
            <a:endParaRPr lang="en-GB" sz="1200" i="1"/>
          </a:p>
        </p:txBody>
      </p:sp>
      <p:sp>
        <p:nvSpPr>
          <p:cNvPr id="3" name="TextBox 2">
            <a:extLst>
              <a:ext uri="{FF2B5EF4-FFF2-40B4-BE49-F238E27FC236}">
                <a16:creationId xmlns:a16="http://schemas.microsoft.com/office/drawing/2014/main" id="{21301797-3F2F-5DD6-2861-E2526453E000}"/>
              </a:ext>
            </a:extLst>
          </p:cNvPr>
          <p:cNvSpPr txBox="1"/>
          <p:nvPr/>
        </p:nvSpPr>
        <p:spPr>
          <a:xfrm>
            <a:off x="6692018" y="1167550"/>
            <a:ext cx="5028526" cy="738664"/>
          </a:xfrm>
          <a:prstGeom prst="rect">
            <a:avLst/>
          </a:prstGeom>
          <a:noFill/>
        </p:spPr>
        <p:txBody>
          <a:bodyPr wrap="square" rtlCol="0">
            <a:spAutoFit/>
          </a:bodyPr>
          <a:lstStyle/>
          <a:p>
            <a:r>
              <a:rPr lang="en-GB" sz="1400" b="1" dirty="0">
                <a:solidFill>
                  <a:srgbClr val="006965"/>
                </a:solidFill>
              </a:rPr>
              <a:t>A higher proportion of Terriers &amp; Amersham Hill residents identify as being of Asian, black or mixed ethnicity than the Buckinghamshire and national averages</a:t>
            </a:r>
          </a:p>
        </p:txBody>
      </p:sp>
      <p:sp>
        <p:nvSpPr>
          <p:cNvPr id="8" name="TextBox 7">
            <a:extLst>
              <a:ext uri="{FF2B5EF4-FFF2-40B4-BE49-F238E27FC236}">
                <a16:creationId xmlns:a16="http://schemas.microsoft.com/office/drawing/2014/main" id="{3A463EC3-15A7-7FDF-560D-CFA353E6A120}"/>
              </a:ext>
            </a:extLst>
          </p:cNvPr>
          <p:cNvSpPr txBox="1"/>
          <p:nvPr/>
        </p:nvSpPr>
        <p:spPr>
          <a:xfrm>
            <a:off x="111188" y="6354376"/>
            <a:ext cx="6094428" cy="276999"/>
          </a:xfrm>
          <a:prstGeom prst="rect">
            <a:avLst/>
          </a:prstGeom>
          <a:noFill/>
        </p:spPr>
        <p:txBody>
          <a:bodyPr wrap="square">
            <a:spAutoFit/>
          </a:bodyPr>
          <a:lstStyle/>
          <a:p>
            <a:r>
              <a:rPr lang="en-GB" sz="1200"/>
              <a:t>Note: This data based on individual’s perceived ethnic group and cultural background.</a:t>
            </a:r>
          </a:p>
        </p:txBody>
      </p:sp>
      <p:sp>
        <p:nvSpPr>
          <p:cNvPr id="7" name="TextBox 6">
            <a:extLst>
              <a:ext uri="{FF2B5EF4-FFF2-40B4-BE49-F238E27FC236}">
                <a16:creationId xmlns:a16="http://schemas.microsoft.com/office/drawing/2014/main" id="{E11F9BBD-E448-2AC5-96CE-F58B14A3309B}"/>
              </a:ext>
            </a:extLst>
          </p:cNvPr>
          <p:cNvSpPr txBox="1"/>
          <p:nvPr/>
        </p:nvSpPr>
        <p:spPr>
          <a:xfrm>
            <a:off x="6853136" y="5748391"/>
            <a:ext cx="5338864" cy="276999"/>
          </a:xfrm>
          <a:prstGeom prst="rect">
            <a:avLst/>
          </a:prstGeom>
          <a:noFill/>
        </p:spPr>
        <p:txBody>
          <a:bodyPr wrap="square" rtlCol="0">
            <a:spAutoFit/>
          </a:bodyPr>
          <a:lstStyle/>
          <a:p>
            <a:r>
              <a:rPr lang="en-GB" sz="1200" i="1" dirty="0"/>
              <a:t>Base: 11,000 residents</a:t>
            </a:r>
          </a:p>
        </p:txBody>
      </p:sp>
      <p:graphicFrame>
        <p:nvGraphicFramePr>
          <p:cNvPr id="9" name="Chart 8">
            <a:extLst>
              <a:ext uri="{FF2B5EF4-FFF2-40B4-BE49-F238E27FC236}">
                <a16:creationId xmlns:a16="http://schemas.microsoft.com/office/drawing/2014/main" id="{7446A115-1E6B-B2A6-B95B-3BA86D78E93E}"/>
              </a:ext>
            </a:extLst>
          </p:cNvPr>
          <p:cNvGraphicFramePr>
            <a:graphicFrameLocks/>
          </p:cNvGraphicFramePr>
          <p:nvPr>
            <p:extLst>
              <p:ext uri="{D42A27DB-BD31-4B8C-83A1-F6EECF244321}">
                <p14:modId xmlns:p14="http://schemas.microsoft.com/office/powerpoint/2010/main" val="1369640882"/>
              </p:ext>
            </p:extLst>
          </p:nvPr>
        </p:nvGraphicFramePr>
        <p:xfrm>
          <a:off x="6675438" y="2025967"/>
          <a:ext cx="4572000" cy="372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4056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B356F-BD20-CC83-24FE-F94FC57B17C8}"/>
              </a:ext>
            </a:extLst>
          </p:cNvPr>
          <p:cNvSpPr>
            <a:spLocks noGrp="1"/>
          </p:cNvSpPr>
          <p:nvPr>
            <p:ph type="title"/>
          </p:nvPr>
        </p:nvSpPr>
        <p:spPr>
          <a:xfrm>
            <a:off x="838200" y="365125"/>
            <a:ext cx="4648200" cy="1325563"/>
          </a:xfrm>
        </p:spPr>
        <p:txBody>
          <a:bodyPr/>
          <a:lstStyle/>
          <a:p>
            <a:r>
              <a:rPr lang="en-GB" sz="4400" b="1">
                <a:solidFill>
                  <a:srgbClr val="006965"/>
                </a:solidFill>
                <a:latin typeface="+mn-lt"/>
              </a:rPr>
              <a:t>Socio-economic classification </a:t>
            </a:r>
            <a:endParaRPr lang="en-GB"/>
          </a:p>
        </p:txBody>
      </p:sp>
      <p:sp>
        <p:nvSpPr>
          <p:cNvPr id="5" name="TextBox 4">
            <a:extLst>
              <a:ext uri="{FF2B5EF4-FFF2-40B4-BE49-F238E27FC236}">
                <a16:creationId xmlns:a16="http://schemas.microsoft.com/office/drawing/2014/main" id="{01439F9C-3BBD-26A3-1B7F-2B0C00595A17}"/>
              </a:ext>
            </a:extLst>
          </p:cNvPr>
          <p:cNvSpPr txBox="1"/>
          <p:nvPr/>
        </p:nvSpPr>
        <p:spPr>
          <a:xfrm>
            <a:off x="5959441" y="5992445"/>
            <a:ext cx="5338864" cy="276999"/>
          </a:xfrm>
          <a:prstGeom prst="rect">
            <a:avLst/>
          </a:prstGeom>
          <a:noFill/>
        </p:spPr>
        <p:txBody>
          <a:bodyPr wrap="square" rtlCol="0">
            <a:spAutoFit/>
          </a:bodyPr>
          <a:lstStyle/>
          <a:p>
            <a:r>
              <a:rPr lang="en-GB" sz="1200" i="1" dirty="0"/>
              <a:t>Base: 7,400 working-age residents</a:t>
            </a:r>
          </a:p>
        </p:txBody>
      </p:sp>
      <p:sp>
        <p:nvSpPr>
          <p:cNvPr id="3" name="TextBox 2">
            <a:extLst>
              <a:ext uri="{FF2B5EF4-FFF2-40B4-BE49-F238E27FC236}">
                <a16:creationId xmlns:a16="http://schemas.microsoft.com/office/drawing/2014/main" id="{0D520801-6ED7-E62D-9DDB-68AEFAE43A2E}"/>
              </a:ext>
            </a:extLst>
          </p:cNvPr>
          <p:cNvSpPr txBox="1"/>
          <p:nvPr/>
        </p:nvSpPr>
        <p:spPr>
          <a:xfrm>
            <a:off x="9575800" y="6354376"/>
            <a:ext cx="1978891" cy="276999"/>
          </a:xfrm>
          <a:prstGeom prst="rect">
            <a:avLst/>
          </a:prstGeom>
          <a:noFill/>
        </p:spPr>
        <p:txBody>
          <a:bodyPr wrap="square">
            <a:spAutoFit/>
          </a:bodyPr>
          <a:lstStyle/>
          <a:p>
            <a:r>
              <a:rPr lang="en-GB" sz="1200" i="1">
                <a:ea typeface="Times New Roman" panose="02020603050405020304" pitchFamily="18" charset="0"/>
                <a:hlinkClick r:id="rId2"/>
              </a:rPr>
              <a:t>Source: Census, 2021, ONS </a:t>
            </a:r>
            <a:endParaRPr lang="en-GB" sz="1200" i="1"/>
          </a:p>
        </p:txBody>
      </p:sp>
      <p:graphicFrame>
        <p:nvGraphicFramePr>
          <p:cNvPr id="4" name="Chart 3">
            <a:extLst>
              <a:ext uri="{FF2B5EF4-FFF2-40B4-BE49-F238E27FC236}">
                <a16:creationId xmlns:a16="http://schemas.microsoft.com/office/drawing/2014/main" id="{1B4795C8-A4C2-CDDA-B239-B10512F7584A}"/>
              </a:ext>
            </a:extLst>
          </p:cNvPr>
          <p:cNvGraphicFramePr>
            <a:graphicFrameLocks/>
          </p:cNvGraphicFramePr>
          <p:nvPr>
            <p:extLst>
              <p:ext uri="{D42A27DB-BD31-4B8C-83A1-F6EECF244321}">
                <p14:modId xmlns:p14="http://schemas.microsoft.com/office/powerpoint/2010/main" val="64022855"/>
              </p:ext>
            </p:extLst>
          </p:nvPr>
        </p:nvGraphicFramePr>
        <p:xfrm>
          <a:off x="5767939" y="1548765"/>
          <a:ext cx="5585860" cy="411518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8BEC50E-1018-A9CE-CD7A-1D86C32921A0}"/>
              </a:ext>
            </a:extLst>
          </p:cNvPr>
          <p:cNvSpPr txBox="1"/>
          <p:nvPr/>
        </p:nvSpPr>
        <p:spPr>
          <a:xfrm>
            <a:off x="5767939" y="865555"/>
            <a:ext cx="6138512" cy="523220"/>
          </a:xfrm>
          <a:prstGeom prst="rect">
            <a:avLst/>
          </a:prstGeom>
          <a:noFill/>
        </p:spPr>
        <p:txBody>
          <a:bodyPr wrap="square">
            <a:spAutoFit/>
          </a:bodyPr>
          <a:lstStyle/>
          <a:p>
            <a:r>
              <a:rPr lang="en-GB" sz="1400" b="1" dirty="0">
                <a:solidFill>
                  <a:srgbClr val="006965"/>
                </a:solidFill>
              </a:rPr>
              <a:t>The socio-economic classification profile of Terriers &amp; Amersham Hill residents is similar to the county profile.  </a:t>
            </a:r>
          </a:p>
        </p:txBody>
      </p:sp>
      <p:sp>
        <p:nvSpPr>
          <p:cNvPr id="8" name="TextBox 7">
            <a:extLst>
              <a:ext uri="{FF2B5EF4-FFF2-40B4-BE49-F238E27FC236}">
                <a16:creationId xmlns:a16="http://schemas.microsoft.com/office/drawing/2014/main" id="{2A23B4DB-48D6-8F89-1577-0D7CAE0D39E0}"/>
              </a:ext>
            </a:extLst>
          </p:cNvPr>
          <p:cNvSpPr txBox="1"/>
          <p:nvPr/>
        </p:nvSpPr>
        <p:spPr>
          <a:xfrm>
            <a:off x="838201" y="2305615"/>
            <a:ext cx="4494196" cy="2893100"/>
          </a:xfrm>
          <a:prstGeom prst="rect">
            <a:avLst/>
          </a:prstGeom>
          <a:noFill/>
          <a:ln w="12700">
            <a:noFill/>
          </a:ln>
        </p:spPr>
        <p:txBody>
          <a:bodyPr wrap="square" rtlCol="0">
            <a:spAutoFit/>
          </a:bodyPr>
          <a:lstStyle/>
          <a:p>
            <a:r>
              <a:rPr lang="en-GB" sz="1400" dirty="0"/>
              <a:t>The socio-economic classification profile of Terriers &amp; Amersham Hill residents is broadly similar to the county profile.  </a:t>
            </a:r>
          </a:p>
          <a:p>
            <a:endParaRPr lang="en-GB" sz="1400" dirty="0"/>
          </a:p>
          <a:p>
            <a:r>
              <a:rPr lang="en-GB" sz="1400" dirty="0"/>
              <a:t>When compared with Buckinghamshire as a whole, a slightly lower proportion of the ward’s residents work in higher managerial, admin and professional occupations, or are small employers and own account workers, than the county average.</a:t>
            </a:r>
          </a:p>
          <a:p>
            <a:endParaRPr lang="en-GB" sz="1400" dirty="0"/>
          </a:p>
          <a:p>
            <a:r>
              <a:rPr lang="en-GB" sz="1400" dirty="0"/>
              <a:t>A slightly higher proportion have never worked or are long-term unemployed that the county average, and a slightly higher proportion are full-time students. </a:t>
            </a:r>
          </a:p>
        </p:txBody>
      </p:sp>
    </p:spTree>
    <p:extLst>
      <p:ext uri="{BB962C8B-B14F-4D97-AF65-F5344CB8AC3E}">
        <p14:creationId xmlns:p14="http://schemas.microsoft.com/office/powerpoint/2010/main" val="2279888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CC1AD-7A7C-96A1-7865-CB5C7289A2B9}"/>
              </a:ext>
            </a:extLst>
          </p:cNvPr>
          <p:cNvSpPr>
            <a:spLocks noGrp="1"/>
          </p:cNvSpPr>
          <p:nvPr>
            <p:ph type="title"/>
          </p:nvPr>
        </p:nvSpPr>
        <p:spPr>
          <a:xfrm>
            <a:off x="838200" y="365125"/>
            <a:ext cx="5494506" cy="1325563"/>
          </a:xfrm>
        </p:spPr>
        <p:txBody>
          <a:bodyPr/>
          <a:lstStyle/>
          <a:p>
            <a:r>
              <a:rPr lang="en-GB" b="1">
                <a:solidFill>
                  <a:srgbClr val="006965"/>
                </a:solidFill>
                <a:latin typeface="+mn-lt"/>
              </a:rPr>
              <a:t>Labour market participation</a:t>
            </a:r>
          </a:p>
        </p:txBody>
      </p:sp>
      <p:sp>
        <p:nvSpPr>
          <p:cNvPr id="3" name="TextBox 2">
            <a:extLst>
              <a:ext uri="{FF2B5EF4-FFF2-40B4-BE49-F238E27FC236}">
                <a16:creationId xmlns:a16="http://schemas.microsoft.com/office/drawing/2014/main" id="{7FAE4FF0-AB23-8C53-C0B2-A24467B97412}"/>
              </a:ext>
            </a:extLst>
          </p:cNvPr>
          <p:cNvSpPr txBox="1"/>
          <p:nvPr/>
        </p:nvSpPr>
        <p:spPr>
          <a:xfrm>
            <a:off x="6700737" y="5462020"/>
            <a:ext cx="5338864" cy="276999"/>
          </a:xfrm>
          <a:prstGeom prst="rect">
            <a:avLst/>
          </a:prstGeom>
          <a:noFill/>
        </p:spPr>
        <p:txBody>
          <a:bodyPr wrap="square" rtlCol="0">
            <a:spAutoFit/>
          </a:bodyPr>
          <a:lstStyle/>
          <a:p>
            <a:r>
              <a:rPr lang="en-GB" sz="1200" i="1" dirty="0"/>
              <a:t>Base: 6,700 working-age residents (excluding full-time students)</a:t>
            </a:r>
          </a:p>
        </p:txBody>
      </p:sp>
      <p:sp>
        <p:nvSpPr>
          <p:cNvPr id="8" name="TextBox 7">
            <a:extLst>
              <a:ext uri="{FF2B5EF4-FFF2-40B4-BE49-F238E27FC236}">
                <a16:creationId xmlns:a16="http://schemas.microsoft.com/office/drawing/2014/main" id="{B252039C-B954-A2E9-A9DC-F25AA1056EF7}"/>
              </a:ext>
            </a:extLst>
          </p:cNvPr>
          <p:cNvSpPr txBox="1"/>
          <p:nvPr/>
        </p:nvSpPr>
        <p:spPr>
          <a:xfrm>
            <a:off x="9575800" y="6354376"/>
            <a:ext cx="1978891" cy="276999"/>
          </a:xfrm>
          <a:prstGeom prst="rect">
            <a:avLst/>
          </a:prstGeom>
          <a:noFill/>
        </p:spPr>
        <p:txBody>
          <a:bodyPr wrap="square">
            <a:spAutoFit/>
          </a:bodyPr>
          <a:lstStyle/>
          <a:p>
            <a:r>
              <a:rPr lang="en-GB" sz="1200" i="1">
                <a:ea typeface="Times New Roman" panose="02020603050405020304" pitchFamily="18" charset="0"/>
                <a:hlinkClick r:id="rId2"/>
              </a:rPr>
              <a:t>Source: Census, 2021, ONS </a:t>
            </a:r>
            <a:endParaRPr lang="en-GB" sz="1200" i="1"/>
          </a:p>
        </p:txBody>
      </p:sp>
      <p:graphicFrame>
        <p:nvGraphicFramePr>
          <p:cNvPr id="4" name="Chart 3">
            <a:extLst>
              <a:ext uri="{FF2B5EF4-FFF2-40B4-BE49-F238E27FC236}">
                <a16:creationId xmlns:a16="http://schemas.microsoft.com/office/drawing/2014/main" id="{99E20CB1-1A88-F540-3164-4B9209128085}"/>
              </a:ext>
            </a:extLst>
          </p:cNvPr>
          <p:cNvGraphicFramePr>
            <a:graphicFrameLocks/>
          </p:cNvGraphicFramePr>
          <p:nvPr>
            <p:extLst>
              <p:ext uri="{D42A27DB-BD31-4B8C-83A1-F6EECF244321}">
                <p14:modId xmlns:p14="http://schemas.microsoft.com/office/powerpoint/2010/main" val="574355204"/>
              </p:ext>
            </p:extLst>
          </p:nvPr>
        </p:nvGraphicFramePr>
        <p:xfrm>
          <a:off x="6721811" y="1990262"/>
          <a:ext cx="4572000" cy="334521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48B9F317-F054-570A-DB8E-A1187176AE0B}"/>
              </a:ext>
            </a:extLst>
          </p:cNvPr>
          <p:cNvSpPr txBox="1"/>
          <p:nvPr/>
        </p:nvSpPr>
        <p:spPr>
          <a:xfrm>
            <a:off x="838200" y="1873105"/>
            <a:ext cx="4786745" cy="4185761"/>
          </a:xfrm>
          <a:prstGeom prst="rect">
            <a:avLst/>
          </a:prstGeom>
          <a:noFill/>
          <a:ln w="12700">
            <a:noFill/>
          </a:ln>
        </p:spPr>
        <p:txBody>
          <a:bodyPr wrap="square" rtlCol="0">
            <a:spAutoFit/>
          </a:bodyPr>
          <a:lstStyle/>
          <a:p>
            <a:r>
              <a:rPr lang="en-GB" sz="1400" dirty="0"/>
              <a:t>Terriers &amp; Amersham Hill’s working-age residents (excluding full-time students) are slightly less likely to be in employment and slightly more likely to be unemployed than the county average. A slightly lower proportion of working-age residents (excluding students) are economically inactive (i.e. not working and not currently seeking work) than the county average.</a:t>
            </a:r>
          </a:p>
          <a:p>
            <a:endParaRPr lang="en-GB" sz="1400" dirty="0"/>
          </a:p>
          <a:p>
            <a:r>
              <a:rPr lang="en-GB" sz="1400" dirty="0"/>
              <a:t>The </a:t>
            </a:r>
            <a:r>
              <a:rPr lang="en-GB" sz="1400" u="sng" dirty="0"/>
              <a:t>unemployment rate </a:t>
            </a:r>
            <a:r>
              <a:rPr lang="en-GB" sz="1400" dirty="0"/>
              <a:t>at the time of the census (the number of people who are unemployed divided by the number who are economically active (i.e. employed or unemployed))</a:t>
            </a:r>
            <a:r>
              <a:rPr lang="en-GB" sz="1400" baseline="30000" dirty="0">
                <a:ea typeface="Times New Roman" panose="02020603050405020304" pitchFamily="18" charset="0"/>
              </a:rPr>
              <a:t> 1</a:t>
            </a:r>
            <a:r>
              <a:rPr lang="en-GB" sz="1400" dirty="0"/>
              <a:t> was 5.2%.. This was higher than the county average (4.4%) and lower than the national average (5.8%).</a:t>
            </a:r>
          </a:p>
          <a:p>
            <a:endParaRPr lang="en-GB" sz="1400" dirty="0"/>
          </a:p>
          <a:p>
            <a:r>
              <a:rPr lang="en-GB" sz="1400" dirty="0"/>
              <a:t>Please note, this figure differs from the ‘unemployed’ percentage figure in the chart to the right which shows the proportion of </a:t>
            </a:r>
            <a:r>
              <a:rPr lang="en-GB" sz="1400" u="sng" dirty="0"/>
              <a:t>all working-age residents </a:t>
            </a:r>
            <a:r>
              <a:rPr lang="en-GB" sz="1400" dirty="0"/>
              <a:t>(excluding students) - whether they are economically active </a:t>
            </a:r>
            <a:r>
              <a:rPr lang="en-GB" sz="1400" u="sng" dirty="0"/>
              <a:t>or inactive </a:t>
            </a:r>
            <a:r>
              <a:rPr lang="en-GB" sz="1400" dirty="0"/>
              <a:t>- who are unemployed. </a:t>
            </a:r>
          </a:p>
          <a:p>
            <a:endParaRPr lang="en-GB" sz="1400" dirty="0"/>
          </a:p>
        </p:txBody>
      </p:sp>
      <p:sp>
        <p:nvSpPr>
          <p:cNvPr id="10" name="TextBox 9">
            <a:extLst>
              <a:ext uri="{FF2B5EF4-FFF2-40B4-BE49-F238E27FC236}">
                <a16:creationId xmlns:a16="http://schemas.microsoft.com/office/drawing/2014/main" id="{4D5125F6-31DF-D267-8665-2EB0E9AE4828}"/>
              </a:ext>
            </a:extLst>
          </p:cNvPr>
          <p:cNvSpPr txBox="1"/>
          <p:nvPr/>
        </p:nvSpPr>
        <p:spPr>
          <a:xfrm>
            <a:off x="6700737" y="1014776"/>
            <a:ext cx="5028526" cy="738664"/>
          </a:xfrm>
          <a:prstGeom prst="rect">
            <a:avLst/>
          </a:prstGeom>
          <a:noFill/>
        </p:spPr>
        <p:txBody>
          <a:bodyPr wrap="square" rtlCol="0">
            <a:spAutoFit/>
          </a:bodyPr>
          <a:lstStyle/>
          <a:p>
            <a:r>
              <a:rPr lang="en-GB" sz="1400" b="1" dirty="0">
                <a:solidFill>
                  <a:srgbClr val="006965"/>
                </a:solidFill>
              </a:rPr>
              <a:t>Working-age residents of the ward (excluding full-time students) are slightly less likely to be in employment and slightly more likely to be unemployed than the county average.</a:t>
            </a:r>
          </a:p>
        </p:txBody>
      </p:sp>
      <p:sp>
        <p:nvSpPr>
          <p:cNvPr id="5" name="TextBox 4">
            <a:extLst>
              <a:ext uri="{FF2B5EF4-FFF2-40B4-BE49-F238E27FC236}">
                <a16:creationId xmlns:a16="http://schemas.microsoft.com/office/drawing/2014/main" id="{40F02BC3-3F5A-7DA2-FE7C-E782216CE6F6}"/>
              </a:ext>
            </a:extLst>
          </p:cNvPr>
          <p:cNvSpPr txBox="1"/>
          <p:nvPr/>
        </p:nvSpPr>
        <p:spPr>
          <a:xfrm>
            <a:off x="838200" y="6181878"/>
            <a:ext cx="6094428" cy="276999"/>
          </a:xfrm>
          <a:prstGeom prst="rect">
            <a:avLst/>
          </a:prstGeom>
          <a:noFill/>
        </p:spPr>
        <p:txBody>
          <a:bodyPr wrap="square">
            <a:spAutoFit/>
          </a:bodyPr>
          <a:lstStyle/>
          <a:p>
            <a:r>
              <a:rPr lang="en-GB" sz="1200" baseline="30000" dirty="0">
                <a:ea typeface="Times New Roman" panose="02020603050405020304" pitchFamily="18" charset="0"/>
              </a:rPr>
              <a:t>1</a:t>
            </a:r>
            <a:r>
              <a:rPr lang="en-GB" sz="1200" dirty="0"/>
              <a:t> This is the official way of measuring unemployment. </a:t>
            </a:r>
          </a:p>
        </p:txBody>
      </p:sp>
    </p:spTree>
    <p:extLst>
      <p:ext uri="{BB962C8B-B14F-4D97-AF65-F5344CB8AC3E}">
        <p14:creationId xmlns:p14="http://schemas.microsoft.com/office/powerpoint/2010/main" val="3972009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44EFE98-6FE1-C060-A76B-309821BBC3C8}"/>
              </a:ext>
            </a:extLst>
          </p:cNvPr>
          <p:cNvSpPr>
            <a:spLocks noGrp="1"/>
          </p:cNvSpPr>
          <p:nvPr>
            <p:ph type="title"/>
          </p:nvPr>
        </p:nvSpPr>
        <p:spPr>
          <a:xfrm>
            <a:off x="760379" y="41168"/>
            <a:ext cx="10515600" cy="1325563"/>
          </a:xfrm>
        </p:spPr>
        <p:txBody>
          <a:bodyPr/>
          <a:lstStyle/>
          <a:p>
            <a:r>
              <a:rPr lang="en-GB" b="1">
                <a:solidFill>
                  <a:srgbClr val="006965"/>
                </a:solidFill>
                <a:latin typeface="+mn-lt"/>
              </a:rPr>
              <a:t>Labour market participation</a:t>
            </a:r>
          </a:p>
        </p:txBody>
      </p:sp>
      <p:sp>
        <p:nvSpPr>
          <p:cNvPr id="6" name="TextBox 5">
            <a:extLst>
              <a:ext uri="{FF2B5EF4-FFF2-40B4-BE49-F238E27FC236}">
                <a16:creationId xmlns:a16="http://schemas.microsoft.com/office/drawing/2014/main" id="{D4280B45-1B8B-848F-86FB-72C4DF95D1A6}"/>
              </a:ext>
            </a:extLst>
          </p:cNvPr>
          <p:cNvSpPr txBox="1"/>
          <p:nvPr/>
        </p:nvSpPr>
        <p:spPr>
          <a:xfrm>
            <a:off x="838200" y="5989040"/>
            <a:ext cx="5338864" cy="461665"/>
          </a:xfrm>
          <a:prstGeom prst="rect">
            <a:avLst/>
          </a:prstGeom>
          <a:noFill/>
        </p:spPr>
        <p:txBody>
          <a:bodyPr wrap="square" rtlCol="0">
            <a:spAutoFit/>
          </a:bodyPr>
          <a:lstStyle/>
          <a:p>
            <a:r>
              <a:rPr lang="en-GB" sz="1200" i="1" dirty="0"/>
              <a:t>Base: 5,400 working-age residents (excluding full-time students) who are in employment</a:t>
            </a:r>
          </a:p>
        </p:txBody>
      </p:sp>
      <p:sp>
        <p:nvSpPr>
          <p:cNvPr id="10" name="TextBox 9">
            <a:extLst>
              <a:ext uri="{FF2B5EF4-FFF2-40B4-BE49-F238E27FC236}">
                <a16:creationId xmlns:a16="http://schemas.microsoft.com/office/drawing/2014/main" id="{8E3F2B47-BB86-2651-113E-C70683861070}"/>
              </a:ext>
            </a:extLst>
          </p:cNvPr>
          <p:cNvSpPr txBox="1"/>
          <p:nvPr/>
        </p:nvSpPr>
        <p:spPr>
          <a:xfrm>
            <a:off x="6700737" y="5989040"/>
            <a:ext cx="5338864" cy="461665"/>
          </a:xfrm>
          <a:prstGeom prst="rect">
            <a:avLst/>
          </a:prstGeom>
          <a:noFill/>
        </p:spPr>
        <p:txBody>
          <a:bodyPr wrap="square" rtlCol="0">
            <a:spAutoFit/>
          </a:bodyPr>
          <a:lstStyle/>
          <a:p>
            <a:r>
              <a:rPr lang="en-GB" sz="1200" i="1" dirty="0"/>
              <a:t>Base</a:t>
            </a:r>
            <a:r>
              <a:rPr lang="en-GB" sz="1200" i="1"/>
              <a:t>: 1,000 </a:t>
            </a:r>
            <a:r>
              <a:rPr lang="en-GB" sz="1200" i="1" dirty="0"/>
              <a:t>working-age residents (excluding full-time students) who are economically inactive (i.e. not working and not currently seeking work)</a:t>
            </a:r>
          </a:p>
        </p:txBody>
      </p:sp>
      <p:sp>
        <p:nvSpPr>
          <p:cNvPr id="2" name="TextBox 1">
            <a:extLst>
              <a:ext uri="{FF2B5EF4-FFF2-40B4-BE49-F238E27FC236}">
                <a16:creationId xmlns:a16="http://schemas.microsoft.com/office/drawing/2014/main" id="{0EB9A967-E4D2-9BF1-176A-510E4E81C273}"/>
              </a:ext>
            </a:extLst>
          </p:cNvPr>
          <p:cNvSpPr txBox="1"/>
          <p:nvPr/>
        </p:nvSpPr>
        <p:spPr>
          <a:xfrm>
            <a:off x="10041254" y="6512218"/>
            <a:ext cx="1978891" cy="276999"/>
          </a:xfrm>
          <a:prstGeom prst="rect">
            <a:avLst/>
          </a:prstGeom>
          <a:noFill/>
        </p:spPr>
        <p:txBody>
          <a:bodyPr wrap="square">
            <a:spAutoFit/>
          </a:bodyPr>
          <a:lstStyle/>
          <a:p>
            <a:r>
              <a:rPr lang="en-GB" sz="1200" i="1">
                <a:ea typeface="Times New Roman" panose="02020603050405020304" pitchFamily="18" charset="0"/>
                <a:hlinkClick r:id="rId2"/>
              </a:rPr>
              <a:t>Source: Census, 2021, ONS </a:t>
            </a:r>
            <a:endParaRPr lang="en-GB" sz="1200" i="1"/>
          </a:p>
        </p:txBody>
      </p:sp>
      <p:graphicFrame>
        <p:nvGraphicFramePr>
          <p:cNvPr id="3" name="Content Placeholder 2">
            <a:extLst>
              <a:ext uri="{FF2B5EF4-FFF2-40B4-BE49-F238E27FC236}">
                <a16:creationId xmlns:a16="http://schemas.microsoft.com/office/drawing/2014/main" id="{104B0E4E-DBC1-13DA-8292-9FDC561F9249}"/>
              </a:ext>
            </a:extLst>
          </p:cNvPr>
          <p:cNvGraphicFramePr>
            <a:graphicFrameLocks noGrp="1"/>
          </p:cNvGraphicFramePr>
          <p:nvPr>
            <p:ph idx="1"/>
            <p:extLst>
              <p:ext uri="{D42A27DB-BD31-4B8C-83A1-F6EECF244321}">
                <p14:modId xmlns:p14="http://schemas.microsoft.com/office/powerpoint/2010/main" val="799031310"/>
              </p:ext>
            </p:extLst>
          </p:nvPr>
        </p:nvGraphicFramePr>
        <p:xfrm>
          <a:off x="838200" y="2059397"/>
          <a:ext cx="5128967" cy="37475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47535C33-950D-B0A9-6A72-18FA84900E54}"/>
              </a:ext>
            </a:extLst>
          </p:cNvPr>
          <p:cNvGraphicFramePr>
            <a:graphicFrameLocks/>
          </p:cNvGraphicFramePr>
          <p:nvPr>
            <p:extLst>
              <p:ext uri="{D42A27DB-BD31-4B8C-83A1-F6EECF244321}">
                <p14:modId xmlns:p14="http://schemas.microsoft.com/office/powerpoint/2010/main" val="694612462"/>
              </p:ext>
            </p:extLst>
          </p:nvPr>
        </p:nvGraphicFramePr>
        <p:xfrm>
          <a:off x="6617654" y="2059396"/>
          <a:ext cx="5128967" cy="3747513"/>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B0675CE5-B590-BAF9-0273-DD7B2DD91DAB}"/>
              </a:ext>
            </a:extLst>
          </p:cNvPr>
          <p:cNvSpPr txBox="1"/>
          <p:nvPr/>
        </p:nvSpPr>
        <p:spPr>
          <a:xfrm>
            <a:off x="760379" y="1160173"/>
            <a:ext cx="5669604" cy="738664"/>
          </a:xfrm>
          <a:prstGeom prst="rect">
            <a:avLst/>
          </a:prstGeom>
          <a:noFill/>
        </p:spPr>
        <p:txBody>
          <a:bodyPr wrap="square" rtlCol="0">
            <a:spAutoFit/>
          </a:bodyPr>
          <a:lstStyle/>
          <a:p>
            <a:r>
              <a:rPr lang="en-GB" sz="1400" b="1" dirty="0">
                <a:solidFill>
                  <a:srgbClr val="006965"/>
                </a:solidFill>
              </a:rPr>
              <a:t>The vast majority of working-age Terriers &amp; Amersham Hill residents (excluding full-time students) who are in employment work as employees. 17% are self-employed, the majority of whom employ no other people. </a:t>
            </a:r>
          </a:p>
        </p:txBody>
      </p:sp>
      <p:sp>
        <p:nvSpPr>
          <p:cNvPr id="9" name="TextBox 8">
            <a:extLst>
              <a:ext uri="{FF2B5EF4-FFF2-40B4-BE49-F238E27FC236}">
                <a16:creationId xmlns:a16="http://schemas.microsoft.com/office/drawing/2014/main" id="{72436796-883D-3441-BE35-D8978BBD35DC}"/>
              </a:ext>
            </a:extLst>
          </p:cNvPr>
          <p:cNvSpPr txBox="1"/>
          <p:nvPr/>
        </p:nvSpPr>
        <p:spPr>
          <a:xfrm>
            <a:off x="6700737" y="1105291"/>
            <a:ext cx="5319408" cy="954107"/>
          </a:xfrm>
          <a:prstGeom prst="rect">
            <a:avLst/>
          </a:prstGeom>
          <a:noFill/>
        </p:spPr>
        <p:txBody>
          <a:bodyPr wrap="square" rtlCol="0">
            <a:spAutoFit/>
          </a:bodyPr>
          <a:lstStyle/>
          <a:p>
            <a:r>
              <a:rPr lang="en-GB" sz="1400" b="1" dirty="0">
                <a:solidFill>
                  <a:srgbClr val="006965"/>
                </a:solidFill>
              </a:rPr>
              <a:t>Working-age residents of Terriers &amp; Amersham Hill (excluding full-time students) who are economically inactive, are more likely to be ‘looking after home or family’ than the county and national average. Fewer have taken early retirement.  </a:t>
            </a:r>
          </a:p>
        </p:txBody>
      </p:sp>
    </p:spTree>
    <p:extLst>
      <p:ext uri="{BB962C8B-B14F-4D97-AF65-F5344CB8AC3E}">
        <p14:creationId xmlns:p14="http://schemas.microsoft.com/office/powerpoint/2010/main" val="2594399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664352E-0E2C-417B-FFCE-515CA1DEB26A}"/>
              </a:ext>
            </a:extLst>
          </p:cNvPr>
          <p:cNvSpPr>
            <a:spLocks noGrp="1"/>
          </p:cNvSpPr>
          <p:nvPr>
            <p:ph type="title"/>
          </p:nvPr>
        </p:nvSpPr>
        <p:spPr>
          <a:xfrm>
            <a:off x="838200" y="365125"/>
            <a:ext cx="7615135" cy="1325563"/>
          </a:xfrm>
        </p:spPr>
        <p:txBody>
          <a:bodyPr>
            <a:noAutofit/>
          </a:bodyPr>
          <a:lstStyle/>
          <a:p>
            <a:r>
              <a:rPr lang="en-GB" sz="3600" b="1">
                <a:solidFill>
                  <a:srgbClr val="006965"/>
                </a:solidFill>
                <a:latin typeface="+mn-lt"/>
              </a:rPr>
              <a:t>Unemployed residents by age and sex</a:t>
            </a:r>
          </a:p>
        </p:txBody>
      </p:sp>
      <p:sp>
        <p:nvSpPr>
          <p:cNvPr id="6" name="TextBox 5">
            <a:extLst>
              <a:ext uri="{FF2B5EF4-FFF2-40B4-BE49-F238E27FC236}">
                <a16:creationId xmlns:a16="http://schemas.microsoft.com/office/drawing/2014/main" id="{70DAD0F1-A344-8FE7-07FE-7BCB4ECBEBB4}"/>
              </a:ext>
            </a:extLst>
          </p:cNvPr>
          <p:cNvSpPr txBox="1"/>
          <p:nvPr/>
        </p:nvSpPr>
        <p:spPr>
          <a:xfrm>
            <a:off x="136876" y="6430731"/>
            <a:ext cx="5338864" cy="276999"/>
          </a:xfrm>
          <a:prstGeom prst="rect">
            <a:avLst/>
          </a:prstGeom>
          <a:noFill/>
        </p:spPr>
        <p:txBody>
          <a:bodyPr wrap="square" rtlCol="0">
            <a:spAutoFit/>
          </a:bodyPr>
          <a:lstStyle/>
          <a:p>
            <a:r>
              <a:rPr lang="en-GB" sz="1200" i="1" dirty="0"/>
              <a:t>Base: 280 unemployed residents (excluding full-time students)</a:t>
            </a:r>
          </a:p>
        </p:txBody>
      </p:sp>
      <p:sp>
        <p:nvSpPr>
          <p:cNvPr id="2" name="TextBox 1">
            <a:extLst>
              <a:ext uri="{FF2B5EF4-FFF2-40B4-BE49-F238E27FC236}">
                <a16:creationId xmlns:a16="http://schemas.microsoft.com/office/drawing/2014/main" id="{CD7B5CFD-E0A5-F1B1-E9D7-8F6F44EB48A6}"/>
              </a:ext>
            </a:extLst>
          </p:cNvPr>
          <p:cNvSpPr txBox="1"/>
          <p:nvPr/>
        </p:nvSpPr>
        <p:spPr>
          <a:xfrm>
            <a:off x="10213109" y="6430731"/>
            <a:ext cx="1978891" cy="276999"/>
          </a:xfrm>
          <a:prstGeom prst="rect">
            <a:avLst/>
          </a:prstGeom>
          <a:noFill/>
        </p:spPr>
        <p:txBody>
          <a:bodyPr wrap="square">
            <a:spAutoFit/>
          </a:bodyPr>
          <a:lstStyle/>
          <a:p>
            <a:r>
              <a:rPr lang="en-GB" sz="1200" i="1">
                <a:ea typeface="Times New Roman" panose="02020603050405020304" pitchFamily="18" charset="0"/>
                <a:hlinkClick r:id="rId2"/>
              </a:rPr>
              <a:t>Source: Census, 2021, ONS </a:t>
            </a:r>
            <a:endParaRPr lang="en-GB" sz="1200" i="1"/>
          </a:p>
        </p:txBody>
      </p:sp>
      <mc:AlternateContent xmlns:mc="http://schemas.openxmlformats.org/markup-compatibility/2006" xmlns:cx2="http://schemas.microsoft.com/office/drawing/2015/10/21/chartex">
        <mc:Choice Requires="cx2">
          <p:graphicFrame>
            <p:nvGraphicFramePr>
              <p:cNvPr id="3" name="Chart 2">
                <a:extLst>
                  <a:ext uri="{FF2B5EF4-FFF2-40B4-BE49-F238E27FC236}">
                    <a16:creationId xmlns:a16="http://schemas.microsoft.com/office/drawing/2014/main" id="{E75DF5CC-FA18-9D6D-E583-71727077C513}"/>
                  </a:ext>
                </a:extLst>
              </p:cNvPr>
              <p:cNvGraphicFramePr/>
              <p:nvPr>
                <p:extLst>
                  <p:ext uri="{D42A27DB-BD31-4B8C-83A1-F6EECF244321}">
                    <p14:modId xmlns:p14="http://schemas.microsoft.com/office/powerpoint/2010/main" val="4019977270"/>
                  </p:ext>
                </p:extLst>
              </p:nvPr>
            </p:nvGraphicFramePr>
            <p:xfrm>
              <a:off x="838200" y="2653441"/>
              <a:ext cx="4572000" cy="274320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3" name="Chart 2">
                <a:extLst>
                  <a:ext uri="{FF2B5EF4-FFF2-40B4-BE49-F238E27FC236}">
                    <a16:creationId xmlns:a16="http://schemas.microsoft.com/office/drawing/2014/main" id="{E75DF5CC-FA18-9D6D-E583-71727077C513}"/>
                  </a:ext>
                </a:extLst>
              </p:cNvPr>
              <p:cNvPicPr>
                <a:picLocks noGrp="1" noRot="1" noChangeAspect="1" noMove="1" noResize="1" noEditPoints="1" noAdjustHandles="1" noChangeArrowheads="1" noChangeShapeType="1"/>
              </p:cNvPicPr>
              <p:nvPr/>
            </p:nvPicPr>
            <p:blipFill>
              <a:blip r:embed="rId4"/>
              <a:stretch>
                <a:fillRect/>
              </a:stretch>
            </p:blipFill>
            <p:spPr>
              <a:xfrm>
                <a:off x="838200" y="2653441"/>
                <a:ext cx="4572000" cy="2743200"/>
              </a:xfrm>
              <a:prstGeom prst="rect">
                <a:avLst/>
              </a:prstGeom>
            </p:spPr>
          </p:pic>
        </mc:Fallback>
      </mc:AlternateContent>
      <p:graphicFrame>
        <p:nvGraphicFramePr>
          <p:cNvPr id="5" name="Chart 4">
            <a:extLst>
              <a:ext uri="{FF2B5EF4-FFF2-40B4-BE49-F238E27FC236}">
                <a16:creationId xmlns:a16="http://schemas.microsoft.com/office/drawing/2014/main" id="{597C87A6-C42A-F20E-4244-2D70BE49D40E}"/>
              </a:ext>
            </a:extLst>
          </p:cNvPr>
          <p:cNvGraphicFramePr>
            <a:graphicFrameLocks/>
          </p:cNvGraphicFramePr>
          <p:nvPr>
            <p:extLst>
              <p:ext uri="{D42A27DB-BD31-4B8C-83A1-F6EECF244321}">
                <p14:modId xmlns:p14="http://schemas.microsoft.com/office/powerpoint/2010/main" val="3765402870"/>
              </p:ext>
            </p:extLst>
          </p:nvPr>
        </p:nvGraphicFramePr>
        <p:xfrm>
          <a:off x="6932579" y="2420235"/>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24465D4C-FAA7-76B7-18EF-58FECFF9A5B1}"/>
              </a:ext>
            </a:extLst>
          </p:cNvPr>
          <p:cNvSpPr txBox="1"/>
          <p:nvPr/>
        </p:nvSpPr>
        <p:spPr>
          <a:xfrm>
            <a:off x="7076406" y="1914777"/>
            <a:ext cx="4126148" cy="738664"/>
          </a:xfrm>
          <a:prstGeom prst="rect">
            <a:avLst/>
          </a:prstGeom>
          <a:noFill/>
        </p:spPr>
        <p:txBody>
          <a:bodyPr wrap="square" rtlCol="0">
            <a:spAutoFit/>
          </a:bodyPr>
          <a:lstStyle/>
          <a:p>
            <a:pPr algn="ctr"/>
            <a:r>
              <a:rPr lang="en-GB" sz="1400" b="1" dirty="0">
                <a:solidFill>
                  <a:srgbClr val="006965"/>
                </a:solidFill>
              </a:rPr>
              <a:t>A slightly higher proportion of the ward’s unemployed residents are female than male, the only Opportunity Bucks ward in which this is the case. </a:t>
            </a:r>
          </a:p>
        </p:txBody>
      </p:sp>
      <p:sp>
        <p:nvSpPr>
          <p:cNvPr id="10" name="TextBox 9">
            <a:extLst>
              <a:ext uri="{FF2B5EF4-FFF2-40B4-BE49-F238E27FC236}">
                <a16:creationId xmlns:a16="http://schemas.microsoft.com/office/drawing/2014/main" id="{54E408E7-78A8-9415-EBF9-E4661E4CD4C1}"/>
              </a:ext>
            </a:extLst>
          </p:cNvPr>
          <p:cNvSpPr txBox="1"/>
          <p:nvPr/>
        </p:nvSpPr>
        <p:spPr>
          <a:xfrm>
            <a:off x="1723418" y="2058885"/>
            <a:ext cx="4126148" cy="523220"/>
          </a:xfrm>
          <a:prstGeom prst="rect">
            <a:avLst/>
          </a:prstGeom>
          <a:noFill/>
        </p:spPr>
        <p:txBody>
          <a:bodyPr wrap="square" rtlCol="0">
            <a:spAutoFit/>
          </a:bodyPr>
          <a:lstStyle/>
          <a:p>
            <a:pPr algn="ctr"/>
            <a:r>
              <a:rPr lang="en-GB" sz="1400" b="1" dirty="0">
                <a:solidFill>
                  <a:srgbClr val="006965"/>
                </a:solidFill>
              </a:rPr>
              <a:t>A relatively high proportion of unemployed residents are older (over the age of 50)</a:t>
            </a:r>
          </a:p>
        </p:txBody>
      </p:sp>
    </p:spTree>
    <p:extLst>
      <p:ext uri="{BB962C8B-B14F-4D97-AF65-F5344CB8AC3E}">
        <p14:creationId xmlns:p14="http://schemas.microsoft.com/office/powerpoint/2010/main" val="859614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664352E-0E2C-417B-FFCE-515CA1DEB26A}"/>
              </a:ext>
            </a:extLst>
          </p:cNvPr>
          <p:cNvSpPr>
            <a:spLocks noGrp="1"/>
          </p:cNvSpPr>
          <p:nvPr>
            <p:ph type="title"/>
          </p:nvPr>
        </p:nvSpPr>
        <p:spPr>
          <a:xfrm>
            <a:off x="838200" y="365125"/>
            <a:ext cx="7615135" cy="1325563"/>
          </a:xfrm>
        </p:spPr>
        <p:txBody>
          <a:bodyPr>
            <a:noAutofit/>
          </a:bodyPr>
          <a:lstStyle/>
          <a:p>
            <a:r>
              <a:rPr lang="en-GB" sz="3600" b="1">
                <a:solidFill>
                  <a:srgbClr val="006965"/>
                </a:solidFill>
                <a:latin typeface="+mn-lt"/>
              </a:rPr>
              <a:t>Economically inactive residents of working age by age and sex</a:t>
            </a:r>
          </a:p>
        </p:txBody>
      </p:sp>
      <p:sp>
        <p:nvSpPr>
          <p:cNvPr id="6" name="TextBox 5">
            <a:extLst>
              <a:ext uri="{FF2B5EF4-FFF2-40B4-BE49-F238E27FC236}">
                <a16:creationId xmlns:a16="http://schemas.microsoft.com/office/drawing/2014/main" id="{70DAD0F1-A344-8FE7-07FE-7BCB4ECBEBB4}"/>
              </a:ext>
            </a:extLst>
          </p:cNvPr>
          <p:cNvSpPr txBox="1"/>
          <p:nvPr/>
        </p:nvSpPr>
        <p:spPr>
          <a:xfrm>
            <a:off x="-1824" y="6478418"/>
            <a:ext cx="5748909" cy="276999"/>
          </a:xfrm>
          <a:prstGeom prst="rect">
            <a:avLst/>
          </a:prstGeom>
          <a:noFill/>
        </p:spPr>
        <p:txBody>
          <a:bodyPr wrap="square" rtlCol="0">
            <a:spAutoFit/>
          </a:bodyPr>
          <a:lstStyle/>
          <a:p>
            <a:pPr algn="r"/>
            <a:r>
              <a:rPr lang="en-GB" sz="1200" i="1" dirty="0"/>
              <a:t>Base: 1,000 economically inactive residents of working age (excluding full-time students)</a:t>
            </a:r>
          </a:p>
        </p:txBody>
      </p:sp>
      <p:sp>
        <p:nvSpPr>
          <p:cNvPr id="5" name="TextBox 4">
            <a:extLst>
              <a:ext uri="{FF2B5EF4-FFF2-40B4-BE49-F238E27FC236}">
                <a16:creationId xmlns:a16="http://schemas.microsoft.com/office/drawing/2014/main" id="{8D6E1F85-7752-B579-62FE-440EA26CD1B4}"/>
              </a:ext>
            </a:extLst>
          </p:cNvPr>
          <p:cNvSpPr txBox="1"/>
          <p:nvPr/>
        </p:nvSpPr>
        <p:spPr>
          <a:xfrm>
            <a:off x="10134091" y="6478418"/>
            <a:ext cx="1978891" cy="276999"/>
          </a:xfrm>
          <a:prstGeom prst="rect">
            <a:avLst/>
          </a:prstGeom>
          <a:noFill/>
        </p:spPr>
        <p:txBody>
          <a:bodyPr wrap="square">
            <a:spAutoFit/>
          </a:bodyPr>
          <a:lstStyle/>
          <a:p>
            <a:r>
              <a:rPr lang="en-GB" sz="1200" i="1">
                <a:ea typeface="Times New Roman" panose="02020603050405020304" pitchFamily="18" charset="0"/>
                <a:hlinkClick r:id="rId2"/>
              </a:rPr>
              <a:t>Source: Census, 2021, ONS </a:t>
            </a:r>
            <a:endParaRPr lang="en-GB" sz="1200" i="1"/>
          </a:p>
        </p:txBody>
      </p:sp>
      <mc:AlternateContent xmlns:mc="http://schemas.openxmlformats.org/markup-compatibility/2006" xmlns:cx2="http://schemas.microsoft.com/office/drawing/2015/10/21/chartex">
        <mc:Choice Requires="cx2">
          <p:graphicFrame>
            <p:nvGraphicFramePr>
              <p:cNvPr id="2" name="Chart 1">
                <a:extLst>
                  <a:ext uri="{FF2B5EF4-FFF2-40B4-BE49-F238E27FC236}">
                    <a16:creationId xmlns:a16="http://schemas.microsoft.com/office/drawing/2014/main" id="{E1868F06-89A9-97F8-5776-E3676833F95E}"/>
                  </a:ext>
                </a:extLst>
              </p:cNvPr>
              <p:cNvGraphicFramePr/>
              <p:nvPr>
                <p:extLst>
                  <p:ext uri="{D42A27DB-BD31-4B8C-83A1-F6EECF244321}">
                    <p14:modId xmlns:p14="http://schemas.microsoft.com/office/powerpoint/2010/main" val="1222695511"/>
                  </p:ext>
                </p:extLst>
              </p:nvPr>
            </p:nvGraphicFramePr>
            <p:xfrm>
              <a:off x="979251" y="2824569"/>
              <a:ext cx="4935166" cy="3188941"/>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2" name="Chart 1">
                <a:extLst>
                  <a:ext uri="{FF2B5EF4-FFF2-40B4-BE49-F238E27FC236}">
                    <a16:creationId xmlns:a16="http://schemas.microsoft.com/office/drawing/2014/main" id="{E1868F06-89A9-97F8-5776-E3676833F95E}"/>
                  </a:ext>
                </a:extLst>
              </p:cNvPr>
              <p:cNvPicPr>
                <a:picLocks noGrp="1" noRot="1" noChangeAspect="1" noMove="1" noResize="1" noEditPoints="1" noAdjustHandles="1" noChangeArrowheads="1" noChangeShapeType="1"/>
              </p:cNvPicPr>
              <p:nvPr/>
            </p:nvPicPr>
            <p:blipFill>
              <a:blip r:embed="rId4"/>
              <a:stretch>
                <a:fillRect/>
              </a:stretch>
            </p:blipFill>
            <p:spPr>
              <a:xfrm>
                <a:off x="979251" y="2824569"/>
                <a:ext cx="4935166" cy="3188941"/>
              </a:xfrm>
              <a:prstGeom prst="rect">
                <a:avLst/>
              </a:prstGeom>
            </p:spPr>
          </p:pic>
        </mc:Fallback>
      </mc:AlternateContent>
      <p:graphicFrame>
        <p:nvGraphicFramePr>
          <p:cNvPr id="3" name="Chart 2">
            <a:extLst>
              <a:ext uri="{FF2B5EF4-FFF2-40B4-BE49-F238E27FC236}">
                <a16:creationId xmlns:a16="http://schemas.microsoft.com/office/drawing/2014/main" id="{16B3833B-F882-F3CB-511A-CD81934494C3}"/>
              </a:ext>
            </a:extLst>
          </p:cNvPr>
          <p:cNvGraphicFramePr>
            <a:graphicFrameLocks/>
          </p:cNvGraphicFramePr>
          <p:nvPr>
            <p:extLst>
              <p:ext uri="{D42A27DB-BD31-4B8C-83A1-F6EECF244321}">
                <p14:modId xmlns:p14="http://schemas.microsoft.com/office/powerpoint/2010/main" val="2253249177"/>
              </p:ext>
            </p:extLst>
          </p:nvPr>
        </p:nvGraphicFramePr>
        <p:xfrm>
          <a:off x="6801941" y="2606176"/>
          <a:ext cx="4848427" cy="3107667"/>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E3050517-8E2E-08DE-7BC3-C45E5C0333CC}"/>
              </a:ext>
            </a:extLst>
          </p:cNvPr>
          <p:cNvSpPr txBox="1"/>
          <p:nvPr/>
        </p:nvSpPr>
        <p:spPr>
          <a:xfrm>
            <a:off x="7086601" y="2126615"/>
            <a:ext cx="4126148" cy="523220"/>
          </a:xfrm>
          <a:prstGeom prst="rect">
            <a:avLst/>
          </a:prstGeom>
          <a:noFill/>
        </p:spPr>
        <p:txBody>
          <a:bodyPr wrap="square" rtlCol="0">
            <a:spAutoFit/>
          </a:bodyPr>
          <a:lstStyle/>
          <a:p>
            <a:pPr algn="ctr"/>
            <a:r>
              <a:rPr lang="en-GB" sz="1400" b="1" dirty="0">
                <a:solidFill>
                  <a:srgbClr val="006965"/>
                </a:solidFill>
              </a:rPr>
              <a:t>A higher proportion of the ward’s economically inactive working age residents are female than male</a:t>
            </a:r>
          </a:p>
        </p:txBody>
      </p:sp>
      <p:sp>
        <p:nvSpPr>
          <p:cNvPr id="10" name="TextBox 9">
            <a:extLst>
              <a:ext uri="{FF2B5EF4-FFF2-40B4-BE49-F238E27FC236}">
                <a16:creationId xmlns:a16="http://schemas.microsoft.com/office/drawing/2014/main" id="{F1D0259A-A43C-C33B-9D22-5A2829C21C16}"/>
              </a:ext>
            </a:extLst>
          </p:cNvPr>
          <p:cNvSpPr txBox="1"/>
          <p:nvPr/>
        </p:nvSpPr>
        <p:spPr>
          <a:xfrm>
            <a:off x="1762667" y="1980435"/>
            <a:ext cx="4333333" cy="738664"/>
          </a:xfrm>
          <a:prstGeom prst="rect">
            <a:avLst/>
          </a:prstGeom>
          <a:noFill/>
        </p:spPr>
        <p:txBody>
          <a:bodyPr wrap="square" rtlCol="0">
            <a:spAutoFit/>
          </a:bodyPr>
          <a:lstStyle/>
          <a:p>
            <a:pPr algn="ctr"/>
            <a:r>
              <a:rPr lang="en-GB" sz="1400" b="1" dirty="0">
                <a:solidFill>
                  <a:srgbClr val="006965"/>
                </a:solidFill>
              </a:rPr>
              <a:t>The ward’s economically inactive residents of working age tend to be older, with 4 in 10 being over the age of 50. Few are in the 16–24-year-old age bracket</a:t>
            </a:r>
          </a:p>
        </p:txBody>
      </p:sp>
    </p:spTree>
    <p:extLst>
      <p:ext uri="{BB962C8B-B14F-4D97-AF65-F5344CB8AC3E}">
        <p14:creationId xmlns:p14="http://schemas.microsoft.com/office/powerpoint/2010/main" val="2747631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2F60C5B-1127-1953-2E0B-5197EBD23A2B}"/>
              </a:ext>
            </a:extLst>
          </p:cNvPr>
          <p:cNvSpPr>
            <a:spLocks noGrp="1"/>
          </p:cNvSpPr>
          <p:nvPr>
            <p:ph type="title"/>
          </p:nvPr>
        </p:nvSpPr>
        <p:spPr>
          <a:xfrm>
            <a:off x="838200" y="365125"/>
            <a:ext cx="4349817" cy="1325563"/>
          </a:xfrm>
        </p:spPr>
        <p:txBody>
          <a:bodyPr>
            <a:noAutofit/>
          </a:bodyPr>
          <a:lstStyle/>
          <a:p>
            <a:r>
              <a:rPr lang="en-GB" sz="3600" b="1">
                <a:solidFill>
                  <a:srgbClr val="006965"/>
                </a:solidFill>
                <a:latin typeface="+mn-lt"/>
              </a:rPr>
              <a:t>Unemployed residents by ethnicity</a:t>
            </a:r>
          </a:p>
        </p:txBody>
      </p:sp>
      <p:sp>
        <p:nvSpPr>
          <p:cNvPr id="6" name="TextBox 5">
            <a:extLst>
              <a:ext uri="{FF2B5EF4-FFF2-40B4-BE49-F238E27FC236}">
                <a16:creationId xmlns:a16="http://schemas.microsoft.com/office/drawing/2014/main" id="{A498D419-AA4F-4896-3D66-4A34AEFF721D}"/>
              </a:ext>
            </a:extLst>
          </p:cNvPr>
          <p:cNvSpPr txBox="1"/>
          <p:nvPr/>
        </p:nvSpPr>
        <p:spPr>
          <a:xfrm>
            <a:off x="-120868" y="6492875"/>
            <a:ext cx="6267951" cy="276999"/>
          </a:xfrm>
          <a:prstGeom prst="rect">
            <a:avLst/>
          </a:prstGeom>
          <a:noFill/>
        </p:spPr>
        <p:txBody>
          <a:bodyPr wrap="square" rtlCol="0">
            <a:spAutoFit/>
          </a:bodyPr>
          <a:lstStyle/>
          <a:p>
            <a:pPr algn="r"/>
            <a:r>
              <a:rPr lang="en-GB" sz="1200" i="1" dirty="0"/>
              <a:t>Base: 280 unemployed residents (excluding full-time students) and all residents of working age</a:t>
            </a:r>
          </a:p>
        </p:txBody>
      </p:sp>
      <p:sp>
        <p:nvSpPr>
          <p:cNvPr id="3" name="TextBox 2">
            <a:extLst>
              <a:ext uri="{FF2B5EF4-FFF2-40B4-BE49-F238E27FC236}">
                <a16:creationId xmlns:a16="http://schemas.microsoft.com/office/drawing/2014/main" id="{AE03E3D9-1E1F-54B8-8EAC-B12158B406C6}"/>
              </a:ext>
            </a:extLst>
          </p:cNvPr>
          <p:cNvSpPr txBox="1"/>
          <p:nvPr/>
        </p:nvSpPr>
        <p:spPr>
          <a:xfrm>
            <a:off x="10134091" y="6478418"/>
            <a:ext cx="1978891" cy="276999"/>
          </a:xfrm>
          <a:prstGeom prst="rect">
            <a:avLst/>
          </a:prstGeom>
          <a:noFill/>
        </p:spPr>
        <p:txBody>
          <a:bodyPr wrap="square">
            <a:spAutoFit/>
          </a:bodyPr>
          <a:lstStyle/>
          <a:p>
            <a:r>
              <a:rPr lang="en-GB" sz="1200" i="1">
                <a:ea typeface="Times New Roman" panose="02020603050405020304" pitchFamily="18" charset="0"/>
                <a:hlinkClick r:id="rId2"/>
              </a:rPr>
              <a:t>Source: Census, 2021, ONS </a:t>
            </a:r>
            <a:endParaRPr lang="en-GB" sz="1200" i="1"/>
          </a:p>
        </p:txBody>
      </p:sp>
      <p:graphicFrame>
        <p:nvGraphicFramePr>
          <p:cNvPr id="5" name="Chart 4">
            <a:extLst>
              <a:ext uri="{FF2B5EF4-FFF2-40B4-BE49-F238E27FC236}">
                <a16:creationId xmlns:a16="http://schemas.microsoft.com/office/drawing/2014/main" id="{EC526A21-F331-49B6-AC55-7F82C3746817}"/>
              </a:ext>
            </a:extLst>
          </p:cNvPr>
          <p:cNvGraphicFramePr>
            <a:graphicFrameLocks/>
          </p:cNvGraphicFramePr>
          <p:nvPr>
            <p:extLst>
              <p:ext uri="{D42A27DB-BD31-4B8C-83A1-F6EECF244321}">
                <p14:modId xmlns:p14="http://schemas.microsoft.com/office/powerpoint/2010/main" val="3829854209"/>
              </p:ext>
            </p:extLst>
          </p:nvPr>
        </p:nvGraphicFramePr>
        <p:xfrm>
          <a:off x="6147083" y="2076969"/>
          <a:ext cx="5580000" cy="3790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F636BF81-0C03-89B2-4E58-50C29ACBF0A0}"/>
              </a:ext>
            </a:extLst>
          </p:cNvPr>
          <p:cNvSpPr txBox="1"/>
          <p:nvPr/>
        </p:nvSpPr>
        <p:spPr>
          <a:xfrm>
            <a:off x="6147083" y="1536799"/>
            <a:ext cx="5225794" cy="307777"/>
          </a:xfrm>
          <a:prstGeom prst="rect">
            <a:avLst/>
          </a:prstGeom>
          <a:noFill/>
        </p:spPr>
        <p:txBody>
          <a:bodyPr wrap="square" rtlCol="0">
            <a:spAutoFit/>
          </a:bodyPr>
          <a:lstStyle/>
          <a:p>
            <a:r>
              <a:rPr lang="en-GB" sz="1400" b="1" dirty="0">
                <a:solidFill>
                  <a:srgbClr val="006965"/>
                </a:solidFill>
              </a:rPr>
              <a:t>The majority of unemployed residents are of white ethnicity</a:t>
            </a:r>
          </a:p>
        </p:txBody>
      </p:sp>
      <p:sp>
        <p:nvSpPr>
          <p:cNvPr id="9" name="TextBox 8">
            <a:extLst>
              <a:ext uri="{FF2B5EF4-FFF2-40B4-BE49-F238E27FC236}">
                <a16:creationId xmlns:a16="http://schemas.microsoft.com/office/drawing/2014/main" id="{D1E1154A-0E52-54B6-511A-FF250C0E3A5E}"/>
              </a:ext>
            </a:extLst>
          </p:cNvPr>
          <p:cNvSpPr txBox="1"/>
          <p:nvPr/>
        </p:nvSpPr>
        <p:spPr>
          <a:xfrm>
            <a:off x="838200" y="2861796"/>
            <a:ext cx="4263189" cy="2462213"/>
          </a:xfrm>
          <a:prstGeom prst="rect">
            <a:avLst/>
          </a:prstGeom>
          <a:noFill/>
          <a:ln w="12700">
            <a:noFill/>
          </a:ln>
        </p:spPr>
        <p:txBody>
          <a:bodyPr wrap="square" rtlCol="0">
            <a:spAutoFit/>
          </a:bodyPr>
          <a:lstStyle/>
          <a:p>
            <a:r>
              <a:rPr lang="en-GB" sz="1400" dirty="0"/>
              <a:t>Of the 280 residents classified as unemployed at the time of the 2021 Census, the majority were of white ethnicity (see columns in the chart to the right).  </a:t>
            </a:r>
          </a:p>
          <a:p>
            <a:endParaRPr lang="en-GB" sz="1400" dirty="0"/>
          </a:p>
          <a:p>
            <a:r>
              <a:rPr lang="en-GB" sz="1400" dirty="0"/>
              <a:t>When comparing the unemployed population with the population of the ward as a whole, those who identify themselves as being of black or ‘other ethnic group’ ethnicity are most likely to be unemployed (see dots in the chart to the right), although absolute numbers of residents are small. </a:t>
            </a:r>
          </a:p>
          <a:p>
            <a:endParaRPr lang="en-GB" sz="1400" dirty="0"/>
          </a:p>
        </p:txBody>
      </p:sp>
    </p:spTree>
    <p:extLst>
      <p:ext uri="{BB962C8B-B14F-4D97-AF65-F5344CB8AC3E}">
        <p14:creationId xmlns:p14="http://schemas.microsoft.com/office/powerpoint/2010/main" val="4204349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2F60C5B-1127-1953-2E0B-5197EBD23A2B}"/>
              </a:ext>
            </a:extLst>
          </p:cNvPr>
          <p:cNvSpPr>
            <a:spLocks noGrp="1"/>
          </p:cNvSpPr>
          <p:nvPr>
            <p:ph type="title"/>
          </p:nvPr>
        </p:nvSpPr>
        <p:spPr>
          <a:xfrm>
            <a:off x="838200" y="365125"/>
            <a:ext cx="4349817" cy="1325563"/>
          </a:xfrm>
        </p:spPr>
        <p:txBody>
          <a:bodyPr>
            <a:noAutofit/>
          </a:bodyPr>
          <a:lstStyle/>
          <a:p>
            <a:r>
              <a:rPr lang="en-GB" sz="3600" b="1">
                <a:solidFill>
                  <a:srgbClr val="006965"/>
                </a:solidFill>
                <a:latin typeface="+mn-lt"/>
              </a:rPr>
              <a:t>Economically inactive residents by ethnicity</a:t>
            </a:r>
          </a:p>
        </p:txBody>
      </p:sp>
      <p:sp>
        <p:nvSpPr>
          <p:cNvPr id="5" name="TextBox 4">
            <a:extLst>
              <a:ext uri="{FF2B5EF4-FFF2-40B4-BE49-F238E27FC236}">
                <a16:creationId xmlns:a16="http://schemas.microsoft.com/office/drawing/2014/main" id="{DE33BB71-785B-EB1E-BAE7-4DB824A6E9E4}"/>
              </a:ext>
            </a:extLst>
          </p:cNvPr>
          <p:cNvSpPr txBox="1"/>
          <p:nvPr/>
        </p:nvSpPr>
        <p:spPr>
          <a:xfrm>
            <a:off x="0" y="6492875"/>
            <a:ext cx="5777484" cy="276999"/>
          </a:xfrm>
          <a:prstGeom prst="rect">
            <a:avLst/>
          </a:prstGeom>
          <a:noFill/>
        </p:spPr>
        <p:txBody>
          <a:bodyPr wrap="square" rtlCol="0">
            <a:spAutoFit/>
          </a:bodyPr>
          <a:lstStyle/>
          <a:p>
            <a:pPr algn="r"/>
            <a:r>
              <a:rPr lang="en-GB" sz="1200" i="1" dirty="0"/>
              <a:t>Base: 1,000 economically inactive residents of working age (excluding full-time students)</a:t>
            </a:r>
          </a:p>
        </p:txBody>
      </p:sp>
      <p:sp>
        <p:nvSpPr>
          <p:cNvPr id="6" name="TextBox 5">
            <a:extLst>
              <a:ext uri="{FF2B5EF4-FFF2-40B4-BE49-F238E27FC236}">
                <a16:creationId xmlns:a16="http://schemas.microsoft.com/office/drawing/2014/main" id="{10C79DF7-D879-3206-A78B-91BF6557E564}"/>
              </a:ext>
            </a:extLst>
          </p:cNvPr>
          <p:cNvSpPr txBox="1"/>
          <p:nvPr/>
        </p:nvSpPr>
        <p:spPr>
          <a:xfrm>
            <a:off x="10134091" y="6478418"/>
            <a:ext cx="1978891" cy="276999"/>
          </a:xfrm>
          <a:prstGeom prst="rect">
            <a:avLst/>
          </a:prstGeom>
          <a:noFill/>
        </p:spPr>
        <p:txBody>
          <a:bodyPr wrap="square">
            <a:spAutoFit/>
          </a:bodyPr>
          <a:lstStyle/>
          <a:p>
            <a:r>
              <a:rPr lang="en-GB" sz="1200" i="1">
                <a:ea typeface="Times New Roman" panose="02020603050405020304" pitchFamily="18" charset="0"/>
                <a:hlinkClick r:id="rId3"/>
              </a:rPr>
              <a:t>Source: Census, 2021, ONS </a:t>
            </a:r>
            <a:endParaRPr lang="en-GB" sz="1200" i="1"/>
          </a:p>
        </p:txBody>
      </p:sp>
      <p:sp>
        <p:nvSpPr>
          <p:cNvPr id="8" name="TextBox 7">
            <a:extLst>
              <a:ext uri="{FF2B5EF4-FFF2-40B4-BE49-F238E27FC236}">
                <a16:creationId xmlns:a16="http://schemas.microsoft.com/office/drawing/2014/main" id="{ED084B4A-0EC1-B578-B677-08B5C947D0C0}"/>
              </a:ext>
            </a:extLst>
          </p:cNvPr>
          <p:cNvSpPr txBox="1"/>
          <p:nvPr/>
        </p:nvSpPr>
        <p:spPr>
          <a:xfrm>
            <a:off x="6096000" y="1789782"/>
            <a:ext cx="5557920" cy="523220"/>
          </a:xfrm>
          <a:prstGeom prst="rect">
            <a:avLst/>
          </a:prstGeom>
          <a:noFill/>
        </p:spPr>
        <p:txBody>
          <a:bodyPr wrap="square" rtlCol="0">
            <a:spAutoFit/>
          </a:bodyPr>
          <a:lstStyle/>
          <a:p>
            <a:r>
              <a:rPr lang="en-GB" sz="1400" b="1" dirty="0">
                <a:solidFill>
                  <a:srgbClr val="006965"/>
                </a:solidFill>
              </a:rPr>
              <a:t>Residents of working age who identify as being of Asian ethnicity were most likely to be economically inactive at the time of the 2021 Census</a:t>
            </a:r>
          </a:p>
        </p:txBody>
      </p:sp>
      <p:sp>
        <p:nvSpPr>
          <p:cNvPr id="9" name="TextBox 8">
            <a:extLst>
              <a:ext uri="{FF2B5EF4-FFF2-40B4-BE49-F238E27FC236}">
                <a16:creationId xmlns:a16="http://schemas.microsoft.com/office/drawing/2014/main" id="{5001F6AF-B17E-AAAB-4D04-33A2146BE833}"/>
              </a:ext>
            </a:extLst>
          </p:cNvPr>
          <p:cNvSpPr txBox="1"/>
          <p:nvPr/>
        </p:nvSpPr>
        <p:spPr>
          <a:xfrm>
            <a:off x="924828" y="2524154"/>
            <a:ext cx="4263189" cy="2893100"/>
          </a:xfrm>
          <a:prstGeom prst="rect">
            <a:avLst/>
          </a:prstGeom>
          <a:noFill/>
          <a:ln w="12700">
            <a:noFill/>
          </a:ln>
        </p:spPr>
        <p:txBody>
          <a:bodyPr wrap="square" rtlCol="0">
            <a:spAutoFit/>
          </a:bodyPr>
          <a:lstStyle/>
          <a:p>
            <a:r>
              <a:rPr lang="en-GB" sz="1400" dirty="0"/>
              <a:t>Of the 1,000 working age residents, excluding full-time students, classified as economically inactive at the time of the 2021 Census, the majority were of white ethnicity followed by those of Asian ethnicity (see columns in the chart to the right).</a:t>
            </a:r>
          </a:p>
          <a:p>
            <a:endParaRPr lang="en-GB" sz="1400" dirty="0"/>
          </a:p>
          <a:p>
            <a:r>
              <a:rPr lang="en-GB" sz="1400" dirty="0"/>
              <a:t>When comparing the ethnic profile of the ward’s economically inactive population with the ethnic profile of the population of the ward as a whole, those who identify themselves </a:t>
            </a:r>
            <a:r>
              <a:rPr lang="en-GB" sz="1400"/>
              <a:t>as being of </a:t>
            </a:r>
            <a:r>
              <a:rPr lang="en-GB" sz="1400" dirty="0"/>
              <a:t>Asian ethnicity are more likely to be economically inactive than those from other ethnic groups (see dots in the chart to the right). </a:t>
            </a:r>
          </a:p>
          <a:p>
            <a:endParaRPr lang="en-GB" sz="1400" dirty="0"/>
          </a:p>
        </p:txBody>
      </p:sp>
      <p:graphicFrame>
        <p:nvGraphicFramePr>
          <p:cNvPr id="2" name="Chart 1">
            <a:extLst>
              <a:ext uri="{FF2B5EF4-FFF2-40B4-BE49-F238E27FC236}">
                <a16:creationId xmlns:a16="http://schemas.microsoft.com/office/drawing/2014/main" id="{3685FF22-BE5A-4B79-AB81-E56DA657AF2D}"/>
              </a:ext>
            </a:extLst>
          </p:cNvPr>
          <p:cNvGraphicFramePr>
            <a:graphicFrameLocks/>
          </p:cNvGraphicFramePr>
          <p:nvPr>
            <p:extLst>
              <p:ext uri="{D42A27DB-BD31-4B8C-83A1-F6EECF244321}">
                <p14:modId xmlns:p14="http://schemas.microsoft.com/office/powerpoint/2010/main" val="661164908"/>
              </p:ext>
            </p:extLst>
          </p:nvPr>
        </p:nvGraphicFramePr>
        <p:xfrm>
          <a:off x="6096000" y="2524154"/>
          <a:ext cx="5474100" cy="35319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55694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B412A7-BF8C-9F78-9316-D7B7AB01CF22}"/>
              </a:ext>
            </a:extLst>
          </p:cNvPr>
          <p:cNvSpPr>
            <a:spLocks noGrp="1"/>
          </p:cNvSpPr>
          <p:nvPr>
            <p:ph type="title"/>
          </p:nvPr>
        </p:nvSpPr>
        <p:spPr>
          <a:xfrm>
            <a:off x="838200" y="489526"/>
            <a:ext cx="4292065" cy="1325563"/>
          </a:xfrm>
        </p:spPr>
        <p:txBody>
          <a:bodyPr>
            <a:noAutofit/>
          </a:bodyPr>
          <a:lstStyle/>
          <a:p>
            <a:r>
              <a:rPr lang="en-GB" sz="3600" b="1">
                <a:solidFill>
                  <a:srgbClr val="006965"/>
                </a:solidFill>
                <a:latin typeface="+mn-lt"/>
              </a:rPr>
              <a:t>Unemployed residents by highest level of qualification</a:t>
            </a:r>
          </a:p>
        </p:txBody>
      </p:sp>
      <p:sp>
        <p:nvSpPr>
          <p:cNvPr id="9" name="TextBox 8">
            <a:extLst>
              <a:ext uri="{FF2B5EF4-FFF2-40B4-BE49-F238E27FC236}">
                <a16:creationId xmlns:a16="http://schemas.microsoft.com/office/drawing/2014/main" id="{55A17546-0E24-3216-87C1-7D14591D1524}"/>
              </a:ext>
            </a:extLst>
          </p:cNvPr>
          <p:cNvSpPr txBox="1"/>
          <p:nvPr/>
        </p:nvSpPr>
        <p:spPr>
          <a:xfrm>
            <a:off x="-1210767" y="6478417"/>
            <a:ext cx="5338864" cy="276999"/>
          </a:xfrm>
          <a:prstGeom prst="rect">
            <a:avLst/>
          </a:prstGeom>
          <a:noFill/>
        </p:spPr>
        <p:txBody>
          <a:bodyPr wrap="square" rtlCol="0">
            <a:spAutoFit/>
          </a:bodyPr>
          <a:lstStyle/>
          <a:p>
            <a:pPr algn="r"/>
            <a:r>
              <a:rPr lang="en-GB" sz="1200" i="1" dirty="0"/>
              <a:t>Base: 280 unemployed residents (excluding full-time students)</a:t>
            </a:r>
          </a:p>
        </p:txBody>
      </p:sp>
      <p:sp>
        <p:nvSpPr>
          <p:cNvPr id="3" name="TextBox 2">
            <a:extLst>
              <a:ext uri="{FF2B5EF4-FFF2-40B4-BE49-F238E27FC236}">
                <a16:creationId xmlns:a16="http://schemas.microsoft.com/office/drawing/2014/main" id="{F80C6277-3537-0CCA-1E1D-4571DA85BB56}"/>
              </a:ext>
            </a:extLst>
          </p:cNvPr>
          <p:cNvSpPr txBox="1"/>
          <p:nvPr/>
        </p:nvSpPr>
        <p:spPr>
          <a:xfrm>
            <a:off x="10134091" y="6478418"/>
            <a:ext cx="1978891" cy="276999"/>
          </a:xfrm>
          <a:prstGeom prst="rect">
            <a:avLst/>
          </a:prstGeom>
          <a:noFill/>
        </p:spPr>
        <p:txBody>
          <a:bodyPr wrap="square">
            <a:spAutoFit/>
          </a:bodyPr>
          <a:lstStyle/>
          <a:p>
            <a:r>
              <a:rPr lang="en-GB" sz="1200" i="1">
                <a:ea typeface="Times New Roman" panose="02020603050405020304" pitchFamily="18" charset="0"/>
                <a:hlinkClick r:id="rId2"/>
              </a:rPr>
              <a:t>Source: Census, 2021, ONS </a:t>
            </a:r>
            <a:endParaRPr lang="en-GB" sz="1200" i="1"/>
          </a:p>
        </p:txBody>
      </p:sp>
      <p:graphicFrame>
        <p:nvGraphicFramePr>
          <p:cNvPr id="5" name="Chart 4">
            <a:extLst>
              <a:ext uri="{FF2B5EF4-FFF2-40B4-BE49-F238E27FC236}">
                <a16:creationId xmlns:a16="http://schemas.microsoft.com/office/drawing/2014/main" id="{6FE6801A-094E-4B87-BDD2-F7D3F7219FF8}"/>
              </a:ext>
            </a:extLst>
          </p:cNvPr>
          <p:cNvGraphicFramePr>
            <a:graphicFrameLocks/>
          </p:cNvGraphicFramePr>
          <p:nvPr>
            <p:extLst>
              <p:ext uri="{D42A27DB-BD31-4B8C-83A1-F6EECF244321}">
                <p14:modId xmlns:p14="http://schemas.microsoft.com/office/powerpoint/2010/main" val="1189027833"/>
              </p:ext>
            </p:extLst>
          </p:nvPr>
        </p:nvGraphicFramePr>
        <p:xfrm>
          <a:off x="5932767" y="2141692"/>
          <a:ext cx="5655600" cy="3564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98A8B417-7805-2E3D-AE3E-908E4AB35738}"/>
              </a:ext>
            </a:extLst>
          </p:cNvPr>
          <p:cNvSpPr txBox="1"/>
          <p:nvPr/>
        </p:nvSpPr>
        <p:spPr>
          <a:xfrm>
            <a:off x="6100863" y="1152308"/>
            <a:ext cx="5319408" cy="954107"/>
          </a:xfrm>
          <a:prstGeom prst="rect">
            <a:avLst/>
          </a:prstGeom>
          <a:noFill/>
        </p:spPr>
        <p:txBody>
          <a:bodyPr wrap="square" rtlCol="0">
            <a:spAutoFit/>
          </a:bodyPr>
          <a:lstStyle/>
          <a:p>
            <a:r>
              <a:rPr lang="en-GB" sz="1400" b="1" dirty="0">
                <a:solidFill>
                  <a:srgbClr val="006965"/>
                </a:solidFill>
              </a:rPr>
              <a:t>Over a third of Terriers &amp; Amersham Hill residents who were unemployed at the time of the 2021 Census had a degree (or higher) level qualification. Approximately a fifth had no or level 1 / entry level qualifications. </a:t>
            </a:r>
          </a:p>
        </p:txBody>
      </p:sp>
      <p:sp>
        <p:nvSpPr>
          <p:cNvPr id="7" name="TextBox 6">
            <a:extLst>
              <a:ext uri="{FF2B5EF4-FFF2-40B4-BE49-F238E27FC236}">
                <a16:creationId xmlns:a16="http://schemas.microsoft.com/office/drawing/2014/main" id="{30252A55-D964-C84C-E3B0-C07124B0167C}"/>
              </a:ext>
            </a:extLst>
          </p:cNvPr>
          <p:cNvSpPr txBox="1"/>
          <p:nvPr/>
        </p:nvSpPr>
        <p:spPr>
          <a:xfrm>
            <a:off x="838200" y="2861796"/>
            <a:ext cx="4786745" cy="2031325"/>
          </a:xfrm>
          <a:prstGeom prst="rect">
            <a:avLst/>
          </a:prstGeom>
          <a:noFill/>
          <a:ln w="12700">
            <a:noFill/>
          </a:ln>
        </p:spPr>
        <p:txBody>
          <a:bodyPr wrap="square" rtlCol="0">
            <a:spAutoFit/>
          </a:bodyPr>
          <a:lstStyle/>
          <a:p>
            <a:r>
              <a:rPr lang="en-GB" sz="1400" dirty="0"/>
              <a:t>Over a third (39%) of Terriers &amp; Amersham Hill residents who were unemployed at the time of the 2021 Census had a degree (or higher) level qualification. Approximately a fifth (19%) had no or level 1 / entry level qualifications. </a:t>
            </a:r>
          </a:p>
          <a:p>
            <a:endParaRPr lang="en-GB" sz="1400" dirty="0"/>
          </a:p>
          <a:p>
            <a:r>
              <a:rPr lang="en-GB" sz="1400" dirty="0"/>
              <a:t>When compared to the qualification levels held by working-age residents (slide 47), those who are unemployed are more likely to have lower-level qualifications.  </a:t>
            </a:r>
          </a:p>
          <a:p>
            <a:endParaRPr lang="en-GB" sz="1400" dirty="0"/>
          </a:p>
        </p:txBody>
      </p:sp>
    </p:spTree>
    <p:extLst>
      <p:ext uri="{BB962C8B-B14F-4D97-AF65-F5344CB8AC3E}">
        <p14:creationId xmlns:p14="http://schemas.microsoft.com/office/powerpoint/2010/main" val="1117140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7A325-070C-B105-88BF-8C1C70C053B2}"/>
              </a:ext>
            </a:extLst>
          </p:cNvPr>
          <p:cNvSpPr>
            <a:spLocks noGrp="1"/>
          </p:cNvSpPr>
          <p:nvPr>
            <p:ph type="title"/>
          </p:nvPr>
        </p:nvSpPr>
        <p:spPr/>
        <p:txBody>
          <a:bodyPr>
            <a:normAutofit/>
          </a:bodyPr>
          <a:lstStyle/>
          <a:p>
            <a:pPr algn="ctr"/>
            <a:r>
              <a:rPr lang="en-GB" sz="2400" b="1" dirty="0">
                <a:solidFill>
                  <a:srgbClr val="006965"/>
                </a:solidFill>
                <a:latin typeface="+mn-lt"/>
              </a:rPr>
              <a:t>Terriers &amp; Amersham Hill </a:t>
            </a:r>
            <a:r>
              <a:rPr lang="en-GB" sz="2400" dirty="0">
                <a:latin typeface="+mn-lt"/>
              </a:rPr>
              <a:t>ward is located in High Wycombe, to the north of the </a:t>
            </a:r>
            <a:r>
              <a:rPr lang="en-GB" sz="2400">
                <a:latin typeface="+mn-lt"/>
              </a:rPr>
              <a:t>town centre (see maps below). </a:t>
            </a:r>
            <a:endParaRPr lang="en-GB" sz="2400" dirty="0">
              <a:latin typeface="+mn-lt"/>
            </a:endParaRPr>
          </a:p>
        </p:txBody>
      </p:sp>
      <p:sp>
        <p:nvSpPr>
          <p:cNvPr id="7" name="TextBox 6">
            <a:extLst>
              <a:ext uri="{FF2B5EF4-FFF2-40B4-BE49-F238E27FC236}">
                <a16:creationId xmlns:a16="http://schemas.microsoft.com/office/drawing/2014/main" id="{02779C58-59E8-3B62-0AE1-52EC28BE1B9E}"/>
              </a:ext>
            </a:extLst>
          </p:cNvPr>
          <p:cNvSpPr txBox="1"/>
          <p:nvPr/>
        </p:nvSpPr>
        <p:spPr>
          <a:xfrm>
            <a:off x="8656982" y="6323598"/>
            <a:ext cx="3711564" cy="338554"/>
          </a:xfrm>
          <a:prstGeom prst="rect">
            <a:avLst/>
          </a:prstGeom>
          <a:noFill/>
        </p:spPr>
        <p:txBody>
          <a:bodyPr wrap="square" rtlCol="0">
            <a:spAutoFit/>
          </a:bodyPr>
          <a:lstStyle/>
          <a:p>
            <a:r>
              <a:rPr lang="en-GB" sz="1600"/>
              <a:t>Click </a:t>
            </a:r>
            <a:r>
              <a:rPr lang="en-GB" sz="1600">
                <a:hlinkClick r:id="rId2"/>
              </a:rPr>
              <a:t>here</a:t>
            </a:r>
            <a:r>
              <a:rPr lang="en-GB" sz="1600"/>
              <a:t> for interactive map</a:t>
            </a:r>
          </a:p>
        </p:txBody>
      </p:sp>
      <p:pic>
        <p:nvPicPr>
          <p:cNvPr id="5" name="Picture 4">
            <a:extLst>
              <a:ext uri="{FF2B5EF4-FFF2-40B4-BE49-F238E27FC236}">
                <a16:creationId xmlns:a16="http://schemas.microsoft.com/office/drawing/2014/main" id="{8B447CB0-14DB-E7B3-8A8B-90AFE2A11A83}"/>
              </a:ext>
            </a:extLst>
          </p:cNvPr>
          <p:cNvPicPr>
            <a:picLocks noChangeAspect="1"/>
          </p:cNvPicPr>
          <p:nvPr/>
        </p:nvPicPr>
        <p:blipFill>
          <a:blip r:embed="rId3"/>
          <a:stretch>
            <a:fillRect/>
          </a:stretch>
        </p:blipFill>
        <p:spPr>
          <a:xfrm>
            <a:off x="1501391" y="1688944"/>
            <a:ext cx="3362704" cy="4371516"/>
          </a:xfrm>
          <a:prstGeom prst="rect">
            <a:avLst/>
          </a:prstGeom>
        </p:spPr>
      </p:pic>
      <p:pic>
        <p:nvPicPr>
          <p:cNvPr id="9" name="Picture 8">
            <a:extLst>
              <a:ext uri="{FF2B5EF4-FFF2-40B4-BE49-F238E27FC236}">
                <a16:creationId xmlns:a16="http://schemas.microsoft.com/office/drawing/2014/main" id="{A7F74656-60C4-3D08-B504-8FC428344CAA}"/>
              </a:ext>
            </a:extLst>
          </p:cNvPr>
          <p:cNvPicPr>
            <a:picLocks noChangeAspect="1"/>
          </p:cNvPicPr>
          <p:nvPr/>
        </p:nvPicPr>
        <p:blipFill>
          <a:blip r:embed="rId4"/>
          <a:stretch>
            <a:fillRect/>
          </a:stretch>
        </p:blipFill>
        <p:spPr>
          <a:xfrm>
            <a:off x="6012453" y="1612844"/>
            <a:ext cx="4500311" cy="4445871"/>
          </a:xfrm>
          <a:prstGeom prst="rect">
            <a:avLst/>
          </a:prstGeom>
        </p:spPr>
      </p:pic>
    </p:spTree>
    <p:extLst>
      <p:ext uri="{BB962C8B-B14F-4D97-AF65-F5344CB8AC3E}">
        <p14:creationId xmlns:p14="http://schemas.microsoft.com/office/powerpoint/2010/main" val="1241771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B412A7-BF8C-9F78-9316-D7B7AB01CF22}"/>
              </a:ext>
            </a:extLst>
          </p:cNvPr>
          <p:cNvSpPr>
            <a:spLocks noGrp="1"/>
          </p:cNvSpPr>
          <p:nvPr>
            <p:ph type="title"/>
          </p:nvPr>
        </p:nvSpPr>
        <p:spPr>
          <a:xfrm>
            <a:off x="838200" y="489526"/>
            <a:ext cx="4292065" cy="1325563"/>
          </a:xfrm>
        </p:spPr>
        <p:txBody>
          <a:bodyPr>
            <a:noAutofit/>
          </a:bodyPr>
          <a:lstStyle/>
          <a:p>
            <a:r>
              <a:rPr lang="en-GB" sz="3600" b="1">
                <a:solidFill>
                  <a:srgbClr val="006965"/>
                </a:solidFill>
                <a:latin typeface="+mn-lt"/>
              </a:rPr>
              <a:t>Economically inactive residents by highest level of qualification</a:t>
            </a:r>
          </a:p>
        </p:txBody>
      </p:sp>
      <p:sp>
        <p:nvSpPr>
          <p:cNvPr id="5" name="TextBox 4">
            <a:extLst>
              <a:ext uri="{FF2B5EF4-FFF2-40B4-BE49-F238E27FC236}">
                <a16:creationId xmlns:a16="http://schemas.microsoft.com/office/drawing/2014/main" id="{00D13D5F-699C-856A-D1FB-0B6A8A496210}"/>
              </a:ext>
            </a:extLst>
          </p:cNvPr>
          <p:cNvSpPr txBox="1"/>
          <p:nvPr/>
        </p:nvSpPr>
        <p:spPr>
          <a:xfrm>
            <a:off x="-166177" y="6484395"/>
            <a:ext cx="5910834" cy="276999"/>
          </a:xfrm>
          <a:prstGeom prst="rect">
            <a:avLst/>
          </a:prstGeom>
          <a:noFill/>
        </p:spPr>
        <p:txBody>
          <a:bodyPr wrap="square" rtlCol="0">
            <a:spAutoFit/>
          </a:bodyPr>
          <a:lstStyle/>
          <a:p>
            <a:pPr algn="r"/>
            <a:r>
              <a:rPr lang="en-GB" sz="1200" i="1" dirty="0"/>
              <a:t>Base: 1,000 economically inactive residents of working age (excluding full-time students)</a:t>
            </a:r>
          </a:p>
        </p:txBody>
      </p:sp>
      <p:sp>
        <p:nvSpPr>
          <p:cNvPr id="6" name="TextBox 5">
            <a:extLst>
              <a:ext uri="{FF2B5EF4-FFF2-40B4-BE49-F238E27FC236}">
                <a16:creationId xmlns:a16="http://schemas.microsoft.com/office/drawing/2014/main" id="{96FADB45-3DA1-86C8-2EF6-7CDB9DF31937}"/>
              </a:ext>
            </a:extLst>
          </p:cNvPr>
          <p:cNvSpPr txBox="1"/>
          <p:nvPr/>
        </p:nvSpPr>
        <p:spPr>
          <a:xfrm>
            <a:off x="10134091" y="6478418"/>
            <a:ext cx="1978891" cy="276999"/>
          </a:xfrm>
          <a:prstGeom prst="rect">
            <a:avLst/>
          </a:prstGeom>
          <a:noFill/>
        </p:spPr>
        <p:txBody>
          <a:bodyPr wrap="square">
            <a:spAutoFit/>
          </a:bodyPr>
          <a:lstStyle/>
          <a:p>
            <a:r>
              <a:rPr lang="en-GB" sz="1200" i="1">
                <a:latin typeface="Calibri" panose="020F0502020204030204" pitchFamily="34" charset="0"/>
                <a:ea typeface="Times New Roman" panose="02020603050405020304" pitchFamily="18" charset="0"/>
                <a:hlinkClick r:id="rId2"/>
              </a:rPr>
              <a:t>Source: Census, 2021, ONS </a:t>
            </a:r>
            <a:endParaRPr lang="en-GB" sz="1200" i="1"/>
          </a:p>
        </p:txBody>
      </p:sp>
      <p:graphicFrame>
        <p:nvGraphicFramePr>
          <p:cNvPr id="3" name="Chart 2">
            <a:extLst>
              <a:ext uri="{FF2B5EF4-FFF2-40B4-BE49-F238E27FC236}">
                <a16:creationId xmlns:a16="http://schemas.microsoft.com/office/drawing/2014/main" id="{7BEA0569-4B9E-4772-9B5F-7544ABEBC11B}"/>
              </a:ext>
            </a:extLst>
          </p:cNvPr>
          <p:cNvGraphicFramePr>
            <a:graphicFrameLocks/>
          </p:cNvGraphicFramePr>
          <p:nvPr>
            <p:extLst>
              <p:ext uri="{D42A27DB-BD31-4B8C-83A1-F6EECF244321}">
                <p14:modId xmlns:p14="http://schemas.microsoft.com/office/powerpoint/2010/main" val="1651377156"/>
              </p:ext>
            </p:extLst>
          </p:nvPr>
        </p:nvGraphicFramePr>
        <p:xfrm>
          <a:off x="6115754" y="2230451"/>
          <a:ext cx="5310000" cy="347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5565B90C-E8DF-8E2A-A1DA-86D5A105E993}"/>
              </a:ext>
            </a:extLst>
          </p:cNvPr>
          <p:cNvSpPr txBox="1"/>
          <p:nvPr/>
        </p:nvSpPr>
        <p:spPr>
          <a:xfrm>
            <a:off x="6100863" y="1152308"/>
            <a:ext cx="5319408" cy="954107"/>
          </a:xfrm>
          <a:prstGeom prst="rect">
            <a:avLst/>
          </a:prstGeom>
          <a:noFill/>
        </p:spPr>
        <p:txBody>
          <a:bodyPr wrap="square" rtlCol="0">
            <a:spAutoFit/>
          </a:bodyPr>
          <a:lstStyle/>
          <a:p>
            <a:r>
              <a:rPr lang="en-GB" sz="1400" b="1" dirty="0">
                <a:solidFill>
                  <a:srgbClr val="006965"/>
                </a:solidFill>
              </a:rPr>
              <a:t>Just over a fifth of Terriers &amp; Amersham Hill working-age residents who were economically inactive at the time of the 2021 Census have no qualifications. With a further 12% having low level qualifications (level 1 and below). </a:t>
            </a:r>
          </a:p>
        </p:txBody>
      </p:sp>
      <p:sp>
        <p:nvSpPr>
          <p:cNvPr id="8" name="TextBox 7">
            <a:extLst>
              <a:ext uri="{FF2B5EF4-FFF2-40B4-BE49-F238E27FC236}">
                <a16:creationId xmlns:a16="http://schemas.microsoft.com/office/drawing/2014/main" id="{ED7900A0-6495-E68E-0024-5B09E2309AAB}"/>
              </a:ext>
            </a:extLst>
          </p:cNvPr>
          <p:cNvSpPr txBox="1"/>
          <p:nvPr/>
        </p:nvSpPr>
        <p:spPr>
          <a:xfrm>
            <a:off x="838200" y="2861796"/>
            <a:ext cx="4786745" cy="2462213"/>
          </a:xfrm>
          <a:prstGeom prst="rect">
            <a:avLst/>
          </a:prstGeom>
          <a:noFill/>
          <a:ln w="12700">
            <a:noFill/>
          </a:ln>
        </p:spPr>
        <p:txBody>
          <a:bodyPr wrap="square" rtlCol="0">
            <a:spAutoFit/>
          </a:bodyPr>
          <a:lstStyle/>
          <a:p>
            <a:r>
              <a:rPr lang="en-GB" sz="1400" dirty="0"/>
              <a:t>Just over a fifth (22%) of Terriers &amp; Amersham Hill working-age residents who were economically inactive at the time of the 2021 Census have no qualifications. With a further 12% having low level qualifications (level 1 and below). </a:t>
            </a:r>
          </a:p>
          <a:p>
            <a:endParaRPr lang="en-GB" sz="1400" dirty="0"/>
          </a:p>
          <a:p>
            <a:r>
              <a:rPr lang="en-GB" sz="1400" dirty="0"/>
              <a:t>When compared to the qualification levels held by working-age residents (slide 47), those who are economically inactive are more likely to have no or lower-level qualifications. They are also more likely to have no or lower-level qualifications than those who are unemployed.   </a:t>
            </a:r>
          </a:p>
          <a:p>
            <a:endParaRPr lang="en-GB" sz="1400" dirty="0"/>
          </a:p>
        </p:txBody>
      </p:sp>
    </p:spTree>
    <p:extLst>
      <p:ext uri="{BB962C8B-B14F-4D97-AF65-F5344CB8AC3E}">
        <p14:creationId xmlns:p14="http://schemas.microsoft.com/office/powerpoint/2010/main" val="3669704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2AF79-A1A1-AB47-6621-4D39F14F8DEB}"/>
              </a:ext>
            </a:extLst>
          </p:cNvPr>
          <p:cNvSpPr>
            <a:spLocks noGrp="1"/>
          </p:cNvSpPr>
          <p:nvPr>
            <p:ph type="title"/>
          </p:nvPr>
        </p:nvSpPr>
        <p:spPr>
          <a:xfrm>
            <a:off x="838200" y="683274"/>
            <a:ext cx="5105400" cy="1325563"/>
          </a:xfrm>
        </p:spPr>
        <p:txBody>
          <a:bodyPr>
            <a:noAutofit/>
          </a:bodyPr>
          <a:lstStyle/>
          <a:p>
            <a:r>
              <a:rPr lang="en-GB" sz="3600" b="1">
                <a:solidFill>
                  <a:srgbClr val="006965"/>
                </a:solidFill>
                <a:latin typeface="+mn-lt"/>
              </a:rPr>
              <a:t>Unemployed residents by socio-economic classification </a:t>
            </a:r>
          </a:p>
        </p:txBody>
      </p:sp>
      <p:sp>
        <p:nvSpPr>
          <p:cNvPr id="5" name="TextBox 4">
            <a:extLst>
              <a:ext uri="{FF2B5EF4-FFF2-40B4-BE49-F238E27FC236}">
                <a16:creationId xmlns:a16="http://schemas.microsoft.com/office/drawing/2014/main" id="{ECEF4CB8-D861-D3B2-7827-421BE436DF09}"/>
              </a:ext>
            </a:extLst>
          </p:cNvPr>
          <p:cNvSpPr txBox="1"/>
          <p:nvPr/>
        </p:nvSpPr>
        <p:spPr>
          <a:xfrm>
            <a:off x="79018" y="6238959"/>
            <a:ext cx="5338864" cy="276999"/>
          </a:xfrm>
          <a:prstGeom prst="rect">
            <a:avLst/>
          </a:prstGeom>
          <a:noFill/>
        </p:spPr>
        <p:txBody>
          <a:bodyPr wrap="square" rtlCol="0">
            <a:spAutoFit/>
          </a:bodyPr>
          <a:lstStyle/>
          <a:p>
            <a:r>
              <a:rPr lang="en-GB" sz="1200" i="1" dirty="0"/>
              <a:t>Base: 280 unemployed residents (excluding full-time students)</a:t>
            </a:r>
          </a:p>
        </p:txBody>
      </p:sp>
      <p:sp>
        <p:nvSpPr>
          <p:cNvPr id="3" name="TextBox 2">
            <a:extLst>
              <a:ext uri="{FF2B5EF4-FFF2-40B4-BE49-F238E27FC236}">
                <a16:creationId xmlns:a16="http://schemas.microsoft.com/office/drawing/2014/main" id="{5CBEB5EC-1C99-D3FF-B256-A2E80C4629CA}"/>
              </a:ext>
            </a:extLst>
          </p:cNvPr>
          <p:cNvSpPr txBox="1"/>
          <p:nvPr/>
        </p:nvSpPr>
        <p:spPr>
          <a:xfrm>
            <a:off x="85223" y="6515958"/>
            <a:ext cx="6104021" cy="276999"/>
          </a:xfrm>
          <a:prstGeom prst="rect">
            <a:avLst/>
          </a:prstGeom>
          <a:noFill/>
        </p:spPr>
        <p:txBody>
          <a:bodyPr wrap="square" rtlCol="0">
            <a:spAutoFit/>
          </a:bodyPr>
          <a:lstStyle/>
          <a:p>
            <a:r>
              <a:rPr lang="en-GB" sz="1200" i="1"/>
              <a:t>Note, we are unable to replicate this analysis for economically inactive residents of working age.</a:t>
            </a:r>
          </a:p>
        </p:txBody>
      </p:sp>
      <p:sp>
        <p:nvSpPr>
          <p:cNvPr id="8" name="TextBox 7">
            <a:extLst>
              <a:ext uri="{FF2B5EF4-FFF2-40B4-BE49-F238E27FC236}">
                <a16:creationId xmlns:a16="http://schemas.microsoft.com/office/drawing/2014/main" id="{54F6BF52-8BC2-E514-6C31-904E7C149A8E}"/>
              </a:ext>
            </a:extLst>
          </p:cNvPr>
          <p:cNvSpPr txBox="1"/>
          <p:nvPr/>
        </p:nvSpPr>
        <p:spPr>
          <a:xfrm>
            <a:off x="10134091" y="6478418"/>
            <a:ext cx="1978891" cy="276999"/>
          </a:xfrm>
          <a:prstGeom prst="rect">
            <a:avLst/>
          </a:prstGeom>
          <a:noFill/>
        </p:spPr>
        <p:txBody>
          <a:bodyPr wrap="square">
            <a:spAutoFit/>
          </a:bodyPr>
          <a:lstStyle/>
          <a:p>
            <a:r>
              <a:rPr lang="en-GB" sz="1200" i="1">
                <a:latin typeface="Calibri" panose="020F0502020204030204" pitchFamily="34" charset="0"/>
                <a:ea typeface="Times New Roman" panose="02020603050405020304" pitchFamily="18" charset="0"/>
                <a:hlinkClick r:id="rId2"/>
              </a:rPr>
              <a:t>Source: Census, 2021, ONS </a:t>
            </a:r>
            <a:endParaRPr lang="en-GB" sz="1200" i="1"/>
          </a:p>
        </p:txBody>
      </p:sp>
      <p:graphicFrame>
        <p:nvGraphicFramePr>
          <p:cNvPr id="4" name="Chart 3">
            <a:extLst>
              <a:ext uri="{FF2B5EF4-FFF2-40B4-BE49-F238E27FC236}">
                <a16:creationId xmlns:a16="http://schemas.microsoft.com/office/drawing/2014/main" id="{1EF22585-7FD7-4DEA-B8AE-D22E97BB1761}"/>
              </a:ext>
            </a:extLst>
          </p:cNvPr>
          <p:cNvGraphicFramePr>
            <a:graphicFrameLocks/>
          </p:cNvGraphicFramePr>
          <p:nvPr>
            <p:extLst>
              <p:ext uri="{D42A27DB-BD31-4B8C-83A1-F6EECF244321}">
                <p14:modId xmlns:p14="http://schemas.microsoft.com/office/powerpoint/2010/main" val="2949076260"/>
              </p:ext>
            </p:extLst>
          </p:nvPr>
        </p:nvGraphicFramePr>
        <p:xfrm>
          <a:off x="6489038" y="2030867"/>
          <a:ext cx="5446800" cy="408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0D9BFD60-670B-5C13-E173-10377AA6AFE1}"/>
              </a:ext>
            </a:extLst>
          </p:cNvPr>
          <p:cNvSpPr txBox="1"/>
          <p:nvPr/>
        </p:nvSpPr>
        <p:spPr>
          <a:xfrm>
            <a:off x="838200" y="2861796"/>
            <a:ext cx="4786745" cy="2031325"/>
          </a:xfrm>
          <a:prstGeom prst="rect">
            <a:avLst/>
          </a:prstGeom>
          <a:noFill/>
          <a:ln w="12700">
            <a:noFill/>
          </a:ln>
        </p:spPr>
        <p:txBody>
          <a:bodyPr wrap="square" rtlCol="0">
            <a:spAutoFit/>
          </a:bodyPr>
          <a:lstStyle/>
          <a:p>
            <a:r>
              <a:rPr lang="en-GB" sz="1400" dirty="0"/>
              <a:t>At the time of the 2021 Census, just over half (53%) of Terriers &amp; Amersham Hill’s unemployed residents had never worked or were long-term unemployed. This was slightly higher than the county average (48%) and slightly lower than the national average (54%). </a:t>
            </a:r>
          </a:p>
          <a:p>
            <a:endParaRPr lang="en-GB" sz="1400" dirty="0"/>
          </a:p>
          <a:p>
            <a:r>
              <a:rPr lang="en-GB" sz="1400" dirty="0"/>
              <a:t>19% usually work in managerial, admin or professional roles and 17% usually work in semi-routine or routine operations. </a:t>
            </a:r>
          </a:p>
          <a:p>
            <a:endParaRPr lang="en-GB" sz="1400" dirty="0"/>
          </a:p>
        </p:txBody>
      </p:sp>
      <p:sp>
        <p:nvSpPr>
          <p:cNvPr id="10" name="TextBox 9">
            <a:extLst>
              <a:ext uri="{FF2B5EF4-FFF2-40B4-BE49-F238E27FC236}">
                <a16:creationId xmlns:a16="http://schemas.microsoft.com/office/drawing/2014/main" id="{379BBB23-4E4F-A05C-0ECA-A22C332C32BC}"/>
              </a:ext>
            </a:extLst>
          </p:cNvPr>
          <p:cNvSpPr txBox="1"/>
          <p:nvPr/>
        </p:nvSpPr>
        <p:spPr>
          <a:xfrm>
            <a:off x="6616430" y="1365140"/>
            <a:ext cx="5319408" cy="523220"/>
          </a:xfrm>
          <a:prstGeom prst="rect">
            <a:avLst/>
          </a:prstGeom>
          <a:noFill/>
        </p:spPr>
        <p:txBody>
          <a:bodyPr wrap="square" rtlCol="0">
            <a:spAutoFit/>
          </a:bodyPr>
          <a:lstStyle/>
          <a:p>
            <a:r>
              <a:rPr lang="en-GB" sz="1400" b="1" dirty="0">
                <a:solidFill>
                  <a:srgbClr val="006965"/>
                </a:solidFill>
              </a:rPr>
              <a:t>Just over half of the ward’s unemployed residents are classified as long-term unemployed or have never worked. </a:t>
            </a:r>
          </a:p>
        </p:txBody>
      </p:sp>
    </p:spTree>
    <p:extLst>
      <p:ext uri="{BB962C8B-B14F-4D97-AF65-F5344CB8AC3E}">
        <p14:creationId xmlns:p14="http://schemas.microsoft.com/office/powerpoint/2010/main" val="961708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0EB34-2779-1D08-11FF-CFB6B57BADCA}"/>
              </a:ext>
            </a:extLst>
          </p:cNvPr>
          <p:cNvSpPr>
            <a:spLocks noGrp="1"/>
          </p:cNvSpPr>
          <p:nvPr>
            <p:ph type="title"/>
          </p:nvPr>
        </p:nvSpPr>
        <p:spPr>
          <a:xfrm>
            <a:off x="314403" y="274259"/>
            <a:ext cx="10515600" cy="1325563"/>
          </a:xfrm>
        </p:spPr>
        <p:txBody>
          <a:bodyPr>
            <a:normAutofit/>
          </a:bodyPr>
          <a:lstStyle/>
          <a:p>
            <a:r>
              <a:rPr lang="en-GB" sz="4000" b="1" dirty="0">
                <a:solidFill>
                  <a:srgbClr val="006965"/>
                </a:solidFill>
                <a:latin typeface="+mn-lt"/>
              </a:rPr>
              <a:t>Unemployment-related benefit claimants (the Claimant Count)</a:t>
            </a:r>
          </a:p>
        </p:txBody>
      </p:sp>
      <p:sp>
        <p:nvSpPr>
          <p:cNvPr id="5" name="TextBox 4">
            <a:extLst>
              <a:ext uri="{FF2B5EF4-FFF2-40B4-BE49-F238E27FC236}">
                <a16:creationId xmlns:a16="http://schemas.microsoft.com/office/drawing/2014/main" id="{25500997-15A2-994B-D546-EE9807389B14}"/>
              </a:ext>
            </a:extLst>
          </p:cNvPr>
          <p:cNvSpPr txBox="1"/>
          <p:nvPr/>
        </p:nvSpPr>
        <p:spPr>
          <a:xfrm>
            <a:off x="314403" y="1690688"/>
            <a:ext cx="6187997" cy="3970318"/>
          </a:xfrm>
          <a:prstGeom prst="rect">
            <a:avLst/>
          </a:prstGeom>
          <a:noFill/>
          <a:ln w="12700">
            <a:noFill/>
          </a:ln>
        </p:spPr>
        <p:txBody>
          <a:bodyPr wrap="square" rtlCol="0">
            <a:spAutoFit/>
          </a:bodyPr>
          <a:lstStyle/>
          <a:p>
            <a:endParaRPr lang="en-GB" sz="1400" dirty="0"/>
          </a:p>
          <a:p>
            <a:r>
              <a:rPr lang="en-GB" sz="1400" dirty="0">
                <a:effectLst/>
                <a:latin typeface="Calibri" panose="020F0502020204030204" pitchFamily="34" charset="0"/>
                <a:ea typeface="Calibri" panose="020F0502020204030204" pitchFamily="34" charset="0"/>
                <a:cs typeface="Arial" panose="020B0604020202020204" pitchFamily="34" charset="0"/>
              </a:rPr>
              <a:t>In April 2023, </a:t>
            </a:r>
            <a:r>
              <a:rPr lang="en-GB" sz="1400" b="1" dirty="0">
                <a:solidFill>
                  <a:srgbClr val="006965"/>
                </a:solidFill>
                <a:effectLst/>
                <a:latin typeface="Calibri" panose="020F0502020204030204" pitchFamily="34" charset="0"/>
                <a:ea typeface="Calibri" panose="020F0502020204030204" pitchFamily="34" charset="0"/>
                <a:cs typeface="Arial" panose="020B0604020202020204" pitchFamily="34" charset="0"/>
              </a:rPr>
              <a:t>270</a:t>
            </a:r>
            <a:r>
              <a:rPr lang="en-GB" sz="1400" dirty="0">
                <a:effectLst/>
                <a:latin typeface="Calibri" panose="020F0502020204030204" pitchFamily="34" charset="0"/>
                <a:ea typeface="Calibri" panose="020F0502020204030204" pitchFamily="34" charset="0"/>
                <a:cs typeface="Arial" panose="020B0604020202020204" pitchFamily="34" charset="0"/>
              </a:rPr>
              <a:t> Terriers &amp; Amersham Hill residents were claiming unemployment-related benefits. </a:t>
            </a:r>
          </a:p>
          <a:p>
            <a:endParaRPr lang="en-GB" sz="1400" b="1" dirty="0">
              <a:solidFill>
                <a:srgbClr val="006965"/>
              </a:solidFill>
              <a:latin typeface="Calibri" panose="020F0502020204030204" pitchFamily="34" charset="0"/>
              <a:cs typeface="Arial" panose="020B0604020202020204" pitchFamily="34" charset="0"/>
            </a:endParaRPr>
          </a:p>
          <a:p>
            <a:r>
              <a:rPr lang="en-GB" sz="1400" dirty="0"/>
              <a:t>Prior to the onset of the Covid-19 pandemic, the claimant rate</a:t>
            </a:r>
            <a:r>
              <a:rPr lang="en-GB" sz="1400" baseline="30000" dirty="0"/>
              <a:t>1</a:t>
            </a:r>
            <a:r>
              <a:rPr lang="en-GB" sz="1400" dirty="0"/>
              <a:t> for Terriers &amp; Amersham Hill was higher than the Buckinghamshire average but below the national average.  </a:t>
            </a:r>
          </a:p>
          <a:p>
            <a:endParaRPr lang="en-GB" sz="1400" dirty="0"/>
          </a:p>
          <a:p>
            <a:r>
              <a:rPr lang="en-GB" sz="1400" dirty="0"/>
              <a:t>Across all three areas, the claimant rate increased as a result of the Covid-19 pandemic. </a:t>
            </a:r>
          </a:p>
          <a:p>
            <a:endParaRPr lang="en-GB" sz="1400" dirty="0"/>
          </a:p>
          <a:p>
            <a:r>
              <a:rPr lang="en-GB" sz="1400" dirty="0"/>
              <a:t>In April 2021</a:t>
            </a:r>
            <a:r>
              <a:rPr lang="en-GB" sz="1400" baseline="30000" dirty="0"/>
              <a:t>2</a:t>
            </a:r>
            <a:r>
              <a:rPr lang="en-GB" sz="1400" dirty="0"/>
              <a:t> the claimant count rate in Terriers &amp; Amersham Hill was 6.1%, higher than the Buckinghamshire average (4.4%), but slightly lower than the national average (6.3%).</a:t>
            </a:r>
          </a:p>
          <a:p>
            <a:endParaRPr lang="en-GB" sz="1400" dirty="0"/>
          </a:p>
          <a:p>
            <a:r>
              <a:rPr lang="en-GB" sz="1400" dirty="0"/>
              <a:t>By April 2023, Terriers &amp; Amersham Hill’s claimant rate had fallen to 4.0%, but remained higher than the Buckinghamshire average and more than twice the pre-pandemic rate. </a:t>
            </a:r>
          </a:p>
        </p:txBody>
      </p:sp>
      <p:sp>
        <p:nvSpPr>
          <p:cNvPr id="6" name="TextBox 5">
            <a:extLst>
              <a:ext uri="{FF2B5EF4-FFF2-40B4-BE49-F238E27FC236}">
                <a16:creationId xmlns:a16="http://schemas.microsoft.com/office/drawing/2014/main" id="{50B73508-0CB5-955C-8DAA-A7716AAA8F5C}"/>
              </a:ext>
            </a:extLst>
          </p:cNvPr>
          <p:cNvSpPr txBox="1"/>
          <p:nvPr/>
        </p:nvSpPr>
        <p:spPr>
          <a:xfrm>
            <a:off x="9033164" y="6354376"/>
            <a:ext cx="2521527" cy="276999"/>
          </a:xfrm>
          <a:prstGeom prst="rect">
            <a:avLst/>
          </a:prstGeom>
          <a:noFill/>
        </p:spPr>
        <p:txBody>
          <a:bodyPr wrap="square">
            <a:spAutoFit/>
          </a:bodyPr>
          <a:lstStyle/>
          <a:p>
            <a:r>
              <a:rPr lang="en-GB" sz="1200" i="1">
                <a:latin typeface="Calibri" panose="020F0502020204030204" pitchFamily="34" charset="0"/>
                <a:ea typeface="Times New Roman" panose="02020603050405020304" pitchFamily="18" charset="0"/>
              </a:rPr>
              <a:t>Source: </a:t>
            </a:r>
            <a:r>
              <a:rPr lang="en-GB" sz="1200" i="1">
                <a:latin typeface="Calibri" panose="020F0502020204030204" pitchFamily="34" charset="0"/>
                <a:ea typeface="Times New Roman" panose="02020603050405020304" pitchFamily="18" charset="0"/>
                <a:hlinkClick r:id="rId2"/>
              </a:rPr>
              <a:t>Claimant count, 2023, DWP </a:t>
            </a:r>
            <a:endParaRPr lang="en-GB" sz="1200" i="1"/>
          </a:p>
        </p:txBody>
      </p:sp>
      <p:sp>
        <p:nvSpPr>
          <p:cNvPr id="3" name="TextBox 2">
            <a:extLst>
              <a:ext uri="{FF2B5EF4-FFF2-40B4-BE49-F238E27FC236}">
                <a16:creationId xmlns:a16="http://schemas.microsoft.com/office/drawing/2014/main" id="{378048C1-4D60-9675-0808-ED25769BC43B}"/>
              </a:ext>
            </a:extLst>
          </p:cNvPr>
          <p:cNvSpPr txBox="1"/>
          <p:nvPr/>
        </p:nvSpPr>
        <p:spPr>
          <a:xfrm>
            <a:off x="6769197" y="1260249"/>
            <a:ext cx="5422802" cy="773673"/>
          </a:xfrm>
          <a:prstGeom prst="rect">
            <a:avLst/>
          </a:prstGeom>
          <a:noFill/>
          <a:ln w="12700">
            <a:noFill/>
          </a:ln>
        </p:spPr>
        <p:txBody>
          <a:bodyPr wrap="square" rtlCol="0">
            <a:spAutoFit/>
          </a:bodyPr>
          <a:lstStyle/>
          <a:p>
            <a:pPr>
              <a:lnSpc>
                <a:spcPct val="107000"/>
              </a:lnSpc>
              <a:spcAft>
                <a:spcPts val="800"/>
              </a:spcAft>
            </a:pPr>
            <a:r>
              <a:rPr lang="en-GB" sz="1400" b="1" dirty="0">
                <a:solidFill>
                  <a:srgbClr val="006965"/>
                </a:solidFill>
                <a:latin typeface="Calibri" panose="020F0502020204030204" pitchFamily="34" charset="0"/>
                <a:ea typeface="Calibri" panose="020F0502020204030204" pitchFamily="34" charset="0"/>
                <a:cs typeface="Arial" panose="020B0604020202020204" pitchFamily="34" charset="0"/>
              </a:rPr>
              <a:t>The proportion of Terriers &amp; Amersham Hill residents claiming unemployment-related benefits has been higher than the Buckinghamshire average over the last five years.</a:t>
            </a:r>
          </a:p>
        </p:txBody>
      </p:sp>
      <p:sp>
        <p:nvSpPr>
          <p:cNvPr id="7" name="TextBox 6">
            <a:extLst>
              <a:ext uri="{FF2B5EF4-FFF2-40B4-BE49-F238E27FC236}">
                <a16:creationId xmlns:a16="http://schemas.microsoft.com/office/drawing/2014/main" id="{45E3D028-F44B-C257-1E49-7F48A3CA29C5}"/>
              </a:ext>
            </a:extLst>
          </p:cNvPr>
          <p:cNvSpPr txBox="1"/>
          <p:nvPr/>
        </p:nvSpPr>
        <p:spPr>
          <a:xfrm>
            <a:off x="314403" y="6091893"/>
            <a:ext cx="5864322" cy="646331"/>
          </a:xfrm>
          <a:prstGeom prst="rect">
            <a:avLst/>
          </a:prstGeom>
          <a:noFill/>
        </p:spPr>
        <p:txBody>
          <a:bodyPr wrap="square" rtlCol="0">
            <a:spAutoFit/>
          </a:bodyPr>
          <a:lstStyle/>
          <a:p>
            <a:r>
              <a:rPr lang="en-GB" sz="1200" i="1" baseline="30000"/>
              <a:t>1 </a:t>
            </a:r>
            <a:r>
              <a:rPr lang="en-GB" sz="1200" i="1"/>
              <a:t>Unemployment-related benefit claimants as a proportion of all residents aged 16-64</a:t>
            </a:r>
          </a:p>
          <a:p>
            <a:r>
              <a:rPr lang="en-GB" sz="1200" i="1" baseline="30000"/>
              <a:t>2 </a:t>
            </a:r>
            <a:r>
              <a:rPr lang="en-GB" sz="1200" i="1"/>
              <a:t>Data is presented for the month of April as this is estimated to be the month least affected by job market seasonality</a:t>
            </a:r>
          </a:p>
        </p:txBody>
      </p:sp>
      <p:graphicFrame>
        <p:nvGraphicFramePr>
          <p:cNvPr id="4" name="Chart 3">
            <a:extLst>
              <a:ext uri="{FF2B5EF4-FFF2-40B4-BE49-F238E27FC236}">
                <a16:creationId xmlns:a16="http://schemas.microsoft.com/office/drawing/2014/main" id="{AC27B4D8-B013-0217-B32C-7A17113BFA43}"/>
              </a:ext>
            </a:extLst>
          </p:cNvPr>
          <p:cNvGraphicFramePr>
            <a:graphicFrameLocks/>
          </p:cNvGraphicFramePr>
          <p:nvPr>
            <p:extLst>
              <p:ext uri="{D42A27DB-BD31-4B8C-83A1-F6EECF244321}">
                <p14:modId xmlns:p14="http://schemas.microsoft.com/office/powerpoint/2010/main" val="2471128183"/>
              </p:ext>
            </p:extLst>
          </p:nvPr>
        </p:nvGraphicFramePr>
        <p:xfrm>
          <a:off x="6769198" y="2710974"/>
          <a:ext cx="5108400" cy="360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2755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0EB34-2779-1D08-11FF-CFB6B57BADCA}"/>
              </a:ext>
            </a:extLst>
          </p:cNvPr>
          <p:cNvSpPr>
            <a:spLocks noGrp="1"/>
          </p:cNvSpPr>
          <p:nvPr>
            <p:ph type="title"/>
          </p:nvPr>
        </p:nvSpPr>
        <p:spPr>
          <a:xfrm>
            <a:off x="745836" y="-56104"/>
            <a:ext cx="10515600" cy="1325563"/>
          </a:xfrm>
        </p:spPr>
        <p:txBody>
          <a:bodyPr>
            <a:normAutofit/>
          </a:bodyPr>
          <a:lstStyle/>
          <a:p>
            <a:r>
              <a:rPr lang="en-GB" sz="4000" b="1" dirty="0">
                <a:solidFill>
                  <a:srgbClr val="006965"/>
                </a:solidFill>
                <a:latin typeface="+mn-lt"/>
              </a:rPr>
              <a:t>Unemployment-related benefit claimants by age</a:t>
            </a:r>
          </a:p>
        </p:txBody>
      </p:sp>
      <p:sp>
        <p:nvSpPr>
          <p:cNvPr id="5" name="TextBox 4">
            <a:extLst>
              <a:ext uri="{FF2B5EF4-FFF2-40B4-BE49-F238E27FC236}">
                <a16:creationId xmlns:a16="http://schemas.microsoft.com/office/drawing/2014/main" id="{25500997-15A2-994B-D546-EE9807389B14}"/>
              </a:ext>
            </a:extLst>
          </p:cNvPr>
          <p:cNvSpPr txBox="1"/>
          <p:nvPr/>
        </p:nvSpPr>
        <p:spPr>
          <a:xfrm>
            <a:off x="838200" y="2849243"/>
            <a:ext cx="5165436" cy="1384995"/>
          </a:xfrm>
          <a:prstGeom prst="rect">
            <a:avLst/>
          </a:prstGeom>
          <a:noFill/>
          <a:ln w="12700">
            <a:noFill/>
          </a:ln>
        </p:spPr>
        <p:txBody>
          <a:bodyPr wrap="square" rtlCol="0">
            <a:spAutoFit/>
          </a:bodyPr>
          <a:lstStyle/>
          <a:p>
            <a:r>
              <a:rPr lang="en-GB" sz="1400" dirty="0"/>
              <a:t>In April 2023, a higher proportion of unemployment-related benefit claimants from Terriers &amp; Amersham hill were over the age of 50 than the county and national averages. </a:t>
            </a:r>
          </a:p>
          <a:p>
            <a:endParaRPr lang="en-GB" sz="1400" dirty="0"/>
          </a:p>
          <a:p>
            <a:r>
              <a:rPr lang="en-GB" sz="1400" dirty="0"/>
              <a:t>A smaller proportion were aged 25-49, whilst the proportion aged 16-24 was in-line with the county average. </a:t>
            </a:r>
          </a:p>
        </p:txBody>
      </p:sp>
      <p:sp>
        <p:nvSpPr>
          <p:cNvPr id="6" name="TextBox 5">
            <a:extLst>
              <a:ext uri="{FF2B5EF4-FFF2-40B4-BE49-F238E27FC236}">
                <a16:creationId xmlns:a16="http://schemas.microsoft.com/office/drawing/2014/main" id="{50B73508-0CB5-955C-8DAA-A7716AAA8F5C}"/>
              </a:ext>
            </a:extLst>
          </p:cNvPr>
          <p:cNvSpPr txBox="1"/>
          <p:nvPr/>
        </p:nvSpPr>
        <p:spPr>
          <a:xfrm>
            <a:off x="9033164" y="6354376"/>
            <a:ext cx="2521527" cy="276999"/>
          </a:xfrm>
          <a:prstGeom prst="rect">
            <a:avLst/>
          </a:prstGeom>
          <a:noFill/>
        </p:spPr>
        <p:txBody>
          <a:bodyPr wrap="square">
            <a:spAutoFit/>
          </a:bodyPr>
          <a:lstStyle/>
          <a:p>
            <a:r>
              <a:rPr lang="en-GB" sz="1200" i="1" dirty="0">
                <a:latin typeface="Calibri" panose="020F0502020204030204" pitchFamily="34" charset="0"/>
                <a:ea typeface="Times New Roman" panose="02020603050405020304" pitchFamily="18" charset="0"/>
              </a:rPr>
              <a:t>Source: </a:t>
            </a:r>
            <a:r>
              <a:rPr lang="en-GB" sz="1200" i="1" dirty="0">
                <a:latin typeface="Calibri" panose="020F0502020204030204" pitchFamily="34" charset="0"/>
                <a:ea typeface="Times New Roman" panose="02020603050405020304" pitchFamily="18" charset="0"/>
                <a:hlinkClick r:id="rId2"/>
              </a:rPr>
              <a:t>Claimant count, 2023, DWP </a:t>
            </a:r>
            <a:endParaRPr lang="en-GB" sz="1200" i="1" dirty="0"/>
          </a:p>
        </p:txBody>
      </p:sp>
      <p:sp>
        <p:nvSpPr>
          <p:cNvPr id="7" name="TextBox 6">
            <a:extLst>
              <a:ext uri="{FF2B5EF4-FFF2-40B4-BE49-F238E27FC236}">
                <a16:creationId xmlns:a16="http://schemas.microsoft.com/office/drawing/2014/main" id="{45EA8FB3-A7B4-D26C-6CC8-74BA3B95FEA5}"/>
              </a:ext>
            </a:extLst>
          </p:cNvPr>
          <p:cNvSpPr txBox="1"/>
          <p:nvPr/>
        </p:nvSpPr>
        <p:spPr>
          <a:xfrm>
            <a:off x="6597071" y="1340427"/>
            <a:ext cx="4731327" cy="773673"/>
          </a:xfrm>
          <a:prstGeom prst="rect">
            <a:avLst/>
          </a:prstGeom>
          <a:noFill/>
          <a:ln w="12700">
            <a:noFill/>
          </a:ln>
        </p:spPr>
        <p:txBody>
          <a:bodyPr wrap="square" rtlCol="0">
            <a:spAutoFit/>
          </a:bodyPr>
          <a:lstStyle/>
          <a:p>
            <a:pPr>
              <a:lnSpc>
                <a:spcPct val="107000"/>
              </a:lnSpc>
              <a:spcAft>
                <a:spcPts val="800"/>
              </a:spcAft>
            </a:pPr>
            <a:r>
              <a:rPr lang="en-GB" sz="1400" b="1" dirty="0">
                <a:solidFill>
                  <a:srgbClr val="006965"/>
                </a:solidFill>
                <a:latin typeface="Calibri" panose="020F0502020204030204" pitchFamily="34" charset="0"/>
                <a:ea typeface="Calibri" panose="020F0502020204030204" pitchFamily="34" charset="0"/>
                <a:cs typeface="Arial" panose="020B0604020202020204" pitchFamily="34" charset="0"/>
              </a:rPr>
              <a:t>Claimants from Terriers &amp; Amersham Hill are less likely to be aged 25 to 49 than the county and national average and are more likely to be older (aged 50+).   </a:t>
            </a:r>
          </a:p>
        </p:txBody>
      </p:sp>
      <p:graphicFrame>
        <p:nvGraphicFramePr>
          <p:cNvPr id="3" name="Chart 2">
            <a:extLst>
              <a:ext uri="{FF2B5EF4-FFF2-40B4-BE49-F238E27FC236}">
                <a16:creationId xmlns:a16="http://schemas.microsoft.com/office/drawing/2014/main" id="{A9FD0940-103F-41DE-8257-24B6FE35BCF6}"/>
              </a:ext>
            </a:extLst>
          </p:cNvPr>
          <p:cNvGraphicFramePr>
            <a:graphicFrameLocks/>
          </p:cNvGraphicFramePr>
          <p:nvPr/>
        </p:nvGraphicFramePr>
        <p:xfrm>
          <a:off x="6598200" y="2304638"/>
          <a:ext cx="4755600" cy="385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9153D3C4-2DAD-78E8-57BB-E1DA92A1EC85}"/>
              </a:ext>
            </a:extLst>
          </p:cNvPr>
          <p:cNvSpPr txBox="1"/>
          <p:nvPr/>
        </p:nvSpPr>
        <p:spPr>
          <a:xfrm>
            <a:off x="6669932" y="6238959"/>
            <a:ext cx="2367536" cy="276999"/>
          </a:xfrm>
          <a:prstGeom prst="rect">
            <a:avLst/>
          </a:prstGeom>
          <a:noFill/>
        </p:spPr>
        <p:txBody>
          <a:bodyPr wrap="square" rtlCol="0">
            <a:spAutoFit/>
          </a:bodyPr>
          <a:lstStyle/>
          <a:p>
            <a:r>
              <a:rPr lang="en-GB" sz="1200" i="1" dirty="0"/>
              <a:t>Base: 270 claimants</a:t>
            </a:r>
          </a:p>
        </p:txBody>
      </p:sp>
    </p:spTree>
    <p:extLst>
      <p:ext uri="{BB962C8B-B14F-4D97-AF65-F5344CB8AC3E}">
        <p14:creationId xmlns:p14="http://schemas.microsoft.com/office/powerpoint/2010/main" val="1314756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F4F78-C423-70B2-AC82-9DF21F67A44B}"/>
              </a:ext>
            </a:extLst>
          </p:cNvPr>
          <p:cNvSpPr>
            <a:spLocks noGrp="1"/>
          </p:cNvSpPr>
          <p:nvPr>
            <p:ph type="title"/>
          </p:nvPr>
        </p:nvSpPr>
        <p:spPr>
          <a:xfrm>
            <a:off x="838200" y="245292"/>
            <a:ext cx="5257799" cy="1325563"/>
          </a:xfrm>
        </p:spPr>
        <p:txBody>
          <a:bodyPr>
            <a:normAutofit/>
          </a:bodyPr>
          <a:lstStyle/>
          <a:p>
            <a:r>
              <a:rPr lang="en-GB" sz="4000" b="1">
                <a:solidFill>
                  <a:srgbClr val="006965"/>
                </a:solidFill>
                <a:latin typeface="+mn-lt"/>
              </a:rPr>
              <a:t>Employment by occupation</a:t>
            </a:r>
          </a:p>
        </p:txBody>
      </p:sp>
      <p:sp>
        <p:nvSpPr>
          <p:cNvPr id="6" name="TextBox 5">
            <a:extLst>
              <a:ext uri="{FF2B5EF4-FFF2-40B4-BE49-F238E27FC236}">
                <a16:creationId xmlns:a16="http://schemas.microsoft.com/office/drawing/2014/main" id="{DB0DA1FA-5D2F-6A87-3B3A-F733E5B40E59}"/>
              </a:ext>
            </a:extLst>
          </p:cNvPr>
          <p:cNvSpPr txBox="1"/>
          <p:nvPr/>
        </p:nvSpPr>
        <p:spPr>
          <a:xfrm>
            <a:off x="9575800" y="6354376"/>
            <a:ext cx="1978891" cy="276999"/>
          </a:xfrm>
          <a:prstGeom prst="rect">
            <a:avLst/>
          </a:prstGeom>
          <a:noFill/>
        </p:spPr>
        <p:txBody>
          <a:bodyPr wrap="square">
            <a:spAutoFit/>
          </a:bodyPr>
          <a:lstStyle/>
          <a:p>
            <a:r>
              <a:rPr lang="en-GB" sz="1200">
                <a:latin typeface="Calibri" panose="020F0502020204030204" pitchFamily="34" charset="0"/>
                <a:ea typeface="Times New Roman" panose="02020603050405020304" pitchFamily="18" charset="0"/>
                <a:hlinkClick r:id="rId2"/>
              </a:rPr>
              <a:t>Source: Census, 2021, ONS </a:t>
            </a:r>
            <a:endParaRPr lang="en-GB" sz="1200"/>
          </a:p>
        </p:txBody>
      </p:sp>
      <p:sp>
        <p:nvSpPr>
          <p:cNvPr id="7" name="TextBox 6">
            <a:extLst>
              <a:ext uri="{FF2B5EF4-FFF2-40B4-BE49-F238E27FC236}">
                <a16:creationId xmlns:a16="http://schemas.microsoft.com/office/drawing/2014/main" id="{27740DC6-567C-6C9E-DA43-1FDF80C02BAF}"/>
              </a:ext>
            </a:extLst>
          </p:cNvPr>
          <p:cNvSpPr txBox="1"/>
          <p:nvPr/>
        </p:nvSpPr>
        <p:spPr>
          <a:xfrm>
            <a:off x="838200" y="2045583"/>
            <a:ext cx="4786745" cy="3754874"/>
          </a:xfrm>
          <a:prstGeom prst="rect">
            <a:avLst/>
          </a:prstGeom>
          <a:solidFill>
            <a:schemeClr val="bg1"/>
          </a:solidFill>
          <a:ln w="12700">
            <a:noFill/>
          </a:ln>
        </p:spPr>
        <p:txBody>
          <a:bodyPr wrap="square" rtlCol="0">
            <a:spAutoFit/>
          </a:bodyPr>
          <a:lstStyle/>
          <a:p>
            <a:r>
              <a:rPr lang="en-GB" sz="1400" dirty="0"/>
              <a:t>In 2021, the largest occupational group of Terriers &amp; Amersham Hill’s employed residents was ‘professional’. A greater proportion of residents worked in ‘professional’ roles in Terriers &amp; Amersham Hill than the Buckinghamshire and national average.  </a:t>
            </a:r>
          </a:p>
          <a:p>
            <a:endParaRPr lang="en-GB" sz="1400" dirty="0"/>
          </a:p>
          <a:p>
            <a:r>
              <a:rPr lang="en-GB" sz="1400" dirty="0"/>
              <a:t>The second largest occupational group in Terriers &amp; Amersham Hill was ‘associate professional and technical’, which was slightly higher than the Buckinghamshire and national average.</a:t>
            </a:r>
          </a:p>
          <a:p>
            <a:endParaRPr lang="en-GB" sz="1400" dirty="0"/>
          </a:p>
          <a:p>
            <a:r>
              <a:rPr lang="en-GB" sz="1400" dirty="0"/>
              <a:t>In contrast, a lower proportion of Terriers &amp; Amersham Hill’s residents worked in ‘managers, directors and senior officials’ roles than the Buckinghamshire average. </a:t>
            </a:r>
          </a:p>
          <a:p>
            <a:endParaRPr lang="en-GB" sz="1400" dirty="0"/>
          </a:p>
          <a:p>
            <a:r>
              <a:rPr lang="en-GB" sz="1400" dirty="0"/>
              <a:t>Across other occupational groups, a slightly higher proportion of ward residents work in ‘sales and customer service’ and ‘elementary’ roles than the Buckinghamshire average.</a:t>
            </a:r>
          </a:p>
        </p:txBody>
      </p:sp>
      <p:sp>
        <p:nvSpPr>
          <p:cNvPr id="3" name="TextBox 2">
            <a:extLst>
              <a:ext uri="{FF2B5EF4-FFF2-40B4-BE49-F238E27FC236}">
                <a16:creationId xmlns:a16="http://schemas.microsoft.com/office/drawing/2014/main" id="{630BD974-7AB2-5127-A3BD-8D39C00493E9}"/>
              </a:ext>
            </a:extLst>
          </p:cNvPr>
          <p:cNvSpPr txBox="1"/>
          <p:nvPr/>
        </p:nvSpPr>
        <p:spPr>
          <a:xfrm>
            <a:off x="6095999" y="774332"/>
            <a:ext cx="5534025" cy="1004186"/>
          </a:xfrm>
          <a:prstGeom prst="rect">
            <a:avLst/>
          </a:prstGeom>
          <a:noFill/>
          <a:ln w="12700">
            <a:noFill/>
          </a:ln>
        </p:spPr>
        <p:txBody>
          <a:bodyPr wrap="square" rtlCol="0">
            <a:spAutoFit/>
          </a:bodyPr>
          <a:lstStyle/>
          <a:p>
            <a:pPr>
              <a:lnSpc>
                <a:spcPct val="107000"/>
              </a:lnSpc>
              <a:spcAft>
                <a:spcPts val="800"/>
              </a:spcAft>
            </a:pPr>
            <a:r>
              <a:rPr lang="en-GB" sz="1400" b="1" dirty="0">
                <a:solidFill>
                  <a:srgbClr val="006965"/>
                </a:solidFill>
                <a:latin typeface="Calibri" panose="020F0502020204030204" pitchFamily="34" charset="0"/>
                <a:ea typeface="Calibri" panose="020F0502020204030204" pitchFamily="34" charset="0"/>
                <a:cs typeface="Arial" panose="020B0604020202020204" pitchFamily="34" charset="0"/>
              </a:rPr>
              <a:t>The occupational profile of Terriers &amp; Amersham Hill’s employed residents varies slightly from the county profile, with more residents employed in professional occupations but fewer employed in managerial occupations than the county average. </a:t>
            </a:r>
          </a:p>
        </p:txBody>
      </p:sp>
      <p:sp>
        <p:nvSpPr>
          <p:cNvPr id="4" name="TextBox 3">
            <a:extLst>
              <a:ext uri="{FF2B5EF4-FFF2-40B4-BE49-F238E27FC236}">
                <a16:creationId xmlns:a16="http://schemas.microsoft.com/office/drawing/2014/main" id="{AB7F14D3-7DAB-4253-973D-B3DB300238CD}"/>
              </a:ext>
            </a:extLst>
          </p:cNvPr>
          <p:cNvSpPr txBox="1"/>
          <p:nvPr/>
        </p:nvSpPr>
        <p:spPr>
          <a:xfrm>
            <a:off x="6178858" y="6354376"/>
            <a:ext cx="3320249" cy="461665"/>
          </a:xfrm>
          <a:prstGeom prst="rect">
            <a:avLst/>
          </a:prstGeom>
          <a:noFill/>
        </p:spPr>
        <p:txBody>
          <a:bodyPr wrap="square" rtlCol="0">
            <a:spAutoFit/>
          </a:bodyPr>
          <a:lstStyle/>
          <a:p>
            <a:r>
              <a:rPr lang="en-GB" sz="1200" i="1" dirty="0"/>
              <a:t>Base: 5,800 residents over the age of 16 and in employment</a:t>
            </a:r>
          </a:p>
        </p:txBody>
      </p:sp>
      <p:graphicFrame>
        <p:nvGraphicFramePr>
          <p:cNvPr id="8" name="Chart 7">
            <a:extLst>
              <a:ext uri="{FF2B5EF4-FFF2-40B4-BE49-F238E27FC236}">
                <a16:creationId xmlns:a16="http://schemas.microsoft.com/office/drawing/2014/main" id="{963A6067-62E6-E42E-0A91-31D16CFA8CD0}"/>
              </a:ext>
            </a:extLst>
          </p:cNvPr>
          <p:cNvGraphicFramePr>
            <a:graphicFrameLocks/>
          </p:cNvGraphicFramePr>
          <p:nvPr>
            <p:extLst>
              <p:ext uri="{D42A27DB-BD31-4B8C-83A1-F6EECF244321}">
                <p14:modId xmlns:p14="http://schemas.microsoft.com/office/powerpoint/2010/main" val="1457337305"/>
              </p:ext>
            </p:extLst>
          </p:nvPr>
        </p:nvGraphicFramePr>
        <p:xfrm>
          <a:off x="6094200" y="2045583"/>
          <a:ext cx="5259600" cy="416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62459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30797-CBBD-310D-CA5D-DFA0CD1F8FA7}"/>
              </a:ext>
            </a:extLst>
          </p:cNvPr>
          <p:cNvSpPr>
            <a:spLocks noGrp="1"/>
          </p:cNvSpPr>
          <p:nvPr>
            <p:ph type="title"/>
          </p:nvPr>
        </p:nvSpPr>
        <p:spPr>
          <a:xfrm>
            <a:off x="304800" y="147221"/>
            <a:ext cx="3829050" cy="1325563"/>
          </a:xfrm>
        </p:spPr>
        <p:txBody>
          <a:bodyPr>
            <a:normAutofit/>
          </a:bodyPr>
          <a:lstStyle/>
          <a:p>
            <a:r>
              <a:rPr lang="en-GB" sz="4000" b="1">
                <a:solidFill>
                  <a:srgbClr val="006965"/>
                </a:solidFill>
                <a:latin typeface="+mn-lt"/>
              </a:rPr>
              <a:t>Employment by industry</a:t>
            </a:r>
          </a:p>
        </p:txBody>
      </p:sp>
      <p:sp>
        <p:nvSpPr>
          <p:cNvPr id="5" name="TextBox 4">
            <a:extLst>
              <a:ext uri="{FF2B5EF4-FFF2-40B4-BE49-F238E27FC236}">
                <a16:creationId xmlns:a16="http://schemas.microsoft.com/office/drawing/2014/main" id="{3A7CE8AF-8553-473B-899E-8CF6B66BFA1E}"/>
              </a:ext>
            </a:extLst>
          </p:cNvPr>
          <p:cNvSpPr txBox="1"/>
          <p:nvPr/>
        </p:nvSpPr>
        <p:spPr>
          <a:xfrm>
            <a:off x="9575800" y="6492874"/>
            <a:ext cx="1978891" cy="276999"/>
          </a:xfrm>
          <a:prstGeom prst="rect">
            <a:avLst/>
          </a:prstGeom>
          <a:noFill/>
        </p:spPr>
        <p:txBody>
          <a:bodyPr wrap="square">
            <a:spAutoFit/>
          </a:bodyPr>
          <a:lstStyle/>
          <a:p>
            <a:r>
              <a:rPr lang="en-GB" sz="1200">
                <a:latin typeface="Calibri" panose="020F0502020204030204" pitchFamily="34" charset="0"/>
                <a:ea typeface="Times New Roman" panose="02020603050405020304" pitchFamily="18" charset="0"/>
                <a:hlinkClick r:id="rId2"/>
              </a:rPr>
              <a:t>Source: Census, 2021, ONS </a:t>
            </a:r>
            <a:endParaRPr lang="en-GB" sz="1200"/>
          </a:p>
        </p:txBody>
      </p:sp>
      <p:sp>
        <p:nvSpPr>
          <p:cNvPr id="6" name="TextBox 5">
            <a:extLst>
              <a:ext uri="{FF2B5EF4-FFF2-40B4-BE49-F238E27FC236}">
                <a16:creationId xmlns:a16="http://schemas.microsoft.com/office/drawing/2014/main" id="{4F014235-2D3B-5009-35CB-95599F4F2D18}"/>
              </a:ext>
            </a:extLst>
          </p:cNvPr>
          <p:cNvSpPr txBox="1"/>
          <p:nvPr/>
        </p:nvSpPr>
        <p:spPr>
          <a:xfrm>
            <a:off x="382621" y="2628781"/>
            <a:ext cx="4962525" cy="1600438"/>
          </a:xfrm>
          <a:prstGeom prst="rect">
            <a:avLst/>
          </a:prstGeom>
          <a:noFill/>
          <a:ln w="12700">
            <a:noFill/>
          </a:ln>
        </p:spPr>
        <p:txBody>
          <a:bodyPr wrap="square" rtlCol="0">
            <a:spAutoFit/>
          </a:bodyPr>
          <a:lstStyle/>
          <a:p>
            <a:r>
              <a:rPr lang="en-GB" sz="1400" dirty="0"/>
              <a:t>In 2021, the three main industries in which ward residents worked were: ‘wholesale and retail’, ‘health and social care’ and ‘education’.  A higher proportion of residents work in all three of these industries than the county average. </a:t>
            </a:r>
          </a:p>
          <a:p>
            <a:endParaRPr lang="en-GB" sz="1400" dirty="0"/>
          </a:p>
          <a:p>
            <a:r>
              <a:rPr lang="en-GB" sz="1400" dirty="0"/>
              <a:t>Residents are also more likely to work in the ‘information &amp; communication’ and ‘hospitality’ sectors than the county average. </a:t>
            </a:r>
          </a:p>
        </p:txBody>
      </p:sp>
      <p:sp>
        <p:nvSpPr>
          <p:cNvPr id="3" name="TextBox 2">
            <a:extLst>
              <a:ext uri="{FF2B5EF4-FFF2-40B4-BE49-F238E27FC236}">
                <a16:creationId xmlns:a16="http://schemas.microsoft.com/office/drawing/2014/main" id="{C8FF5581-9791-1CC2-EBAE-42F0B59258EC}"/>
              </a:ext>
            </a:extLst>
          </p:cNvPr>
          <p:cNvSpPr txBox="1"/>
          <p:nvPr/>
        </p:nvSpPr>
        <p:spPr>
          <a:xfrm>
            <a:off x="5452976" y="739795"/>
            <a:ext cx="6192116" cy="1004186"/>
          </a:xfrm>
          <a:prstGeom prst="rect">
            <a:avLst/>
          </a:prstGeom>
          <a:noFill/>
          <a:ln w="12700">
            <a:noFill/>
          </a:ln>
        </p:spPr>
        <p:txBody>
          <a:bodyPr wrap="square" rtlCol="0">
            <a:spAutoFit/>
          </a:bodyPr>
          <a:lstStyle/>
          <a:p>
            <a:pPr>
              <a:lnSpc>
                <a:spcPct val="107000"/>
              </a:lnSpc>
              <a:spcAft>
                <a:spcPts val="800"/>
              </a:spcAft>
            </a:pPr>
            <a:r>
              <a:rPr lang="en-GB" sz="1400" b="1" dirty="0">
                <a:solidFill>
                  <a:srgbClr val="006965"/>
                </a:solidFill>
                <a:latin typeface="Calibri" panose="020F0502020204030204" pitchFamily="34" charset="0"/>
                <a:ea typeface="Calibri" panose="020F0502020204030204" pitchFamily="34" charset="0"/>
                <a:cs typeface="Arial" panose="020B0604020202020204" pitchFamily="34" charset="0"/>
              </a:rPr>
              <a:t>A higher proportion of Terriers &amp; Amersham Hill residents work in the ‘wholesale &amp; retail’; ‘information &amp; communication’; ‘education’; ‘human health &amp; social work activities’; and ‘accommodation &amp; food service activities’ than the Buckinghamshire average </a:t>
            </a:r>
          </a:p>
        </p:txBody>
      </p:sp>
      <p:sp>
        <p:nvSpPr>
          <p:cNvPr id="8" name="TextBox 7">
            <a:extLst>
              <a:ext uri="{FF2B5EF4-FFF2-40B4-BE49-F238E27FC236}">
                <a16:creationId xmlns:a16="http://schemas.microsoft.com/office/drawing/2014/main" id="{4D866AB6-4AF7-9406-0224-586A3933911A}"/>
              </a:ext>
            </a:extLst>
          </p:cNvPr>
          <p:cNvSpPr txBox="1"/>
          <p:nvPr/>
        </p:nvSpPr>
        <p:spPr>
          <a:xfrm>
            <a:off x="5566299" y="6396335"/>
            <a:ext cx="3320249" cy="461665"/>
          </a:xfrm>
          <a:prstGeom prst="rect">
            <a:avLst/>
          </a:prstGeom>
          <a:noFill/>
        </p:spPr>
        <p:txBody>
          <a:bodyPr wrap="square" rtlCol="0">
            <a:spAutoFit/>
          </a:bodyPr>
          <a:lstStyle/>
          <a:p>
            <a:r>
              <a:rPr lang="en-GB" sz="1200" i="1" dirty="0"/>
              <a:t>Base: 5,800 residents over the age of 16 and in employment</a:t>
            </a:r>
          </a:p>
        </p:txBody>
      </p:sp>
      <p:graphicFrame>
        <p:nvGraphicFramePr>
          <p:cNvPr id="4" name="Chart 3">
            <a:extLst>
              <a:ext uri="{FF2B5EF4-FFF2-40B4-BE49-F238E27FC236}">
                <a16:creationId xmlns:a16="http://schemas.microsoft.com/office/drawing/2014/main" id="{8EA9F958-3B8E-B273-4854-3E32ABB96112}"/>
              </a:ext>
            </a:extLst>
          </p:cNvPr>
          <p:cNvGraphicFramePr>
            <a:graphicFrameLocks/>
          </p:cNvGraphicFramePr>
          <p:nvPr>
            <p:extLst>
              <p:ext uri="{D42A27DB-BD31-4B8C-83A1-F6EECF244321}">
                <p14:modId xmlns:p14="http://schemas.microsoft.com/office/powerpoint/2010/main" val="1301278871"/>
              </p:ext>
            </p:extLst>
          </p:nvPr>
        </p:nvGraphicFramePr>
        <p:xfrm>
          <a:off x="5452976" y="1743981"/>
          <a:ext cx="6570000" cy="45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9608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FE81F-6E3A-84DD-2A1F-B06ADF1618D7}"/>
              </a:ext>
            </a:extLst>
          </p:cNvPr>
          <p:cNvSpPr>
            <a:spLocks noGrp="1"/>
          </p:cNvSpPr>
          <p:nvPr>
            <p:ph type="title"/>
          </p:nvPr>
        </p:nvSpPr>
        <p:spPr>
          <a:xfrm>
            <a:off x="695325" y="64315"/>
            <a:ext cx="10515600" cy="1325563"/>
          </a:xfrm>
        </p:spPr>
        <p:txBody>
          <a:bodyPr>
            <a:normAutofit/>
          </a:bodyPr>
          <a:lstStyle/>
          <a:p>
            <a:r>
              <a:rPr lang="en-GB" sz="4000" b="1">
                <a:solidFill>
                  <a:srgbClr val="006965"/>
                </a:solidFill>
                <a:latin typeface="+mn-lt"/>
              </a:rPr>
              <a:t>Public and private sector employment</a:t>
            </a:r>
          </a:p>
        </p:txBody>
      </p:sp>
      <p:sp>
        <p:nvSpPr>
          <p:cNvPr id="5" name="TextBox 4">
            <a:extLst>
              <a:ext uri="{FF2B5EF4-FFF2-40B4-BE49-F238E27FC236}">
                <a16:creationId xmlns:a16="http://schemas.microsoft.com/office/drawing/2014/main" id="{43796DC7-4E00-1CF0-8805-F71B56E05D00}"/>
              </a:ext>
            </a:extLst>
          </p:cNvPr>
          <p:cNvSpPr txBox="1"/>
          <p:nvPr/>
        </p:nvSpPr>
        <p:spPr>
          <a:xfrm>
            <a:off x="729297" y="2455942"/>
            <a:ext cx="4429126" cy="2246769"/>
          </a:xfrm>
          <a:prstGeom prst="rect">
            <a:avLst/>
          </a:prstGeom>
          <a:noFill/>
          <a:ln w="12700">
            <a:noFill/>
          </a:ln>
        </p:spPr>
        <p:txBody>
          <a:bodyPr wrap="square" rtlCol="0">
            <a:spAutoFit/>
          </a:bodyPr>
          <a:lstStyle/>
          <a:p>
            <a:r>
              <a:rPr lang="en-GB" sz="1400" dirty="0"/>
              <a:t>As is the case at the county and national level, residents of Terriers &amp; Amersham Hill are estimated* to be more likely to be employed in the private sector than in the public sector. </a:t>
            </a:r>
          </a:p>
          <a:p>
            <a:endParaRPr lang="en-GB" sz="1400" dirty="0"/>
          </a:p>
          <a:p>
            <a:r>
              <a:rPr lang="en-GB" sz="1400" dirty="0"/>
              <a:t>In 2021, 29% of Terriers &amp; Amersham Hill’s employed residents were estimated to be working in the public sector. This was slightly higher than the Buckinghamshire average (28%) but was slightly lower than the national average (30%).</a:t>
            </a:r>
          </a:p>
        </p:txBody>
      </p:sp>
      <p:sp>
        <p:nvSpPr>
          <p:cNvPr id="6" name="TextBox 5">
            <a:extLst>
              <a:ext uri="{FF2B5EF4-FFF2-40B4-BE49-F238E27FC236}">
                <a16:creationId xmlns:a16="http://schemas.microsoft.com/office/drawing/2014/main" id="{E2908799-77D0-7D49-9D98-575DD9E57946}"/>
              </a:ext>
            </a:extLst>
          </p:cNvPr>
          <p:cNvSpPr txBox="1"/>
          <p:nvPr/>
        </p:nvSpPr>
        <p:spPr>
          <a:xfrm>
            <a:off x="127000" y="5763308"/>
            <a:ext cx="5633720" cy="830997"/>
          </a:xfrm>
          <a:prstGeom prst="rect">
            <a:avLst/>
          </a:prstGeom>
          <a:noFill/>
        </p:spPr>
        <p:txBody>
          <a:bodyPr wrap="square">
            <a:spAutoFit/>
          </a:bodyPr>
          <a:lstStyle/>
          <a:p>
            <a:r>
              <a:rPr lang="en-GB" sz="1200">
                <a:latin typeface="Calibri" panose="020F0502020204030204" pitchFamily="34" charset="0"/>
                <a:ea typeface="Times New Roman" panose="02020603050405020304" pitchFamily="18" charset="0"/>
              </a:rPr>
              <a:t>*Data shown are estimates and should be treated with caution. Public sector employment has been calculated using data for the ‘public administration and defence; compulsory social security’; ‘education’; and ‘human health &amp; social work activities’ SIC sectors.  As these sectors are broad, data will include some private sector employment.</a:t>
            </a:r>
            <a:endParaRPr lang="en-GB" sz="1200"/>
          </a:p>
        </p:txBody>
      </p:sp>
      <p:sp>
        <p:nvSpPr>
          <p:cNvPr id="7" name="TextBox 6">
            <a:extLst>
              <a:ext uri="{FF2B5EF4-FFF2-40B4-BE49-F238E27FC236}">
                <a16:creationId xmlns:a16="http://schemas.microsoft.com/office/drawing/2014/main" id="{21DFA311-82DA-9A23-35E2-CE1C979F7179}"/>
              </a:ext>
            </a:extLst>
          </p:cNvPr>
          <p:cNvSpPr txBox="1"/>
          <p:nvPr/>
        </p:nvSpPr>
        <p:spPr>
          <a:xfrm>
            <a:off x="6096000" y="1321356"/>
            <a:ext cx="5522345" cy="738664"/>
          </a:xfrm>
          <a:prstGeom prst="rect">
            <a:avLst/>
          </a:prstGeom>
          <a:noFill/>
        </p:spPr>
        <p:txBody>
          <a:bodyPr wrap="square" rtlCol="0">
            <a:spAutoFit/>
          </a:bodyPr>
          <a:lstStyle/>
          <a:p>
            <a:r>
              <a:rPr lang="en-GB" sz="1400" b="1" dirty="0">
                <a:solidFill>
                  <a:srgbClr val="006965"/>
                </a:solidFill>
              </a:rPr>
              <a:t>A slightly higher proportion of Terriers &amp; Amersham Hill residents are estimated to work in the public sector than the Buckinghamshire average.</a:t>
            </a:r>
          </a:p>
        </p:txBody>
      </p:sp>
      <p:sp>
        <p:nvSpPr>
          <p:cNvPr id="8" name="TextBox 7">
            <a:extLst>
              <a:ext uri="{FF2B5EF4-FFF2-40B4-BE49-F238E27FC236}">
                <a16:creationId xmlns:a16="http://schemas.microsoft.com/office/drawing/2014/main" id="{AF3FD08E-1C84-273B-16FB-E3959669ABFE}"/>
              </a:ext>
            </a:extLst>
          </p:cNvPr>
          <p:cNvSpPr txBox="1"/>
          <p:nvPr/>
        </p:nvSpPr>
        <p:spPr>
          <a:xfrm>
            <a:off x="9575800" y="6492874"/>
            <a:ext cx="1978891" cy="276999"/>
          </a:xfrm>
          <a:prstGeom prst="rect">
            <a:avLst/>
          </a:prstGeom>
          <a:noFill/>
        </p:spPr>
        <p:txBody>
          <a:bodyPr wrap="square">
            <a:spAutoFit/>
          </a:bodyPr>
          <a:lstStyle/>
          <a:p>
            <a:r>
              <a:rPr lang="en-GB" sz="1200">
                <a:latin typeface="Calibri" panose="020F0502020204030204" pitchFamily="34" charset="0"/>
                <a:ea typeface="Times New Roman" panose="02020603050405020304" pitchFamily="18" charset="0"/>
                <a:hlinkClick r:id="rId2"/>
              </a:rPr>
              <a:t>Source: Census, 2021, ONS </a:t>
            </a:r>
            <a:endParaRPr lang="en-GB" sz="1200"/>
          </a:p>
        </p:txBody>
      </p:sp>
      <p:graphicFrame>
        <p:nvGraphicFramePr>
          <p:cNvPr id="3" name="Chart 2">
            <a:extLst>
              <a:ext uri="{FF2B5EF4-FFF2-40B4-BE49-F238E27FC236}">
                <a16:creationId xmlns:a16="http://schemas.microsoft.com/office/drawing/2014/main" id="{66EDCA7C-AF64-49E7-8041-1F68EFC72255}"/>
              </a:ext>
            </a:extLst>
          </p:cNvPr>
          <p:cNvGraphicFramePr>
            <a:graphicFrameLocks/>
          </p:cNvGraphicFramePr>
          <p:nvPr/>
        </p:nvGraphicFramePr>
        <p:xfrm>
          <a:off x="6096000" y="2253160"/>
          <a:ext cx="5464800" cy="3794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CABB9EC4-BA15-8404-A26F-ACA18B9D84A7}"/>
              </a:ext>
            </a:extLst>
          </p:cNvPr>
          <p:cNvSpPr txBox="1"/>
          <p:nvPr/>
        </p:nvSpPr>
        <p:spPr>
          <a:xfrm>
            <a:off x="6178858" y="6354376"/>
            <a:ext cx="3320249" cy="461665"/>
          </a:xfrm>
          <a:prstGeom prst="rect">
            <a:avLst/>
          </a:prstGeom>
          <a:noFill/>
        </p:spPr>
        <p:txBody>
          <a:bodyPr wrap="square" rtlCol="0">
            <a:spAutoFit/>
          </a:bodyPr>
          <a:lstStyle/>
          <a:p>
            <a:r>
              <a:rPr lang="en-GB" sz="1200" i="1" dirty="0"/>
              <a:t>Base: 5,800 residents over the age of 16 and in employment</a:t>
            </a:r>
          </a:p>
        </p:txBody>
      </p:sp>
    </p:spTree>
    <p:extLst>
      <p:ext uri="{BB962C8B-B14F-4D97-AF65-F5344CB8AC3E}">
        <p14:creationId xmlns:p14="http://schemas.microsoft.com/office/powerpoint/2010/main" val="15972988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2A051FF-B400-7E9A-A2CF-FD6D2C9C77DE}"/>
              </a:ext>
            </a:extLst>
          </p:cNvPr>
          <p:cNvGraphicFramePr>
            <a:graphicFrameLocks noGrp="1"/>
          </p:cNvGraphicFramePr>
          <p:nvPr>
            <p:ph idx="1"/>
            <p:extLst>
              <p:ext uri="{D42A27DB-BD31-4B8C-83A1-F6EECF244321}">
                <p14:modId xmlns:p14="http://schemas.microsoft.com/office/powerpoint/2010/main" val="1443978029"/>
              </p:ext>
            </p:extLst>
          </p:nvPr>
        </p:nvGraphicFramePr>
        <p:xfrm>
          <a:off x="5147128" y="2168319"/>
          <a:ext cx="6356032" cy="3528060"/>
        </p:xfrm>
        <a:graphic>
          <a:graphicData uri="http://schemas.openxmlformats.org/drawingml/2006/table">
            <a:tbl>
              <a:tblPr firstRow="1" bandRow="1">
                <a:tableStyleId>{F5AB1C69-6EDB-4FF4-983F-18BD219EF322}</a:tableStyleId>
              </a:tblPr>
              <a:tblGrid>
                <a:gridCol w="1304924">
                  <a:extLst>
                    <a:ext uri="{9D8B030D-6E8A-4147-A177-3AD203B41FA5}">
                      <a16:colId xmlns:a16="http://schemas.microsoft.com/office/drawing/2014/main" val="1055207777"/>
                    </a:ext>
                  </a:extLst>
                </a:gridCol>
                <a:gridCol w="983932">
                  <a:extLst>
                    <a:ext uri="{9D8B030D-6E8A-4147-A177-3AD203B41FA5}">
                      <a16:colId xmlns:a16="http://schemas.microsoft.com/office/drawing/2014/main" val="1978523615"/>
                    </a:ext>
                  </a:extLst>
                </a:gridCol>
                <a:gridCol w="1276350">
                  <a:extLst>
                    <a:ext uri="{9D8B030D-6E8A-4147-A177-3AD203B41FA5}">
                      <a16:colId xmlns:a16="http://schemas.microsoft.com/office/drawing/2014/main" val="1269424461"/>
                    </a:ext>
                  </a:extLst>
                </a:gridCol>
                <a:gridCol w="1209675">
                  <a:extLst>
                    <a:ext uri="{9D8B030D-6E8A-4147-A177-3AD203B41FA5}">
                      <a16:colId xmlns:a16="http://schemas.microsoft.com/office/drawing/2014/main" val="3928411622"/>
                    </a:ext>
                  </a:extLst>
                </a:gridCol>
                <a:gridCol w="1581151">
                  <a:extLst>
                    <a:ext uri="{9D8B030D-6E8A-4147-A177-3AD203B41FA5}">
                      <a16:colId xmlns:a16="http://schemas.microsoft.com/office/drawing/2014/main" val="392759544"/>
                    </a:ext>
                  </a:extLst>
                </a:gridCol>
              </a:tblGrid>
              <a:tr h="370840">
                <a:tc>
                  <a:txBody>
                    <a:bodyPr/>
                    <a:lstStyle/>
                    <a:p>
                      <a:pPr algn="l" fontAlgn="b"/>
                      <a:r>
                        <a:rPr lang="en-GB" sz="1200" b="0" u="none" strike="noStrike">
                          <a:solidFill>
                            <a:schemeClr val="bg1"/>
                          </a:solidFill>
                          <a:effectLst/>
                          <a:latin typeface="+mn-lt"/>
                        </a:rPr>
                        <a:t>Band</a:t>
                      </a:r>
                      <a:endParaRPr lang="en-GB" sz="1200" b="0" i="0" u="none" strike="noStrike">
                        <a:solidFill>
                          <a:schemeClr val="bg1"/>
                        </a:solidFill>
                        <a:effectLst/>
                        <a:latin typeface="+mn-lt"/>
                      </a:endParaRPr>
                    </a:p>
                  </a:txBody>
                  <a:tcPr marL="7620" marR="7620" marT="7620" marB="0" anchor="b">
                    <a:solidFill>
                      <a:srgbClr val="006965"/>
                    </a:solidFill>
                  </a:tcPr>
                </a:tc>
                <a:tc>
                  <a:txBody>
                    <a:bodyPr/>
                    <a:lstStyle/>
                    <a:p>
                      <a:pPr algn="r" fontAlgn="b"/>
                      <a:r>
                        <a:rPr lang="en-GB" sz="1200" b="0" u="none" strike="noStrike">
                          <a:solidFill>
                            <a:schemeClr val="bg1"/>
                          </a:solidFill>
                          <a:effectLst/>
                          <a:latin typeface="+mn-lt"/>
                        </a:rPr>
                        <a:t>Ward residents</a:t>
                      </a:r>
                      <a:endParaRPr lang="en-GB" sz="1200" b="0" i="0" u="none" strike="noStrike">
                        <a:solidFill>
                          <a:schemeClr val="bg1"/>
                        </a:solidFill>
                        <a:effectLst/>
                        <a:latin typeface="+mn-lt"/>
                      </a:endParaRPr>
                    </a:p>
                  </a:txBody>
                  <a:tcPr marL="7620" marR="7620" marT="7620" marB="0" anchor="b">
                    <a:solidFill>
                      <a:srgbClr val="006965"/>
                    </a:solidFill>
                  </a:tcPr>
                </a:tc>
                <a:tc>
                  <a:txBody>
                    <a:bodyPr/>
                    <a:lstStyle/>
                    <a:p>
                      <a:pPr algn="r" fontAlgn="b"/>
                      <a:r>
                        <a:rPr lang="en-GB" sz="1200" b="0" u="none" strike="noStrike">
                          <a:solidFill>
                            <a:schemeClr val="bg1"/>
                          </a:solidFill>
                          <a:effectLst/>
                          <a:latin typeface="+mn-lt"/>
                        </a:rPr>
                        <a:t>% of residents working in Bucks NHS</a:t>
                      </a:r>
                      <a:endParaRPr lang="en-GB" sz="1200" b="0" i="0" u="none" strike="noStrike">
                        <a:solidFill>
                          <a:schemeClr val="bg1"/>
                        </a:solidFill>
                        <a:effectLst/>
                        <a:latin typeface="+mn-lt"/>
                      </a:endParaRPr>
                    </a:p>
                  </a:txBody>
                  <a:tcPr marL="7620" marR="7620" marT="7620" marB="0" anchor="b">
                    <a:solidFill>
                      <a:srgbClr val="006965"/>
                    </a:solidFill>
                  </a:tcPr>
                </a:tc>
                <a:tc>
                  <a:txBody>
                    <a:bodyPr/>
                    <a:lstStyle/>
                    <a:p>
                      <a:pPr algn="r" fontAlgn="b"/>
                      <a:r>
                        <a:rPr lang="en-GB" sz="1200" b="0" u="none" strike="noStrike">
                          <a:solidFill>
                            <a:schemeClr val="bg1"/>
                          </a:solidFill>
                          <a:effectLst/>
                          <a:latin typeface="+mn-lt"/>
                        </a:rPr>
                        <a:t>Pay range £s</a:t>
                      </a:r>
                      <a:endParaRPr lang="en-GB" sz="1200" b="0" i="0" u="none" strike="noStrike">
                        <a:solidFill>
                          <a:schemeClr val="bg1"/>
                        </a:solidFill>
                        <a:effectLst/>
                        <a:latin typeface="+mn-lt"/>
                      </a:endParaRPr>
                    </a:p>
                  </a:txBody>
                  <a:tcPr marL="7620" marR="7620" marT="7620" marB="0" anchor="b">
                    <a:solidFill>
                      <a:srgbClr val="006965"/>
                    </a:solidFill>
                  </a:tcPr>
                </a:tc>
                <a:tc>
                  <a:txBody>
                    <a:bodyPr/>
                    <a:lstStyle/>
                    <a:p>
                      <a:pPr algn="r" fontAlgn="b"/>
                      <a:r>
                        <a:rPr lang="en-GB" sz="1200" b="0" u="none" strike="noStrike">
                          <a:solidFill>
                            <a:schemeClr val="bg1"/>
                          </a:solidFill>
                          <a:effectLst/>
                          <a:latin typeface="+mn-lt"/>
                        </a:rPr>
                        <a:t>Educational level requirement</a:t>
                      </a:r>
                      <a:endParaRPr lang="en-GB" sz="1200" b="0" i="0" u="none" strike="noStrike">
                        <a:solidFill>
                          <a:schemeClr val="bg1"/>
                        </a:solidFill>
                        <a:effectLst/>
                        <a:latin typeface="+mn-lt"/>
                      </a:endParaRPr>
                    </a:p>
                  </a:txBody>
                  <a:tcPr marL="7620" marR="7620" marT="7620" marB="0" anchor="b">
                    <a:solidFill>
                      <a:srgbClr val="006965"/>
                    </a:solidFill>
                  </a:tcPr>
                </a:tc>
                <a:extLst>
                  <a:ext uri="{0D108BD9-81ED-4DB2-BD59-A6C34878D82A}">
                    <a16:rowId xmlns:a16="http://schemas.microsoft.com/office/drawing/2014/main" val="1828654144"/>
                  </a:ext>
                </a:extLst>
              </a:tr>
              <a:tr h="370840">
                <a:tc>
                  <a:txBody>
                    <a:bodyPr/>
                    <a:lstStyle/>
                    <a:p>
                      <a:pPr algn="l" fontAlgn="b"/>
                      <a:r>
                        <a:rPr lang="en-GB" sz="1200" b="0" u="none" strike="noStrike" dirty="0">
                          <a:solidFill>
                            <a:srgbClr val="000000"/>
                          </a:solidFill>
                          <a:effectLst/>
                          <a:latin typeface="+mn-lt"/>
                        </a:rPr>
                        <a:t>Band 2</a:t>
                      </a:r>
                      <a:endParaRPr lang="en-GB" sz="1200" b="0" i="0" u="none" strike="noStrike" dirty="0">
                        <a:solidFill>
                          <a:srgbClr val="000000"/>
                        </a:solidFill>
                        <a:effectLst/>
                        <a:latin typeface="+mn-lt"/>
                      </a:endParaRPr>
                    </a:p>
                  </a:txBody>
                  <a:tcPr marL="7620" marR="7620" marT="7620" marB="0" anchor="b"/>
                </a:tc>
                <a:tc>
                  <a:txBody>
                    <a:bodyPr/>
                    <a:lstStyle/>
                    <a:p>
                      <a:pPr algn="r" fontAlgn="ctr"/>
                      <a:r>
                        <a:rPr lang="en-GB" sz="1100" b="0" i="0" u="none" strike="noStrike" dirty="0">
                          <a:solidFill>
                            <a:srgbClr val="404040"/>
                          </a:solidFill>
                          <a:effectLst/>
                          <a:latin typeface="Calibri" panose="020F0502020204030204" pitchFamily="34" charset="0"/>
                        </a:rPr>
                        <a:t>21</a:t>
                      </a:r>
                    </a:p>
                  </a:txBody>
                  <a:tcPr marL="7620" marR="7620" marT="7620" marB="0" anchor="ctr"/>
                </a:tc>
                <a:tc>
                  <a:txBody>
                    <a:bodyPr/>
                    <a:lstStyle/>
                    <a:p>
                      <a:pPr algn="r" fontAlgn="b"/>
                      <a:r>
                        <a:rPr lang="en-GB" sz="1100" b="0" i="0" u="none" strike="noStrike" dirty="0">
                          <a:solidFill>
                            <a:srgbClr val="000000"/>
                          </a:solidFill>
                          <a:effectLst/>
                          <a:latin typeface="Calibri" panose="020F0502020204030204" pitchFamily="34" charset="0"/>
                        </a:rPr>
                        <a:t>24%</a:t>
                      </a:r>
                    </a:p>
                  </a:txBody>
                  <a:tcPr marL="7620" marR="7620" marT="7620" marB="0" anchor="b"/>
                </a:tc>
                <a:tc>
                  <a:txBody>
                    <a:bodyPr/>
                    <a:lstStyle/>
                    <a:p>
                      <a:pPr algn="r" fontAlgn="b"/>
                      <a:r>
                        <a:rPr lang="en-GB" sz="1200" b="0" u="none" strike="noStrike">
                          <a:solidFill>
                            <a:srgbClr val="000000"/>
                          </a:solidFill>
                          <a:effectLst/>
                          <a:latin typeface="+mn-lt"/>
                        </a:rPr>
                        <a:t>£22,383</a:t>
                      </a:r>
                      <a:endParaRPr lang="en-GB" sz="1200" b="0" i="0" u="none" strike="noStrike">
                        <a:solidFill>
                          <a:srgbClr val="000000"/>
                        </a:solidFill>
                        <a:effectLst/>
                        <a:latin typeface="+mn-lt"/>
                      </a:endParaRPr>
                    </a:p>
                  </a:txBody>
                  <a:tcPr marL="7620" marR="7620" marT="7620" marB="0" anchor="b"/>
                </a:tc>
                <a:tc>
                  <a:txBody>
                    <a:bodyPr/>
                    <a:lstStyle/>
                    <a:p>
                      <a:pPr algn="r" fontAlgn="b"/>
                      <a:r>
                        <a:rPr lang="en-GB" sz="1200" b="0" u="none" strike="noStrike">
                          <a:solidFill>
                            <a:srgbClr val="000000"/>
                          </a:solidFill>
                          <a:effectLst/>
                          <a:latin typeface="+mn-lt"/>
                        </a:rPr>
                        <a:t>None</a:t>
                      </a:r>
                      <a:endParaRPr lang="en-GB" sz="1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127426821"/>
                  </a:ext>
                </a:extLst>
              </a:tr>
              <a:tr h="370840">
                <a:tc>
                  <a:txBody>
                    <a:bodyPr/>
                    <a:lstStyle/>
                    <a:p>
                      <a:pPr algn="l" fontAlgn="b"/>
                      <a:r>
                        <a:rPr lang="en-GB" sz="1200" b="0" u="none" strike="noStrike">
                          <a:solidFill>
                            <a:srgbClr val="000000"/>
                          </a:solidFill>
                          <a:effectLst/>
                          <a:latin typeface="+mn-lt"/>
                        </a:rPr>
                        <a:t>Band 3</a:t>
                      </a:r>
                      <a:endParaRPr lang="en-GB" sz="1200" b="0" i="0" u="none" strike="noStrike" dirty="0">
                        <a:solidFill>
                          <a:srgbClr val="000000"/>
                        </a:solidFill>
                        <a:effectLst/>
                        <a:latin typeface="+mn-lt"/>
                      </a:endParaRPr>
                    </a:p>
                  </a:txBody>
                  <a:tcPr marL="7620" marR="7620" marT="7620" marB="0" anchor="b"/>
                </a:tc>
                <a:tc>
                  <a:txBody>
                    <a:bodyPr/>
                    <a:lstStyle/>
                    <a:p>
                      <a:pPr algn="r" fontAlgn="ctr"/>
                      <a:r>
                        <a:rPr lang="en-GB" sz="1100" b="0" i="0" u="none" strike="noStrike">
                          <a:solidFill>
                            <a:srgbClr val="404040"/>
                          </a:solidFill>
                          <a:effectLst/>
                          <a:latin typeface="Calibri" panose="020F0502020204030204" pitchFamily="34" charset="0"/>
                        </a:rPr>
                        <a:t>14</a:t>
                      </a:r>
                    </a:p>
                  </a:txBody>
                  <a:tcPr marL="7620" marR="7620" marT="7620" marB="0" anchor="ctr"/>
                </a:tc>
                <a:tc>
                  <a:txBody>
                    <a:bodyPr/>
                    <a:lstStyle/>
                    <a:p>
                      <a:pPr algn="r" fontAlgn="b"/>
                      <a:r>
                        <a:rPr lang="en-GB" sz="1100" b="0" i="0" u="none" strike="noStrike">
                          <a:solidFill>
                            <a:srgbClr val="000000"/>
                          </a:solidFill>
                          <a:effectLst/>
                          <a:latin typeface="Calibri" panose="020F0502020204030204" pitchFamily="34" charset="0"/>
                        </a:rPr>
                        <a:t>16%</a:t>
                      </a:r>
                    </a:p>
                  </a:txBody>
                  <a:tcPr marL="7620" marR="7620" marT="7620" marB="0" anchor="b"/>
                </a:tc>
                <a:tc>
                  <a:txBody>
                    <a:bodyPr/>
                    <a:lstStyle/>
                    <a:p>
                      <a:pPr algn="r" fontAlgn="b"/>
                      <a:r>
                        <a:rPr lang="en-GB" sz="1200" b="0" u="none" strike="noStrike">
                          <a:solidFill>
                            <a:srgbClr val="000000"/>
                          </a:solidFill>
                          <a:effectLst/>
                          <a:latin typeface="+mn-lt"/>
                        </a:rPr>
                        <a:t>£22,816-£24,336</a:t>
                      </a:r>
                      <a:endParaRPr lang="en-GB" sz="1200" b="0" i="0" u="none" strike="noStrike">
                        <a:solidFill>
                          <a:srgbClr val="000000"/>
                        </a:solidFill>
                        <a:effectLst/>
                        <a:latin typeface="+mn-lt"/>
                      </a:endParaRPr>
                    </a:p>
                  </a:txBody>
                  <a:tcPr marL="7620" marR="7620" marT="7620" marB="0" anchor="b"/>
                </a:tc>
                <a:tc>
                  <a:txBody>
                    <a:bodyPr/>
                    <a:lstStyle/>
                    <a:p>
                      <a:pPr algn="r" fontAlgn="b"/>
                      <a:r>
                        <a:rPr lang="en-GB" sz="1200" b="0" u="none" strike="noStrike">
                          <a:solidFill>
                            <a:srgbClr val="000000"/>
                          </a:solidFill>
                          <a:effectLst/>
                          <a:latin typeface="+mn-lt"/>
                        </a:rPr>
                        <a:t>NVQ L3</a:t>
                      </a:r>
                      <a:endParaRPr lang="en-GB" sz="1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2881183419"/>
                  </a:ext>
                </a:extLst>
              </a:tr>
              <a:tr h="370840">
                <a:tc>
                  <a:txBody>
                    <a:bodyPr/>
                    <a:lstStyle/>
                    <a:p>
                      <a:pPr algn="l" fontAlgn="b"/>
                      <a:r>
                        <a:rPr lang="en-GB" sz="1200" b="0" u="none" strike="noStrike">
                          <a:solidFill>
                            <a:srgbClr val="000000"/>
                          </a:solidFill>
                          <a:effectLst/>
                          <a:latin typeface="+mn-lt"/>
                        </a:rPr>
                        <a:t>Band 4</a:t>
                      </a:r>
                      <a:endParaRPr lang="en-GB" sz="1200" b="0" i="0" u="none" strike="noStrike">
                        <a:solidFill>
                          <a:srgbClr val="000000"/>
                        </a:solidFill>
                        <a:effectLst/>
                        <a:latin typeface="+mn-lt"/>
                      </a:endParaRPr>
                    </a:p>
                  </a:txBody>
                  <a:tcPr marL="7620" marR="7620" marT="7620" marB="0" anchor="b"/>
                </a:tc>
                <a:tc>
                  <a:txBody>
                    <a:bodyPr/>
                    <a:lstStyle/>
                    <a:p>
                      <a:pPr algn="r" fontAlgn="ctr"/>
                      <a:r>
                        <a:rPr lang="en-GB" sz="1100" b="0" i="0" u="none" strike="noStrike">
                          <a:solidFill>
                            <a:srgbClr val="404040"/>
                          </a:solidFill>
                          <a:effectLst/>
                          <a:latin typeface="Calibri" panose="020F0502020204030204" pitchFamily="34" charset="0"/>
                        </a:rPr>
                        <a:t>12</a:t>
                      </a:r>
                    </a:p>
                  </a:txBody>
                  <a:tcPr marL="7620" marR="7620" marT="7620" marB="0" anchor="ctr"/>
                </a:tc>
                <a:tc>
                  <a:txBody>
                    <a:bodyPr/>
                    <a:lstStyle/>
                    <a:p>
                      <a:pPr algn="r" fontAlgn="b"/>
                      <a:r>
                        <a:rPr lang="en-GB" sz="1100" b="0" i="0" u="none" strike="noStrike">
                          <a:solidFill>
                            <a:srgbClr val="000000"/>
                          </a:solidFill>
                          <a:effectLst/>
                          <a:latin typeface="Calibri" panose="020F0502020204030204" pitchFamily="34" charset="0"/>
                        </a:rPr>
                        <a:t>14%</a:t>
                      </a:r>
                    </a:p>
                  </a:txBody>
                  <a:tcPr marL="7620" marR="7620" marT="7620" marB="0" anchor="b"/>
                </a:tc>
                <a:tc>
                  <a:txBody>
                    <a:bodyPr/>
                    <a:lstStyle/>
                    <a:p>
                      <a:pPr algn="r" fontAlgn="b"/>
                      <a:r>
                        <a:rPr lang="en-GB" sz="1200" b="0" u="none" strike="noStrike">
                          <a:solidFill>
                            <a:srgbClr val="000000"/>
                          </a:solidFill>
                          <a:effectLst/>
                          <a:latin typeface="+mn-lt"/>
                        </a:rPr>
                        <a:t>£25,147-£27,596</a:t>
                      </a:r>
                      <a:endParaRPr lang="en-GB" sz="1200" b="0" i="0" u="none" strike="noStrike">
                        <a:solidFill>
                          <a:srgbClr val="000000"/>
                        </a:solidFill>
                        <a:effectLst/>
                        <a:latin typeface="+mn-lt"/>
                      </a:endParaRPr>
                    </a:p>
                  </a:txBody>
                  <a:tcPr marL="7620" marR="7620" marT="7620" marB="0" anchor="b"/>
                </a:tc>
                <a:tc>
                  <a:txBody>
                    <a:bodyPr/>
                    <a:lstStyle/>
                    <a:p>
                      <a:pPr algn="r" fontAlgn="b"/>
                      <a:r>
                        <a:rPr lang="en-GB" sz="1200" b="0" u="none" strike="noStrike">
                          <a:solidFill>
                            <a:srgbClr val="000000"/>
                          </a:solidFill>
                          <a:effectLst/>
                          <a:latin typeface="+mn-lt"/>
                        </a:rPr>
                        <a:t>Foundation degree</a:t>
                      </a:r>
                      <a:endParaRPr lang="en-GB" sz="1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2543320134"/>
                  </a:ext>
                </a:extLst>
              </a:tr>
              <a:tr h="370840">
                <a:tc>
                  <a:txBody>
                    <a:bodyPr/>
                    <a:lstStyle/>
                    <a:p>
                      <a:pPr algn="l" fontAlgn="b"/>
                      <a:r>
                        <a:rPr lang="en-GB" sz="1200" b="0" u="none" strike="noStrike">
                          <a:solidFill>
                            <a:srgbClr val="000000"/>
                          </a:solidFill>
                          <a:effectLst/>
                          <a:latin typeface="+mn-lt"/>
                        </a:rPr>
                        <a:t>Band 5</a:t>
                      </a:r>
                      <a:endParaRPr lang="en-GB" sz="1200" b="0" i="0" u="none" strike="noStrike">
                        <a:solidFill>
                          <a:srgbClr val="000000"/>
                        </a:solidFill>
                        <a:effectLst/>
                        <a:latin typeface="+mn-lt"/>
                      </a:endParaRPr>
                    </a:p>
                  </a:txBody>
                  <a:tcPr marL="7620" marR="7620" marT="7620" marB="0" anchor="b"/>
                </a:tc>
                <a:tc>
                  <a:txBody>
                    <a:bodyPr/>
                    <a:lstStyle/>
                    <a:p>
                      <a:pPr algn="r" fontAlgn="ctr"/>
                      <a:r>
                        <a:rPr lang="en-GB" sz="1100" b="0" i="0" u="none" strike="noStrike">
                          <a:solidFill>
                            <a:srgbClr val="404040"/>
                          </a:solidFill>
                          <a:effectLst/>
                          <a:latin typeface="Calibri" panose="020F0502020204030204" pitchFamily="34" charset="0"/>
                        </a:rPr>
                        <a:t>20</a:t>
                      </a:r>
                    </a:p>
                  </a:txBody>
                  <a:tcPr marL="7620" marR="7620" marT="7620" marB="0" anchor="ctr"/>
                </a:tc>
                <a:tc>
                  <a:txBody>
                    <a:bodyPr/>
                    <a:lstStyle/>
                    <a:p>
                      <a:pPr algn="r" fontAlgn="b"/>
                      <a:r>
                        <a:rPr lang="en-GB" sz="1100" b="0" i="0" u="none" strike="noStrike">
                          <a:solidFill>
                            <a:srgbClr val="000000"/>
                          </a:solidFill>
                          <a:effectLst/>
                          <a:latin typeface="Calibri" panose="020F0502020204030204" pitchFamily="34" charset="0"/>
                        </a:rPr>
                        <a:t>23%</a:t>
                      </a:r>
                    </a:p>
                  </a:txBody>
                  <a:tcPr marL="7620" marR="7620" marT="7620" marB="0" anchor="b"/>
                </a:tc>
                <a:tc>
                  <a:txBody>
                    <a:bodyPr/>
                    <a:lstStyle/>
                    <a:p>
                      <a:pPr algn="r" fontAlgn="b"/>
                      <a:r>
                        <a:rPr lang="en-GB" sz="1200" b="0" u="none" strike="noStrike">
                          <a:solidFill>
                            <a:srgbClr val="000000"/>
                          </a:solidFill>
                          <a:effectLst/>
                          <a:latin typeface="+mn-lt"/>
                        </a:rPr>
                        <a:t>£28,407-£34,581</a:t>
                      </a:r>
                      <a:endParaRPr lang="en-GB" sz="1200" b="0" i="0" u="none" strike="noStrike">
                        <a:solidFill>
                          <a:srgbClr val="000000"/>
                        </a:solidFill>
                        <a:effectLst/>
                        <a:latin typeface="+mn-lt"/>
                      </a:endParaRPr>
                    </a:p>
                  </a:txBody>
                  <a:tcPr marL="7620" marR="7620" marT="7620" marB="0" anchor="b"/>
                </a:tc>
                <a:tc>
                  <a:txBody>
                    <a:bodyPr/>
                    <a:lstStyle/>
                    <a:p>
                      <a:pPr algn="r" fontAlgn="b"/>
                      <a:r>
                        <a:rPr lang="en-GB" sz="1200" b="0" u="none" strike="noStrike">
                          <a:solidFill>
                            <a:srgbClr val="000000"/>
                          </a:solidFill>
                          <a:effectLst/>
                          <a:latin typeface="+mn-lt"/>
                        </a:rPr>
                        <a:t>Graduate</a:t>
                      </a:r>
                      <a:endParaRPr lang="en-GB" sz="1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341104921"/>
                  </a:ext>
                </a:extLst>
              </a:tr>
              <a:tr h="370840">
                <a:tc>
                  <a:txBody>
                    <a:bodyPr/>
                    <a:lstStyle/>
                    <a:p>
                      <a:pPr algn="l" fontAlgn="b"/>
                      <a:r>
                        <a:rPr lang="en-GB" sz="1200" b="0" u="none" strike="noStrike">
                          <a:solidFill>
                            <a:srgbClr val="000000"/>
                          </a:solidFill>
                          <a:effectLst/>
                          <a:latin typeface="+mn-lt"/>
                        </a:rPr>
                        <a:t>Band 6</a:t>
                      </a:r>
                      <a:endParaRPr lang="en-GB" sz="1200" b="0" i="0" u="none" strike="noStrike">
                        <a:solidFill>
                          <a:srgbClr val="000000"/>
                        </a:solidFill>
                        <a:effectLst/>
                        <a:latin typeface="+mn-lt"/>
                      </a:endParaRPr>
                    </a:p>
                  </a:txBody>
                  <a:tcPr marL="7620" marR="7620" marT="7620" marB="0" anchor="b"/>
                </a:tc>
                <a:tc>
                  <a:txBody>
                    <a:bodyPr/>
                    <a:lstStyle/>
                    <a:p>
                      <a:pPr algn="r" fontAlgn="ctr"/>
                      <a:r>
                        <a:rPr lang="en-GB" sz="1100" b="0" i="0" u="none" strike="noStrike">
                          <a:solidFill>
                            <a:srgbClr val="404040"/>
                          </a:solidFill>
                          <a:effectLst/>
                          <a:latin typeface="Calibri" panose="020F0502020204030204" pitchFamily="34" charset="0"/>
                        </a:rPr>
                        <a:t>21</a:t>
                      </a:r>
                    </a:p>
                  </a:txBody>
                  <a:tcPr marL="7620" marR="7620" marT="7620" marB="0" anchor="ctr"/>
                </a:tc>
                <a:tc>
                  <a:txBody>
                    <a:bodyPr/>
                    <a:lstStyle/>
                    <a:p>
                      <a:pPr algn="r" fontAlgn="b"/>
                      <a:r>
                        <a:rPr lang="en-GB" sz="1100" b="0" i="0" u="none" strike="noStrike" dirty="0">
                          <a:solidFill>
                            <a:srgbClr val="000000"/>
                          </a:solidFill>
                          <a:effectLst/>
                          <a:latin typeface="Calibri" panose="020F0502020204030204" pitchFamily="34" charset="0"/>
                        </a:rPr>
                        <a:t>24%</a:t>
                      </a:r>
                    </a:p>
                  </a:txBody>
                  <a:tcPr marL="7620" marR="7620" marT="7620" marB="0" anchor="b"/>
                </a:tc>
                <a:tc>
                  <a:txBody>
                    <a:bodyPr/>
                    <a:lstStyle/>
                    <a:p>
                      <a:pPr algn="r" fontAlgn="b"/>
                      <a:r>
                        <a:rPr lang="en-GB" sz="1200" b="0" u="none" strike="noStrike">
                          <a:solidFill>
                            <a:srgbClr val="000000"/>
                          </a:solidFill>
                          <a:effectLst/>
                          <a:latin typeface="+mn-lt"/>
                        </a:rPr>
                        <a:t>£35,392-£42,618</a:t>
                      </a:r>
                      <a:endParaRPr lang="en-GB" sz="1200" b="0" i="0" u="none" strike="noStrike">
                        <a:solidFill>
                          <a:srgbClr val="000000"/>
                        </a:solidFill>
                        <a:effectLst/>
                        <a:latin typeface="+mn-lt"/>
                      </a:endParaRPr>
                    </a:p>
                  </a:txBody>
                  <a:tcPr marL="7620" marR="7620" marT="7620" marB="0" anchor="b"/>
                </a:tc>
                <a:tc>
                  <a:txBody>
                    <a:bodyPr/>
                    <a:lstStyle/>
                    <a:p>
                      <a:pPr algn="r" fontAlgn="b"/>
                      <a:r>
                        <a:rPr lang="en-GB" sz="1200" b="0" u="none" strike="noStrike">
                          <a:solidFill>
                            <a:srgbClr val="000000"/>
                          </a:solidFill>
                          <a:effectLst/>
                          <a:latin typeface="+mn-lt"/>
                        </a:rPr>
                        <a:t>Graduate</a:t>
                      </a:r>
                      <a:endParaRPr lang="en-GB" sz="1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2504189240"/>
                  </a:ext>
                </a:extLst>
              </a:tr>
              <a:tr h="370840">
                <a:tc>
                  <a:txBody>
                    <a:bodyPr/>
                    <a:lstStyle/>
                    <a:p>
                      <a:pPr algn="l" fontAlgn="b"/>
                      <a:r>
                        <a:rPr lang="en-GB" sz="1200" b="0" u="none" strike="noStrike">
                          <a:solidFill>
                            <a:srgbClr val="000000"/>
                          </a:solidFill>
                          <a:effectLst/>
                          <a:latin typeface="+mn-lt"/>
                        </a:rPr>
                        <a:t>Band 7 or above</a:t>
                      </a:r>
                      <a:endParaRPr lang="en-GB" sz="1200" b="0" i="0" u="none" strike="noStrike">
                        <a:solidFill>
                          <a:srgbClr val="000000"/>
                        </a:solidFill>
                        <a:effectLst/>
                        <a:latin typeface="+mn-lt"/>
                      </a:endParaRPr>
                    </a:p>
                  </a:txBody>
                  <a:tcPr marL="7620" marR="7620" marT="7620" marB="0" anchor="b"/>
                </a:tc>
                <a:tc>
                  <a:txBody>
                    <a:bodyPr/>
                    <a:lstStyle/>
                    <a:p>
                      <a:pPr algn="r" fontAlgn="ctr"/>
                      <a:r>
                        <a:rPr lang="en-GB" sz="1100" b="0" i="0" u="none" strike="noStrike">
                          <a:solidFill>
                            <a:srgbClr val="C65911"/>
                          </a:solidFill>
                          <a:effectLst/>
                          <a:latin typeface="Calibri" panose="020F0502020204030204" pitchFamily="34" charset="0"/>
                        </a:rPr>
                        <a:t>&lt; 10</a:t>
                      </a:r>
                    </a:p>
                  </a:txBody>
                  <a:tcPr marL="7620" marR="7620" marT="7620" marB="0" anchor="ctr"/>
                </a:tc>
                <a:tc>
                  <a:txBody>
                    <a:bodyPr/>
                    <a:lstStyle/>
                    <a:p>
                      <a:pPr algn="r" fontAlgn="b"/>
                      <a:r>
                        <a:rPr lang="en-GB" sz="1100" b="0" i="0" u="none" strike="noStrike">
                          <a:solidFill>
                            <a:srgbClr val="000000"/>
                          </a:solidFill>
                          <a:effectLst/>
                          <a:latin typeface="Calibri" panose="020F0502020204030204" pitchFamily="34" charset="0"/>
                        </a:rPr>
                        <a:t>n/a</a:t>
                      </a:r>
                    </a:p>
                  </a:txBody>
                  <a:tcPr marL="7620" marR="7620" marT="7620" marB="0" anchor="b"/>
                </a:tc>
                <a:tc>
                  <a:txBody>
                    <a:bodyPr/>
                    <a:lstStyle/>
                    <a:p>
                      <a:pPr algn="r" fontAlgn="b"/>
                      <a:r>
                        <a:rPr lang="en-GB" sz="1200" b="0" u="none" strike="noStrike">
                          <a:solidFill>
                            <a:srgbClr val="000000"/>
                          </a:solidFill>
                          <a:effectLst/>
                          <a:latin typeface="+mn-lt"/>
                        </a:rPr>
                        <a:t>Above £43,742</a:t>
                      </a:r>
                      <a:endParaRPr lang="en-GB" sz="1200" b="0" i="0" u="none" strike="noStrike">
                        <a:solidFill>
                          <a:srgbClr val="000000"/>
                        </a:solidFill>
                        <a:effectLst/>
                        <a:latin typeface="+mn-lt"/>
                      </a:endParaRPr>
                    </a:p>
                  </a:txBody>
                  <a:tcPr marL="7620" marR="7620" marT="7620" marB="0" anchor="b"/>
                </a:tc>
                <a:tc>
                  <a:txBody>
                    <a:bodyPr/>
                    <a:lstStyle/>
                    <a:p>
                      <a:pPr algn="r" fontAlgn="b"/>
                      <a:r>
                        <a:rPr lang="en-GB" sz="1200" b="0" u="none" strike="noStrike">
                          <a:solidFill>
                            <a:srgbClr val="000000"/>
                          </a:solidFill>
                          <a:effectLst/>
                          <a:latin typeface="+mn-lt"/>
                        </a:rPr>
                        <a:t>Masters or equivalent</a:t>
                      </a:r>
                      <a:endParaRPr lang="en-GB" sz="1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1958764991"/>
                  </a:ext>
                </a:extLst>
              </a:tr>
              <a:tr h="370840">
                <a:tc>
                  <a:txBody>
                    <a:bodyPr/>
                    <a:lstStyle/>
                    <a:p>
                      <a:pPr algn="l" fontAlgn="b"/>
                      <a:r>
                        <a:rPr lang="en-GB" sz="1200" b="0" u="none" strike="noStrike">
                          <a:solidFill>
                            <a:srgbClr val="000000"/>
                          </a:solidFill>
                          <a:effectLst/>
                          <a:latin typeface="+mn-lt"/>
                        </a:rPr>
                        <a:t>Medical staff</a:t>
                      </a:r>
                      <a:endParaRPr lang="en-GB" sz="1200" b="0" i="0" u="none" strike="noStrike">
                        <a:solidFill>
                          <a:srgbClr val="000000"/>
                        </a:solidFill>
                        <a:effectLst/>
                        <a:latin typeface="+mn-lt"/>
                      </a:endParaRPr>
                    </a:p>
                  </a:txBody>
                  <a:tcPr marL="7620" marR="7620" marT="7620" marB="0" anchor="b"/>
                </a:tc>
                <a:tc>
                  <a:txBody>
                    <a:bodyPr/>
                    <a:lstStyle/>
                    <a:p>
                      <a:pPr algn="r" fontAlgn="ctr"/>
                      <a:r>
                        <a:rPr lang="en-GB" sz="1100" b="0" i="0" u="none" strike="noStrike">
                          <a:solidFill>
                            <a:srgbClr val="C65911"/>
                          </a:solidFill>
                          <a:effectLst/>
                          <a:latin typeface="Calibri" panose="020F0502020204030204" pitchFamily="34" charset="0"/>
                        </a:rPr>
                        <a:t>&lt; 10</a:t>
                      </a:r>
                    </a:p>
                  </a:txBody>
                  <a:tcPr marL="7620" marR="7620" marT="7620" marB="0" anchor="ctr"/>
                </a:tc>
                <a:tc>
                  <a:txBody>
                    <a:bodyPr/>
                    <a:lstStyle/>
                    <a:p>
                      <a:pPr algn="r" fontAlgn="b"/>
                      <a:r>
                        <a:rPr lang="en-GB" sz="1100" b="0" i="0" u="none" strike="noStrike">
                          <a:solidFill>
                            <a:srgbClr val="000000"/>
                          </a:solidFill>
                          <a:effectLst/>
                          <a:latin typeface="Calibri" panose="020F0502020204030204" pitchFamily="34" charset="0"/>
                        </a:rPr>
                        <a:t>n/a</a:t>
                      </a:r>
                    </a:p>
                  </a:txBody>
                  <a:tcPr marL="7620" marR="7620" marT="7620" marB="0" anchor="b"/>
                </a:tc>
                <a:tc>
                  <a:txBody>
                    <a:bodyPr/>
                    <a:lstStyle/>
                    <a:p>
                      <a:pPr algn="r" fontAlgn="b"/>
                      <a:r>
                        <a:rPr lang="en-GB" sz="1200" b="0" u="none" strike="noStrike">
                          <a:solidFill>
                            <a:srgbClr val="000000"/>
                          </a:solidFill>
                          <a:effectLst/>
                          <a:latin typeface="+mn-lt"/>
                        </a:rPr>
                        <a:t>£29,384 - £119,133</a:t>
                      </a:r>
                      <a:endParaRPr lang="en-GB" sz="1200" b="0" i="0" u="none" strike="noStrike">
                        <a:solidFill>
                          <a:srgbClr val="000000"/>
                        </a:solidFill>
                        <a:effectLst/>
                        <a:latin typeface="+mn-lt"/>
                      </a:endParaRPr>
                    </a:p>
                  </a:txBody>
                  <a:tcPr marL="7620" marR="7620" marT="7620" marB="0" anchor="b"/>
                </a:tc>
                <a:tc>
                  <a:txBody>
                    <a:bodyPr/>
                    <a:lstStyle/>
                    <a:p>
                      <a:pPr algn="r" fontAlgn="b"/>
                      <a:r>
                        <a:rPr lang="en-GB" sz="1200" b="0" u="none" strike="noStrike">
                          <a:solidFill>
                            <a:srgbClr val="000000"/>
                          </a:solidFill>
                          <a:effectLst/>
                          <a:latin typeface="+mn-lt"/>
                        </a:rPr>
                        <a:t>Post graduate +</a:t>
                      </a:r>
                      <a:endParaRPr lang="en-GB" sz="1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61300274"/>
                  </a:ext>
                </a:extLst>
              </a:tr>
              <a:tr h="370840">
                <a:tc>
                  <a:txBody>
                    <a:bodyPr/>
                    <a:lstStyle/>
                    <a:p>
                      <a:pPr algn="l" fontAlgn="b"/>
                      <a:r>
                        <a:rPr lang="en-GB" sz="1200" b="0" u="none" strike="noStrike">
                          <a:solidFill>
                            <a:srgbClr val="000000"/>
                          </a:solidFill>
                          <a:effectLst/>
                          <a:latin typeface="+mn-lt"/>
                        </a:rPr>
                        <a:t>Total (excluding medical staff)</a:t>
                      </a:r>
                      <a:endParaRPr lang="en-GB" sz="1200" b="0" i="0" u="none" strike="noStrike">
                        <a:solidFill>
                          <a:srgbClr val="000000"/>
                        </a:solidFill>
                        <a:effectLst/>
                        <a:latin typeface="+mn-lt"/>
                      </a:endParaRPr>
                    </a:p>
                  </a:txBody>
                  <a:tcPr marL="7620" marR="7620" marT="7620" marB="0" anchor="b"/>
                </a:tc>
                <a:tc>
                  <a:txBody>
                    <a:bodyPr/>
                    <a:lstStyle/>
                    <a:p>
                      <a:pPr algn="r" fontAlgn="b"/>
                      <a:r>
                        <a:rPr lang="en-GB" sz="1100" b="0" i="0" u="none" strike="noStrike" dirty="0">
                          <a:solidFill>
                            <a:srgbClr val="000000"/>
                          </a:solidFill>
                          <a:effectLst/>
                          <a:latin typeface="Calibri" panose="020F0502020204030204" pitchFamily="34" charset="0"/>
                        </a:rPr>
                        <a:t>88</a:t>
                      </a:r>
                    </a:p>
                  </a:txBody>
                  <a:tcPr marL="7620" marR="7620" marT="7620" marB="0" anchor="b"/>
                </a:tc>
                <a:tc>
                  <a:txBody>
                    <a:bodyPr/>
                    <a:lstStyle/>
                    <a:p>
                      <a:pPr algn="r" fontAlgn="b"/>
                      <a:r>
                        <a:rPr lang="en-GB" sz="1100" b="0" i="0" u="none" strike="noStrike" dirty="0">
                          <a:solidFill>
                            <a:srgbClr val="000000"/>
                          </a:solidFill>
                          <a:effectLst/>
                          <a:latin typeface="Calibri" panose="020F0502020204030204" pitchFamily="34" charset="0"/>
                        </a:rPr>
                        <a:t>100%</a:t>
                      </a:r>
                    </a:p>
                  </a:txBody>
                  <a:tcPr marL="7620" marR="7620" marT="7620" marB="0" anchor="b"/>
                </a:tc>
                <a:tc>
                  <a:txBody>
                    <a:bodyPr/>
                    <a:lstStyle/>
                    <a:p>
                      <a:pPr algn="l" fontAlgn="b"/>
                      <a:endParaRPr lang="en-GB" sz="1200" b="0" i="0" u="none" strike="noStrike">
                        <a:solidFill>
                          <a:srgbClr val="000000"/>
                        </a:solidFill>
                        <a:effectLst/>
                        <a:latin typeface="+mn-lt"/>
                      </a:endParaRPr>
                    </a:p>
                  </a:txBody>
                  <a:tcPr marL="7620" marR="7620" marT="7620" marB="0" anchor="b"/>
                </a:tc>
                <a:tc>
                  <a:txBody>
                    <a:bodyPr/>
                    <a:lstStyle/>
                    <a:p>
                      <a:pPr algn="l" fontAlgn="b"/>
                      <a:endParaRPr lang="en-GB" sz="12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304195626"/>
                  </a:ext>
                </a:extLst>
              </a:tr>
            </a:tbl>
          </a:graphicData>
        </a:graphic>
      </p:graphicFrame>
      <p:sp>
        <p:nvSpPr>
          <p:cNvPr id="6" name="Title 1">
            <a:extLst>
              <a:ext uri="{FF2B5EF4-FFF2-40B4-BE49-F238E27FC236}">
                <a16:creationId xmlns:a16="http://schemas.microsoft.com/office/drawing/2014/main" id="{26F1161B-5D13-0F15-E7AB-5A8C5D368F80}"/>
              </a:ext>
            </a:extLst>
          </p:cNvPr>
          <p:cNvSpPr>
            <a:spLocks noGrp="1"/>
          </p:cNvSpPr>
          <p:nvPr>
            <p:ph type="title"/>
          </p:nvPr>
        </p:nvSpPr>
        <p:spPr>
          <a:xfrm>
            <a:off x="247650" y="250825"/>
            <a:ext cx="10118091" cy="1325563"/>
          </a:xfrm>
        </p:spPr>
        <p:txBody>
          <a:bodyPr>
            <a:normAutofit/>
          </a:bodyPr>
          <a:lstStyle/>
          <a:p>
            <a:r>
              <a:rPr lang="en-GB" sz="4000" b="1" dirty="0">
                <a:solidFill>
                  <a:srgbClr val="006965"/>
                </a:solidFill>
                <a:latin typeface="+mn-lt"/>
              </a:rPr>
              <a:t>Terriers &amp; Amersham Hill ward residents employed by Buckinghamshire NHS</a:t>
            </a:r>
          </a:p>
        </p:txBody>
      </p:sp>
      <p:sp>
        <p:nvSpPr>
          <p:cNvPr id="7" name="TextBox 6">
            <a:extLst>
              <a:ext uri="{FF2B5EF4-FFF2-40B4-BE49-F238E27FC236}">
                <a16:creationId xmlns:a16="http://schemas.microsoft.com/office/drawing/2014/main" id="{FBEA1E5E-9F64-D2E9-169A-57380285AB22}"/>
              </a:ext>
            </a:extLst>
          </p:cNvPr>
          <p:cNvSpPr txBox="1"/>
          <p:nvPr/>
        </p:nvSpPr>
        <p:spPr>
          <a:xfrm>
            <a:off x="9520541" y="6011311"/>
            <a:ext cx="3325238" cy="276999"/>
          </a:xfrm>
          <a:prstGeom prst="rect">
            <a:avLst/>
          </a:prstGeom>
          <a:noFill/>
        </p:spPr>
        <p:txBody>
          <a:bodyPr wrap="square" rtlCol="0">
            <a:spAutoFit/>
          </a:bodyPr>
          <a:lstStyle/>
          <a:p>
            <a:r>
              <a:rPr lang="en-GB" sz="1200" i="1" dirty="0"/>
              <a:t>Source: Bucks NHS (May 2023)</a:t>
            </a:r>
          </a:p>
        </p:txBody>
      </p:sp>
      <p:sp>
        <p:nvSpPr>
          <p:cNvPr id="2" name="TextBox 1">
            <a:extLst>
              <a:ext uri="{FF2B5EF4-FFF2-40B4-BE49-F238E27FC236}">
                <a16:creationId xmlns:a16="http://schemas.microsoft.com/office/drawing/2014/main" id="{D4590A81-3C94-6D60-4B79-E368CA34DF22}"/>
              </a:ext>
            </a:extLst>
          </p:cNvPr>
          <p:cNvSpPr txBox="1"/>
          <p:nvPr/>
        </p:nvSpPr>
        <p:spPr>
          <a:xfrm>
            <a:off x="247650" y="2913142"/>
            <a:ext cx="4429126" cy="1600438"/>
          </a:xfrm>
          <a:prstGeom prst="rect">
            <a:avLst/>
          </a:prstGeom>
          <a:noFill/>
          <a:ln w="12700">
            <a:noFill/>
          </a:ln>
        </p:spPr>
        <p:txBody>
          <a:bodyPr wrap="square" rtlCol="0">
            <a:spAutoFit/>
          </a:bodyPr>
          <a:lstStyle/>
          <a:p>
            <a:endParaRPr lang="en-GB" sz="1400" dirty="0"/>
          </a:p>
          <a:p>
            <a:r>
              <a:rPr lang="en-GB" sz="1400" dirty="0"/>
              <a:t>In total, approximately 90 residents are employed by Buckinghamshire NHS, a quarter of whom are employed on the lowest pay scale. Approximately half of residents working for the NHS are doing so in graduate-level or above positions. </a:t>
            </a:r>
          </a:p>
          <a:p>
            <a:endParaRPr lang="en-GB" sz="1400" dirty="0"/>
          </a:p>
        </p:txBody>
      </p:sp>
    </p:spTree>
    <p:extLst>
      <p:ext uri="{BB962C8B-B14F-4D97-AF65-F5344CB8AC3E}">
        <p14:creationId xmlns:p14="http://schemas.microsoft.com/office/powerpoint/2010/main" val="3718722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416-DF98-5A56-1F8A-66A7EBBC83C3}"/>
              </a:ext>
            </a:extLst>
          </p:cNvPr>
          <p:cNvSpPr>
            <a:spLocks noGrp="1"/>
          </p:cNvSpPr>
          <p:nvPr>
            <p:ph type="title"/>
          </p:nvPr>
        </p:nvSpPr>
        <p:spPr>
          <a:xfrm>
            <a:off x="838200" y="365125"/>
            <a:ext cx="6015105" cy="1325563"/>
          </a:xfrm>
        </p:spPr>
        <p:txBody>
          <a:bodyPr/>
          <a:lstStyle/>
          <a:p>
            <a:r>
              <a:rPr lang="en-GB" b="1">
                <a:solidFill>
                  <a:srgbClr val="006965"/>
                </a:solidFill>
                <a:latin typeface="+mn-lt"/>
              </a:rPr>
              <a:t>Home working</a:t>
            </a:r>
          </a:p>
        </p:txBody>
      </p:sp>
      <p:sp>
        <p:nvSpPr>
          <p:cNvPr id="14" name="TextBox 13">
            <a:extLst>
              <a:ext uri="{FF2B5EF4-FFF2-40B4-BE49-F238E27FC236}">
                <a16:creationId xmlns:a16="http://schemas.microsoft.com/office/drawing/2014/main" id="{603B822F-4136-C02C-DBED-67B39417DF93}"/>
              </a:ext>
            </a:extLst>
          </p:cNvPr>
          <p:cNvSpPr txBox="1"/>
          <p:nvPr/>
        </p:nvSpPr>
        <p:spPr>
          <a:xfrm>
            <a:off x="6251171" y="1228230"/>
            <a:ext cx="5303520" cy="523220"/>
          </a:xfrm>
          <a:prstGeom prst="rect">
            <a:avLst/>
          </a:prstGeom>
          <a:noFill/>
        </p:spPr>
        <p:txBody>
          <a:bodyPr wrap="square" rtlCol="0">
            <a:spAutoFit/>
          </a:bodyPr>
          <a:lstStyle/>
          <a:p>
            <a:r>
              <a:rPr lang="en-GB" sz="1400" b="1" dirty="0">
                <a:solidFill>
                  <a:srgbClr val="006965"/>
                </a:solidFill>
              </a:rPr>
              <a:t>A lower proportion of Terriers &amp; Amersham Hill residents work from home than the Buckinghamshire average.</a:t>
            </a:r>
          </a:p>
        </p:txBody>
      </p:sp>
      <p:sp>
        <p:nvSpPr>
          <p:cNvPr id="22" name="TextBox 21">
            <a:extLst>
              <a:ext uri="{FF2B5EF4-FFF2-40B4-BE49-F238E27FC236}">
                <a16:creationId xmlns:a16="http://schemas.microsoft.com/office/drawing/2014/main" id="{DB8236C1-6996-D52E-378F-E0780E0A430C}"/>
              </a:ext>
            </a:extLst>
          </p:cNvPr>
          <p:cNvSpPr txBox="1"/>
          <p:nvPr/>
        </p:nvSpPr>
        <p:spPr>
          <a:xfrm>
            <a:off x="914400" y="2443936"/>
            <a:ext cx="4786745" cy="2031325"/>
          </a:xfrm>
          <a:prstGeom prst="rect">
            <a:avLst/>
          </a:prstGeom>
          <a:noFill/>
          <a:ln w="12700">
            <a:noFill/>
          </a:ln>
        </p:spPr>
        <p:txBody>
          <a:bodyPr wrap="square" rtlCol="0">
            <a:spAutoFit/>
          </a:bodyPr>
          <a:lstStyle/>
          <a:p>
            <a:r>
              <a:rPr lang="en-GB" sz="1400" dirty="0"/>
              <a:t>In 2021, 37% of Terriers &amp; Amersham Hill’s employed residents worked mainly at or from home. This was a higher proportion than the national average (32%). However, it was lower than the Buckinghamshire average (42%).</a:t>
            </a:r>
          </a:p>
          <a:p>
            <a:endParaRPr lang="en-GB" sz="1400" dirty="0"/>
          </a:p>
          <a:p>
            <a:r>
              <a:rPr lang="en-GB" sz="1400" i="1" dirty="0"/>
              <a:t>Please note that as the 2021 Census took place in March 2021, during a period of rapid change stemming from Covid-19, this data should be treated with caution in terms of future planning. </a:t>
            </a:r>
          </a:p>
          <a:p>
            <a:endParaRPr lang="en-GB" sz="1400" i="1" dirty="0"/>
          </a:p>
        </p:txBody>
      </p:sp>
      <p:sp>
        <p:nvSpPr>
          <p:cNvPr id="23" name="TextBox 22">
            <a:extLst>
              <a:ext uri="{FF2B5EF4-FFF2-40B4-BE49-F238E27FC236}">
                <a16:creationId xmlns:a16="http://schemas.microsoft.com/office/drawing/2014/main" id="{677320A5-555B-87A2-34D3-F0FB868445F7}"/>
              </a:ext>
            </a:extLst>
          </p:cNvPr>
          <p:cNvSpPr txBox="1"/>
          <p:nvPr/>
        </p:nvSpPr>
        <p:spPr>
          <a:xfrm>
            <a:off x="10009433" y="6354376"/>
            <a:ext cx="1978891" cy="276999"/>
          </a:xfrm>
          <a:prstGeom prst="rect">
            <a:avLst/>
          </a:prstGeom>
          <a:noFill/>
        </p:spPr>
        <p:txBody>
          <a:bodyPr wrap="square">
            <a:spAutoFit/>
          </a:bodyPr>
          <a:lstStyle/>
          <a:p>
            <a:r>
              <a:rPr lang="en-GB" sz="1200">
                <a:latin typeface="Calibri" panose="020F0502020204030204" pitchFamily="34" charset="0"/>
                <a:ea typeface="Times New Roman" panose="02020603050405020304" pitchFamily="18" charset="0"/>
                <a:hlinkClick r:id="rId2"/>
              </a:rPr>
              <a:t>Source: Census, 2021, ONS </a:t>
            </a:r>
            <a:endParaRPr lang="en-GB" sz="1200"/>
          </a:p>
        </p:txBody>
      </p:sp>
      <p:sp>
        <p:nvSpPr>
          <p:cNvPr id="5" name="TextBox 4">
            <a:extLst>
              <a:ext uri="{FF2B5EF4-FFF2-40B4-BE49-F238E27FC236}">
                <a16:creationId xmlns:a16="http://schemas.microsoft.com/office/drawing/2014/main" id="{07C62197-8957-7C4D-AA63-34520B88BF8E}"/>
              </a:ext>
            </a:extLst>
          </p:cNvPr>
          <p:cNvSpPr txBox="1"/>
          <p:nvPr/>
        </p:nvSpPr>
        <p:spPr>
          <a:xfrm>
            <a:off x="6251171" y="5398937"/>
            <a:ext cx="4572000" cy="276999"/>
          </a:xfrm>
          <a:prstGeom prst="rect">
            <a:avLst/>
          </a:prstGeom>
          <a:noFill/>
        </p:spPr>
        <p:txBody>
          <a:bodyPr wrap="square" rtlCol="0">
            <a:spAutoFit/>
          </a:bodyPr>
          <a:lstStyle/>
          <a:p>
            <a:r>
              <a:rPr lang="en-GB" sz="1200" i="1" dirty="0"/>
              <a:t>Base: 5,800 residents over the age of 16 and in employment</a:t>
            </a:r>
          </a:p>
        </p:txBody>
      </p:sp>
      <p:graphicFrame>
        <p:nvGraphicFramePr>
          <p:cNvPr id="3" name="Chart 2">
            <a:extLst>
              <a:ext uri="{FF2B5EF4-FFF2-40B4-BE49-F238E27FC236}">
                <a16:creationId xmlns:a16="http://schemas.microsoft.com/office/drawing/2014/main" id="{D9B4535C-A4BE-0C21-9311-4AA00643E4DF}"/>
              </a:ext>
            </a:extLst>
          </p:cNvPr>
          <p:cNvGraphicFramePr>
            <a:graphicFrameLocks/>
          </p:cNvGraphicFramePr>
          <p:nvPr>
            <p:extLst>
              <p:ext uri="{D42A27DB-BD31-4B8C-83A1-F6EECF244321}">
                <p14:modId xmlns:p14="http://schemas.microsoft.com/office/powerpoint/2010/main" val="221247936"/>
              </p:ext>
            </p:extLst>
          </p:nvPr>
        </p:nvGraphicFramePr>
        <p:xfrm>
          <a:off x="6251171" y="2179520"/>
          <a:ext cx="4572000" cy="2775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2816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240D9-7925-5C38-969A-E300781D1D86}"/>
              </a:ext>
            </a:extLst>
          </p:cNvPr>
          <p:cNvSpPr>
            <a:spLocks noGrp="1"/>
          </p:cNvSpPr>
          <p:nvPr>
            <p:ph type="title"/>
          </p:nvPr>
        </p:nvSpPr>
        <p:spPr/>
        <p:txBody>
          <a:bodyPr>
            <a:normAutofit/>
          </a:bodyPr>
          <a:lstStyle/>
          <a:p>
            <a:r>
              <a:rPr lang="en-GB" b="1">
                <a:solidFill>
                  <a:srgbClr val="006965"/>
                </a:solidFill>
                <a:latin typeface="+mn-lt"/>
              </a:rPr>
              <a:t>Distance travelled to work</a:t>
            </a:r>
          </a:p>
        </p:txBody>
      </p:sp>
      <p:sp>
        <p:nvSpPr>
          <p:cNvPr id="4" name="TextBox 3">
            <a:extLst>
              <a:ext uri="{FF2B5EF4-FFF2-40B4-BE49-F238E27FC236}">
                <a16:creationId xmlns:a16="http://schemas.microsoft.com/office/drawing/2014/main" id="{D7E549A2-72A1-DC71-4A2A-1E081E2F6CA9}"/>
              </a:ext>
            </a:extLst>
          </p:cNvPr>
          <p:cNvSpPr txBox="1"/>
          <p:nvPr/>
        </p:nvSpPr>
        <p:spPr>
          <a:xfrm>
            <a:off x="838200" y="1581205"/>
            <a:ext cx="4786745" cy="4616648"/>
          </a:xfrm>
          <a:prstGeom prst="rect">
            <a:avLst/>
          </a:prstGeom>
          <a:noFill/>
          <a:ln w="12700">
            <a:noFill/>
          </a:ln>
        </p:spPr>
        <p:txBody>
          <a:bodyPr wrap="square" rtlCol="0">
            <a:spAutoFit/>
          </a:bodyPr>
          <a:lstStyle/>
          <a:p>
            <a:r>
              <a:rPr lang="en-GB" sz="1400" dirty="0"/>
              <a:t>In 2021, almost a quarter (23%) of Terriers &amp; Amersham Hill residents in employment</a:t>
            </a:r>
            <a:r>
              <a:rPr lang="en-GB" sz="1400" baseline="30000" dirty="0"/>
              <a:t>1</a:t>
            </a:r>
            <a:r>
              <a:rPr lang="en-GB" sz="1400" dirty="0"/>
              <a:t> travelled ‘less than 2km’ to their place of work. This was higher than the Buckinghamshire (18%) and national (20%) average.</a:t>
            </a:r>
          </a:p>
          <a:p>
            <a:endParaRPr lang="en-GB" sz="1400" dirty="0"/>
          </a:p>
          <a:p>
            <a:r>
              <a:rPr lang="en-GB" sz="1400" dirty="0"/>
              <a:t>A higher proportion of Terriers &amp; Amersham Hill residents travelled ‘2km - 5km’ (22%) than the Buckinghamshire average (17%), however this was slightly lower than the national average (23%).</a:t>
            </a:r>
          </a:p>
          <a:p>
            <a:endParaRPr lang="en-GB" sz="1400" dirty="0"/>
          </a:p>
          <a:p>
            <a:r>
              <a:rPr lang="en-GB" sz="1400" dirty="0"/>
              <a:t>A higher proportion of residents in Terriers &amp; Amersham Hill and Buckinghamshire travel 30km and over to their place of work than the national average. This is likely primarily due to  Buckinghamshire’s close proximity to employment hotspots outside of the county, such as London and Heathrow airport.</a:t>
            </a:r>
          </a:p>
          <a:p>
            <a:endParaRPr lang="en-GB" sz="1400" dirty="0"/>
          </a:p>
          <a:p>
            <a:r>
              <a:rPr lang="en-GB" sz="1400" dirty="0"/>
              <a:t>In 2011 (latest available data) Buckinghamshire had one of the least ‘self-contained’ labour markets in England. With around a third of working residents travelling out of the county for work, and 28% of all those working within the Buckinghamshire economy travelling into the county from elsewhere.</a:t>
            </a:r>
          </a:p>
        </p:txBody>
      </p:sp>
      <p:sp>
        <p:nvSpPr>
          <p:cNvPr id="6" name="TextBox 5">
            <a:extLst>
              <a:ext uri="{FF2B5EF4-FFF2-40B4-BE49-F238E27FC236}">
                <a16:creationId xmlns:a16="http://schemas.microsoft.com/office/drawing/2014/main" id="{1A708047-3816-7BBF-2339-1CFB4D8633FC}"/>
              </a:ext>
            </a:extLst>
          </p:cNvPr>
          <p:cNvSpPr txBox="1"/>
          <p:nvPr/>
        </p:nvSpPr>
        <p:spPr>
          <a:xfrm>
            <a:off x="9575800" y="6492874"/>
            <a:ext cx="1978891" cy="276999"/>
          </a:xfrm>
          <a:prstGeom prst="rect">
            <a:avLst/>
          </a:prstGeom>
          <a:noFill/>
        </p:spPr>
        <p:txBody>
          <a:bodyPr wrap="square">
            <a:spAutoFit/>
          </a:bodyPr>
          <a:lstStyle/>
          <a:p>
            <a:r>
              <a:rPr lang="en-GB" sz="1200">
                <a:latin typeface="Calibri" panose="020F0502020204030204" pitchFamily="34" charset="0"/>
                <a:ea typeface="Times New Roman" panose="02020603050405020304" pitchFamily="18" charset="0"/>
                <a:hlinkClick r:id="rId2"/>
              </a:rPr>
              <a:t>Source: Census, 2021, ONS </a:t>
            </a:r>
            <a:endParaRPr lang="en-GB" sz="1200"/>
          </a:p>
        </p:txBody>
      </p:sp>
      <p:sp>
        <p:nvSpPr>
          <p:cNvPr id="7" name="TextBox 6">
            <a:extLst>
              <a:ext uri="{FF2B5EF4-FFF2-40B4-BE49-F238E27FC236}">
                <a16:creationId xmlns:a16="http://schemas.microsoft.com/office/drawing/2014/main" id="{7BF5F5DB-C2B7-B714-793E-10ADC415BCC3}"/>
              </a:ext>
            </a:extLst>
          </p:cNvPr>
          <p:cNvSpPr txBox="1"/>
          <p:nvPr/>
        </p:nvSpPr>
        <p:spPr>
          <a:xfrm>
            <a:off x="5811520" y="1458661"/>
            <a:ext cx="6192116" cy="543162"/>
          </a:xfrm>
          <a:prstGeom prst="rect">
            <a:avLst/>
          </a:prstGeom>
          <a:noFill/>
          <a:ln w="12700">
            <a:noFill/>
          </a:ln>
        </p:spPr>
        <p:txBody>
          <a:bodyPr wrap="square" rtlCol="0">
            <a:spAutoFit/>
          </a:bodyPr>
          <a:lstStyle/>
          <a:p>
            <a:pPr>
              <a:lnSpc>
                <a:spcPct val="107000"/>
              </a:lnSpc>
              <a:spcAft>
                <a:spcPts val="800"/>
              </a:spcAft>
            </a:pPr>
            <a:r>
              <a:rPr lang="en-GB" sz="1400" b="1" dirty="0">
                <a:solidFill>
                  <a:srgbClr val="006965"/>
                </a:solidFill>
                <a:latin typeface="Calibri" panose="020F0502020204030204" pitchFamily="34" charset="0"/>
                <a:ea typeface="Calibri" panose="020F0502020204030204" pitchFamily="34" charset="0"/>
                <a:cs typeface="Arial" panose="020B0604020202020204" pitchFamily="34" charset="0"/>
              </a:rPr>
              <a:t>A higher proportion of Terriers &amp; Amersham Hill residents travel ‘less than 2km’ to work than the Buckinghamshire and national average.</a:t>
            </a:r>
          </a:p>
        </p:txBody>
      </p:sp>
      <p:sp>
        <p:nvSpPr>
          <p:cNvPr id="8" name="TextBox 7">
            <a:extLst>
              <a:ext uri="{FF2B5EF4-FFF2-40B4-BE49-F238E27FC236}">
                <a16:creationId xmlns:a16="http://schemas.microsoft.com/office/drawing/2014/main" id="{3CCECDDE-9103-4CF2-ACED-09ADFDCDB340}"/>
              </a:ext>
            </a:extLst>
          </p:cNvPr>
          <p:cNvSpPr txBox="1"/>
          <p:nvPr/>
        </p:nvSpPr>
        <p:spPr>
          <a:xfrm>
            <a:off x="177800" y="6169708"/>
            <a:ext cx="4135783" cy="646331"/>
          </a:xfrm>
          <a:prstGeom prst="rect">
            <a:avLst/>
          </a:prstGeom>
          <a:noFill/>
        </p:spPr>
        <p:txBody>
          <a:bodyPr wrap="square">
            <a:spAutoFit/>
          </a:bodyPr>
          <a:lstStyle/>
          <a:p>
            <a:r>
              <a:rPr lang="en-GB" sz="1200" baseline="30000" dirty="0">
                <a:latin typeface="Calibri" panose="020F0502020204030204" pitchFamily="34" charset="0"/>
                <a:ea typeface="Times New Roman" panose="02020603050405020304" pitchFamily="18" charset="0"/>
              </a:rPr>
              <a:t>1</a:t>
            </a:r>
            <a:r>
              <a:rPr lang="en-GB" sz="1200" dirty="0">
                <a:latin typeface="Calibri" panose="020F0502020204030204" pitchFamily="34" charset="0"/>
                <a:ea typeface="Times New Roman" panose="02020603050405020304" pitchFamily="18" charset="0"/>
              </a:rPr>
              <a:t> This chart excludes those who work mainly or at home, or work mainly at an offshore installation, in no fixed place, or outside the UK.</a:t>
            </a:r>
            <a:endParaRPr lang="en-GB" sz="1200" dirty="0"/>
          </a:p>
        </p:txBody>
      </p:sp>
      <p:sp>
        <p:nvSpPr>
          <p:cNvPr id="9" name="TextBox 8">
            <a:extLst>
              <a:ext uri="{FF2B5EF4-FFF2-40B4-BE49-F238E27FC236}">
                <a16:creationId xmlns:a16="http://schemas.microsoft.com/office/drawing/2014/main" id="{2CA8FD1F-651E-BD02-4DA6-A86FE9C3B299}"/>
              </a:ext>
            </a:extLst>
          </p:cNvPr>
          <p:cNvSpPr txBox="1"/>
          <p:nvPr/>
        </p:nvSpPr>
        <p:spPr>
          <a:xfrm>
            <a:off x="5811520" y="6268720"/>
            <a:ext cx="3590897" cy="461665"/>
          </a:xfrm>
          <a:prstGeom prst="rect">
            <a:avLst/>
          </a:prstGeom>
          <a:noFill/>
        </p:spPr>
        <p:txBody>
          <a:bodyPr wrap="square" rtlCol="0">
            <a:spAutoFit/>
          </a:bodyPr>
          <a:lstStyle/>
          <a:p>
            <a:r>
              <a:rPr lang="en-GB" sz="1200" i="1" dirty="0"/>
              <a:t>Base: 2,900 residents over the age of 16 and in employment who travel to work</a:t>
            </a:r>
          </a:p>
        </p:txBody>
      </p:sp>
      <p:graphicFrame>
        <p:nvGraphicFramePr>
          <p:cNvPr id="3" name="Chart 2">
            <a:extLst>
              <a:ext uri="{FF2B5EF4-FFF2-40B4-BE49-F238E27FC236}">
                <a16:creationId xmlns:a16="http://schemas.microsoft.com/office/drawing/2014/main" id="{A2611AD3-DEDC-6744-3D3D-B19DB134AF33}"/>
              </a:ext>
            </a:extLst>
          </p:cNvPr>
          <p:cNvGraphicFramePr>
            <a:graphicFrameLocks/>
          </p:cNvGraphicFramePr>
          <p:nvPr>
            <p:extLst>
              <p:ext uri="{D42A27DB-BD31-4B8C-83A1-F6EECF244321}">
                <p14:modId xmlns:p14="http://schemas.microsoft.com/office/powerpoint/2010/main" val="3674630222"/>
              </p:ext>
            </p:extLst>
          </p:nvPr>
        </p:nvGraphicFramePr>
        <p:xfrm>
          <a:off x="5811520" y="2344005"/>
          <a:ext cx="5914800" cy="397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28453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09693-1EF0-83C1-1AED-F184C43EC9A3}"/>
              </a:ext>
            </a:extLst>
          </p:cNvPr>
          <p:cNvSpPr>
            <a:spLocks noGrp="1"/>
          </p:cNvSpPr>
          <p:nvPr>
            <p:ph type="title"/>
          </p:nvPr>
        </p:nvSpPr>
        <p:spPr>
          <a:xfrm>
            <a:off x="863742" y="404538"/>
            <a:ext cx="10515600" cy="1083042"/>
          </a:xfrm>
        </p:spPr>
        <p:txBody>
          <a:bodyPr/>
          <a:lstStyle/>
          <a:p>
            <a:r>
              <a:rPr lang="en-GB" b="1">
                <a:solidFill>
                  <a:srgbClr val="006965"/>
                </a:solidFill>
                <a:latin typeface="+mn-lt"/>
              </a:rPr>
              <a:t>Fast facts</a:t>
            </a:r>
          </a:p>
        </p:txBody>
      </p:sp>
      <p:sp>
        <p:nvSpPr>
          <p:cNvPr id="7" name="TextBox 6">
            <a:extLst>
              <a:ext uri="{FF2B5EF4-FFF2-40B4-BE49-F238E27FC236}">
                <a16:creationId xmlns:a16="http://schemas.microsoft.com/office/drawing/2014/main" id="{1AE5D5D5-EEBC-D867-676A-26925FA42885}"/>
              </a:ext>
            </a:extLst>
          </p:cNvPr>
          <p:cNvSpPr txBox="1"/>
          <p:nvPr/>
        </p:nvSpPr>
        <p:spPr>
          <a:xfrm>
            <a:off x="863743" y="1587036"/>
            <a:ext cx="2550394" cy="646331"/>
          </a:xfrm>
          <a:prstGeom prst="rect">
            <a:avLst/>
          </a:prstGeom>
          <a:noFill/>
        </p:spPr>
        <p:txBody>
          <a:bodyPr wrap="square" rtlCol="0">
            <a:spAutoFit/>
          </a:bodyPr>
          <a:lstStyle/>
          <a:p>
            <a:r>
              <a:rPr lang="en-GB" sz="3200" b="1" dirty="0">
                <a:solidFill>
                  <a:srgbClr val="006965"/>
                </a:solidFill>
                <a:effectLst/>
                <a:latin typeface="Calibri" panose="020F0502020204030204" pitchFamily="34" charset="0"/>
                <a:ea typeface="Calibri" panose="020F0502020204030204" pitchFamily="34" charset="0"/>
                <a:cs typeface="Arial" panose="020B0604020202020204" pitchFamily="34" charset="0"/>
              </a:rPr>
              <a:t>11,000</a:t>
            </a:r>
            <a:r>
              <a:rPr lang="en-GB" sz="3600" b="1" dirty="0">
                <a:solidFill>
                  <a:srgbClr val="006965"/>
                </a:solidFill>
                <a:effectLst/>
                <a:latin typeface="Calibri" panose="020F0502020204030204" pitchFamily="34" charset="0"/>
                <a:ea typeface="Calibri" panose="020F0502020204030204" pitchFamily="34" charset="0"/>
                <a:cs typeface="Arial" panose="020B0604020202020204" pitchFamily="34" charset="0"/>
              </a:rPr>
              <a:t> </a:t>
            </a:r>
            <a:r>
              <a:rPr lang="en-GB" sz="2000" dirty="0">
                <a:effectLst/>
                <a:latin typeface="Calibri" panose="020F0502020204030204" pitchFamily="34" charset="0"/>
                <a:ea typeface="Calibri" panose="020F0502020204030204" pitchFamily="34" charset="0"/>
                <a:cs typeface="Arial" panose="020B0604020202020204" pitchFamily="34" charset="0"/>
              </a:rPr>
              <a:t>residents</a:t>
            </a:r>
            <a:endParaRPr lang="en-GB" sz="3600" dirty="0"/>
          </a:p>
        </p:txBody>
      </p:sp>
      <p:sp>
        <p:nvSpPr>
          <p:cNvPr id="6" name="TextBox 5">
            <a:extLst>
              <a:ext uri="{FF2B5EF4-FFF2-40B4-BE49-F238E27FC236}">
                <a16:creationId xmlns:a16="http://schemas.microsoft.com/office/drawing/2014/main" id="{FE6111B2-58A0-08EA-6388-6D1440683AD3}"/>
              </a:ext>
            </a:extLst>
          </p:cNvPr>
          <p:cNvSpPr txBox="1"/>
          <p:nvPr/>
        </p:nvSpPr>
        <p:spPr>
          <a:xfrm>
            <a:off x="863742" y="2372235"/>
            <a:ext cx="4428151" cy="646331"/>
          </a:xfrm>
          <a:prstGeom prst="rect">
            <a:avLst/>
          </a:prstGeom>
          <a:noFill/>
        </p:spPr>
        <p:txBody>
          <a:bodyPr wrap="square" rtlCol="0">
            <a:spAutoFit/>
          </a:bodyPr>
          <a:lstStyle/>
          <a:p>
            <a:r>
              <a:rPr lang="en-GB" sz="3200" b="1" dirty="0">
                <a:solidFill>
                  <a:srgbClr val="006965"/>
                </a:solidFill>
                <a:effectLst/>
                <a:latin typeface="Calibri" panose="020F0502020204030204" pitchFamily="34" charset="0"/>
                <a:ea typeface="Calibri" panose="020F0502020204030204" pitchFamily="34" charset="0"/>
                <a:cs typeface="Arial" panose="020B0604020202020204" pitchFamily="34" charset="0"/>
              </a:rPr>
              <a:t>7,400</a:t>
            </a:r>
            <a:r>
              <a:rPr lang="en-GB" sz="3600" b="1" dirty="0">
                <a:solidFill>
                  <a:srgbClr val="006965"/>
                </a:solidFill>
                <a:effectLst/>
                <a:latin typeface="Calibri" panose="020F0502020204030204" pitchFamily="34" charset="0"/>
                <a:ea typeface="Calibri" panose="020F0502020204030204" pitchFamily="34" charset="0"/>
                <a:cs typeface="Arial" panose="020B0604020202020204" pitchFamily="34" charset="0"/>
              </a:rPr>
              <a:t> </a:t>
            </a:r>
            <a:r>
              <a:rPr lang="en-GB" sz="2000" dirty="0">
                <a:effectLst/>
                <a:latin typeface="Calibri" panose="020F0502020204030204" pitchFamily="34" charset="0"/>
                <a:ea typeface="Calibri" panose="020F0502020204030204" pitchFamily="34" charset="0"/>
                <a:cs typeface="Arial" panose="020B0604020202020204" pitchFamily="34" charset="0"/>
              </a:rPr>
              <a:t>residents of working age </a:t>
            </a:r>
            <a:r>
              <a:rPr lang="en-GB" sz="1600" dirty="0">
                <a:effectLst/>
                <a:latin typeface="Calibri" panose="020F0502020204030204" pitchFamily="34" charset="0"/>
                <a:ea typeface="Calibri" panose="020F0502020204030204" pitchFamily="34" charset="0"/>
                <a:cs typeface="Arial" panose="020B0604020202020204" pitchFamily="34" charset="0"/>
              </a:rPr>
              <a:t>(16-64)</a:t>
            </a:r>
            <a:endParaRPr lang="en-GB" sz="3600" dirty="0"/>
          </a:p>
        </p:txBody>
      </p:sp>
      <p:sp>
        <p:nvSpPr>
          <p:cNvPr id="16" name="TextBox 15">
            <a:extLst>
              <a:ext uri="{FF2B5EF4-FFF2-40B4-BE49-F238E27FC236}">
                <a16:creationId xmlns:a16="http://schemas.microsoft.com/office/drawing/2014/main" id="{0B719225-D91A-27F8-69A5-6386F87478FE}"/>
              </a:ext>
            </a:extLst>
          </p:cNvPr>
          <p:cNvSpPr txBox="1"/>
          <p:nvPr/>
        </p:nvSpPr>
        <p:spPr>
          <a:xfrm>
            <a:off x="863742" y="3124407"/>
            <a:ext cx="4692231" cy="646331"/>
          </a:xfrm>
          <a:prstGeom prst="rect">
            <a:avLst/>
          </a:prstGeom>
          <a:noFill/>
        </p:spPr>
        <p:txBody>
          <a:bodyPr wrap="square" rtlCol="0">
            <a:spAutoFit/>
          </a:bodyPr>
          <a:lstStyle/>
          <a:p>
            <a:r>
              <a:rPr lang="en-GB" sz="3200" b="1" dirty="0">
                <a:solidFill>
                  <a:srgbClr val="006965"/>
                </a:solidFill>
                <a:effectLst/>
                <a:latin typeface="Calibri" panose="020F0502020204030204" pitchFamily="34" charset="0"/>
                <a:ea typeface="Calibri" panose="020F0502020204030204" pitchFamily="34" charset="0"/>
                <a:cs typeface="Arial" panose="020B0604020202020204" pitchFamily="34" charset="0"/>
              </a:rPr>
              <a:t>5.2%</a:t>
            </a:r>
            <a:r>
              <a:rPr lang="en-GB" sz="3600" b="1" dirty="0">
                <a:solidFill>
                  <a:srgbClr val="006965"/>
                </a:solidFill>
                <a:effectLst/>
                <a:latin typeface="Calibri" panose="020F0502020204030204" pitchFamily="34" charset="0"/>
                <a:ea typeface="Calibri" panose="020F0502020204030204" pitchFamily="34" charset="0"/>
                <a:cs typeface="Arial" panose="020B0604020202020204" pitchFamily="34" charset="0"/>
              </a:rPr>
              <a:t> </a:t>
            </a:r>
            <a:r>
              <a:rPr lang="en-GB" sz="2000" dirty="0">
                <a:effectLst/>
                <a:latin typeface="Calibri" panose="020F0502020204030204" pitchFamily="34" charset="0"/>
                <a:ea typeface="Calibri" panose="020F0502020204030204" pitchFamily="34" charset="0"/>
                <a:cs typeface="Arial" panose="020B0604020202020204" pitchFamily="34" charset="0"/>
              </a:rPr>
              <a:t>unemployment rate </a:t>
            </a:r>
            <a:r>
              <a:rPr lang="en-GB" sz="1600" dirty="0">
                <a:effectLst/>
                <a:latin typeface="Calibri" panose="020F0502020204030204" pitchFamily="34" charset="0"/>
                <a:ea typeface="Calibri" panose="020F0502020204030204" pitchFamily="34" charset="0"/>
                <a:cs typeface="Arial" panose="020B0604020202020204" pitchFamily="34" charset="0"/>
              </a:rPr>
              <a:t>(March 2021)</a:t>
            </a:r>
            <a:endParaRPr lang="en-GB" sz="3600" dirty="0"/>
          </a:p>
        </p:txBody>
      </p:sp>
      <p:sp>
        <p:nvSpPr>
          <p:cNvPr id="21" name="TextBox 20">
            <a:extLst>
              <a:ext uri="{FF2B5EF4-FFF2-40B4-BE49-F238E27FC236}">
                <a16:creationId xmlns:a16="http://schemas.microsoft.com/office/drawing/2014/main" id="{003A9322-9CF7-7E39-2C57-30305F4272B1}"/>
              </a:ext>
            </a:extLst>
          </p:cNvPr>
          <p:cNvSpPr txBox="1"/>
          <p:nvPr/>
        </p:nvSpPr>
        <p:spPr>
          <a:xfrm>
            <a:off x="838200" y="6047510"/>
            <a:ext cx="6590606" cy="338554"/>
          </a:xfrm>
          <a:prstGeom prst="rect">
            <a:avLst/>
          </a:prstGeom>
          <a:noFill/>
        </p:spPr>
        <p:txBody>
          <a:bodyPr wrap="square" rtlCol="0">
            <a:spAutoFit/>
          </a:bodyPr>
          <a:lstStyle/>
          <a:p>
            <a:r>
              <a:rPr lang="en-GB" sz="1600"/>
              <a:t>All data from Census 2021, ONS, unless otherwise stated</a:t>
            </a:r>
          </a:p>
        </p:txBody>
      </p:sp>
      <p:sp>
        <p:nvSpPr>
          <p:cNvPr id="23" name="TextBox 22">
            <a:extLst>
              <a:ext uri="{FF2B5EF4-FFF2-40B4-BE49-F238E27FC236}">
                <a16:creationId xmlns:a16="http://schemas.microsoft.com/office/drawing/2014/main" id="{1461BBBB-D8CB-0DF9-6E33-2B0F00F82DB2}"/>
              </a:ext>
            </a:extLst>
          </p:cNvPr>
          <p:cNvSpPr txBox="1"/>
          <p:nvPr/>
        </p:nvSpPr>
        <p:spPr>
          <a:xfrm>
            <a:off x="863742" y="3909606"/>
            <a:ext cx="5129554" cy="1938992"/>
          </a:xfrm>
          <a:prstGeom prst="rect">
            <a:avLst/>
          </a:prstGeom>
          <a:noFill/>
        </p:spPr>
        <p:txBody>
          <a:bodyPr wrap="square" rtlCol="0">
            <a:spAutoFit/>
          </a:bodyPr>
          <a:lstStyle/>
          <a:p>
            <a:r>
              <a:rPr lang="en-GB" sz="3200" b="1" dirty="0">
                <a:solidFill>
                  <a:srgbClr val="006965"/>
                </a:solidFill>
                <a:effectLst/>
                <a:latin typeface="Calibri" panose="020F0502020204030204" pitchFamily="34" charset="0"/>
                <a:ea typeface="Calibri" panose="020F0502020204030204" pitchFamily="34" charset="0"/>
                <a:cs typeface="Arial" panose="020B0604020202020204" pitchFamily="34" charset="0"/>
              </a:rPr>
              <a:t>270 </a:t>
            </a:r>
            <a:r>
              <a:rPr lang="en-GB" sz="2000" dirty="0">
                <a:effectLst/>
                <a:latin typeface="Calibri" panose="020F0502020204030204" pitchFamily="34" charset="0"/>
                <a:ea typeface="Calibri" panose="020F0502020204030204" pitchFamily="34" charset="0"/>
                <a:cs typeface="Arial" panose="020B0604020202020204" pitchFamily="34" charset="0"/>
              </a:rPr>
              <a:t>people claiming unemployment-related benefits (the Claimant Count)</a:t>
            </a:r>
            <a:r>
              <a:rPr lang="en-GB" sz="2000" baseline="30000" dirty="0">
                <a:effectLst/>
                <a:latin typeface="Calibri" panose="020F0502020204030204" pitchFamily="34" charset="0"/>
                <a:ea typeface="Calibri" panose="020F0502020204030204" pitchFamily="34" charset="0"/>
                <a:cs typeface="Arial" panose="020B0604020202020204" pitchFamily="34" charset="0"/>
              </a:rPr>
              <a:t>1</a:t>
            </a:r>
            <a:r>
              <a:rPr lang="en-GB" sz="2000" dirty="0">
                <a:effectLst/>
                <a:latin typeface="Calibri" panose="020F0502020204030204" pitchFamily="34" charset="0"/>
                <a:ea typeface="Calibri" panose="020F0502020204030204" pitchFamily="34" charset="0"/>
                <a:cs typeface="Arial" panose="020B0604020202020204" pitchFamily="34" charset="0"/>
              </a:rPr>
              <a:t> </a:t>
            </a:r>
            <a:r>
              <a:rPr lang="en-GB" sz="1600" dirty="0">
                <a:effectLst/>
                <a:latin typeface="Calibri" panose="020F0502020204030204" pitchFamily="34" charset="0"/>
                <a:ea typeface="Calibri" panose="020F0502020204030204" pitchFamily="34" charset="0"/>
                <a:cs typeface="Arial" panose="020B0604020202020204" pitchFamily="34" charset="0"/>
              </a:rPr>
              <a:t>(April 2023)</a:t>
            </a:r>
          </a:p>
          <a:p>
            <a:endParaRPr lang="en-GB" sz="1600" dirty="0">
              <a:latin typeface="Calibri" panose="020F0502020204030204" pitchFamily="34" charset="0"/>
              <a:cs typeface="Arial" panose="020B0604020202020204" pitchFamily="34" charset="0"/>
            </a:endParaRPr>
          </a:p>
          <a:p>
            <a:r>
              <a:rPr lang="en-GB" sz="3200" b="1" dirty="0">
                <a:solidFill>
                  <a:srgbClr val="006965"/>
                </a:solidFill>
                <a:latin typeface="Calibri" panose="020F0502020204030204" pitchFamily="34" charset="0"/>
                <a:cs typeface="Arial" panose="020B0604020202020204" pitchFamily="34" charset="0"/>
              </a:rPr>
              <a:t>1,000 </a:t>
            </a:r>
            <a:r>
              <a:rPr lang="en-GB" sz="2000" dirty="0">
                <a:latin typeface="Calibri" panose="020F0502020204030204" pitchFamily="34" charset="0"/>
                <a:cs typeface="Arial" panose="020B0604020202020204" pitchFamily="34" charset="0"/>
              </a:rPr>
              <a:t>economically inactive residents of working age (excluding students) </a:t>
            </a:r>
            <a:endParaRPr lang="en-GB" sz="3600" dirty="0"/>
          </a:p>
        </p:txBody>
      </p:sp>
      <p:sp>
        <p:nvSpPr>
          <p:cNvPr id="24" name="TextBox 23">
            <a:extLst>
              <a:ext uri="{FF2B5EF4-FFF2-40B4-BE49-F238E27FC236}">
                <a16:creationId xmlns:a16="http://schemas.microsoft.com/office/drawing/2014/main" id="{CFEDA196-C104-D56D-996D-468464AA0831}"/>
              </a:ext>
            </a:extLst>
          </p:cNvPr>
          <p:cNvSpPr txBox="1"/>
          <p:nvPr/>
        </p:nvSpPr>
        <p:spPr>
          <a:xfrm>
            <a:off x="7063579" y="2410707"/>
            <a:ext cx="5016909" cy="584775"/>
          </a:xfrm>
          <a:prstGeom prst="rect">
            <a:avLst/>
          </a:prstGeom>
          <a:noFill/>
        </p:spPr>
        <p:txBody>
          <a:bodyPr wrap="square" rtlCol="0">
            <a:spAutoFit/>
          </a:bodyPr>
          <a:lstStyle/>
          <a:p>
            <a:r>
              <a:rPr lang="en-GB" sz="3200" b="1" dirty="0">
                <a:solidFill>
                  <a:srgbClr val="006965"/>
                </a:solidFill>
                <a:effectLst/>
                <a:latin typeface="Calibri" panose="020F0502020204030204" pitchFamily="34" charset="0"/>
                <a:ea typeface="Calibri" panose="020F0502020204030204" pitchFamily="34" charset="0"/>
                <a:cs typeface="Arial" panose="020B0604020202020204" pitchFamily="34" charset="0"/>
              </a:rPr>
              <a:t>600 </a:t>
            </a:r>
            <a:r>
              <a:rPr lang="en-GB" sz="2000" dirty="0">
                <a:latin typeface="Calibri" panose="020F0502020204030204" pitchFamily="34" charset="0"/>
                <a:ea typeface="Calibri" panose="020F0502020204030204" pitchFamily="34" charset="0"/>
                <a:cs typeface="Arial" panose="020B0604020202020204" pitchFamily="34" charset="0"/>
              </a:rPr>
              <a:t>active companies</a:t>
            </a:r>
            <a:r>
              <a:rPr lang="en-GB" sz="2000" baseline="30000" dirty="0">
                <a:latin typeface="Calibri" panose="020F0502020204030204" pitchFamily="34" charset="0"/>
                <a:ea typeface="Calibri" panose="020F0502020204030204" pitchFamily="34" charset="0"/>
                <a:cs typeface="Arial" panose="020B0604020202020204" pitchFamily="34" charset="0"/>
              </a:rPr>
              <a:t>2</a:t>
            </a:r>
            <a:r>
              <a:rPr lang="en-GB" sz="2000" dirty="0">
                <a:latin typeface="Calibri" panose="020F0502020204030204" pitchFamily="34" charset="0"/>
                <a:ea typeface="Calibri" panose="020F0502020204030204" pitchFamily="34" charset="0"/>
                <a:cs typeface="Arial" panose="020B0604020202020204" pitchFamily="34" charset="0"/>
              </a:rPr>
              <a:t> </a:t>
            </a:r>
            <a:endParaRPr lang="en-GB" sz="2000" dirty="0"/>
          </a:p>
        </p:txBody>
      </p:sp>
      <p:sp>
        <p:nvSpPr>
          <p:cNvPr id="25" name="TextBox 24">
            <a:extLst>
              <a:ext uri="{FF2B5EF4-FFF2-40B4-BE49-F238E27FC236}">
                <a16:creationId xmlns:a16="http://schemas.microsoft.com/office/drawing/2014/main" id="{E9547C0E-7BEC-CADD-F292-59AEBF6D3419}"/>
              </a:ext>
            </a:extLst>
          </p:cNvPr>
          <p:cNvSpPr txBox="1"/>
          <p:nvPr/>
        </p:nvSpPr>
        <p:spPr>
          <a:xfrm>
            <a:off x="7063578" y="3172822"/>
            <a:ext cx="5016909" cy="584775"/>
          </a:xfrm>
          <a:prstGeom prst="rect">
            <a:avLst/>
          </a:prstGeom>
          <a:noFill/>
        </p:spPr>
        <p:txBody>
          <a:bodyPr wrap="square" rtlCol="0">
            <a:spAutoFit/>
          </a:bodyPr>
          <a:lstStyle/>
          <a:p>
            <a:r>
              <a:rPr lang="en-GB" sz="3200" b="1" dirty="0">
                <a:solidFill>
                  <a:srgbClr val="006965"/>
                </a:solidFill>
                <a:effectLst/>
                <a:latin typeface="Calibri" panose="020F0502020204030204" pitchFamily="34" charset="0"/>
                <a:ea typeface="Calibri" panose="020F0502020204030204" pitchFamily="34" charset="0"/>
                <a:cs typeface="Arial" panose="020B0604020202020204" pitchFamily="34" charset="0"/>
              </a:rPr>
              <a:t>1 </a:t>
            </a:r>
            <a:r>
              <a:rPr lang="en-GB" sz="2000" dirty="0">
                <a:effectLst/>
                <a:latin typeface="Calibri" panose="020F0502020204030204" pitchFamily="34" charset="0"/>
                <a:ea typeface="Calibri" panose="020F0502020204030204" pitchFamily="34" charset="0"/>
                <a:cs typeface="Arial" panose="020B0604020202020204" pitchFamily="34" charset="0"/>
              </a:rPr>
              <a:t>key employment site</a:t>
            </a:r>
            <a:r>
              <a:rPr lang="en-GB" sz="2000" baseline="30000" dirty="0">
                <a:latin typeface="Calibri" panose="020F0502020204030204" pitchFamily="34" charset="0"/>
                <a:ea typeface="Calibri" panose="020F0502020204030204" pitchFamily="34" charset="0"/>
                <a:cs typeface="Arial" panose="020B0604020202020204" pitchFamily="34" charset="0"/>
              </a:rPr>
              <a:t>3</a:t>
            </a:r>
            <a:endParaRPr lang="en-GB" sz="2000" baseline="30000" dirty="0"/>
          </a:p>
        </p:txBody>
      </p:sp>
      <p:sp>
        <p:nvSpPr>
          <p:cNvPr id="26" name="TextBox 25">
            <a:extLst>
              <a:ext uri="{FF2B5EF4-FFF2-40B4-BE49-F238E27FC236}">
                <a16:creationId xmlns:a16="http://schemas.microsoft.com/office/drawing/2014/main" id="{77265E09-4FD7-8E5F-C67C-C7426A208057}"/>
              </a:ext>
            </a:extLst>
          </p:cNvPr>
          <p:cNvSpPr txBox="1"/>
          <p:nvPr/>
        </p:nvSpPr>
        <p:spPr>
          <a:xfrm>
            <a:off x="7063577" y="3911853"/>
            <a:ext cx="5016909" cy="892552"/>
          </a:xfrm>
          <a:prstGeom prst="rect">
            <a:avLst/>
          </a:prstGeom>
          <a:noFill/>
        </p:spPr>
        <p:txBody>
          <a:bodyPr wrap="square" rtlCol="0">
            <a:spAutoFit/>
          </a:bodyPr>
          <a:lstStyle/>
          <a:p>
            <a:r>
              <a:rPr lang="en-GB" sz="3200" b="1" dirty="0">
                <a:solidFill>
                  <a:srgbClr val="006965"/>
                </a:solidFill>
                <a:effectLst/>
                <a:latin typeface="Calibri" panose="020F0502020204030204" pitchFamily="34" charset="0"/>
                <a:ea typeface="Calibri" panose="020F0502020204030204" pitchFamily="34" charset="0"/>
                <a:cs typeface="Arial" panose="020B0604020202020204" pitchFamily="34" charset="0"/>
              </a:rPr>
              <a:t>8 </a:t>
            </a:r>
            <a:r>
              <a:rPr lang="en-GB" sz="2000" dirty="0">
                <a:effectLst/>
                <a:latin typeface="Calibri" panose="020F0502020204030204" pitchFamily="34" charset="0"/>
                <a:ea typeface="Calibri" panose="020F0502020204030204" pitchFamily="34" charset="0"/>
                <a:cs typeface="Arial" panose="020B0604020202020204" pitchFamily="34" charset="0"/>
              </a:rPr>
              <a:t>high growth / high growth potential companies</a:t>
            </a:r>
            <a:r>
              <a:rPr lang="en-GB" sz="2000" baseline="30000" dirty="0">
                <a:effectLst/>
                <a:latin typeface="Calibri" panose="020F0502020204030204" pitchFamily="34" charset="0"/>
                <a:ea typeface="Calibri" panose="020F0502020204030204" pitchFamily="34" charset="0"/>
                <a:cs typeface="Arial" panose="020B0604020202020204" pitchFamily="34" charset="0"/>
              </a:rPr>
              <a:t>4</a:t>
            </a:r>
            <a:endParaRPr lang="en-GB" sz="2000" baseline="30000" dirty="0"/>
          </a:p>
        </p:txBody>
      </p:sp>
      <p:sp>
        <p:nvSpPr>
          <p:cNvPr id="27" name="TextBox 26">
            <a:extLst>
              <a:ext uri="{FF2B5EF4-FFF2-40B4-BE49-F238E27FC236}">
                <a16:creationId xmlns:a16="http://schemas.microsoft.com/office/drawing/2014/main" id="{3CA40414-1068-A30B-720D-845098415931}"/>
              </a:ext>
            </a:extLst>
          </p:cNvPr>
          <p:cNvSpPr txBox="1"/>
          <p:nvPr/>
        </p:nvSpPr>
        <p:spPr>
          <a:xfrm>
            <a:off x="7574750" y="5729969"/>
            <a:ext cx="4505738" cy="830997"/>
          </a:xfrm>
          <a:prstGeom prst="rect">
            <a:avLst/>
          </a:prstGeom>
          <a:noFill/>
        </p:spPr>
        <p:txBody>
          <a:bodyPr wrap="square" rtlCol="0">
            <a:spAutoFit/>
          </a:bodyPr>
          <a:lstStyle/>
          <a:p>
            <a:pPr algn="r"/>
            <a:r>
              <a:rPr lang="en-GB" sz="1200" baseline="30000"/>
              <a:t>1 </a:t>
            </a:r>
            <a:r>
              <a:rPr lang="en-GB" sz="1200"/>
              <a:t>DWP, via NOMIS</a:t>
            </a:r>
          </a:p>
          <a:p>
            <a:pPr algn="r"/>
            <a:r>
              <a:rPr lang="en-GB" sz="1200" baseline="30000"/>
              <a:t>2 </a:t>
            </a:r>
            <a:r>
              <a:rPr lang="en-GB" sz="1200"/>
              <a:t>Companies House</a:t>
            </a:r>
          </a:p>
          <a:p>
            <a:pPr algn="r"/>
            <a:r>
              <a:rPr lang="en-GB" sz="1200" baseline="30000"/>
              <a:t>3 </a:t>
            </a:r>
            <a:r>
              <a:rPr lang="en-GB" sz="1200"/>
              <a:t>Bucks LEP</a:t>
            </a:r>
          </a:p>
          <a:p>
            <a:pPr algn="r"/>
            <a:r>
              <a:rPr lang="en-GB" sz="1200" baseline="30000"/>
              <a:t>4</a:t>
            </a:r>
            <a:r>
              <a:rPr lang="en-GB" sz="1200"/>
              <a:t>Beauhurst</a:t>
            </a:r>
            <a:endParaRPr lang="en-GB" sz="1200" baseline="30000"/>
          </a:p>
        </p:txBody>
      </p:sp>
      <p:sp>
        <p:nvSpPr>
          <p:cNvPr id="4" name="TextBox 3">
            <a:extLst>
              <a:ext uri="{FF2B5EF4-FFF2-40B4-BE49-F238E27FC236}">
                <a16:creationId xmlns:a16="http://schemas.microsoft.com/office/drawing/2014/main" id="{67C0A801-27BD-5DF1-64E6-A1D4EFC75489}"/>
              </a:ext>
            </a:extLst>
          </p:cNvPr>
          <p:cNvSpPr txBox="1"/>
          <p:nvPr/>
        </p:nvSpPr>
        <p:spPr>
          <a:xfrm>
            <a:off x="7063578" y="1648592"/>
            <a:ext cx="5016909" cy="584775"/>
          </a:xfrm>
          <a:prstGeom prst="rect">
            <a:avLst/>
          </a:prstGeom>
          <a:noFill/>
        </p:spPr>
        <p:txBody>
          <a:bodyPr wrap="square" rtlCol="0">
            <a:spAutoFit/>
          </a:bodyPr>
          <a:lstStyle/>
          <a:p>
            <a:r>
              <a:rPr lang="en-GB" sz="3200" b="1">
                <a:solidFill>
                  <a:srgbClr val="006965"/>
                </a:solidFill>
                <a:effectLst/>
                <a:latin typeface="Calibri" panose="020F0502020204030204" pitchFamily="34" charset="0"/>
                <a:ea typeface="Calibri" panose="020F0502020204030204" pitchFamily="34" charset="0"/>
                <a:cs typeface="Arial" panose="020B0604020202020204" pitchFamily="34" charset="0"/>
              </a:rPr>
              <a:t>4,400 </a:t>
            </a:r>
            <a:r>
              <a:rPr lang="en-GB" sz="2000" dirty="0">
                <a:latin typeface="Calibri" panose="020F0502020204030204" pitchFamily="34" charset="0"/>
                <a:ea typeface="Calibri" panose="020F0502020204030204" pitchFamily="34" charset="0"/>
                <a:cs typeface="Arial" panose="020B0604020202020204" pitchFamily="34" charset="0"/>
              </a:rPr>
              <a:t>households</a:t>
            </a:r>
            <a:endParaRPr lang="en-GB" sz="2000" dirty="0"/>
          </a:p>
        </p:txBody>
      </p:sp>
    </p:spTree>
    <p:extLst>
      <p:ext uri="{BB962C8B-B14F-4D97-AF65-F5344CB8AC3E}">
        <p14:creationId xmlns:p14="http://schemas.microsoft.com/office/powerpoint/2010/main" val="24003222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EEE8C142-E13C-5D98-0BDB-5B521876E8B7}"/>
              </a:ext>
            </a:extLst>
          </p:cNvPr>
          <p:cNvGraphicFramePr>
            <a:graphicFrameLocks/>
          </p:cNvGraphicFramePr>
          <p:nvPr>
            <p:extLst>
              <p:ext uri="{D42A27DB-BD31-4B8C-83A1-F6EECF244321}">
                <p14:modId xmlns:p14="http://schemas.microsoft.com/office/powerpoint/2010/main" val="3674189064"/>
              </p:ext>
            </p:extLst>
          </p:nvPr>
        </p:nvGraphicFramePr>
        <p:xfrm>
          <a:off x="912320" y="3909409"/>
          <a:ext cx="1764000" cy="1339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Chart 22">
            <a:extLst>
              <a:ext uri="{FF2B5EF4-FFF2-40B4-BE49-F238E27FC236}">
                <a16:creationId xmlns:a16="http://schemas.microsoft.com/office/drawing/2014/main" id="{6FB3CD7B-DF0B-EDD4-8840-A8B97528A80A}"/>
              </a:ext>
            </a:extLst>
          </p:cNvPr>
          <p:cNvGraphicFramePr>
            <a:graphicFrameLocks/>
          </p:cNvGraphicFramePr>
          <p:nvPr>
            <p:extLst>
              <p:ext uri="{D42A27DB-BD31-4B8C-83A1-F6EECF244321}">
                <p14:modId xmlns:p14="http://schemas.microsoft.com/office/powerpoint/2010/main" val="3157657484"/>
              </p:ext>
            </p:extLst>
          </p:nvPr>
        </p:nvGraphicFramePr>
        <p:xfrm>
          <a:off x="3837690" y="3885678"/>
          <a:ext cx="1764000" cy="13400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a:extLst>
              <a:ext uri="{FF2B5EF4-FFF2-40B4-BE49-F238E27FC236}">
                <a16:creationId xmlns:a16="http://schemas.microsoft.com/office/drawing/2014/main" id="{6FB3CD7B-DF0B-EDD4-8840-A8B97528A80A}"/>
              </a:ext>
            </a:extLst>
          </p:cNvPr>
          <p:cNvGraphicFramePr>
            <a:graphicFrameLocks/>
          </p:cNvGraphicFramePr>
          <p:nvPr>
            <p:extLst>
              <p:ext uri="{D42A27DB-BD31-4B8C-83A1-F6EECF244321}">
                <p14:modId xmlns:p14="http://schemas.microsoft.com/office/powerpoint/2010/main" val="1593861284"/>
              </p:ext>
            </p:extLst>
          </p:nvPr>
        </p:nvGraphicFramePr>
        <p:xfrm>
          <a:off x="2375005" y="3889355"/>
          <a:ext cx="1764000" cy="134004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35045416-DF98-5A56-1F8A-66A7EBBC83C3}"/>
              </a:ext>
            </a:extLst>
          </p:cNvPr>
          <p:cNvSpPr>
            <a:spLocks noGrp="1"/>
          </p:cNvSpPr>
          <p:nvPr>
            <p:ph type="title"/>
          </p:nvPr>
        </p:nvSpPr>
        <p:spPr>
          <a:xfrm>
            <a:off x="838196" y="62618"/>
            <a:ext cx="7414645" cy="1325563"/>
          </a:xfrm>
        </p:spPr>
        <p:txBody>
          <a:bodyPr/>
          <a:lstStyle/>
          <a:p>
            <a:r>
              <a:rPr lang="en-GB" b="1">
                <a:solidFill>
                  <a:srgbClr val="006965"/>
                </a:solidFill>
                <a:latin typeface="+mn-lt"/>
              </a:rPr>
              <a:t>Method of travel to work</a:t>
            </a:r>
          </a:p>
        </p:txBody>
      </p:sp>
      <p:sp>
        <p:nvSpPr>
          <p:cNvPr id="8" name="TextBox 7">
            <a:extLst>
              <a:ext uri="{FF2B5EF4-FFF2-40B4-BE49-F238E27FC236}">
                <a16:creationId xmlns:a16="http://schemas.microsoft.com/office/drawing/2014/main" id="{F75652C6-A53C-9074-9D6A-3F33CA00C090}"/>
              </a:ext>
            </a:extLst>
          </p:cNvPr>
          <p:cNvSpPr txBox="1"/>
          <p:nvPr/>
        </p:nvSpPr>
        <p:spPr>
          <a:xfrm>
            <a:off x="1499605" y="4409732"/>
            <a:ext cx="609600" cy="338554"/>
          </a:xfrm>
          <a:prstGeom prst="rect">
            <a:avLst/>
          </a:prstGeom>
          <a:noFill/>
        </p:spPr>
        <p:txBody>
          <a:bodyPr wrap="square" rtlCol="0">
            <a:spAutoFit/>
          </a:bodyPr>
          <a:lstStyle/>
          <a:p>
            <a:pPr algn="ctr"/>
            <a:r>
              <a:rPr lang="en-GB" sz="1600" b="1" i="1" dirty="0">
                <a:solidFill>
                  <a:srgbClr val="006965"/>
                </a:solidFill>
              </a:rPr>
              <a:t>72%</a:t>
            </a:r>
          </a:p>
        </p:txBody>
      </p:sp>
      <p:sp>
        <p:nvSpPr>
          <p:cNvPr id="9" name="TextBox 8">
            <a:extLst>
              <a:ext uri="{FF2B5EF4-FFF2-40B4-BE49-F238E27FC236}">
                <a16:creationId xmlns:a16="http://schemas.microsoft.com/office/drawing/2014/main" id="{FF0597BE-1885-F47C-448A-7247F0D116CE}"/>
              </a:ext>
            </a:extLst>
          </p:cNvPr>
          <p:cNvSpPr txBox="1"/>
          <p:nvPr/>
        </p:nvSpPr>
        <p:spPr>
          <a:xfrm>
            <a:off x="4424682" y="4386977"/>
            <a:ext cx="609600" cy="338554"/>
          </a:xfrm>
          <a:prstGeom prst="rect">
            <a:avLst/>
          </a:prstGeom>
          <a:noFill/>
        </p:spPr>
        <p:txBody>
          <a:bodyPr wrap="square" rtlCol="0">
            <a:spAutoFit/>
          </a:bodyPr>
          <a:lstStyle/>
          <a:p>
            <a:pPr algn="ctr"/>
            <a:r>
              <a:rPr lang="en-GB" sz="1600" b="1" i="1">
                <a:solidFill>
                  <a:srgbClr val="006965"/>
                </a:solidFill>
              </a:rPr>
              <a:t>71%</a:t>
            </a:r>
          </a:p>
        </p:txBody>
      </p:sp>
      <p:sp>
        <p:nvSpPr>
          <p:cNvPr id="10" name="TextBox 9">
            <a:extLst>
              <a:ext uri="{FF2B5EF4-FFF2-40B4-BE49-F238E27FC236}">
                <a16:creationId xmlns:a16="http://schemas.microsoft.com/office/drawing/2014/main" id="{799CA974-ED7A-9233-9DBC-36A1CA580844}"/>
              </a:ext>
            </a:extLst>
          </p:cNvPr>
          <p:cNvSpPr txBox="1"/>
          <p:nvPr/>
        </p:nvSpPr>
        <p:spPr>
          <a:xfrm>
            <a:off x="2957146" y="4392120"/>
            <a:ext cx="609600" cy="338554"/>
          </a:xfrm>
          <a:prstGeom prst="rect">
            <a:avLst/>
          </a:prstGeom>
          <a:noFill/>
        </p:spPr>
        <p:txBody>
          <a:bodyPr wrap="square" rtlCol="0">
            <a:spAutoFit/>
          </a:bodyPr>
          <a:lstStyle/>
          <a:p>
            <a:pPr algn="ctr"/>
            <a:r>
              <a:rPr lang="en-GB" sz="1600" b="1" i="1">
                <a:solidFill>
                  <a:srgbClr val="006965"/>
                </a:solidFill>
              </a:rPr>
              <a:t>80%</a:t>
            </a:r>
          </a:p>
        </p:txBody>
      </p:sp>
      <p:sp>
        <p:nvSpPr>
          <p:cNvPr id="11" name="TextBox 10">
            <a:extLst>
              <a:ext uri="{FF2B5EF4-FFF2-40B4-BE49-F238E27FC236}">
                <a16:creationId xmlns:a16="http://schemas.microsoft.com/office/drawing/2014/main" id="{CF36E15A-D42B-4F85-7D31-54A098B8106A}"/>
              </a:ext>
            </a:extLst>
          </p:cNvPr>
          <p:cNvSpPr txBox="1"/>
          <p:nvPr/>
        </p:nvSpPr>
        <p:spPr>
          <a:xfrm>
            <a:off x="1236912" y="5142709"/>
            <a:ext cx="1151082" cy="461665"/>
          </a:xfrm>
          <a:prstGeom prst="rect">
            <a:avLst/>
          </a:prstGeom>
          <a:noFill/>
        </p:spPr>
        <p:txBody>
          <a:bodyPr wrap="square" rtlCol="0">
            <a:spAutoFit/>
          </a:bodyPr>
          <a:lstStyle/>
          <a:p>
            <a:pPr algn="ctr"/>
            <a:r>
              <a:rPr lang="en-GB" sz="1200" b="1" dirty="0">
                <a:solidFill>
                  <a:srgbClr val="006965"/>
                </a:solidFill>
              </a:rPr>
              <a:t>Terriers &amp; Amersham Hill</a:t>
            </a:r>
          </a:p>
        </p:txBody>
      </p:sp>
      <p:sp>
        <p:nvSpPr>
          <p:cNvPr id="12" name="TextBox 11">
            <a:extLst>
              <a:ext uri="{FF2B5EF4-FFF2-40B4-BE49-F238E27FC236}">
                <a16:creationId xmlns:a16="http://schemas.microsoft.com/office/drawing/2014/main" id="{CC2B0D67-6802-CCF8-EE4F-97753C337A57}"/>
              </a:ext>
            </a:extLst>
          </p:cNvPr>
          <p:cNvSpPr txBox="1"/>
          <p:nvPr/>
        </p:nvSpPr>
        <p:spPr>
          <a:xfrm>
            <a:off x="4086616" y="5166876"/>
            <a:ext cx="1332338" cy="276999"/>
          </a:xfrm>
          <a:prstGeom prst="rect">
            <a:avLst/>
          </a:prstGeom>
          <a:noFill/>
        </p:spPr>
        <p:txBody>
          <a:bodyPr wrap="square" rtlCol="0">
            <a:spAutoFit/>
          </a:bodyPr>
          <a:lstStyle/>
          <a:p>
            <a:pPr algn="ctr"/>
            <a:r>
              <a:rPr lang="en-GB" sz="1200" b="1">
                <a:solidFill>
                  <a:srgbClr val="006965"/>
                </a:solidFill>
              </a:rPr>
              <a:t>England</a:t>
            </a:r>
          </a:p>
        </p:txBody>
      </p:sp>
      <p:sp>
        <p:nvSpPr>
          <p:cNvPr id="13" name="TextBox 12">
            <a:extLst>
              <a:ext uri="{FF2B5EF4-FFF2-40B4-BE49-F238E27FC236}">
                <a16:creationId xmlns:a16="http://schemas.microsoft.com/office/drawing/2014/main" id="{E972D8F0-7CBB-0BCC-DF46-D63B6EC115D2}"/>
              </a:ext>
            </a:extLst>
          </p:cNvPr>
          <p:cNvSpPr txBox="1"/>
          <p:nvPr/>
        </p:nvSpPr>
        <p:spPr>
          <a:xfrm>
            <a:off x="2611948" y="5166876"/>
            <a:ext cx="1332338" cy="276999"/>
          </a:xfrm>
          <a:prstGeom prst="rect">
            <a:avLst/>
          </a:prstGeom>
          <a:noFill/>
        </p:spPr>
        <p:txBody>
          <a:bodyPr wrap="square" rtlCol="0">
            <a:spAutoFit/>
          </a:bodyPr>
          <a:lstStyle/>
          <a:p>
            <a:pPr algn="ctr"/>
            <a:r>
              <a:rPr lang="en-GB" sz="1200" b="1">
                <a:solidFill>
                  <a:srgbClr val="006965"/>
                </a:solidFill>
              </a:rPr>
              <a:t>Buckinghamshire</a:t>
            </a:r>
          </a:p>
        </p:txBody>
      </p:sp>
      <p:sp>
        <p:nvSpPr>
          <p:cNvPr id="3" name="TextBox 2">
            <a:extLst>
              <a:ext uri="{FF2B5EF4-FFF2-40B4-BE49-F238E27FC236}">
                <a16:creationId xmlns:a16="http://schemas.microsoft.com/office/drawing/2014/main" id="{50582409-063F-3223-415D-FF96302CF1B8}"/>
              </a:ext>
            </a:extLst>
          </p:cNvPr>
          <p:cNvSpPr txBox="1"/>
          <p:nvPr/>
        </p:nvSpPr>
        <p:spPr>
          <a:xfrm>
            <a:off x="6605188" y="5499053"/>
            <a:ext cx="5444678" cy="1004186"/>
          </a:xfrm>
          <a:prstGeom prst="rect">
            <a:avLst/>
          </a:prstGeom>
          <a:noFill/>
          <a:ln w="12700">
            <a:noFill/>
          </a:ln>
        </p:spPr>
        <p:txBody>
          <a:bodyPr wrap="square" rtlCol="0">
            <a:spAutoFit/>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Arial" panose="020B0604020202020204" pitchFamily="34" charset="0"/>
              </a:rPr>
              <a:t>Looking in more detail at those not travelling by car or van, 14% travel by foot (higher than the </a:t>
            </a:r>
            <a:r>
              <a:rPr lang="en-GB" sz="1400" dirty="0">
                <a:latin typeface="Calibri" panose="020F0502020204030204" pitchFamily="34" charset="0"/>
                <a:ea typeface="Calibri" panose="020F0502020204030204" pitchFamily="34" charset="0"/>
                <a:cs typeface="Arial" panose="020B0604020202020204" pitchFamily="34" charset="0"/>
              </a:rPr>
              <a:t>county and national averages), and 5% by bus, minibus or coach (lower than the national average but higher than the Buckinghamshire average)</a:t>
            </a:r>
            <a:endParaRPr lang="en-GB"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7109B1F1-278B-9E96-68C4-D6184F61FC00}"/>
              </a:ext>
            </a:extLst>
          </p:cNvPr>
          <p:cNvSpPr txBox="1"/>
          <p:nvPr/>
        </p:nvSpPr>
        <p:spPr>
          <a:xfrm>
            <a:off x="4117109" y="6503239"/>
            <a:ext cx="1978891" cy="276999"/>
          </a:xfrm>
          <a:prstGeom prst="rect">
            <a:avLst/>
          </a:prstGeom>
          <a:noFill/>
        </p:spPr>
        <p:txBody>
          <a:bodyPr wrap="square">
            <a:spAutoFit/>
          </a:bodyPr>
          <a:lstStyle/>
          <a:p>
            <a:r>
              <a:rPr lang="en-GB" sz="1200">
                <a:latin typeface="Calibri" panose="020F0502020204030204" pitchFamily="34" charset="0"/>
                <a:ea typeface="Times New Roman" panose="02020603050405020304" pitchFamily="18" charset="0"/>
                <a:hlinkClick r:id="rId5"/>
              </a:rPr>
              <a:t>Source: Census, 2021, ONS </a:t>
            </a:r>
            <a:endParaRPr lang="en-GB" sz="1200"/>
          </a:p>
        </p:txBody>
      </p:sp>
      <p:sp>
        <p:nvSpPr>
          <p:cNvPr id="6" name="TextBox 5">
            <a:extLst>
              <a:ext uri="{FF2B5EF4-FFF2-40B4-BE49-F238E27FC236}">
                <a16:creationId xmlns:a16="http://schemas.microsoft.com/office/drawing/2014/main" id="{03D81EC3-B794-2FDD-AA9C-32537E849853}"/>
              </a:ext>
            </a:extLst>
          </p:cNvPr>
          <p:cNvSpPr txBox="1"/>
          <p:nvPr/>
        </p:nvSpPr>
        <p:spPr>
          <a:xfrm>
            <a:off x="844689" y="1429822"/>
            <a:ext cx="5471161" cy="1004186"/>
          </a:xfrm>
          <a:prstGeom prst="rect">
            <a:avLst/>
          </a:prstGeom>
          <a:noFill/>
          <a:ln w="12700">
            <a:noFill/>
          </a:ln>
        </p:spPr>
        <p:txBody>
          <a:bodyPr wrap="square" rtlCol="0">
            <a:spAutoFit/>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Arial" panose="020B0604020202020204" pitchFamily="34" charset="0"/>
              </a:rPr>
              <a:t>In 2021, </a:t>
            </a:r>
            <a:r>
              <a:rPr lang="en-GB" sz="1400" dirty="0">
                <a:latin typeface="Calibri" panose="020F0502020204030204" pitchFamily="34" charset="0"/>
                <a:ea typeface="Calibri" panose="020F0502020204030204" pitchFamily="34" charset="0"/>
                <a:cs typeface="Arial" panose="020B0604020202020204" pitchFamily="34" charset="0"/>
              </a:rPr>
              <a:t>of the Terriers &amp; Amersham Hill residents who travel to their place of work, just under three quarters (72%) travelled by car or van. This was lower than the Buckinghamshire average (80%), but higher than the national average (71%).</a:t>
            </a:r>
            <a:endParaRPr lang="en-GB" sz="1400" dirty="0">
              <a:highlight>
                <a:srgbClr val="FFFF00"/>
              </a:highlight>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79F8F49D-2CE4-543B-E684-D8DA1A0CA881}"/>
              </a:ext>
            </a:extLst>
          </p:cNvPr>
          <p:cNvSpPr txBox="1"/>
          <p:nvPr/>
        </p:nvSpPr>
        <p:spPr>
          <a:xfrm>
            <a:off x="6703494" y="1271224"/>
            <a:ext cx="5471162" cy="773673"/>
          </a:xfrm>
          <a:prstGeom prst="rect">
            <a:avLst/>
          </a:prstGeom>
          <a:noFill/>
          <a:ln w="12700">
            <a:noFill/>
          </a:ln>
        </p:spPr>
        <p:txBody>
          <a:bodyPr wrap="square" rtlCol="0">
            <a:spAutoFit/>
          </a:bodyPr>
          <a:lstStyle/>
          <a:p>
            <a:pPr>
              <a:lnSpc>
                <a:spcPct val="107000"/>
              </a:lnSpc>
              <a:spcAft>
                <a:spcPts val="800"/>
              </a:spcAft>
            </a:pPr>
            <a:r>
              <a:rPr lang="en-GB" sz="1400" b="1" dirty="0">
                <a:solidFill>
                  <a:srgbClr val="006965"/>
                </a:solidFill>
                <a:latin typeface="Calibri" panose="020F0502020204030204" pitchFamily="34" charset="0"/>
                <a:ea typeface="Calibri" panose="020F0502020204030204" pitchFamily="34" charset="0"/>
                <a:cs typeface="Arial" panose="020B0604020202020204" pitchFamily="34" charset="0"/>
              </a:rPr>
              <a:t>A higher proportion of Terriers &amp; Amersham Hill residents travel ‘on foot’ and by ‘bus, minibus or coach’ to work than the Buckinghamshire average.</a:t>
            </a:r>
          </a:p>
        </p:txBody>
      </p:sp>
      <p:sp>
        <p:nvSpPr>
          <p:cNvPr id="16" name="TextBox 15">
            <a:extLst>
              <a:ext uri="{FF2B5EF4-FFF2-40B4-BE49-F238E27FC236}">
                <a16:creationId xmlns:a16="http://schemas.microsoft.com/office/drawing/2014/main" id="{55B0A08B-CE7A-E5D4-C8F5-1591CA22732C}"/>
              </a:ext>
            </a:extLst>
          </p:cNvPr>
          <p:cNvSpPr txBox="1"/>
          <p:nvPr/>
        </p:nvSpPr>
        <p:spPr>
          <a:xfrm>
            <a:off x="838196" y="2942563"/>
            <a:ext cx="4921753" cy="738664"/>
          </a:xfrm>
          <a:prstGeom prst="rect">
            <a:avLst/>
          </a:prstGeom>
          <a:noFill/>
        </p:spPr>
        <p:txBody>
          <a:bodyPr wrap="square" rtlCol="0">
            <a:spAutoFit/>
          </a:bodyPr>
          <a:lstStyle/>
          <a:p>
            <a:r>
              <a:rPr lang="en-GB" sz="1400" b="1" dirty="0">
                <a:solidFill>
                  <a:srgbClr val="006965"/>
                </a:solidFill>
              </a:rPr>
              <a:t>Of those who travel to work, a lower proportion of Terriers &amp; Amersham Hill residents travel by car or van than the Buckinghamshire average.</a:t>
            </a:r>
          </a:p>
        </p:txBody>
      </p:sp>
      <p:sp>
        <p:nvSpPr>
          <p:cNvPr id="14" name="TextBox 13">
            <a:extLst>
              <a:ext uri="{FF2B5EF4-FFF2-40B4-BE49-F238E27FC236}">
                <a16:creationId xmlns:a16="http://schemas.microsoft.com/office/drawing/2014/main" id="{9D60BA8E-9690-4F82-8459-4FF6B960B9B8}"/>
              </a:ext>
            </a:extLst>
          </p:cNvPr>
          <p:cNvSpPr txBox="1"/>
          <p:nvPr/>
        </p:nvSpPr>
        <p:spPr>
          <a:xfrm>
            <a:off x="858563" y="5758010"/>
            <a:ext cx="3590897" cy="461665"/>
          </a:xfrm>
          <a:prstGeom prst="rect">
            <a:avLst/>
          </a:prstGeom>
          <a:noFill/>
        </p:spPr>
        <p:txBody>
          <a:bodyPr wrap="square" rtlCol="0">
            <a:spAutoFit/>
          </a:bodyPr>
          <a:lstStyle/>
          <a:p>
            <a:r>
              <a:rPr lang="en-GB" sz="1200" i="1" dirty="0"/>
              <a:t>Base: 2,900 residents over the age of 16 and in employment who travel to work</a:t>
            </a:r>
          </a:p>
        </p:txBody>
      </p:sp>
      <p:graphicFrame>
        <p:nvGraphicFramePr>
          <p:cNvPr id="15" name="Chart 14">
            <a:extLst>
              <a:ext uri="{FF2B5EF4-FFF2-40B4-BE49-F238E27FC236}">
                <a16:creationId xmlns:a16="http://schemas.microsoft.com/office/drawing/2014/main" id="{7813C71E-D083-8061-7274-08F5F6654A87}"/>
              </a:ext>
            </a:extLst>
          </p:cNvPr>
          <p:cNvGraphicFramePr>
            <a:graphicFrameLocks/>
          </p:cNvGraphicFramePr>
          <p:nvPr>
            <p:extLst>
              <p:ext uri="{D42A27DB-BD31-4B8C-83A1-F6EECF244321}">
                <p14:modId xmlns:p14="http://schemas.microsoft.com/office/powerpoint/2010/main" val="456387128"/>
              </p:ext>
            </p:extLst>
          </p:nvPr>
        </p:nvGraphicFramePr>
        <p:xfrm>
          <a:off x="6605188" y="2047170"/>
          <a:ext cx="5472000" cy="328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908607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59671D-035F-09A4-B0AC-4FE2E62BCC20}"/>
              </a:ext>
            </a:extLst>
          </p:cNvPr>
          <p:cNvSpPr>
            <a:spLocks noGrp="1"/>
          </p:cNvSpPr>
          <p:nvPr>
            <p:ph type="ctrTitle"/>
          </p:nvPr>
        </p:nvSpPr>
        <p:spPr/>
        <p:txBody>
          <a:bodyPr>
            <a:normAutofit/>
          </a:bodyPr>
          <a:lstStyle/>
          <a:p>
            <a:r>
              <a:rPr lang="en-GB" sz="5400" b="1">
                <a:solidFill>
                  <a:srgbClr val="006965"/>
                </a:solidFill>
                <a:latin typeface="+mn-lt"/>
              </a:rPr>
              <a:t>Section 3: Barriers to employment</a:t>
            </a:r>
          </a:p>
        </p:txBody>
      </p:sp>
    </p:spTree>
    <p:extLst>
      <p:ext uri="{BB962C8B-B14F-4D97-AF65-F5344CB8AC3E}">
        <p14:creationId xmlns:p14="http://schemas.microsoft.com/office/powerpoint/2010/main" val="39620056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E7FC15-F59A-F0EF-45C3-50E4B68960DF}"/>
              </a:ext>
            </a:extLst>
          </p:cNvPr>
          <p:cNvSpPr>
            <a:spLocks noGrp="1"/>
          </p:cNvSpPr>
          <p:nvPr>
            <p:ph idx="1"/>
          </p:nvPr>
        </p:nvSpPr>
        <p:spPr>
          <a:xfrm>
            <a:off x="838200" y="1454150"/>
            <a:ext cx="10515600" cy="4351338"/>
          </a:xfrm>
        </p:spPr>
        <p:txBody>
          <a:bodyPr>
            <a:normAutofit fontScale="92500" lnSpcReduction="20000"/>
          </a:bodyPr>
          <a:lstStyle/>
          <a:p>
            <a:pPr marL="0" indent="0">
              <a:buNone/>
            </a:pPr>
            <a:r>
              <a:rPr lang="en-GB"/>
              <a:t>In this section we present data for some potential barriers to sustained employment.  These are:</a:t>
            </a:r>
          </a:p>
          <a:p>
            <a:pPr marL="0" indent="0">
              <a:buNone/>
            </a:pPr>
            <a:endParaRPr lang="en-GB"/>
          </a:p>
          <a:p>
            <a:pPr lvl="1"/>
            <a:r>
              <a:rPr lang="en-GB"/>
              <a:t>Health status</a:t>
            </a:r>
          </a:p>
          <a:p>
            <a:pPr lvl="1"/>
            <a:r>
              <a:rPr lang="en-GB"/>
              <a:t>English language proficiency</a:t>
            </a:r>
          </a:p>
          <a:p>
            <a:pPr lvl="1"/>
            <a:r>
              <a:rPr lang="en-GB"/>
              <a:t>Access to childcare provision </a:t>
            </a:r>
          </a:p>
          <a:p>
            <a:pPr lvl="1"/>
            <a:r>
              <a:rPr lang="en-GB"/>
              <a:t>Providing unpaid care</a:t>
            </a:r>
          </a:p>
          <a:p>
            <a:pPr lvl="1"/>
            <a:r>
              <a:rPr lang="en-GB"/>
              <a:t>Access to a car or van </a:t>
            </a:r>
          </a:p>
          <a:p>
            <a:pPr lvl="1"/>
            <a:r>
              <a:rPr lang="en-GB"/>
              <a:t>Highest level of qualifications </a:t>
            </a:r>
          </a:p>
          <a:p>
            <a:pPr marL="0" indent="0">
              <a:buNone/>
            </a:pPr>
            <a:endParaRPr lang="en-GB"/>
          </a:p>
          <a:p>
            <a:pPr marL="0" indent="0">
              <a:buNone/>
            </a:pPr>
            <a:r>
              <a:rPr lang="en-GB"/>
              <a:t>There will be additional factors that could be hindering residents’ ability to access sustained employment. </a:t>
            </a:r>
          </a:p>
          <a:p>
            <a:pPr marL="457200" lvl="1" indent="0">
              <a:buNone/>
            </a:pPr>
            <a:endParaRPr lang="en-GB"/>
          </a:p>
          <a:p>
            <a:endParaRPr lang="en-GB"/>
          </a:p>
          <a:p>
            <a:endParaRPr lang="en-GB"/>
          </a:p>
        </p:txBody>
      </p:sp>
    </p:spTree>
    <p:extLst>
      <p:ext uri="{BB962C8B-B14F-4D97-AF65-F5344CB8AC3E}">
        <p14:creationId xmlns:p14="http://schemas.microsoft.com/office/powerpoint/2010/main" val="32760171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0713F-EE17-1802-2B7A-CEB58A67A656}"/>
              </a:ext>
            </a:extLst>
          </p:cNvPr>
          <p:cNvSpPr>
            <a:spLocks noGrp="1"/>
          </p:cNvSpPr>
          <p:nvPr>
            <p:ph type="title"/>
          </p:nvPr>
        </p:nvSpPr>
        <p:spPr>
          <a:xfrm>
            <a:off x="351182" y="205065"/>
            <a:ext cx="10515600" cy="1325563"/>
          </a:xfrm>
        </p:spPr>
        <p:txBody>
          <a:bodyPr>
            <a:normAutofit/>
          </a:bodyPr>
          <a:lstStyle/>
          <a:p>
            <a:r>
              <a:rPr lang="en-GB" sz="4000" b="1">
                <a:solidFill>
                  <a:srgbClr val="006965"/>
                </a:solidFill>
                <a:latin typeface="+mn-lt"/>
              </a:rPr>
              <a:t>Health status</a:t>
            </a:r>
            <a:endParaRPr lang="en-GB" sz="4000"/>
          </a:p>
        </p:txBody>
      </p:sp>
      <p:sp>
        <p:nvSpPr>
          <p:cNvPr id="5" name="TextBox 4">
            <a:extLst>
              <a:ext uri="{FF2B5EF4-FFF2-40B4-BE49-F238E27FC236}">
                <a16:creationId xmlns:a16="http://schemas.microsoft.com/office/drawing/2014/main" id="{2CE35700-B408-DC5B-DF2E-29BDFAE897E6}"/>
              </a:ext>
            </a:extLst>
          </p:cNvPr>
          <p:cNvSpPr txBox="1"/>
          <p:nvPr/>
        </p:nvSpPr>
        <p:spPr>
          <a:xfrm>
            <a:off x="720742" y="3982000"/>
            <a:ext cx="609600" cy="338554"/>
          </a:xfrm>
          <a:prstGeom prst="rect">
            <a:avLst/>
          </a:prstGeom>
          <a:noFill/>
        </p:spPr>
        <p:txBody>
          <a:bodyPr wrap="square" rtlCol="0">
            <a:spAutoFit/>
          </a:bodyPr>
          <a:lstStyle/>
          <a:p>
            <a:pPr algn="ctr"/>
            <a:r>
              <a:rPr lang="en-GB" sz="1600" b="1" i="1" dirty="0">
                <a:solidFill>
                  <a:srgbClr val="006965"/>
                </a:solidFill>
              </a:rPr>
              <a:t>12%</a:t>
            </a:r>
          </a:p>
        </p:txBody>
      </p:sp>
      <p:sp>
        <p:nvSpPr>
          <p:cNvPr id="8" name="TextBox 7">
            <a:extLst>
              <a:ext uri="{FF2B5EF4-FFF2-40B4-BE49-F238E27FC236}">
                <a16:creationId xmlns:a16="http://schemas.microsoft.com/office/drawing/2014/main" id="{18BC6A83-1AAB-B052-BCB9-D3D494D07ECD}"/>
              </a:ext>
            </a:extLst>
          </p:cNvPr>
          <p:cNvSpPr txBox="1"/>
          <p:nvPr/>
        </p:nvSpPr>
        <p:spPr>
          <a:xfrm>
            <a:off x="450001" y="5093596"/>
            <a:ext cx="1151082" cy="738664"/>
          </a:xfrm>
          <a:prstGeom prst="rect">
            <a:avLst/>
          </a:prstGeom>
          <a:noFill/>
        </p:spPr>
        <p:txBody>
          <a:bodyPr wrap="square" rtlCol="0">
            <a:spAutoFit/>
          </a:bodyPr>
          <a:lstStyle/>
          <a:p>
            <a:pPr algn="ctr"/>
            <a:r>
              <a:rPr lang="en-GB" sz="1400" b="1" dirty="0">
                <a:solidFill>
                  <a:srgbClr val="006965"/>
                </a:solidFill>
              </a:rPr>
              <a:t>Terriers &amp; Amersham Hill</a:t>
            </a:r>
          </a:p>
        </p:txBody>
      </p:sp>
      <p:sp>
        <p:nvSpPr>
          <p:cNvPr id="9" name="TextBox 8">
            <a:extLst>
              <a:ext uri="{FF2B5EF4-FFF2-40B4-BE49-F238E27FC236}">
                <a16:creationId xmlns:a16="http://schemas.microsoft.com/office/drawing/2014/main" id="{13C4AA8C-F5BA-5393-0D6E-C516007E0260}"/>
              </a:ext>
            </a:extLst>
          </p:cNvPr>
          <p:cNvSpPr txBox="1"/>
          <p:nvPr/>
        </p:nvSpPr>
        <p:spPr>
          <a:xfrm>
            <a:off x="3454493" y="5109367"/>
            <a:ext cx="1332338" cy="307777"/>
          </a:xfrm>
          <a:prstGeom prst="rect">
            <a:avLst/>
          </a:prstGeom>
          <a:noFill/>
        </p:spPr>
        <p:txBody>
          <a:bodyPr wrap="square" rtlCol="0">
            <a:spAutoFit/>
          </a:bodyPr>
          <a:lstStyle/>
          <a:p>
            <a:pPr algn="ctr"/>
            <a:r>
              <a:rPr lang="en-GB" sz="1400" b="1">
                <a:solidFill>
                  <a:srgbClr val="006965"/>
                </a:solidFill>
              </a:rPr>
              <a:t>England</a:t>
            </a:r>
          </a:p>
        </p:txBody>
      </p:sp>
      <p:sp>
        <p:nvSpPr>
          <p:cNvPr id="10" name="TextBox 9">
            <a:extLst>
              <a:ext uri="{FF2B5EF4-FFF2-40B4-BE49-F238E27FC236}">
                <a16:creationId xmlns:a16="http://schemas.microsoft.com/office/drawing/2014/main" id="{1DB2F99B-040A-2E56-A151-8A5A0E8A94E3}"/>
              </a:ext>
            </a:extLst>
          </p:cNvPr>
          <p:cNvSpPr txBox="1"/>
          <p:nvPr/>
        </p:nvSpPr>
        <p:spPr>
          <a:xfrm>
            <a:off x="1879210" y="5109367"/>
            <a:ext cx="1468016" cy="307777"/>
          </a:xfrm>
          <a:prstGeom prst="rect">
            <a:avLst/>
          </a:prstGeom>
          <a:noFill/>
        </p:spPr>
        <p:txBody>
          <a:bodyPr wrap="square" rtlCol="0">
            <a:spAutoFit/>
          </a:bodyPr>
          <a:lstStyle/>
          <a:p>
            <a:pPr algn="ctr"/>
            <a:r>
              <a:rPr lang="en-GB" sz="1400" b="1">
                <a:solidFill>
                  <a:srgbClr val="006965"/>
                </a:solidFill>
              </a:rPr>
              <a:t>Buckinghamshire</a:t>
            </a:r>
          </a:p>
        </p:txBody>
      </p:sp>
      <p:graphicFrame>
        <p:nvGraphicFramePr>
          <p:cNvPr id="11" name="Chart 10">
            <a:extLst>
              <a:ext uri="{FF2B5EF4-FFF2-40B4-BE49-F238E27FC236}">
                <a16:creationId xmlns:a16="http://schemas.microsoft.com/office/drawing/2014/main" id="{B53A79CC-31CA-719D-0F67-D7349E38A761}"/>
              </a:ext>
            </a:extLst>
          </p:cNvPr>
          <p:cNvGraphicFramePr>
            <a:graphicFrameLocks/>
          </p:cNvGraphicFramePr>
          <p:nvPr/>
        </p:nvGraphicFramePr>
        <p:xfrm>
          <a:off x="1576653" y="3366111"/>
          <a:ext cx="2042375" cy="1570331"/>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8680A29F-8031-68D8-7982-7EE6EDAE387C}"/>
              </a:ext>
            </a:extLst>
          </p:cNvPr>
          <p:cNvSpPr txBox="1"/>
          <p:nvPr/>
        </p:nvSpPr>
        <p:spPr>
          <a:xfrm>
            <a:off x="2315887" y="3958103"/>
            <a:ext cx="609600" cy="338554"/>
          </a:xfrm>
          <a:prstGeom prst="rect">
            <a:avLst/>
          </a:prstGeom>
          <a:noFill/>
        </p:spPr>
        <p:txBody>
          <a:bodyPr wrap="square" rtlCol="0">
            <a:spAutoFit/>
          </a:bodyPr>
          <a:lstStyle/>
          <a:p>
            <a:pPr algn="ctr"/>
            <a:r>
              <a:rPr lang="en-GB" sz="1600" b="1" i="1">
                <a:solidFill>
                  <a:srgbClr val="006965"/>
                </a:solidFill>
              </a:rPr>
              <a:t>11%</a:t>
            </a:r>
          </a:p>
        </p:txBody>
      </p:sp>
      <p:graphicFrame>
        <p:nvGraphicFramePr>
          <p:cNvPr id="13" name="Chart 12">
            <a:extLst>
              <a:ext uri="{FF2B5EF4-FFF2-40B4-BE49-F238E27FC236}">
                <a16:creationId xmlns:a16="http://schemas.microsoft.com/office/drawing/2014/main" id="{B53A79CC-31CA-719D-0F67-D7349E38A761}"/>
              </a:ext>
            </a:extLst>
          </p:cNvPr>
          <p:cNvGraphicFramePr>
            <a:graphicFrameLocks/>
          </p:cNvGraphicFramePr>
          <p:nvPr/>
        </p:nvGraphicFramePr>
        <p:xfrm>
          <a:off x="2843795" y="3342215"/>
          <a:ext cx="2576786" cy="1570331"/>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6B47B682-D66C-A977-E4EC-F9A3BA4BBF2F}"/>
              </a:ext>
            </a:extLst>
          </p:cNvPr>
          <p:cNvSpPr txBox="1"/>
          <p:nvPr/>
        </p:nvSpPr>
        <p:spPr>
          <a:xfrm>
            <a:off x="3868234" y="3950806"/>
            <a:ext cx="609600" cy="338554"/>
          </a:xfrm>
          <a:prstGeom prst="rect">
            <a:avLst/>
          </a:prstGeom>
          <a:noFill/>
        </p:spPr>
        <p:txBody>
          <a:bodyPr wrap="square" rtlCol="0">
            <a:spAutoFit/>
          </a:bodyPr>
          <a:lstStyle/>
          <a:p>
            <a:pPr algn="ctr"/>
            <a:r>
              <a:rPr lang="en-GB" sz="1600" b="1" i="1">
                <a:solidFill>
                  <a:srgbClr val="006965"/>
                </a:solidFill>
              </a:rPr>
              <a:t>15%</a:t>
            </a:r>
          </a:p>
        </p:txBody>
      </p:sp>
      <p:sp>
        <p:nvSpPr>
          <p:cNvPr id="15" name="Title 1">
            <a:extLst>
              <a:ext uri="{FF2B5EF4-FFF2-40B4-BE49-F238E27FC236}">
                <a16:creationId xmlns:a16="http://schemas.microsoft.com/office/drawing/2014/main" id="{36F39F2C-8F85-BBC1-5282-85186626038B}"/>
              </a:ext>
            </a:extLst>
          </p:cNvPr>
          <p:cNvSpPr txBox="1">
            <a:spLocks/>
          </p:cNvSpPr>
          <p:nvPr/>
        </p:nvSpPr>
        <p:spPr>
          <a:xfrm>
            <a:off x="5847522" y="20802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a:solidFill>
                  <a:srgbClr val="006965"/>
                </a:solidFill>
                <a:latin typeface="+mn-lt"/>
              </a:rPr>
              <a:t>English language proficiency</a:t>
            </a:r>
            <a:endParaRPr lang="en-GB" sz="4000"/>
          </a:p>
        </p:txBody>
      </p:sp>
      <p:sp>
        <p:nvSpPr>
          <p:cNvPr id="6" name="TextBox 5">
            <a:extLst>
              <a:ext uri="{FF2B5EF4-FFF2-40B4-BE49-F238E27FC236}">
                <a16:creationId xmlns:a16="http://schemas.microsoft.com/office/drawing/2014/main" id="{83806BAF-34C5-B905-B212-D4E8E9CD9297}"/>
              </a:ext>
            </a:extLst>
          </p:cNvPr>
          <p:cNvSpPr txBox="1"/>
          <p:nvPr/>
        </p:nvSpPr>
        <p:spPr>
          <a:xfrm>
            <a:off x="351182" y="6113214"/>
            <a:ext cx="5338864" cy="276999"/>
          </a:xfrm>
          <a:prstGeom prst="rect">
            <a:avLst/>
          </a:prstGeom>
          <a:noFill/>
        </p:spPr>
        <p:txBody>
          <a:bodyPr wrap="square" rtlCol="0">
            <a:spAutoFit/>
          </a:bodyPr>
          <a:lstStyle/>
          <a:p>
            <a:r>
              <a:rPr lang="en-GB" sz="1200" dirty="0"/>
              <a:t>Base: 7,400 working-age residents</a:t>
            </a:r>
          </a:p>
        </p:txBody>
      </p:sp>
      <p:sp>
        <p:nvSpPr>
          <p:cNvPr id="7" name="TextBox 6">
            <a:extLst>
              <a:ext uri="{FF2B5EF4-FFF2-40B4-BE49-F238E27FC236}">
                <a16:creationId xmlns:a16="http://schemas.microsoft.com/office/drawing/2014/main" id="{CE204001-2B4E-3034-9DDE-672FDF165C31}"/>
              </a:ext>
            </a:extLst>
          </p:cNvPr>
          <p:cNvSpPr txBox="1"/>
          <p:nvPr/>
        </p:nvSpPr>
        <p:spPr>
          <a:xfrm>
            <a:off x="5924621" y="6116527"/>
            <a:ext cx="5338864" cy="276999"/>
          </a:xfrm>
          <a:prstGeom prst="rect">
            <a:avLst/>
          </a:prstGeom>
          <a:noFill/>
        </p:spPr>
        <p:txBody>
          <a:bodyPr wrap="square" rtlCol="0">
            <a:spAutoFit/>
          </a:bodyPr>
          <a:lstStyle/>
          <a:p>
            <a:r>
              <a:rPr lang="en-GB" sz="1200" dirty="0"/>
              <a:t>Base: 7,400 working-age residents</a:t>
            </a:r>
          </a:p>
        </p:txBody>
      </p:sp>
      <p:graphicFrame>
        <p:nvGraphicFramePr>
          <p:cNvPr id="4" name="Chart 3">
            <a:extLst>
              <a:ext uri="{FF2B5EF4-FFF2-40B4-BE49-F238E27FC236}">
                <a16:creationId xmlns:a16="http://schemas.microsoft.com/office/drawing/2014/main" id="{A0DE95FD-4FD5-1540-78E6-D17A5C736B88}"/>
              </a:ext>
            </a:extLst>
          </p:cNvPr>
          <p:cNvGraphicFramePr>
            <a:graphicFrameLocks/>
          </p:cNvGraphicFramePr>
          <p:nvPr>
            <p:extLst>
              <p:ext uri="{D42A27DB-BD31-4B8C-83A1-F6EECF244321}">
                <p14:modId xmlns:p14="http://schemas.microsoft.com/office/powerpoint/2010/main" val="2336857738"/>
              </p:ext>
            </p:extLst>
          </p:nvPr>
        </p:nvGraphicFramePr>
        <p:xfrm>
          <a:off x="-11710" y="3390738"/>
          <a:ext cx="2041200" cy="1569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6D0A6A85-F1A5-FB9C-7ADF-FD4CA7BB9D31}"/>
              </a:ext>
            </a:extLst>
          </p:cNvPr>
          <p:cNvGraphicFramePr>
            <a:graphicFrameLocks/>
          </p:cNvGraphicFramePr>
          <p:nvPr>
            <p:extLst>
              <p:ext uri="{D42A27DB-BD31-4B8C-83A1-F6EECF244321}">
                <p14:modId xmlns:p14="http://schemas.microsoft.com/office/powerpoint/2010/main" val="200652863"/>
              </p:ext>
            </p:extLst>
          </p:nvPr>
        </p:nvGraphicFramePr>
        <p:xfrm>
          <a:off x="5924621" y="2489097"/>
          <a:ext cx="5806214" cy="3662914"/>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CD02664D-73A2-DD01-171B-ED6B2465AC4D}"/>
              </a:ext>
            </a:extLst>
          </p:cNvPr>
          <p:cNvSpPr txBox="1"/>
          <p:nvPr/>
        </p:nvSpPr>
        <p:spPr>
          <a:xfrm>
            <a:off x="5847522" y="1379737"/>
            <a:ext cx="5414400" cy="1004186"/>
          </a:xfrm>
          <a:prstGeom prst="rect">
            <a:avLst/>
          </a:prstGeom>
          <a:noFill/>
          <a:ln w="12700">
            <a:noFill/>
          </a:ln>
        </p:spPr>
        <p:txBody>
          <a:bodyPr wrap="square" rtlCol="0">
            <a:spAutoFit/>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Arial" panose="020B0604020202020204" pitchFamily="34" charset="0"/>
              </a:rPr>
              <a:t>Overall, </a:t>
            </a:r>
            <a:r>
              <a:rPr lang="en-GB" sz="1400" dirty="0">
                <a:latin typeface="Calibri" panose="020F0502020204030204" pitchFamily="34" charset="0"/>
                <a:ea typeface="Calibri" panose="020F0502020204030204" pitchFamily="34" charset="0"/>
                <a:cs typeface="Arial" panose="020B0604020202020204" pitchFamily="34" charset="0"/>
              </a:rPr>
              <a:t>2.3</a:t>
            </a:r>
            <a:r>
              <a:rPr lang="en-GB" sz="1400" dirty="0">
                <a:effectLst/>
                <a:latin typeface="Calibri" panose="020F0502020204030204" pitchFamily="34" charset="0"/>
                <a:ea typeface="Calibri" panose="020F0502020204030204" pitchFamily="34" charset="0"/>
                <a:cs typeface="Arial" panose="020B0604020202020204" pitchFamily="34" charset="0"/>
              </a:rPr>
              <a:t>% of Terriers &amp; Amersham Hill’s working-age residents cannot speak English well or at all. This is higher than the Buckinghamshire (1.2%) and national (2.1%) averages and </a:t>
            </a:r>
            <a:r>
              <a:rPr lang="en-GB" sz="1400" dirty="0">
                <a:latin typeface="Calibri" panose="020F0502020204030204" pitchFamily="34" charset="0"/>
                <a:ea typeface="Calibri" panose="020F0502020204030204" pitchFamily="34" charset="0"/>
                <a:cs typeface="Arial" panose="020B0604020202020204" pitchFamily="34" charset="0"/>
              </a:rPr>
              <a:t>equates to approximately 170 people.</a:t>
            </a:r>
          </a:p>
        </p:txBody>
      </p:sp>
      <p:sp>
        <p:nvSpPr>
          <p:cNvPr id="20" name="Content Placeholder 2">
            <a:extLst>
              <a:ext uri="{FF2B5EF4-FFF2-40B4-BE49-F238E27FC236}">
                <a16:creationId xmlns:a16="http://schemas.microsoft.com/office/drawing/2014/main" id="{1012FB23-96F3-CBE8-8B28-E82F0B001A14}"/>
              </a:ext>
            </a:extLst>
          </p:cNvPr>
          <p:cNvSpPr>
            <a:spLocks noGrp="1"/>
          </p:cNvSpPr>
          <p:nvPr>
            <p:ph idx="1"/>
          </p:nvPr>
        </p:nvSpPr>
        <p:spPr>
          <a:xfrm>
            <a:off x="408388" y="1345970"/>
            <a:ext cx="4409661" cy="1570332"/>
          </a:xfrm>
        </p:spPr>
        <p:txBody>
          <a:bodyPr>
            <a:normAutofit/>
          </a:bodyPr>
          <a:lstStyle/>
          <a:p>
            <a:pPr marL="0" indent="0">
              <a:buNone/>
            </a:pPr>
            <a:r>
              <a:rPr lang="en-GB" sz="1400" dirty="0"/>
              <a:t>Based on responses to the 2021 Census, 12% of those of working-age living in the Terriers &amp; Amersham Hill ward are deemed to be ‘not in good health’. </a:t>
            </a:r>
          </a:p>
          <a:p>
            <a:pPr marL="0" indent="0">
              <a:buNone/>
            </a:pPr>
            <a:r>
              <a:rPr lang="en-GB" sz="1400" dirty="0"/>
              <a:t>This was a higher proportion than the county average (11%) but lower than the national average (15%) and equates to approximately 900 people.</a:t>
            </a:r>
          </a:p>
        </p:txBody>
      </p:sp>
      <p:sp>
        <p:nvSpPr>
          <p:cNvPr id="3" name="TextBox 2">
            <a:extLst>
              <a:ext uri="{FF2B5EF4-FFF2-40B4-BE49-F238E27FC236}">
                <a16:creationId xmlns:a16="http://schemas.microsoft.com/office/drawing/2014/main" id="{556A165B-F143-A319-2ABA-88BF7E3DBAC4}"/>
              </a:ext>
            </a:extLst>
          </p:cNvPr>
          <p:cNvSpPr txBox="1"/>
          <p:nvPr/>
        </p:nvSpPr>
        <p:spPr>
          <a:xfrm>
            <a:off x="10058528" y="6372974"/>
            <a:ext cx="1978891" cy="276999"/>
          </a:xfrm>
          <a:prstGeom prst="rect">
            <a:avLst/>
          </a:prstGeom>
          <a:noFill/>
        </p:spPr>
        <p:txBody>
          <a:bodyPr wrap="square">
            <a:spAutoFit/>
          </a:bodyPr>
          <a:lstStyle/>
          <a:p>
            <a:r>
              <a:rPr lang="en-GB" sz="1200">
                <a:latin typeface="Calibri" panose="020F0502020204030204" pitchFamily="34" charset="0"/>
                <a:ea typeface="Times New Roman" panose="02020603050405020304" pitchFamily="18" charset="0"/>
                <a:hlinkClick r:id="rId6"/>
              </a:rPr>
              <a:t>Source: Census, 2021, ONS </a:t>
            </a:r>
            <a:endParaRPr lang="en-GB" sz="1200"/>
          </a:p>
        </p:txBody>
      </p:sp>
    </p:spTree>
    <p:extLst>
      <p:ext uri="{BB962C8B-B14F-4D97-AF65-F5344CB8AC3E}">
        <p14:creationId xmlns:p14="http://schemas.microsoft.com/office/powerpoint/2010/main" val="26770295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D3003D24-BA31-353D-7964-B56DE64EFB4B}"/>
              </a:ext>
            </a:extLst>
          </p:cNvPr>
          <p:cNvGraphicFramePr>
            <a:graphicFrameLocks/>
          </p:cNvGraphicFramePr>
          <p:nvPr>
            <p:extLst>
              <p:ext uri="{D42A27DB-BD31-4B8C-83A1-F6EECF244321}">
                <p14:modId xmlns:p14="http://schemas.microsoft.com/office/powerpoint/2010/main" val="3029127241"/>
              </p:ext>
            </p:extLst>
          </p:nvPr>
        </p:nvGraphicFramePr>
        <p:xfrm>
          <a:off x="7336724" y="1369908"/>
          <a:ext cx="1764000" cy="132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a:extLst>
              <a:ext uri="{FF2B5EF4-FFF2-40B4-BE49-F238E27FC236}">
                <a16:creationId xmlns:a16="http://schemas.microsoft.com/office/drawing/2014/main" id="{203D5D7C-E7DE-E492-FF5E-0476783D48EC}"/>
              </a:ext>
            </a:extLst>
          </p:cNvPr>
          <p:cNvGraphicFramePr>
            <a:graphicFrameLocks/>
          </p:cNvGraphicFramePr>
          <p:nvPr/>
        </p:nvGraphicFramePr>
        <p:xfrm>
          <a:off x="10245742" y="1348999"/>
          <a:ext cx="1764000" cy="13248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318FC3B0-5D65-24A8-0226-39E2A0219726}"/>
              </a:ext>
            </a:extLst>
          </p:cNvPr>
          <p:cNvSpPr txBox="1"/>
          <p:nvPr/>
        </p:nvSpPr>
        <p:spPr>
          <a:xfrm>
            <a:off x="453067" y="1098974"/>
            <a:ext cx="6739882" cy="5432256"/>
          </a:xfrm>
          <a:prstGeom prst="rect">
            <a:avLst/>
          </a:prstGeom>
          <a:noFill/>
          <a:ln w="12700">
            <a:noFill/>
          </a:ln>
        </p:spPr>
        <p:txBody>
          <a:bodyPr wrap="square" rtlCol="0">
            <a:spAutoFit/>
          </a:bodyPr>
          <a:lstStyle/>
          <a:p>
            <a:r>
              <a:rPr lang="en-GB" sz="1400" dirty="0"/>
              <a:t>In 2022, Terriers &amp; Amersham Hill had 9 childcare providers registered on the Early Years Register (EYR)</a:t>
            </a:r>
            <a:r>
              <a:rPr lang="en-GB" sz="1400" baseline="30000" dirty="0"/>
              <a:t>1</a:t>
            </a:r>
            <a:r>
              <a:rPr lang="en-GB" sz="1400" dirty="0"/>
              <a:t>, offering 352 places at the point of registration</a:t>
            </a:r>
            <a:r>
              <a:rPr lang="en-GB" sz="1400" baseline="30000" dirty="0"/>
              <a:t>2</a:t>
            </a:r>
            <a:r>
              <a:rPr lang="en-GB" sz="1400" dirty="0"/>
              <a:t>. 36 childcare providers are located in wards that neighbour Terriers &amp; Amersham Hill, offering a total of 1,281 places at the point of registration.</a:t>
            </a:r>
          </a:p>
          <a:p>
            <a:endParaRPr lang="en-GB" sz="1400" dirty="0"/>
          </a:p>
          <a:p>
            <a:r>
              <a:rPr lang="en-GB" sz="1400" dirty="0"/>
              <a:t>The proportion of childcare places offered within the ward compared to the total population of Terriers &amp; Amersham Hill residents aged 5 and under is equivalent to 42%, slightly higher than the 39% Buckinghamshire average</a:t>
            </a:r>
            <a:r>
              <a:rPr lang="en-GB" sz="1400" baseline="30000" dirty="0"/>
              <a:t>3</a:t>
            </a:r>
            <a:r>
              <a:rPr lang="en-GB" sz="1400" dirty="0"/>
              <a:t>. The proportion for Terriers &amp; Amersham Hill was also higher than the 24% average across the 10 </a:t>
            </a:r>
            <a:r>
              <a:rPr lang="en-GB" sz="1400" dirty="0">
                <a:hlinkClick r:id="rId5"/>
              </a:rPr>
              <a:t>Opportunity Bucks </a:t>
            </a:r>
            <a:r>
              <a:rPr lang="en-GB" sz="1400" dirty="0"/>
              <a:t>wards where people are experiencing the most hardship.</a:t>
            </a:r>
          </a:p>
          <a:p>
            <a:endParaRPr lang="en-GB" sz="1400" dirty="0"/>
          </a:p>
          <a:p>
            <a:r>
              <a:rPr lang="en-GB" sz="1400" dirty="0"/>
              <a:t>Alternatively, there are an average of 2 residents aged 5 and under for each childcare place offered in Terriers &amp; Amersham Hill. This was lower than the average across Opportunity Bucks wards and lower than the average for Buckinghamshire.</a:t>
            </a:r>
          </a:p>
          <a:p>
            <a:endParaRPr lang="en-GB" sz="1400" dirty="0"/>
          </a:p>
          <a:p>
            <a:r>
              <a:rPr lang="en-GB" sz="1600" i="1" baseline="30000" dirty="0"/>
              <a:t>1</a:t>
            </a:r>
            <a:r>
              <a:rPr lang="en-GB" sz="1100" i="1" baseline="30000" dirty="0"/>
              <a:t> </a:t>
            </a:r>
            <a:r>
              <a:rPr lang="en-GB" sz="1100" i="1" dirty="0"/>
              <a:t>Ofsted Early Years Register data on childcare provider places covers all places for children up to the 31</a:t>
            </a:r>
            <a:r>
              <a:rPr lang="en-GB" sz="1100" i="1" baseline="30000" dirty="0"/>
              <a:t>st</a:t>
            </a:r>
            <a:r>
              <a:rPr lang="en-GB" sz="1100" i="1" dirty="0"/>
              <a:t> August following their fifth birthday. Place numbers mentioned are actual place numbers where recorded, and not estimated place numbers. </a:t>
            </a:r>
          </a:p>
          <a:p>
            <a:endParaRPr lang="en-GB" sz="1100" i="1" dirty="0"/>
          </a:p>
          <a:p>
            <a:r>
              <a:rPr lang="en-GB" sz="1600" i="1" baseline="30000" dirty="0"/>
              <a:t>2</a:t>
            </a:r>
            <a:r>
              <a:rPr lang="en-GB" sz="1100" i="1" dirty="0"/>
              <a:t> This analysis should be treated with caution as childcare provider data only includes those where a local authority location has been provided. Childminders in particular are likely to withhold the sharing of postcode data.</a:t>
            </a:r>
          </a:p>
          <a:p>
            <a:endParaRPr lang="en-GB" sz="1100" i="1" dirty="0"/>
          </a:p>
          <a:p>
            <a:r>
              <a:rPr lang="en-GB" sz="1600" i="1" baseline="30000" dirty="0"/>
              <a:t>3 *</a:t>
            </a:r>
            <a:r>
              <a:rPr lang="en-GB" sz="1600" i="1" dirty="0"/>
              <a:t> </a:t>
            </a:r>
            <a:r>
              <a:rPr lang="en-GB" sz="1100" i="1" dirty="0"/>
              <a:t>Approximately 14% of childcare places in Buckinghamshire cannot be assigned to a ward as the provider has redacted their postcode. In order to provide a comparison between wards and county, figures for Buckinghamshire (county) do not include postcode redacting providers. If included, the proportion of childcare places offered in the county would be approximately equivalent to 45% of residents aged 5 and under.</a:t>
            </a:r>
          </a:p>
        </p:txBody>
      </p:sp>
      <p:graphicFrame>
        <p:nvGraphicFramePr>
          <p:cNvPr id="18" name="Chart 17">
            <a:extLst>
              <a:ext uri="{FF2B5EF4-FFF2-40B4-BE49-F238E27FC236}">
                <a16:creationId xmlns:a16="http://schemas.microsoft.com/office/drawing/2014/main" id="{B5DCD1AB-5E57-37E4-B11E-0EDB98BF4FFE}"/>
              </a:ext>
            </a:extLst>
          </p:cNvPr>
          <p:cNvGraphicFramePr>
            <a:graphicFrameLocks/>
          </p:cNvGraphicFramePr>
          <p:nvPr/>
        </p:nvGraphicFramePr>
        <p:xfrm>
          <a:off x="8778206" y="1353712"/>
          <a:ext cx="1764000" cy="1324800"/>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Box 15">
            <a:extLst>
              <a:ext uri="{FF2B5EF4-FFF2-40B4-BE49-F238E27FC236}">
                <a16:creationId xmlns:a16="http://schemas.microsoft.com/office/drawing/2014/main" id="{4B9FA452-170A-4B12-26E5-1DC704E2C801}"/>
              </a:ext>
            </a:extLst>
          </p:cNvPr>
          <p:cNvSpPr txBox="1"/>
          <p:nvPr/>
        </p:nvSpPr>
        <p:spPr>
          <a:xfrm>
            <a:off x="7476409" y="6124969"/>
            <a:ext cx="4105683" cy="600164"/>
          </a:xfrm>
          <a:prstGeom prst="rect">
            <a:avLst/>
          </a:prstGeom>
          <a:noFill/>
        </p:spPr>
        <p:txBody>
          <a:bodyPr wrap="square">
            <a:spAutoFit/>
          </a:bodyPr>
          <a:lstStyle/>
          <a:p>
            <a:pPr algn="r"/>
            <a:r>
              <a:rPr lang="en-GB" sz="1100" i="1" dirty="0">
                <a:latin typeface="Calibri" panose="020F0502020204030204" pitchFamily="34" charset="0"/>
              </a:rPr>
              <a:t>EYR places are available to children aged up to the 31</a:t>
            </a:r>
            <a:r>
              <a:rPr lang="en-GB" sz="1100" i="1" baseline="30000" dirty="0">
                <a:latin typeface="Calibri" panose="020F0502020204030204" pitchFamily="34" charset="0"/>
              </a:rPr>
              <a:t>st</a:t>
            </a:r>
            <a:r>
              <a:rPr lang="en-GB" sz="1100" i="1" dirty="0">
                <a:latin typeface="Calibri" panose="020F0502020204030204" pitchFamily="34" charset="0"/>
              </a:rPr>
              <a:t> August following their fifth birthday. The number of residents aged 5 are aged up to 31</a:t>
            </a:r>
            <a:r>
              <a:rPr lang="en-GB" sz="1100" i="1" baseline="30000" dirty="0">
                <a:latin typeface="Calibri" panose="020F0502020204030204" pitchFamily="34" charset="0"/>
              </a:rPr>
              <a:t>st</a:t>
            </a:r>
            <a:r>
              <a:rPr lang="en-GB" sz="1100" i="1" dirty="0">
                <a:latin typeface="Calibri" panose="020F0502020204030204" pitchFamily="34" charset="0"/>
              </a:rPr>
              <a:t> December following their fifth birthday.</a:t>
            </a:r>
            <a:endParaRPr lang="en-GB" sz="1100" i="1" dirty="0"/>
          </a:p>
        </p:txBody>
      </p:sp>
      <p:sp>
        <p:nvSpPr>
          <p:cNvPr id="2" name="Title 1">
            <a:extLst>
              <a:ext uri="{FF2B5EF4-FFF2-40B4-BE49-F238E27FC236}">
                <a16:creationId xmlns:a16="http://schemas.microsoft.com/office/drawing/2014/main" id="{650A2AA5-C4E3-4846-9288-FA09F24DA9BF}"/>
              </a:ext>
            </a:extLst>
          </p:cNvPr>
          <p:cNvSpPr>
            <a:spLocks noGrp="1"/>
          </p:cNvSpPr>
          <p:nvPr>
            <p:ph type="title"/>
          </p:nvPr>
        </p:nvSpPr>
        <p:spPr>
          <a:xfrm>
            <a:off x="453067" y="-15870"/>
            <a:ext cx="10515600" cy="1325563"/>
          </a:xfrm>
        </p:spPr>
        <p:txBody>
          <a:bodyPr/>
          <a:lstStyle/>
          <a:p>
            <a:r>
              <a:rPr lang="en-GB" b="1">
                <a:solidFill>
                  <a:srgbClr val="006965"/>
                </a:solidFill>
                <a:latin typeface="+mn-lt"/>
              </a:rPr>
              <a:t>Childcare Provision</a:t>
            </a:r>
            <a:endParaRPr lang="en-GB" sz="1800" b="1">
              <a:solidFill>
                <a:srgbClr val="006965"/>
              </a:solidFill>
              <a:latin typeface="+mn-lt"/>
            </a:endParaRPr>
          </a:p>
        </p:txBody>
      </p:sp>
      <p:sp>
        <p:nvSpPr>
          <p:cNvPr id="4" name="TextBox 3">
            <a:extLst>
              <a:ext uri="{FF2B5EF4-FFF2-40B4-BE49-F238E27FC236}">
                <a16:creationId xmlns:a16="http://schemas.microsoft.com/office/drawing/2014/main" id="{6CD3FD8C-CE28-5AFA-F8E3-8EA5820C1071}"/>
              </a:ext>
            </a:extLst>
          </p:cNvPr>
          <p:cNvSpPr txBox="1"/>
          <p:nvPr/>
        </p:nvSpPr>
        <p:spPr>
          <a:xfrm>
            <a:off x="453067" y="6448134"/>
            <a:ext cx="4105683" cy="276999"/>
          </a:xfrm>
          <a:prstGeom prst="rect">
            <a:avLst/>
          </a:prstGeom>
          <a:noFill/>
        </p:spPr>
        <p:txBody>
          <a:bodyPr wrap="square">
            <a:spAutoFit/>
          </a:bodyPr>
          <a:lstStyle/>
          <a:p>
            <a:r>
              <a:rPr lang="en-GB" sz="1200" dirty="0">
                <a:latin typeface="Calibri" panose="020F0502020204030204" pitchFamily="34" charset="0"/>
                <a:ea typeface="Times New Roman" panose="02020603050405020304" pitchFamily="18" charset="0"/>
                <a:hlinkClick r:id="rId7"/>
              </a:rPr>
              <a:t>Source: Ofsted, 2022, Childcare provider level data, Dataset 1</a:t>
            </a:r>
            <a:endParaRPr lang="en-GB" sz="1200" dirty="0"/>
          </a:p>
        </p:txBody>
      </p:sp>
      <p:sp>
        <p:nvSpPr>
          <p:cNvPr id="8" name="TextBox 7">
            <a:extLst>
              <a:ext uri="{FF2B5EF4-FFF2-40B4-BE49-F238E27FC236}">
                <a16:creationId xmlns:a16="http://schemas.microsoft.com/office/drawing/2014/main" id="{CA01AA5F-B60A-5898-B494-2A52D6868862}"/>
              </a:ext>
            </a:extLst>
          </p:cNvPr>
          <p:cNvSpPr txBox="1"/>
          <p:nvPr/>
        </p:nvSpPr>
        <p:spPr>
          <a:xfrm>
            <a:off x="7710239" y="875851"/>
            <a:ext cx="3890817" cy="461665"/>
          </a:xfrm>
          <a:prstGeom prst="rect">
            <a:avLst/>
          </a:prstGeom>
          <a:noFill/>
        </p:spPr>
        <p:txBody>
          <a:bodyPr wrap="square" rtlCol="0">
            <a:spAutoFit/>
          </a:bodyPr>
          <a:lstStyle/>
          <a:p>
            <a:pPr algn="ctr"/>
            <a:r>
              <a:rPr lang="en-GB" sz="1200" b="1" dirty="0">
                <a:solidFill>
                  <a:srgbClr val="006965"/>
                </a:solidFill>
              </a:rPr>
              <a:t>Total number of childcare places offered is approximately equivalent to:</a:t>
            </a:r>
          </a:p>
        </p:txBody>
      </p:sp>
      <p:sp>
        <p:nvSpPr>
          <p:cNvPr id="9" name="TextBox 8">
            <a:extLst>
              <a:ext uri="{FF2B5EF4-FFF2-40B4-BE49-F238E27FC236}">
                <a16:creationId xmlns:a16="http://schemas.microsoft.com/office/drawing/2014/main" id="{8B0FFAC7-A43B-19B9-01C7-703AEE4AE8FB}"/>
              </a:ext>
            </a:extLst>
          </p:cNvPr>
          <p:cNvSpPr txBox="1"/>
          <p:nvPr/>
        </p:nvSpPr>
        <p:spPr>
          <a:xfrm>
            <a:off x="7693182" y="3345436"/>
            <a:ext cx="3890817" cy="646331"/>
          </a:xfrm>
          <a:prstGeom prst="rect">
            <a:avLst/>
          </a:prstGeom>
          <a:noFill/>
        </p:spPr>
        <p:txBody>
          <a:bodyPr wrap="square" rtlCol="0">
            <a:spAutoFit/>
          </a:bodyPr>
          <a:lstStyle/>
          <a:p>
            <a:pPr algn="ctr"/>
            <a:r>
              <a:rPr lang="en-GB" sz="1200" b="1" dirty="0">
                <a:solidFill>
                  <a:srgbClr val="006965"/>
                </a:solidFill>
              </a:rPr>
              <a:t>…of the total number of residents aged 5 and under.</a:t>
            </a:r>
          </a:p>
          <a:p>
            <a:pPr algn="ctr"/>
            <a:endParaRPr lang="en-GB" sz="1200" b="1" dirty="0">
              <a:solidFill>
                <a:srgbClr val="006965"/>
              </a:solidFill>
            </a:endParaRPr>
          </a:p>
          <a:p>
            <a:pPr algn="ctr"/>
            <a:r>
              <a:rPr lang="en-GB" sz="1200" b="1" dirty="0">
                <a:solidFill>
                  <a:srgbClr val="006965"/>
                </a:solidFill>
              </a:rPr>
              <a:t>Or approximately…</a:t>
            </a:r>
          </a:p>
        </p:txBody>
      </p:sp>
      <p:sp>
        <p:nvSpPr>
          <p:cNvPr id="11" name="TextBox 10">
            <a:extLst>
              <a:ext uri="{FF2B5EF4-FFF2-40B4-BE49-F238E27FC236}">
                <a16:creationId xmlns:a16="http://schemas.microsoft.com/office/drawing/2014/main" id="{D4ED0712-657F-1E48-0E6E-FCA68322F377}"/>
              </a:ext>
            </a:extLst>
          </p:cNvPr>
          <p:cNvSpPr txBox="1"/>
          <p:nvPr/>
        </p:nvSpPr>
        <p:spPr>
          <a:xfrm>
            <a:off x="7636462" y="2661267"/>
            <a:ext cx="1151082" cy="461665"/>
          </a:xfrm>
          <a:prstGeom prst="rect">
            <a:avLst/>
          </a:prstGeom>
          <a:noFill/>
        </p:spPr>
        <p:txBody>
          <a:bodyPr wrap="square" rtlCol="0">
            <a:spAutoFit/>
          </a:bodyPr>
          <a:lstStyle/>
          <a:p>
            <a:pPr algn="ctr"/>
            <a:r>
              <a:rPr lang="en-GB" sz="1200" b="1" dirty="0">
                <a:solidFill>
                  <a:srgbClr val="006965"/>
                </a:solidFill>
              </a:rPr>
              <a:t>Terriers &amp; Amersham Hill</a:t>
            </a:r>
          </a:p>
        </p:txBody>
      </p:sp>
      <p:sp>
        <p:nvSpPr>
          <p:cNvPr id="12" name="TextBox 11">
            <a:extLst>
              <a:ext uri="{FF2B5EF4-FFF2-40B4-BE49-F238E27FC236}">
                <a16:creationId xmlns:a16="http://schemas.microsoft.com/office/drawing/2014/main" id="{5CF8D67B-9E27-B1D4-03A2-E2C3D9AF606C}"/>
              </a:ext>
            </a:extLst>
          </p:cNvPr>
          <p:cNvSpPr txBox="1"/>
          <p:nvPr/>
        </p:nvSpPr>
        <p:spPr>
          <a:xfrm>
            <a:off x="10489639" y="2714969"/>
            <a:ext cx="1332338" cy="276999"/>
          </a:xfrm>
          <a:prstGeom prst="rect">
            <a:avLst/>
          </a:prstGeom>
          <a:noFill/>
        </p:spPr>
        <p:txBody>
          <a:bodyPr wrap="square" rtlCol="0">
            <a:spAutoFit/>
          </a:bodyPr>
          <a:lstStyle/>
          <a:p>
            <a:pPr algn="ctr"/>
            <a:r>
              <a:rPr lang="en-GB" sz="1200" b="1">
                <a:solidFill>
                  <a:srgbClr val="006965"/>
                </a:solidFill>
              </a:rPr>
              <a:t>Buckinghamshire</a:t>
            </a:r>
          </a:p>
        </p:txBody>
      </p:sp>
      <p:sp>
        <p:nvSpPr>
          <p:cNvPr id="17" name="TextBox 16">
            <a:extLst>
              <a:ext uri="{FF2B5EF4-FFF2-40B4-BE49-F238E27FC236}">
                <a16:creationId xmlns:a16="http://schemas.microsoft.com/office/drawing/2014/main" id="{6A57DCEC-EEB6-2D3C-CF7A-7DB746A315A5}"/>
              </a:ext>
            </a:extLst>
          </p:cNvPr>
          <p:cNvSpPr txBox="1"/>
          <p:nvPr/>
        </p:nvSpPr>
        <p:spPr>
          <a:xfrm>
            <a:off x="7946173" y="1862824"/>
            <a:ext cx="609600" cy="338554"/>
          </a:xfrm>
          <a:prstGeom prst="rect">
            <a:avLst/>
          </a:prstGeom>
          <a:noFill/>
        </p:spPr>
        <p:txBody>
          <a:bodyPr wrap="square" rtlCol="0">
            <a:spAutoFit/>
          </a:bodyPr>
          <a:lstStyle/>
          <a:p>
            <a:pPr algn="ctr"/>
            <a:r>
              <a:rPr lang="en-GB" sz="1600" b="1" i="1" dirty="0">
                <a:solidFill>
                  <a:srgbClr val="006965"/>
                </a:solidFill>
              </a:rPr>
              <a:t>42%</a:t>
            </a:r>
          </a:p>
        </p:txBody>
      </p:sp>
      <p:sp>
        <p:nvSpPr>
          <p:cNvPr id="19" name="TextBox 18">
            <a:extLst>
              <a:ext uri="{FF2B5EF4-FFF2-40B4-BE49-F238E27FC236}">
                <a16:creationId xmlns:a16="http://schemas.microsoft.com/office/drawing/2014/main" id="{AAC1E163-1B90-B2BC-9549-5DAC2DF2B17F}"/>
              </a:ext>
            </a:extLst>
          </p:cNvPr>
          <p:cNvSpPr txBox="1"/>
          <p:nvPr/>
        </p:nvSpPr>
        <p:spPr>
          <a:xfrm>
            <a:off x="10769264" y="1862466"/>
            <a:ext cx="759150" cy="338554"/>
          </a:xfrm>
          <a:prstGeom prst="rect">
            <a:avLst/>
          </a:prstGeom>
          <a:noFill/>
        </p:spPr>
        <p:txBody>
          <a:bodyPr wrap="square" rtlCol="0">
            <a:spAutoFit/>
          </a:bodyPr>
          <a:lstStyle/>
          <a:p>
            <a:pPr algn="ctr"/>
            <a:r>
              <a:rPr lang="en-GB" sz="1600" b="1" i="1" dirty="0">
                <a:solidFill>
                  <a:srgbClr val="006965"/>
                </a:solidFill>
              </a:rPr>
              <a:t>39%*</a:t>
            </a:r>
          </a:p>
        </p:txBody>
      </p:sp>
      <p:sp>
        <p:nvSpPr>
          <p:cNvPr id="3" name="TextBox 2">
            <a:extLst>
              <a:ext uri="{FF2B5EF4-FFF2-40B4-BE49-F238E27FC236}">
                <a16:creationId xmlns:a16="http://schemas.microsoft.com/office/drawing/2014/main" id="{4A58BF8D-6A1F-6F3F-ABD2-2BC8D9450CD5}"/>
              </a:ext>
            </a:extLst>
          </p:cNvPr>
          <p:cNvSpPr txBox="1"/>
          <p:nvPr/>
        </p:nvSpPr>
        <p:spPr>
          <a:xfrm>
            <a:off x="9005002" y="2667277"/>
            <a:ext cx="1267179" cy="461665"/>
          </a:xfrm>
          <a:prstGeom prst="rect">
            <a:avLst/>
          </a:prstGeom>
          <a:noFill/>
        </p:spPr>
        <p:txBody>
          <a:bodyPr wrap="square" rtlCol="0">
            <a:spAutoFit/>
          </a:bodyPr>
          <a:lstStyle/>
          <a:p>
            <a:pPr algn="ctr"/>
            <a:r>
              <a:rPr lang="en-GB" sz="1200" b="1">
                <a:solidFill>
                  <a:srgbClr val="006965"/>
                </a:solidFill>
              </a:rPr>
              <a:t>Opportunity Bucks wards</a:t>
            </a:r>
          </a:p>
        </p:txBody>
      </p:sp>
      <p:sp>
        <p:nvSpPr>
          <p:cNvPr id="15" name="TextBox 14">
            <a:extLst>
              <a:ext uri="{FF2B5EF4-FFF2-40B4-BE49-F238E27FC236}">
                <a16:creationId xmlns:a16="http://schemas.microsoft.com/office/drawing/2014/main" id="{089A4770-DE44-11A2-2FB0-0AD8A9DDE9BD}"/>
              </a:ext>
            </a:extLst>
          </p:cNvPr>
          <p:cNvSpPr txBox="1"/>
          <p:nvPr/>
        </p:nvSpPr>
        <p:spPr>
          <a:xfrm>
            <a:off x="9355406" y="1846835"/>
            <a:ext cx="609600" cy="338554"/>
          </a:xfrm>
          <a:prstGeom prst="rect">
            <a:avLst/>
          </a:prstGeom>
          <a:noFill/>
        </p:spPr>
        <p:txBody>
          <a:bodyPr wrap="square" rtlCol="0">
            <a:spAutoFit/>
          </a:bodyPr>
          <a:lstStyle/>
          <a:p>
            <a:pPr algn="ctr"/>
            <a:r>
              <a:rPr lang="en-GB" sz="1600" b="1" i="1">
                <a:solidFill>
                  <a:srgbClr val="006965"/>
                </a:solidFill>
              </a:rPr>
              <a:t>24%</a:t>
            </a:r>
          </a:p>
        </p:txBody>
      </p:sp>
      <p:pic>
        <p:nvPicPr>
          <p:cNvPr id="25" name="Graphic 24" descr="Man with solid fill">
            <a:extLst>
              <a:ext uri="{FF2B5EF4-FFF2-40B4-BE49-F238E27FC236}">
                <a16:creationId xmlns:a16="http://schemas.microsoft.com/office/drawing/2014/main" id="{5B771A06-0ED8-D0A1-2AE9-265050183FE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72366" y="4205295"/>
            <a:ext cx="1180185" cy="1180185"/>
          </a:xfrm>
          <a:prstGeom prst="rect">
            <a:avLst/>
          </a:prstGeom>
        </p:spPr>
      </p:pic>
      <p:sp>
        <p:nvSpPr>
          <p:cNvPr id="26" name="TextBox 25">
            <a:extLst>
              <a:ext uri="{FF2B5EF4-FFF2-40B4-BE49-F238E27FC236}">
                <a16:creationId xmlns:a16="http://schemas.microsoft.com/office/drawing/2014/main" id="{D29A4083-5225-6387-DEED-49C14C636367}"/>
              </a:ext>
            </a:extLst>
          </p:cNvPr>
          <p:cNvSpPr txBox="1"/>
          <p:nvPr/>
        </p:nvSpPr>
        <p:spPr>
          <a:xfrm>
            <a:off x="7924880" y="4506803"/>
            <a:ext cx="454025" cy="369332"/>
          </a:xfrm>
          <a:prstGeom prst="rect">
            <a:avLst/>
          </a:prstGeom>
          <a:noFill/>
        </p:spPr>
        <p:txBody>
          <a:bodyPr wrap="square" rtlCol="0">
            <a:spAutoFit/>
          </a:bodyPr>
          <a:lstStyle/>
          <a:p>
            <a:pPr algn="ctr"/>
            <a:r>
              <a:rPr lang="en-GB" b="1" i="1" dirty="0">
                <a:solidFill>
                  <a:schemeClr val="bg1"/>
                </a:solidFill>
              </a:rPr>
              <a:t>2</a:t>
            </a:r>
          </a:p>
        </p:txBody>
      </p:sp>
      <p:pic>
        <p:nvPicPr>
          <p:cNvPr id="27" name="Graphic 26" descr="Man with solid fill">
            <a:extLst>
              <a:ext uri="{FF2B5EF4-FFF2-40B4-BE49-F238E27FC236}">
                <a16:creationId xmlns:a16="http://schemas.microsoft.com/office/drawing/2014/main" id="{991DC3C7-5908-A9AD-DC52-33CCB9A03F6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65557" y="4215136"/>
            <a:ext cx="1180185" cy="1180185"/>
          </a:xfrm>
          <a:prstGeom prst="rect">
            <a:avLst/>
          </a:prstGeom>
        </p:spPr>
      </p:pic>
      <p:sp>
        <p:nvSpPr>
          <p:cNvPr id="28" name="TextBox 27">
            <a:extLst>
              <a:ext uri="{FF2B5EF4-FFF2-40B4-BE49-F238E27FC236}">
                <a16:creationId xmlns:a16="http://schemas.microsoft.com/office/drawing/2014/main" id="{EFC134DA-DB90-DDE6-58EE-7069306F0AA7}"/>
              </a:ext>
            </a:extLst>
          </p:cNvPr>
          <p:cNvSpPr txBox="1"/>
          <p:nvPr/>
        </p:nvSpPr>
        <p:spPr>
          <a:xfrm>
            <a:off x="9428636" y="4528592"/>
            <a:ext cx="454025" cy="369332"/>
          </a:xfrm>
          <a:prstGeom prst="rect">
            <a:avLst/>
          </a:prstGeom>
          <a:noFill/>
        </p:spPr>
        <p:txBody>
          <a:bodyPr wrap="square" rtlCol="0">
            <a:spAutoFit/>
          </a:bodyPr>
          <a:lstStyle/>
          <a:p>
            <a:pPr algn="ctr"/>
            <a:r>
              <a:rPr lang="en-GB" b="1" i="1">
                <a:solidFill>
                  <a:schemeClr val="bg1"/>
                </a:solidFill>
              </a:rPr>
              <a:t>4</a:t>
            </a:r>
          </a:p>
        </p:txBody>
      </p:sp>
      <p:pic>
        <p:nvPicPr>
          <p:cNvPr id="29" name="Graphic 28" descr="Man with solid fill">
            <a:extLst>
              <a:ext uri="{FF2B5EF4-FFF2-40B4-BE49-F238E27FC236}">
                <a16:creationId xmlns:a16="http://schemas.microsoft.com/office/drawing/2014/main" id="{315D197B-9917-42C9-3986-C66167C582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8748" y="4205294"/>
            <a:ext cx="1180185" cy="1180185"/>
          </a:xfrm>
          <a:prstGeom prst="rect">
            <a:avLst/>
          </a:prstGeom>
        </p:spPr>
      </p:pic>
      <p:sp>
        <p:nvSpPr>
          <p:cNvPr id="30" name="TextBox 29">
            <a:extLst>
              <a:ext uri="{FF2B5EF4-FFF2-40B4-BE49-F238E27FC236}">
                <a16:creationId xmlns:a16="http://schemas.microsoft.com/office/drawing/2014/main" id="{8101E8EC-A82E-6887-0909-A861FFA4D97A}"/>
              </a:ext>
            </a:extLst>
          </p:cNvPr>
          <p:cNvSpPr txBox="1"/>
          <p:nvPr/>
        </p:nvSpPr>
        <p:spPr>
          <a:xfrm>
            <a:off x="10921827" y="4510020"/>
            <a:ext cx="454025" cy="369332"/>
          </a:xfrm>
          <a:prstGeom prst="rect">
            <a:avLst/>
          </a:prstGeom>
          <a:noFill/>
        </p:spPr>
        <p:txBody>
          <a:bodyPr wrap="square" rtlCol="0">
            <a:spAutoFit/>
          </a:bodyPr>
          <a:lstStyle/>
          <a:p>
            <a:pPr algn="ctr"/>
            <a:r>
              <a:rPr lang="en-GB" b="1" i="1" dirty="0">
                <a:solidFill>
                  <a:schemeClr val="bg1"/>
                </a:solidFill>
              </a:rPr>
              <a:t>3</a:t>
            </a:r>
          </a:p>
        </p:txBody>
      </p:sp>
      <p:sp>
        <p:nvSpPr>
          <p:cNvPr id="31" name="TextBox 30">
            <a:extLst>
              <a:ext uri="{FF2B5EF4-FFF2-40B4-BE49-F238E27FC236}">
                <a16:creationId xmlns:a16="http://schemas.microsoft.com/office/drawing/2014/main" id="{9549B22B-F022-FB05-FFBB-7186C0791CE8}"/>
              </a:ext>
            </a:extLst>
          </p:cNvPr>
          <p:cNvSpPr txBox="1"/>
          <p:nvPr/>
        </p:nvSpPr>
        <p:spPr>
          <a:xfrm>
            <a:off x="7693181" y="5509885"/>
            <a:ext cx="3890817" cy="276999"/>
          </a:xfrm>
          <a:prstGeom prst="rect">
            <a:avLst/>
          </a:prstGeom>
          <a:noFill/>
        </p:spPr>
        <p:txBody>
          <a:bodyPr wrap="square" rtlCol="0">
            <a:spAutoFit/>
          </a:bodyPr>
          <a:lstStyle/>
          <a:p>
            <a:pPr algn="ctr"/>
            <a:r>
              <a:rPr lang="en-GB" sz="1200" b="1">
                <a:solidFill>
                  <a:srgbClr val="006965"/>
                </a:solidFill>
              </a:rPr>
              <a:t>…residents aged 5 and under per childcare place offered.</a:t>
            </a:r>
          </a:p>
        </p:txBody>
      </p:sp>
    </p:spTree>
    <p:extLst>
      <p:ext uri="{BB962C8B-B14F-4D97-AF65-F5344CB8AC3E}">
        <p14:creationId xmlns:p14="http://schemas.microsoft.com/office/powerpoint/2010/main" val="42006995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3E3FE-47CD-9ADF-B760-11F5153DE4DD}"/>
              </a:ext>
            </a:extLst>
          </p:cNvPr>
          <p:cNvSpPr>
            <a:spLocks noGrp="1"/>
          </p:cNvSpPr>
          <p:nvPr>
            <p:ph type="title"/>
          </p:nvPr>
        </p:nvSpPr>
        <p:spPr>
          <a:xfrm>
            <a:off x="792902" y="414821"/>
            <a:ext cx="5160637" cy="1325563"/>
          </a:xfrm>
        </p:spPr>
        <p:txBody>
          <a:bodyPr>
            <a:normAutofit/>
          </a:bodyPr>
          <a:lstStyle/>
          <a:p>
            <a:r>
              <a:rPr lang="en-GB" sz="4000" b="1">
                <a:solidFill>
                  <a:srgbClr val="006965"/>
                </a:solidFill>
                <a:latin typeface="+mn-lt"/>
              </a:rPr>
              <a:t>Provision of unpaid care</a:t>
            </a:r>
          </a:p>
        </p:txBody>
      </p:sp>
      <p:sp>
        <p:nvSpPr>
          <p:cNvPr id="5" name="TextBox 4">
            <a:extLst>
              <a:ext uri="{FF2B5EF4-FFF2-40B4-BE49-F238E27FC236}">
                <a16:creationId xmlns:a16="http://schemas.microsoft.com/office/drawing/2014/main" id="{4AFBE5E8-3CD0-8CAB-B2EA-BFA4AD244E76}"/>
              </a:ext>
            </a:extLst>
          </p:cNvPr>
          <p:cNvSpPr txBox="1"/>
          <p:nvPr/>
        </p:nvSpPr>
        <p:spPr>
          <a:xfrm>
            <a:off x="9575800" y="6354376"/>
            <a:ext cx="1978891" cy="276999"/>
          </a:xfrm>
          <a:prstGeom prst="rect">
            <a:avLst/>
          </a:prstGeom>
          <a:noFill/>
        </p:spPr>
        <p:txBody>
          <a:bodyPr wrap="square">
            <a:spAutoFit/>
          </a:bodyPr>
          <a:lstStyle/>
          <a:p>
            <a:r>
              <a:rPr lang="en-GB" sz="1200">
                <a:latin typeface="Calibri" panose="020F0502020204030204" pitchFamily="34" charset="0"/>
                <a:ea typeface="Times New Roman" panose="02020603050405020304" pitchFamily="18" charset="0"/>
                <a:hlinkClick r:id="rId2"/>
              </a:rPr>
              <a:t>Source: Census, 2021, ONS </a:t>
            </a:r>
            <a:endParaRPr lang="en-GB" sz="1200"/>
          </a:p>
        </p:txBody>
      </p:sp>
      <p:sp>
        <p:nvSpPr>
          <p:cNvPr id="8" name="TextBox 7">
            <a:extLst>
              <a:ext uri="{FF2B5EF4-FFF2-40B4-BE49-F238E27FC236}">
                <a16:creationId xmlns:a16="http://schemas.microsoft.com/office/drawing/2014/main" id="{631E0173-083D-89DC-CCE0-658BA966D052}"/>
              </a:ext>
            </a:extLst>
          </p:cNvPr>
          <p:cNvSpPr txBox="1"/>
          <p:nvPr/>
        </p:nvSpPr>
        <p:spPr>
          <a:xfrm>
            <a:off x="276550" y="5898574"/>
            <a:ext cx="6094602" cy="769441"/>
          </a:xfrm>
          <a:prstGeom prst="rect">
            <a:avLst/>
          </a:prstGeom>
          <a:noFill/>
        </p:spPr>
        <p:txBody>
          <a:bodyPr wrap="square">
            <a:spAutoFit/>
          </a:bodyPr>
          <a:lstStyle/>
          <a:p>
            <a:endParaRPr lang="en-GB" sz="1100"/>
          </a:p>
          <a:p>
            <a:r>
              <a:rPr lang="en-GB" sz="1100" baseline="30000"/>
              <a:t>1 </a:t>
            </a:r>
            <a:r>
              <a:rPr lang="en-GB" sz="1100"/>
              <a:t>An unpaid carer may look after, give help or support to anyone who has long-term physical or mental ill-health conditions, illness or problems related to old age. This does not include any activities as part of paid employment. This help can be within or outside of the carer's household</a:t>
            </a:r>
          </a:p>
        </p:txBody>
      </p:sp>
      <p:sp>
        <p:nvSpPr>
          <p:cNvPr id="4" name="TextBox 3">
            <a:extLst>
              <a:ext uri="{FF2B5EF4-FFF2-40B4-BE49-F238E27FC236}">
                <a16:creationId xmlns:a16="http://schemas.microsoft.com/office/drawing/2014/main" id="{8143F22F-B0C2-9A83-AA93-9ED9C5AB30A7}"/>
              </a:ext>
            </a:extLst>
          </p:cNvPr>
          <p:cNvSpPr txBox="1"/>
          <p:nvPr/>
        </p:nvSpPr>
        <p:spPr>
          <a:xfrm>
            <a:off x="6096000" y="5385790"/>
            <a:ext cx="5338864" cy="276999"/>
          </a:xfrm>
          <a:prstGeom prst="rect">
            <a:avLst/>
          </a:prstGeom>
          <a:noFill/>
        </p:spPr>
        <p:txBody>
          <a:bodyPr wrap="square" rtlCol="0">
            <a:spAutoFit/>
          </a:bodyPr>
          <a:lstStyle/>
          <a:p>
            <a:r>
              <a:rPr lang="en-GB" sz="1200" dirty="0"/>
              <a:t>Base: 7,400 working-age residents</a:t>
            </a:r>
          </a:p>
        </p:txBody>
      </p:sp>
      <p:graphicFrame>
        <p:nvGraphicFramePr>
          <p:cNvPr id="7" name="Chart 6">
            <a:extLst>
              <a:ext uri="{FF2B5EF4-FFF2-40B4-BE49-F238E27FC236}">
                <a16:creationId xmlns:a16="http://schemas.microsoft.com/office/drawing/2014/main" id="{2CA55D01-2F5C-4CC7-A347-BC67B87BBB82}"/>
              </a:ext>
            </a:extLst>
          </p:cNvPr>
          <p:cNvGraphicFramePr>
            <a:graphicFrameLocks/>
          </p:cNvGraphicFramePr>
          <p:nvPr>
            <p:extLst>
              <p:ext uri="{D42A27DB-BD31-4B8C-83A1-F6EECF244321}">
                <p14:modId xmlns:p14="http://schemas.microsoft.com/office/powerpoint/2010/main" val="1096895555"/>
              </p:ext>
            </p:extLst>
          </p:nvPr>
        </p:nvGraphicFramePr>
        <p:xfrm>
          <a:off x="6593393" y="2296797"/>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B8F4F22C-8FE5-6C13-9873-24D1D8B8F534}"/>
              </a:ext>
            </a:extLst>
          </p:cNvPr>
          <p:cNvSpPr txBox="1"/>
          <p:nvPr/>
        </p:nvSpPr>
        <p:spPr>
          <a:xfrm>
            <a:off x="6096000" y="1564167"/>
            <a:ext cx="5257800" cy="543162"/>
          </a:xfrm>
          <a:prstGeom prst="rect">
            <a:avLst/>
          </a:prstGeom>
          <a:noFill/>
          <a:ln w="12700">
            <a:noFill/>
          </a:ln>
        </p:spPr>
        <p:txBody>
          <a:bodyPr wrap="square" rtlCol="0">
            <a:spAutoFit/>
          </a:bodyPr>
          <a:lstStyle/>
          <a:p>
            <a:pPr>
              <a:lnSpc>
                <a:spcPct val="107000"/>
              </a:lnSpc>
              <a:spcAft>
                <a:spcPts val="800"/>
              </a:spcAft>
            </a:pPr>
            <a:r>
              <a:rPr lang="en-GB" sz="1400" b="1" dirty="0">
                <a:solidFill>
                  <a:srgbClr val="006965"/>
                </a:solidFill>
                <a:latin typeface="Calibri" panose="020F0502020204030204" pitchFamily="34" charset="0"/>
                <a:ea typeface="Calibri" panose="020F0502020204030204" pitchFamily="34" charset="0"/>
                <a:cs typeface="Arial" panose="020B0604020202020204" pitchFamily="34" charset="0"/>
              </a:rPr>
              <a:t>Terriers &amp; Amersham Hill’s working-age residents are less likely to be providing unpaid care than the county and national averages</a:t>
            </a:r>
          </a:p>
        </p:txBody>
      </p:sp>
      <p:sp>
        <p:nvSpPr>
          <p:cNvPr id="10" name="TextBox 9">
            <a:extLst>
              <a:ext uri="{FF2B5EF4-FFF2-40B4-BE49-F238E27FC236}">
                <a16:creationId xmlns:a16="http://schemas.microsoft.com/office/drawing/2014/main" id="{569E2682-9B2E-A1DD-6022-DBEB6E560612}"/>
              </a:ext>
            </a:extLst>
          </p:cNvPr>
          <p:cNvSpPr txBox="1"/>
          <p:nvPr/>
        </p:nvSpPr>
        <p:spPr>
          <a:xfrm>
            <a:off x="792903" y="2983100"/>
            <a:ext cx="4786745" cy="954107"/>
          </a:xfrm>
          <a:prstGeom prst="rect">
            <a:avLst/>
          </a:prstGeom>
          <a:noFill/>
          <a:ln w="12700">
            <a:noFill/>
          </a:ln>
        </p:spPr>
        <p:txBody>
          <a:bodyPr wrap="square" rtlCol="0">
            <a:spAutoFit/>
          </a:bodyPr>
          <a:lstStyle/>
          <a:p>
            <a:r>
              <a:rPr lang="en-GB" sz="1400" dirty="0"/>
              <a:t>In 2021, approximately 560 Terriers &amp; Amersham Hill residents of working age were providing unpaid care</a:t>
            </a:r>
            <a:r>
              <a:rPr lang="en-GB" sz="1400" baseline="30000" dirty="0"/>
              <a:t>1</a:t>
            </a:r>
            <a:r>
              <a:rPr lang="en-GB" sz="1400" dirty="0"/>
              <a:t>. This equated to 7.6% of the working age population, lower than the county (9.2%) and national (9.9%) averages. </a:t>
            </a:r>
          </a:p>
        </p:txBody>
      </p:sp>
    </p:spTree>
    <p:extLst>
      <p:ext uri="{BB962C8B-B14F-4D97-AF65-F5344CB8AC3E}">
        <p14:creationId xmlns:p14="http://schemas.microsoft.com/office/powerpoint/2010/main" val="23466873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9185A-72E8-5702-5902-2BD9438F2B9E}"/>
              </a:ext>
            </a:extLst>
          </p:cNvPr>
          <p:cNvSpPr>
            <a:spLocks noGrp="1"/>
          </p:cNvSpPr>
          <p:nvPr>
            <p:ph type="title"/>
          </p:nvPr>
        </p:nvSpPr>
        <p:spPr/>
        <p:txBody>
          <a:bodyPr/>
          <a:lstStyle/>
          <a:p>
            <a:r>
              <a:rPr lang="en-GB" b="1">
                <a:solidFill>
                  <a:srgbClr val="006965"/>
                </a:solidFill>
                <a:latin typeface="+mn-lt"/>
              </a:rPr>
              <a:t>Access to car or van</a:t>
            </a:r>
          </a:p>
        </p:txBody>
      </p:sp>
      <p:sp>
        <p:nvSpPr>
          <p:cNvPr id="5" name="TextBox 4">
            <a:extLst>
              <a:ext uri="{FF2B5EF4-FFF2-40B4-BE49-F238E27FC236}">
                <a16:creationId xmlns:a16="http://schemas.microsoft.com/office/drawing/2014/main" id="{0152E6BA-C5BD-5B2A-4D40-4CF1568384B4}"/>
              </a:ext>
            </a:extLst>
          </p:cNvPr>
          <p:cNvSpPr txBox="1"/>
          <p:nvPr/>
        </p:nvSpPr>
        <p:spPr>
          <a:xfrm>
            <a:off x="6251171" y="1429078"/>
            <a:ext cx="5303520" cy="523220"/>
          </a:xfrm>
          <a:prstGeom prst="rect">
            <a:avLst/>
          </a:prstGeom>
          <a:noFill/>
        </p:spPr>
        <p:txBody>
          <a:bodyPr wrap="square" rtlCol="0">
            <a:spAutoFit/>
          </a:bodyPr>
          <a:lstStyle/>
          <a:p>
            <a:r>
              <a:rPr lang="en-GB" sz="1400" b="1" dirty="0">
                <a:solidFill>
                  <a:srgbClr val="006965"/>
                </a:solidFill>
              </a:rPr>
              <a:t>A higher proportion of Terriers &amp; Amersham Hill households do not have access to a car or van than the Buckinghamshire average.</a:t>
            </a:r>
          </a:p>
        </p:txBody>
      </p:sp>
      <p:sp>
        <p:nvSpPr>
          <p:cNvPr id="6" name="TextBox 5">
            <a:extLst>
              <a:ext uri="{FF2B5EF4-FFF2-40B4-BE49-F238E27FC236}">
                <a16:creationId xmlns:a16="http://schemas.microsoft.com/office/drawing/2014/main" id="{DEF9AD43-7948-FB22-D9D1-2D85B6B903ED}"/>
              </a:ext>
            </a:extLst>
          </p:cNvPr>
          <p:cNvSpPr txBox="1"/>
          <p:nvPr/>
        </p:nvSpPr>
        <p:spPr>
          <a:xfrm>
            <a:off x="962835" y="2468260"/>
            <a:ext cx="4786745" cy="3108543"/>
          </a:xfrm>
          <a:prstGeom prst="rect">
            <a:avLst/>
          </a:prstGeom>
          <a:noFill/>
          <a:ln w="12700">
            <a:noFill/>
          </a:ln>
        </p:spPr>
        <p:txBody>
          <a:bodyPr wrap="square" rtlCol="0">
            <a:spAutoFit/>
          </a:bodyPr>
          <a:lstStyle/>
          <a:p>
            <a:r>
              <a:rPr lang="en-GB" sz="1400" dirty="0"/>
              <a:t>In 2021, a higher proportion of Terriers &amp; Amersham Hill households did not have access to a car or van (17%) than the Buckinghamshire average (11%). However, this was lower than the national average of 24%.</a:t>
            </a:r>
          </a:p>
          <a:p>
            <a:endParaRPr lang="en-GB" sz="1400" dirty="0"/>
          </a:p>
          <a:p>
            <a:r>
              <a:rPr lang="en-GB" sz="1400" dirty="0"/>
              <a:t>44% of households in Terriers &amp; Amersham Hill had access to 1 car or van. This was higher than both the Buckinghamshire (37%) and national (41%) average.</a:t>
            </a:r>
          </a:p>
          <a:p>
            <a:endParaRPr lang="en-GB" sz="1400" dirty="0"/>
          </a:p>
          <a:p>
            <a:r>
              <a:rPr lang="en-GB" sz="1400" dirty="0"/>
              <a:t>The proportion of Terriers &amp; Amersham Hill households with access to 2 or more cars or vans (39%) was lower than the Buckinghamshire average (51%) but was higher than the national average (35%).</a:t>
            </a:r>
          </a:p>
          <a:p>
            <a:endParaRPr lang="en-GB" sz="1400" dirty="0"/>
          </a:p>
        </p:txBody>
      </p:sp>
      <p:sp>
        <p:nvSpPr>
          <p:cNvPr id="7" name="TextBox 6">
            <a:extLst>
              <a:ext uri="{FF2B5EF4-FFF2-40B4-BE49-F238E27FC236}">
                <a16:creationId xmlns:a16="http://schemas.microsoft.com/office/drawing/2014/main" id="{88A92DDB-75FD-C1AC-DD8D-FDFB9E1EBF80}"/>
              </a:ext>
            </a:extLst>
          </p:cNvPr>
          <p:cNvSpPr txBox="1"/>
          <p:nvPr/>
        </p:nvSpPr>
        <p:spPr>
          <a:xfrm>
            <a:off x="9575800" y="6354376"/>
            <a:ext cx="1978891" cy="276999"/>
          </a:xfrm>
          <a:prstGeom prst="rect">
            <a:avLst/>
          </a:prstGeom>
          <a:noFill/>
        </p:spPr>
        <p:txBody>
          <a:bodyPr wrap="square">
            <a:spAutoFit/>
          </a:bodyPr>
          <a:lstStyle/>
          <a:p>
            <a:r>
              <a:rPr lang="en-GB" sz="1200">
                <a:latin typeface="Calibri" panose="020F0502020204030204" pitchFamily="34" charset="0"/>
                <a:ea typeface="Times New Roman" panose="02020603050405020304" pitchFamily="18" charset="0"/>
                <a:hlinkClick r:id="rId2"/>
              </a:rPr>
              <a:t>Source: Census, 2021, ONS </a:t>
            </a:r>
            <a:endParaRPr lang="en-GB" sz="1200"/>
          </a:p>
        </p:txBody>
      </p:sp>
      <p:sp>
        <p:nvSpPr>
          <p:cNvPr id="3" name="TextBox 2">
            <a:extLst>
              <a:ext uri="{FF2B5EF4-FFF2-40B4-BE49-F238E27FC236}">
                <a16:creationId xmlns:a16="http://schemas.microsoft.com/office/drawing/2014/main" id="{E33FBEC5-31FA-D144-A800-EB9C15AD2189}"/>
              </a:ext>
            </a:extLst>
          </p:cNvPr>
          <p:cNvSpPr txBox="1"/>
          <p:nvPr/>
        </p:nvSpPr>
        <p:spPr>
          <a:xfrm>
            <a:off x="6014936" y="6354375"/>
            <a:ext cx="5338864" cy="276999"/>
          </a:xfrm>
          <a:prstGeom prst="rect">
            <a:avLst/>
          </a:prstGeom>
          <a:noFill/>
        </p:spPr>
        <p:txBody>
          <a:bodyPr wrap="square" rtlCol="0">
            <a:spAutoFit/>
          </a:bodyPr>
          <a:lstStyle/>
          <a:p>
            <a:r>
              <a:rPr lang="en-GB" sz="1200" dirty="0"/>
              <a:t>Base: 4,400 households</a:t>
            </a:r>
          </a:p>
        </p:txBody>
      </p:sp>
      <p:graphicFrame>
        <p:nvGraphicFramePr>
          <p:cNvPr id="8" name="Chart 7">
            <a:extLst>
              <a:ext uri="{FF2B5EF4-FFF2-40B4-BE49-F238E27FC236}">
                <a16:creationId xmlns:a16="http://schemas.microsoft.com/office/drawing/2014/main" id="{3A99265E-D5A4-2E35-5DDE-049F26C5F791}"/>
              </a:ext>
            </a:extLst>
          </p:cNvPr>
          <p:cNvGraphicFramePr>
            <a:graphicFrameLocks/>
          </p:cNvGraphicFramePr>
          <p:nvPr>
            <p:extLst>
              <p:ext uri="{D42A27DB-BD31-4B8C-83A1-F6EECF244321}">
                <p14:modId xmlns:p14="http://schemas.microsoft.com/office/powerpoint/2010/main" val="2300046336"/>
              </p:ext>
            </p:extLst>
          </p:nvPr>
        </p:nvGraphicFramePr>
        <p:xfrm>
          <a:off x="6314824" y="2313588"/>
          <a:ext cx="5302800" cy="3862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52832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D1423-0C0E-9D4F-BDEE-8DB935731FC1}"/>
              </a:ext>
            </a:extLst>
          </p:cNvPr>
          <p:cNvSpPr>
            <a:spLocks noGrp="1"/>
          </p:cNvSpPr>
          <p:nvPr>
            <p:ph type="title"/>
          </p:nvPr>
        </p:nvSpPr>
        <p:spPr>
          <a:xfrm>
            <a:off x="838200" y="365125"/>
            <a:ext cx="4062653" cy="1325563"/>
          </a:xfrm>
        </p:spPr>
        <p:txBody>
          <a:bodyPr/>
          <a:lstStyle/>
          <a:p>
            <a:r>
              <a:rPr lang="en-GB" b="1" dirty="0">
                <a:solidFill>
                  <a:srgbClr val="006965"/>
                </a:solidFill>
                <a:latin typeface="+mn-lt"/>
              </a:rPr>
              <a:t>Highest level of qualifications</a:t>
            </a:r>
          </a:p>
        </p:txBody>
      </p:sp>
      <p:graphicFrame>
        <p:nvGraphicFramePr>
          <p:cNvPr id="6" name="Table 5">
            <a:extLst>
              <a:ext uri="{FF2B5EF4-FFF2-40B4-BE49-F238E27FC236}">
                <a16:creationId xmlns:a16="http://schemas.microsoft.com/office/drawing/2014/main" id="{04162B03-EB60-79A7-5F29-87077EABE848}"/>
              </a:ext>
            </a:extLst>
          </p:cNvPr>
          <p:cNvGraphicFramePr>
            <a:graphicFrameLocks noGrp="1"/>
          </p:cNvGraphicFramePr>
          <p:nvPr/>
        </p:nvGraphicFramePr>
        <p:xfrm>
          <a:off x="921519" y="4373876"/>
          <a:ext cx="3979334" cy="1899535"/>
        </p:xfrm>
        <a:graphic>
          <a:graphicData uri="http://schemas.openxmlformats.org/drawingml/2006/table">
            <a:tbl>
              <a:tblPr firstRow="1" bandRow="1"/>
              <a:tblGrid>
                <a:gridCol w="922866">
                  <a:extLst>
                    <a:ext uri="{9D8B030D-6E8A-4147-A177-3AD203B41FA5}">
                      <a16:colId xmlns:a16="http://schemas.microsoft.com/office/drawing/2014/main" val="281125354"/>
                    </a:ext>
                  </a:extLst>
                </a:gridCol>
                <a:gridCol w="3056468">
                  <a:extLst>
                    <a:ext uri="{9D8B030D-6E8A-4147-A177-3AD203B41FA5}">
                      <a16:colId xmlns:a16="http://schemas.microsoft.com/office/drawing/2014/main" val="2939049081"/>
                    </a:ext>
                  </a:extLst>
                </a:gridCol>
              </a:tblGrid>
              <a:tr h="28846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200"/>
                        <a:t>Level</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96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200"/>
                        <a:t>Description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965"/>
                    </a:solidFill>
                  </a:tcPr>
                </a:tc>
                <a:extLst>
                  <a:ext uri="{0D108BD9-81ED-4DB2-BD59-A6C34878D82A}">
                    <a16:rowId xmlns:a16="http://schemas.microsoft.com/office/drawing/2014/main" val="1126097532"/>
                  </a:ext>
                </a:extLst>
              </a:tr>
              <a:tr h="28846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a:t>Level 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7266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a:t>Fewer than 5+ GCSEs / NVQ 1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72665">
                        <a:tint val="40000"/>
                      </a:srgbClr>
                    </a:solidFill>
                  </a:tcPr>
                </a:tc>
                <a:extLst>
                  <a:ext uri="{0D108BD9-81ED-4DB2-BD59-A6C34878D82A}">
                    <a16:rowId xmlns:a16="http://schemas.microsoft.com/office/drawing/2014/main" val="1191897149"/>
                  </a:ext>
                </a:extLst>
              </a:tr>
              <a:tr h="28846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a:t>Level 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7266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a:t>5+ GCSEs / NVQ 2 or equivalent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72665">
                        <a:tint val="20000"/>
                      </a:srgbClr>
                    </a:solidFill>
                  </a:tcPr>
                </a:tc>
                <a:extLst>
                  <a:ext uri="{0D108BD9-81ED-4DB2-BD59-A6C34878D82A}">
                    <a16:rowId xmlns:a16="http://schemas.microsoft.com/office/drawing/2014/main" val="2227713239"/>
                  </a:ext>
                </a:extLst>
              </a:tr>
              <a:tr h="28846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a:t>Level 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7266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a:t>2+ A-levels / NVQ 3 or equivalent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72665">
                        <a:tint val="40000"/>
                      </a:srgbClr>
                    </a:solidFill>
                  </a:tcPr>
                </a:tc>
                <a:extLst>
                  <a:ext uri="{0D108BD9-81ED-4DB2-BD59-A6C34878D82A}">
                    <a16:rowId xmlns:a16="http://schemas.microsoft.com/office/drawing/2014/main" val="3676969420"/>
                  </a:ext>
                </a:extLst>
              </a:tr>
              <a:tr h="28846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dirty="0"/>
                        <a:t>Level 4+</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7266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dirty="0"/>
                        <a:t>HNC, HND, NVQ 4 and 5, degree or higher</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72665">
                        <a:tint val="20000"/>
                      </a:srgbClr>
                    </a:solidFill>
                  </a:tcPr>
                </a:tc>
                <a:extLst>
                  <a:ext uri="{0D108BD9-81ED-4DB2-BD59-A6C34878D82A}">
                    <a16:rowId xmlns:a16="http://schemas.microsoft.com/office/drawing/2014/main" val="1624896046"/>
                  </a:ext>
                </a:extLst>
              </a:tr>
              <a:tr h="288467">
                <a:tc>
                  <a:txBody>
                    <a:bodyPr/>
                    <a:lstStyle/>
                    <a:p>
                      <a:r>
                        <a:rPr lang="en-GB" sz="1200" dirty="0"/>
                        <a:t>Other</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p>
                      <a:r>
                        <a:rPr lang="en-GB" sz="1200" dirty="0"/>
                        <a:t>Includes Apprenticeships, vocational quals and quals obtained overseas</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15703507"/>
                  </a:ext>
                </a:extLst>
              </a:tr>
            </a:tbl>
          </a:graphicData>
        </a:graphic>
      </p:graphicFrame>
      <p:sp>
        <p:nvSpPr>
          <p:cNvPr id="7" name="TextBox 6">
            <a:extLst>
              <a:ext uri="{FF2B5EF4-FFF2-40B4-BE49-F238E27FC236}">
                <a16:creationId xmlns:a16="http://schemas.microsoft.com/office/drawing/2014/main" id="{19ED20D8-A8BC-5331-EC0B-540659DC1D1F}"/>
              </a:ext>
            </a:extLst>
          </p:cNvPr>
          <p:cNvSpPr txBox="1"/>
          <p:nvPr/>
        </p:nvSpPr>
        <p:spPr>
          <a:xfrm>
            <a:off x="10093463" y="6490514"/>
            <a:ext cx="1978891" cy="276999"/>
          </a:xfrm>
          <a:prstGeom prst="rect">
            <a:avLst/>
          </a:prstGeom>
          <a:noFill/>
        </p:spPr>
        <p:txBody>
          <a:bodyPr wrap="square">
            <a:spAutoFit/>
          </a:bodyPr>
          <a:lstStyle/>
          <a:p>
            <a:r>
              <a:rPr lang="en-GB" sz="1200">
                <a:latin typeface="Calibri" panose="020F0502020204030204" pitchFamily="34" charset="0"/>
                <a:ea typeface="Times New Roman" panose="02020603050405020304" pitchFamily="18" charset="0"/>
                <a:hlinkClick r:id="rId2"/>
              </a:rPr>
              <a:t>Source: Census, 2021, ONS </a:t>
            </a:r>
            <a:endParaRPr lang="en-GB" sz="1200"/>
          </a:p>
        </p:txBody>
      </p:sp>
      <p:sp>
        <p:nvSpPr>
          <p:cNvPr id="9" name="TextBox 8">
            <a:extLst>
              <a:ext uri="{FF2B5EF4-FFF2-40B4-BE49-F238E27FC236}">
                <a16:creationId xmlns:a16="http://schemas.microsoft.com/office/drawing/2014/main" id="{4BB14CF2-24F6-87DA-C891-785A5A59F271}"/>
              </a:ext>
            </a:extLst>
          </p:cNvPr>
          <p:cNvSpPr txBox="1"/>
          <p:nvPr/>
        </p:nvSpPr>
        <p:spPr>
          <a:xfrm>
            <a:off x="6317672" y="5481430"/>
            <a:ext cx="5338864" cy="276999"/>
          </a:xfrm>
          <a:prstGeom prst="rect">
            <a:avLst/>
          </a:prstGeom>
          <a:noFill/>
        </p:spPr>
        <p:txBody>
          <a:bodyPr wrap="square" rtlCol="0">
            <a:spAutoFit/>
          </a:bodyPr>
          <a:lstStyle/>
          <a:p>
            <a:r>
              <a:rPr lang="en-GB" sz="1200" dirty="0"/>
              <a:t>Base: 7,400 working-age residents</a:t>
            </a:r>
          </a:p>
        </p:txBody>
      </p:sp>
      <p:graphicFrame>
        <p:nvGraphicFramePr>
          <p:cNvPr id="4" name="Chart 3">
            <a:extLst>
              <a:ext uri="{FF2B5EF4-FFF2-40B4-BE49-F238E27FC236}">
                <a16:creationId xmlns:a16="http://schemas.microsoft.com/office/drawing/2014/main" id="{48F27F3D-0B09-4311-9351-02D70C5C22EA}"/>
              </a:ext>
            </a:extLst>
          </p:cNvPr>
          <p:cNvGraphicFramePr>
            <a:graphicFrameLocks/>
          </p:cNvGraphicFramePr>
          <p:nvPr>
            <p:extLst>
              <p:ext uri="{D42A27DB-BD31-4B8C-83A1-F6EECF244321}">
                <p14:modId xmlns:p14="http://schemas.microsoft.com/office/powerpoint/2010/main" val="1257543492"/>
              </p:ext>
            </p:extLst>
          </p:nvPr>
        </p:nvGraphicFramePr>
        <p:xfrm>
          <a:off x="6317672" y="1690688"/>
          <a:ext cx="5126400" cy="3726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278314A-637A-8429-AD77-4FCFCB215486}"/>
              </a:ext>
            </a:extLst>
          </p:cNvPr>
          <p:cNvSpPr txBox="1"/>
          <p:nvPr/>
        </p:nvSpPr>
        <p:spPr>
          <a:xfrm>
            <a:off x="838201" y="1899282"/>
            <a:ext cx="5036127" cy="2259336"/>
          </a:xfrm>
          <a:prstGeom prst="rect">
            <a:avLst/>
          </a:prstGeom>
          <a:noFill/>
          <a:ln w="12700">
            <a:noFill/>
          </a:ln>
        </p:spPr>
        <p:txBody>
          <a:bodyPr wrap="square" rtlCol="0">
            <a:spAutoFit/>
          </a:bodyPr>
          <a:lstStyle/>
          <a:p>
            <a:pPr>
              <a:lnSpc>
                <a:spcPct val="107000"/>
              </a:lnSpc>
              <a:spcAft>
                <a:spcPts val="800"/>
              </a:spcAft>
            </a:pPr>
            <a:r>
              <a:rPr lang="en-GB" sz="1400" dirty="0">
                <a:latin typeface="Calibri" panose="020F0502020204030204" pitchFamily="34" charset="0"/>
                <a:ea typeface="Calibri" panose="020F0502020204030204" pitchFamily="34" charset="0"/>
                <a:cs typeface="Arial" panose="020B0604020202020204" pitchFamily="34" charset="0"/>
              </a:rPr>
              <a:t>In 2021, 48</a:t>
            </a:r>
            <a:r>
              <a:rPr lang="en-GB" sz="1400" dirty="0">
                <a:effectLst/>
                <a:latin typeface="Calibri" panose="020F0502020204030204" pitchFamily="34" charset="0"/>
                <a:ea typeface="Calibri" panose="020F0502020204030204" pitchFamily="34" charset="0"/>
                <a:cs typeface="Arial" panose="020B0604020202020204" pitchFamily="34" charset="0"/>
              </a:rPr>
              <a:t>% of Terriers &amp; Amersham Hill’s </a:t>
            </a:r>
            <a:r>
              <a:rPr lang="en-GB" sz="1400" dirty="0">
                <a:latin typeface="Calibri" panose="020F0502020204030204" pitchFamily="34" charset="0"/>
                <a:ea typeface="Calibri" panose="020F0502020204030204" pitchFamily="34" charset="0"/>
                <a:cs typeface="Arial" panose="020B0604020202020204" pitchFamily="34" charset="0"/>
              </a:rPr>
              <a:t>working-age</a:t>
            </a:r>
            <a:r>
              <a:rPr lang="en-GB" sz="1400" dirty="0">
                <a:effectLst/>
                <a:latin typeface="Calibri" panose="020F0502020204030204" pitchFamily="34" charset="0"/>
                <a:ea typeface="Calibri" panose="020F0502020204030204" pitchFamily="34" charset="0"/>
                <a:cs typeface="Arial" panose="020B0604020202020204" pitchFamily="34" charset="0"/>
              </a:rPr>
              <a:t> population had a Level 4</a:t>
            </a:r>
            <a:r>
              <a:rPr lang="en-GB" sz="1400" dirty="0">
                <a:latin typeface="Calibri" panose="020F0502020204030204" pitchFamily="34" charset="0"/>
                <a:ea typeface="Calibri" panose="020F0502020204030204" pitchFamily="34" charset="0"/>
                <a:cs typeface="Arial" panose="020B0604020202020204" pitchFamily="34" charset="0"/>
              </a:rPr>
              <a:t> or higher </a:t>
            </a:r>
            <a:r>
              <a:rPr lang="en-GB" sz="1400" dirty="0">
                <a:effectLst/>
                <a:latin typeface="Calibri" panose="020F0502020204030204" pitchFamily="34" charset="0"/>
                <a:ea typeface="Calibri" panose="020F0502020204030204" pitchFamily="34" charset="0"/>
                <a:cs typeface="Arial" panose="020B0604020202020204" pitchFamily="34" charset="0"/>
              </a:rPr>
              <a:t>qualification (see chart). The majority will be degree holders. This was </a:t>
            </a:r>
            <a:r>
              <a:rPr lang="en-GB" sz="1400" dirty="0">
                <a:latin typeface="Calibri" panose="020F0502020204030204" pitchFamily="34" charset="0"/>
                <a:ea typeface="Calibri" panose="020F0502020204030204" pitchFamily="34" charset="0"/>
                <a:cs typeface="Arial" panose="020B0604020202020204" pitchFamily="34" charset="0"/>
              </a:rPr>
              <a:t>4</a:t>
            </a:r>
            <a:r>
              <a:rPr lang="en-GB" sz="1400" dirty="0">
                <a:effectLst/>
                <a:latin typeface="Calibri" panose="020F0502020204030204" pitchFamily="34" charset="0"/>
                <a:ea typeface="Calibri" panose="020F0502020204030204" pitchFamily="34" charset="0"/>
                <a:cs typeface="Arial" panose="020B0604020202020204" pitchFamily="34" charset="0"/>
              </a:rPr>
              <a:t> percentage points higher than the Buckinghamshire average, and </a:t>
            </a:r>
            <a:r>
              <a:rPr lang="en-GB" sz="1400" dirty="0">
                <a:latin typeface="Calibri" panose="020F0502020204030204" pitchFamily="34" charset="0"/>
                <a:ea typeface="Calibri" panose="020F0502020204030204" pitchFamily="34" charset="0"/>
                <a:cs typeface="Arial" panose="020B0604020202020204" pitchFamily="34" charset="0"/>
              </a:rPr>
              <a:t>11</a:t>
            </a:r>
            <a:r>
              <a:rPr lang="en-GB" sz="1400" dirty="0">
                <a:effectLst/>
                <a:latin typeface="Calibri" panose="020F0502020204030204" pitchFamily="34" charset="0"/>
                <a:ea typeface="Calibri" panose="020F0502020204030204" pitchFamily="34" charset="0"/>
                <a:cs typeface="Arial" panose="020B0604020202020204" pitchFamily="34" charset="0"/>
              </a:rPr>
              <a:t> percentage points higher than the national average. A similar proportion to county and national averages were qualified to Levels 2 and 3.</a:t>
            </a:r>
          </a:p>
          <a:p>
            <a:pPr>
              <a:lnSpc>
                <a:spcPct val="107000"/>
              </a:lnSpc>
              <a:spcAft>
                <a:spcPts val="800"/>
              </a:spcAft>
            </a:pPr>
            <a:r>
              <a:rPr lang="en-GB" sz="1400" dirty="0">
                <a:latin typeface="Calibri" panose="020F0502020204030204" pitchFamily="34" charset="0"/>
                <a:ea typeface="Calibri" panose="020F0502020204030204" pitchFamily="34" charset="0"/>
                <a:cs typeface="Arial" panose="020B0604020202020204" pitchFamily="34" charset="0"/>
              </a:rPr>
              <a:t>A similar higher proportion had no qualifications (9%) compared to the Buckinghamshire average (9%) however, the proportion was lower than the national average (12%). </a:t>
            </a:r>
          </a:p>
        </p:txBody>
      </p:sp>
      <p:sp>
        <p:nvSpPr>
          <p:cNvPr id="8" name="TextBox 7">
            <a:extLst>
              <a:ext uri="{FF2B5EF4-FFF2-40B4-BE49-F238E27FC236}">
                <a16:creationId xmlns:a16="http://schemas.microsoft.com/office/drawing/2014/main" id="{34F4146B-C514-E904-46F6-F891ADF66AEC}"/>
              </a:ext>
            </a:extLst>
          </p:cNvPr>
          <p:cNvSpPr txBox="1"/>
          <p:nvPr/>
        </p:nvSpPr>
        <p:spPr>
          <a:xfrm>
            <a:off x="6317672" y="852273"/>
            <a:ext cx="5036127" cy="543162"/>
          </a:xfrm>
          <a:prstGeom prst="rect">
            <a:avLst/>
          </a:prstGeom>
          <a:noFill/>
          <a:ln w="12700">
            <a:noFill/>
          </a:ln>
        </p:spPr>
        <p:txBody>
          <a:bodyPr wrap="square" rtlCol="0">
            <a:spAutoFit/>
          </a:bodyPr>
          <a:lstStyle/>
          <a:p>
            <a:pPr>
              <a:lnSpc>
                <a:spcPct val="107000"/>
              </a:lnSpc>
              <a:spcAft>
                <a:spcPts val="800"/>
              </a:spcAft>
            </a:pPr>
            <a:r>
              <a:rPr lang="en-GB" sz="1400" b="1" dirty="0">
                <a:solidFill>
                  <a:srgbClr val="006965"/>
                </a:solidFill>
                <a:latin typeface="Calibri" panose="020F0502020204030204" pitchFamily="34" charset="0"/>
                <a:ea typeface="Calibri" panose="020F0502020204030204" pitchFamily="34" charset="0"/>
                <a:cs typeface="Arial" panose="020B0604020202020204" pitchFamily="34" charset="0"/>
              </a:rPr>
              <a:t>A higher proportion of Terriers &amp; Amersham residents have Level 4 or above qualifications than the county and national average. </a:t>
            </a:r>
          </a:p>
        </p:txBody>
      </p:sp>
    </p:spTree>
    <p:extLst>
      <p:ext uri="{BB962C8B-B14F-4D97-AF65-F5344CB8AC3E}">
        <p14:creationId xmlns:p14="http://schemas.microsoft.com/office/powerpoint/2010/main" val="20017473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2BA75E-A803-32CD-AF0E-8A8818DEF09D}"/>
              </a:ext>
            </a:extLst>
          </p:cNvPr>
          <p:cNvSpPr>
            <a:spLocks noGrp="1"/>
          </p:cNvSpPr>
          <p:nvPr>
            <p:ph type="ctrTitle"/>
          </p:nvPr>
        </p:nvSpPr>
        <p:spPr/>
        <p:txBody>
          <a:bodyPr/>
          <a:lstStyle/>
          <a:p>
            <a:r>
              <a:rPr lang="en-GB" b="1">
                <a:solidFill>
                  <a:srgbClr val="006965"/>
                </a:solidFill>
                <a:latin typeface="+mn-lt"/>
              </a:rPr>
              <a:t>Appendix</a:t>
            </a:r>
          </a:p>
        </p:txBody>
      </p:sp>
    </p:spTree>
    <p:extLst>
      <p:ext uri="{BB962C8B-B14F-4D97-AF65-F5344CB8AC3E}">
        <p14:creationId xmlns:p14="http://schemas.microsoft.com/office/powerpoint/2010/main" val="1317849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52F009F0-BAD8-A802-9D23-9643AE136B05}"/>
              </a:ext>
            </a:extLst>
          </p:cNvPr>
          <p:cNvGraphicFramePr>
            <a:graphicFrameLocks noGrp="1"/>
          </p:cNvGraphicFramePr>
          <p:nvPr>
            <p:extLst>
              <p:ext uri="{D42A27DB-BD31-4B8C-83A1-F6EECF244321}">
                <p14:modId xmlns:p14="http://schemas.microsoft.com/office/powerpoint/2010/main" val="3140760098"/>
              </p:ext>
            </p:extLst>
          </p:nvPr>
        </p:nvGraphicFramePr>
        <p:xfrm>
          <a:off x="512323" y="744001"/>
          <a:ext cx="11167353" cy="5728335"/>
        </p:xfrm>
        <a:graphic>
          <a:graphicData uri="http://schemas.openxmlformats.org/drawingml/2006/table">
            <a:tbl>
              <a:tblPr firstRow="1" bandRow="1">
                <a:tableStyleId>{5C22544A-7EE6-4342-B048-85BDC9FD1C3A}</a:tableStyleId>
              </a:tblPr>
              <a:tblGrid>
                <a:gridCol w="2204244">
                  <a:extLst>
                    <a:ext uri="{9D8B030D-6E8A-4147-A177-3AD203B41FA5}">
                      <a16:colId xmlns:a16="http://schemas.microsoft.com/office/drawing/2014/main" val="2386594809"/>
                    </a:ext>
                  </a:extLst>
                </a:gridCol>
                <a:gridCol w="8963109">
                  <a:extLst>
                    <a:ext uri="{9D8B030D-6E8A-4147-A177-3AD203B41FA5}">
                      <a16:colId xmlns:a16="http://schemas.microsoft.com/office/drawing/2014/main" val="3614323772"/>
                    </a:ext>
                  </a:extLst>
                </a:gridCol>
              </a:tblGrid>
              <a:tr h="396969">
                <a:tc>
                  <a:txBody>
                    <a:bodyPr/>
                    <a:lstStyle/>
                    <a:p>
                      <a:r>
                        <a:rPr lang="en-GB" sz="1600"/>
                        <a:t>Term</a:t>
                      </a:r>
                    </a:p>
                  </a:txBody>
                  <a:tcPr>
                    <a:solidFill>
                      <a:srgbClr val="006965"/>
                    </a:solidFill>
                  </a:tcPr>
                </a:tc>
                <a:tc>
                  <a:txBody>
                    <a:bodyPr/>
                    <a:lstStyle/>
                    <a:p>
                      <a:r>
                        <a:rPr lang="en-GB" sz="1600"/>
                        <a:t>Definition</a:t>
                      </a:r>
                    </a:p>
                  </a:txBody>
                  <a:tcPr>
                    <a:solidFill>
                      <a:srgbClr val="006965"/>
                    </a:solidFill>
                  </a:tcPr>
                </a:tc>
                <a:extLst>
                  <a:ext uri="{0D108BD9-81ED-4DB2-BD59-A6C34878D82A}">
                    <a16:rowId xmlns:a16="http://schemas.microsoft.com/office/drawing/2014/main" val="1793083006"/>
                  </a:ext>
                </a:extLst>
              </a:tr>
              <a:tr h="599049">
                <a:tc>
                  <a:txBody>
                    <a:bodyPr/>
                    <a:lstStyle/>
                    <a:p>
                      <a:r>
                        <a:rPr lang="en-GB" sz="1400" b="1"/>
                        <a:t>Unpaid care</a:t>
                      </a:r>
                      <a:r>
                        <a:rPr lang="en-GB" sz="1400"/>
                        <a:t> </a:t>
                      </a:r>
                    </a:p>
                  </a:txBody>
                  <a:tcP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An unpaid carer may look after, give help or support to anyone who has long-term physical or mental ill-health conditions, illness or problems related to old age. This does not include any activities as part of paid employment. This help can be within or outside of the carer's household.</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9320813"/>
                  </a:ext>
                </a:extLst>
              </a:tr>
              <a:tr h="489413">
                <a:tc>
                  <a:txBody>
                    <a:bodyPr/>
                    <a:lstStyle/>
                    <a:p>
                      <a:r>
                        <a:rPr lang="en-GB" sz="1400" b="1"/>
                        <a:t>Claimants</a:t>
                      </a:r>
                      <a:endParaRPr lang="en-GB" sz="140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People claiming Jobseeker's Allowance plus those who claim Universal Credit who are out of work.</a:t>
                      </a:r>
                    </a:p>
                    <a:p>
                      <a:endParaRPr lang="en-GB" sz="140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1460099"/>
                  </a:ext>
                </a:extLst>
              </a:tr>
              <a:tr h="685178">
                <a:tc>
                  <a:txBody>
                    <a:bodyPr/>
                    <a:lstStyle/>
                    <a:p>
                      <a:r>
                        <a:rPr lang="en-GB" sz="1400" b="1"/>
                        <a:t>Economically active </a:t>
                      </a:r>
                      <a:endParaRPr lang="en-GB" sz="140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Those in employment plus those that are unemployed. Those that are unemployed are deemed economically active as they are seeking work and willing and able to accept a job. For further details see the economic activity diagram </a:t>
                      </a:r>
                      <a:r>
                        <a:rPr lang="en-GB" sz="1400">
                          <a:hlinkClick r:id="rId2"/>
                        </a:rPr>
                        <a:t>here</a:t>
                      </a:r>
                      <a:r>
                        <a:rPr lang="en-GB" sz="1400"/>
                        <a:t>. </a:t>
                      </a:r>
                    </a:p>
                    <a:p>
                      <a:endParaRPr lang="en-GB" sz="140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7914683"/>
                  </a:ext>
                </a:extLst>
              </a:tr>
              <a:tr h="424326">
                <a:tc>
                  <a:txBody>
                    <a:bodyPr/>
                    <a:lstStyle/>
                    <a:p>
                      <a:r>
                        <a:rPr lang="en-GB" sz="1400" b="1"/>
                        <a:t>Economically inactive </a:t>
                      </a:r>
                      <a:endParaRPr lang="en-GB" sz="140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t>Those not in employment and have not been seeking work within recent weeks.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2024485"/>
                  </a:ext>
                </a:extLst>
              </a:tr>
              <a:tr h="489413">
                <a:tc>
                  <a:txBody>
                    <a:bodyPr/>
                    <a:lstStyle/>
                    <a:p>
                      <a:r>
                        <a:rPr lang="en-GB" sz="1400" b="1"/>
                        <a:t>Semi-skilled and blue-collar occupations </a:t>
                      </a:r>
                      <a:endParaRPr lang="en-GB" sz="140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a:t>Production and maintenance roles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557671"/>
                  </a:ext>
                </a:extLst>
              </a:tr>
              <a:tr h="1712946">
                <a:tc>
                  <a:txBody>
                    <a:bodyPr/>
                    <a:lstStyle/>
                    <a:p>
                      <a:r>
                        <a:rPr lang="en-GB" sz="1400" b="1" dirty="0"/>
                        <a:t>High growth companies </a:t>
                      </a:r>
                      <a:endParaRPr lang="en-GB"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r>
                        <a:rPr lang="en-GB" sz="1400" dirty="0"/>
                        <a:t>Has met one of </a:t>
                      </a:r>
                      <a:r>
                        <a:rPr lang="en-GB" sz="1400" dirty="0" err="1">
                          <a:hlinkClick r:id="rId3"/>
                        </a:rPr>
                        <a:t>Beauhurst’s</a:t>
                      </a:r>
                      <a:r>
                        <a:rPr lang="en-GB" sz="1400" dirty="0">
                          <a:hlinkClick r:id="rId3"/>
                        </a:rPr>
                        <a:t> </a:t>
                      </a:r>
                      <a:r>
                        <a:rPr lang="en-GB" sz="1400" dirty="0"/>
                        <a:t>tracking triggers including: </a:t>
                      </a:r>
                    </a:p>
                    <a:p>
                      <a:pPr marL="171450" lvl="0" indent="-171450">
                        <a:buFont typeface="Arial" panose="020B0604020202020204" pitchFamily="34" charset="0"/>
                        <a:buChar char="•"/>
                      </a:pPr>
                      <a:r>
                        <a:rPr lang="en-GB" sz="1400" dirty="0"/>
                        <a:t>secured equity investment; </a:t>
                      </a:r>
                    </a:p>
                    <a:p>
                      <a:pPr marL="171450" lvl="0" indent="-171450">
                        <a:buFont typeface="Arial" panose="020B0604020202020204" pitchFamily="34" charset="0"/>
                        <a:buChar char="•"/>
                      </a:pPr>
                      <a:r>
                        <a:rPr lang="en-GB" sz="1400" dirty="0"/>
                        <a:t>secured venture debt; </a:t>
                      </a:r>
                    </a:p>
                    <a:p>
                      <a:pPr marL="171450" lvl="0" indent="-171450">
                        <a:buFont typeface="Arial" panose="020B0604020202020204" pitchFamily="34" charset="0"/>
                        <a:buChar char="•"/>
                      </a:pPr>
                      <a:r>
                        <a:rPr lang="en-GB" sz="1400" dirty="0"/>
                        <a:t>underwent a management buyout or buy-in; </a:t>
                      </a:r>
                    </a:p>
                    <a:p>
                      <a:pPr marL="171450" lvl="0" indent="-171450">
                        <a:buFont typeface="Arial" panose="020B0604020202020204" pitchFamily="34" charset="0"/>
                        <a:buChar char="•"/>
                      </a:pPr>
                      <a:r>
                        <a:rPr lang="en-GB" sz="1400" dirty="0"/>
                        <a:t>attended a selected accelerator programme; </a:t>
                      </a:r>
                    </a:p>
                    <a:p>
                      <a:pPr marL="171450" lvl="0" indent="-171450">
                        <a:buFont typeface="Arial" panose="020B0604020202020204" pitchFamily="34" charset="0"/>
                        <a:buChar char="•"/>
                      </a:pPr>
                      <a:r>
                        <a:rPr lang="en-GB" sz="1400" dirty="0"/>
                        <a:t>has been or is a scale-up; </a:t>
                      </a:r>
                    </a:p>
                    <a:p>
                      <a:pPr marL="171450" lvl="0" indent="-171450">
                        <a:buFont typeface="Arial" panose="020B0604020202020204" pitchFamily="34" charset="0"/>
                        <a:buChar char="•"/>
                      </a:pPr>
                      <a:r>
                        <a:rPr lang="en-GB" sz="1400" dirty="0"/>
                        <a:t>spun out of an academic institution; </a:t>
                      </a:r>
                    </a:p>
                    <a:p>
                      <a:pPr marL="171450" lvl="0" indent="-171450">
                        <a:buFont typeface="Arial" panose="020B0604020202020204" pitchFamily="34" charset="0"/>
                        <a:buChar char="•"/>
                      </a:pPr>
                      <a:r>
                        <a:rPr lang="en-GB" sz="1400" dirty="0"/>
                        <a:t>was featured in a selected high-growth list; </a:t>
                      </a:r>
                    </a:p>
                    <a:p>
                      <a:pPr marL="171450" lvl="0" indent="-171450">
                        <a:buFont typeface="Arial" panose="020B0604020202020204" pitchFamily="34" charset="0"/>
                        <a:buChar char="•"/>
                      </a:pPr>
                      <a:r>
                        <a:rPr lang="en-GB" sz="1400" dirty="0"/>
                        <a:t>accepted a large innovation grant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8593713"/>
                  </a:ext>
                </a:extLst>
              </a:tr>
              <a:tr h="396000">
                <a:tc>
                  <a:txBody>
                    <a:bodyPr/>
                    <a:lstStyle/>
                    <a:p>
                      <a:r>
                        <a:rPr lang="en-GB" sz="1400" b="1" dirty="0"/>
                        <a:t>Key employment sites</a:t>
                      </a:r>
                    </a:p>
                  </a:txBody>
                  <a:tcPr>
                    <a:lnT w="12700" cap="flat" cmpd="sng" algn="ctr">
                      <a:solidFill>
                        <a:schemeClr val="tx1"/>
                      </a:solidFill>
                      <a:prstDash val="solid"/>
                      <a:round/>
                      <a:headEnd type="none" w="med" len="med"/>
                      <a:tailEnd type="none" w="med" len="med"/>
                    </a:lnT>
                    <a:noFill/>
                  </a:tcPr>
                </a:tc>
                <a:tc>
                  <a:txBody>
                    <a:bodyPr/>
                    <a:lstStyle/>
                    <a:p>
                      <a:pPr marL="0" lvl="0" indent="0">
                        <a:buFont typeface="Arial" panose="020B0604020202020204" pitchFamily="34" charset="0"/>
                        <a:buNone/>
                      </a:pPr>
                      <a:r>
                        <a:rPr lang="en-GB" sz="1400" dirty="0"/>
                        <a:t>A business park, retail park or industrial estate.</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897168807"/>
                  </a:ext>
                </a:extLst>
              </a:tr>
            </a:tbl>
          </a:graphicData>
        </a:graphic>
      </p:graphicFrame>
      <p:sp>
        <p:nvSpPr>
          <p:cNvPr id="3" name="TextBox 2">
            <a:extLst>
              <a:ext uri="{FF2B5EF4-FFF2-40B4-BE49-F238E27FC236}">
                <a16:creationId xmlns:a16="http://schemas.microsoft.com/office/drawing/2014/main" id="{FE00BBD1-6BAF-6183-022D-4E40D5B45A14}"/>
              </a:ext>
            </a:extLst>
          </p:cNvPr>
          <p:cNvSpPr txBox="1"/>
          <p:nvPr/>
        </p:nvSpPr>
        <p:spPr>
          <a:xfrm>
            <a:off x="441302" y="124287"/>
            <a:ext cx="3482628" cy="523220"/>
          </a:xfrm>
          <a:prstGeom prst="rect">
            <a:avLst/>
          </a:prstGeom>
          <a:noFill/>
        </p:spPr>
        <p:txBody>
          <a:bodyPr wrap="square" rtlCol="0">
            <a:spAutoFit/>
          </a:bodyPr>
          <a:lstStyle/>
          <a:p>
            <a:r>
              <a:rPr lang="en-GB" sz="2800" b="1">
                <a:solidFill>
                  <a:srgbClr val="006965"/>
                </a:solidFill>
              </a:rPr>
              <a:t>Glossary</a:t>
            </a:r>
          </a:p>
        </p:txBody>
      </p:sp>
    </p:spTree>
    <p:extLst>
      <p:ext uri="{BB962C8B-B14F-4D97-AF65-F5344CB8AC3E}">
        <p14:creationId xmlns:p14="http://schemas.microsoft.com/office/powerpoint/2010/main" val="3695581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18108-C7E4-965B-931C-CE63B6B18B02}"/>
              </a:ext>
            </a:extLst>
          </p:cNvPr>
          <p:cNvSpPr>
            <a:spLocks noGrp="1"/>
          </p:cNvSpPr>
          <p:nvPr>
            <p:ph type="title"/>
          </p:nvPr>
        </p:nvSpPr>
        <p:spPr>
          <a:xfrm>
            <a:off x="574996" y="329615"/>
            <a:ext cx="10515600" cy="851486"/>
          </a:xfrm>
        </p:spPr>
        <p:txBody>
          <a:bodyPr/>
          <a:lstStyle/>
          <a:p>
            <a:r>
              <a:rPr lang="en-GB" b="1">
                <a:solidFill>
                  <a:srgbClr val="006965"/>
                </a:solidFill>
                <a:latin typeface="+mn-lt"/>
              </a:rPr>
              <a:t>Key statistics</a:t>
            </a:r>
          </a:p>
        </p:txBody>
      </p:sp>
      <p:graphicFrame>
        <p:nvGraphicFramePr>
          <p:cNvPr id="4" name="Table 4">
            <a:extLst>
              <a:ext uri="{FF2B5EF4-FFF2-40B4-BE49-F238E27FC236}">
                <a16:creationId xmlns:a16="http://schemas.microsoft.com/office/drawing/2014/main" id="{AE46E3AF-5FDD-49AD-CCF0-42758702F1FB}"/>
              </a:ext>
            </a:extLst>
          </p:cNvPr>
          <p:cNvGraphicFramePr>
            <a:graphicFrameLocks noGrp="1"/>
          </p:cNvGraphicFramePr>
          <p:nvPr>
            <p:ph idx="1"/>
            <p:extLst>
              <p:ext uri="{D42A27DB-BD31-4B8C-83A1-F6EECF244321}">
                <p14:modId xmlns:p14="http://schemas.microsoft.com/office/powerpoint/2010/main" val="1283242877"/>
              </p:ext>
            </p:extLst>
          </p:nvPr>
        </p:nvGraphicFramePr>
        <p:xfrm>
          <a:off x="574996" y="1280745"/>
          <a:ext cx="11042008" cy="4582160"/>
        </p:xfrm>
        <a:graphic>
          <a:graphicData uri="http://schemas.openxmlformats.org/drawingml/2006/table">
            <a:tbl>
              <a:tblPr firstRow="1" bandRow="1">
                <a:tableStyleId>{F5AB1C69-6EDB-4FF4-983F-18BD219EF322}</a:tableStyleId>
              </a:tblPr>
              <a:tblGrid>
                <a:gridCol w="2833878">
                  <a:extLst>
                    <a:ext uri="{9D8B030D-6E8A-4147-A177-3AD203B41FA5}">
                      <a16:colId xmlns:a16="http://schemas.microsoft.com/office/drawing/2014/main" val="4183538264"/>
                    </a:ext>
                  </a:extLst>
                </a:gridCol>
                <a:gridCol w="1641626">
                  <a:extLst>
                    <a:ext uri="{9D8B030D-6E8A-4147-A177-3AD203B41FA5}">
                      <a16:colId xmlns:a16="http://schemas.microsoft.com/office/drawing/2014/main" val="715213719"/>
                    </a:ext>
                  </a:extLst>
                </a:gridCol>
                <a:gridCol w="1641626">
                  <a:extLst>
                    <a:ext uri="{9D8B030D-6E8A-4147-A177-3AD203B41FA5}">
                      <a16:colId xmlns:a16="http://schemas.microsoft.com/office/drawing/2014/main" val="1566534710"/>
                    </a:ext>
                  </a:extLst>
                </a:gridCol>
                <a:gridCol w="1641626">
                  <a:extLst>
                    <a:ext uri="{9D8B030D-6E8A-4147-A177-3AD203B41FA5}">
                      <a16:colId xmlns:a16="http://schemas.microsoft.com/office/drawing/2014/main" val="2852751093"/>
                    </a:ext>
                  </a:extLst>
                </a:gridCol>
                <a:gridCol w="1641626">
                  <a:extLst>
                    <a:ext uri="{9D8B030D-6E8A-4147-A177-3AD203B41FA5}">
                      <a16:colId xmlns:a16="http://schemas.microsoft.com/office/drawing/2014/main" val="3050677871"/>
                    </a:ext>
                  </a:extLst>
                </a:gridCol>
                <a:gridCol w="1641626">
                  <a:extLst>
                    <a:ext uri="{9D8B030D-6E8A-4147-A177-3AD203B41FA5}">
                      <a16:colId xmlns:a16="http://schemas.microsoft.com/office/drawing/2014/main" val="3036050046"/>
                    </a:ext>
                  </a:extLst>
                </a:gridCol>
              </a:tblGrid>
              <a:tr h="370840">
                <a:tc>
                  <a:txBody>
                    <a:bodyPr/>
                    <a:lstStyle/>
                    <a:p>
                      <a:endParaRPr lang="en-GB" sz="1200"/>
                    </a:p>
                  </a:txBody>
                  <a:tcPr>
                    <a:solidFill>
                      <a:srgbClr val="006965"/>
                    </a:solidFill>
                  </a:tcPr>
                </a:tc>
                <a:tc>
                  <a:txBody>
                    <a:bodyPr/>
                    <a:lstStyle/>
                    <a:p>
                      <a:pPr algn="ctr"/>
                      <a:r>
                        <a:rPr lang="en-GB" sz="1200" dirty="0"/>
                        <a:t>Terriers &amp; Amersham Hill</a:t>
                      </a:r>
                    </a:p>
                  </a:txBody>
                  <a:tcPr>
                    <a:solidFill>
                      <a:srgbClr val="006965"/>
                    </a:solidFill>
                  </a:tcPr>
                </a:tc>
                <a:tc>
                  <a:txBody>
                    <a:bodyPr/>
                    <a:lstStyle/>
                    <a:p>
                      <a:pPr algn="ctr"/>
                      <a:r>
                        <a:rPr lang="en-GB" sz="1200"/>
                        <a:t>Buckinghamshire</a:t>
                      </a:r>
                    </a:p>
                  </a:txBody>
                  <a:tcPr>
                    <a:solidFill>
                      <a:srgbClr val="006965"/>
                    </a:solidFill>
                  </a:tcPr>
                </a:tc>
                <a:tc>
                  <a:txBody>
                    <a:bodyPr/>
                    <a:lstStyle/>
                    <a:p>
                      <a:pPr algn="ctr"/>
                      <a:r>
                        <a:rPr lang="en-GB" sz="1200"/>
                        <a:t>England</a:t>
                      </a:r>
                    </a:p>
                  </a:txBody>
                  <a:tcPr>
                    <a:solidFill>
                      <a:srgbClr val="006965"/>
                    </a:solidFill>
                  </a:tcPr>
                </a:tc>
                <a:tc>
                  <a:txBody>
                    <a:bodyPr/>
                    <a:lstStyle/>
                    <a:p>
                      <a:pPr algn="ctr"/>
                      <a:r>
                        <a:rPr lang="en-GB" sz="1200">
                          <a:solidFill>
                            <a:schemeClr val="bg1"/>
                          </a:solidFill>
                        </a:rPr>
                        <a:t>Ward v Bucks average </a:t>
                      </a:r>
                    </a:p>
                  </a:txBody>
                  <a:tcPr>
                    <a:solidFill>
                      <a:srgbClr val="006965"/>
                    </a:solidFill>
                  </a:tcPr>
                </a:tc>
                <a:tc>
                  <a:txBody>
                    <a:bodyPr/>
                    <a:lstStyle/>
                    <a:p>
                      <a:pPr algn="ctr"/>
                      <a:r>
                        <a:rPr lang="en-GB" sz="1200"/>
                        <a:t>Rank (of all 49 Buckinghamshire  wards)</a:t>
                      </a:r>
                    </a:p>
                  </a:txBody>
                  <a:tcPr>
                    <a:solidFill>
                      <a:srgbClr val="006965"/>
                    </a:solidFill>
                  </a:tcPr>
                </a:tc>
                <a:extLst>
                  <a:ext uri="{0D108BD9-81ED-4DB2-BD59-A6C34878D82A}">
                    <a16:rowId xmlns:a16="http://schemas.microsoft.com/office/drawing/2014/main" val="782211982"/>
                  </a:ext>
                </a:extLst>
              </a:tr>
              <a:tr h="370840">
                <a:tc>
                  <a:txBody>
                    <a:bodyPr/>
                    <a:lstStyle/>
                    <a:p>
                      <a:r>
                        <a:rPr lang="en-GB" sz="1200"/>
                        <a:t>Employment rate </a:t>
                      </a:r>
                      <a:r>
                        <a:rPr lang="en-GB" sz="1100" i="1"/>
                        <a:t>(no. of working-age residents in employment / no. of working age residents – excluding students)</a:t>
                      </a:r>
                      <a:endParaRPr lang="en-GB" sz="1200" i="1"/>
                    </a:p>
                  </a:txBody>
                  <a:tcPr/>
                </a:tc>
                <a:tc>
                  <a:txBody>
                    <a:bodyPr/>
                    <a:lstStyle/>
                    <a:p>
                      <a:pPr algn="ctr"/>
                      <a:r>
                        <a:rPr lang="en-GB" sz="1200" dirty="0"/>
                        <a:t>80%</a:t>
                      </a:r>
                    </a:p>
                  </a:txBody>
                  <a:tcPr/>
                </a:tc>
                <a:tc>
                  <a:txBody>
                    <a:bodyPr/>
                    <a:lstStyle/>
                    <a:p>
                      <a:pPr algn="ctr"/>
                      <a:r>
                        <a:rPr lang="en-GB" sz="1200" dirty="0"/>
                        <a:t>81%</a:t>
                      </a:r>
                    </a:p>
                  </a:txBody>
                  <a:tcPr/>
                </a:tc>
                <a:tc>
                  <a:txBody>
                    <a:bodyPr/>
                    <a:lstStyle/>
                    <a:p>
                      <a:pPr algn="ctr"/>
                      <a:r>
                        <a:rPr lang="en-GB" sz="1200" dirty="0"/>
                        <a:t>77%</a:t>
                      </a:r>
                    </a:p>
                  </a:txBody>
                  <a:tcPr/>
                </a:tc>
                <a:tc>
                  <a:txBody>
                    <a:bodyPr/>
                    <a:lstStyle/>
                    <a:p>
                      <a:pPr algn="ctr"/>
                      <a:r>
                        <a:rPr lang="en-GB" sz="1200">
                          <a:solidFill>
                            <a:schemeClr val="bg1"/>
                          </a:solidFill>
                        </a:rPr>
                        <a:t>-1 </a:t>
                      </a:r>
                      <a:r>
                        <a:rPr lang="en-GB" sz="1200" dirty="0">
                          <a:solidFill>
                            <a:schemeClr val="bg1"/>
                          </a:solidFill>
                        </a:rPr>
                        <a:t>percentage points</a:t>
                      </a:r>
                    </a:p>
                  </a:txBody>
                  <a:tcPr>
                    <a:solidFill>
                      <a:srgbClr val="FF0000"/>
                    </a:solidFill>
                  </a:tcPr>
                </a:tc>
                <a:tc>
                  <a:txBody>
                    <a:bodyPr/>
                    <a:lstStyle/>
                    <a:p>
                      <a:pPr algn="ctr"/>
                      <a:r>
                        <a:rPr lang="en-GB" sz="1200" dirty="0"/>
                        <a:t>33</a:t>
                      </a:r>
                      <a:r>
                        <a:rPr lang="en-GB" sz="1200" baseline="30000" dirty="0"/>
                        <a:t>rd</a:t>
                      </a:r>
                      <a:r>
                        <a:rPr lang="en-GB" sz="1200" dirty="0"/>
                        <a:t> </a:t>
                      </a:r>
                    </a:p>
                  </a:txBody>
                  <a:tcPr/>
                </a:tc>
                <a:extLst>
                  <a:ext uri="{0D108BD9-81ED-4DB2-BD59-A6C34878D82A}">
                    <a16:rowId xmlns:a16="http://schemas.microsoft.com/office/drawing/2014/main" val="301074839"/>
                  </a:ext>
                </a:extLst>
              </a:tr>
              <a:tr h="370840">
                <a:tc>
                  <a:txBody>
                    <a:bodyPr/>
                    <a:lstStyle/>
                    <a:p>
                      <a:r>
                        <a:rPr lang="en-GB" sz="1200"/>
                        <a:t>Unemployment rate </a:t>
                      </a:r>
                      <a:r>
                        <a:rPr lang="en-GB" sz="1100" i="1"/>
                        <a:t>(no. of working-age residents who are unemployed / no. of working age residents who are economically active – i.e. employed or unemployed)</a:t>
                      </a:r>
                      <a:endParaRPr lang="en-GB" sz="1200" i="1"/>
                    </a:p>
                  </a:txBody>
                  <a:tcPr/>
                </a:tc>
                <a:tc>
                  <a:txBody>
                    <a:bodyPr/>
                    <a:lstStyle/>
                    <a:p>
                      <a:pPr algn="ctr"/>
                      <a:r>
                        <a:rPr lang="en-GB" sz="1200" dirty="0"/>
                        <a:t>5.2%</a:t>
                      </a:r>
                    </a:p>
                  </a:txBody>
                  <a:tcPr/>
                </a:tc>
                <a:tc>
                  <a:txBody>
                    <a:bodyPr/>
                    <a:lstStyle/>
                    <a:p>
                      <a:pPr algn="ctr"/>
                      <a:r>
                        <a:rPr lang="en-GB" sz="1200" dirty="0"/>
                        <a:t>4.4%</a:t>
                      </a:r>
                    </a:p>
                  </a:txBody>
                  <a:tcPr/>
                </a:tc>
                <a:tc>
                  <a:txBody>
                    <a:bodyPr/>
                    <a:lstStyle/>
                    <a:p>
                      <a:pPr algn="ctr"/>
                      <a:r>
                        <a:rPr lang="en-GB" sz="1200" dirty="0"/>
                        <a:t>5.8%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+0.8 percentage points</a:t>
                      </a:r>
                    </a:p>
                  </a:txBody>
                  <a:tcPr>
                    <a:solidFill>
                      <a:srgbClr val="FF0000"/>
                    </a:solidFill>
                  </a:tcPr>
                </a:tc>
                <a:tc>
                  <a:txBody>
                    <a:bodyPr/>
                    <a:lstStyle/>
                    <a:p>
                      <a:pPr algn="ctr"/>
                      <a:r>
                        <a:rPr lang="en-GB" sz="1200" dirty="0"/>
                        <a:t>8</a:t>
                      </a:r>
                      <a:r>
                        <a:rPr lang="en-GB" sz="1200" baseline="30000" dirty="0"/>
                        <a:t>th</a:t>
                      </a:r>
                      <a:r>
                        <a:rPr lang="en-GB" sz="1200" dirty="0"/>
                        <a:t> </a:t>
                      </a:r>
                    </a:p>
                  </a:txBody>
                  <a:tcPr/>
                </a:tc>
                <a:extLst>
                  <a:ext uri="{0D108BD9-81ED-4DB2-BD59-A6C34878D82A}">
                    <a16:rowId xmlns:a16="http://schemas.microsoft.com/office/drawing/2014/main" val="530857292"/>
                  </a:ext>
                </a:extLst>
              </a:tr>
              <a:tr h="370840">
                <a:tc>
                  <a:txBody>
                    <a:bodyPr/>
                    <a:lstStyle/>
                    <a:p>
                      <a:r>
                        <a:rPr lang="en-GB" sz="1200"/>
                        <a:t>Claimant count rate </a:t>
                      </a:r>
                      <a:r>
                        <a:rPr lang="en-GB" sz="1100" i="1"/>
                        <a:t>(no. of claimants / working age population) </a:t>
                      </a:r>
                      <a:endParaRPr lang="en-GB" sz="1200" i="1"/>
                    </a:p>
                  </a:txBody>
                  <a:tcPr/>
                </a:tc>
                <a:tc>
                  <a:txBody>
                    <a:bodyPr/>
                    <a:lstStyle/>
                    <a:p>
                      <a:pPr algn="ctr"/>
                      <a:r>
                        <a:rPr lang="en-GB" sz="1200" dirty="0"/>
                        <a:t>4.0%</a:t>
                      </a:r>
                    </a:p>
                  </a:txBody>
                  <a:tcPr/>
                </a:tc>
                <a:tc>
                  <a:txBody>
                    <a:bodyPr/>
                    <a:lstStyle/>
                    <a:p>
                      <a:pPr algn="ctr"/>
                      <a:r>
                        <a:rPr lang="en-GB" sz="1200"/>
                        <a:t>2.6%</a:t>
                      </a:r>
                    </a:p>
                  </a:txBody>
                  <a:tcPr/>
                </a:tc>
                <a:tc>
                  <a:txBody>
                    <a:bodyPr/>
                    <a:lstStyle/>
                    <a:p>
                      <a:pPr algn="ctr"/>
                      <a:r>
                        <a:rPr lang="en-GB" sz="1200"/>
                        <a:t>3.8%</a:t>
                      </a:r>
                    </a:p>
                  </a:txBody>
                  <a:tcPr/>
                </a:tc>
                <a:tc>
                  <a:txBody>
                    <a:bodyPr/>
                    <a:lstStyle/>
                    <a:p>
                      <a:pPr algn="ctr"/>
                      <a:r>
                        <a:rPr lang="en-GB" sz="1200" dirty="0">
                          <a:solidFill>
                            <a:schemeClr val="bg1"/>
                          </a:solidFill>
                        </a:rPr>
                        <a:t>+1.4 percentage points</a:t>
                      </a:r>
                    </a:p>
                  </a:txBody>
                  <a:tcPr>
                    <a:solidFill>
                      <a:srgbClr val="FF0000"/>
                    </a:solidFill>
                  </a:tcPr>
                </a:tc>
                <a:tc>
                  <a:txBody>
                    <a:bodyPr/>
                    <a:lstStyle/>
                    <a:p>
                      <a:pPr algn="ctr"/>
                      <a:r>
                        <a:rPr lang="en-GB" sz="1200" dirty="0"/>
                        <a:t>7</a:t>
                      </a:r>
                      <a:r>
                        <a:rPr lang="en-GB" sz="1200" baseline="30000" dirty="0"/>
                        <a:t>th</a:t>
                      </a:r>
                      <a:r>
                        <a:rPr lang="en-GB" sz="1200" dirty="0"/>
                        <a:t> </a:t>
                      </a:r>
                    </a:p>
                  </a:txBody>
                  <a:tcPr/>
                </a:tc>
                <a:extLst>
                  <a:ext uri="{0D108BD9-81ED-4DB2-BD59-A6C34878D82A}">
                    <a16:rowId xmlns:a16="http://schemas.microsoft.com/office/drawing/2014/main" val="6265221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of working age never worked or long-term unemployed</a:t>
                      </a:r>
                    </a:p>
                  </a:txBody>
                  <a:tcPr/>
                </a:tc>
                <a:tc>
                  <a:txBody>
                    <a:bodyPr/>
                    <a:lstStyle/>
                    <a:p>
                      <a:pPr algn="ctr"/>
                      <a:r>
                        <a:rPr lang="en-GB" sz="1200" dirty="0"/>
                        <a:t>6%</a:t>
                      </a:r>
                    </a:p>
                  </a:txBody>
                  <a:tcPr/>
                </a:tc>
                <a:tc>
                  <a:txBody>
                    <a:bodyPr/>
                    <a:lstStyle/>
                    <a:p>
                      <a:pPr algn="ctr"/>
                      <a:r>
                        <a:rPr lang="en-GB" sz="1200" dirty="0"/>
                        <a:t>5%</a:t>
                      </a:r>
                    </a:p>
                  </a:txBody>
                  <a:tcPr/>
                </a:tc>
                <a:tc>
                  <a:txBody>
                    <a:bodyPr/>
                    <a:lstStyle/>
                    <a:p>
                      <a:pPr algn="ctr"/>
                      <a:r>
                        <a:rPr lang="en-GB" sz="1200" dirty="0"/>
                        <a:t>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+1 percentage points</a:t>
                      </a:r>
                    </a:p>
                  </a:txBody>
                  <a:tcPr>
                    <a:solidFill>
                      <a:srgbClr val="FF0000"/>
                    </a:solidFill>
                  </a:tcPr>
                </a:tc>
                <a:tc>
                  <a:txBody>
                    <a:bodyPr/>
                    <a:lstStyle/>
                    <a:p>
                      <a:pPr algn="ctr"/>
                      <a:r>
                        <a:rPr lang="en-GB" sz="1200" dirty="0"/>
                        <a:t>11</a:t>
                      </a:r>
                      <a:r>
                        <a:rPr lang="en-GB" sz="1200" baseline="30000" dirty="0"/>
                        <a:t>th</a:t>
                      </a:r>
                      <a:r>
                        <a:rPr lang="en-GB" sz="1200" dirty="0"/>
                        <a:t> </a:t>
                      </a:r>
                    </a:p>
                  </a:txBody>
                  <a:tcPr/>
                </a:tc>
                <a:extLst>
                  <a:ext uri="{0D108BD9-81ED-4DB2-BD59-A6C34878D82A}">
                    <a16:rowId xmlns:a16="http://schemas.microsoft.com/office/drawing/2014/main" val="7590445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of working age employed in routine occupations </a:t>
                      </a:r>
                    </a:p>
                  </a:txBody>
                  <a:tcPr/>
                </a:tc>
                <a:tc>
                  <a:txBody>
                    <a:bodyPr/>
                    <a:lstStyle/>
                    <a:p>
                      <a:pPr algn="ctr"/>
                      <a:r>
                        <a:rPr lang="en-GB" sz="1200" dirty="0"/>
                        <a:t>8%</a:t>
                      </a:r>
                    </a:p>
                  </a:txBody>
                  <a:tcPr/>
                </a:tc>
                <a:tc>
                  <a:txBody>
                    <a:bodyPr/>
                    <a:lstStyle/>
                    <a:p>
                      <a:pPr algn="ctr"/>
                      <a:r>
                        <a:rPr lang="en-GB" sz="1200" dirty="0"/>
                        <a:t>8%</a:t>
                      </a:r>
                    </a:p>
                  </a:txBody>
                  <a:tcPr/>
                </a:tc>
                <a:tc>
                  <a:txBody>
                    <a:bodyPr/>
                    <a:lstStyle/>
                    <a:p>
                      <a:pPr algn="ctr"/>
                      <a:r>
                        <a:rPr lang="en-GB" sz="1200" dirty="0"/>
                        <a:t>11%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Equal</a:t>
                      </a:r>
                    </a:p>
                  </a:txBody>
                  <a:tcP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16</a:t>
                      </a:r>
                      <a:r>
                        <a:rPr lang="en-GB" sz="1200" baseline="30000" dirty="0"/>
                        <a:t>th</a:t>
                      </a:r>
                      <a:r>
                        <a:rPr lang="en-GB" sz="1200" dirty="0"/>
                        <a:t> </a:t>
                      </a:r>
                    </a:p>
                  </a:txBody>
                  <a:tcPr/>
                </a:tc>
                <a:extLst>
                  <a:ext uri="{0D108BD9-81ED-4DB2-BD59-A6C34878D82A}">
                    <a16:rowId xmlns:a16="http://schemas.microsoft.com/office/drawing/2014/main" val="19075934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of working age with below Level 2 qualifications </a:t>
                      </a:r>
                    </a:p>
                  </a:txBody>
                  <a:tcPr/>
                </a:tc>
                <a:tc>
                  <a:txBody>
                    <a:bodyPr/>
                    <a:lstStyle/>
                    <a:p>
                      <a:pPr algn="ctr"/>
                      <a:r>
                        <a:rPr lang="en-GB" sz="1200" dirty="0"/>
                        <a:t>16%</a:t>
                      </a:r>
                    </a:p>
                  </a:txBody>
                  <a:tcPr/>
                </a:tc>
                <a:tc>
                  <a:txBody>
                    <a:bodyPr/>
                    <a:lstStyle/>
                    <a:p>
                      <a:pPr algn="ctr"/>
                      <a:r>
                        <a:rPr lang="en-GB" sz="1200" dirty="0"/>
                        <a:t>18%</a:t>
                      </a:r>
                    </a:p>
                  </a:txBody>
                  <a:tcPr/>
                </a:tc>
                <a:tc>
                  <a:txBody>
                    <a:bodyPr/>
                    <a:lstStyle/>
                    <a:p>
                      <a:pPr algn="ctr"/>
                      <a:r>
                        <a:rPr lang="en-GB" sz="1200" dirty="0"/>
                        <a:t>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-2 percentage points</a:t>
                      </a:r>
                    </a:p>
                  </a:txBody>
                  <a:tcPr>
                    <a:solidFill>
                      <a:schemeClr val="accent6"/>
                    </a:solidFill>
                  </a:tcPr>
                </a:tc>
                <a:tc>
                  <a:txBody>
                    <a:bodyPr/>
                    <a:lstStyle/>
                    <a:p>
                      <a:pPr algn="ctr"/>
                      <a:r>
                        <a:rPr lang="en-GB" sz="1200" dirty="0"/>
                        <a:t>37</a:t>
                      </a:r>
                      <a:r>
                        <a:rPr lang="en-GB" sz="1200" baseline="30000" dirty="0"/>
                        <a:t>th</a:t>
                      </a:r>
                      <a:r>
                        <a:rPr lang="en-GB" sz="1200" dirty="0"/>
                        <a:t> </a:t>
                      </a:r>
                    </a:p>
                  </a:txBody>
                  <a:tcPr/>
                </a:tc>
                <a:extLst>
                  <a:ext uri="{0D108BD9-81ED-4DB2-BD59-A6C34878D82A}">
                    <a16:rowId xmlns:a16="http://schemas.microsoft.com/office/drawing/2014/main" val="42786140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 not in good health </a:t>
                      </a:r>
                    </a:p>
                  </a:txBody>
                  <a:tcPr/>
                </a:tc>
                <a:tc>
                  <a:txBody>
                    <a:bodyPr/>
                    <a:lstStyle/>
                    <a:p>
                      <a:pPr algn="ctr"/>
                      <a:r>
                        <a:rPr lang="en-GB" sz="1200" dirty="0"/>
                        <a:t>12%</a:t>
                      </a:r>
                    </a:p>
                  </a:txBody>
                  <a:tcPr/>
                </a:tc>
                <a:tc>
                  <a:txBody>
                    <a:bodyPr/>
                    <a:lstStyle/>
                    <a:p>
                      <a:pPr algn="ctr"/>
                      <a:r>
                        <a:rPr lang="en-GB" sz="1200"/>
                        <a:t>11%</a:t>
                      </a:r>
                    </a:p>
                  </a:txBody>
                  <a:tcPr/>
                </a:tc>
                <a:tc>
                  <a:txBody>
                    <a:bodyPr/>
                    <a:lstStyle/>
                    <a:p>
                      <a:pPr algn="ctr"/>
                      <a:r>
                        <a:rPr lang="en-GB" sz="1200"/>
                        <a:t>15%</a:t>
                      </a:r>
                    </a:p>
                  </a:txBody>
                  <a:tcPr/>
                </a:tc>
                <a:tc>
                  <a:txBody>
                    <a:bodyPr/>
                    <a:lstStyle/>
                    <a:p>
                      <a:pPr algn="ctr"/>
                      <a:r>
                        <a:rPr lang="en-GB" sz="1200" dirty="0">
                          <a:solidFill>
                            <a:schemeClr val="bg1"/>
                          </a:solidFill>
                        </a:rPr>
                        <a:t>+1 percentage points</a:t>
                      </a:r>
                    </a:p>
                  </a:txBody>
                  <a:tcPr>
                    <a:solidFill>
                      <a:srgbClr val="FF0000"/>
                    </a:solidFill>
                  </a:tcPr>
                </a:tc>
                <a:tc>
                  <a:txBody>
                    <a:bodyPr/>
                    <a:lstStyle/>
                    <a:p>
                      <a:pPr algn="ctr"/>
                      <a:r>
                        <a:rPr lang="en-GB" sz="1200" dirty="0"/>
                        <a:t>11</a:t>
                      </a:r>
                      <a:r>
                        <a:rPr lang="en-GB" sz="1200" baseline="30000" dirty="0"/>
                        <a:t>th</a:t>
                      </a:r>
                      <a:r>
                        <a:rPr lang="en-GB" sz="1200" dirty="0"/>
                        <a:t> </a:t>
                      </a:r>
                    </a:p>
                  </a:txBody>
                  <a:tcPr/>
                </a:tc>
                <a:extLst>
                  <a:ext uri="{0D108BD9-81ED-4DB2-BD59-A6C34878D82A}">
                    <a16:rowId xmlns:a16="http://schemas.microsoft.com/office/drawing/2014/main" val="20834461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Under 5s per childcare place</a:t>
                      </a:r>
                    </a:p>
                  </a:txBody>
                  <a:tcPr/>
                </a:tc>
                <a:tc>
                  <a:txBody>
                    <a:bodyPr/>
                    <a:lstStyle/>
                    <a:p>
                      <a:pPr algn="ctr"/>
                      <a:r>
                        <a:rPr lang="en-GB" sz="1200" dirty="0"/>
                        <a:t>2</a:t>
                      </a:r>
                    </a:p>
                  </a:txBody>
                  <a:tcPr/>
                </a:tc>
                <a:tc>
                  <a:txBody>
                    <a:bodyPr/>
                    <a:lstStyle/>
                    <a:p>
                      <a:pPr algn="ctr"/>
                      <a:r>
                        <a:rPr lang="en-GB" sz="1200" dirty="0"/>
                        <a:t>3</a:t>
                      </a:r>
                    </a:p>
                  </a:txBody>
                  <a:tcPr/>
                </a:tc>
                <a:tc>
                  <a:txBody>
                    <a:bodyPr/>
                    <a:lstStyle/>
                    <a:p>
                      <a:pPr algn="ctr"/>
                      <a:r>
                        <a:rPr lang="en-GB" sz="1200" dirty="0"/>
                        <a:t>4</a:t>
                      </a:r>
                    </a:p>
                  </a:txBody>
                  <a:tcPr/>
                </a:tc>
                <a:tc>
                  <a:txBody>
                    <a:bodyPr/>
                    <a:lstStyle/>
                    <a:p>
                      <a:pPr algn="ctr"/>
                      <a:r>
                        <a:rPr lang="en-GB" sz="1200" dirty="0">
                          <a:solidFill>
                            <a:schemeClr val="bg1"/>
                          </a:solidFill>
                        </a:rPr>
                        <a:t>-1</a:t>
                      </a:r>
                    </a:p>
                  </a:txBody>
                  <a:tcPr>
                    <a:solidFill>
                      <a:schemeClr val="accent6"/>
                    </a:solidFill>
                  </a:tcPr>
                </a:tc>
                <a:tc>
                  <a:txBody>
                    <a:bodyPr/>
                    <a:lstStyle/>
                    <a:p>
                      <a:pPr algn="ctr"/>
                      <a:r>
                        <a:rPr lang="en-GB" sz="1200" dirty="0"/>
                        <a:t>23</a:t>
                      </a:r>
                      <a:r>
                        <a:rPr lang="en-GB" sz="1200" baseline="30000" dirty="0"/>
                        <a:t>rd</a:t>
                      </a:r>
                      <a:r>
                        <a:rPr lang="en-GB" sz="1200" dirty="0"/>
                        <a:t> *</a:t>
                      </a:r>
                    </a:p>
                  </a:txBody>
                  <a:tcPr/>
                </a:tc>
                <a:extLst>
                  <a:ext uri="{0D108BD9-81ED-4DB2-BD59-A6C34878D82A}">
                    <a16:rowId xmlns:a16="http://schemas.microsoft.com/office/drawing/2014/main" val="3192992154"/>
                  </a:ext>
                </a:extLst>
              </a:tr>
            </a:tbl>
          </a:graphicData>
        </a:graphic>
      </p:graphicFrame>
      <p:sp>
        <p:nvSpPr>
          <p:cNvPr id="3" name="TextBox 2">
            <a:extLst>
              <a:ext uri="{FF2B5EF4-FFF2-40B4-BE49-F238E27FC236}">
                <a16:creationId xmlns:a16="http://schemas.microsoft.com/office/drawing/2014/main" id="{5AED15C5-9FD6-31E7-103A-87105E60B12B}"/>
              </a:ext>
            </a:extLst>
          </p:cNvPr>
          <p:cNvSpPr txBox="1"/>
          <p:nvPr/>
        </p:nvSpPr>
        <p:spPr>
          <a:xfrm>
            <a:off x="574996" y="6122924"/>
            <a:ext cx="6590606" cy="276999"/>
          </a:xfrm>
          <a:prstGeom prst="rect">
            <a:avLst/>
          </a:prstGeom>
          <a:noFill/>
        </p:spPr>
        <p:txBody>
          <a:bodyPr wrap="square" rtlCol="0">
            <a:spAutoFit/>
          </a:bodyPr>
          <a:lstStyle/>
          <a:p>
            <a:r>
              <a:rPr lang="en-GB" sz="1200" dirty="0"/>
              <a:t>All data from Census 2021, ONS, unless otherwise stated</a:t>
            </a:r>
          </a:p>
        </p:txBody>
      </p:sp>
      <p:sp>
        <p:nvSpPr>
          <p:cNvPr id="5" name="TextBox 4">
            <a:extLst>
              <a:ext uri="{FF2B5EF4-FFF2-40B4-BE49-F238E27FC236}">
                <a16:creationId xmlns:a16="http://schemas.microsoft.com/office/drawing/2014/main" id="{1BE4C9CD-180E-B8BD-8EE2-571A3457934F}"/>
              </a:ext>
            </a:extLst>
          </p:cNvPr>
          <p:cNvSpPr txBox="1"/>
          <p:nvPr/>
        </p:nvSpPr>
        <p:spPr>
          <a:xfrm>
            <a:off x="7165602" y="6066720"/>
            <a:ext cx="4505738" cy="461665"/>
          </a:xfrm>
          <a:prstGeom prst="rect">
            <a:avLst/>
          </a:prstGeom>
          <a:noFill/>
        </p:spPr>
        <p:txBody>
          <a:bodyPr wrap="square" rtlCol="0">
            <a:spAutoFit/>
          </a:bodyPr>
          <a:lstStyle/>
          <a:p>
            <a:pPr algn="r"/>
            <a:r>
              <a:rPr lang="en-GB" sz="1200" baseline="30000" dirty="0"/>
              <a:t>1 </a:t>
            </a:r>
            <a:r>
              <a:rPr lang="en-GB" sz="1200" dirty="0"/>
              <a:t>DWP, via NOMIS</a:t>
            </a:r>
          </a:p>
          <a:p>
            <a:pPr algn="r"/>
            <a:r>
              <a:rPr lang="en-GB" sz="1200" baseline="30000" dirty="0"/>
              <a:t>2 </a:t>
            </a:r>
            <a:r>
              <a:rPr lang="en-GB" sz="1200" dirty="0"/>
              <a:t>Ofsted</a:t>
            </a:r>
          </a:p>
        </p:txBody>
      </p:sp>
      <p:sp>
        <p:nvSpPr>
          <p:cNvPr id="6" name="TextBox 5">
            <a:extLst>
              <a:ext uri="{FF2B5EF4-FFF2-40B4-BE49-F238E27FC236}">
                <a16:creationId xmlns:a16="http://schemas.microsoft.com/office/drawing/2014/main" id="{46B0812D-F47F-7E73-F757-8A3BB3FB5771}"/>
              </a:ext>
            </a:extLst>
          </p:cNvPr>
          <p:cNvSpPr txBox="1"/>
          <p:nvPr/>
        </p:nvSpPr>
        <p:spPr>
          <a:xfrm>
            <a:off x="574996" y="6361318"/>
            <a:ext cx="6590606" cy="276999"/>
          </a:xfrm>
          <a:prstGeom prst="rect">
            <a:avLst/>
          </a:prstGeom>
          <a:noFill/>
        </p:spPr>
        <p:txBody>
          <a:bodyPr wrap="square" rtlCol="0">
            <a:spAutoFit/>
          </a:bodyPr>
          <a:lstStyle/>
          <a:p>
            <a:r>
              <a:rPr lang="en-GB" sz="1200" dirty="0"/>
              <a:t>* Out of 48 Buckinghamshire wards (rank not available for Chesham ward)</a:t>
            </a:r>
          </a:p>
        </p:txBody>
      </p:sp>
    </p:spTree>
    <p:extLst>
      <p:ext uri="{BB962C8B-B14F-4D97-AF65-F5344CB8AC3E}">
        <p14:creationId xmlns:p14="http://schemas.microsoft.com/office/powerpoint/2010/main" val="39008947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EFCD05-2B75-AA52-FFDB-1AAD794AC109}"/>
              </a:ext>
            </a:extLst>
          </p:cNvPr>
          <p:cNvSpPr txBox="1">
            <a:spLocks noGrp="1"/>
          </p:cNvSpPr>
          <p:nvPr>
            <p:ph type="title"/>
          </p:nvPr>
        </p:nvSpPr>
        <p:spPr>
          <a:xfrm>
            <a:off x="234519" y="236417"/>
            <a:ext cx="10515600" cy="480131"/>
          </a:xfrm>
          <a:prstGeom prst="rect">
            <a:avLst/>
          </a:prstGeom>
          <a:noFill/>
        </p:spPr>
        <p:txBody>
          <a:bodyPr wrap="square" rtlCol="0">
            <a:spAutoFit/>
          </a:bodyPr>
          <a:lstStyle/>
          <a:p>
            <a:r>
              <a:rPr lang="en-GB" sz="2800" b="1">
                <a:solidFill>
                  <a:srgbClr val="006965"/>
                </a:solidFill>
                <a:latin typeface="+mn-lt"/>
              </a:rPr>
              <a:t>Data limitations</a:t>
            </a:r>
          </a:p>
        </p:txBody>
      </p:sp>
      <p:graphicFrame>
        <p:nvGraphicFramePr>
          <p:cNvPr id="7" name="Table 3">
            <a:extLst>
              <a:ext uri="{FF2B5EF4-FFF2-40B4-BE49-F238E27FC236}">
                <a16:creationId xmlns:a16="http://schemas.microsoft.com/office/drawing/2014/main" id="{F6D75C06-BBAA-099C-EB02-DA0B569F0B4C}"/>
              </a:ext>
            </a:extLst>
          </p:cNvPr>
          <p:cNvGraphicFramePr>
            <a:graphicFrameLocks noGrp="1"/>
          </p:cNvGraphicFramePr>
          <p:nvPr>
            <p:extLst>
              <p:ext uri="{D42A27DB-BD31-4B8C-83A1-F6EECF244321}">
                <p14:modId xmlns:p14="http://schemas.microsoft.com/office/powerpoint/2010/main" val="3246656633"/>
              </p:ext>
            </p:extLst>
          </p:nvPr>
        </p:nvGraphicFramePr>
        <p:xfrm>
          <a:off x="317014" y="992576"/>
          <a:ext cx="11167353" cy="3959473"/>
        </p:xfrm>
        <a:graphic>
          <a:graphicData uri="http://schemas.openxmlformats.org/drawingml/2006/table">
            <a:tbl>
              <a:tblPr firstRow="1" bandRow="1">
                <a:tableStyleId>{5C22544A-7EE6-4342-B048-85BDC9FD1C3A}</a:tableStyleId>
              </a:tblPr>
              <a:tblGrid>
                <a:gridCol w="2204244">
                  <a:extLst>
                    <a:ext uri="{9D8B030D-6E8A-4147-A177-3AD203B41FA5}">
                      <a16:colId xmlns:a16="http://schemas.microsoft.com/office/drawing/2014/main" val="2386594809"/>
                    </a:ext>
                  </a:extLst>
                </a:gridCol>
                <a:gridCol w="8963109">
                  <a:extLst>
                    <a:ext uri="{9D8B030D-6E8A-4147-A177-3AD203B41FA5}">
                      <a16:colId xmlns:a16="http://schemas.microsoft.com/office/drawing/2014/main" val="3614323772"/>
                    </a:ext>
                  </a:extLst>
                </a:gridCol>
              </a:tblGrid>
              <a:tr h="484753">
                <a:tc>
                  <a:txBody>
                    <a:bodyPr/>
                    <a:lstStyle/>
                    <a:p>
                      <a:r>
                        <a:rPr lang="en-GB" sz="1600"/>
                        <a:t>Data source</a:t>
                      </a:r>
                    </a:p>
                  </a:txBody>
                  <a:tcPr>
                    <a:solidFill>
                      <a:srgbClr val="006965"/>
                    </a:solidFill>
                  </a:tcPr>
                </a:tc>
                <a:tc>
                  <a:txBody>
                    <a:bodyPr/>
                    <a:lstStyle/>
                    <a:p>
                      <a:r>
                        <a:rPr lang="en-GB" sz="1600"/>
                        <a:t>Limitations</a:t>
                      </a:r>
                    </a:p>
                  </a:txBody>
                  <a:tcPr>
                    <a:solidFill>
                      <a:srgbClr val="006965"/>
                    </a:solidFill>
                  </a:tcPr>
                </a:tc>
                <a:extLst>
                  <a:ext uri="{0D108BD9-81ED-4DB2-BD59-A6C34878D82A}">
                    <a16:rowId xmlns:a16="http://schemas.microsoft.com/office/drawing/2014/main" val="1793083006"/>
                  </a:ext>
                </a:extLst>
              </a:tr>
              <a:tr h="597640">
                <a:tc>
                  <a:txBody>
                    <a:bodyPr/>
                    <a:lstStyle/>
                    <a:p>
                      <a:r>
                        <a:rPr lang="en-GB" sz="1400" b="1"/>
                        <a:t>Companies House</a:t>
                      </a:r>
                      <a:endParaRPr lang="en-GB" sz="1400"/>
                    </a:p>
                  </a:txBody>
                  <a:tcP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Data is sourced from the information that companies submit to Companies House. Submitted data is not checked or verified by Companies House. This includes SIC codes, which are chosen by a company to designate which industry they are active in. A company is expected to choose an appropriate SIC code, however it may not accurately reflect their business activities. A company can also be both ‘active’ and classified as a dormant company not trading under SIC code 9999 (dormant companies have been removed from analysis in this resource). Companies House figures are also likely to be overestimated as a single parent trading company can register multiple subsidiaries. A company can also be added to the register before it begins trading.</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9320813"/>
                  </a:ext>
                </a:extLst>
              </a:tr>
              <a:tr h="597640">
                <a:tc>
                  <a:txBody>
                    <a:bodyPr/>
                    <a:lstStyle/>
                    <a:p>
                      <a:r>
                        <a:rPr lang="en-GB" sz="1400" b="1"/>
                        <a:t>Claimant Count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t>The claimant count is a proxy measure for unemployment.  It is useful because it is produced at a granular geographic level (e.g. ward level) and is timely (produced monthly).  When using claimant count data be aware that not all those who are unemployed will claim unemployment-related benefits.  And not all claimants are unemployed. Some will be working but on low incomes / few hours and therefore will be entitled to claim unemployment-related benefits.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1460099"/>
                  </a:ext>
                </a:extLst>
              </a:tr>
              <a:tr h="597640">
                <a:tc>
                  <a:txBody>
                    <a:bodyPr/>
                    <a:lstStyle/>
                    <a:p>
                      <a:r>
                        <a:rPr lang="en-GB" sz="1400" b="1"/>
                        <a:t>Estimates of public and private sector employment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latin typeface="Calibri" panose="020F0502020204030204" pitchFamily="34" charset="0"/>
                          <a:ea typeface="Times New Roman" panose="02020603050405020304" pitchFamily="18" charset="0"/>
                        </a:rPr>
                        <a:t>Data shown are estimates and should be treated with caution. Public sector employment has been calculated using data for the ‘public administration and defence; compulsory social security’; ‘education’; and ‘human health &amp; social work activities’ Standard Industrial Classification (SIC) code sectors.  As these sectors are broad, data will include some private sector employment.</a:t>
                      </a:r>
                      <a:endParaRPr lang="en-GB"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8069161"/>
                  </a:ext>
                </a:extLst>
              </a:tr>
            </a:tbl>
          </a:graphicData>
        </a:graphic>
      </p:graphicFrame>
    </p:spTree>
    <p:extLst>
      <p:ext uri="{BB962C8B-B14F-4D97-AF65-F5344CB8AC3E}">
        <p14:creationId xmlns:p14="http://schemas.microsoft.com/office/powerpoint/2010/main" val="5151546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B3C59CE-6F4F-EFDD-03B2-4D2DA33FE4E8}"/>
              </a:ext>
            </a:extLst>
          </p:cNvPr>
          <p:cNvGraphicFramePr>
            <a:graphicFrameLocks noGrp="1"/>
          </p:cNvGraphicFramePr>
          <p:nvPr>
            <p:ph idx="1"/>
            <p:extLst>
              <p:ext uri="{D42A27DB-BD31-4B8C-83A1-F6EECF244321}">
                <p14:modId xmlns:p14="http://schemas.microsoft.com/office/powerpoint/2010/main" val="3771797011"/>
              </p:ext>
            </p:extLst>
          </p:nvPr>
        </p:nvGraphicFramePr>
        <p:xfrm>
          <a:off x="512323" y="1151327"/>
          <a:ext cx="11167353" cy="1429633"/>
        </p:xfrm>
        <a:graphic>
          <a:graphicData uri="http://schemas.openxmlformats.org/drawingml/2006/table">
            <a:tbl>
              <a:tblPr firstRow="1" bandRow="1">
                <a:tableStyleId>{5C22544A-7EE6-4342-B048-85BDC9FD1C3A}</a:tableStyleId>
              </a:tblPr>
              <a:tblGrid>
                <a:gridCol w="2204244">
                  <a:extLst>
                    <a:ext uri="{9D8B030D-6E8A-4147-A177-3AD203B41FA5}">
                      <a16:colId xmlns:a16="http://schemas.microsoft.com/office/drawing/2014/main" val="2788317978"/>
                    </a:ext>
                  </a:extLst>
                </a:gridCol>
                <a:gridCol w="8963109">
                  <a:extLst>
                    <a:ext uri="{9D8B030D-6E8A-4147-A177-3AD203B41FA5}">
                      <a16:colId xmlns:a16="http://schemas.microsoft.com/office/drawing/2014/main" val="3098668410"/>
                    </a:ext>
                  </a:extLst>
                </a:gridCol>
              </a:tblGrid>
              <a:tr h="484753">
                <a:tc>
                  <a:txBody>
                    <a:bodyPr/>
                    <a:lstStyle/>
                    <a:p>
                      <a:r>
                        <a:rPr lang="en-GB" sz="1600" dirty="0"/>
                        <a:t>Data source</a:t>
                      </a:r>
                    </a:p>
                  </a:txBody>
                  <a:tcPr>
                    <a:solidFill>
                      <a:srgbClr val="006965"/>
                    </a:solidFill>
                  </a:tcPr>
                </a:tc>
                <a:tc>
                  <a:txBody>
                    <a:bodyPr/>
                    <a:lstStyle/>
                    <a:p>
                      <a:r>
                        <a:rPr lang="en-GB" sz="1600"/>
                        <a:t>Information</a:t>
                      </a:r>
                      <a:endParaRPr lang="en-GB" sz="1600" dirty="0"/>
                    </a:p>
                  </a:txBody>
                  <a:tcPr>
                    <a:solidFill>
                      <a:srgbClr val="006965"/>
                    </a:solidFill>
                  </a:tcPr>
                </a:tc>
                <a:extLst>
                  <a:ext uri="{0D108BD9-81ED-4DB2-BD59-A6C34878D82A}">
                    <a16:rowId xmlns:a16="http://schemas.microsoft.com/office/drawing/2014/main" val="1502845589"/>
                  </a:ext>
                </a:extLst>
              </a:tr>
              <a:tr h="597640">
                <a:tc>
                  <a:txBody>
                    <a:bodyPr/>
                    <a:lstStyle/>
                    <a:p>
                      <a:r>
                        <a:rPr lang="en-GB" sz="1400" b="1" dirty="0"/>
                        <a:t>Business profiles</a:t>
                      </a:r>
                      <a:endParaRPr lang="en-GB" sz="1400" dirty="0"/>
                    </a:p>
                  </a:txBody>
                  <a:tcP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Businesses selected are mainly those with the highest level of turnover and/or the highest number of employees. The employee size band refers to the company-wide workforce, therefore not all jobs will be Buckinghamshire-based. </a:t>
                      </a:r>
                      <a:r>
                        <a:rPr lang="en-GB" sz="1400"/>
                        <a:t>In addition, some profiles of other ‘typical’ businesses in an area have been profiles, along with some businesses operating within the county’s strategic growth sectors. </a:t>
                      </a:r>
                      <a:endParaRPr lang="en-GB" sz="1400"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3094337"/>
                  </a:ext>
                </a:extLst>
              </a:tr>
            </a:tbl>
          </a:graphicData>
        </a:graphic>
      </p:graphicFrame>
      <p:sp>
        <p:nvSpPr>
          <p:cNvPr id="4" name="Title 3">
            <a:extLst>
              <a:ext uri="{FF2B5EF4-FFF2-40B4-BE49-F238E27FC236}">
                <a16:creationId xmlns:a16="http://schemas.microsoft.com/office/drawing/2014/main" id="{4E2E60E6-8BEF-BD6C-B48D-248D50A3AC39}"/>
              </a:ext>
            </a:extLst>
          </p:cNvPr>
          <p:cNvSpPr txBox="1">
            <a:spLocks noGrp="1"/>
          </p:cNvSpPr>
          <p:nvPr>
            <p:ph type="title"/>
          </p:nvPr>
        </p:nvSpPr>
        <p:spPr>
          <a:xfrm>
            <a:off x="385714" y="325927"/>
            <a:ext cx="10515600" cy="480131"/>
          </a:xfrm>
          <a:prstGeom prst="rect">
            <a:avLst/>
          </a:prstGeom>
          <a:noFill/>
        </p:spPr>
        <p:txBody>
          <a:bodyPr wrap="square" rtlCol="0">
            <a:spAutoFit/>
          </a:bodyPr>
          <a:lstStyle/>
          <a:p>
            <a:r>
              <a:rPr lang="en-GB" sz="2800" b="1" dirty="0">
                <a:solidFill>
                  <a:srgbClr val="006965"/>
                </a:solidFill>
                <a:latin typeface="+mn-lt"/>
              </a:rPr>
              <a:t>Other information</a:t>
            </a:r>
          </a:p>
        </p:txBody>
      </p:sp>
    </p:spTree>
    <p:extLst>
      <p:ext uri="{BB962C8B-B14F-4D97-AF65-F5344CB8AC3E}">
        <p14:creationId xmlns:p14="http://schemas.microsoft.com/office/powerpoint/2010/main" val="4245901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49F25-8B4C-0636-95F1-DDFBBCDD2D36}"/>
              </a:ext>
            </a:extLst>
          </p:cNvPr>
          <p:cNvSpPr>
            <a:spLocks noGrp="1"/>
          </p:cNvSpPr>
          <p:nvPr>
            <p:ph type="title"/>
          </p:nvPr>
        </p:nvSpPr>
        <p:spPr/>
        <p:txBody>
          <a:bodyPr/>
          <a:lstStyle/>
          <a:p>
            <a:r>
              <a:rPr lang="en-GB" b="1">
                <a:solidFill>
                  <a:srgbClr val="006965"/>
                </a:solidFill>
                <a:latin typeface="+mn-lt"/>
              </a:rPr>
              <a:t>What the data tells us</a:t>
            </a:r>
            <a:endParaRPr lang="en-GB"/>
          </a:p>
        </p:txBody>
      </p:sp>
      <p:sp>
        <p:nvSpPr>
          <p:cNvPr id="3" name="Content Placeholder 2">
            <a:extLst>
              <a:ext uri="{FF2B5EF4-FFF2-40B4-BE49-F238E27FC236}">
                <a16:creationId xmlns:a16="http://schemas.microsoft.com/office/drawing/2014/main" id="{9867B429-8321-43B3-AE89-BE40560AD795}"/>
              </a:ext>
            </a:extLst>
          </p:cNvPr>
          <p:cNvSpPr>
            <a:spLocks noGrp="1"/>
          </p:cNvSpPr>
          <p:nvPr>
            <p:ph idx="1"/>
          </p:nvPr>
        </p:nvSpPr>
        <p:spPr>
          <a:xfrm>
            <a:off x="7809687" y="1777905"/>
            <a:ext cx="3218234" cy="1325564"/>
          </a:xfrm>
          <a:ln w="38100">
            <a:solidFill>
              <a:srgbClr val="006965"/>
            </a:solidFill>
          </a:ln>
        </p:spPr>
        <p:txBody>
          <a:bodyPr anchor="ctr">
            <a:normAutofit/>
          </a:bodyPr>
          <a:lstStyle/>
          <a:p>
            <a:pPr marL="0" indent="0" algn="ctr">
              <a:lnSpc>
                <a:spcPct val="100000"/>
              </a:lnSpc>
              <a:buNone/>
            </a:pP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0000"/>
              </a:lnSpc>
              <a:buNone/>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In many respects the ward is </a:t>
            </a:r>
            <a:r>
              <a:rPr lang="en-GB" sz="1400" b="1" kern="100" dirty="0">
                <a:solidFill>
                  <a:srgbClr val="006965"/>
                </a:solidFill>
                <a:effectLst/>
                <a:latin typeface="Calibri" panose="020F0502020204030204" pitchFamily="34" charset="0"/>
                <a:ea typeface="Calibri" panose="020F0502020204030204" pitchFamily="34" charset="0"/>
                <a:cs typeface="Times New Roman" panose="02020603050405020304" pitchFamily="18" charset="0"/>
              </a:rPr>
              <a:t>more ‘average’ </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in terms of the labour market situation of residents than most other Opportunity Bucks wards.  </a:t>
            </a:r>
          </a:p>
          <a:p>
            <a:pPr marL="0" indent="0" algn="ctr">
              <a:lnSpc>
                <a:spcPct val="100000"/>
              </a:lnSpc>
              <a:buNone/>
            </a:pPr>
            <a:endParaRPr lang="en-GB" sz="1400" dirty="0"/>
          </a:p>
        </p:txBody>
      </p:sp>
      <p:sp>
        <p:nvSpPr>
          <p:cNvPr id="4" name="Content Placeholder 2">
            <a:extLst>
              <a:ext uri="{FF2B5EF4-FFF2-40B4-BE49-F238E27FC236}">
                <a16:creationId xmlns:a16="http://schemas.microsoft.com/office/drawing/2014/main" id="{D959F220-DF74-3FB3-B522-604DCFCEC606}"/>
              </a:ext>
            </a:extLst>
          </p:cNvPr>
          <p:cNvSpPr txBox="1">
            <a:spLocks/>
          </p:cNvSpPr>
          <p:nvPr/>
        </p:nvSpPr>
        <p:spPr>
          <a:xfrm>
            <a:off x="1023025" y="3268865"/>
            <a:ext cx="3218234" cy="1325564"/>
          </a:xfrm>
          <a:prstGeom prst="rect">
            <a:avLst/>
          </a:prstGeom>
          <a:ln w="38100">
            <a:solidFill>
              <a:srgbClr val="006965"/>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endParaRPr lang="en-GB" sz="1400" dirty="0"/>
          </a:p>
        </p:txBody>
      </p:sp>
      <p:sp>
        <p:nvSpPr>
          <p:cNvPr id="5" name="Content Placeholder 2">
            <a:extLst>
              <a:ext uri="{FF2B5EF4-FFF2-40B4-BE49-F238E27FC236}">
                <a16:creationId xmlns:a16="http://schemas.microsoft.com/office/drawing/2014/main" id="{EFAAAEC0-BA9F-18C4-675E-4AE0B1FE7DBC}"/>
              </a:ext>
            </a:extLst>
          </p:cNvPr>
          <p:cNvSpPr txBox="1">
            <a:spLocks/>
          </p:cNvSpPr>
          <p:nvPr/>
        </p:nvSpPr>
        <p:spPr>
          <a:xfrm>
            <a:off x="4416356" y="3276973"/>
            <a:ext cx="3218234" cy="1325564"/>
          </a:xfrm>
          <a:prstGeom prst="rect">
            <a:avLst/>
          </a:prstGeom>
          <a:ln w="38100">
            <a:solidFill>
              <a:srgbClr val="006965"/>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GB" sz="1400" dirty="0"/>
              <a:t>.</a:t>
            </a:r>
          </a:p>
        </p:txBody>
      </p:sp>
      <p:sp>
        <p:nvSpPr>
          <p:cNvPr id="6" name="Content Placeholder 2">
            <a:extLst>
              <a:ext uri="{FF2B5EF4-FFF2-40B4-BE49-F238E27FC236}">
                <a16:creationId xmlns:a16="http://schemas.microsoft.com/office/drawing/2014/main" id="{032D1AF0-1840-0BBC-B1F2-B65AB550F5C2}"/>
              </a:ext>
            </a:extLst>
          </p:cNvPr>
          <p:cNvSpPr txBox="1">
            <a:spLocks/>
          </p:cNvSpPr>
          <p:nvPr/>
        </p:nvSpPr>
        <p:spPr>
          <a:xfrm>
            <a:off x="7792666" y="3276973"/>
            <a:ext cx="3218234" cy="1325564"/>
          </a:xfrm>
          <a:prstGeom prst="rect">
            <a:avLst/>
          </a:prstGeom>
          <a:ln w="38100">
            <a:solidFill>
              <a:srgbClr val="006965"/>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endParaRPr lang="en-GB" sz="1400" dirty="0"/>
          </a:p>
        </p:txBody>
      </p:sp>
      <p:sp>
        <p:nvSpPr>
          <p:cNvPr id="7" name="Content Placeholder 2">
            <a:extLst>
              <a:ext uri="{FF2B5EF4-FFF2-40B4-BE49-F238E27FC236}">
                <a16:creationId xmlns:a16="http://schemas.microsoft.com/office/drawing/2014/main" id="{B3DAB83F-624B-803D-1E54-9352E954472E}"/>
              </a:ext>
            </a:extLst>
          </p:cNvPr>
          <p:cNvSpPr txBox="1">
            <a:spLocks/>
          </p:cNvSpPr>
          <p:nvPr/>
        </p:nvSpPr>
        <p:spPr>
          <a:xfrm>
            <a:off x="1023025" y="1811999"/>
            <a:ext cx="3218234" cy="1325564"/>
          </a:xfrm>
          <a:prstGeom prst="rect">
            <a:avLst/>
          </a:prstGeom>
          <a:ln w="38100">
            <a:solidFill>
              <a:srgbClr val="006965"/>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7000"/>
              </a:lnSpc>
              <a:spcAft>
                <a:spcPts val="800"/>
              </a:spcAft>
              <a:buNone/>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Terriers &amp; Amersham Hill is </a:t>
            </a:r>
            <a:r>
              <a:rPr lang="en-GB" sz="1400" b="1" kern="100" dirty="0">
                <a:solidFill>
                  <a:srgbClr val="006965"/>
                </a:solidFill>
                <a:effectLst/>
                <a:latin typeface="Calibri" panose="020F0502020204030204" pitchFamily="34" charset="0"/>
                <a:ea typeface="Calibri" panose="020F0502020204030204" pitchFamily="34" charset="0"/>
                <a:cs typeface="Times New Roman" panose="02020603050405020304" pitchFamily="18" charset="0"/>
              </a:rPr>
              <a:t>predominantly residential</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with few key employment sites.</a:t>
            </a:r>
          </a:p>
        </p:txBody>
      </p:sp>
      <p:sp>
        <p:nvSpPr>
          <p:cNvPr id="8" name="Content Placeholder 2">
            <a:extLst>
              <a:ext uri="{FF2B5EF4-FFF2-40B4-BE49-F238E27FC236}">
                <a16:creationId xmlns:a16="http://schemas.microsoft.com/office/drawing/2014/main" id="{1091268D-DBBC-5BC4-13BD-9167E5674B96}"/>
              </a:ext>
            </a:extLst>
          </p:cNvPr>
          <p:cNvSpPr txBox="1">
            <a:spLocks/>
          </p:cNvSpPr>
          <p:nvPr/>
        </p:nvSpPr>
        <p:spPr>
          <a:xfrm>
            <a:off x="4416356" y="1787525"/>
            <a:ext cx="3218234" cy="1325564"/>
          </a:xfrm>
          <a:prstGeom prst="rect">
            <a:avLst/>
          </a:prstGeom>
          <a:ln w="38100">
            <a:solidFill>
              <a:srgbClr val="006965"/>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endParaRPr lang="en-GB" sz="1400" dirty="0"/>
          </a:p>
        </p:txBody>
      </p:sp>
      <p:sp>
        <p:nvSpPr>
          <p:cNvPr id="11" name="Content Placeholder 2">
            <a:extLst>
              <a:ext uri="{FF2B5EF4-FFF2-40B4-BE49-F238E27FC236}">
                <a16:creationId xmlns:a16="http://schemas.microsoft.com/office/drawing/2014/main" id="{225659E1-04B0-F5FE-A4E6-A3D33FEB47D5}"/>
              </a:ext>
            </a:extLst>
          </p:cNvPr>
          <p:cNvSpPr txBox="1">
            <a:spLocks/>
          </p:cNvSpPr>
          <p:nvPr/>
        </p:nvSpPr>
        <p:spPr>
          <a:xfrm>
            <a:off x="1023025" y="4760049"/>
            <a:ext cx="3218234" cy="1325564"/>
          </a:xfrm>
          <a:prstGeom prst="rect">
            <a:avLst/>
          </a:prstGeom>
          <a:ln w="38100">
            <a:solidFill>
              <a:srgbClr val="006965"/>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endParaRPr lang="en-GB" sz="1400" dirty="0"/>
          </a:p>
        </p:txBody>
      </p:sp>
      <p:sp>
        <p:nvSpPr>
          <p:cNvPr id="12" name="Content Placeholder 2">
            <a:extLst>
              <a:ext uri="{FF2B5EF4-FFF2-40B4-BE49-F238E27FC236}">
                <a16:creationId xmlns:a16="http://schemas.microsoft.com/office/drawing/2014/main" id="{47C32E64-EFB4-9C98-AE8C-99172C34B086}"/>
              </a:ext>
            </a:extLst>
          </p:cNvPr>
          <p:cNvSpPr txBox="1">
            <a:spLocks/>
          </p:cNvSpPr>
          <p:nvPr/>
        </p:nvSpPr>
        <p:spPr>
          <a:xfrm>
            <a:off x="4416356" y="4760049"/>
            <a:ext cx="3218234" cy="1325564"/>
          </a:xfrm>
          <a:prstGeom prst="rect">
            <a:avLst/>
          </a:prstGeom>
          <a:ln w="38100">
            <a:solidFill>
              <a:srgbClr val="006965"/>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1400" dirty="0"/>
          </a:p>
        </p:txBody>
      </p:sp>
      <p:sp>
        <p:nvSpPr>
          <p:cNvPr id="13" name="Content Placeholder 2">
            <a:extLst>
              <a:ext uri="{FF2B5EF4-FFF2-40B4-BE49-F238E27FC236}">
                <a16:creationId xmlns:a16="http://schemas.microsoft.com/office/drawing/2014/main" id="{F37F39BB-CE60-CA19-55C2-8026109EEBDF}"/>
              </a:ext>
            </a:extLst>
          </p:cNvPr>
          <p:cNvSpPr txBox="1">
            <a:spLocks/>
          </p:cNvSpPr>
          <p:nvPr/>
        </p:nvSpPr>
        <p:spPr>
          <a:xfrm>
            <a:off x="7809687" y="4750999"/>
            <a:ext cx="3218234" cy="1325564"/>
          </a:xfrm>
          <a:prstGeom prst="rect">
            <a:avLst/>
          </a:prstGeom>
          <a:ln w="38100">
            <a:solidFill>
              <a:srgbClr val="006965"/>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endParaRPr lang="en-GB" sz="1400" dirty="0"/>
          </a:p>
        </p:txBody>
      </p:sp>
      <p:sp>
        <p:nvSpPr>
          <p:cNvPr id="10" name="TextBox 9">
            <a:extLst>
              <a:ext uri="{FF2B5EF4-FFF2-40B4-BE49-F238E27FC236}">
                <a16:creationId xmlns:a16="http://schemas.microsoft.com/office/drawing/2014/main" id="{FF520DDA-D2C1-E92C-A8B7-B2E8EE7C67A9}"/>
              </a:ext>
            </a:extLst>
          </p:cNvPr>
          <p:cNvSpPr txBox="1"/>
          <p:nvPr/>
        </p:nvSpPr>
        <p:spPr>
          <a:xfrm>
            <a:off x="4416357" y="1990642"/>
            <a:ext cx="3106234" cy="1004186"/>
          </a:xfrm>
          <a:prstGeom prst="rect">
            <a:avLst/>
          </a:prstGeom>
          <a:noFill/>
        </p:spPr>
        <p:txBody>
          <a:bodyPr wrap="square">
            <a:spAutoFit/>
          </a:bodyPr>
          <a:lstStyle/>
          <a:p>
            <a:pPr lvl="0" algn="ct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The ward has a relatively </a:t>
            </a:r>
            <a:r>
              <a:rPr lang="en-GB" sz="1400" b="1" kern="100" dirty="0">
                <a:solidFill>
                  <a:srgbClr val="006965"/>
                </a:solidFill>
                <a:effectLst/>
                <a:latin typeface="Calibri" panose="020F0502020204030204" pitchFamily="34" charset="0"/>
                <a:ea typeface="Calibri" panose="020F0502020204030204" pitchFamily="34" charset="0"/>
                <a:cs typeface="Times New Roman" panose="02020603050405020304" pitchFamily="18" charset="0"/>
              </a:rPr>
              <a:t>mixed economy</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containing employers from a diverse range of sectors and employers of all sizes. </a:t>
            </a:r>
          </a:p>
        </p:txBody>
      </p:sp>
      <p:sp>
        <p:nvSpPr>
          <p:cNvPr id="15" name="TextBox 14">
            <a:extLst>
              <a:ext uri="{FF2B5EF4-FFF2-40B4-BE49-F238E27FC236}">
                <a16:creationId xmlns:a16="http://schemas.microsoft.com/office/drawing/2014/main" id="{FAE7A6A7-AAE1-5735-CC50-D2FCEE14E02F}"/>
              </a:ext>
            </a:extLst>
          </p:cNvPr>
          <p:cNvSpPr txBox="1"/>
          <p:nvPr/>
        </p:nvSpPr>
        <p:spPr>
          <a:xfrm>
            <a:off x="1006003" y="3437662"/>
            <a:ext cx="3252277" cy="1004186"/>
          </a:xfrm>
          <a:prstGeom prst="rect">
            <a:avLst/>
          </a:prstGeom>
          <a:noFill/>
        </p:spPr>
        <p:txBody>
          <a:bodyPr wrap="square">
            <a:spAutoFit/>
          </a:bodyPr>
          <a:lstStyle/>
          <a:p>
            <a:pPr lvl="0" algn="ct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However, Terriers &amp; Amersham Hill has the </a:t>
            </a:r>
            <a:r>
              <a:rPr lang="en-GB" sz="1400" b="1" kern="100" dirty="0">
                <a:solidFill>
                  <a:srgbClr val="006965"/>
                </a:solidFill>
                <a:effectLst/>
                <a:latin typeface="Calibri" panose="020F0502020204030204" pitchFamily="34" charset="0"/>
                <a:ea typeface="Calibri" panose="020F0502020204030204" pitchFamily="34" charset="0"/>
                <a:cs typeface="Times New Roman" panose="02020603050405020304" pitchFamily="18" charset="0"/>
              </a:rPr>
              <a:t>7</a:t>
            </a:r>
            <a:r>
              <a:rPr lang="en-GB" sz="1400" b="1" kern="100" baseline="30000" dirty="0">
                <a:solidFill>
                  <a:srgbClr val="006965"/>
                </a:solidFill>
                <a:effectLst/>
                <a:latin typeface="Calibri" panose="020F0502020204030204" pitchFamily="34" charset="0"/>
                <a:ea typeface="Calibri" panose="020F0502020204030204" pitchFamily="34" charset="0"/>
                <a:cs typeface="Times New Roman" panose="02020603050405020304" pitchFamily="18" charset="0"/>
              </a:rPr>
              <a:t>th</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higher proportion of residents claiming out-of-work related benefits of all 49 Buckinghamshire wards. </a:t>
            </a:r>
          </a:p>
        </p:txBody>
      </p:sp>
      <p:sp>
        <p:nvSpPr>
          <p:cNvPr id="17" name="TextBox 16">
            <a:extLst>
              <a:ext uri="{FF2B5EF4-FFF2-40B4-BE49-F238E27FC236}">
                <a16:creationId xmlns:a16="http://schemas.microsoft.com/office/drawing/2014/main" id="{B80FF678-58FB-BFF8-8ECA-11E9B6EB582B}"/>
              </a:ext>
            </a:extLst>
          </p:cNvPr>
          <p:cNvSpPr txBox="1"/>
          <p:nvPr/>
        </p:nvSpPr>
        <p:spPr>
          <a:xfrm>
            <a:off x="4349325" y="3322406"/>
            <a:ext cx="3369316" cy="1234697"/>
          </a:xfrm>
          <a:prstGeom prst="rect">
            <a:avLst/>
          </a:prstGeom>
          <a:noFill/>
        </p:spPr>
        <p:txBody>
          <a:bodyPr wrap="square">
            <a:spAutoFit/>
          </a:bodyPr>
          <a:lstStyle/>
          <a:p>
            <a:pPr lvl="0" algn="ct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A higher proportion of the ward’s unemployed residents are </a:t>
            </a:r>
            <a:r>
              <a:rPr lang="en-GB" sz="1400" b="1" kern="100" dirty="0">
                <a:solidFill>
                  <a:srgbClr val="006965"/>
                </a:solidFill>
                <a:effectLst/>
                <a:latin typeface="Calibri" panose="020F0502020204030204" pitchFamily="34" charset="0"/>
                <a:ea typeface="Calibri" panose="020F0502020204030204" pitchFamily="34" charset="0"/>
                <a:cs typeface="Times New Roman" panose="02020603050405020304" pitchFamily="18" charset="0"/>
              </a:rPr>
              <a:t>aged over 50 </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than in all other Opportunity Bucks wards, as are a high proportion of the ward’s economically inactive population. </a:t>
            </a:r>
          </a:p>
        </p:txBody>
      </p:sp>
      <p:sp>
        <p:nvSpPr>
          <p:cNvPr id="19" name="TextBox 18">
            <a:extLst>
              <a:ext uri="{FF2B5EF4-FFF2-40B4-BE49-F238E27FC236}">
                <a16:creationId xmlns:a16="http://schemas.microsoft.com/office/drawing/2014/main" id="{042BE37B-B314-FCCE-BEC2-2294BE169229}"/>
              </a:ext>
            </a:extLst>
          </p:cNvPr>
          <p:cNvSpPr txBox="1"/>
          <p:nvPr/>
        </p:nvSpPr>
        <p:spPr>
          <a:xfrm>
            <a:off x="1114395" y="4827632"/>
            <a:ext cx="2967086" cy="1234697"/>
          </a:xfrm>
          <a:prstGeom prst="rect">
            <a:avLst/>
          </a:prstGeom>
          <a:noFill/>
        </p:spPr>
        <p:txBody>
          <a:bodyPr wrap="square">
            <a:spAutoFit/>
          </a:bodyPr>
          <a:lstStyle/>
          <a:p>
            <a:pPr lvl="0" algn="ct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Also of note is that a relatively high proportion of Terriers &amp; Amersham Hill’s unemployed and economically inactive population have a </a:t>
            </a:r>
            <a:r>
              <a:rPr lang="en-GB" sz="1400" b="1" kern="100" dirty="0">
                <a:solidFill>
                  <a:srgbClr val="006965"/>
                </a:solidFill>
                <a:effectLst/>
                <a:latin typeface="Calibri" panose="020F0502020204030204" pitchFamily="34" charset="0"/>
                <a:ea typeface="Calibri" panose="020F0502020204030204" pitchFamily="34" charset="0"/>
                <a:cs typeface="Times New Roman" panose="02020603050405020304" pitchFamily="18" charset="0"/>
              </a:rPr>
              <a:t>degree level or above qualification</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1" name="TextBox 20">
            <a:extLst>
              <a:ext uri="{FF2B5EF4-FFF2-40B4-BE49-F238E27FC236}">
                <a16:creationId xmlns:a16="http://schemas.microsoft.com/office/drawing/2014/main" id="{CB1954CC-B391-3B0E-CA6E-E80064F31808}"/>
              </a:ext>
            </a:extLst>
          </p:cNvPr>
          <p:cNvSpPr txBox="1"/>
          <p:nvPr/>
        </p:nvSpPr>
        <p:spPr>
          <a:xfrm>
            <a:off x="4416356" y="4827633"/>
            <a:ext cx="3218234" cy="1234697"/>
          </a:xfrm>
          <a:prstGeom prst="rect">
            <a:avLst/>
          </a:prstGeom>
          <a:noFill/>
        </p:spPr>
        <p:txBody>
          <a:bodyPr wrap="square">
            <a:spAutoFit/>
          </a:bodyPr>
          <a:lstStyle/>
          <a:p>
            <a:pPr lvl="0" algn="ct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A higher proportion of Terriers &amp; Amersham Hill’s working-age residents are economically inactive due </a:t>
            </a:r>
            <a:r>
              <a:rPr lang="en-GB" sz="1400" b="1" kern="100" dirty="0">
                <a:solidFill>
                  <a:srgbClr val="006965"/>
                </a:solidFill>
                <a:effectLst/>
                <a:latin typeface="Calibri" panose="020F0502020204030204" pitchFamily="34" charset="0"/>
                <a:ea typeface="Calibri" panose="020F0502020204030204" pitchFamily="34" charset="0"/>
                <a:cs typeface="Times New Roman" panose="02020603050405020304" pitchFamily="18" charset="0"/>
              </a:rPr>
              <a:t>to ‘looking after home or family’ </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than the county and national average.</a:t>
            </a:r>
          </a:p>
        </p:txBody>
      </p:sp>
      <p:sp>
        <p:nvSpPr>
          <p:cNvPr id="22" name="TextBox 21">
            <a:extLst>
              <a:ext uri="{FF2B5EF4-FFF2-40B4-BE49-F238E27FC236}">
                <a16:creationId xmlns:a16="http://schemas.microsoft.com/office/drawing/2014/main" id="{A0974F3D-FBF5-6397-A78C-E4C177B65425}"/>
              </a:ext>
            </a:extLst>
          </p:cNvPr>
          <p:cNvSpPr txBox="1"/>
          <p:nvPr/>
        </p:nvSpPr>
        <p:spPr>
          <a:xfrm>
            <a:off x="7717125" y="3528789"/>
            <a:ext cx="3369316" cy="773673"/>
          </a:xfrm>
          <a:prstGeom prst="rect">
            <a:avLst/>
          </a:prstGeom>
          <a:noFill/>
        </p:spPr>
        <p:txBody>
          <a:bodyPr wrap="square">
            <a:spAutoFit/>
          </a:bodyPr>
          <a:lstStyle/>
          <a:p>
            <a:pPr lvl="0" algn="ct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Slightly </a:t>
            </a:r>
            <a:r>
              <a:rPr lang="en-GB" sz="1400" b="1" kern="100" dirty="0">
                <a:solidFill>
                  <a:srgbClr val="006965"/>
                </a:solidFill>
                <a:effectLst/>
                <a:latin typeface="Calibri" panose="020F0502020204030204" pitchFamily="34" charset="0"/>
                <a:ea typeface="Calibri" panose="020F0502020204030204" pitchFamily="34" charset="0"/>
                <a:cs typeface="Times New Roman" panose="02020603050405020304" pitchFamily="18" charset="0"/>
              </a:rPr>
              <a:t>more female than male </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residents are unemployed, the only Opportunity Bucks ward in which this is the case. </a:t>
            </a:r>
          </a:p>
        </p:txBody>
      </p:sp>
      <p:sp>
        <p:nvSpPr>
          <p:cNvPr id="23" name="TextBox 22">
            <a:extLst>
              <a:ext uri="{FF2B5EF4-FFF2-40B4-BE49-F238E27FC236}">
                <a16:creationId xmlns:a16="http://schemas.microsoft.com/office/drawing/2014/main" id="{7E81E827-990C-D3CF-B04D-50B053F78BA1}"/>
              </a:ext>
            </a:extLst>
          </p:cNvPr>
          <p:cNvSpPr txBox="1"/>
          <p:nvPr/>
        </p:nvSpPr>
        <p:spPr>
          <a:xfrm>
            <a:off x="7792666" y="5026944"/>
            <a:ext cx="3218234" cy="773673"/>
          </a:xfrm>
          <a:prstGeom prst="rect">
            <a:avLst/>
          </a:prstGeom>
          <a:noFill/>
        </p:spPr>
        <p:txBody>
          <a:bodyPr wrap="square">
            <a:spAutoFit/>
          </a:bodyPr>
          <a:lstStyle/>
          <a:p>
            <a:pPr lvl="0" algn="ct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Residents are more likely to </a:t>
            </a:r>
            <a:r>
              <a:rPr lang="en-GB" sz="1400" b="1" kern="100" dirty="0">
                <a:solidFill>
                  <a:srgbClr val="006965"/>
                </a:solidFill>
                <a:effectLst/>
                <a:latin typeface="Calibri" panose="020F0502020204030204" pitchFamily="34" charset="0"/>
                <a:ea typeface="Calibri" panose="020F0502020204030204" pitchFamily="34" charset="0"/>
                <a:cs typeface="Times New Roman" panose="02020603050405020304" pitchFamily="18" charset="0"/>
              </a:rPr>
              <a:t>work close to home</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(within 2km) and are more likely to walk to work than the county averag</a:t>
            </a:r>
            <a:r>
              <a:rPr lang="en-GB" sz="1400" kern="100" dirty="0">
                <a:latin typeface="Calibri" panose="020F0502020204030204" pitchFamily="34" charset="0"/>
                <a:ea typeface="Calibri" panose="020F0502020204030204" pitchFamily="34" charset="0"/>
                <a:cs typeface="Times New Roman" panose="02020603050405020304" pitchFamily="18" charset="0"/>
              </a:rPr>
              <a:t>e</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305724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agnifying glass with solid fill">
            <a:extLst>
              <a:ext uri="{FF2B5EF4-FFF2-40B4-BE49-F238E27FC236}">
                <a16:creationId xmlns:a16="http://schemas.microsoft.com/office/drawing/2014/main" id="{F4735352-1989-4C41-DE5D-A97F6AEBD645}"/>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549959" y="453974"/>
            <a:ext cx="914400" cy="914400"/>
          </a:xfrm>
        </p:spPr>
      </p:pic>
      <p:sp>
        <p:nvSpPr>
          <p:cNvPr id="4" name="Title 1">
            <a:extLst>
              <a:ext uri="{FF2B5EF4-FFF2-40B4-BE49-F238E27FC236}">
                <a16:creationId xmlns:a16="http://schemas.microsoft.com/office/drawing/2014/main" id="{99EAF698-954B-3DC8-D06A-3CDC36FBC90D}"/>
              </a:ext>
            </a:extLst>
          </p:cNvPr>
          <p:cNvSpPr>
            <a:spLocks noGrp="1"/>
          </p:cNvSpPr>
          <p:nvPr>
            <p:ph type="title"/>
          </p:nvPr>
        </p:nvSpPr>
        <p:spPr>
          <a:xfrm>
            <a:off x="838200" y="365125"/>
            <a:ext cx="6068438" cy="1325563"/>
          </a:xfrm>
        </p:spPr>
        <p:txBody>
          <a:bodyPr/>
          <a:lstStyle/>
          <a:p>
            <a:r>
              <a:rPr lang="en-GB" b="1">
                <a:solidFill>
                  <a:srgbClr val="006965"/>
                </a:solidFill>
                <a:latin typeface="+mn-lt"/>
              </a:rPr>
              <a:t>Issues for exploration</a:t>
            </a:r>
          </a:p>
        </p:txBody>
      </p:sp>
      <p:sp>
        <p:nvSpPr>
          <p:cNvPr id="3" name="TextBox 2">
            <a:extLst>
              <a:ext uri="{FF2B5EF4-FFF2-40B4-BE49-F238E27FC236}">
                <a16:creationId xmlns:a16="http://schemas.microsoft.com/office/drawing/2014/main" id="{1165DBF1-16FF-FEA8-22E0-B9CE32572A7D}"/>
              </a:ext>
            </a:extLst>
          </p:cNvPr>
          <p:cNvSpPr txBox="1"/>
          <p:nvPr/>
        </p:nvSpPr>
        <p:spPr>
          <a:xfrm>
            <a:off x="967819" y="1779537"/>
            <a:ext cx="10256362" cy="4689938"/>
          </a:xfrm>
          <a:prstGeom prst="rect">
            <a:avLst/>
          </a:prstGeom>
          <a:noFill/>
        </p:spPr>
        <p:txBody>
          <a:bodyPr wrap="square">
            <a:spAutoFit/>
          </a:bodyPr>
          <a:lstStyle/>
          <a:p>
            <a:pPr marL="285750" lvl="0" indent="-285750">
              <a:lnSpc>
                <a:spcPct val="107000"/>
              </a:lnSpc>
              <a:spcAft>
                <a:spcPts val="600"/>
              </a:spcAft>
              <a:buFont typeface="Arial" panose="020B0604020202020204" pitchFamily="34" charset="0"/>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Improving connections between local employers and the resident population.  Working with employers to understand their recruitment challenges and providing support to help them develop more flexible recruitment approaches to attract and develop pathways into work for lower skilled residents and /or those with complex needs.</a:t>
            </a:r>
          </a:p>
          <a:p>
            <a:pPr marL="285750" lvl="0" indent="-285750">
              <a:lnSpc>
                <a:spcPct val="107000"/>
              </a:lnSpc>
              <a:spcAft>
                <a:spcPts val="600"/>
              </a:spcAft>
              <a:buFont typeface="Arial" panose="020B0604020202020204" pitchFamily="34" charset="0"/>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Targeting of tailored interventions for who are unemployed or economically inactive but would like a job but face specific or multiple barriers.</a:t>
            </a:r>
          </a:p>
          <a:p>
            <a:pPr marL="285750" lvl="0" indent="-285750">
              <a:lnSpc>
                <a:spcPct val="107000"/>
              </a:lnSpc>
              <a:spcAft>
                <a:spcPts val="600"/>
              </a:spcAft>
              <a:buFont typeface="Arial" panose="020B0604020202020204" pitchFamily="34" charset="0"/>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Working with DWP to understand the characteristics and needs of those claiming unemployment related benefits and their ability to access local employment opportunities. </a:t>
            </a:r>
          </a:p>
          <a:p>
            <a:pPr marL="285750" lvl="0" indent="-285750">
              <a:lnSpc>
                <a:spcPct val="107000"/>
              </a:lnSpc>
              <a:spcAft>
                <a:spcPts val="600"/>
              </a:spcAft>
              <a:buFont typeface="Arial" panose="020B060402020202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Trialling interventions aimed at older workers (50+) as a relatively high proportion of unemployed or economically inactive residents fall within this age group. </a:t>
            </a:r>
          </a:p>
          <a:p>
            <a:pPr marL="285750" lvl="0" indent="-285750">
              <a:lnSpc>
                <a:spcPct val="107000"/>
              </a:lnSpc>
              <a:spcAft>
                <a:spcPts val="600"/>
              </a:spcAft>
              <a:buFont typeface="Arial" panose="020B060402020202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Trialling labour market interventions aimed at highly qualified residents in as </a:t>
            </a:r>
            <a:r>
              <a:rPr lang="en-GB" sz="1800" kern="100">
                <a:effectLst/>
                <a:latin typeface="Calibri" panose="020F0502020204030204" pitchFamily="34" charset="0"/>
                <a:ea typeface="Calibri" panose="020F0502020204030204" pitchFamily="34" charset="0"/>
                <a:cs typeface="Times New Roman" panose="02020603050405020304" pitchFamily="18" charset="0"/>
              </a:rPr>
              <a:t>a relatively high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proportion of unemployed or economically inactive residents are degree holders. </a:t>
            </a:r>
          </a:p>
          <a:p>
            <a:pPr marL="285750" lvl="0" indent="-285750">
              <a:lnSpc>
                <a:spcPct val="107000"/>
              </a:lnSpc>
              <a:spcAft>
                <a:spcPts val="600"/>
              </a:spcAft>
              <a:buFont typeface="Arial" panose="020B0604020202020204" pitchFamily="34" charset="0"/>
              <a:buChar cha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0249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B35A9D-00E6-F678-96E8-7785B390EF56}"/>
              </a:ext>
            </a:extLst>
          </p:cNvPr>
          <p:cNvSpPr>
            <a:spLocks noGrp="1"/>
          </p:cNvSpPr>
          <p:nvPr>
            <p:ph type="ctrTitle"/>
          </p:nvPr>
        </p:nvSpPr>
        <p:spPr/>
        <p:txBody>
          <a:bodyPr>
            <a:normAutofit/>
          </a:bodyPr>
          <a:lstStyle/>
          <a:p>
            <a:r>
              <a:rPr lang="en-GB" sz="5400" b="1">
                <a:solidFill>
                  <a:srgbClr val="006965"/>
                </a:solidFill>
                <a:latin typeface="+mn-lt"/>
              </a:rPr>
              <a:t>Section 1: The Local Economy</a:t>
            </a:r>
          </a:p>
        </p:txBody>
      </p:sp>
    </p:spTree>
    <p:extLst>
      <p:ext uri="{BB962C8B-B14F-4D97-AF65-F5344CB8AC3E}">
        <p14:creationId xmlns:p14="http://schemas.microsoft.com/office/powerpoint/2010/main" val="1603569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0CAE-9180-38E0-104B-E57B27693BB3}"/>
              </a:ext>
            </a:extLst>
          </p:cNvPr>
          <p:cNvSpPr>
            <a:spLocks noGrp="1"/>
          </p:cNvSpPr>
          <p:nvPr>
            <p:ph type="title"/>
          </p:nvPr>
        </p:nvSpPr>
        <p:spPr>
          <a:xfrm>
            <a:off x="386499" y="147828"/>
            <a:ext cx="10515600" cy="1325563"/>
          </a:xfrm>
        </p:spPr>
        <p:txBody>
          <a:bodyPr/>
          <a:lstStyle/>
          <a:p>
            <a:r>
              <a:rPr lang="en-GB" b="1">
                <a:solidFill>
                  <a:srgbClr val="006965"/>
                </a:solidFill>
                <a:latin typeface="+mn-lt"/>
              </a:rPr>
              <a:t>Local economic context </a:t>
            </a:r>
          </a:p>
        </p:txBody>
      </p:sp>
      <p:sp>
        <p:nvSpPr>
          <p:cNvPr id="3" name="Content Placeholder 2">
            <a:extLst>
              <a:ext uri="{FF2B5EF4-FFF2-40B4-BE49-F238E27FC236}">
                <a16:creationId xmlns:a16="http://schemas.microsoft.com/office/drawing/2014/main" id="{8DB2E6E0-8D05-7A58-C7AE-014A8A09260A}"/>
              </a:ext>
            </a:extLst>
          </p:cNvPr>
          <p:cNvSpPr>
            <a:spLocks noGrp="1"/>
          </p:cNvSpPr>
          <p:nvPr>
            <p:ph idx="1"/>
          </p:nvPr>
        </p:nvSpPr>
        <p:spPr>
          <a:xfrm>
            <a:off x="386499" y="1473391"/>
            <a:ext cx="11293311" cy="4748505"/>
          </a:xfrm>
        </p:spPr>
        <p:txBody>
          <a:bodyPr>
            <a:normAutofit/>
          </a:bodyPr>
          <a:lstStyle/>
          <a:p>
            <a:pPr marL="0" indent="0">
              <a:buNone/>
            </a:pPr>
            <a:r>
              <a:rPr lang="en-GB" sz="1600" dirty="0"/>
              <a:t>Buckinghamshire’s recent economic performance has been broadly on par with the national average, both in terms of economic output (GVA) per head of population and productivity (GVA per hours worked in the local economy)</a:t>
            </a:r>
            <a:r>
              <a:rPr lang="en-GB" sz="1600" baseline="30000" dirty="0">
                <a:ea typeface="Times New Roman" panose="02020603050405020304" pitchFamily="18" charset="0"/>
              </a:rPr>
              <a:t> 1</a:t>
            </a:r>
            <a:r>
              <a:rPr lang="en-GB" sz="1600" dirty="0"/>
              <a:t>. </a:t>
            </a:r>
          </a:p>
          <a:p>
            <a:pPr marL="0" indent="0">
              <a:buNone/>
            </a:pPr>
            <a:r>
              <a:rPr lang="en-GB" sz="1600" dirty="0"/>
              <a:t>However, the local economy experienced slower-than-average growth over the last two decades and has been more susceptible to adverse economic events (i.e. the great financial crisis of 2008 and the Covid-19 pandemic in 2020/21). Economic growth is important because a growing economy can help facilitate improvements in the economic position of families and individuals, particularly those on low-to-middle incomes. </a:t>
            </a:r>
          </a:p>
          <a:p>
            <a:pPr marL="0" indent="0">
              <a:buNone/>
            </a:pPr>
            <a:r>
              <a:rPr lang="en-GB" sz="1600" dirty="0"/>
              <a:t>As is the case nationally, the Buckinghamshire economy is dominated by the service sector, and by Small and Medium-sized Enterprises (SMEs). However, Buckinghamshire’s SMEs play a more important role in the local economy than nationally, generating 58% of all jobs (compared with 46% nationally)</a:t>
            </a:r>
            <a:r>
              <a:rPr lang="en-GB" sz="1600" baseline="30000" dirty="0">
                <a:latin typeface="Calibri" panose="020F0502020204030204" pitchFamily="34" charset="0"/>
                <a:ea typeface="Times New Roman" panose="02020603050405020304" pitchFamily="18" charset="0"/>
              </a:rPr>
              <a:t> 2</a:t>
            </a:r>
            <a:r>
              <a:rPr lang="en-GB" sz="1600" dirty="0"/>
              <a:t>. Buckinghamshire has higher levels of self-employment than the national average, although the number of residents classified as self-employed has dropped in recent years</a:t>
            </a:r>
            <a:r>
              <a:rPr lang="en-GB" sz="1600" baseline="30000" dirty="0">
                <a:latin typeface="Calibri" panose="020F0502020204030204" pitchFamily="34" charset="0"/>
                <a:ea typeface="Times New Roman" panose="02020603050405020304" pitchFamily="18" charset="0"/>
              </a:rPr>
              <a:t> 3</a:t>
            </a:r>
            <a:r>
              <a:rPr lang="en-GB" sz="1600" dirty="0"/>
              <a:t>. </a:t>
            </a:r>
          </a:p>
          <a:p>
            <a:pPr marL="0" indent="0">
              <a:buNone/>
            </a:pPr>
            <a:r>
              <a:rPr lang="en-GB" sz="1600" dirty="0"/>
              <a:t>For more information about the Buckinghamshire economy, please visit the Buckinghamshire Economic Intelligence Observatory website – </a:t>
            </a:r>
            <a:r>
              <a:rPr lang="en-GB" sz="1600" dirty="0">
                <a:hlinkClick r:id="rId2"/>
              </a:rPr>
              <a:t>www.buckseconomy.co.uk</a:t>
            </a:r>
            <a:r>
              <a:rPr lang="en-GB" sz="1600" dirty="0"/>
              <a:t> </a:t>
            </a:r>
          </a:p>
        </p:txBody>
      </p:sp>
      <p:sp>
        <p:nvSpPr>
          <p:cNvPr id="5" name="TextBox 4">
            <a:extLst>
              <a:ext uri="{FF2B5EF4-FFF2-40B4-BE49-F238E27FC236}">
                <a16:creationId xmlns:a16="http://schemas.microsoft.com/office/drawing/2014/main" id="{0C56F6BE-70D1-448C-D0FE-CB4EA3E4BAEA}"/>
              </a:ext>
            </a:extLst>
          </p:cNvPr>
          <p:cNvSpPr txBox="1"/>
          <p:nvPr/>
        </p:nvSpPr>
        <p:spPr>
          <a:xfrm>
            <a:off x="386499" y="6142877"/>
            <a:ext cx="11717517" cy="646331"/>
          </a:xfrm>
          <a:prstGeom prst="rect">
            <a:avLst/>
          </a:prstGeom>
          <a:noFill/>
        </p:spPr>
        <p:txBody>
          <a:bodyPr wrap="square">
            <a:spAutoFit/>
          </a:bodyPr>
          <a:lstStyle/>
          <a:p>
            <a:pPr algn="r"/>
            <a:r>
              <a:rPr lang="en-GB" sz="1200" baseline="30000" dirty="0">
                <a:ea typeface="Times New Roman" panose="02020603050405020304" pitchFamily="18" charset="0"/>
              </a:rPr>
              <a:t>1</a:t>
            </a:r>
            <a:r>
              <a:rPr lang="en-GB" sz="1200" dirty="0">
                <a:ea typeface="Times New Roman" panose="02020603050405020304" pitchFamily="18" charset="0"/>
              </a:rPr>
              <a:t> </a:t>
            </a:r>
            <a:r>
              <a:rPr lang="en-GB" sz="1200" b="0" i="0" dirty="0">
                <a:solidFill>
                  <a:srgbClr val="323132"/>
                </a:solidFill>
                <a:effectLst/>
                <a:hlinkClick r:id="rId3"/>
              </a:rPr>
              <a:t>Regional gross value added (balanced) by industry: city and enterprise regions</a:t>
            </a:r>
            <a:r>
              <a:rPr lang="en-GB" sz="1200" b="0" i="0" dirty="0">
                <a:solidFill>
                  <a:srgbClr val="323132"/>
                </a:solidFill>
                <a:effectLst/>
              </a:rPr>
              <a:t> and </a:t>
            </a:r>
            <a:r>
              <a:rPr lang="en-GB" sz="1200" b="0" i="0" dirty="0">
                <a:solidFill>
                  <a:srgbClr val="323132"/>
                </a:solidFill>
                <a:effectLst/>
                <a:hlinkClick r:id="rId4"/>
              </a:rPr>
              <a:t>Subregional productivity: labour productivity indices by economic enterprise region</a:t>
            </a:r>
            <a:r>
              <a:rPr lang="en-GB" sz="1200" b="0" i="0" dirty="0">
                <a:solidFill>
                  <a:srgbClr val="323132"/>
                </a:solidFill>
                <a:effectLst/>
              </a:rPr>
              <a:t>, 2023, ONS</a:t>
            </a:r>
          </a:p>
          <a:p>
            <a:pPr algn="r"/>
            <a:r>
              <a:rPr lang="en-GB" sz="1200" baseline="30000" dirty="0">
                <a:latin typeface="Calibri" panose="020F0502020204030204" pitchFamily="34" charset="0"/>
                <a:ea typeface="Times New Roman" panose="02020603050405020304" pitchFamily="18" charset="0"/>
              </a:rPr>
              <a:t>2 </a:t>
            </a:r>
            <a:r>
              <a:rPr lang="en-GB" sz="1200" u="sng" dirty="0">
                <a:solidFill>
                  <a:srgbClr val="0563C1"/>
                </a:solidFill>
                <a:latin typeface="Calibri" panose="020F0502020204030204" pitchFamily="34" charset="0"/>
                <a:ea typeface="Times New Roman" panose="02020603050405020304" pitchFamily="18" charset="0"/>
                <a:hlinkClick r:id="rId5"/>
              </a:rPr>
              <a:t>Inter Departmental Business Register, 2022. ONS</a:t>
            </a:r>
            <a:endParaRPr lang="en-GB" sz="1200" u="sng" dirty="0">
              <a:solidFill>
                <a:srgbClr val="0563C1"/>
              </a:solidFill>
              <a:latin typeface="Calibri" panose="020F0502020204030204" pitchFamily="34" charset="0"/>
              <a:ea typeface="Times New Roman" panose="02020603050405020304" pitchFamily="18" charset="0"/>
            </a:endParaRPr>
          </a:p>
          <a:p>
            <a:pPr algn="r"/>
            <a:r>
              <a:rPr lang="en-GB" sz="1200" baseline="30000" dirty="0">
                <a:latin typeface="Calibri" panose="020F0502020204030204" pitchFamily="34" charset="0"/>
                <a:ea typeface="Times New Roman" panose="02020603050405020304" pitchFamily="18" charset="0"/>
              </a:rPr>
              <a:t>3 </a:t>
            </a:r>
            <a:r>
              <a:rPr lang="en-GB" sz="1200" u="sng" dirty="0">
                <a:solidFill>
                  <a:srgbClr val="0563C1"/>
                </a:solidFill>
                <a:latin typeface="Calibri" panose="020F0502020204030204" pitchFamily="34" charset="0"/>
                <a:ea typeface="Times New Roman" panose="02020603050405020304" pitchFamily="18" charset="0"/>
                <a:hlinkClick r:id="rId6"/>
              </a:rPr>
              <a:t>Annual Population Survey, Jan – Dec 2022, ONS</a:t>
            </a:r>
            <a:endParaRPr lang="en-GB" sz="1200" u="sng" dirty="0">
              <a:solidFill>
                <a:srgbClr val="0563C1"/>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7346868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57c56eb-a1f0-4979-a931-b899a3a709e4">
      <Terms xmlns="http://schemas.microsoft.com/office/infopath/2007/PartnerControls"/>
    </lcf76f155ced4ddcb4097134ff3c332f>
    <TaxCatchAll xmlns="bdacb442-bfc7-44df-9acc-2a4df8c8cb38" xsi:nil="true"/>
    <_dlc_DocId xmlns="bdacb442-bfc7-44df-9acc-2a4df8c8cb38">T6W7HYUETC4M-1407514363-107105</_dlc_DocId>
    <_dlc_DocIdUrl xmlns="bdacb442-bfc7-44df-9acc-2a4df8c8cb38">
      <Url>https://bucksbusinessfirst.sharepoint.com/sites/btvlep/_layouts/15/DocIdRedir.aspx?ID=T6W7HYUETC4M-1407514363-107105</Url>
      <Description>T6W7HYUETC4M-1407514363-107105</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BCA82913DEA0148AC94C8BCBF1D7BBE" ma:contentTypeVersion="1115" ma:contentTypeDescription="Create a new document." ma:contentTypeScope="" ma:versionID="c1229ecf5a6ff65fd936f98bf61dd995">
  <xsd:schema xmlns:xsd="http://www.w3.org/2001/XMLSchema" xmlns:xs="http://www.w3.org/2001/XMLSchema" xmlns:p="http://schemas.microsoft.com/office/2006/metadata/properties" xmlns:ns2="bdacb442-bfc7-44df-9acc-2a4df8c8cb38" xmlns:ns3="e57c56eb-a1f0-4979-a931-b899a3a709e4" targetNamespace="http://schemas.microsoft.com/office/2006/metadata/properties" ma:root="true" ma:fieldsID="a5f95ff58b3f6864889663fba1a7b5cf" ns2:_="" ns3:_="">
    <xsd:import namespace="bdacb442-bfc7-44df-9acc-2a4df8c8cb38"/>
    <xsd:import namespace="e57c56eb-a1f0-4979-a931-b899a3a709e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DateTaken" minOccurs="0"/>
                <xsd:element ref="ns2:SharedWithUsers" minOccurs="0"/>
                <xsd:element ref="ns2:SharedWithDetails"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acb442-bfc7-44df-9acc-2a4df8c8cb3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6639fbd3-ce61-4fa2-9238-2504b05acb09}" ma:internalName="TaxCatchAll" ma:showField="CatchAllData" ma:web="bdacb442-bfc7-44df-9acc-2a4df8c8cb3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57c56eb-a1f0-4979-a931-b899a3a709e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ea9a1c8-df81-41cf-bcb6-b941b67a29a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51CF565-537C-4814-AB98-042F630BC3A6}">
  <ds:schemaRefs>
    <ds:schemaRef ds:uri="http://schemas.microsoft.com/sharepoint/v3/contenttype/forms"/>
  </ds:schemaRefs>
</ds:datastoreItem>
</file>

<file path=customXml/itemProps2.xml><?xml version="1.0" encoding="utf-8"?>
<ds:datastoreItem xmlns:ds="http://schemas.openxmlformats.org/officeDocument/2006/customXml" ds:itemID="{C791AF76-94FD-457E-B824-31697B95FCE9}">
  <ds:schemaRefs>
    <ds:schemaRef ds:uri="bdacb442-bfc7-44df-9acc-2a4df8c8cb38"/>
    <ds:schemaRef ds:uri="e57c56eb-a1f0-4979-a931-b899a3a709e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CF06C16-0404-4081-8BA9-57ECA4A40F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acb442-bfc7-44df-9acc-2a4df8c8cb38"/>
    <ds:schemaRef ds:uri="e57c56eb-a1f0-4979-a931-b899a3a709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E290331-48EA-489B-B2B3-0B7975B5CCC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1338</TotalTime>
  <Words>7405</Words>
  <Application>Microsoft Office PowerPoint</Application>
  <PresentationFormat>Widescreen</PresentationFormat>
  <Paragraphs>619</Paragraphs>
  <Slides>51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Calibri Light</vt:lpstr>
      <vt:lpstr>Symbol</vt:lpstr>
      <vt:lpstr>Wingdings</vt:lpstr>
      <vt:lpstr>Office Theme</vt:lpstr>
      <vt:lpstr>Terriers &amp; Amersham Hill</vt:lpstr>
      <vt:lpstr>About this profile</vt:lpstr>
      <vt:lpstr>Terriers &amp; Amersham Hill ward is located in High Wycombe, to the north of the town centre (see maps below). </vt:lpstr>
      <vt:lpstr>Fast facts</vt:lpstr>
      <vt:lpstr>Key statistics</vt:lpstr>
      <vt:lpstr>What the data tells us</vt:lpstr>
      <vt:lpstr>Issues for exploration</vt:lpstr>
      <vt:lpstr>Section 1: The Local Economy</vt:lpstr>
      <vt:lpstr>Local economic context </vt:lpstr>
      <vt:lpstr>Structure of the local economy</vt:lpstr>
      <vt:lpstr>Employment Hotspots Wider area</vt:lpstr>
      <vt:lpstr>Employment Hotspots Local area</vt:lpstr>
      <vt:lpstr>Businesses</vt:lpstr>
      <vt:lpstr>Large employers</vt:lpstr>
      <vt:lpstr>Business profiles</vt:lpstr>
      <vt:lpstr>High growth companies (1)</vt:lpstr>
      <vt:lpstr>High growth companies (2)</vt:lpstr>
      <vt:lpstr>Key employment sites</vt:lpstr>
      <vt:lpstr>Section 2: Profile of Residents</vt:lpstr>
      <vt:lpstr>Age Profile</vt:lpstr>
      <vt:lpstr>Ethnicity</vt:lpstr>
      <vt:lpstr>Socio-economic classification </vt:lpstr>
      <vt:lpstr>Labour market participation</vt:lpstr>
      <vt:lpstr>Labour market participation</vt:lpstr>
      <vt:lpstr>Unemployed residents by age and sex</vt:lpstr>
      <vt:lpstr>Economically inactive residents of working age by age and sex</vt:lpstr>
      <vt:lpstr>Unemployed residents by ethnicity</vt:lpstr>
      <vt:lpstr>Economically inactive residents by ethnicity</vt:lpstr>
      <vt:lpstr>Unemployed residents by highest level of qualification</vt:lpstr>
      <vt:lpstr>Economically inactive residents by highest level of qualification</vt:lpstr>
      <vt:lpstr>Unemployed residents by socio-economic classification </vt:lpstr>
      <vt:lpstr>Unemployment-related benefit claimants (the Claimant Count)</vt:lpstr>
      <vt:lpstr>Unemployment-related benefit claimants by age</vt:lpstr>
      <vt:lpstr>Employment by occupation</vt:lpstr>
      <vt:lpstr>Employment by industry</vt:lpstr>
      <vt:lpstr>Public and private sector employment</vt:lpstr>
      <vt:lpstr>Terriers &amp; Amersham Hill ward residents employed by Buckinghamshire NHS</vt:lpstr>
      <vt:lpstr>Home working</vt:lpstr>
      <vt:lpstr>Distance travelled to work</vt:lpstr>
      <vt:lpstr>Method of travel to work</vt:lpstr>
      <vt:lpstr>Section 3: Barriers to employment</vt:lpstr>
      <vt:lpstr>PowerPoint Presentation</vt:lpstr>
      <vt:lpstr>Health status</vt:lpstr>
      <vt:lpstr>Childcare Provision</vt:lpstr>
      <vt:lpstr>Provision of unpaid care</vt:lpstr>
      <vt:lpstr>Access to car or van</vt:lpstr>
      <vt:lpstr>Highest level of qualifications</vt:lpstr>
      <vt:lpstr>Appendix</vt:lpstr>
      <vt:lpstr>PowerPoint Presentation</vt:lpstr>
      <vt:lpstr>Data limitations</vt:lpstr>
      <vt:lpstr>Other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Ryemead &amp; Micklefield</dc:title>
  <dc:creator>James Moorhouse</dc:creator>
  <cp:lastModifiedBy>Caroline Hargrave</cp:lastModifiedBy>
  <cp:revision>4</cp:revision>
  <cp:lastPrinted>2023-06-20T10:49:26Z</cp:lastPrinted>
  <dcterms:created xsi:type="dcterms:W3CDTF">2023-04-04T11:41:11Z</dcterms:created>
  <dcterms:modified xsi:type="dcterms:W3CDTF">2023-08-07T11:08:22Z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0x010100DBCA82913DEA0148AC94C8BCBF1D7BBE</vt:lpwstr>
  </property>
  <property fmtid="{D5CDD505-2E9C-101B-9397-08002B2CF9AE}" pid="3" name="_dlc_DocIdItemGuid">
    <vt:lpwstr>66966d29-2058-4a40-bf4f-894414a18a47</vt:lpwstr>
  </property>
  <property fmtid="{D5CDD505-2E9C-101B-9397-08002B2CF9AE}" pid="4" name="MediaServiceImageTags">
    <vt:lpwstr/>
  </property>
</Properties>
</file>