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60" r:id="rId6"/>
    <p:sldId id="261" r:id="rId7"/>
    <p:sldId id="263"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8AB0D6-025D-46E6-9878-A5A2AF6BA4D8}" v="1" dt="2023-08-18T11:35:25.5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9" d="100"/>
          <a:sy n="69" d="100"/>
        </p:scale>
        <p:origin x="113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Hargrave" userId="b8f2e569-4c81-4f9d-96cf-9b35a10b6345" providerId="ADAL" clId="{368AB0D6-025D-46E6-9878-A5A2AF6BA4D8}"/>
    <pc:docChg chg="custSel modSld">
      <pc:chgData name="Caroline Hargrave" userId="b8f2e569-4c81-4f9d-96cf-9b35a10b6345" providerId="ADAL" clId="{368AB0D6-025D-46E6-9878-A5A2AF6BA4D8}" dt="2023-08-18T11:39:42.386" v="269" actId="20577"/>
      <pc:docMkLst>
        <pc:docMk/>
      </pc:docMkLst>
      <pc:sldChg chg="modSp mod">
        <pc:chgData name="Caroline Hargrave" userId="b8f2e569-4c81-4f9d-96cf-9b35a10b6345" providerId="ADAL" clId="{368AB0D6-025D-46E6-9878-A5A2AF6BA4D8}" dt="2023-08-18T11:34:43.779" v="215" actId="20577"/>
        <pc:sldMkLst>
          <pc:docMk/>
          <pc:sldMk cId="2585162151" sldId="260"/>
        </pc:sldMkLst>
        <pc:spChg chg="mod">
          <ac:chgData name="Caroline Hargrave" userId="b8f2e569-4c81-4f9d-96cf-9b35a10b6345" providerId="ADAL" clId="{368AB0D6-025D-46E6-9878-A5A2AF6BA4D8}" dt="2023-08-18T11:34:43.779" v="215" actId="20577"/>
          <ac:spMkLst>
            <pc:docMk/>
            <pc:sldMk cId="2585162151" sldId="260"/>
            <ac:spMk id="6" creationId="{9CDBFD3A-C333-4116-969C-9B54F4949E34}"/>
          </ac:spMkLst>
        </pc:spChg>
        <pc:spChg chg="mod">
          <ac:chgData name="Caroline Hargrave" userId="b8f2e569-4c81-4f9d-96cf-9b35a10b6345" providerId="ADAL" clId="{368AB0D6-025D-46E6-9878-A5A2AF6BA4D8}" dt="2023-08-18T11:24:45.323" v="131" actId="20577"/>
          <ac:spMkLst>
            <pc:docMk/>
            <pc:sldMk cId="2585162151" sldId="260"/>
            <ac:spMk id="17" creationId="{6F5AC891-3503-4821-AE0D-3C5461798951}"/>
          </ac:spMkLst>
        </pc:spChg>
        <pc:spChg chg="mod">
          <ac:chgData name="Caroline Hargrave" userId="b8f2e569-4c81-4f9d-96cf-9b35a10b6345" providerId="ADAL" clId="{368AB0D6-025D-46E6-9878-A5A2AF6BA4D8}" dt="2023-08-18T11:33:56.500" v="201" actId="20577"/>
          <ac:spMkLst>
            <pc:docMk/>
            <pc:sldMk cId="2585162151" sldId="260"/>
            <ac:spMk id="20" creationId="{57E4E335-96ED-EDCA-27BF-EC43FEEA62BE}"/>
          </ac:spMkLst>
        </pc:spChg>
      </pc:sldChg>
      <pc:sldChg chg="modSp mod">
        <pc:chgData name="Caroline Hargrave" userId="b8f2e569-4c81-4f9d-96cf-9b35a10b6345" providerId="ADAL" clId="{368AB0D6-025D-46E6-9878-A5A2AF6BA4D8}" dt="2023-08-09T11:42:43.887" v="72" actId="1076"/>
        <pc:sldMkLst>
          <pc:docMk/>
          <pc:sldMk cId="2099199539" sldId="261"/>
        </pc:sldMkLst>
        <pc:spChg chg="mod">
          <ac:chgData name="Caroline Hargrave" userId="b8f2e569-4c81-4f9d-96cf-9b35a10b6345" providerId="ADAL" clId="{368AB0D6-025D-46E6-9878-A5A2AF6BA4D8}" dt="2023-08-09T11:42:20.732" v="34" actId="1076"/>
          <ac:spMkLst>
            <pc:docMk/>
            <pc:sldMk cId="2099199539" sldId="261"/>
            <ac:spMk id="6" creationId="{4B604140-7B21-D5CF-DD6A-28ECC487D242}"/>
          </ac:spMkLst>
        </pc:spChg>
        <pc:spChg chg="mod">
          <ac:chgData name="Caroline Hargrave" userId="b8f2e569-4c81-4f9d-96cf-9b35a10b6345" providerId="ADAL" clId="{368AB0D6-025D-46E6-9878-A5A2AF6BA4D8}" dt="2023-08-09T11:42:31.438" v="53" actId="1076"/>
          <ac:spMkLst>
            <pc:docMk/>
            <pc:sldMk cId="2099199539" sldId="261"/>
            <ac:spMk id="7" creationId="{5DCBDD0E-E3E3-F7A8-79E9-CF715C2676DF}"/>
          </ac:spMkLst>
        </pc:spChg>
        <pc:spChg chg="mod">
          <ac:chgData name="Caroline Hargrave" userId="b8f2e569-4c81-4f9d-96cf-9b35a10b6345" providerId="ADAL" clId="{368AB0D6-025D-46E6-9878-A5A2AF6BA4D8}" dt="2023-08-09T11:42:43.887" v="72" actId="1076"/>
          <ac:spMkLst>
            <pc:docMk/>
            <pc:sldMk cId="2099199539" sldId="261"/>
            <ac:spMk id="13" creationId="{20D1B439-E348-1C89-EF7B-E5AA784A7511}"/>
          </ac:spMkLst>
        </pc:spChg>
      </pc:sldChg>
      <pc:sldChg chg="addSp modSp mod">
        <pc:chgData name="Caroline Hargrave" userId="b8f2e569-4c81-4f9d-96cf-9b35a10b6345" providerId="ADAL" clId="{368AB0D6-025D-46E6-9878-A5A2AF6BA4D8}" dt="2023-08-18T11:39:42.386" v="269" actId="20577"/>
        <pc:sldMkLst>
          <pc:docMk/>
          <pc:sldMk cId="1290567713" sldId="263"/>
        </pc:sldMkLst>
        <pc:spChg chg="add mod">
          <ac:chgData name="Caroline Hargrave" userId="b8f2e569-4c81-4f9d-96cf-9b35a10b6345" providerId="ADAL" clId="{368AB0D6-025D-46E6-9878-A5A2AF6BA4D8}" dt="2023-08-18T11:35:42.393" v="263" actId="1076"/>
          <ac:spMkLst>
            <pc:docMk/>
            <pc:sldMk cId="1290567713" sldId="263"/>
            <ac:spMk id="3" creationId="{312E03A8-F6C4-CD18-67E1-9AEDFADF4AEB}"/>
          </ac:spMkLst>
        </pc:spChg>
        <pc:spChg chg="mod">
          <ac:chgData name="Caroline Hargrave" userId="b8f2e569-4c81-4f9d-96cf-9b35a10b6345" providerId="ADAL" clId="{368AB0D6-025D-46E6-9878-A5A2AF6BA4D8}" dt="2023-08-18T11:39:42.386" v="269" actId="20577"/>
          <ac:spMkLst>
            <pc:docMk/>
            <pc:sldMk cId="1290567713" sldId="263"/>
            <ac:spMk id="5" creationId="{B7174347-B48B-6398-FB55-F03EA97E2680}"/>
          </ac:spMkLst>
        </pc:spChg>
        <pc:spChg chg="mod">
          <ac:chgData name="Caroline Hargrave" userId="b8f2e569-4c81-4f9d-96cf-9b35a10b6345" providerId="ADAL" clId="{368AB0D6-025D-46E6-9878-A5A2AF6BA4D8}" dt="2023-08-09T12:26:54.305" v="92" actId="20577"/>
          <ac:spMkLst>
            <pc:docMk/>
            <pc:sldMk cId="1290567713" sldId="263"/>
            <ac:spMk id="6" creationId="{5A316F67-B0E1-67BE-E37C-FE3ECE1FA269}"/>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Chart%20in%20Microsoft%20PowerPoint"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bucksbusinessfirst.sharepoint.com/sites/btvlep/RPrivate/01%20Research%20and%20Intelligence/_Economic%20Intelligence%20Observatory/3.%20Content/3.%20Jobs%20and%20skills/Economic%20activity%20diagram.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5F5-4307-BB25-DCACC8AC4DB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5F5-4307-BB25-DCACC8AC4DB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5F5-4307-BB25-DCACC8AC4DB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5F5-4307-BB25-DCACC8AC4DB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5F5-4307-BB25-DCACC8AC4DB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65F5-4307-BB25-DCACC8AC4DBB}"/>
              </c:ext>
            </c:extLst>
          </c:dPt>
          <c:dLbls>
            <c:dLbl>
              <c:idx val="0"/>
              <c:layout>
                <c:manualLayout>
                  <c:x val="0.05"/>
                  <c:y val="1.8518518518518517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5F5-4307-BB25-DCACC8AC4DBB}"/>
                </c:ext>
              </c:extLst>
            </c:dLbl>
            <c:dLbl>
              <c:idx val="1"/>
              <c:layout>
                <c:manualLayout>
                  <c:x val="1.1111111111111009E-2"/>
                  <c:y val="-9.2592592592592671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5F5-4307-BB25-DCACC8AC4DBB}"/>
                </c:ext>
              </c:extLst>
            </c:dLbl>
            <c:dLbl>
              <c:idx val="2"/>
              <c:layout>
                <c:manualLayout>
                  <c:x val="0"/>
                  <c:y val="0"/>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5F5-4307-BB25-DCACC8AC4DBB}"/>
                </c:ext>
              </c:extLst>
            </c:dLbl>
            <c:dLbl>
              <c:idx val="3"/>
              <c:layout>
                <c:manualLayout>
                  <c:x val="-3.3333333333333333E-2"/>
                  <c:y val="-6.4814814814814978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5F5-4307-BB25-DCACC8AC4DBB}"/>
                </c:ext>
              </c:extLst>
            </c:dLbl>
            <c:dLbl>
              <c:idx val="4"/>
              <c:layout>
                <c:manualLayout>
                  <c:x val="-8.3333333333333454E-3"/>
                  <c:y val="-0.10185185185185189"/>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5F5-4307-BB25-DCACC8AC4DBB}"/>
                </c:ext>
              </c:extLst>
            </c:dLbl>
            <c:dLbl>
              <c:idx val="5"/>
              <c:layout>
                <c:manualLayout>
                  <c:x val="-5.0000000000000024E-2"/>
                  <c:y val="1.8518518518518507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5F5-4307-BB25-DCACC8AC4DB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Sheet1!$A$24:$A$29</c:f>
              <c:strCache>
                <c:ptCount val="6"/>
                <c:pt idx="0">
                  <c:v>Student</c:v>
                </c:pt>
                <c:pt idx="1">
                  <c:v>Looking after family/home</c:v>
                </c:pt>
                <c:pt idx="2">
                  <c:v>Temp sick</c:v>
                </c:pt>
                <c:pt idx="3">
                  <c:v>Long-term sick</c:v>
                </c:pt>
                <c:pt idx="4">
                  <c:v>Retired</c:v>
                </c:pt>
                <c:pt idx="5">
                  <c:v>Other</c:v>
                </c:pt>
              </c:strCache>
            </c:strRef>
          </c:cat>
          <c:val>
            <c:numRef>
              <c:f>Sheet1!$C$24:$C$29</c:f>
              <c:numCache>
                <c:formatCode>0%</c:formatCode>
                <c:ptCount val="6"/>
                <c:pt idx="0">
                  <c:v>0.20889748549323017</c:v>
                </c:pt>
                <c:pt idx="1">
                  <c:v>0.22050290135396519</c:v>
                </c:pt>
                <c:pt idx="2">
                  <c:v>2.9013539651837523E-2</c:v>
                </c:pt>
                <c:pt idx="3">
                  <c:v>0.23404255319148937</c:v>
                </c:pt>
                <c:pt idx="4">
                  <c:v>0.17988394584139264</c:v>
                </c:pt>
                <c:pt idx="5">
                  <c:v>0.1276595744680851</c:v>
                </c:pt>
              </c:numCache>
            </c:numRef>
          </c:val>
          <c:extLst>
            <c:ext xmlns:c16="http://schemas.microsoft.com/office/drawing/2014/chart" uri="{C3380CC4-5D6E-409C-BE32-E72D297353CC}">
              <c16:uniqueId val="{0000000C-65F5-4307-BB25-DCACC8AC4DB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Sheet1!$C$1</c:f>
              <c:strCache>
                <c:ptCount val="1"/>
                <c:pt idx="0">
                  <c:v>Buckinghamshire</c:v>
                </c:pt>
              </c:strCache>
            </c:strRef>
          </c:tx>
          <c:spPr>
            <a:ln w="28575" cap="rnd">
              <a:solidFill>
                <a:schemeClr val="accent1"/>
              </a:solidFill>
              <a:round/>
            </a:ln>
            <a:effectLst/>
          </c:spPr>
          <c:marker>
            <c:symbol val="none"/>
          </c:marker>
          <c:cat>
            <c:strRef>
              <c:f>Sheet1!$B$44:$B$85</c:f>
              <c:strCache>
                <c:ptCount val="42"/>
                <c:pt idx="0">
                  <c:v>Oct 2011-Sep 2012</c:v>
                </c:pt>
                <c:pt idx="1">
                  <c:v>Jan 2012-Dec 2012</c:v>
                </c:pt>
                <c:pt idx="2">
                  <c:v>Apr 2012-Mar 2013</c:v>
                </c:pt>
                <c:pt idx="3">
                  <c:v>Jul 2012-Jun 2013</c:v>
                </c:pt>
                <c:pt idx="4">
                  <c:v>Oct 2012-Sep 2013</c:v>
                </c:pt>
                <c:pt idx="5">
                  <c:v>Jan 2013-Dec 2013</c:v>
                </c:pt>
                <c:pt idx="6">
                  <c:v>Apr 2013-Mar 2014</c:v>
                </c:pt>
                <c:pt idx="7">
                  <c:v>Jul 2013-Jun 2014</c:v>
                </c:pt>
                <c:pt idx="8">
                  <c:v>Oct 2013-Sep 2014</c:v>
                </c:pt>
                <c:pt idx="9">
                  <c:v>Jan 2014-Dec 2014</c:v>
                </c:pt>
                <c:pt idx="10">
                  <c:v>Apr 2014-Mar 2015</c:v>
                </c:pt>
                <c:pt idx="11">
                  <c:v>Jul 2014-Jun 2015</c:v>
                </c:pt>
                <c:pt idx="12">
                  <c:v>Oct 2014-Sep 2015</c:v>
                </c:pt>
                <c:pt idx="13">
                  <c:v>Jan 2015-Dec 2015</c:v>
                </c:pt>
                <c:pt idx="14">
                  <c:v>Apr 2015-Mar 2016</c:v>
                </c:pt>
                <c:pt idx="15">
                  <c:v>Jul 2015-Jun 2016</c:v>
                </c:pt>
                <c:pt idx="16">
                  <c:v>Oct 2015-Sep 2016</c:v>
                </c:pt>
                <c:pt idx="17">
                  <c:v>Jan 2016-Dec 2016</c:v>
                </c:pt>
                <c:pt idx="18">
                  <c:v>Apr 2016-Mar 2017</c:v>
                </c:pt>
                <c:pt idx="19">
                  <c:v>Jul 2016-Jun 2017</c:v>
                </c:pt>
                <c:pt idx="20">
                  <c:v>Oct 2016-Sep 2017</c:v>
                </c:pt>
                <c:pt idx="21">
                  <c:v>Jan 2017-Dec 2017</c:v>
                </c:pt>
                <c:pt idx="22">
                  <c:v>Apr 2017-Mar 2018</c:v>
                </c:pt>
                <c:pt idx="23">
                  <c:v>Jul 2017-Jun 2018</c:v>
                </c:pt>
                <c:pt idx="24">
                  <c:v>Oct 2017-Sep 2018</c:v>
                </c:pt>
                <c:pt idx="25">
                  <c:v>Jan 2018-Dec 2018</c:v>
                </c:pt>
                <c:pt idx="26">
                  <c:v>Apr 2018-Mar 2019</c:v>
                </c:pt>
                <c:pt idx="27">
                  <c:v>Jul 2018-Jun 2019</c:v>
                </c:pt>
                <c:pt idx="28">
                  <c:v>Oct 2018-Sep 2019</c:v>
                </c:pt>
                <c:pt idx="29">
                  <c:v>Jan 2019-Dec 2019</c:v>
                </c:pt>
                <c:pt idx="30">
                  <c:v>Apr 2019-Mar 2020</c:v>
                </c:pt>
                <c:pt idx="31">
                  <c:v>Jul 2019-Jun 2020</c:v>
                </c:pt>
                <c:pt idx="32">
                  <c:v>Oct 2019-Sep 2020</c:v>
                </c:pt>
                <c:pt idx="33">
                  <c:v>Jan 2020-Dec 2020</c:v>
                </c:pt>
                <c:pt idx="34">
                  <c:v>Apr 2020-Mar 2021</c:v>
                </c:pt>
                <c:pt idx="35">
                  <c:v>Jul 2020-Jun 2021</c:v>
                </c:pt>
                <c:pt idx="36">
                  <c:v>Oct 2020-Sep 2021</c:v>
                </c:pt>
                <c:pt idx="37">
                  <c:v>Jan 2021-Dec 2021</c:v>
                </c:pt>
                <c:pt idx="38">
                  <c:v>Apr 2021-Mar 2022</c:v>
                </c:pt>
                <c:pt idx="39">
                  <c:v>Jul 2021-Jun 2022</c:v>
                </c:pt>
                <c:pt idx="40">
                  <c:v>Oct 2021-Sep 2022</c:v>
                </c:pt>
                <c:pt idx="41">
                  <c:v>Jan 2022-Dec 2022</c:v>
                </c:pt>
              </c:strCache>
            </c:strRef>
          </c:cat>
          <c:val>
            <c:numRef>
              <c:f>Sheet1!$C$44:$C$85</c:f>
              <c:numCache>
                <c:formatCode>#,##0.0</c:formatCode>
                <c:ptCount val="42"/>
                <c:pt idx="0">
                  <c:v>5.3</c:v>
                </c:pt>
                <c:pt idx="1">
                  <c:v>5.4</c:v>
                </c:pt>
                <c:pt idx="2">
                  <c:v>5.7</c:v>
                </c:pt>
                <c:pt idx="3">
                  <c:v>6.1</c:v>
                </c:pt>
                <c:pt idx="4">
                  <c:v>5.5</c:v>
                </c:pt>
                <c:pt idx="5">
                  <c:v>4.7</c:v>
                </c:pt>
                <c:pt idx="6">
                  <c:v>4.5</c:v>
                </c:pt>
                <c:pt idx="7">
                  <c:v>4.2</c:v>
                </c:pt>
                <c:pt idx="8">
                  <c:v>4.7</c:v>
                </c:pt>
                <c:pt idx="9">
                  <c:v>4.2</c:v>
                </c:pt>
                <c:pt idx="10">
                  <c:v>4.4000000000000004</c:v>
                </c:pt>
                <c:pt idx="11">
                  <c:v>4.9000000000000004</c:v>
                </c:pt>
                <c:pt idx="12">
                  <c:v>4.2</c:v>
                </c:pt>
                <c:pt idx="13">
                  <c:v>3.8</c:v>
                </c:pt>
                <c:pt idx="14">
                  <c:v>3.5</c:v>
                </c:pt>
                <c:pt idx="15">
                  <c:v>3.1</c:v>
                </c:pt>
                <c:pt idx="16">
                  <c:v>2.5</c:v>
                </c:pt>
                <c:pt idx="17">
                  <c:v>3.3</c:v>
                </c:pt>
                <c:pt idx="18">
                  <c:v>3.3</c:v>
                </c:pt>
                <c:pt idx="19">
                  <c:v>2.7</c:v>
                </c:pt>
                <c:pt idx="20">
                  <c:v>2.8</c:v>
                </c:pt>
                <c:pt idx="21">
                  <c:v>1.9</c:v>
                </c:pt>
                <c:pt idx="22">
                  <c:v>1.7</c:v>
                </c:pt>
                <c:pt idx="23">
                  <c:v>1.8</c:v>
                </c:pt>
                <c:pt idx="24">
                  <c:v>2.4</c:v>
                </c:pt>
                <c:pt idx="25">
                  <c:v>2.2999999999999998</c:v>
                </c:pt>
                <c:pt idx="26">
                  <c:v>3</c:v>
                </c:pt>
                <c:pt idx="27">
                  <c:v>2.5</c:v>
                </c:pt>
                <c:pt idx="28">
                  <c:v>3.1</c:v>
                </c:pt>
                <c:pt idx="29">
                  <c:v>3.7</c:v>
                </c:pt>
                <c:pt idx="30">
                  <c:v>3.2</c:v>
                </c:pt>
                <c:pt idx="31">
                  <c:v>4.3</c:v>
                </c:pt>
                <c:pt idx="32">
                  <c:v>3.9</c:v>
                </c:pt>
                <c:pt idx="33">
                  <c:v>3.8</c:v>
                </c:pt>
                <c:pt idx="34">
                  <c:v>4.5</c:v>
                </c:pt>
                <c:pt idx="35">
                  <c:v>4.0999999999999996</c:v>
                </c:pt>
                <c:pt idx="36">
                  <c:v>4</c:v>
                </c:pt>
                <c:pt idx="37">
                  <c:v>3.9</c:v>
                </c:pt>
                <c:pt idx="38">
                  <c:v>4.0999999999999996</c:v>
                </c:pt>
                <c:pt idx="39">
                  <c:v>4.4000000000000004</c:v>
                </c:pt>
                <c:pt idx="40">
                  <c:v>3.7</c:v>
                </c:pt>
                <c:pt idx="41">
                  <c:v>3.2</c:v>
                </c:pt>
              </c:numCache>
            </c:numRef>
          </c:val>
          <c:smooth val="0"/>
          <c:extLst>
            <c:ext xmlns:c16="http://schemas.microsoft.com/office/drawing/2014/chart" uri="{C3380CC4-5D6E-409C-BE32-E72D297353CC}">
              <c16:uniqueId val="{00000000-C590-45DA-B108-34B1826E6FCD}"/>
            </c:ext>
          </c:extLst>
        </c:ser>
        <c:ser>
          <c:idx val="1"/>
          <c:order val="1"/>
          <c:tx>
            <c:strRef>
              <c:f>Sheet1!$D$1</c:f>
              <c:strCache>
                <c:ptCount val="1"/>
                <c:pt idx="0">
                  <c:v>England</c:v>
                </c:pt>
              </c:strCache>
            </c:strRef>
          </c:tx>
          <c:spPr>
            <a:ln w="28575" cap="rnd">
              <a:solidFill>
                <a:schemeClr val="accent2"/>
              </a:solidFill>
              <a:round/>
            </a:ln>
            <a:effectLst/>
          </c:spPr>
          <c:marker>
            <c:symbol val="none"/>
          </c:marker>
          <c:cat>
            <c:strRef>
              <c:f>Sheet1!$B$44:$B$85</c:f>
              <c:strCache>
                <c:ptCount val="42"/>
                <c:pt idx="0">
                  <c:v>Oct 2011-Sep 2012</c:v>
                </c:pt>
                <c:pt idx="1">
                  <c:v>Jan 2012-Dec 2012</c:v>
                </c:pt>
                <c:pt idx="2">
                  <c:v>Apr 2012-Mar 2013</c:v>
                </c:pt>
                <c:pt idx="3">
                  <c:v>Jul 2012-Jun 2013</c:v>
                </c:pt>
                <c:pt idx="4">
                  <c:v>Oct 2012-Sep 2013</c:v>
                </c:pt>
                <c:pt idx="5">
                  <c:v>Jan 2013-Dec 2013</c:v>
                </c:pt>
                <c:pt idx="6">
                  <c:v>Apr 2013-Mar 2014</c:v>
                </c:pt>
                <c:pt idx="7">
                  <c:v>Jul 2013-Jun 2014</c:v>
                </c:pt>
                <c:pt idx="8">
                  <c:v>Oct 2013-Sep 2014</c:v>
                </c:pt>
                <c:pt idx="9">
                  <c:v>Jan 2014-Dec 2014</c:v>
                </c:pt>
                <c:pt idx="10">
                  <c:v>Apr 2014-Mar 2015</c:v>
                </c:pt>
                <c:pt idx="11">
                  <c:v>Jul 2014-Jun 2015</c:v>
                </c:pt>
                <c:pt idx="12">
                  <c:v>Oct 2014-Sep 2015</c:v>
                </c:pt>
                <c:pt idx="13">
                  <c:v>Jan 2015-Dec 2015</c:v>
                </c:pt>
                <c:pt idx="14">
                  <c:v>Apr 2015-Mar 2016</c:v>
                </c:pt>
                <c:pt idx="15">
                  <c:v>Jul 2015-Jun 2016</c:v>
                </c:pt>
                <c:pt idx="16">
                  <c:v>Oct 2015-Sep 2016</c:v>
                </c:pt>
                <c:pt idx="17">
                  <c:v>Jan 2016-Dec 2016</c:v>
                </c:pt>
                <c:pt idx="18">
                  <c:v>Apr 2016-Mar 2017</c:v>
                </c:pt>
                <c:pt idx="19">
                  <c:v>Jul 2016-Jun 2017</c:v>
                </c:pt>
                <c:pt idx="20">
                  <c:v>Oct 2016-Sep 2017</c:v>
                </c:pt>
                <c:pt idx="21">
                  <c:v>Jan 2017-Dec 2017</c:v>
                </c:pt>
                <c:pt idx="22">
                  <c:v>Apr 2017-Mar 2018</c:v>
                </c:pt>
                <c:pt idx="23">
                  <c:v>Jul 2017-Jun 2018</c:v>
                </c:pt>
                <c:pt idx="24">
                  <c:v>Oct 2017-Sep 2018</c:v>
                </c:pt>
                <c:pt idx="25">
                  <c:v>Jan 2018-Dec 2018</c:v>
                </c:pt>
                <c:pt idx="26">
                  <c:v>Apr 2018-Mar 2019</c:v>
                </c:pt>
                <c:pt idx="27">
                  <c:v>Jul 2018-Jun 2019</c:v>
                </c:pt>
                <c:pt idx="28">
                  <c:v>Oct 2018-Sep 2019</c:v>
                </c:pt>
                <c:pt idx="29">
                  <c:v>Jan 2019-Dec 2019</c:v>
                </c:pt>
                <c:pt idx="30">
                  <c:v>Apr 2019-Mar 2020</c:v>
                </c:pt>
                <c:pt idx="31">
                  <c:v>Jul 2019-Jun 2020</c:v>
                </c:pt>
                <c:pt idx="32">
                  <c:v>Oct 2019-Sep 2020</c:v>
                </c:pt>
                <c:pt idx="33">
                  <c:v>Jan 2020-Dec 2020</c:v>
                </c:pt>
                <c:pt idx="34">
                  <c:v>Apr 2020-Mar 2021</c:v>
                </c:pt>
                <c:pt idx="35">
                  <c:v>Jul 2020-Jun 2021</c:v>
                </c:pt>
                <c:pt idx="36">
                  <c:v>Oct 2020-Sep 2021</c:v>
                </c:pt>
                <c:pt idx="37">
                  <c:v>Jan 2021-Dec 2021</c:v>
                </c:pt>
                <c:pt idx="38">
                  <c:v>Apr 2021-Mar 2022</c:v>
                </c:pt>
                <c:pt idx="39">
                  <c:v>Jul 2021-Jun 2022</c:v>
                </c:pt>
                <c:pt idx="40">
                  <c:v>Oct 2021-Sep 2022</c:v>
                </c:pt>
                <c:pt idx="41">
                  <c:v>Jan 2022-Dec 2022</c:v>
                </c:pt>
              </c:strCache>
            </c:strRef>
          </c:cat>
          <c:val>
            <c:numRef>
              <c:f>Sheet1!$D$44:$D$85</c:f>
              <c:numCache>
                <c:formatCode>#,##0.0</c:formatCode>
                <c:ptCount val="42"/>
                <c:pt idx="0">
                  <c:v>8.1</c:v>
                </c:pt>
                <c:pt idx="1">
                  <c:v>8</c:v>
                </c:pt>
                <c:pt idx="2">
                  <c:v>8</c:v>
                </c:pt>
                <c:pt idx="3">
                  <c:v>8</c:v>
                </c:pt>
                <c:pt idx="4">
                  <c:v>7.9</c:v>
                </c:pt>
                <c:pt idx="5">
                  <c:v>7.6</c:v>
                </c:pt>
                <c:pt idx="6">
                  <c:v>7.3</c:v>
                </c:pt>
                <c:pt idx="7">
                  <c:v>7</c:v>
                </c:pt>
                <c:pt idx="8">
                  <c:v>6.6</c:v>
                </c:pt>
                <c:pt idx="9">
                  <c:v>6.4</c:v>
                </c:pt>
                <c:pt idx="10">
                  <c:v>6</c:v>
                </c:pt>
                <c:pt idx="11">
                  <c:v>5.7</c:v>
                </c:pt>
                <c:pt idx="12">
                  <c:v>5.5</c:v>
                </c:pt>
                <c:pt idx="13">
                  <c:v>5.3</c:v>
                </c:pt>
                <c:pt idx="14">
                  <c:v>5.2</c:v>
                </c:pt>
                <c:pt idx="15">
                  <c:v>5.2</c:v>
                </c:pt>
                <c:pt idx="16">
                  <c:v>5.0999999999999996</c:v>
                </c:pt>
                <c:pt idx="17">
                  <c:v>5</c:v>
                </c:pt>
                <c:pt idx="18">
                  <c:v>4.9000000000000004</c:v>
                </c:pt>
                <c:pt idx="19">
                  <c:v>4.7</c:v>
                </c:pt>
                <c:pt idx="20">
                  <c:v>4.5999999999999996</c:v>
                </c:pt>
                <c:pt idx="21">
                  <c:v>4.5</c:v>
                </c:pt>
                <c:pt idx="22">
                  <c:v>4.4000000000000004</c:v>
                </c:pt>
                <c:pt idx="23">
                  <c:v>4.3</c:v>
                </c:pt>
                <c:pt idx="24">
                  <c:v>4.3</c:v>
                </c:pt>
                <c:pt idx="25">
                  <c:v>4.2</c:v>
                </c:pt>
                <c:pt idx="26">
                  <c:v>4.2</c:v>
                </c:pt>
                <c:pt idx="27">
                  <c:v>4.0999999999999996</c:v>
                </c:pt>
                <c:pt idx="28">
                  <c:v>4</c:v>
                </c:pt>
                <c:pt idx="29">
                  <c:v>4</c:v>
                </c:pt>
                <c:pt idx="30">
                  <c:v>4.0999999999999996</c:v>
                </c:pt>
                <c:pt idx="31">
                  <c:v>4.0999999999999996</c:v>
                </c:pt>
                <c:pt idx="32">
                  <c:v>4.4000000000000004</c:v>
                </c:pt>
                <c:pt idx="33">
                  <c:v>4.8</c:v>
                </c:pt>
                <c:pt idx="34">
                  <c:v>5.0999999999999996</c:v>
                </c:pt>
                <c:pt idx="35">
                  <c:v>5.2</c:v>
                </c:pt>
                <c:pt idx="36">
                  <c:v>5</c:v>
                </c:pt>
                <c:pt idx="37">
                  <c:v>4.5999999999999996</c:v>
                </c:pt>
                <c:pt idx="38">
                  <c:v>4.3</c:v>
                </c:pt>
                <c:pt idx="39">
                  <c:v>3.9</c:v>
                </c:pt>
                <c:pt idx="40">
                  <c:v>3.8</c:v>
                </c:pt>
                <c:pt idx="41">
                  <c:v>3.7</c:v>
                </c:pt>
              </c:numCache>
            </c:numRef>
          </c:val>
          <c:smooth val="0"/>
          <c:extLst>
            <c:ext xmlns:c16="http://schemas.microsoft.com/office/drawing/2014/chart" uri="{C3380CC4-5D6E-409C-BE32-E72D297353CC}">
              <c16:uniqueId val="{00000001-C590-45DA-B108-34B1826E6FCD}"/>
            </c:ext>
          </c:extLst>
        </c:ser>
        <c:dLbls>
          <c:showLegendKey val="0"/>
          <c:showVal val="0"/>
          <c:showCatName val="0"/>
          <c:showSerName val="0"/>
          <c:showPercent val="0"/>
          <c:showBubbleSize val="0"/>
        </c:dLbls>
        <c:smooth val="0"/>
        <c:axId val="1486175664"/>
        <c:axId val="1249999504"/>
      </c:lineChart>
      <c:catAx>
        <c:axId val="1486175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crossAx val="1249999504"/>
        <c:crosses val="autoZero"/>
        <c:auto val="1"/>
        <c:lblAlgn val="ctr"/>
        <c:lblOffset val="100"/>
        <c:noMultiLvlLbl val="0"/>
      </c:catAx>
      <c:valAx>
        <c:axId val="1249999504"/>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86175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Data!$B$8</c:f>
              <c:strCache>
                <c:ptCount val="1"/>
                <c:pt idx="0">
                  <c:v>Buckinghamshire </c:v>
                </c:pt>
              </c:strCache>
            </c:strRef>
          </c:tx>
          <c:spPr>
            <a:ln w="28575" cap="rnd">
              <a:solidFill>
                <a:schemeClr val="accent1"/>
              </a:solidFill>
              <a:round/>
            </a:ln>
            <a:effectLst/>
          </c:spPr>
          <c:marker>
            <c:symbol val="none"/>
          </c:marker>
          <c:cat>
            <c:strRef>
              <c:f>Data!$A$9:$A$62</c:f>
              <c:strCache>
                <c:ptCount val="54"/>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strCache>
            </c:strRef>
          </c:cat>
          <c:val>
            <c:numRef>
              <c:f>Data!$B$9:$B$62</c:f>
              <c:numCache>
                <c:formatCode>#,##0.0</c:formatCode>
                <c:ptCount val="54"/>
                <c:pt idx="0">
                  <c:v>1.1000000000000001</c:v>
                </c:pt>
                <c:pt idx="1">
                  <c:v>1.1000000000000001</c:v>
                </c:pt>
                <c:pt idx="2">
                  <c:v>1.2</c:v>
                </c:pt>
                <c:pt idx="3">
                  <c:v>1.2</c:v>
                </c:pt>
                <c:pt idx="4">
                  <c:v>1.2</c:v>
                </c:pt>
                <c:pt idx="5">
                  <c:v>1.3</c:v>
                </c:pt>
                <c:pt idx="6">
                  <c:v>1.3</c:v>
                </c:pt>
                <c:pt idx="7">
                  <c:v>1.4</c:v>
                </c:pt>
                <c:pt idx="8">
                  <c:v>1.4</c:v>
                </c:pt>
                <c:pt idx="9">
                  <c:v>1.5</c:v>
                </c:pt>
                <c:pt idx="10">
                  <c:v>1.5</c:v>
                </c:pt>
                <c:pt idx="11">
                  <c:v>1.5</c:v>
                </c:pt>
                <c:pt idx="12">
                  <c:v>1.6</c:v>
                </c:pt>
                <c:pt idx="13">
                  <c:v>1.6</c:v>
                </c:pt>
                <c:pt idx="14">
                  <c:v>1.7</c:v>
                </c:pt>
                <c:pt idx="15">
                  <c:v>2.9</c:v>
                </c:pt>
                <c:pt idx="16">
                  <c:v>4.5999999999999996</c:v>
                </c:pt>
                <c:pt idx="17">
                  <c:v>4.4000000000000004</c:v>
                </c:pt>
                <c:pt idx="18">
                  <c:v>4.5999999999999996</c:v>
                </c:pt>
                <c:pt idx="19">
                  <c:v>4.8</c:v>
                </c:pt>
                <c:pt idx="20">
                  <c:v>4.7</c:v>
                </c:pt>
                <c:pt idx="21">
                  <c:v>4.4000000000000004</c:v>
                </c:pt>
                <c:pt idx="22">
                  <c:v>4.5</c:v>
                </c:pt>
                <c:pt idx="23">
                  <c:v>4.5</c:v>
                </c:pt>
                <c:pt idx="24">
                  <c:v>4.3</c:v>
                </c:pt>
                <c:pt idx="25">
                  <c:v>4.5</c:v>
                </c:pt>
                <c:pt idx="26">
                  <c:v>4.5</c:v>
                </c:pt>
                <c:pt idx="27">
                  <c:v>4.4000000000000004</c:v>
                </c:pt>
                <c:pt idx="28">
                  <c:v>4.0999999999999996</c:v>
                </c:pt>
                <c:pt idx="29">
                  <c:v>3.7</c:v>
                </c:pt>
                <c:pt idx="30">
                  <c:v>3.7</c:v>
                </c:pt>
                <c:pt idx="31">
                  <c:v>3.5</c:v>
                </c:pt>
                <c:pt idx="32">
                  <c:v>3.3</c:v>
                </c:pt>
                <c:pt idx="33">
                  <c:v>3.2</c:v>
                </c:pt>
                <c:pt idx="34">
                  <c:v>3.1</c:v>
                </c:pt>
                <c:pt idx="35">
                  <c:v>3</c:v>
                </c:pt>
                <c:pt idx="36">
                  <c:v>2.9</c:v>
                </c:pt>
                <c:pt idx="37">
                  <c:v>2.9</c:v>
                </c:pt>
                <c:pt idx="38">
                  <c:v>2.8</c:v>
                </c:pt>
                <c:pt idx="39">
                  <c:v>2.7</c:v>
                </c:pt>
                <c:pt idx="40">
                  <c:v>2.6</c:v>
                </c:pt>
                <c:pt idx="41">
                  <c:v>2.6</c:v>
                </c:pt>
                <c:pt idx="42">
                  <c:v>2.5</c:v>
                </c:pt>
                <c:pt idx="43">
                  <c:v>2.6</c:v>
                </c:pt>
                <c:pt idx="44">
                  <c:v>2.6</c:v>
                </c:pt>
                <c:pt idx="45">
                  <c:v>2.5</c:v>
                </c:pt>
                <c:pt idx="46">
                  <c:v>2.6</c:v>
                </c:pt>
                <c:pt idx="47">
                  <c:v>2.6</c:v>
                </c:pt>
                <c:pt idx="48">
                  <c:v>2.6</c:v>
                </c:pt>
                <c:pt idx="49">
                  <c:v>2.5</c:v>
                </c:pt>
                <c:pt idx="50">
                  <c:v>2.5</c:v>
                </c:pt>
                <c:pt idx="51">
                  <c:v>2.6</c:v>
                </c:pt>
                <c:pt idx="52">
                  <c:v>2.5</c:v>
                </c:pt>
                <c:pt idx="53">
                  <c:v>2.6</c:v>
                </c:pt>
              </c:numCache>
            </c:numRef>
          </c:val>
          <c:smooth val="0"/>
          <c:extLst>
            <c:ext xmlns:c16="http://schemas.microsoft.com/office/drawing/2014/chart" uri="{C3380CC4-5D6E-409C-BE32-E72D297353CC}">
              <c16:uniqueId val="{00000000-6C1D-44BA-9BBB-35DF440B99D0}"/>
            </c:ext>
          </c:extLst>
        </c:ser>
        <c:ser>
          <c:idx val="1"/>
          <c:order val="1"/>
          <c:tx>
            <c:strRef>
              <c:f>Data!$C$8</c:f>
              <c:strCache>
                <c:ptCount val="1"/>
                <c:pt idx="0">
                  <c:v>England</c:v>
                </c:pt>
              </c:strCache>
            </c:strRef>
          </c:tx>
          <c:spPr>
            <a:ln w="28575" cap="rnd">
              <a:solidFill>
                <a:schemeClr val="accent2"/>
              </a:solidFill>
              <a:round/>
            </a:ln>
            <a:effectLst/>
          </c:spPr>
          <c:marker>
            <c:symbol val="none"/>
          </c:marker>
          <c:cat>
            <c:strRef>
              <c:f>Data!$A$9:$A$62</c:f>
              <c:strCache>
                <c:ptCount val="54"/>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strCache>
            </c:strRef>
          </c:cat>
          <c:val>
            <c:numRef>
              <c:f>Data!$C$9:$C$62</c:f>
              <c:numCache>
                <c:formatCode>#,##0.0</c:formatCode>
                <c:ptCount val="54"/>
                <c:pt idx="0">
                  <c:v>2.4</c:v>
                </c:pt>
                <c:pt idx="1">
                  <c:v>2.5</c:v>
                </c:pt>
                <c:pt idx="2">
                  <c:v>2.6</c:v>
                </c:pt>
                <c:pt idx="3">
                  <c:v>2.6</c:v>
                </c:pt>
                <c:pt idx="4">
                  <c:v>2.6</c:v>
                </c:pt>
                <c:pt idx="5">
                  <c:v>2.7</c:v>
                </c:pt>
                <c:pt idx="6">
                  <c:v>2.7</c:v>
                </c:pt>
                <c:pt idx="7">
                  <c:v>2.7</c:v>
                </c:pt>
                <c:pt idx="8">
                  <c:v>2.8</c:v>
                </c:pt>
                <c:pt idx="9">
                  <c:v>2.8</c:v>
                </c:pt>
                <c:pt idx="10">
                  <c:v>2.8</c:v>
                </c:pt>
                <c:pt idx="11">
                  <c:v>2.9</c:v>
                </c:pt>
                <c:pt idx="12">
                  <c:v>2.9</c:v>
                </c:pt>
                <c:pt idx="13">
                  <c:v>3</c:v>
                </c:pt>
                <c:pt idx="14">
                  <c:v>3</c:v>
                </c:pt>
                <c:pt idx="15">
                  <c:v>5</c:v>
                </c:pt>
                <c:pt idx="16">
                  <c:v>6.4</c:v>
                </c:pt>
                <c:pt idx="17">
                  <c:v>6.2</c:v>
                </c:pt>
                <c:pt idx="18">
                  <c:v>6.4</c:v>
                </c:pt>
                <c:pt idx="19">
                  <c:v>6.5</c:v>
                </c:pt>
                <c:pt idx="20">
                  <c:v>6.4</c:v>
                </c:pt>
                <c:pt idx="21">
                  <c:v>6.2</c:v>
                </c:pt>
                <c:pt idx="22">
                  <c:v>6.3</c:v>
                </c:pt>
                <c:pt idx="23">
                  <c:v>6.3</c:v>
                </c:pt>
                <c:pt idx="24">
                  <c:v>6.1</c:v>
                </c:pt>
                <c:pt idx="25">
                  <c:v>6.4</c:v>
                </c:pt>
                <c:pt idx="26">
                  <c:v>6.4</c:v>
                </c:pt>
                <c:pt idx="27">
                  <c:v>6.3</c:v>
                </c:pt>
                <c:pt idx="28">
                  <c:v>5.9</c:v>
                </c:pt>
                <c:pt idx="29">
                  <c:v>5.5</c:v>
                </c:pt>
                <c:pt idx="30">
                  <c:v>5.4</c:v>
                </c:pt>
                <c:pt idx="31">
                  <c:v>5.2</c:v>
                </c:pt>
                <c:pt idx="32">
                  <c:v>4.9000000000000004</c:v>
                </c:pt>
                <c:pt idx="33">
                  <c:v>4.7</c:v>
                </c:pt>
                <c:pt idx="34">
                  <c:v>4.5</c:v>
                </c:pt>
                <c:pt idx="35">
                  <c:v>4.4000000000000004</c:v>
                </c:pt>
                <c:pt idx="36">
                  <c:v>4.3</c:v>
                </c:pt>
                <c:pt idx="37">
                  <c:v>4.3</c:v>
                </c:pt>
                <c:pt idx="38">
                  <c:v>4.2</c:v>
                </c:pt>
                <c:pt idx="39">
                  <c:v>3.9</c:v>
                </c:pt>
                <c:pt idx="40">
                  <c:v>3.8</c:v>
                </c:pt>
                <c:pt idx="41">
                  <c:v>3.8</c:v>
                </c:pt>
                <c:pt idx="42">
                  <c:v>3.7</c:v>
                </c:pt>
                <c:pt idx="43">
                  <c:v>3.7</c:v>
                </c:pt>
                <c:pt idx="44">
                  <c:v>3.7</c:v>
                </c:pt>
                <c:pt idx="45">
                  <c:v>3.6</c:v>
                </c:pt>
                <c:pt idx="46">
                  <c:v>3.6</c:v>
                </c:pt>
                <c:pt idx="47">
                  <c:v>3.7</c:v>
                </c:pt>
                <c:pt idx="48">
                  <c:v>3.6</c:v>
                </c:pt>
                <c:pt idx="49">
                  <c:v>3.7</c:v>
                </c:pt>
                <c:pt idx="50">
                  <c:v>3.8</c:v>
                </c:pt>
                <c:pt idx="51">
                  <c:v>3.8</c:v>
                </c:pt>
                <c:pt idx="52">
                  <c:v>3.7</c:v>
                </c:pt>
                <c:pt idx="53">
                  <c:v>3.8</c:v>
                </c:pt>
              </c:numCache>
            </c:numRef>
          </c:val>
          <c:smooth val="0"/>
          <c:extLst>
            <c:ext xmlns:c16="http://schemas.microsoft.com/office/drawing/2014/chart" uri="{C3380CC4-5D6E-409C-BE32-E72D297353CC}">
              <c16:uniqueId val="{00000001-6C1D-44BA-9BBB-35DF440B99D0}"/>
            </c:ext>
          </c:extLst>
        </c:ser>
        <c:dLbls>
          <c:showLegendKey val="0"/>
          <c:showVal val="0"/>
          <c:showCatName val="0"/>
          <c:showSerName val="0"/>
          <c:showPercent val="0"/>
          <c:showBubbleSize val="0"/>
        </c:dLbls>
        <c:smooth val="0"/>
        <c:axId val="1595782864"/>
        <c:axId val="1484370880"/>
      </c:lineChart>
      <c:catAx>
        <c:axId val="1595782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484370880"/>
        <c:crosses val="autoZero"/>
        <c:auto val="1"/>
        <c:lblAlgn val="ctr"/>
        <c:lblOffset val="100"/>
        <c:noMultiLvlLbl val="0"/>
      </c:catAx>
      <c:valAx>
        <c:axId val="148437088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57828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'[Chart in Microsoft PowerPoint]Sheet1'!$C$1</c:f>
              <c:strCache>
                <c:ptCount val="1"/>
                <c:pt idx="0">
                  <c:v>Buckinghamshire</c:v>
                </c:pt>
              </c:strCache>
            </c:strRef>
          </c:tx>
          <c:spPr>
            <a:ln w="28575" cap="rnd">
              <a:solidFill>
                <a:schemeClr val="accent1"/>
              </a:solidFill>
              <a:round/>
            </a:ln>
            <a:effectLst/>
          </c:spPr>
          <c:marker>
            <c:symbol val="none"/>
          </c:marker>
          <c:cat>
            <c:strRef>
              <c:f>'[Chart in Microsoft PowerPoint]Sheet1'!$B$2:$B$43</c:f>
              <c:strCache>
                <c:ptCount val="42"/>
                <c:pt idx="0">
                  <c:v>Oct 2011-Sep 2012</c:v>
                </c:pt>
                <c:pt idx="1">
                  <c:v>Jan 2012-Dec 2012</c:v>
                </c:pt>
                <c:pt idx="2">
                  <c:v>Apr 2012-Mar 2013</c:v>
                </c:pt>
                <c:pt idx="3">
                  <c:v>Jul 2012-Jun 2013</c:v>
                </c:pt>
                <c:pt idx="4">
                  <c:v>Oct 2012-Sep 2013</c:v>
                </c:pt>
                <c:pt idx="5">
                  <c:v>Jan 2013-Dec 2013</c:v>
                </c:pt>
                <c:pt idx="6">
                  <c:v>Apr 2013-Mar 2014</c:v>
                </c:pt>
                <c:pt idx="7">
                  <c:v>Jul 2013-Jun 2014</c:v>
                </c:pt>
                <c:pt idx="8">
                  <c:v>Oct 2013-Sep 2014</c:v>
                </c:pt>
                <c:pt idx="9">
                  <c:v>Jan 2014-Dec 2014</c:v>
                </c:pt>
                <c:pt idx="10">
                  <c:v>Apr 2014-Mar 2015</c:v>
                </c:pt>
                <c:pt idx="11">
                  <c:v>Jul 2014-Jun 2015</c:v>
                </c:pt>
                <c:pt idx="12">
                  <c:v>Oct 2014-Sep 2015</c:v>
                </c:pt>
                <c:pt idx="13">
                  <c:v>Jan 2015-Dec 2015</c:v>
                </c:pt>
                <c:pt idx="14">
                  <c:v>Apr 2015-Mar 2016</c:v>
                </c:pt>
                <c:pt idx="15">
                  <c:v>Jul 2015-Jun 2016</c:v>
                </c:pt>
                <c:pt idx="16">
                  <c:v>Oct 2015-Sep 2016</c:v>
                </c:pt>
                <c:pt idx="17">
                  <c:v>Jan 2016-Dec 2016</c:v>
                </c:pt>
                <c:pt idx="18">
                  <c:v>Apr 2016-Mar 2017</c:v>
                </c:pt>
                <c:pt idx="19">
                  <c:v>Jul 2016-Jun 2017</c:v>
                </c:pt>
                <c:pt idx="20">
                  <c:v>Oct 2016-Sep 2017</c:v>
                </c:pt>
                <c:pt idx="21">
                  <c:v>Jan 2017-Dec 2017</c:v>
                </c:pt>
                <c:pt idx="22">
                  <c:v>Apr 2017-Mar 2018</c:v>
                </c:pt>
                <c:pt idx="23">
                  <c:v>Jul 2017-Jun 2018</c:v>
                </c:pt>
                <c:pt idx="24">
                  <c:v>Oct 2017-Sep 2018</c:v>
                </c:pt>
                <c:pt idx="25">
                  <c:v>Jan 2018-Dec 2018</c:v>
                </c:pt>
                <c:pt idx="26">
                  <c:v>Apr 2018-Mar 2019</c:v>
                </c:pt>
                <c:pt idx="27">
                  <c:v>Jul 2018-Jun 2019</c:v>
                </c:pt>
                <c:pt idx="28">
                  <c:v>Oct 2018-Sep 2019</c:v>
                </c:pt>
                <c:pt idx="29">
                  <c:v>Jan 2019-Dec 2019</c:v>
                </c:pt>
                <c:pt idx="30">
                  <c:v>Apr 2019-Mar 2020</c:v>
                </c:pt>
                <c:pt idx="31">
                  <c:v>Jul 2019-Jun 2020</c:v>
                </c:pt>
                <c:pt idx="32">
                  <c:v>Oct 2019-Sep 2020</c:v>
                </c:pt>
                <c:pt idx="33">
                  <c:v>Jan 2020-Dec 2020</c:v>
                </c:pt>
                <c:pt idx="34">
                  <c:v>Apr 2020-Mar 2021</c:v>
                </c:pt>
                <c:pt idx="35">
                  <c:v>Jul 2020-Jun 2021</c:v>
                </c:pt>
                <c:pt idx="36">
                  <c:v>Oct 2020-Sep 2021</c:v>
                </c:pt>
                <c:pt idx="37">
                  <c:v>Jan 2021-Dec 2021</c:v>
                </c:pt>
                <c:pt idx="38">
                  <c:v>Apr 2021-Mar 2022</c:v>
                </c:pt>
                <c:pt idx="39">
                  <c:v>Jul 2021-Jun 2022</c:v>
                </c:pt>
                <c:pt idx="40">
                  <c:v>Oct 2021-Sep 2022</c:v>
                </c:pt>
                <c:pt idx="41">
                  <c:v>Jan 2022-Dec 2022</c:v>
                </c:pt>
              </c:strCache>
            </c:strRef>
          </c:cat>
          <c:val>
            <c:numRef>
              <c:f>'[Chart in Microsoft PowerPoint]Sheet1'!$C$2:$C$43</c:f>
              <c:numCache>
                <c:formatCode>#,##0.0</c:formatCode>
                <c:ptCount val="42"/>
                <c:pt idx="0">
                  <c:v>76.7</c:v>
                </c:pt>
                <c:pt idx="1">
                  <c:v>76.400000000000006</c:v>
                </c:pt>
                <c:pt idx="2">
                  <c:v>76</c:v>
                </c:pt>
                <c:pt idx="3">
                  <c:v>75.8</c:v>
                </c:pt>
                <c:pt idx="4">
                  <c:v>76.099999999999994</c:v>
                </c:pt>
                <c:pt idx="5">
                  <c:v>76.3</c:v>
                </c:pt>
                <c:pt idx="6">
                  <c:v>77</c:v>
                </c:pt>
                <c:pt idx="7">
                  <c:v>77.2</c:v>
                </c:pt>
                <c:pt idx="8">
                  <c:v>77.5</c:v>
                </c:pt>
                <c:pt idx="9">
                  <c:v>78.599999999999994</c:v>
                </c:pt>
                <c:pt idx="10">
                  <c:v>78.3</c:v>
                </c:pt>
                <c:pt idx="11">
                  <c:v>77.900000000000006</c:v>
                </c:pt>
                <c:pt idx="12">
                  <c:v>79.099999999999994</c:v>
                </c:pt>
                <c:pt idx="13">
                  <c:v>79.5</c:v>
                </c:pt>
                <c:pt idx="14">
                  <c:v>79.7</c:v>
                </c:pt>
                <c:pt idx="15">
                  <c:v>79.900000000000006</c:v>
                </c:pt>
                <c:pt idx="16">
                  <c:v>79.599999999999994</c:v>
                </c:pt>
                <c:pt idx="17">
                  <c:v>81.2</c:v>
                </c:pt>
                <c:pt idx="18">
                  <c:v>81.599999999999994</c:v>
                </c:pt>
                <c:pt idx="19">
                  <c:v>82.8</c:v>
                </c:pt>
                <c:pt idx="20">
                  <c:v>82.8</c:v>
                </c:pt>
                <c:pt idx="21">
                  <c:v>81.7</c:v>
                </c:pt>
                <c:pt idx="22">
                  <c:v>80.400000000000006</c:v>
                </c:pt>
                <c:pt idx="23">
                  <c:v>80.900000000000006</c:v>
                </c:pt>
                <c:pt idx="24">
                  <c:v>80.2</c:v>
                </c:pt>
                <c:pt idx="25">
                  <c:v>80.5</c:v>
                </c:pt>
                <c:pt idx="26">
                  <c:v>80</c:v>
                </c:pt>
                <c:pt idx="27">
                  <c:v>80.3</c:v>
                </c:pt>
                <c:pt idx="28">
                  <c:v>80</c:v>
                </c:pt>
                <c:pt idx="29">
                  <c:v>79.3</c:v>
                </c:pt>
                <c:pt idx="30">
                  <c:v>81.5</c:v>
                </c:pt>
                <c:pt idx="31">
                  <c:v>79.900000000000006</c:v>
                </c:pt>
                <c:pt idx="32">
                  <c:v>78.7</c:v>
                </c:pt>
                <c:pt idx="33">
                  <c:v>77.7</c:v>
                </c:pt>
                <c:pt idx="34">
                  <c:v>75.8</c:v>
                </c:pt>
                <c:pt idx="35">
                  <c:v>76.7</c:v>
                </c:pt>
                <c:pt idx="36">
                  <c:v>77.3</c:v>
                </c:pt>
                <c:pt idx="37">
                  <c:v>77.599999999999994</c:v>
                </c:pt>
                <c:pt idx="38">
                  <c:v>79.8</c:v>
                </c:pt>
                <c:pt idx="39">
                  <c:v>80.099999999999994</c:v>
                </c:pt>
                <c:pt idx="40">
                  <c:v>81.5</c:v>
                </c:pt>
                <c:pt idx="41">
                  <c:v>81.599999999999994</c:v>
                </c:pt>
              </c:numCache>
            </c:numRef>
          </c:val>
          <c:smooth val="0"/>
          <c:extLst>
            <c:ext xmlns:c16="http://schemas.microsoft.com/office/drawing/2014/chart" uri="{C3380CC4-5D6E-409C-BE32-E72D297353CC}">
              <c16:uniqueId val="{00000000-6AE7-475F-9913-7B3A52496598}"/>
            </c:ext>
          </c:extLst>
        </c:ser>
        <c:ser>
          <c:idx val="1"/>
          <c:order val="1"/>
          <c:tx>
            <c:strRef>
              <c:f>'[Chart in Microsoft PowerPoint]Sheet1'!$D$1</c:f>
              <c:strCache>
                <c:ptCount val="1"/>
                <c:pt idx="0">
                  <c:v>England</c:v>
                </c:pt>
              </c:strCache>
            </c:strRef>
          </c:tx>
          <c:spPr>
            <a:ln w="28575" cap="rnd">
              <a:solidFill>
                <a:schemeClr val="accent2"/>
              </a:solidFill>
              <a:round/>
            </a:ln>
            <a:effectLst/>
          </c:spPr>
          <c:marker>
            <c:symbol val="none"/>
          </c:marker>
          <c:cat>
            <c:strRef>
              <c:f>'[Chart in Microsoft PowerPoint]Sheet1'!$B$2:$B$43</c:f>
              <c:strCache>
                <c:ptCount val="42"/>
                <c:pt idx="0">
                  <c:v>Oct 2011-Sep 2012</c:v>
                </c:pt>
                <c:pt idx="1">
                  <c:v>Jan 2012-Dec 2012</c:v>
                </c:pt>
                <c:pt idx="2">
                  <c:v>Apr 2012-Mar 2013</c:v>
                </c:pt>
                <c:pt idx="3">
                  <c:v>Jul 2012-Jun 2013</c:v>
                </c:pt>
                <c:pt idx="4">
                  <c:v>Oct 2012-Sep 2013</c:v>
                </c:pt>
                <c:pt idx="5">
                  <c:v>Jan 2013-Dec 2013</c:v>
                </c:pt>
                <c:pt idx="6">
                  <c:v>Apr 2013-Mar 2014</c:v>
                </c:pt>
                <c:pt idx="7">
                  <c:v>Jul 2013-Jun 2014</c:v>
                </c:pt>
                <c:pt idx="8">
                  <c:v>Oct 2013-Sep 2014</c:v>
                </c:pt>
                <c:pt idx="9">
                  <c:v>Jan 2014-Dec 2014</c:v>
                </c:pt>
                <c:pt idx="10">
                  <c:v>Apr 2014-Mar 2015</c:v>
                </c:pt>
                <c:pt idx="11">
                  <c:v>Jul 2014-Jun 2015</c:v>
                </c:pt>
                <c:pt idx="12">
                  <c:v>Oct 2014-Sep 2015</c:v>
                </c:pt>
                <c:pt idx="13">
                  <c:v>Jan 2015-Dec 2015</c:v>
                </c:pt>
                <c:pt idx="14">
                  <c:v>Apr 2015-Mar 2016</c:v>
                </c:pt>
                <c:pt idx="15">
                  <c:v>Jul 2015-Jun 2016</c:v>
                </c:pt>
                <c:pt idx="16">
                  <c:v>Oct 2015-Sep 2016</c:v>
                </c:pt>
                <c:pt idx="17">
                  <c:v>Jan 2016-Dec 2016</c:v>
                </c:pt>
                <c:pt idx="18">
                  <c:v>Apr 2016-Mar 2017</c:v>
                </c:pt>
                <c:pt idx="19">
                  <c:v>Jul 2016-Jun 2017</c:v>
                </c:pt>
                <c:pt idx="20">
                  <c:v>Oct 2016-Sep 2017</c:v>
                </c:pt>
                <c:pt idx="21">
                  <c:v>Jan 2017-Dec 2017</c:v>
                </c:pt>
                <c:pt idx="22">
                  <c:v>Apr 2017-Mar 2018</c:v>
                </c:pt>
                <c:pt idx="23">
                  <c:v>Jul 2017-Jun 2018</c:v>
                </c:pt>
                <c:pt idx="24">
                  <c:v>Oct 2017-Sep 2018</c:v>
                </c:pt>
                <c:pt idx="25">
                  <c:v>Jan 2018-Dec 2018</c:v>
                </c:pt>
                <c:pt idx="26">
                  <c:v>Apr 2018-Mar 2019</c:v>
                </c:pt>
                <c:pt idx="27">
                  <c:v>Jul 2018-Jun 2019</c:v>
                </c:pt>
                <c:pt idx="28">
                  <c:v>Oct 2018-Sep 2019</c:v>
                </c:pt>
                <c:pt idx="29">
                  <c:v>Jan 2019-Dec 2019</c:v>
                </c:pt>
                <c:pt idx="30">
                  <c:v>Apr 2019-Mar 2020</c:v>
                </c:pt>
                <c:pt idx="31">
                  <c:v>Jul 2019-Jun 2020</c:v>
                </c:pt>
                <c:pt idx="32">
                  <c:v>Oct 2019-Sep 2020</c:v>
                </c:pt>
                <c:pt idx="33">
                  <c:v>Jan 2020-Dec 2020</c:v>
                </c:pt>
                <c:pt idx="34">
                  <c:v>Apr 2020-Mar 2021</c:v>
                </c:pt>
                <c:pt idx="35">
                  <c:v>Jul 2020-Jun 2021</c:v>
                </c:pt>
                <c:pt idx="36">
                  <c:v>Oct 2020-Sep 2021</c:v>
                </c:pt>
                <c:pt idx="37">
                  <c:v>Jan 2021-Dec 2021</c:v>
                </c:pt>
                <c:pt idx="38">
                  <c:v>Apr 2021-Mar 2022</c:v>
                </c:pt>
                <c:pt idx="39">
                  <c:v>Jul 2021-Jun 2022</c:v>
                </c:pt>
                <c:pt idx="40">
                  <c:v>Oct 2021-Sep 2022</c:v>
                </c:pt>
                <c:pt idx="41">
                  <c:v>Jan 2022-Dec 2022</c:v>
                </c:pt>
              </c:strCache>
            </c:strRef>
          </c:cat>
          <c:val>
            <c:numRef>
              <c:f>'[Chart in Microsoft PowerPoint]Sheet1'!$D$2:$D$43</c:f>
              <c:numCache>
                <c:formatCode>#,##0.0</c:formatCode>
                <c:ptCount val="42"/>
                <c:pt idx="0">
                  <c:v>70.5</c:v>
                </c:pt>
                <c:pt idx="1">
                  <c:v>70.8</c:v>
                </c:pt>
                <c:pt idx="2">
                  <c:v>71</c:v>
                </c:pt>
                <c:pt idx="3">
                  <c:v>71.099999999999994</c:v>
                </c:pt>
                <c:pt idx="4">
                  <c:v>71.2</c:v>
                </c:pt>
                <c:pt idx="5">
                  <c:v>71.5</c:v>
                </c:pt>
                <c:pt idx="6">
                  <c:v>71.7</c:v>
                </c:pt>
                <c:pt idx="7">
                  <c:v>72</c:v>
                </c:pt>
                <c:pt idx="8">
                  <c:v>72.3</c:v>
                </c:pt>
                <c:pt idx="9">
                  <c:v>72.5</c:v>
                </c:pt>
                <c:pt idx="10">
                  <c:v>72.900000000000006</c:v>
                </c:pt>
                <c:pt idx="11">
                  <c:v>73.2</c:v>
                </c:pt>
                <c:pt idx="12">
                  <c:v>73.5</c:v>
                </c:pt>
                <c:pt idx="13">
                  <c:v>73.8</c:v>
                </c:pt>
                <c:pt idx="14">
                  <c:v>73.900000000000006</c:v>
                </c:pt>
                <c:pt idx="15">
                  <c:v>74</c:v>
                </c:pt>
                <c:pt idx="16">
                  <c:v>74.099999999999994</c:v>
                </c:pt>
                <c:pt idx="17">
                  <c:v>74.2</c:v>
                </c:pt>
                <c:pt idx="18">
                  <c:v>74.400000000000006</c:v>
                </c:pt>
                <c:pt idx="19">
                  <c:v>74.599999999999994</c:v>
                </c:pt>
                <c:pt idx="20">
                  <c:v>74.7</c:v>
                </c:pt>
                <c:pt idx="21">
                  <c:v>75.099999999999994</c:v>
                </c:pt>
                <c:pt idx="22">
                  <c:v>75.2</c:v>
                </c:pt>
                <c:pt idx="23">
                  <c:v>75.2</c:v>
                </c:pt>
                <c:pt idx="24">
                  <c:v>75.3</c:v>
                </c:pt>
                <c:pt idx="25">
                  <c:v>75.400000000000006</c:v>
                </c:pt>
                <c:pt idx="26">
                  <c:v>75.599999999999994</c:v>
                </c:pt>
                <c:pt idx="27">
                  <c:v>75.8</c:v>
                </c:pt>
                <c:pt idx="28">
                  <c:v>75.900000000000006</c:v>
                </c:pt>
                <c:pt idx="29">
                  <c:v>76</c:v>
                </c:pt>
                <c:pt idx="30">
                  <c:v>76.2</c:v>
                </c:pt>
                <c:pt idx="31">
                  <c:v>76.2</c:v>
                </c:pt>
                <c:pt idx="32">
                  <c:v>75.900000000000006</c:v>
                </c:pt>
                <c:pt idx="33">
                  <c:v>75.599999999999994</c:v>
                </c:pt>
                <c:pt idx="34">
                  <c:v>75.2</c:v>
                </c:pt>
                <c:pt idx="35">
                  <c:v>74.8</c:v>
                </c:pt>
                <c:pt idx="36">
                  <c:v>75</c:v>
                </c:pt>
                <c:pt idx="37">
                  <c:v>75.099999999999994</c:v>
                </c:pt>
                <c:pt idx="38">
                  <c:v>75.400000000000006</c:v>
                </c:pt>
                <c:pt idx="39">
                  <c:v>75.7</c:v>
                </c:pt>
                <c:pt idx="40">
                  <c:v>75.7</c:v>
                </c:pt>
                <c:pt idx="41">
                  <c:v>75.8</c:v>
                </c:pt>
              </c:numCache>
            </c:numRef>
          </c:val>
          <c:smooth val="0"/>
          <c:extLst>
            <c:ext xmlns:c16="http://schemas.microsoft.com/office/drawing/2014/chart" uri="{C3380CC4-5D6E-409C-BE32-E72D297353CC}">
              <c16:uniqueId val="{00000001-6AE7-475F-9913-7B3A52496598}"/>
            </c:ext>
          </c:extLst>
        </c:ser>
        <c:dLbls>
          <c:showLegendKey val="0"/>
          <c:showVal val="0"/>
          <c:showCatName val="0"/>
          <c:showSerName val="0"/>
          <c:showPercent val="0"/>
          <c:showBubbleSize val="0"/>
        </c:dLbls>
        <c:smooth val="0"/>
        <c:axId val="1486175664"/>
        <c:axId val="1249999504"/>
      </c:lineChart>
      <c:catAx>
        <c:axId val="1486175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crossAx val="1249999504"/>
        <c:crosses val="autoZero"/>
        <c:auto val="1"/>
        <c:lblAlgn val="ctr"/>
        <c:lblOffset val="100"/>
        <c:noMultiLvlLbl val="0"/>
      </c:catAx>
      <c:valAx>
        <c:axId val="1249999504"/>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86175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Sheet1!$A$47</c:f>
              <c:strCache>
                <c:ptCount val="1"/>
                <c:pt idx="0">
                  <c:v>Economically inactive - student</c:v>
                </c:pt>
              </c:strCache>
            </c:strRef>
          </c:tx>
          <c:spPr>
            <a:solidFill>
              <a:schemeClr val="accent1"/>
            </a:solidFill>
            <a:ln>
              <a:noFill/>
            </a:ln>
            <a:effectLst/>
          </c:spPr>
          <c:invertIfNegative val="0"/>
          <c:cat>
            <c:numRef>
              <c:f>Sheet1!$B$46:$F$46</c:f>
              <c:numCache>
                <c:formatCode>General</c:formatCode>
                <c:ptCount val="5"/>
                <c:pt idx="0">
                  <c:v>2018</c:v>
                </c:pt>
                <c:pt idx="1">
                  <c:v>2019</c:v>
                </c:pt>
                <c:pt idx="2">
                  <c:v>2020</c:v>
                </c:pt>
                <c:pt idx="3">
                  <c:v>2021</c:v>
                </c:pt>
                <c:pt idx="4">
                  <c:v>2022</c:v>
                </c:pt>
              </c:numCache>
            </c:numRef>
          </c:cat>
          <c:val>
            <c:numRef>
              <c:f>Sheet1!$B$47:$F$47</c:f>
              <c:numCache>
                <c:formatCode>0.0%</c:formatCode>
                <c:ptCount val="5"/>
                <c:pt idx="0">
                  <c:v>5.5883266066438994E-2</c:v>
                </c:pt>
                <c:pt idx="1">
                  <c:v>5.4178145087235993E-2</c:v>
                </c:pt>
                <c:pt idx="2">
                  <c:v>6.4436943847806072E-2</c:v>
                </c:pt>
                <c:pt idx="3">
                  <c:v>5.6994818652849742E-2</c:v>
                </c:pt>
                <c:pt idx="4">
                  <c:v>3.2766990291262135E-2</c:v>
                </c:pt>
              </c:numCache>
            </c:numRef>
          </c:val>
          <c:extLst>
            <c:ext xmlns:c16="http://schemas.microsoft.com/office/drawing/2014/chart" uri="{C3380CC4-5D6E-409C-BE32-E72D297353CC}">
              <c16:uniqueId val="{00000000-8C38-415D-8E7C-F4A75EC1D130}"/>
            </c:ext>
          </c:extLst>
        </c:ser>
        <c:ser>
          <c:idx val="1"/>
          <c:order val="1"/>
          <c:tx>
            <c:strRef>
              <c:f>Sheet1!$A$48</c:f>
              <c:strCache>
                <c:ptCount val="1"/>
                <c:pt idx="0">
                  <c:v>Economically inactive - looking after family/home</c:v>
                </c:pt>
              </c:strCache>
            </c:strRef>
          </c:tx>
          <c:spPr>
            <a:solidFill>
              <a:schemeClr val="accent2"/>
            </a:solidFill>
            <a:ln>
              <a:noFill/>
            </a:ln>
            <a:effectLst/>
          </c:spPr>
          <c:invertIfNegative val="0"/>
          <c:cat>
            <c:numRef>
              <c:f>Sheet1!$B$46:$F$46</c:f>
              <c:numCache>
                <c:formatCode>General</c:formatCode>
                <c:ptCount val="5"/>
                <c:pt idx="0">
                  <c:v>2018</c:v>
                </c:pt>
                <c:pt idx="1">
                  <c:v>2019</c:v>
                </c:pt>
                <c:pt idx="2">
                  <c:v>2020</c:v>
                </c:pt>
                <c:pt idx="3">
                  <c:v>2021</c:v>
                </c:pt>
                <c:pt idx="4">
                  <c:v>2022</c:v>
                </c:pt>
              </c:numCache>
            </c:numRef>
          </c:cat>
          <c:val>
            <c:numRef>
              <c:f>Sheet1!$B$48:$F$48</c:f>
              <c:numCache>
                <c:formatCode>0.0%</c:formatCode>
                <c:ptCount val="5"/>
                <c:pt idx="0">
                  <c:v>5.3089102763117048E-2</c:v>
                </c:pt>
                <c:pt idx="1">
                  <c:v>4.3771043771043773E-2</c:v>
                </c:pt>
                <c:pt idx="2">
                  <c:v>3.6207425590671985E-2</c:v>
                </c:pt>
                <c:pt idx="3">
                  <c:v>4.5108198719902466E-2</c:v>
                </c:pt>
                <c:pt idx="4">
                  <c:v>3.4587378640776698E-2</c:v>
                </c:pt>
              </c:numCache>
            </c:numRef>
          </c:val>
          <c:extLst>
            <c:ext xmlns:c16="http://schemas.microsoft.com/office/drawing/2014/chart" uri="{C3380CC4-5D6E-409C-BE32-E72D297353CC}">
              <c16:uniqueId val="{00000001-8C38-415D-8E7C-F4A75EC1D130}"/>
            </c:ext>
          </c:extLst>
        </c:ser>
        <c:ser>
          <c:idx val="2"/>
          <c:order val="2"/>
          <c:tx>
            <c:strRef>
              <c:f>Sheet1!$A$49</c:f>
              <c:strCache>
                <c:ptCount val="1"/>
                <c:pt idx="0">
                  <c:v>Economically inactive - sick</c:v>
                </c:pt>
              </c:strCache>
            </c:strRef>
          </c:tx>
          <c:spPr>
            <a:solidFill>
              <a:schemeClr val="accent3"/>
            </a:solidFill>
            <a:ln>
              <a:noFill/>
            </a:ln>
            <a:effectLst/>
          </c:spPr>
          <c:invertIfNegative val="0"/>
          <c:cat>
            <c:numRef>
              <c:f>Sheet1!$B$46:$F$46</c:f>
              <c:numCache>
                <c:formatCode>General</c:formatCode>
                <c:ptCount val="5"/>
                <c:pt idx="0">
                  <c:v>2018</c:v>
                </c:pt>
                <c:pt idx="1">
                  <c:v>2019</c:v>
                </c:pt>
                <c:pt idx="2">
                  <c:v>2020</c:v>
                </c:pt>
                <c:pt idx="3">
                  <c:v>2021</c:v>
                </c:pt>
                <c:pt idx="4">
                  <c:v>2022</c:v>
                </c:pt>
              </c:numCache>
            </c:numRef>
          </c:cat>
          <c:val>
            <c:numRef>
              <c:f>Sheet1!$B$49:$F$49</c:f>
              <c:numCache>
                <c:formatCode>0.0%</c:formatCode>
                <c:ptCount val="5"/>
                <c:pt idx="0">
                  <c:v>1.893821794473766E-2</c:v>
                </c:pt>
                <c:pt idx="1">
                  <c:v>2.3875114784205693E-2</c:v>
                </c:pt>
                <c:pt idx="2">
                  <c:v>2.6081620128873887E-2</c:v>
                </c:pt>
                <c:pt idx="3">
                  <c:v>2.9868942395611095E-2</c:v>
                </c:pt>
                <c:pt idx="4">
                  <c:v>4.12621359223301E-2</c:v>
                </c:pt>
              </c:numCache>
            </c:numRef>
          </c:val>
          <c:extLst>
            <c:ext xmlns:c16="http://schemas.microsoft.com/office/drawing/2014/chart" uri="{C3380CC4-5D6E-409C-BE32-E72D297353CC}">
              <c16:uniqueId val="{00000002-8C38-415D-8E7C-F4A75EC1D130}"/>
            </c:ext>
          </c:extLst>
        </c:ser>
        <c:ser>
          <c:idx val="3"/>
          <c:order val="3"/>
          <c:tx>
            <c:strRef>
              <c:f>Sheet1!$A$50</c:f>
              <c:strCache>
                <c:ptCount val="1"/>
                <c:pt idx="0">
                  <c:v>Economically inactive - retired</c:v>
                </c:pt>
              </c:strCache>
            </c:strRef>
          </c:tx>
          <c:spPr>
            <a:solidFill>
              <a:schemeClr val="accent4"/>
            </a:solidFill>
            <a:ln>
              <a:noFill/>
            </a:ln>
            <a:effectLst/>
          </c:spPr>
          <c:invertIfNegative val="0"/>
          <c:cat>
            <c:numRef>
              <c:f>Sheet1!$B$46:$F$46</c:f>
              <c:numCache>
                <c:formatCode>General</c:formatCode>
                <c:ptCount val="5"/>
                <c:pt idx="0">
                  <c:v>2018</c:v>
                </c:pt>
                <c:pt idx="1">
                  <c:v>2019</c:v>
                </c:pt>
                <c:pt idx="2">
                  <c:v>2020</c:v>
                </c:pt>
                <c:pt idx="3">
                  <c:v>2021</c:v>
                </c:pt>
                <c:pt idx="4">
                  <c:v>2022</c:v>
                </c:pt>
              </c:numCache>
            </c:numRef>
          </c:cat>
          <c:val>
            <c:numRef>
              <c:f>Sheet1!$B$50:$F$50</c:f>
              <c:numCache>
                <c:formatCode>0.0%</c:formatCode>
                <c:ptCount val="5"/>
                <c:pt idx="0">
                  <c:v>2.3905619372865571E-2</c:v>
                </c:pt>
                <c:pt idx="1">
                  <c:v>2.938475665748393E-2</c:v>
                </c:pt>
                <c:pt idx="2">
                  <c:v>4.3571647744706968E-2</c:v>
                </c:pt>
                <c:pt idx="3">
                  <c:v>3.687900030478513E-2</c:v>
                </c:pt>
                <c:pt idx="4">
                  <c:v>2.821601941747573E-2</c:v>
                </c:pt>
              </c:numCache>
            </c:numRef>
          </c:val>
          <c:extLst>
            <c:ext xmlns:c16="http://schemas.microsoft.com/office/drawing/2014/chart" uri="{C3380CC4-5D6E-409C-BE32-E72D297353CC}">
              <c16:uniqueId val="{00000003-8C38-415D-8E7C-F4A75EC1D130}"/>
            </c:ext>
          </c:extLst>
        </c:ser>
        <c:ser>
          <c:idx val="4"/>
          <c:order val="4"/>
          <c:tx>
            <c:strRef>
              <c:f>Sheet1!$A$51</c:f>
              <c:strCache>
                <c:ptCount val="1"/>
                <c:pt idx="0">
                  <c:v>Economically inactive - other</c:v>
                </c:pt>
              </c:strCache>
            </c:strRef>
          </c:tx>
          <c:spPr>
            <a:solidFill>
              <a:schemeClr val="accent5"/>
            </a:solidFill>
            <a:ln>
              <a:noFill/>
            </a:ln>
            <a:effectLst/>
          </c:spPr>
          <c:invertIfNegative val="0"/>
          <c:cat>
            <c:numRef>
              <c:f>Sheet1!$B$46:$F$46</c:f>
              <c:numCache>
                <c:formatCode>General</c:formatCode>
                <c:ptCount val="5"/>
                <c:pt idx="0">
                  <c:v>2018</c:v>
                </c:pt>
                <c:pt idx="1">
                  <c:v>2019</c:v>
                </c:pt>
                <c:pt idx="2">
                  <c:v>2020</c:v>
                </c:pt>
                <c:pt idx="3">
                  <c:v>2021</c:v>
                </c:pt>
                <c:pt idx="4">
                  <c:v>2022</c:v>
                </c:pt>
              </c:numCache>
            </c:numRef>
          </c:cat>
          <c:val>
            <c:numRef>
              <c:f>Sheet1!$B$51:$F$51</c:f>
              <c:numCache>
                <c:formatCode>0.0%</c:formatCode>
                <c:ptCount val="5"/>
                <c:pt idx="0">
                  <c:v>2.3905619372865571E-2</c:v>
                </c:pt>
                <c:pt idx="1">
                  <c:v>2.5405570860116314E-2</c:v>
                </c:pt>
                <c:pt idx="2">
                  <c:v>2.1785823872353484E-2</c:v>
                </c:pt>
                <c:pt idx="3">
                  <c:v>2.1030173727522097E-2</c:v>
                </c:pt>
                <c:pt idx="4">
                  <c:v>1.9417475728155338E-2</c:v>
                </c:pt>
              </c:numCache>
            </c:numRef>
          </c:val>
          <c:extLst>
            <c:ext xmlns:c16="http://schemas.microsoft.com/office/drawing/2014/chart" uri="{C3380CC4-5D6E-409C-BE32-E72D297353CC}">
              <c16:uniqueId val="{00000004-8C38-415D-8E7C-F4A75EC1D130}"/>
            </c:ext>
          </c:extLst>
        </c:ser>
        <c:dLbls>
          <c:showLegendKey val="0"/>
          <c:showVal val="0"/>
          <c:showCatName val="0"/>
          <c:showSerName val="0"/>
          <c:showPercent val="0"/>
          <c:showBubbleSize val="0"/>
        </c:dLbls>
        <c:gapWidth val="219"/>
        <c:overlap val="-27"/>
        <c:axId val="1486598768"/>
        <c:axId val="1342738752"/>
      </c:barChart>
      <c:catAx>
        <c:axId val="1486598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42738752"/>
        <c:crosses val="autoZero"/>
        <c:auto val="1"/>
        <c:lblAlgn val="ctr"/>
        <c:lblOffset val="100"/>
        <c:noMultiLvlLbl val="0"/>
      </c:catAx>
      <c:valAx>
        <c:axId val="13427387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GB" sz="1100"/>
                  <a:t>% of working-age population who are econoically inactive - by reason </a:t>
                </a:r>
              </a:p>
              <a:p>
                <a:pPr>
                  <a:defRPr sz="1100"/>
                </a:pPr>
                <a:endParaRPr lang="en-GB" sz="1100"/>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865987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2DCAE-86CB-447F-890A-F6CE5180BB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C6B335B-D2F4-4F89-B16F-3A38142557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DB65FE6-2772-4C7B-A308-5538F0BFD493}"/>
              </a:ext>
            </a:extLst>
          </p:cNvPr>
          <p:cNvSpPr>
            <a:spLocks noGrp="1"/>
          </p:cNvSpPr>
          <p:nvPr>
            <p:ph type="dt" sz="half" idx="10"/>
          </p:nvPr>
        </p:nvSpPr>
        <p:spPr/>
        <p:txBody>
          <a:bodyPr/>
          <a:lstStyle/>
          <a:p>
            <a:fld id="{6656B739-1D06-4971-BBC8-14EF5837C009}" type="datetimeFigureOut">
              <a:rPr lang="en-GB" smtClean="0"/>
              <a:t>18/08/2023</a:t>
            </a:fld>
            <a:endParaRPr lang="en-GB"/>
          </a:p>
        </p:txBody>
      </p:sp>
      <p:sp>
        <p:nvSpPr>
          <p:cNvPr id="5" name="Footer Placeholder 4">
            <a:extLst>
              <a:ext uri="{FF2B5EF4-FFF2-40B4-BE49-F238E27FC236}">
                <a16:creationId xmlns:a16="http://schemas.microsoft.com/office/drawing/2014/main" id="{5788C588-2883-45A4-8A57-5C96408CC6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C99398-CD53-49E2-883C-9C22A4F53ED8}"/>
              </a:ext>
            </a:extLst>
          </p:cNvPr>
          <p:cNvSpPr>
            <a:spLocks noGrp="1"/>
          </p:cNvSpPr>
          <p:nvPr>
            <p:ph type="sldNum" sz="quarter" idx="12"/>
          </p:nvPr>
        </p:nvSpPr>
        <p:spPr/>
        <p:txBody>
          <a:bodyPr/>
          <a:lstStyle/>
          <a:p>
            <a:fld id="{4501EA14-5AD2-4DA5-92B6-969D2450914C}" type="slidenum">
              <a:rPr lang="en-GB" smtClean="0"/>
              <a:t>‹#›</a:t>
            </a:fld>
            <a:endParaRPr lang="en-GB"/>
          </a:p>
        </p:txBody>
      </p:sp>
    </p:spTree>
    <p:extLst>
      <p:ext uri="{BB962C8B-B14F-4D97-AF65-F5344CB8AC3E}">
        <p14:creationId xmlns:p14="http://schemas.microsoft.com/office/powerpoint/2010/main" val="3174955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CA826-FBE6-4B7B-A475-960BD8CB912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576B48F-CAC0-4E44-A3B2-1C82BE98D1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21A867C-5734-45CB-B365-C9D7FAC5557D}"/>
              </a:ext>
            </a:extLst>
          </p:cNvPr>
          <p:cNvSpPr>
            <a:spLocks noGrp="1"/>
          </p:cNvSpPr>
          <p:nvPr>
            <p:ph type="dt" sz="half" idx="10"/>
          </p:nvPr>
        </p:nvSpPr>
        <p:spPr/>
        <p:txBody>
          <a:bodyPr/>
          <a:lstStyle/>
          <a:p>
            <a:fld id="{6656B739-1D06-4971-BBC8-14EF5837C009}" type="datetimeFigureOut">
              <a:rPr lang="en-GB" smtClean="0"/>
              <a:t>18/08/2023</a:t>
            </a:fld>
            <a:endParaRPr lang="en-GB"/>
          </a:p>
        </p:txBody>
      </p:sp>
      <p:sp>
        <p:nvSpPr>
          <p:cNvPr id="5" name="Footer Placeholder 4">
            <a:extLst>
              <a:ext uri="{FF2B5EF4-FFF2-40B4-BE49-F238E27FC236}">
                <a16:creationId xmlns:a16="http://schemas.microsoft.com/office/drawing/2014/main" id="{C738ED5E-3A4A-4BEF-9CBC-4D1DB07066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7479E4-9C22-41A8-B354-4520289E9C47}"/>
              </a:ext>
            </a:extLst>
          </p:cNvPr>
          <p:cNvSpPr>
            <a:spLocks noGrp="1"/>
          </p:cNvSpPr>
          <p:nvPr>
            <p:ph type="sldNum" sz="quarter" idx="12"/>
          </p:nvPr>
        </p:nvSpPr>
        <p:spPr/>
        <p:txBody>
          <a:bodyPr/>
          <a:lstStyle/>
          <a:p>
            <a:fld id="{4501EA14-5AD2-4DA5-92B6-969D2450914C}" type="slidenum">
              <a:rPr lang="en-GB" smtClean="0"/>
              <a:t>‹#›</a:t>
            </a:fld>
            <a:endParaRPr lang="en-GB"/>
          </a:p>
        </p:txBody>
      </p:sp>
    </p:spTree>
    <p:extLst>
      <p:ext uri="{BB962C8B-B14F-4D97-AF65-F5344CB8AC3E}">
        <p14:creationId xmlns:p14="http://schemas.microsoft.com/office/powerpoint/2010/main" val="3534949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975B85-F93E-441F-B730-F747C8D4CC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2A3D991-DBB6-4CCC-9588-9AF637CE8A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EB127D-F326-4A3E-A577-1176446458D0}"/>
              </a:ext>
            </a:extLst>
          </p:cNvPr>
          <p:cNvSpPr>
            <a:spLocks noGrp="1"/>
          </p:cNvSpPr>
          <p:nvPr>
            <p:ph type="dt" sz="half" idx="10"/>
          </p:nvPr>
        </p:nvSpPr>
        <p:spPr/>
        <p:txBody>
          <a:bodyPr/>
          <a:lstStyle/>
          <a:p>
            <a:fld id="{6656B739-1D06-4971-BBC8-14EF5837C009}" type="datetimeFigureOut">
              <a:rPr lang="en-GB" smtClean="0"/>
              <a:t>18/08/2023</a:t>
            </a:fld>
            <a:endParaRPr lang="en-GB"/>
          </a:p>
        </p:txBody>
      </p:sp>
      <p:sp>
        <p:nvSpPr>
          <p:cNvPr id="5" name="Footer Placeholder 4">
            <a:extLst>
              <a:ext uri="{FF2B5EF4-FFF2-40B4-BE49-F238E27FC236}">
                <a16:creationId xmlns:a16="http://schemas.microsoft.com/office/drawing/2014/main" id="{1D2CD04D-F945-4C1C-B66D-1C4AEF366F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B6DBFF-0944-49E9-ADCD-BD402F6B0FEE}"/>
              </a:ext>
            </a:extLst>
          </p:cNvPr>
          <p:cNvSpPr>
            <a:spLocks noGrp="1"/>
          </p:cNvSpPr>
          <p:nvPr>
            <p:ph type="sldNum" sz="quarter" idx="12"/>
          </p:nvPr>
        </p:nvSpPr>
        <p:spPr/>
        <p:txBody>
          <a:bodyPr/>
          <a:lstStyle/>
          <a:p>
            <a:fld id="{4501EA14-5AD2-4DA5-92B6-969D2450914C}" type="slidenum">
              <a:rPr lang="en-GB" smtClean="0"/>
              <a:t>‹#›</a:t>
            </a:fld>
            <a:endParaRPr lang="en-GB"/>
          </a:p>
        </p:txBody>
      </p:sp>
    </p:spTree>
    <p:extLst>
      <p:ext uri="{BB962C8B-B14F-4D97-AF65-F5344CB8AC3E}">
        <p14:creationId xmlns:p14="http://schemas.microsoft.com/office/powerpoint/2010/main" val="2504784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5F938-BA50-4246-8AF8-85B08026035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272B5C3-637C-43B1-814B-A1ED13EC25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ED349E-1E18-442C-A268-9192AB3CDF07}"/>
              </a:ext>
            </a:extLst>
          </p:cNvPr>
          <p:cNvSpPr>
            <a:spLocks noGrp="1"/>
          </p:cNvSpPr>
          <p:nvPr>
            <p:ph type="dt" sz="half" idx="10"/>
          </p:nvPr>
        </p:nvSpPr>
        <p:spPr/>
        <p:txBody>
          <a:bodyPr/>
          <a:lstStyle/>
          <a:p>
            <a:fld id="{6656B739-1D06-4971-BBC8-14EF5837C009}" type="datetimeFigureOut">
              <a:rPr lang="en-GB" smtClean="0"/>
              <a:t>18/08/2023</a:t>
            </a:fld>
            <a:endParaRPr lang="en-GB"/>
          </a:p>
        </p:txBody>
      </p:sp>
      <p:sp>
        <p:nvSpPr>
          <p:cNvPr id="5" name="Footer Placeholder 4">
            <a:extLst>
              <a:ext uri="{FF2B5EF4-FFF2-40B4-BE49-F238E27FC236}">
                <a16:creationId xmlns:a16="http://schemas.microsoft.com/office/drawing/2014/main" id="{EB38313F-2DC7-4913-AB1C-73E1A896C4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62EC7D-047B-4361-8DB4-857CD21ADDA9}"/>
              </a:ext>
            </a:extLst>
          </p:cNvPr>
          <p:cNvSpPr>
            <a:spLocks noGrp="1"/>
          </p:cNvSpPr>
          <p:nvPr>
            <p:ph type="sldNum" sz="quarter" idx="12"/>
          </p:nvPr>
        </p:nvSpPr>
        <p:spPr/>
        <p:txBody>
          <a:bodyPr/>
          <a:lstStyle/>
          <a:p>
            <a:fld id="{4501EA14-5AD2-4DA5-92B6-969D2450914C}" type="slidenum">
              <a:rPr lang="en-GB" smtClean="0"/>
              <a:t>‹#›</a:t>
            </a:fld>
            <a:endParaRPr lang="en-GB"/>
          </a:p>
        </p:txBody>
      </p:sp>
    </p:spTree>
    <p:extLst>
      <p:ext uri="{BB962C8B-B14F-4D97-AF65-F5344CB8AC3E}">
        <p14:creationId xmlns:p14="http://schemas.microsoft.com/office/powerpoint/2010/main" val="2157520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FEB97-48F0-4DC3-95F8-B76D0F7BD6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FE6E5E8-9E3A-4F7C-9B89-ABB3BE296E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EAC5BC-C7BD-4389-8E9B-D245188CFC6A}"/>
              </a:ext>
            </a:extLst>
          </p:cNvPr>
          <p:cNvSpPr>
            <a:spLocks noGrp="1"/>
          </p:cNvSpPr>
          <p:nvPr>
            <p:ph type="dt" sz="half" idx="10"/>
          </p:nvPr>
        </p:nvSpPr>
        <p:spPr/>
        <p:txBody>
          <a:bodyPr/>
          <a:lstStyle/>
          <a:p>
            <a:fld id="{6656B739-1D06-4971-BBC8-14EF5837C009}" type="datetimeFigureOut">
              <a:rPr lang="en-GB" smtClean="0"/>
              <a:t>18/08/2023</a:t>
            </a:fld>
            <a:endParaRPr lang="en-GB"/>
          </a:p>
        </p:txBody>
      </p:sp>
      <p:sp>
        <p:nvSpPr>
          <p:cNvPr id="5" name="Footer Placeholder 4">
            <a:extLst>
              <a:ext uri="{FF2B5EF4-FFF2-40B4-BE49-F238E27FC236}">
                <a16:creationId xmlns:a16="http://schemas.microsoft.com/office/drawing/2014/main" id="{EA4F9972-F38C-4B48-9DCF-48EB04E929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6DBE18-589B-4C34-A8B7-87CE17F94B71}"/>
              </a:ext>
            </a:extLst>
          </p:cNvPr>
          <p:cNvSpPr>
            <a:spLocks noGrp="1"/>
          </p:cNvSpPr>
          <p:nvPr>
            <p:ph type="sldNum" sz="quarter" idx="12"/>
          </p:nvPr>
        </p:nvSpPr>
        <p:spPr/>
        <p:txBody>
          <a:bodyPr/>
          <a:lstStyle/>
          <a:p>
            <a:fld id="{4501EA14-5AD2-4DA5-92B6-969D2450914C}" type="slidenum">
              <a:rPr lang="en-GB" smtClean="0"/>
              <a:t>‹#›</a:t>
            </a:fld>
            <a:endParaRPr lang="en-GB"/>
          </a:p>
        </p:txBody>
      </p:sp>
    </p:spTree>
    <p:extLst>
      <p:ext uri="{BB962C8B-B14F-4D97-AF65-F5344CB8AC3E}">
        <p14:creationId xmlns:p14="http://schemas.microsoft.com/office/powerpoint/2010/main" val="1355185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CCF95-F5F8-4C73-8A60-F12CE5D75DB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3FC4067-6F94-4562-8325-B63AAEFD8C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3B1796E-917D-473A-AEC9-C8CB3E71D2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B8A81A1-04BD-4A98-9313-60828F28F526}"/>
              </a:ext>
            </a:extLst>
          </p:cNvPr>
          <p:cNvSpPr>
            <a:spLocks noGrp="1"/>
          </p:cNvSpPr>
          <p:nvPr>
            <p:ph type="dt" sz="half" idx="10"/>
          </p:nvPr>
        </p:nvSpPr>
        <p:spPr/>
        <p:txBody>
          <a:bodyPr/>
          <a:lstStyle/>
          <a:p>
            <a:fld id="{6656B739-1D06-4971-BBC8-14EF5837C009}" type="datetimeFigureOut">
              <a:rPr lang="en-GB" smtClean="0"/>
              <a:t>18/08/2023</a:t>
            </a:fld>
            <a:endParaRPr lang="en-GB"/>
          </a:p>
        </p:txBody>
      </p:sp>
      <p:sp>
        <p:nvSpPr>
          <p:cNvPr id="6" name="Footer Placeholder 5">
            <a:extLst>
              <a:ext uri="{FF2B5EF4-FFF2-40B4-BE49-F238E27FC236}">
                <a16:creationId xmlns:a16="http://schemas.microsoft.com/office/drawing/2014/main" id="{DE881065-C85D-4D57-8E0F-D233225118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125BDAD-0EE0-4992-B1A9-6AD0E1648840}"/>
              </a:ext>
            </a:extLst>
          </p:cNvPr>
          <p:cNvSpPr>
            <a:spLocks noGrp="1"/>
          </p:cNvSpPr>
          <p:nvPr>
            <p:ph type="sldNum" sz="quarter" idx="12"/>
          </p:nvPr>
        </p:nvSpPr>
        <p:spPr/>
        <p:txBody>
          <a:bodyPr/>
          <a:lstStyle/>
          <a:p>
            <a:fld id="{4501EA14-5AD2-4DA5-92B6-969D2450914C}" type="slidenum">
              <a:rPr lang="en-GB" smtClean="0"/>
              <a:t>‹#›</a:t>
            </a:fld>
            <a:endParaRPr lang="en-GB"/>
          </a:p>
        </p:txBody>
      </p:sp>
    </p:spTree>
    <p:extLst>
      <p:ext uri="{BB962C8B-B14F-4D97-AF65-F5344CB8AC3E}">
        <p14:creationId xmlns:p14="http://schemas.microsoft.com/office/powerpoint/2010/main" val="1250352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6FB34-880B-46E4-8407-3469BEA83AF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A58624B-F033-4A71-A7D8-B19FCFDB51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114E18-B2E0-4890-85D5-F8D0DCCD56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E1A4693-897C-49C5-AF2C-DD14E9256D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0ECA95-0CB8-4D35-A5FC-54970535FD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A2A8C45-6AD1-450B-8302-96F7ECC9D194}"/>
              </a:ext>
            </a:extLst>
          </p:cNvPr>
          <p:cNvSpPr>
            <a:spLocks noGrp="1"/>
          </p:cNvSpPr>
          <p:nvPr>
            <p:ph type="dt" sz="half" idx="10"/>
          </p:nvPr>
        </p:nvSpPr>
        <p:spPr/>
        <p:txBody>
          <a:bodyPr/>
          <a:lstStyle/>
          <a:p>
            <a:fld id="{6656B739-1D06-4971-BBC8-14EF5837C009}" type="datetimeFigureOut">
              <a:rPr lang="en-GB" smtClean="0"/>
              <a:t>18/08/2023</a:t>
            </a:fld>
            <a:endParaRPr lang="en-GB"/>
          </a:p>
        </p:txBody>
      </p:sp>
      <p:sp>
        <p:nvSpPr>
          <p:cNvPr id="8" name="Footer Placeholder 7">
            <a:extLst>
              <a:ext uri="{FF2B5EF4-FFF2-40B4-BE49-F238E27FC236}">
                <a16:creationId xmlns:a16="http://schemas.microsoft.com/office/drawing/2014/main" id="{14966F4F-CA71-4D9C-B86F-75C1AF982EF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F5A4AE0-41F0-42CA-A114-45EC57875B88}"/>
              </a:ext>
            </a:extLst>
          </p:cNvPr>
          <p:cNvSpPr>
            <a:spLocks noGrp="1"/>
          </p:cNvSpPr>
          <p:nvPr>
            <p:ph type="sldNum" sz="quarter" idx="12"/>
          </p:nvPr>
        </p:nvSpPr>
        <p:spPr/>
        <p:txBody>
          <a:bodyPr/>
          <a:lstStyle/>
          <a:p>
            <a:fld id="{4501EA14-5AD2-4DA5-92B6-969D2450914C}" type="slidenum">
              <a:rPr lang="en-GB" smtClean="0"/>
              <a:t>‹#›</a:t>
            </a:fld>
            <a:endParaRPr lang="en-GB"/>
          </a:p>
        </p:txBody>
      </p:sp>
    </p:spTree>
    <p:extLst>
      <p:ext uri="{BB962C8B-B14F-4D97-AF65-F5344CB8AC3E}">
        <p14:creationId xmlns:p14="http://schemas.microsoft.com/office/powerpoint/2010/main" val="1372332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43D7C-9C3C-4072-B5C7-AB1B2769A64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F82713E-CE4A-4665-8134-890F4E361CEF}"/>
              </a:ext>
            </a:extLst>
          </p:cNvPr>
          <p:cNvSpPr>
            <a:spLocks noGrp="1"/>
          </p:cNvSpPr>
          <p:nvPr>
            <p:ph type="dt" sz="half" idx="10"/>
          </p:nvPr>
        </p:nvSpPr>
        <p:spPr/>
        <p:txBody>
          <a:bodyPr/>
          <a:lstStyle/>
          <a:p>
            <a:fld id="{6656B739-1D06-4971-BBC8-14EF5837C009}" type="datetimeFigureOut">
              <a:rPr lang="en-GB" smtClean="0"/>
              <a:t>18/08/2023</a:t>
            </a:fld>
            <a:endParaRPr lang="en-GB"/>
          </a:p>
        </p:txBody>
      </p:sp>
      <p:sp>
        <p:nvSpPr>
          <p:cNvPr id="4" name="Footer Placeholder 3">
            <a:extLst>
              <a:ext uri="{FF2B5EF4-FFF2-40B4-BE49-F238E27FC236}">
                <a16:creationId xmlns:a16="http://schemas.microsoft.com/office/drawing/2014/main" id="{BACA4501-E11D-4AF6-84C5-4C785419445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64E4381-E6AD-4E57-B1D0-C7A0658AE042}"/>
              </a:ext>
            </a:extLst>
          </p:cNvPr>
          <p:cNvSpPr>
            <a:spLocks noGrp="1"/>
          </p:cNvSpPr>
          <p:nvPr>
            <p:ph type="sldNum" sz="quarter" idx="12"/>
          </p:nvPr>
        </p:nvSpPr>
        <p:spPr/>
        <p:txBody>
          <a:bodyPr/>
          <a:lstStyle/>
          <a:p>
            <a:fld id="{4501EA14-5AD2-4DA5-92B6-969D2450914C}" type="slidenum">
              <a:rPr lang="en-GB" smtClean="0"/>
              <a:t>‹#›</a:t>
            </a:fld>
            <a:endParaRPr lang="en-GB"/>
          </a:p>
        </p:txBody>
      </p:sp>
    </p:spTree>
    <p:extLst>
      <p:ext uri="{BB962C8B-B14F-4D97-AF65-F5344CB8AC3E}">
        <p14:creationId xmlns:p14="http://schemas.microsoft.com/office/powerpoint/2010/main" val="3663854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D22ECF-06C6-41DB-A24B-3195BFB6C647}"/>
              </a:ext>
            </a:extLst>
          </p:cNvPr>
          <p:cNvSpPr>
            <a:spLocks noGrp="1"/>
          </p:cNvSpPr>
          <p:nvPr>
            <p:ph type="dt" sz="half" idx="10"/>
          </p:nvPr>
        </p:nvSpPr>
        <p:spPr/>
        <p:txBody>
          <a:bodyPr/>
          <a:lstStyle/>
          <a:p>
            <a:fld id="{6656B739-1D06-4971-BBC8-14EF5837C009}" type="datetimeFigureOut">
              <a:rPr lang="en-GB" smtClean="0"/>
              <a:t>18/08/2023</a:t>
            </a:fld>
            <a:endParaRPr lang="en-GB"/>
          </a:p>
        </p:txBody>
      </p:sp>
      <p:sp>
        <p:nvSpPr>
          <p:cNvPr id="3" name="Footer Placeholder 2">
            <a:extLst>
              <a:ext uri="{FF2B5EF4-FFF2-40B4-BE49-F238E27FC236}">
                <a16:creationId xmlns:a16="http://schemas.microsoft.com/office/drawing/2014/main" id="{4A668EA4-D01E-4916-8108-448CB0966C1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6D78F10-71CD-476C-ADC0-2E986D1DEFA7}"/>
              </a:ext>
            </a:extLst>
          </p:cNvPr>
          <p:cNvSpPr>
            <a:spLocks noGrp="1"/>
          </p:cNvSpPr>
          <p:nvPr>
            <p:ph type="sldNum" sz="quarter" idx="12"/>
          </p:nvPr>
        </p:nvSpPr>
        <p:spPr/>
        <p:txBody>
          <a:bodyPr/>
          <a:lstStyle/>
          <a:p>
            <a:fld id="{4501EA14-5AD2-4DA5-92B6-969D2450914C}" type="slidenum">
              <a:rPr lang="en-GB" smtClean="0"/>
              <a:t>‹#›</a:t>
            </a:fld>
            <a:endParaRPr lang="en-GB"/>
          </a:p>
        </p:txBody>
      </p:sp>
    </p:spTree>
    <p:extLst>
      <p:ext uri="{BB962C8B-B14F-4D97-AF65-F5344CB8AC3E}">
        <p14:creationId xmlns:p14="http://schemas.microsoft.com/office/powerpoint/2010/main" val="1767893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5BFB6-BD34-499B-9693-276FF89ED5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FAC90EF-EC6A-41B2-A9E1-BF4946F6AD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42276F3-4FB8-4015-B845-F6FD5D1BF0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E87995-CBF0-41CB-84FE-9745D2167E68}"/>
              </a:ext>
            </a:extLst>
          </p:cNvPr>
          <p:cNvSpPr>
            <a:spLocks noGrp="1"/>
          </p:cNvSpPr>
          <p:nvPr>
            <p:ph type="dt" sz="half" idx="10"/>
          </p:nvPr>
        </p:nvSpPr>
        <p:spPr/>
        <p:txBody>
          <a:bodyPr/>
          <a:lstStyle/>
          <a:p>
            <a:fld id="{6656B739-1D06-4971-BBC8-14EF5837C009}" type="datetimeFigureOut">
              <a:rPr lang="en-GB" smtClean="0"/>
              <a:t>18/08/2023</a:t>
            </a:fld>
            <a:endParaRPr lang="en-GB"/>
          </a:p>
        </p:txBody>
      </p:sp>
      <p:sp>
        <p:nvSpPr>
          <p:cNvPr id="6" name="Footer Placeholder 5">
            <a:extLst>
              <a:ext uri="{FF2B5EF4-FFF2-40B4-BE49-F238E27FC236}">
                <a16:creationId xmlns:a16="http://schemas.microsoft.com/office/drawing/2014/main" id="{EE0D7ACA-F623-4D1B-A496-E5CEEFEA7B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0F0794-ABC4-433B-8CBE-0058A42FDB12}"/>
              </a:ext>
            </a:extLst>
          </p:cNvPr>
          <p:cNvSpPr>
            <a:spLocks noGrp="1"/>
          </p:cNvSpPr>
          <p:nvPr>
            <p:ph type="sldNum" sz="quarter" idx="12"/>
          </p:nvPr>
        </p:nvSpPr>
        <p:spPr/>
        <p:txBody>
          <a:bodyPr/>
          <a:lstStyle/>
          <a:p>
            <a:fld id="{4501EA14-5AD2-4DA5-92B6-969D2450914C}" type="slidenum">
              <a:rPr lang="en-GB" smtClean="0"/>
              <a:t>‹#›</a:t>
            </a:fld>
            <a:endParaRPr lang="en-GB"/>
          </a:p>
        </p:txBody>
      </p:sp>
    </p:spTree>
    <p:extLst>
      <p:ext uri="{BB962C8B-B14F-4D97-AF65-F5344CB8AC3E}">
        <p14:creationId xmlns:p14="http://schemas.microsoft.com/office/powerpoint/2010/main" val="3276772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04630-83B9-4151-AD78-84B576EB9C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7448FEF-5016-4FCE-9182-03E485BDBA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782214A-E535-4646-848F-7BF1157E8A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D5C820-059F-4A9A-815B-2136E6C1A054}"/>
              </a:ext>
            </a:extLst>
          </p:cNvPr>
          <p:cNvSpPr>
            <a:spLocks noGrp="1"/>
          </p:cNvSpPr>
          <p:nvPr>
            <p:ph type="dt" sz="half" idx="10"/>
          </p:nvPr>
        </p:nvSpPr>
        <p:spPr/>
        <p:txBody>
          <a:bodyPr/>
          <a:lstStyle/>
          <a:p>
            <a:fld id="{6656B739-1D06-4971-BBC8-14EF5837C009}" type="datetimeFigureOut">
              <a:rPr lang="en-GB" smtClean="0"/>
              <a:t>18/08/2023</a:t>
            </a:fld>
            <a:endParaRPr lang="en-GB"/>
          </a:p>
        </p:txBody>
      </p:sp>
      <p:sp>
        <p:nvSpPr>
          <p:cNvPr id="6" name="Footer Placeholder 5">
            <a:extLst>
              <a:ext uri="{FF2B5EF4-FFF2-40B4-BE49-F238E27FC236}">
                <a16:creationId xmlns:a16="http://schemas.microsoft.com/office/drawing/2014/main" id="{2B46340D-0A64-4F77-879F-C70777A3BE7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C3ABBD-E368-43B4-9B07-E56F93117C43}"/>
              </a:ext>
            </a:extLst>
          </p:cNvPr>
          <p:cNvSpPr>
            <a:spLocks noGrp="1"/>
          </p:cNvSpPr>
          <p:nvPr>
            <p:ph type="sldNum" sz="quarter" idx="12"/>
          </p:nvPr>
        </p:nvSpPr>
        <p:spPr/>
        <p:txBody>
          <a:bodyPr/>
          <a:lstStyle/>
          <a:p>
            <a:fld id="{4501EA14-5AD2-4DA5-92B6-969D2450914C}" type="slidenum">
              <a:rPr lang="en-GB" smtClean="0"/>
              <a:t>‹#›</a:t>
            </a:fld>
            <a:endParaRPr lang="en-GB"/>
          </a:p>
        </p:txBody>
      </p:sp>
    </p:spTree>
    <p:extLst>
      <p:ext uri="{BB962C8B-B14F-4D97-AF65-F5344CB8AC3E}">
        <p14:creationId xmlns:p14="http://schemas.microsoft.com/office/powerpoint/2010/main" val="816940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DB81F0-83B3-4ABB-B175-84DC9896E3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1BDE2CA-1E20-4857-B5DA-C1244C647C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994729-FABA-4233-A116-C27636A0DF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56B739-1D06-4971-BBC8-14EF5837C009}" type="datetimeFigureOut">
              <a:rPr lang="en-GB" smtClean="0"/>
              <a:t>18/08/2023</a:t>
            </a:fld>
            <a:endParaRPr lang="en-GB"/>
          </a:p>
        </p:txBody>
      </p:sp>
      <p:sp>
        <p:nvSpPr>
          <p:cNvPr id="5" name="Footer Placeholder 4">
            <a:extLst>
              <a:ext uri="{FF2B5EF4-FFF2-40B4-BE49-F238E27FC236}">
                <a16:creationId xmlns:a16="http://schemas.microsoft.com/office/drawing/2014/main" id="{D6FCA279-B99B-4117-83C0-3F0B6543F3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1C2B386-3A62-47DF-A274-EE8E8665A4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01EA14-5AD2-4DA5-92B6-969D2450914C}" type="slidenum">
              <a:rPr lang="en-GB" smtClean="0"/>
              <a:t>‹#›</a:t>
            </a:fld>
            <a:endParaRPr lang="en-GB"/>
          </a:p>
        </p:txBody>
      </p:sp>
    </p:spTree>
    <p:extLst>
      <p:ext uri="{BB962C8B-B14F-4D97-AF65-F5344CB8AC3E}">
        <p14:creationId xmlns:p14="http://schemas.microsoft.com/office/powerpoint/2010/main" val="3589040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nomisweb.co.uk/"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CDBFD3A-C333-4116-969C-9B54F4949E34}"/>
              </a:ext>
            </a:extLst>
          </p:cNvPr>
          <p:cNvSpPr/>
          <p:nvPr/>
        </p:nvSpPr>
        <p:spPr>
          <a:xfrm>
            <a:off x="825623" y="874450"/>
            <a:ext cx="10759736" cy="723531"/>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Working age population (aged 16-64) (329,600)</a:t>
            </a:r>
          </a:p>
        </p:txBody>
      </p:sp>
      <p:sp>
        <p:nvSpPr>
          <p:cNvPr id="7" name="Rectangle 6">
            <a:extLst>
              <a:ext uri="{FF2B5EF4-FFF2-40B4-BE49-F238E27FC236}">
                <a16:creationId xmlns:a16="http://schemas.microsoft.com/office/drawing/2014/main" id="{0EA19B33-4A4F-4143-9E72-1219499752A2}"/>
              </a:ext>
            </a:extLst>
          </p:cNvPr>
          <p:cNvSpPr/>
          <p:nvPr/>
        </p:nvSpPr>
        <p:spPr>
          <a:xfrm>
            <a:off x="825623" y="1799207"/>
            <a:ext cx="8149701" cy="72353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Economically active (277,900 – 84%)</a:t>
            </a:r>
          </a:p>
        </p:txBody>
      </p:sp>
      <p:sp>
        <p:nvSpPr>
          <p:cNvPr id="8" name="Rectangle 7">
            <a:extLst>
              <a:ext uri="{FF2B5EF4-FFF2-40B4-BE49-F238E27FC236}">
                <a16:creationId xmlns:a16="http://schemas.microsoft.com/office/drawing/2014/main" id="{CF50BD63-979E-4039-A84E-F6B825EADE39}"/>
              </a:ext>
            </a:extLst>
          </p:cNvPr>
          <p:cNvSpPr/>
          <p:nvPr/>
        </p:nvSpPr>
        <p:spPr>
          <a:xfrm>
            <a:off x="9099613" y="1799206"/>
            <a:ext cx="2485746" cy="723531"/>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Economically inactive </a:t>
            </a:r>
          </a:p>
          <a:p>
            <a:pPr algn="ctr"/>
            <a:r>
              <a:rPr lang="en-GB" sz="1400" dirty="0"/>
              <a:t>(</a:t>
            </a:r>
            <a:r>
              <a:rPr lang="en-GB" sz="1400" b="0" i="0" u="none" strike="noStrike" dirty="0">
                <a:solidFill>
                  <a:schemeClr val="bg1"/>
                </a:solidFill>
                <a:effectLst/>
                <a:latin typeface="Calibri" panose="020F0502020204030204" pitchFamily="34" charset="0"/>
              </a:rPr>
              <a:t>51,700</a:t>
            </a:r>
            <a:r>
              <a:rPr lang="en-GB" sz="1800" b="0" i="0" u="none" strike="noStrike" dirty="0">
                <a:solidFill>
                  <a:srgbClr val="000000"/>
                </a:solidFill>
                <a:effectLst/>
                <a:latin typeface="Calibri" panose="020F0502020204030204" pitchFamily="34" charset="0"/>
              </a:rPr>
              <a:t> </a:t>
            </a:r>
            <a:r>
              <a:rPr lang="en-GB" sz="1400" dirty="0"/>
              <a:t> – 16%)</a:t>
            </a:r>
          </a:p>
        </p:txBody>
      </p:sp>
      <p:sp>
        <p:nvSpPr>
          <p:cNvPr id="9" name="Rectangle 8">
            <a:extLst>
              <a:ext uri="{FF2B5EF4-FFF2-40B4-BE49-F238E27FC236}">
                <a16:creationId xmlns:a16="http://schemas.microsoft.com/office/drawing/2014/main" id="{4D3813FA-D6B3-49E6-9C65-E8274DAA2155}"/>
              </a:ext>
            </a:extLst>
          </p:cNvPr>
          <p:cNvSpPr/>
          <p:nvPr/>
        </p:nvSpPr>
        <p:spPr>
          <a:xfrm>
            <a:off x="825624" y="2705469"/>
            <a:ext cx="7297444" cy="723531"/>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Employed (</a:t>
            </a:r>
            <a:r>
              <a:rPr lang="en-GB" sz="1800" b="0" i="0" u="none" strike="noStrike" dirty="0">
                <a:solidFill>
                  <a:srgbClr val="000000"/>
                </a:solidFill>
                <a:effectLst/>
                <a:latin typeface="Calibri" panose="020F0502020204030204" pitchFamily="34" charset="0"/>
              </a:rPr>
              <a:t>269,100 </a:t>
            </a:r>
            <a:r>
              <a:rPr lang="en-GB" dirty="0">
                <a:solidFill>
                  <a:schemeClr val="tx1"/>
                </a:solidFill>
              </a:rPr>
              <a:t> – 82%)</a:t>
            </a:r>
          </a:p>
        </p:txBody>
      </p:sp>
      <p:sp>
        <p:nvSpPr>
          <p:cNvPr id="10" name="Rectangle 9">
            <a:extLst>
              <a:ext uri="{FF2B5EF4-FFF2-40B4-BE49-F238E27FC236}">
                <a16:creationId xmlns:a16="http://schemas.microsoft.com/office/drawing/2014/main" id="{A14EEC2E-105B-4E86-A1CD-737F30ADEFE1}"/>
              </a:ext>
            </a:extLst>
          </p:cNvPr>
          <p:cNvSpPr/>
          <p:nvPr/>
        </p:nvSpPr>
        <p:spPr>
          <a:xfrm>
            <a:off x="8203707" y="2705465"/>
            <a:ext cx="770878" cy="723531"/>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sz="900" dirty="0"/>
              <a:t>Unemployed (8,800 – 3%)</a:t>
            </a:r>
          </a:p>
        </p:txBody>
      </p:sp>
      <p:sp>
        <p:nvSpPr>
          <p:cNvPr id="11" name="Rectangle 10">
            <a:extLst>
              <a:ext uri="{FF2B5EF4-FFF2-40B4-BE49-F238E27FC236}">
                <a16:creationId xmlns:a16="http://schemas.microsoft.com/office/drawing/2014/main" id="{7C7E66B0-A7E3-4662-8D57-A8473A2CCEBE}"/>
              </a:ext>
            </a:extLst>
          </p:cNvPr>
          <p:cNvSpPr/>
          <p:nvPr/>
        </p:nvSpPr>
        <p:spPr>
          <a:xfrm>
            <a:off x="9099613" y="2734322"/>
            <a:ext cx="770878" cy="672846"/>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Want a job (13,100 – 4%)</a:t>
            </a:r>
          </a:p>
        </p:txBody>
      </p:sp>
      <p:sp>
        <p:nvSpPr>
          <p:cNvPr id="12" name="Rectangle 11">
            <a:extLst>
              <a:ext uri="{FF2B5EF4-FFF2-40B4-BE49-F238E27FC236}">
                <a16:creationId xmlns:a16="http://schemas.microsoft.com/office/drawing/2014/main" id="{0E5DB5CA-EA1A-4EC1-B2AB-945185846E18}"/>
              </a:ext>
            </a:extLst>
          </p:cNvPr>
          <p:cNvSpPr/>
          <p:nvPr/>
        </p:nvSpPr>
        <p:spPr>
          <a:xfrm>
            <a:off x="9951131" y="2705467"/>
            <a:ext cx="1634228" cy="723531"/>
          </a:xfrm>
          <a:prstGeom prst="rect">
            <a:avLst/>
          </a:prstGeom>
          <a:solidFill>
            <a:schemeClr val="accent2">
              <a:lumMod val="40000"/>
              <a:lumOff val="6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Don’t want a job (38,600 – 12%)</a:t>
            </a:r>
          </a:p>
        </p:txBody>
      </p:sp>
      <p:sp>
        <p:nvSpPr>
          <p:cNvPr id="13" name="Rectangle 12">
            <a:extLst>
              <a:ext uri="{FF2B5EF4-FFF2-40B4-BE49-F238E27FC236}">
                <a16:creationId xmlns:a16="http://schemas.microsoft.com/office/drawing/2014/main" id="{3288F707-539A-4B64-AAB2-8F7F325C310D}"/>
              </a:ext>
            </a:extLst>
          </p:cNvPr>
          <p:cNvSpPr/>
          <p:nvPr/>
        </p:nvSpPr>
        <p:spPr>
          <a:xfrm>
            <a:off x="825624" y="3611732"/>
            <a:ext cx="6001304" cy="723531"/>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Employees (229,600 – 70%)</a:t>
            </a:r>
          </a:p>
        </p:txBody>
      </p:sp>
      <p:sp>
        <p:nvSpPr>
          <p:cNvPr id="14" name="Rectangle 13">
            <a:extLst>
              <a:ext uri="{FF2B5EF4-FFF2-40B4-BE49-F238E27FC236}">
                <a16:creationId xmlns:a16="http://schemas.microsoft.com/office/drawing/2014/main" id="{E4DDDD75-3323-4E7F-BE30-5A5B32541AF6}"/>
              </a:ext>
            </a:extLst>
          </p:cNvPr>
          <p:cNvSpPr/>
          <p:nvPr/>
        </p:nvSpPr>
        <p:spPr>
          <a:xfrm>
            <a:off x="6913484" y="3611732"/>
            <a:ext cx="1213282" cy="723531"/>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Self-employed (38,700 – 12%)</a:t>
            </a:r>
          </a:p>
        </p:txBody>
      </p:sp>
      <p:sp>
        <p:nvSpPr>
          <p:cNvPr id="16" name="TextBox 15">
            <a:extLst>
              <a:ext uri="{FF2B5EF4-FFF2-40B4-BE49-F238E27FC236}">
                <a16:creationId xmlns:a16="http://schemas.microsoft.com/office/drawing/2014/main" id="{18579E2A-7680-4EF6-A670-8A8B4CF7AD6D}"/>
              </a:ext>
            </a:extLst>
          </p:cNvPr>
          <p:cNvSpPr txBox="1"/>
          <p:nvPr/>
        </p:nvSpPr>
        <p:spPr>
          <a:xfrm>
            <a:off x="9346705" y="3991984"/>
            <a:ext cx="3142695" cy="307777"/>
          </a:xfrm>
          <a:prstGeom prst="rect">
            <a:avLst/>
          </a:prstGeom>
          <a:noFill/>
        </p:spPr>
        <p:txBody>
          <a:bodyPr wrap="square" rtlCol="0">
            <a:spAutoFit/>
          </a:bodyPr>
          <a:lstStyle/>
          <a:p>
            <a:r>
              <a:rPr lang="en-GB" sz="1400" dirty="0"/>
              <a:t>Reason economically inactive</a:t>
            </a:r>
          </a:p>
        </p:txBody>
      </p:sp>
      <p:cxnSp>
        <p:nvCxnSpPr>
          <p:cNvPr id="18" name="Connector: Curved 17">
            <a:extLst>
              <a:ext uri="{FF2B5EF4-FFF2-40B4-BE49-F238E27FC236}">
                <a16:creationId xmlns:a16="http://schemas.microsoft.com/office/drawing/2014/main" id="{7A7C49E6-F4E4-4021-B296-80AAA1654363}"/>
              </a:ext>
            </a:extLst>
          </p:cNvPr>
          <p:cNvCxnSpPr>
            <a:cxnSpLocks/>
            <a:stCxn id="8" idx="3"/>
          </p:cNvCxnSpPr>
          <p:nvPr/>
        </p:nvCxnSpPr>
        <p:spPr>
          <a:xfrm flipH="1">
            <a:off x="10243353" y="2160972"/>
            <a:ext cx="1342006" cy="1812524"/>
          </a:xfrm>
          <a:prstGeom prst="curvedConnector4">
            <a:avLst>
              <a:gd name="adj1" fmla="val -17034"/>
              <a:gd name="adj2" fmla="val 59980"/>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36FF21E7-550F-4608-8AEB-51007A06E836}"/>
              </a:ext>
            </a:extLst>
          </p:cNvPr>
          <p:cNvSpPr txBox="1"/>
          <p:nvPr/>
        </p:nvSpPr>
        <p:spPr>
          <a:xfrm>
            <a:off x="770991" y="4520844"/>
            <a:ext cx="6245440" cy="312650"/>
          </a:xfrm>
          <a:prstGeom prst="rect">
            <a:avLst/>
          </a:prstGeom>
          <a:noFill/>
        </p:spPr>
        <p:txBody>
          <a:bodyPr wrap="square">
            <a:spAutoFit/>
          </a:bodyPr>
          <a:lstStyle/>
          <a:p>
            <a:pPr>
              <a:lnSpc>
                <a:spcPct val="107000"/>
              </a:lnSpc>
              <a:spcAft>
                <a:spcPts val="800"/>
              </a:spcAft>
            </a:pPr>
            <a:r>
              <a:rPr lang="en-GB" sz="1400" b="1" i="1" dirty="0">
                <a:effectLst/>
                <a:latin typeface="Calibri" panose="020F0502020204030204" pitchFamily="34" charset="0"/>
                <a:ea typeface="Calibri" panose="020F0502020204030204" pitchFamily="34" charset="0"/>
                <a:cs typeface="Times New Roman" panose="02020603050405020304" pitchFamily="18" charset="0"/>
              </a:rPr>
              <a:t>Source:</a:t>
            </a:r>
            <a:r>
              <a:rPr lang="en-GB" sz="1400" i="1" dirty="0">
                <a:effectLst/>
                <a:latin typeface="Calibri" panose="020F0502020204030204" pitchFamily="34" charset="0"/>
                <a:ea typeface="Calibri" panose="020F0502020204030204" pitchFamily="34" charset="0"/>
                <a:cs typeface="Times New Roman" panose="02020603050405020304" pitchFamily="18" charset="0"/>
              </a:rPr>
              <a:t> Annual Population Survey, 12 months to December 2022, ONS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Oval 2">
            <a:extLst>
              <a:ext uri="{FF2B5EF4-FFF2-40B4-BE49-F238E27FC236}">
                <a16:creationId xmlns:a16="http://schemas.microsoft.com/office/drawing/2014/main" id="{2F1AB8B5-1610-4C28-9EDF-1C65C55988FD}"/>
              </a:ext>
            </a:extLst>
          </p:cNvPr>
          <p:cNvSpPr/>
          <p:nvPr/>
        </p:nvSpPr>
        <p:spPr>
          <a:xfrm>
            <a:off x="7968199" y="2619882"/>
            <a:ext cx="922789" cy="869662"/>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 name="Straight Arrow Connector 4">
            <a:extLst>
              <a:ext uri="{FF2B5EF4-FFF2-40B4-BE49-F238E27FC236}">
                <a16:creationId xmlns:a16="http://schemas.microsoft.com/office/drawing/2014/main" id="{D286D073-C6D8-FE4E-F4BD-AE88D006C095}"/>
              </a:ext>
            </a:extLst>
          </p:cNvPr>
          <p:cNvCxnSpPr>
            <a:cxnSpLocks/>
          </p:cNvCxnSpPr>
          <p:nvPr/>
        </p:nvCxnSpPr>
        <p:spPr>
          <a:xfrm flipH="1">
            <a:off x="7768206" y="3488136"/>
            <a:ext cx="820940" cy="1784454"/>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7" name="Rectangle 16">
            <a:extLst>
              <a:ext uri="{FF2B5EF4-FFF2-40B4-BE49-F238E27FC236}">
                <a16:creationId xmlns:a16="http://schemas.microsoft.com/office/drawing/2014/main" id="{6F5AC891-3503-4821-AE0D-3C5461798951}"/>
              </a:ext>
            </a:extLst>
          </p:cNvPr>
          <p:cNvSpPr/>
          <p:nvPr/>
        </p:nvSpPr>
        <p:spPr>
          <a:xfrm>
            <a:off x="5276675" y="5331727"/>
            <a:ext cx="3064507" cy="723532"/>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000" dirty="0">
                <a:solidFill>
                  <a:schemeClr val="tx1"/>
                </a:solidFill>
              </a:rPr>
              <a:t>In April 2023, 8,700 people were </a:t>
            </a:r>
            <a:r>
              <a:rPr lang="en-GB" sz="1000" b="1" dirty="0">
                <a:solidFill>
                  <a:schemeClr val="tx1"/>
                </a:solidFill>
              </a:rPr>
              <a:t>claiming unemployment related benefits </a:t>
            </a:r>
            <a:r>
              <a:rPr lang="en-GB" sz="1000" dirty="0">
                <a:solidFill>
                  <a:schemeClr val="tx1"/>
                </a:solidFill>
              </a:rPr>
              <a:t>(85% were estimated to be unemployed and 15% working some hours / having low earnings) (source: DWP </a:t>
            </a:r>
            <a:r>
              <a:rPr lang="en-GB" sz="1000" dirty="0" err="1">
                <a:solidFill>
                  <a:schemeClr val="tx1"/>
                </a:solidFill>
              </a:rPr>
              <a:t>StatXplore</a:t>
            </a:r>
            <a:r>
              <a:rPr lang="en-GB" sz="1000" dirty="0">
                <a:solidFill>
                  <a:schemeClr val="tx1"/>
                </a:solidFill>
              </a:rPr>
              <a:t>)</a:t>
            </a:r>
            <a:r>
              <a:rPr lang="en-GB" sz="1000" dirty="0" err="1"/>
              <a:t>nts</a:t>
            </a:r>
            <a:r>
              <a:rPr lang="en-GB" sz="1000" dirty="0"/>
              <a:t> </a:t>
            </a:r>
          </a:p>
        </p:txBody>
      </p:sp>
      <p:sp>
        <p:nvSpPr>
          <p:cNvPr id="20" name="TextBox 19">
            <a:extLst>
              <a:ext uri="{FF2B5EF4-FFF2-40B4-BE49-F238E27FC236}">
                <a16:creationId xmlns:a16="http://schemas.microsoft.com/office/drawing/2014/main" id="{57E4E335-96ED-EDCA-27BF-EC43FEEA62BE}"/>
              </a:ext>
            </a:extLst>
          </p:cNvPr>
          <p:cNvSpPr txBox="1"/>
          <p:nvPr/>
        </p:nvSpPr>
        <p:spPr>
          <a:xfrm>
            <a:off x="61738" y="5901740"/>
            <a:ext cx="4677530" cy="900246"/>
          </a:xfrm>
          <a:prstGeom prst="rect">
            <a:avLst/>
          </a:prstGeom>
          <a:noFill/>
        </p:spPr>
        <p:txBody>
          <a:bodyPr wrap="square" rtlCol="0">
            <a:spAutoFit/>
          </a:bodyPr>
          <a:lstStyle/>
          <a:p>
            <a:r>
              <a:rPr lang="en-GB" sz="1050" dirty="0"/>
              <a:t>Note 1: students aged 16+ who are in full-time education (school / college / university) will be classified as economically active if they also have a job (e.g. part-time bar work) or are actively seeking work.  They will be classified as economically inactive if they are not working and are not actively seeking work.  </a:t>
            </a:r>
          </a:p>
          <a:p>
            <a:r>
              <a:rPr lang="en-GB" sz="1050" dirty="0"/>
              <a:t>Note 2: Numbers may not add to totals due to rounding.</a:t>
            </a:r>
          </a:p>
        </p:txBody>
      </p:sp>
      <p:sp>
        <p:nvSpPr>
          <p:cNvPr id="21" name="TextBox 20">
            <a:extLst>
              <a:ext uri="{FF2B5EF4-FFF2-40B4-BE49-F238E27FC236}">
                <a16:creationId xmlns:a16="http://schemas.microsoft.com/office/drawing/2014/main" id="{78C243F3-DC14-F3ED-520E-9E4E8E7C6A95}"/>
              </a:ext>
            </a:extLst>
          </p:cNvPr>
          <p:cNvSpPr txBox="1"/>
          <p:nvPr/>
        </p:nvSpPr>
        <p:spPr>
          <a:xfrm>
            <a:off x="3469947" y="227662"/>
            <a:ext cx="6125333" cy="369332"/>
          </a:xfrm>
          <a:prstGeom prst="rect">
            <a:avLst/>
          </a:prstGeom>
          <a:noFill/>
        </p:spPr>
        <p:txBody>
          <a:bodyPr wrap="square" rtlCol="0">
            <a:spAutoFit/>
          </a:bodyPr>
          <a:lstStyle/>
          <a:p>
            <a:r>
              <a:rPr lang="en-GB" b="1" dirty="0"/>
              <a:t>Economic activity of Buckinghamshire residents – 2023</a:t>
            </a:r>
          </a:p>
        </p:txBody>
      </p:sp>
      <p:graphicFrame>
        <p:nvGraphicFramePr>
          <p:cNvPr id="4" name="Chart 3">
            <a:extLst>
              <a:ext uri="{FF2B5EF4-FFF2-40B4-BE49-F238E27FC236}">
                <a16:creationId xmlns:a16="http://schemas.microsoft.com/office/drawing/2014/main" id="{4E679B8D-6F32-FEFD-64FF-82E3796745B5}"/>
              </a:ext>
            </a:extLst>
          </p:cNvPr>
          <p:cNvGraphicFramePr>
            <a:graphicFrameLocks/>
          </p:cNvGraphicFramePr>
          <p:nvPr>
            <p:extLst>
              <p:ext uri="{D42A27DB-BD31-4B8C-83A1-F6EECF244321}">
                <p14:modId xmlns:p14="http://schemas.microsoft.com/office/powerpoint/2010/main" val="231568875"/>
              </p:ext>
            </p:extLst>
          </p:nvPr>
        </p:nvGraphicFramePr>
        <p:xfrm>
          <a:off x="7871153" y="4145872"/>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85162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85FC1FDF-7DF9-4BA3-8B52-BC1FD298B568}"/>
              </a:ext>
            </a:extLst>
          </p:cNvPr>
          <p:cNvGraphicFramePr>
            <a:graphicFrameLocks/>
          </p:cNvGraphicFramePr>
          <p:nvPr>
            <p:extLst>
              <p:ext uri="{D42A27DB-BD31-4B8C-83A1-F6EECF244321}">
                <p14:modId xmlns:p14="http://schemas.microsoft.com/office/powerpoint/2010/main" val="3721598911"/>
              </p:ext>
            </p:extLst>
          </p:nvPr>
        </p:nvGraphicFramePr>
        <p:xfrm>
          <a:off x="414875" y="3677333"/>
          <a:ext cx="4105373" cy="253258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4B604140-7B21-D5CF-DD6A-28ECC487D242}"/>
              </a:ext>
            </a:extLst>
          </p:cNvPr>
          <p:cNvSpPr txBox="1"/>
          <p:nvPr/>
        </p:nvSpPr>
        <p:spPr>
          <a:xfrm>
            <a:off x="999314" y="309533"/>
            <a:ext cx="3864078" cy="338554"/>
          </a:xfrm>
          <a:prstGeom prst="rect">
            <a:avLst/>
          </a:prstGeom>
          <a:noFill/>
        </p:spPr>
        <p:txBody>
          <a:bodyPr wrap="square" rtlCol="0">
            <a:spAutoFit/>
          </a:bodyPr>
          <a:lstStyle/>
          <a:p>
            <a:r>
              <a:rPr lang="en-GB" sz="1600" dirty="0"/>
              <a:t>Employment rate – 2012 to 2022  </a:t>
            </a:r>
          </a:p>
        </p:txBody>
      </p:sp>
      <p:sp>
        <p:nvSpPr>
          <p:cNvPr id="7" name="TextBox 6">
            <a:extLst>
              <a:ext uri="{FF2B5EF4-FFF2-40B4-BE49-F238E27FC236}">
                <a16:creationId xmlns:a16="http://schemas.microsoft.com/office/drawing/2014/main" id="{5DCBDD0E-E3E3-F7A8-79E9-CF715C2676DF}"/>
              </a:ext>
            </a:extLst>
          </p:cNvPr>
          <p:cNvSpPr txBox="1"/>
          <p:nvPr/>
        </p:nvSpPr>
        <p:spPr>
          <a:xfrm>
            <a:off x="931200" y="3343319"/>
            <a:ext cx="3864078" cy="338554"/>
          </a:xfrm>
          <a:prstGeom prst="rect">
            <a:avLst/>
          </a:prstGeom>
          <a:noFill/>
        </p:spPr>
        <p:txBody>
          <a:bodyPr wrap="square" rtlCol="0">
            <a:spAutoFit/>
          </a:bodyPr>
          <a:lstStyle/>
          <a:p>
            <a:r>
              <a:rPr lang="en-GB" sz="1600" dirty="0"/>
              <a:t>Unemployment rate – 2012 to 2022</a:t>
            </a:r>
          </a:p>
        </p:txBody>
      </p:sp>
      <p:graphicFrame>
        <p:nvGraphicFramePr>
          <p:cNvPr id="12" name="Chart 11">
            <a:extLst>
              <a:ext uri="{FF2B5EF4-FFF2-40B4-BE49-F238E27FC236}">
                <a16:creationId xmlns:a16="http://schemas.microsoft.com/office/drawing/2014/main" id="{7A765DA0-8F6C-3D23-5889-2FB83AD80D06}"/>
              </a:ext>
            </a:extLst>
          </p:cNvPr>
          <p:cNvGraphicFramePr>
            <a:graphicFrameLocks/>
          </p:cNvGraphicFramePr>
          <p:nvPr>
            <p:extLst>
              <p:ext uri="{D42A27DB-BD31-4B8C-83A1-F6EECF244321}">
                <p14:modId xmlns:p14="http://schemas.microsoft.com/office/powerpoint/2010/main" val="258549945"/>
              </p:ext>
            </p:extLst>
          </p:nvPr>
        </p:nvGraphicFramePr>
        <p:xfrm>
          <a:off x="6787123" y="701945"/>
          <a:ext cx="3774489"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a:extLst>
              <a:ext uri="{FF2B5EF4-FFF2-40B4-BE49-F238E27FC236}">
                <a16:creationId xmlns:a16="http://schemas.microsoft.com/office/drawing/2014/main" id="{20D1B439-E348-1C89-EF7B-E5AA784A7511}"/>
              </a:ext>
            </a:extLst>
          </p:cNvPr>
          <p:cNvSpPr txBox="1"/>
          <p:nvPr/>
        </p:nvSpPr>
        <p:spPr>
          <a:xfrm>
            <a:off x="7108228" y="163403"/>
            <a:ext cx="3864078" cy="338554"/>
          </a:xfrm>
          <a:prstGeom prst="rect">
            <a:avLst/>
          </a:prstGeom>
          <a:noFill/>
        </p:spPr>
        <p:txBody>
          <a:bodyPr wrap="square" rtlCol="0">
            <a:spAutoFit/>
          </a:bodyPr>
          <a:lstStyle/>
          <a:p>
            <a:r>
              <a:rPr lang="en-GB" sz="1600" dirty="0"/>
              <a:t>Claimant Count rate – 2019 to 2023</a:t>
            </a:r>
          </a:p>
        </p:txBody>
      </p:sp>
      <p:sp>
        <p:nvSpPr>
          <p:cNvPr id="14" name="TextBox 13">
            <a:extLst>
              <a:ext uri="{FF2B5EF4-FFF2-40B4-BE49-F238E27FC236}">
                <a16:creationId xmlns:a16="http://schemas.microsoft.com/office/drawing/2014/main" id="{CC1A6493-7F1C-7D99-06C6-5692FBBC1ADA}"/>
              </a:ext>
            </a:extLst>
          </p:cNvPr>
          <p:cNvSpPr txBox="1"/>
          <p:nvPr/>
        </p:nvSpPr>
        <p:spPr>
          <a:xfrm>
            <a:off x="6476125" y="4129367"/>
            <a:ext cx="5442012" cy="2031325"/>
          </a:xfrm>
          <a:prstGeom prst="rect">
            <a:avLst/>
          </a:prstGeom>
          <a:noFill/>
          <a:ln>
            <a:solidFill>
              <a:schemeClr val="accent1"/>
            </a:solidFill>
          </a:ln>
        </p:spPr>
        <p:txBody>
          <a:bodyPr wrap="square" rtlCol="0">
            <a:spAutoFit/>
          </a:bodyPr>
          <a:lstStyle/>
          <a:p>
            <a:r>
              <a:rPr lang="en-GB" sz="1400" dirty="0"/>
              <a:t>Overall, Buckinghamshire’s employment and unemployment rates are better than they were 10 years ago.  </a:t>
            </a:r>
          </a:p>
          <a:p>
            <a:endParaRPr lang="en-GB" sz="1400" dirty="0"/>
          </a:p>
          <a:p>
            <a:r>
              <a:rPr lang="en-GB" sz="1400" dirty="0"/>
              <a:t>However, unemployment rates are now similar to the national average.  Historically in Buckinghamshire they have been lower. </a:t>
            </a:r>
          </a:p>
          <a:p>
            <a:endParaRPr lang="en-GB" sz="1400" dirty="0"/>
          </a:p>
          <a:p>
            <a:r>
              <a:rPr lang="en-GB" sz="1400" dirty="0"/>
              <a:t>Also, the numbers of people claiming unemployment-related benefits have not yet returned to pre-pandemic levels.  This is in line with the national trend. </a:t>
            </a:r>
          </a:p>
        </p:txBody>
      </p:sp>
      <p:sp>
        <p:nvSpPr>
          <p:cNvPr id="15" name="TextBox 14">
            <a:extLst>
              <a:ext uri="{FF2B5EF4-FFF2-40B4-BE49-F238E27FC236}">
                <a16:creationId xmlns:a16="http://schemas.microsoft.com/office/drawing/2014/main" id="{EE8CBE14-412B-C173-A6C8-53ABF17C74A1}"/>
              </a:ext>
            </a:extLst>
          </p:cNvPr>
          <p:cNvSpPr txBox="1"/>
          <p:nvPr/>
        </p:nvSpPr>
        <p:spPr>
          <a:xfrm>
            <a:off x="119849" y="6455947"/>
            <a:ext cx="6245440" cy="281231"/>
          </a:xfrm>
          <a:prstGeom prst="rect">
            <a:avLst/>
          </a:prstGeom>
          <a:noFill/>
        </p:spPr>
        <p:txBody>
          <a:bodyPr wrap="square">
            <a:spAutoFit/>
          </a:bodyPr>
          <a:lstStyle/>
          <a:p>
            <a:pPr>
              <a:lnSpc>
                <a:spcPct val="107000"/>
              </a:lnSpc>
              <a:spcAft>
                <a:spcPts val="800"/>
              </a:spcAft>
            </a:pPr>
            <a:r>
              <a:rPr lang="en-GB" sz="1200" b="1" i="1" dirty="0">
                <a:effectLst/>
                <a:latin typeface="Calibri" panose="020F0502020204030204" pitchFamily="34" charset="0"/>
                <a:ea typeface="Calibri" panose="020F0502020204030204" pitchFamily="34" charset="0"/>
                <a:cs typeface="Times New Roman" panose="02020603050405020304" pitchFamily="18" charset="0"/>
              </a:rPr>
              <a:t>Source:</a:t>
            </a:r>
            <a:r>
              <a:rPr lang="en-GB" sz="1200" i="1" dirty="0">
                <a:effectLst/>
                <a:latin typeface="Calibri" panose="020F0502020204030204" pitchFamily="34" charset="0"/>
                <a:ea typeface="Calibri" panose="020F0502020204030204" pitchFamily="34" charset="0"/>
                <a:cs typeface="Times New Roman" panose="02020603050405020304" pitchFamily="18" charset="0"/>
              </a:rPr>
              <a:t> Annual Population Survey, 12 months to December 2022, ONS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7490B5EB-C7B1-3D8F-F22A-71609B3F1E21}"/>
              </a:ext>
            </a:extLst>
          </p:cNvPr>
          <p:cNvSpPr txBox="1"/>
          <p:nvPr/>
        </p:nvSpPr>
        <p:spPr>
          <a:xfrm>
            <a:off x="10317332" y="2963926"/>
            <a:ext cx="6245440" cy="281231"/>
          </a:xfrm>
          <a:prstGeom prst="rect">
            <a:avLst/>
          </a:prstGeom>
          <a:noFill/>
        </p:spPr>
        <p:txBody>
          <a:bodyPr wrap="square">
            <a:spAutoFit/>
          </a:bodyPr>
          <a:lstStyle/>
          <a:p>
            <a:pPr>
              <a:lnSpc>
                <a:spcPct val="107000"/>
              </a:lnSpc>
              <a:spcAft>
                <a:spcPts val="800"/>
              </a:spcAft>
            </a:pPr>
            <a:r>
              <a:rPr lang="en-GB" sz="1200" b="1" i="1" dirty="0">
                <a:effectLst/>
                <a:latin typeface="Calibri" panose="020F0502020204030204" pitchFamily="34" charset="0"/>
                <a:ea typeface="Calibri" panose="020F0502020204030204" pitchFamily="34" charset="0"/>
                <a:cs typeface="Times New Roman" panose="02020603050405020304" pitchFamily="18" charset="0"/>
              </a:rPr>
              <a:t>Source:</a:t>
            </a:r>
            <a:r>
              <a:rPr lang="en-GB" sz="1200" i="1" dirty="0">
                <a:effectLst/>
                <a:latin typeface="Calibri" panose="020F0502020204030204" pitchFamily="34" charset="0"/>
                <a:ea typeface="Calibri" panose="020F0502020204030204" pitchFamily="34" charset="0"/>
                <a:cs typeface="Times New Roman" panose="02020603050405020304" pitchFamily="18" charset="0"/>
              </a:rPr>
              <a:t> DWP, 2023</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Chart 1">
            <a:extLst>
              <a:ext uri="{FF2B5EF4-FFF2-40B4-BE49-F238E27FC236}">
                <a16:creationId xmlns:a16="http://schemas.microsoft.com/office/drawing/2014/main" id="{CC27E74A-AB5F-FC9F-F08A-5140BBC52E1B}"/>
              </a:ext>
            </a:extLst>
          </p:cNvPr>
          <p:cNvGraphicFramePr>
            <a:graphicFrameLocks/>
          </p:cNvGraphicFramePr>
          <p:nvPr>
            <p:extLst>
              <p:ext uri="{D42A27DB-BD31-4B8C-83A1-F6EECF244321}">
                <p14:modId xmlns:p14="http://schemas.microsoft.com/office/powerpoint/2010/main" val="1022623705"/>
              </p:ext>
            </p:extLst>
          </p:nvPr>
        </p:nvGraphicFramePr>
        <p:xfrm>
          <a:off x="158554" y="701945"/>
          <a:ext cx="4361693" cy="247872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99199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1F5AC-2ED7-2688-3278-17BB3BA5D8BB}"/>
              </a:ext>
            </a:extLst>
          </p:cNvPr>
          <p:cNvSpPr>
            <a:spLocks noGrp="1"/>
          </p:cNvSpPr>
          <p:nvPr>
            <p:ph type="title"/>
          </p:nvPr>
        </p:nvSpPr>
        <p:spPr>
          <a:xfrm>
            <a:off x="880533" y="92716"/>
            <a:ext cx="10515600" cy="737017"/>
          </a:xfrm>
        </p:spPr>
        <p:txBody>
          <a:bodyPr>
            <a:normAutofit/>
          </a:bodyPr>
          <a:lstStyle/>
          <a:p>
            <a:r>
              <a:rPr lang="en-GB" sz="3200" dirty="0"/>
              <a:t>Spotlight on economic inactivity</a:t>
            </a:r>
          </a:p>
        </p:txBody>
      </p:sp>
      <p:graphicFrame>
        <p:nvGraphicFramePr>
          <p:cNvPr id="4" name="Content Placeholder 3">
            <a:extLst>
              <a:ext uri="{FF2B5EF4-FFF2-40B4-BE49-F238E27FC236}">
                <a16:creationId xmlns:a16="http://schemas.microsoft.com/office/drawing/2014/main" id="{C95FD4C8-41E0-7092-5023-EC47F1281D83}"/>
              </a:ext>
            </a:extLst>
          </p:cNvPr>
          <p:cNvGraphicFramePr>
            <a:graphicFrameLocks noGrp="1"/>
          </p:cNvGraphicFramePr>
          <p:nvPr>
            <p:ph idx="1"/>
            <p:extLst>
              <p:ext uri="{D42A27DB-BD31-4B8C-83A1-F6EECF244321}">
                <p14:modId xmlns:p14="http://schemas.microsoft.com/office/powerpoint/2010/main" val="4262657809"/>
              </p:ext>
            </p:extLst>
          </p:nvPr>
        </p:nvGraphicFramePr>
        <p:xfrm>
          <a:off x="719667" y="1736170"/>
          <a:ext cx="6553200" cy="417724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B7174347-B48B-6398-FB55-F03EA97E2680}"/>
              </a:ext>
            </a:extLst>
          </p:cNvPr>
          <p:cNvSpPr txBox="1"/>
          <p:nvPr/>
        </p:nvSpPr>
        <p:spPr>
          <a:xfrm>
            <a:off x="7492754" y="1736170"/>
            <a:ext cx="4233582" cy="4401205"/>
          </a:xfrm>
          <a:prstGeom prst="rect">
            <a:avLst/>
          </a:prstGeom>
          <a:noFill/>
        </p:spPr>
        <p:txBody>
          <a:bodyPr wrap="square" rtlCol="0">
            <a:spAutoFit/>
          </a:bodyPr>
          <a:lstStyle/>
          <a:p>
            <a:r>
              <a:rPr lang="en-GB" sz="1400" dirty="0"/>
              <a:t>The proportion of working-age residents who are economically inactive* due to ill health appears to have doubled over the </a:t>
            </a:r>
            <a:r>
              <a:rPr lang="en-GB" sz="1400"/>
              <a:t>last five years.  </a:t>
            </a:r>
            <a:r>
              <a:rPr lang="en-GB" sz="1400" dirty="0"/>
              <a:t>This is in line with the national picture and is broadly considered to be a result of fall-out from the Covid-19 pandemic (e.g. long-Covid or delays in receiving treatment) and longer NHS waiting times. </a:t>
            </a:r>
          </a:p>
          <a:p>
            <a:endParaRPr lang="en-GB" sz="1400" dirty="0"/>
          </a:p>
          <a:p>
            <a:r>
              <a:rPr lang="en-GB" sz="1400" dirty="0"/>
              <a:t>The proportion who are inactive due to being full-time students appears to have dropped considerably between 2021 and 2022. It is unclear whether there has been a decline in the number of full-time students living in Buckinghamshire, or whether more students are working and are therefore classified as employed rather than inactive. </a:t>
            </a:r>
          </a:p>
          <a:p>
            <a:endParaRPr lang="en-GB" sz="1400" dirty="0"/>
          </a:p>
          <a:p>
            <a:r>
              <a:rPr lang="en-GB" sz="1400" dirty="0"/>
              <a:t>The proportion of working-age residents stating they are retired increased during the height of the pandemic (2020 and 2021) and in 2022 fell back down to 2019 levels.  Possibly due to the increased cost of living. </a:t>
            </a:r>
          </a:p>
        </p:txBody>
      </p:sp>
      <p:sp>
        <p:nvSpPr>
          <p:cNvPr id="6" name="TextBox 5">
            <a:extLst>
              <a:ext uri="{FF2B5EF4-FFF2-40B4-BE49-F238E27FC236}">
                <a16:creationId xmlns:a16="http://schemas.microsoft.com/office/drawing/2014/main" id="{5A316F67-B0E1-67BE-E37C-FE3ECE1FA269}"/>
              </a:ext>
            </a:extLst>
          </p:cNvPr>
          <p:cNvSpPr txBox="1"/>
          <p:nvPr/>
        </p:nvSpPr>
        <p:spPr>
          <a:xfrm>
            <a:off x="880533" y="747458"/>
            <a:ext cx="9406465" cy="800219"/>
          </a:xfrm>
          <a:prstGeom prst="rect">
            <a:avLst/>
          </a:prstGeom>
          <a:noFill/>
        </p:spPr>
        <p:txBody>
          <a:bodyPr wrap="square" rtlCol="0">
            <a:spAutoFit/>
          </a:bodyPr>
          <a:lstStyle/>
          <a:p>
            <a:r>
              <a:rPr lang="en-GB" dirty="0"/>
              <a:t>Proportion of working age-population who are economically inactive, by reason for inactivity </a:t>
            </a:r>
          </a:p>
          <a:p>
            <a:r>
              <a:rPr lang="en-GB" sz="1400" dirty="0"/>
              <a:t>(note, the Buckinghamshire sample size of the Annual Population Survey is relatively small, and therefore the percentages in the chart below should be treated with a degree of caution)</a:t>
            </a:r>
          </a:p>
        </p:txBody>
      </p:sp>
      <p:sp>
        <p:nvSpPr>
          <p:cNvPr id="7" name="TextBox 6">
            <a:extLst>
              <a:ext uri="{FF2B5EF4-FFF2-40B4-BE49-F238E27FC236}">
                <a16:creationId xmlns:a16="http://schemas.microsoft.com/office/drawing/2014/main" id="{EBFE3B0C-6A52-1E3F-867C-77DACD0DCD15}"/>
              </a:ext>
            </a:extLst>
          </p:cNvPr>
          <p:cNvSpPr txBox="1"/>
          <p:nvPr/>
        </p:nvSpPr>
        <p:spPr>
          <a:xfrm>
            <a:off x="119849" y="6455947"/>
            <a:ext cx="6245440" cy="281231"/>
          </a:xfrm>
          <a:prstGeom prst="rect">
            <a:avLst/>
          </a:prstGeom>
          <a:noFill/>
        </p:spPr>
        <p:txBody>
          <a:bodyPr wrap="square">
            <a:spAutoFit/>
          </a:bodyPr>
          <a:lstStyle/>
          <a:p>
            <a:pPr>
              <a:lnSpc>
                <a:spcPct val="107000"/>
              </a:lnSpc>
              <a:spcAft>
                <a:spcPts val="800"/>
              </a:spcAft>
            </a:pPr>
            <a:r>
              <a:rPr lang="en-GB" sz="1200" b="1" i="1" dirty="0">
                <a:effectLst/>
                <a:latin typeface="Calibri" panose="020F0502020204030204" pitchFamily="34" charset="0"/>
                <a:ea typeface="Calibri" panose="020F0502020204030204" pitchFamily="34" charset="0"/>
                <a:cs typeface="Times New Roman" panose="02020603050405020304" pitchFamily="18" charset="0"/>
              </a:rPr>
              <a:t>Source:</a:t>
            </a:r>
            <a:r>
              <a:rPr lang="en-GB" sz="1200" i="1" dirty="0">
                <a:effectLst/>
                <a:latin typeface="Calibri" panose="020F0502020204030204" pitchFamily="34" charset="0"/>
                <a:ea typeface="Calibri" panose="020F0502020204030204" pitchFamily="34" charset="0"/>
                <a:cs typeface="Times New Roman" panose="02020603050405020304" pitchFamily="18" charset="0"/>
              </a:rPr>
              <a:t> Annual Population Survey, 12 months to December 2022, ONS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312E03A8-F6C4-CD18-67E1-9AEDFADF4AEB}"/>
              </a:ext>
            </a:extLst>
          </p:cNvPr>
          <p:cNvSpPr txBox="1"/>
          <p:nvPr/>
        </p:nvSpPr>
        <p:spPr>
          <a:xfrm>
            <a:off x="8697951" y="6337019"/>
            <a:ext cx="4132356" cy="307777"/>
          </a:xfrm>
          <a:prstGeom prst="rect">
            <a:avLst/>
          </a:prstGeom>
          <a:noFill/>
        </p:spPr>
        <p:txBody>
          <a:bodyPr wrap="square" rtlCol="0">
            <a:spAutoFit/>
          </a:bodyPr>
          <a:lstStyle/>
          <a:p>
            <a:r>
              <a:rPr lang="en-GB" sz="1400" dirty="0"/>
              <a:t>*not working and not actively seeking work</a:t>
            </a:r>
          </a:p>
        </p:txBody>
      </p:sp>
    </p:spTree>
    <p:extLst>
      <p:ext uri="{BB962C8B-B14F-4D97-AF65-F5344CB8AC3E}">
        <p14:creationId xmlns:p14="http://schemas.microsoft.com/office/powerpoint/2010/main" val="1290567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055C183B-0118-5C4A-ADA5-EED5D16235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8891" y="5499169"/>
            <a:ext cx="2976799" cy="1358831"/>
          </a:xfrm>
          <a:prstGeom prst="rect">
            <a:avLst/>
          </a:prstGeom>
        </p:spPr>
      </p:pic>
      <p:sp>
        <p:nvSpPr>
          <p:cNvPr id="6" name="TextBox 5">
            <a:extLst>
              <a:ext uri="{FF2B5EF4-FFF2-40B4-BE49-F238E27FC236}">
                <a16:creationId xmlns:a16="http://schemas.microsoft.com/office/drawing/2014/main" id="{5C5B649E-47A3-E229-5566-235C354D0BEC}"/>
              </a:ext>
            </a:extLst>
          </p:cNvPr>
          <p:cNvSpPr txBox="1"/>
          <p:nvPr/>
        </p:nvSpPr>
        <p:spPr>
          <a:xfrm>
            <a:off x="186813" y="6371303"/>
            <a:ext cx="2605548" cy="369332"/>
          </a:xfrm>
          <a:prstGeom prst="rect">
            <a:avLst/>
          </a:prstGeom>
          <a:noFill/>
        </p:spPr>
        <p:txBody>
          <a:bodyPr wrap="square" rtlCol="0">
            <a:spAutoFit/>
          </a:bodyPr>
          <a:lstStyle/>
          <a:p>
            <a:r>
              <a:rPr lang="en-GB" dirty="0"/>
              <a:t>August 2023</a:t>
            </a:r>
          </a:p>
        </p:txBody>
      </p:sp>
      <p:graphicFrame>
        <p:nvGraphicFramePr>
          <p:cNvPr id="7" name="Table 7">
            <a:extLst>
              <a:ext uri="{FF2B5EF4-FFF2-40B4-BE49-F238E27FC236}">
                <a16:creationId xmlns:a16="http://schemas.microsoft.com/office/drawing/2014/main" id="{02C81908-7293-A4D4-EC29-13A1E27665E1}"/>
              </a:ext>
            </a:extLst>
          </p:cNvPr>
          <p:cNvGraphicFramePr>
            <a:graphicFrameLocks noGrp="1"/>
          </p:cNvGraphicFramePr>
          <p:nvPr>
            <p:extLst>
              <p:ext uri="{D42A27DB-BD31-4B8C-83A1-F6EECF244321}">
                <p14:modId xmlns:p14="http://schemas.microsoft.com/office/powerpoint/2010/main" val="4287885261"/>
              </p:ext>
            </p:extLst>
          </p:nvPr>
        </p:nvGraphicFramePr>
        <p:xfrm>
          <a:off x="690499" y="1015424"/>
          <a:ext cx="10995365" cy="4419600"/>
        </p:xfrm>
        <a:graphic>
          <a:graphicData uri="http://schemas.openxmlformats.org/drawingml/2006/table">
            <a:tbl>
              <a:tblPr bandRow="1">
                <a:tableStyleId>{5C22544A-7EE6-4342-B048-85BDC9FD1C3A}</a:tableStyleId>
              </a:tblPr>
              <a:tblGrid>
                <a:gridCol w="1925170">
                  <a:extLst>
                    <a:ext uri="{9D8B030D-6E8A-4147-A177-3AD203B41FA5}">
                      <a16:colId xmlns:a16="http://schemas.microsoft.com/office/drawing/2014/main" val="527649417"/>
                    </a:ext>
                  </a:extLst>
                </a:gridCol>
                <a:gridCol w="6827615">
                  <a:extLst>
                    <a:ext uri="{9D8B030D-6E8A-4147-A177-3AD203B41FA5}">
                      <a16:colId xmlns:a16="http://schemas.microsoft.com/office/drawing/2014/main" val="4178661301"/>
                    </a:ext>
                  </a:extLst>
                </a:gridCol>
                <a:gridCol w="2242580">
                  <a:extLst>
                    <a:ext uri="{9D8B030D-6E8A-4147-A177-3AD203B41FA5}">
                      <a16:colId xmlns:a16="http://schemas.microsoft.com/office/drawing/2014/main" val="1628589750"/>
                    </a:ext>
                  </a:extLst>
                </a:gridCol>
              </a:tblGrid>
              <a:tr h="370840">
                <a:tc>
                  <a:txBody>
                    <a:bodyPr/>
                    <a:lstStyle/>
                    <a:p>
                      <a:r>
                        <a:rPr lang="en-GB" sz="1400" b="1" dirty="0"/>
                        <a:t>Employed</a:t>
                      </a: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i="0" dirty="0">
                          <a:solidFill>
                            <a:srgbClr val="202124"/>
                          </a:solidFill>
                          <a:effectLst/>
                        </a:rPr>
                        <a:t>People aged 16 years and over who did one hour or more of paid work per week (in the reference week) and those who had a job that they were temporarily away from (for example, because they were on holiday or off sick).</a:t>
                      </a:r>
                      <a:endParaRPr lang="en-GB" sz="1400" dirty="0"/>
                    </a:p>
                    <a:p>
                      <a:endParaRPr lang="en-GB" sz="1400" dirty="0"/>
                    </a:p>
                  </a:txBody>
                  <a:tcPr/>
                </a:tc>
                <a:tc>
                  <a:txBody>
                    <a:bodyPr/>
                    <a:lstStyle/>
                    <a:p>
                      <a:r>
                        <a:rPr lang="en-GB" sz="1400" dirty="0"/>
                        <a:t>Source: Annual Population Survey (ONS).  Available via </a:t>
                      </a:r>
                      <a:r>
                        <a:rPr lang="en-GB" sz="1400" dirty="0">
                          <a:hlinkClick r:id="rId3"/>
                        </a:rPr>
                        <a:t>NOMIS</a:t>
                      </a:r>
                      <a:r>
                        <a:rPr lang="en-GB" sz="1400" dirty="0"/>
                        <a:t>.</a:t>
                      </a:r>
                    </a:p>
                  </a:txBody>
                  <a:tcPr/>
                </a:tc>
                <a:extLst>
                  <a:ext uri="{0D108BD9-81ED-4DB2-BD59-A6C34878D82A}">
                    <a16:rowId xmlns:a16="http://schemas.microsoft.com/office/drawing/2014/main" val="3584929932"/>
                  </a:ext>
                </a:extLst>
              </a:tr>
              <a:tr h="370840">
                <a:tc>
                  <a:txBody>
                    <a:bodyPr/>
                    <a:lstStyle/>
                    <a:p>
                      <a:r>
                        <a:rPr lang="en-GB" sz="1400" b="1" dirty="0"/>
                        <a:t>Unemployed</a:t>
                      </a: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People </a:t>
                      </a:r>
                      <a:r>
                        <a:rPr lang="en-GB" sz="1400" i="0" dirty="0">
                          <a:solidFill>
                            <a:srgbClr val="202124"/>
                          </a:solidFill>
                          <a:effectLst/>
                        </a:rPr>
                        <a:t>without a job, who have been actively seeking work in the past four weeks and are available to start work in the next two weeks.</a:t>
                      </a:r>
                      <a:endParaRPr lang="en-GB" sz="1400" dirty="0"/>
                    </a:p>
                    <a:p>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Source: Annual Population Survey (ONS).  Available via </a:t>
                      </a:r>
                      <a:r>
                        <a:rPr lang="en-GB" sz="1400" dirty="0">
                          <a:hlinkClick r:id="rId3"/>
                        </a:rPr>
                        <a:t>NOMIS</a:t>
                      </a:r>
                      <a:r>
                        <a:rPr lang="en-GB" sz="1400" dirty="0"/>
                        <a:t>.</a:t>
                      </a:r>
                    </a:p>
                  </a:txBody>
                  <a:tcPr/>
                </a:tc>
                <a:extLst>
                  <a:ext uri="{0D108BD9-81ED-4DB2-BD59-A6C34878D82A}">
                    <a16:rowId xmlns:a16="http://schemas.microsoft.com/office/drawing/2014/main" val="3440143123"/>
                  </a:ext>
                </a:extLst>
              </a:tr>
              <a:tr h="370840">
                <a:tc>
                  <a:txBody>
                    <a:bodyPr/>
                    <a:lstStyle/>
                    <a:p>
                      <a:r>
                        <a:rPr lang="en-GB" sz="1400" b="1" dirty="0"/>
                        <a:t>Economically inactive </a:t>
                      </a: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i="0" dirty="0">
                          <a:solidFill>
                            <a:srgbClr val="202124"/>
                          </a:solidFill>
                          <a:effectLst/>
                        </a:rPr>
                        <a:t>People not in employment who have not been seeking work within the last four weeks and/or are unable to start work within the next two weeks.</a:t>
                      </a:r>
                    </a:p>
                    <a:p>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Source: Annual Population Survey (ONS).  Available via </a:t>
                      </a:r>
                      <a:r>
                        <a:rPr lang="en-GB" sz="1400" dirty="0">
                          <a:hlinkClick r:id="rId3"/>
                        </a:rPr>
                        <a:t>NOMIS</a:t>
                      </a:r>
                      <a:r>
                        <a:rPr lang="en-GB" sz="1400" dirty="0"/>
                        <a:t>.</a:t>
                      </a:r>
                    </a:p>
                    <a:p>
                      <a:endParaRPr lang="en-GB" sz="1400" dirty="0"/>
                    </a:p>
                  </a:txBody>
                  <a:tcPr/>
                </a:tc>
                <a:extLst>
                  <a:ext uri="{0D108BD9-81ED-4DB2-BD59-A6C34878D82A}">
                    <a16:rowId xmlns:a16="http://schemas.microsoft.com/office/drawing/2014/main" val="327087026"/>
                  </a:ext>
                </a:extLst>
              </a:tr>
              <a:tr h="370840">
                <a:tc>
                  <a:txBody>
                    <a:bodyPr/>
                    <a:lstStyle/>
                    <a:p>
                      <a:r>
                        <a:rPr lang="en-GB" sz="1400" b="1">
                          <a:solidFill>
                            <a:srgbClr val="202124"/>
                          </a:solidFill>
                        </a:rPr>
                        <a:t>Claimant Count </a:t>
                      </a: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kern="1200" dirty="0">
                          <a:solidFill>
                            <a:schemeClr val="dk1"/>
                          </a:solidFill>
                          <a:effectLst/>
                          <a:latin typeface="+mn-lt"/>
                          <a:ea typeface="+mn-ea"/>
                          <a:cs typeface="+mn-cs"/>
                        </a:rPr>
                        <a:t>The Claimant Count is an administrative measure of the number of people claiming benefit principally for the reason of being unemployed, using individual records from the benefit system.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i="0" dirty="0">
                        <a:effectLst/>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effectLst/>
                          <a:ea typeface="Calibri" panose="020F0502020204030204" pitchFamily="34" charset="0"/>
                        </a:rPr>
                        <a:t>Not all those who are unemployed claim benefits</a:t>
                      </a:r>
                      <a:r>
                        <a:rPr lang="en-GB" sz="1400" dirty="0">
                          <a:ea typeface="Calibri" panose="020F0502020204030204" pitchFamily="34" charset="0"/>
                        </a:rPr>
                        <a:t>.  </a:t>
                      </a:r>
                      <a:r>
                        <a:rPr lang="en-GB" sz="1400" dirty="0">
                          <a:ea typeface="Calibri" panose="020F0502020204030204" pitchFamily="34" charset="0"/>
                          <a:cs typeface="Arial" panose="020B0604020202020204" pitchFamily="34" charset="0"/>
                        </a:rPr>
                        <a:t>This is l</a:t>
                      </a:r>
                      <a:r>
                        <a:rPr lang="en-GB" sz="1400" b="0" i="0" dirty="0">
                          <a:effectLst/>
                          <a:cs typeface="Arial" panose="020B0604020202020204" pitchFamily="34" charset="0"/>
                        </a:rPr>
                        <a:t>argely due to people finding new work quickly or having other sources of financial support at home. </a:t>
                      </a:r>
                      <a:r>
                        <a:rPr lang="en-GB" sz="1400" dirty="0">
                          <a:effectLst/>
                          <a:ea typeface="Calibri" panose="020F0502020204030204" pitchFamily="34" charset="0"/>
                        </a:rPr>
                        <a:t>Not all those counted within the Claimant Count are unemployed. Some, around 15%, are working a </a:t>
                      </a:r>
                      <a:r>
                        <a:rPr lang="en-GB" sz="1400" dirty="0">
                          <a:ea typeface="Calibri" panose="020F0502020204030204" pitchFamily="34" charset="0"/>
                        </a:rPr>
                        <a:t>low number of</a:t>
                      </a:r>
                      <a:r>
                        <a:rPr lang="en-GB" sz="1400" dirty="0">
                          <a:effectLst/>
                          <a:ea typeface="Calibri" panose="020F0502020204030204" pitchFamily="34" charset="0"/>
                        </a:rPr>
                        <a:t> hours and / or are earning a low income.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effectLst/>
                          <a:ea typeface="Calibri" panose="020F0502020204030204" pitchFamily="34" charset="0"/>
                        </a:rPr>
                        <a:t>Source: DWP administrative data.  Available via </a:t>
                      </a:r>
                      <a:r>
                        <a:rPr lang="en-GB" sz="1400" dirty="0">
                          <a:effectLst/>
                          <a:ea typeface="Calibri" panose="020F0502020204030204" pitchFamily="34" charset="0"/>
                          <a:hlinkClick r:id="rId3"/>
                        </a:rPr>
                        <a:t>NOMIS</a:t>
                      </a:r>
                      <a:r>
                        <a:rPr lang="en-GB" sz="1400" dirty="0">
                          <a:effectLst/>
                          <a:ea typeface="Calibri" panose="020F0502020204030204" pitchFamily="34" charset="0"/>
                        </a:rPr>
                        <a:t>. </a:t>
                      </a:r>
                    </a:p>
                  </a:txBody>
                  <a:tcPr/>
                </a:tc>
                <a:extLst>
                  <a:ext uri="{0D108BD9-81ED-4DB2-BD59-A6C34878D82A}">
                    <a16:rowId xmlns:a16="http://schemas.microsoft.com/office/drawing/2014/main" val="1802815255"/>
                  </a:ext>
                </a:extLst>
              </a:tr>
            </a:tbl>
          </a:graphicData>
        </a:graphic>
      </p:graphicFrame>
      <p:sp>
        <p:nvSpPr>
          <p:cNvPr id="10" name="TextBox 9">
            <a:extLst>
              <a:ext uri="{FF2B5EF4-FFF2-40B4-BE49-F238E27FC236}">
                <a16:creationId xmlns:a16="http://schemas.microsoft.com/office/drawing/2014/main" id="{42ED1AFC-CBA7-3355-BEC3-1C5A2610D7A2}"/>
              </a:ext>
            </a:extLst>
          </p:cNvPr>
          <p:cNvSpPr txBox="1"/>
          <p:nvPr/>
        </p:nvSpPr>
        <p:spPr>
          <a:xfrm>
            <a:off x="608207" y="497150"/>
            <a:ext cx="4368307" cy="400110"/>
          </a:xfrm>
          <a:prstGeom prst="rect">
            <a:avLst/>
          </a:prstGeom>
          <a:noFill/>
        </p:spPr>
        <p:txBody>
          <a:bodyPr wrap="square" rtlCol="0">
            <a:spAutoFit/>
          </a:bodyPr>
          <a:lstStyle/>
          <a:p>
            <a:r>
              <a:rPr lang="en-GB" sz="2000" b="1" dirty="0"/>
              <a:t>Definitions</a:t>
            </a:r>
          </a:p>
        </p:txBody>
      </p:sp>
    </p:spTree>
    <p:extLst>
      <p:ext uri="{BB962C8B-B14F-4D97-AF65-F5344CB8AC3E}">
        <p14:creationId xmlns:p14="http://schemas.microsoft.com/office/powerpoint/2010/main" val="5701621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BCA82913DEA0148AC94C8BCBF1D7BBE" ma:contentTypeVersion="1115" ma:contentTypeDescription="Create a new document." ma:contentTypeScope="" ma:versionID="c1229ecf5a6ff65fd936f98bf61dd995">
  <xsd:schema xmlns:xsd="http://www.w3.org/2001/XMLSchema" xmlns:xs="http://www.w3.org/2001/XMLSchema" xmlns:p="http://schemas.microsoft.com/office/2006/metadata/properties" xmlns:ns2="bdacb442-bfc7-44df-9acc-2a4df8c8cb38" xmlns:ns3="e57c56eb-a1f0-4979-a931-b899a3a709e4" targetNamespace="http://schemas.microsoft.com/office/2006/metadata/properties" ma:root="true" ma:fieldsID="a5f95ff58b3f6864889663fba1a7b5cf" ns2:_="" ns3:_="">
    <xsd:import namespace="bdacb442-bfc7-44df-9acc-2a4df8c8cb38"/>
    <xsd:import namespace="e57c56eb-a1f0-4979-a931-b899a3a709e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OCR" minOccurs="0"/>
                <xsd:element ref="ns3:MediaServiceDateTaken" minOccurs="0"/>
                <xsd:element ref="ns2:SharedWithUsers" minOccurs="0"/>
                <xsd:element ref="ns2:SharedWithDetails"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acb442-bfc7-44df-9acc-2a4df8c8cb3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6639fbd3-ce61-4fa2-9238-2504b05acb09}" ma:internalName="TaxCatchAll" ma:showField="CatchAllData" ma:web="bdacb442-bfc7-44df-9acc-2a4df8c8cb3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57c56eb-a1f0-4979-a931-b899a3a709e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1ea9a1c8-df81-41cf-bcb6-b941b67a29a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bdacb442-bfc7-44df-9acc-2a4df8c8cb38">T6W7HYUETC4M-1407514363-107133</_dlc_DocId>
    <_dlc_DocIdUrl xmlns="bdacb442-bfc7-44df-9acc-2a4df8c8cb38">
      <Url>https://bucksbusinessfirst.sharepoint.com/sites/btvlep/_layouts/15/DocIdRedir.aspx?ID=T6W7HYUETC4M-1407514363-107133</Url>
      <Description>T6W7HYUETC4M-1407514363-107133</Description>
    </_dlc_DocIdUrl>
    <lcf76f155ced4ddcb4097134ff3c332f xmlns="e57c56eb-a1f0-4979-a931-b899a3a709e4">
      <Terms xmlns="http://schemas.microsoft.com/office/infopath/2007/PartnerControls"/>
    </lcf76f155ced4ddcb4097134ff3c332f>
    <TaxCatchAll xmlns="bdacb442-bfc7-44df-9acc-2a4df8c8cb38" xsi:nil="true"/>
  </documentManagement>
</p:properties>
</file>

<file path=customXml/itemProps1.xml><?xml version="1.0" encoding="utf-8"?>
<ds:datastoreItem xmlns:ds="http://schemas.openxmlformats.org/officeDocument/2006/customXml" ds:itemID="{67851410-5021-4F3D-ACCE-DA5317C783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acb442-bfc7-44df-9acc-2a4df8c8cb38"/>
    <ds:schemaRef ds:uri="e57c56eb-a1f0-4979-a931-b899a3a709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6FE7593-ADE8-48F0-93A9-721F1885D755}">
  <ds:schemaRefs>
    <ds:schemaRef ds:uri="http://schemas.microsoft.com/sharepoint/v3/contenttype/forms"/>
  </ds:schemaRefs>
</ds:datastoreItem>
</file>

<file path=customXml/itemProps3.xml><?xml version="1.0" encoding="utf-8"?>
<ds:datastoreItem xmlns:ds="http://schemas.openxmlformats.org/officeDocument/2006/customXml" ds:itemID="{B5E76E56-97C5-4402-A900-B1D0BB1A6E32}">
  <ds:schemaRefs>
    <ds:schemaRef ds:uri="http://schemas.microsoft.com/sharepoint/events"/>
  </ds:schemaRefs>
</ds:datastoreItem>
</file>

<file path=customXml/itemProps4.xml><?xml version="1.0" encoding="utf-8"?>
<ds:datastoreItem xmlns:ds="http://schemas.openxmlformats.org/officeDocument/2006/customXml" ds:itemID="{2BC3B305-38BE-4E18-99DD-FBF3DD7B9605}">
  <ds:schemaRefs>
    <ds:schemaRef ds:uri="http://www.w3.org/XML/1998/namespace"/>
    <ds:schemaRef ds:uri="http://schemas.microsoft.com/office/infopath/2007/PartnerControls"/>
    <ds:schemaRef ds:uri="bdacb442-bfc7-44df-9acc-2a4df8c8cb38"/>
    <ds:schemaRef ds:uri="http://purl.org/dc/dcmitype/"/>
    <ds:schemaRef ds:uri="http://schemas.openxmlformats.org/package/2006/metadata/core-properties"/>
    <ds:schemaRef ds:uri="231ddbce-ef61-4b4e-8a74-4a6e3b7c0efb"/>
    <ds:schemaRef ds:uri="http://schemas.microsoft.com/office/2006/documentManagement/types"/>
    <ds:schemaRef ds:uri="http://schemas.microsoft.com/office/2006/metadata/properties"/>
    <ds:schemaRef ds:uri="http://purl.org/dc/terms/"/>
    <ds:schemaRef ds:uri="http://purl.org/dc/elements/1.1/"/>
    <ds:schemaRef ds:uri="e57c56eb-a1f0-4979-a931-b899a3a709e4"/>
  </ds:schemaRefs>
</ds:datastoreItem>
</file>

<file path=docProps/app.xml><?xml version="1.0" encoding="utf-8"?>
<Properties xmlns="http://schemas.openxmlformats.org/officeDocument/2006/extended-properties" xmlns:vt="http://schemas.openxmlformats.org/officeDocument/2006/docPropsVTypes">
  <TotalTime>1986</TotalTime>
  <Words>812</Words>
  <Application>Microsoft Office PowerPoint</Application>
  <PresentationFormat>Widescreen</PresentationFormat>
  <Paragraphs>59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Spotlight on economic inactivity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Perkins</dc:creator>
  <cp:lastModifiedBy>Caroline Hargrave</cp:lastModifiedBy>
  <cp:revision>7</cp:revision>
  <dcterms:created xsi:type="dcterms:W3CDTF">2020-11-27T11:26:13Z</dcterms:created>
  <dcterms:modified xsi:type="dcterms:W3CDTF">2023-08-18T11:39:44Z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0x010100DBCA82913DEA0148AC94C8BCBF1D7BBE</vt:lpwstr>
  </property>
  <property fmtid="{D5CDD505-2E9C-101B-9397-08002B2CF9AE}" pid="3" name="_dlc_DocIdItemGuid">
    <vt:lpwstr>052fea4a-331d-42ca-8915-dfb8ca7e63ae</vt:lpwstr>
  </property>
  <property fmtid="{D5CDD505-2E9C-101B-9397-08002B2CF9AE}" pid="4" name="MediaServiceImageTags">
    <vt:lpwstr/>
  </property>
</Properties>
</file>