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6" r:id="rId5"/>
    <p:sldId id="259" r:id="rId6"/>
    <p:sldId id="264" r:id="rId7"/>
    <p:sldId id="261" r:id="rId8"/>
    <p:sldId id="266" r:id="rId9"/>
    <p:sldId id="265" r:id="rId10"/>
    <p:sldId id="267" r:id="rId11"/>
    <p:sldId id="489" r:id="rId12"/>
    <p:sldId id="491" r:id="rId13"/>
    <p:sldId id="260" r:id="rId14"/>
    <p:sldId id="262" r:id="rId15"/>
    <p:sldId id="263" r:id="rId16"/>
    <p:sldId id="4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5FCB48-7618-44D7-9143-A0755D1028E9}" v="12" dt="2023-05-16T12:47:04.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AB5FCB48-7618-44D7-9143-A0755D1028E9}"/>
    <pc:docChg chg="custSel delSld modSld">
      <pc:chgData name="James Moorhouse" userId="52c77cd9-d034-4c34-a84a-9452b75c1451" providerId="ADAL" clId="{AB5FCB48-7618-44D7-9143-A0755D1028E9}" dt="2023-05-16T12:47:06.768" v="197" actId="1076"/>
      <pc:docMkLst>
        <pc:docMk/>
      </pc:docMkLst>
      <pc:sldChg chg="modSp mod">
        <pc:chgData name="James Moorhouse" userId="52c77cd9-d034-4c34-a84a-9452b75c1451" providerId="ADAL" clId="{AB5FCB48-7618-44D7-9143-A0755D1028E9}" dt="2023-05-16T12:23:23.220" v="4" actId="20577"/>
        <pc:sldMkLst>
          <pc:docMk/>
          <pc:sldMk cId="1774217855" sldId="259"/>
        </pc:sldMkLst>
        <pc:spChg chg="mod">
          <ac:chgData name="James Moorhouse" userId="52c77cd9-d034-4c34-a84a-9452b75c1451" providerId="ADAL" clId="{AB5FCB48-7618-44D7-9143-A0755D1028E9}" dt="2023-05-16T12:23:19.431" v="1" actId="20577"/>
          <ac:spMkLst>
            <pc:docMk/>
            <pc:sldMk cId="1774217855" sldId="259"/>
            <ac:spMk id="2" creationId="{1AB276EB-7AE3-46D3-9D88-8FEE8750A58F}"/>
          </ac:spMkLst>
        </pc:spChg>
        <pc:spChg chg="mod">
          <ac:chgData name="James Moorhouse" userId="52c77cd9-d034-4c34-a84a-9452b75c1451" providerId="ADAL" clId="{AB5FCB48-7618-44D7-9143-A0755D1028E9}" dt="2023-05-16T12:23:23.220" v="4" actId="20577"/>
          <ac:spMkLst>
            <pc:docMk/>
            <pc:sldMk cId="1774217855" sldId="259"/>
            <ac:spMk id="3" creationId="{A8581A80-8624-4DBD-8F01-21E1161B08F0}"/>
          </ac:spMkLst>
        </pc:spChg>
      </pc:sldChg>
      <pc:sldChg chg="modSp mod">
        <pc:chgData name="James Moorhouse" userId="52c77cd9-d034-4c34-a84a-9452b75c1451" providerId="ADAL" clId="{AB5FCB48-7618-44D7-9143-A0755D1028E9}" dt="2023-05-16T12:28:38.894" v="104" actId="20577"/>
        <pc:sldMkLst>
          <pc:docMk/>
          <pc:sldMk cId="1782592069" sldId="261"/>
        </pc:sldMkLst>
        <pc:spChg chg="mod">
          <ac:chgData name="James Moorhouse" userId="52c77cd9-d034-4c34-a84a-9452b75c1451" providerId="ADAL" clId="{AB5FCB48-7618-44D7-9143-A0755D1028E9}" dt="2023-05-16T12:25:16.845" v="47" actId="20577"/>
          <ac:spMkLst>
            <pc:docMk/>
            <pc:sldMk cId="1782592069" sldId="261"/>
            <ac:spMk id="2" creationId="{D4720172-0BCB-4846-86B4-38E883737772}"/>
          </ac:spMkLst>
        </pc:spChg>
        <pc:spChg chg="mod">
          <ac:chgData name="James Moorhouse" userId="52c77cd9-d034-4c34-a84a-9452b75c1451" providerId="ADAL" clId="{AB5FCB48-7618-44D7-9143-A0755D1028E9}" dt="2023-05-16T12:28:38.894" v="104" actId="20577"/>
          <ac:spMkLst>
            <pc:docMk/>
            <pc:sldMk cId="1782592069" sldId="261"/>
            <ac:spMk id="3" creationId="{FAE1525F-F82A-4FBC-9623-A842608A0A34}"/>
          </ac:spMkLst>
        </pc:spChg>
      </pc:sldChg>
      <pc:sldChg chg="modSp mod">
        <pc:chgData name="James Moorhouse" userId="52c77cd9-d034-4c34-a84a-9452b75c1451" providerId="ADAL" clId="{AB5FCB48-7618-44D7-9143-A0755D1028E9}" dt="2023-05-16T12:24:07.919" v="38" actId="20577"/>
        <pc:sldMkLst>
          <pc:docMk/>
          <pc:sldMk cId="3806578252" sldId="264"/>
        </pc:sldMkLst>
        <pc:spChg chg="mod">
          <ac:chgData name="James Moorhouse" userId="52c77cd9-d034-4c34-a84a-9452b75c1451" providerId="ADAL" clId="{AB5FCB48-7618-44D7-9143-A0755D1028E9}" dt="2023-05-16T12:24:07.919" v="38" actId="20577"/>
          <ac:spMkLst>
            <pc:docMk/>
            <pc:sldMk cId="3806578252" sldId="264"/>
            <ac:spMk id="3" creationId="{FA597EE2-691B-4C1F-8F1F-91692D42E915}"/>
          </ac:spMkLst>
        </pc:spChg>
      </pc:sldChg>
      <pc:sldChg chg="addSp delSp modSp mod">
        <pc:chgData name="James Moorhouse" userId="52c77cd9-d034-4c34-a84a-9452b75c1451" providerId="ADAL" clId="{AB5FCB48-7618-44D7-9143-A0755D1028E9}" dt="2023-05-16T12:36:30.102" v="149" actId="167"/>
        <pc:sldMkLst>
          <pc:docMk/>
          <pc:sldMk cId="1168261443" sldId="265"/>
        </pc:sldMkLst>
        <pc:spChg chg="mod">
          <ac:chgData name="James Moorhouse" userId="52c77cd9-d034-4c34-a84a-9452b75c1451" providerId="ADAL" clId="{AB5FCB48-7618-44D7-9143-A0755D1028E9}" dt="2023-05-16T12:34:10.388" v="130" actId="20577"/>
          <ac:spMkLst>
            <pc:docMk/>
            <pc:sldMk cId="1168261443" sldId="265"/>
            <ac:spMk id="2" creationId="{641FD23E-9816-438E-BA8B-E1A00E9C9378}"/>
          </ac:spMkLst>
        </pc:spChg>
        <pc:spChg chg="mod">
          <ac:chgData name="James Moorhouse" userId="52c77cd9-d034-4c34-a84a-9452b75c1451" providerId="ADAL" clId="{AB5FCB48-7618-44D7-9143-A0755D1028E9}" dt="2023-05-16T12:34:25.679" v="141" actId="20577"/>
          <ac:spMkLst>
            <pc:docMk/>
            <pc:sldMk cId="1168261443" sldId="265"/>
            <ac:spMk id="7" creationId="{F7EB83D6-104C-4011-8790-BAA7915D1A49}"/>
          </ac:spMkLst>
        </pc:spChg>
        <pc:graphicFrameChg chg="add mod ord">
          <ac:chgData name="James Moorhouse" userId="52c77cd9-d034-4c34-a84a-9452b75c1451" providerId="ADAL" clId="{AB5FCB48-7618-44D7-9143-A0755D1028E9}" dt="2023-05-16T12:36:30.102" v="149" actId="167"/>
          <ac:graphicFrameMkLst>
            <pc:docMk/>
            <pc:sldMk cId="1168261443" sldId="265"/>
            <ac:graphicFrameMk id="3" creationId="{B107F7CD-7B26-4233-B2AB-F778ED019CBB}"/>
          </ac:graphicFrameMkLst>
        </pc:graphicFrameChg>
        <pc:graphicFrameChg chg="del">
          <ac:chgData name="James Moorhouse" userId="52c77cd9-d034-4c34-a84a-9452b75c1451" providerId="ADAL" clId="{AB5FCB48-7618-44D7-9143-A0755D1028E9}" dt="2023-05-16T12:36:23.912" v="147" actId="478"/>
          <ac:graphicFrameMkLst>
            <pc:docMk/>
            <pc:sldMk cId="1168261443" sldId="265"/>
            <ac:graphicFrameMk id="11" creationId="{B107F7CD-7B26-4233-B2AB-F778ED019CBB}"/>
          </ac:graphicFrameMkLst>
        </pc:graphicFrameChg>
      </pc:sldChg>
      <pc:sldChg chg="modSp mod">
        <pc:chgData name="James Moorhouse" userId="52c77cd9-d034-4c34-a84a-9452b75c1451" providerId="ADAL" clId="{AB5FCB48-7618-44D7-9143-A0755D1028E9}" dt="2023-05-16T12:34:01.889" v="125" actId="2061"/>
        <pc:sldMkLst>
          <pc:docMk/>
          <pc:sldMk cId="824477232" sldId="266"/>
        </pc:sldMkLst>
        <pc:spChg chg="mod">
          <ac:chgData name="James Moorhouse" userId="52c77cd9-d034-4c34-a84a-9452b75c1451" providerId="ADAL" clId="{AB5FCB48-7618-44D7-9143-A0755D1028E9}" dt="2023-05-16T12:29:38.697" v="109" actId="20577"/>
          <ac:spMkLst>
            <pc:docMk/>
            <pc:sldMk cId="824477232" sldId="266"/>
            <ac:spMk id="2" creationId="{572FBC78-9D9B-48EA-BD4E-CFE0B4C212A5}"/>
          </ac:spMkLst>
        </pc:spChg>
        <pc:graphicFrameChg chg="mod modGraphic">
          <ac:chgData name="James Moorhouse" userId="52c77cd9-d034-4c34-a84a-9452b75c1451" providerId="ADAL" clId="{AB5FCB48-7618-44D7-9143-A0755D1028E9}" dt="2023-05-16T12:34:01.889" v="125" actId="2061"/>
          <ac:graphicFrameMkLst>
            <pc:docMk/>
            <pc:sldMk cId="824477232" sldId="266"/>
            <ac:graphicFrameMk id="4" creationId="{668CFB39-273B-4655-B197-5B1AA75852D2}"/>
          </ac:graphicFrameMkLst>
        </pc:graphicFrameChg>
      </pc:sldChg>
      <pc:sldChg chg="addSp delSp modSp mod">
        <pc:chgData name="James Moorhouse" userId="52c77cd9-d034-4c34-a84a-9452b75c1451" providerId="ADAL" clId="{AB5FCB48-7618-44D7-9143-A0755D1028E9}" dt="2023-05-16T12:38:09.709" v="163" actId="1076"/>
        <pc:sldMkLst>
          <pc:docMk/>
          <pc:sldMk cId="1839828902" sldId="267"/>
        </pc:sldMkLst>
        <pc:spChg chg="mod">
          <ac:chgData name="James Moorhouse" userId="52c77cd9-d034-4c34-a84a-9452b75c1451" providerId="ADAL" clId="{AB5FCB48-7618-44D7-9143-A0755D1028E9}" dt="2023-05-16T12:37:00.523" v="154" actId="20577"/>
          <ac:spMkLst>
            <pc:docMk/>
            <pc:sldMk cId="1839828902" sldId="267"/>
            <ac:spMk id="2" creationId="{A888DD5D-F5C2-45CC-8629-E702EC0975DC}"/>
          </ac:spMkLst>
        </pc:spChg>
        <pc:graphicFrameChg chg="add mod">
          <ac:chgData name="James Moorhouse" userId="52c77cd9-d034-4c34-a84a-9452b75c1451" providerId="ADAL" clId="{AB5FCB48-7618-44D7-9143-A0755D1028E9}" dt="2023-05-16T12:38:09.709" v="163" actId="1076"/>
          <ac:graphicFrameMkLst>
            <pc:docMk/>
            <pc:sldMk cId="1839828902" sldId="267"/>
            <ac:graphicFrameMk id="3" creationId="{439AF979-B9A5-43A6-AAB6-3F93B7C2B7EC}"/>
          </ac:graphicFrameMkLst>
        </pc:graphicFrameChg>
        <pc:graphicFrameChg chg="del">
          <ac:chgData name="James Moorhouse" userId="52c77cd9-d034-4c34-a84a-9452b75c1451" providerId="ADAL" clId="{AB5FCB48-7618-44D7-9143-A0755D1028E9}" dt="2023-05-16T12:37:54.913" v="161" actId="478"/>
          <ac:graphicFrameMkLst>
            <pc:docMk/>
            <pc:sldMk cId="1839828902" sldId="267"/>
            <ac:graphicFrameMk id="8" creationId="{439AF979-B9A5-43A6-AAB6-3F93B7C2B7EC}"/>
          </ac:graphicFrameMkLst>
        </pc:graphicFrameChg>
      </pc:sldChg>
      <pc:sldChg chg="addSp delSp modSp mod">
        <pc:chgData name="James Moorhouse" userId="52c77cd9-d034-4c34-a84a-9452b75c1451" providerId="ADAL" clId="{AB5FCB48-7618-44D7-9143-A0755D1028E9}" dt="2023-05-16T12:39:37.489" v="177" actId="207"/>
        <pc:sldMkLst>
          <pc:docMk/>
          <pc:sldMk cId="2898189973" sldId="489"/>
        </pc:sldMkLst>
        <pc:spChg chg="mod">
          <ac:chgData name="James Moorhouse" userId="52c77cd9-d034-4c34-a84a-9452b75c1451" providerId="ADAL" clId="{AB5FCB48-7618-44D7-9143-A0755D1028E9}" dt="2023-05-16T12:38:24.544" v="168" actId="20577"/>
          <ac:spMkLst>
            <pc:docMk/>
            <pc:sldMk cId="2898189973" sldId="489"/>
            <ac:spMk id="6" creationId="{4E94CB3A-A406-4686-879C-D18296D4446E}"/>
          </ac:spMkLst>
        </pc:spChg>
        <pc:graphicFrameChg chg="add mod">
          <ac:chgData name="James Moorhouse" userId="52c77cd9-d034-4c34-a84a-9452b75c1451" providerId="ADAL" clId="{AB5FCB48-7618-44D7-9143-A0755D1028E9}" dt="2023-05-16T12:39:37.489" v="177" actId="207"/>
          <ac:graphicFrameMkLst>
            <pc:docMk/>
            <pc:sldMk cId="2898189973" sldId="489"/>
            <ac:graphicFrameMk id="3" creationId="{AA1EF67E-E013-42D1-8BF2-658F71036B1B}"/>
          </ac:graphicFrameMkLst>
        </pc:graphicFrameChg>
        <pc:graphicFrameChg chg="del">
          <ac:chgData name="James Moorhouse" userId="52c77cd9-d034-4c34-a84a-9452b75c1451" providerId="ADAL" clId="{AB5FCB48-7618-44D7-9143-A0755D1028E9}" dt="2023-05-16T12:39:25.434" v="175" actId="478"/>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AB5FCB48-7618-44D7-9143-A0755D1028E9}" dt="2023-05-16T12:40:26.262" v="194" actId="20577"/>
        <pc:sldMkLst>
          <pc:docMk/>
          <pc:sldMk cId="3161025306" sldId="491"/>
        </pc:sldMkLst>
        <pc:spChg chg="mod">
          <ac:chgData name="James Moorhouse" userId="52c77cd9-d034-4c34-a84a-9452b75c1451" providerId="ADAL" clId="{AB5FCB48-7618-44D7-9143-A0755D1028E9}" dt="2023-05-16T12:40:26.262" v="194" actId="20577"/>
          <ac:spMkLst>
            <pc:docMk/>
            <pc:sldMk cId="3161025306" sldId="491"/>
            <ac:spMk id="3" creationId="{6D4A2A55-5B86-4D65-A777-20D763BA85CF}"/>
          </ac:spMkLst>
        </pc:spChg>
      </pc:sldChg>
      <pc:sldChg chg="del">
        <pc:chgData name="James Moorhouse" userId="52c77cd9-d034-4c34-a84a-9452b75c1451" providerId="ADAL" clId="{AB5FCB48-7618-44D7-9143-A0755D1028E9}" dt="2023-05-16T12:23:12.848" v="0" actId="2696"/>
        <pc:sldMkLst>
          <pc:docMk/>
          <pc:sldMk cId="2103118005" sldId="492"/>
        </pc:sldMkLst>
      </pc:sldChg>
      <pc:sldChg chg="addSp delSp modSp mod">
        <pc:chgData name="James Moorhouse" userId="52c77cd9-d034-4c34-a84a-9452b75c1451" providerId="ADAL" clId="{AB5FCB48-7618-44D7-9143-A0755D1028E9}" dt="2023-05-16T12:47:06.768" v="197" actId="1076"/>
        <pc:sldMkLst>
          <pc:docMk/>
          <pc:sldMk cId="4100966007" sldId="493"/>
        </pc:sldMkLst>
        <pc:spChg chg="mod">
          <ac:chgData name="James Moorhouse" userId="52c77cd9-d034-4c34-a84a-9452b75c1451" providerId="ADAL" clId="{AB5FCB48-7618-44D7-9143-A0755D1028E9}" dt="2023-05-16T12:24:52.727" v="42" actId="6549"/>
          <ac:spMkLst>
            <pc:docMk/>
            <pc:sldMk cId="4100966007" sldId="493"/>
            <ac:spMk id="3" creationId="{4CFBBF78-035C-4D11-8009-9DE062A078E3}"/>
          </ac:spMkLst>
        </pc:spChg>
        <pc:graphicFrameChg chg="add mod">
          <ac:chgData name="James Moorhouse" userId="52c77cd9-d034-4c34-a84a-9452b75c1451" providerId="ADAL" clId="{AB5FCB48-7618-44D7-9143-A0755D1028E9}" dt="2023-05-16T12:47:06.768" v="197" actId="1076"/>
          <ac:graphicFrameMkLst>
            <pc:docMk/>
            <pc:sldMk cId="4100966007" sldId="493"/>
            <ac:graphicFrameMk id="2" creationId="{03DB3017-E258-3362-02EF-98DB7D13DA88}"/>
          </ac:graphicFrameMkLst>
        </pc:graphicFrameChg>
        <pc:graphicFrameChg chg="del">
          <ac:chgData name="James Moorhouse" userId="52c77cd9-d034-4c34-a84a-9452b75c1451" providerId="ADAL" clId="{AB5FCB48-7618-44D7-9143-A0755D1028E9}" dt="2023-05-16T12:24:47.874" v="41" actId="478"/>
          <ac:graphicFrameMkLst>
            <pc:docMk/>
            <pc:sldMk cId="4100966007" sldId="493"/>
            <ac:graphicFrameMk id="7" creationId="{ED1044C0-0F86-B76C-D1CE-7C2558D0ADE8}"/>
          </ac:graphicFrameMkLst>
        </pc:graphicFrameChg>
        <pc:graphicFrameChg chg="del">
          <ac:chgData name="James Moorhouse" userId="52c77cd9-d034-4c34-a84a-9452b75c1451" providerId="ADAL" clId="{AB5FCB48-7618-44D7-9143-A0755D1028E9}" dt="2023-05-16T12:46:35.121" v="195" actId="478"/>
          <ac:graphicFrameMkLst>
            <pc:docMk/>
            <pc:sldMk cId="4100966007" sldId="493"/>
            <ac:graphicFrameMk id="8" creationId="{CA0F7726-1FA4-567E-37F9-B9886A6BD7E1}"/>
          </ac:graphicFrameMkLst>
        </pc:graphicFrameChg>
      </pc:sldChg>
      <pc:sldChg chg="del">
        <pc:chgData name="James Moorhouse" userId="52c77cd9-d034-4c34-a84a-9452b75c1451" providerId="ADAL" clId="{AB5FCB48-7618-44D7-9143-A0755D1028E9}" dt="2023-05-16T12:23:12.848" v="0" actId="2696"/>
        <pc:sldMkLst>
          <pc:docMk/>
          <pc:sldMk cId="2735269726" sldId="53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MASTER.xlsx]Trend'!$A$8:$A$59</c:f>
              <c:strCache>
                <c:ptCount val="5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strCache>
            </c:strRef>
          </c:cat>
          <c:val>
            <c:numRef>
              <c:f>'[Claimant Count Data by Month (from March 2020) - MASTER.xlsx]Trend'!$B$8:$B$59</c:f>
              <c:numCache>
                <c:formatCode>#,##0</c:formatCode>
                <c:ptCount val="52"/>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8835</c:v>
                </c:pt>
              </c:numCache>
            </c:numRef>
          </c:val>
          <c:extLst>
            <c:ext xmlns:c16="http://schemas.microsoft.com/office/drawing/2014/chart" uri="{C3380CC4-5D6E-409C-BE32-E72D297353CC}">
              <c16:uniqueId val="{00000000-6FAC-42E2-9783-514C79F06C18}"/>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7030A0"/>
              </a:solidFill>
              <a:round/>
            </a:ln>
            <a:effectLst/>
          </c:spPr>
          <c:marker>
            <c:symbol val="none"/>
          </c:marker>
          <c:cat>
            <c:strRef>
              <c:f>'[Claimant Count Data by Month (from March 2020) - MASTER.xlsx]Trend'!$A$8:$A$59</c:f>
              <c:strCache>
                <c:ptCount val="5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strCache>
            </c:strRef>
          </c:cat>
          <c:val>
            <c:numRef>
              <c:f>'[Claimant Count Data by Month (from March 2020) - MASTER.xlsx]Trend'!$C$8:$C$59</c:f>
              <c:numCache>
                <c:formatCode>#,##0.0</c:formatCode>
                <c:ptCount val="52"/>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numCache>
            </c:numRef>
          </c:val>
          <c:smooth val="0"/>
          <c:extLst>
            <c:ext xmlns:c16="http://schemas.microsoft.com/office/drawing/2014/chart" uri="{C3380CC4-5D6E-409C-BE32-E72D297353CC}">
              <c16:uniqueId val="{00000001-6FAC-42E2-9783-514C79F06C18}"/>
            </c:ext>
          </c:extLst>
        </c:ser>
        <c:ser>
          <c:idx val="2"/>
          <c:order val="2"/>
          <c:tx>
            <c:strRef>
              <c:f>'[Claimant Count Data by Month (from March 2020) - MASTER.xlsx]Trend'!$D$7</c:f>
              <c:strCache>
                <c:ptCount val="1"/>
                <c:pt idx="0">
                  <c:v>England %</c:v>
                </c:pt>
              </c:strCache>
            </c:strRef>
          </c:tx>
          <c:spPr>
            <a:ln w="28575" cap="rnd">
              <a:solidFill>
                <a:srgbClr val="002060"/>
              </a:solidFill>
              <a:round/>
            </a:ln>
            <a:effectLst/>
          </c:spPr>
          <c:marker>
            <c:symbol val="none"/>
          </c:marker>
          <c:cat>
            <c:strRef>
              <c:f>'[Claimant Count Data by Month (from March 2020) - MASTER.xlsx]Trend'!$A$8:$A$59</c:f>
              <c:strCache>
                <c:ptCount val="5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strCache>
            </c:strRef>
          </c:cat>
          <c:val>
            <c:numRef>
              <c:f>'[Claimant Count Data by Month (from March 2020) - MASTER.xlsx]Trend'!$D$8:$D$59</c:f>
              <c:numCache>
                <c:formatCode>#,##0.0</c:formatCode>
                <c:ptCount val="52"/>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3.9</c:v>
                </c:pt>
              </c:numCache>
            </c:numRef>
          </c:val>
          <c:smooth val="0"/>
          <c:extLst>
            <c:ext xmlns:c16="http://schemas.microsoft.com/office/drawing/2014/chart" uri="{C3380CC4-5D6E-409C-BE32-E72D297353CC}">
              <c16:uniqueId val="{00000002-6FAC-42E2-9783-514C79F06C18}"/>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LEP'!$AN$48</c:f>
              <c:strCache>
                <c:ptCount val="1"/>
                <c:pt idx="0">
                  <c:v>March - April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7218-4F5D-AB67-DC7344D40EBB}"/>
              </c:ext>
            </c:extLst>
          </c:dPt>
          <c:dPt>
            <c:idx val="5"/>
            <c:invertIfNegative val="0"/>
            <c:bubble3D val="0"/>
            <c:spPr>
              <a:solidFill>
                <a:srgbClr val="006965"/>
              </a:solidFill>
              <a:ln>
                <a:noFill/>
              </a:ln>
              <a:effectLst/>
            </c:spPr>
            <c:extLst>
              <c:ext xmlns:c16="http://schemas.microsoft.com/office/drawing/2014/chart" uri="{C3380CC4-5D6E-409C-BE32-E72D297353CC}">
                <c16:uniqueId val="{00000003-7218-4F5D-AB67-DC7344D40EBB}"/>
              </c:ext>
            </c:extLst>
          </c:dPt>
          <c:dPt>
            <c:idx val="7"/>
            <c:invertIfNegative val="0"/>
            <c:bubble3D val="0"/>
            <c:spPr>
              <a:solidFill>
                <a:srgbClr val="006965"/>
              </a:solidFill>
              <a:ln>
                <a:noFill/>
              </a:ln>
              <a:effectLst/>
            </c:spPr>
            <c:extLst>
              <c:ext xmlns:c16="http://schemas.microsoft.com/office/drawing/2014/chart" uri="{C3380CC4-5D6E-409C-BE32-E72D297353CC}">
                <c16:uniqueId val="{00000005-7218-4F5D-AB67-DC7344D40EBB}"/>
              </c:ext>
            </c:extLst>
          </c:dPt>
          <c:dPt>
            <c:idx val="8"/>
            <c:invertIfNegative val="0"/>
            <c:bubble3D val="0"/>
            <c:spPr>
              <a:solidFill>
                <a:srgbClr val="006965"/>
              </a:solidFill>
              <a:ln>
                <a:noFill/>
              </a:ln>
              <a:effectLst/>
            </c:spPr>
            <c:extLst>
              <c:ext xmlns:c16="http://schemas.microsoft.com/office/drawing/2014/chart" uri="{C3380CC4-5D6E-409C-BE32-E72D297353CC}">
                <c16:uniqueId val="{00000007-7218-4F5D-AB67-DC7344D40EBB}"/>
              </c:ext>
            </c:extLst>
          </c:dPt>
          <c:dPt>
            <c:idx val="9"/>
            <c:invertIfNegative val="0"/>
            <c:bubble3D val="0"/>
            <c:spPr>
              <a:solidFill>
                <a:srgbClr val="7030A0"/>
              </a:solidFill>
              <a:ln>
                <a:noFill/>
              </a:ln>
              <a:effectLst/>
            </c:spPr>
            <c:extLst>
              <c:ext xmlns:c16="http://schemas.microsoft.com/office/drawing/2014/chart" uri="{C3380CC4-5D6E-409C-BE32-E72D297353CC}">
                <c16:uniqueId val="{00000009-7218-4F5D-AB67-DC7344D40EBB}"/>
              </c:ext>
            </c:extLst>
          </c:dPt>
          <c:dPt>
            <c:idx val="10"/>
            <c:invertIfNegative val="0"/>
            <c:bubble3D val="0"/>
            <c:spPr>
              <a:solidFill>
                <a:srgbClr val="006965"/>
              </a:solidFill>
              <a:ln>
                <a:noFill/>
              </a:ln>
              <a:effectLst/>
            </c:spPr>
            <c:extLst>
              <c:ext xmlns:c16="http://schemas.microsoft.com/office/drawing/2014/chart" uri="{C3380CC4-5D6E-409C-BE32-E72D297353CC}">
                <c16:uniqueId val="{0000000B-7218-4F5D-AB67-DC7344D40EBB}"/>
              </c:ext>
            </c:extLst>
          </c:dPt>
          <c:dPt>
            <c:idx val="11"/>
            <c:invertIfNegative val="0"/>
            <c:bubble3D val="0"/>
            <c:spPr>
              <a:solidFill>
                <a:srgbClr val="006965"/>
              </a:solidFill>
              <a:ln>
                <a:noFill/>
              </a:ln>
              <a:effectLst/>
            </c:spPr>
            <c:extLst>
              <c:ext xmlns:c16="http://schemas.microsoft.com/office/drawing/2014/chart" uri="{C3380CC4-5D6E-409C-BE32-E72D297353CC}">
                <c16:uniqueId val="{0000000D-7218-4F5D-AB67-DC7344D40EBB}"/>
              </c:ext>
            </c:extLst>
          </c:dPt>
          <c:dPt>
            <c:idx val="12"/>
            <c:invertIfNegative val="0"/>
            <c:bubble3D val="0"/>
            <c:spPr>
              <a:solidFill>
                <a:srgbClr val="006965"/>
              </a:solidFill>
              <a:ln>
                <a:noFill/>
              </a:ln>
              <a:effectLst/>
            </c:spPr>
            <c:extLst>
              <c:ext xmlns:c16="http://schemas.microsoft.com/office/drawing/2014/chart" uri="{C3380CC4-5D6E-409C-BE32-E72D297353CC}">
                <c16:uniqueId val="{0000000F-7218-4F5D-AB67-DC7344D40EBB}"/>
              </c:ext>
            </c:extLst>
          </c:dPt>
          <c:dPt>
            <c:idx val="13"/>
            <c:invertIfNegative val="0"/>
            <c:bubble3D val="0"/>
            <c:spPr>
              <a:solidFill>
                <a:srgbClr val="006965"/>
              </a:solidFill>
              <a:ln>
                <a:noFill/>
              </a:ln>
              <a:effectLst/>
            </c:spPr>
            <c:extLst>
              <c:ext xmlns:c16="http://schemas.microsoft.com/office/drawing/2014/chart" uri="{C3380CC4-5D6E-409C-BE32-E72D297353CC}">
                <c16:uniqueId val="{00000011-7218-4F5D-AB67-DC7344D40EBB}"/>
              </c:ext>
            </c:extLst>
          </c:dPt>
          <c:dPt>
            <c:idx val="14"/>
            <c:invertIfNegative val="0"/>
            <c:bubble3D val="0"/>
            <c:spPr>
              <a:solidFill>
                <a:srgbClr val="006965"/>
              </a:solidFill>
              <a:ln>
                <a:noFill/>
              </a:ln>
              <a:effectLst/>
            </c:spPr>
            <c:extLst>
              <c:ext xmlns:c16="http://schemas.microsoft.com/office/drawing/2014/chart" uri="{C3380CC4-5D6E-409C-BE32-E72D297353CC}">
                <c16:uniqueId val="{00000013-7218-4F5D-AB67-DC7344D40EBB}"/>
              </c:ext>
            </c:extLst>
          </c:dPt>
          <c:dPt>
            <c:idx val="15"/>
            <c:invertIfNegative val="0"/>
            <c:bubble3D val="0"/>
            <c:spPr>
              <a:solidFill>
                <a:srgbClr val="006965"/>
              </a:solidFill>
              <a:ln>
                <a:noFill/>
              </a:ln>
              <a:effectLst/>
            </c:spPr>
            <c:extLst>
              <c:ext xmlns:c16="http://schemas.microsoft.com/office/drawing/2014/chart" uri="{C3380CC4-5D6E-409C-BE32-E72D297353CC}">
                <c16:uniqueId val="{00000015-7218-4F5D-AB67-DC7344D40EBB}"/>
              </c:ext>
            </c:extLst>
          </c:dPt>
          <c:dPt>
            <c:idx val="16"/>
            <c:invertIfNegative val="0"/>
            <c:bubble3D val="0"/>
            <c:spPr>
              <a:solidFill>
                <a:srgbClr val="006965"/>
              </a:solidFill>
              <a:ln>
                <a:noFill/>
              </a:ln>
              <a:effectLst/>
            </c:spPr>
            <c:extLst>
              <c:ext xmlns:c16="http://schemas.microsoft.com/office/drawing/2014/chart" uri="{C3380CC4-5D6E-409C-BE32-E72D297353CC}">
                <c16:uniqueId val="{00000017-7218-4F5D-AB67-DC7344D40EBB}"/>
              </c:ext>
            </c:extLst>
          </c:dPt>
          <c:dPt>
            <c:idx val="18"/>
            <c:invertIfNegative val="0"/>
            <c:bubble3D val="0"/>
            <c:spPr>
              <a:solidFill>
                <a:srgbClr val="006965"/>
              </a:solidFill>
              <a:ln>
                <a:noFill/>
              </a:ln>
              <a:effectLst/>
            </c:spPr>
            <c:extLst>
              <c:ext xmlns:c16="http://schemas.microsoft.com/office/drawing/2014/chart" uri="{C3380CC4-5D6E-409C-BE32-E72D297353CC}">
                <c16:uniqueId val="{00000019-7218-4F5D-AB67-DC7344D40EBB}"/>
              </c:ext>
            </c:extLst>
          </c:dPt>
          <c:dPt>
            <c:idx val="19"/>
            <c:invertIfNegative val="0"/>
            <c:bubble3D val="0"/>
            <c:spPr>
              <a:solidFill>
                <a:srgbClr val="006965"/>
              </a:solidFill>
              <a:ln>
                <a:noFill/>
              </a:ln>
              <a:effectLst/>
            </c:spPr>
            <c:extLst>
              <c:ext xmlns:c16="http://schemas.microsoft.com/office/drawing/2014/chart" uri="{C3380CC4-5D6E-409C-BE32-E72D297353CC}">
                <c16:uniqueId val="{0000001B-7218-4F5D-AB67-DC7344D40EBB}"/>
              </c:ext>
            </c:extLst>
          </c:dPt>
          <c:dPt>
            <c:idx val="20"/>
            <c:invertIfNegative val="0"/>
            <c:bubble3D val="0"/>
            <c:spPr>
              <a:solidFill>
                <a:srgbClr val="006965"/>
              </a:solidFill>
              <a:ln>
                <a:noFill/>
              </a:ln>
              <a:effectLst/>
            </c:spPr>
            <c:extLst>
              <c:ext xmlns:c16="http://schemas.microsoft.com/office/drawing/2014/chart" uri="{C3380CC4-5D6E-409C-BE32-E72D297353CC}">
                <c16:uniqueId val="{0000001D-7218-4F5D-AB67-DC7344D40EBB}"/>
              </c:ext>
            </c:extLst>
          </c:dPt>
          <c:dPt>
            <c:idx val="22"/>
            <c:invertIfNegative val="0"/>
            <c:bubble3D val="0"/>
            <c:spPr>
              <a:solidFill>
                <a:srgbClr val="006965"/>
              </a:solidFill>
              <a:ln>
                <a:noFill/>
              </a:ln>
              <a:effectLst/>
            </c:spPr>
            <c:extLst>
              <c:ext xmlns:c16="http://schemas.microsoft.com/office/drawing/2014/chart" uri="{C3380CC4-5D6E-409C-BE32-E72D297353CC}">
                <c16:uniqueId val="{0000001F-7218-4F5D-AB67-DC7344D40EBB}"/>
              </c:ext>
            </c:extLst>
          </c:dPt>
          <c:dPt>
            <c:idx val="25"/>
            <c:invertIfNegative val="0"/>
            <c:bubble3D val="0"/>
            <c:spPr>
              <a:solidFill>
                <a:srgbClr val="006965"/>
              </a:solidFill>
              <a:ln>
                <a:noFill/>
              </a:ln>
              <a:effectLst/>
            </c:spPr>
            <c:extLst>
              <c:ext xmlns:c16="http://schemas.microsoft.com/office/drawing/2014/chart" uri="{C3380CC4-5D6E-409C-BE32-E72D297353CC}">
                <c16:uniqueId val="{00000021-7218-4F5D-AB67-DC7344D40EBB}"/>
              </c:ext>
            </c:extLst>
          </c:dPt>
          <c:cat>
            <c:strRef>
              <c:f>'[Claimant Count Data by Month (from March 2020) - MASTER.xlsx]Claimant rate by LEP'!$A$49:$A$86</c:f>
              <c:strCache>
                <c:ptCount val="38"/>
                <c:pt idx="0">
                  <c:v>London</c:v>
                </c:pt>
                <c:pt idx="1">
                  <c:v>Leeds City Region</c:v>
                </c:pt>
                <c:pt idx="2">
                  <c:v>Greater Birmingham and Solihull</c:v>
                </c:pt>
                <c:pt idx="3">
                  <c:v>Coventry and Warwickshire</c:v>
                </c:pt>
                <c:pt idx="4">
                  <c:v>Sheffield City Region</c:v>
                </c:pt>
                <c:pt idx="5">
                  <c:v>South East Midlands</c:v>
                </c:pt>
                <c:pt idx="6">
                  <c:v>Greater Manchester</c:v>
                </c:pt>
                <c:pt idx="7">
                  <c:v>Black Country</c:v>
                </c:pt>
                <c:pt idx="8">
                  <c:v>Leicester and Leicestershire</c:v>
                </c:pt>
                <c:pt idx="9">
                  <c:v>Buckinghamshire </c:v>
                </c:pt>
                <c:pt idx="10">
                  <c:v>Enterprise M3</c:v>
                </c:pt>
                <c:pt idx="11">
                  <c:v>Greater Cambridge and Greater Peterborough</c:v>
                </c:pt>
                <c:pt idx="12">
                  <c:v>Thames Valley Berkshire</c:v>
                </c:pt>
                <c:pt idx="13">
                  <c:v>Derby, Derbyshire, Nottingham and Nottinghamshire</c:v>
                </c:pt>
                <c:pt idx="14">
                  <c:v>Stoke-on-Trent and Staffordshire</c:v>
                </c:pt>
                <c:pt idx="15">
                  <c:v>Worcestershire</c:v>
                </c:pt>
                <c:pt idx="16">
                  <c:v>Solent</c:v>
                </c:pt>
                <c:pt idx="17">
                  <c:v>Hertfordshire</c:v>
                </c:pt>
                <c:pt idx="18">
                  <c:v>Dorset</c:v>
                </c:pt>
                <c:pt idx="19">
                  <c:v>Oxfordshire</c:v>
                </c:pt>
                <c:pt idx="20">
                  <c:v>Lancashire</c:v>
                </c:pt>
                <c:pt idx="21">
                  <c:v>Liverpool City Region</c:v>
                </c:pt>
                <c:pt idx="22">
                  <c:v>South East</c:v>
                </c:pt>
                <c:pt idx="23">
                  <c:v>The Marches</c:v>
                </c:pt>
                <c:pt idx="24">
                  <c:v>West of England</c:v>
                </c:pt>
                <c:pt idx="25">
                  <c:v>Gloucestershire</c:v>
                </c:pt>
                <c:pt idx="26">
                  <c:v>Swindon and Wiltshire</c:v>
                </c:pt>
                <c:pt idx="27">
                  <c:v>Coast to Capital</c:v>
                </c:pt>
                <c:pt idx="28">
                  <c:v>New Anglia</c:v>
                </c:pt>
                <c:pt idx="29">
                  <c:v>York, North Yorkshire and East Riding</c:v>
                </c:pt>
                <c:pt idx="30">
                  <c:v>Cheshire and Warrington</c:v>
                </c:pt>
                <c:pt idx="31">
                  <c:v>Cumbria</c:v>
                </c:pt>
                <c:pt idx="32">
                  <c:v>Greater Lincolnshire</c:v>
                </c:pt>
                <c:pt idx="33">
                  <c:v>Cornwall and Isles of Scilly</c:v>
                </c:pt>
                <c:pt idx="34">
                  <c:v>Humber</c:v>
                </c:pt>
                <c:pt idx="35">
                  <c:v>Heart of the South West</c:v>
                </c:pt>
                <c:pt idx="36">
                  <c:v>Tees Valley</c:v>
                </c:pt>
                <c:pt idx="37">
                  <c:v>North East</c:v>
                </c:pt>
              </c:strCache>
            </c:strRef>
          </c:cat>
          <c:val>
            <c:numRef>
              <c:f>'[Claimant Count Data by Month (from March 2020) - MASTER.xlsx]Claimant rate by LEP'!$AN$49:$AN$86</c:f>
              <c:numCache>
                <c:formatCode>#,##0.0</c:formatCode>
                <c:ptCount val="38"/>
                <c:pt idx="0">
                  <c:v>1.8000000000000003</c:v>
                </c:pt>
                <c:pt idx="1">
                  <c:v>1.5000000000000004</c:v>
                </c:pt>
                <c:pt idx="2">
                  <c:v>1.4000000000000004</c:v>
                </c:pt>
                <c:pt idx="3">
                  <c:v>1.4</c:v>
                </c:pt>
                <c:pt idx="4">
                  <c:v>1.2000000000000002</c:v>
                </c:pt>
                <c:pt idx="5">
                  <c:v>1.2000000000000002</c:v>
                </c:pt>
                <c:pt idx="6">
                  <c:v>1.1000000000000005</c:v>
                </c:pt>
                <c:pt idx="7">
                  <c:v>1.0999999999999996</c:v>
                </c:pt>
                <c:pt idx="8">
                  <c:v>1</c:v>
                </c:pt>
                <c:pt idx="9">
                  <c:v>0.90000000000000013</c:v>
                </c:pt>
                <c:pt idx="10">
                  <c:v>0.90000000000000013</c:v>
                </c:pt>
                <c:pt idx="11">
                  <c:v>0.89999999999999991</c:v>
                </c:pt>
                <c:pt idx="12">
                  <c:v>0.89999999999999991</c:v>
                </c:pt>
                <c:pt idx="13">
                  <c:v>0.80000000000000027</c:v>
                </c:pt>
                <c:pt idx="14">
                  <c:v>0.80000000000000027</c:v>
                </c:pt>
                <c:pt idx="15">
                  <c:v>0.80000000000000027</c:v>
                </c:pt>
                <c:pt idx="16">
                  <c:v>0.79999999999999982</c:v>
                </c:pt>
                <c:pt idx="17">
                  <c:v>0.70000000000000018</c:v>
                </c:pt>
                <c:pt idx="18">
                  <c:v>0.60000000000000009</c:v>
                </c:pt>
                <c:pt idx="19">
                  <c:v>0.60000000000000009</c:v>
                </c:pt>
                <c:pt idx="20">
                  <c:v>0.5</c:v>
                </c:pt>
                <c:pt idx="21">
                  <c:v>0.5</c:v>
                </c:pt>
                <c:pt idx="22">
                  <c:v>0.5</c:v>
                </c:pt>
                <c:pt idx="23">
                  <c:v>0.5</c:v>
                </c:pt>
                <c:pt idx="24">
                  <c:v>0.5</c:v>
                </c:pt>
                <c:pt idx="25">
                  <c:v>0.39999999999999991</c:v>
                </c:pt>
                <c:pt idx="26">
                  <c:v>0.39999999999999991</c:v>
                </c:pt>
                <c:pt idx="27">
                  <c:v>0.29999999999999982</c:v>
                </c:pt>
                <c:pt idx="28">
                  <c:v>0.29999999999999982</c:v>
                </c:pt>
                <c:pt idx="29">
                  <c:v>0.19999999999999996</c:v>
                </c:pt>
                <c:pt idx="30">
                  <c:v>0.10000000000000009</c:v>
                </c:pt>
                <c:pt idx="31">
                  <c:v>0.10000000000000009</c:v>
                </c:pt>
                <c:pt idx="32">
                  <c:v>0.10000000000000009</c:v>
                </c:pt>
                <c:pt idx="33">
                  <c:v>9.9999999999999645E-2</c:v>
                </c:pt>
                <c:pt idx="34">
                  <c:v>9.9999999999999645E-2</c:v>
                </c:pt>
                <c:pt idx="35">
                  <c:v>0</c:v>
                </c:pt>
                <c:pt idx="36">
                  <c:v>-0.19999999999999929</c:v>
                </c:pt>
                <c:pt idx="37">
                  <c:v>-0.30000000000000071</c:v>
                </c:pt>
              </c:numCache>
            </c:numRef>
          </c:val>
          <c:extLst>
            <c:ext xmlns:c16="http://schemas.microsoft.com/office/drawing/2014/chart" uri="{C3380CC4-5D6E-409C-BE32-E72D297353CC}">
              <c16:uniqueId val="{00000022-7218-4F5D-AB67-DC7344D40EBB}"/>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4E45-46FE-A5D6-30D5B17FDC67}"/>
              </c:ext>
            </c:extLst>
          </c:dPt>
          <c:dPt>
            <c:idx val="25"/>
            <c:invertIfNegative val="0"/>
            <c:bubble3D val="0"/>
            <c:spPr>
              <a:solidFill>
                <a:srgbClr val="006965"/>
              </a:solidFill>
              <a:ln>
                <a:noFill/>
              </a:ln>
              <a:effectLst/>
            </c:spPr>
            <c:extLst>
              <c:ext xmlns:c16="http://schemas.microsoft.com/office/drawing/2014/chart" uri="{C3380CC4-5D6E-409C-BE32-E72D297353CC}">
                <c16:uniqueId val="{00000003-4E45-46FE-A5D6-30D5B17FDC67}"/>
              </c:ext>
            </c:extLst>
          </c:dPt>
          <c:dPt>
            <c:idx val="26"/>
            <c:invertIfNegative val="0"/>
            <c:bubble3D val="0"/>
            <c:spPr>
              <a:solidFill>
                <a:srgbClr val="006965"/>
              </a:solidFill>
              <a:ln>
                <a:noFill/>
              </a:ln>
              <a:effectLst/>
            </c:spPr>
            <c:extLst>
              <c:ext xmlns:c16="http://schemas.microsoft.com/office/drawing/2014/chart" uri="{C3380CC4-5D6E-409C-BE32-E72D297353CC}">
                <c16:uniqueId val="{00000005-4E45-46FE-A5D6-30D5B17FDC67}"/>
              </c:ext>
            </c:extLst>
          </c:dPt>
          <c:dPt>
            <c:idx val="27"/>
            <c:invertIfNegative val="0"/>
            <c:bubble3D val="0"/>
            <c:spPr>
              <a:solidFill>
                <a:srgbClr val="7030A0"/>
              </a:solidFill>
              <a:ln>
                <a:noFill/>
              </a:ln>
              <a:effectLst/>
            </c:spPr>
            <c:extLst>
              <c:ext xmlns:c16="http://schemas.microsoft.com/office/drawing/2014/chart" uri="{C3380CC4-5D6E-409C-BE32-E72D297353CC}">
                <c16:uniqueId val="{00000007-4E45-46FE-A5D6-30D5B17FDC67}"/>
              </c:ext>
            </c:extLst>
          </c:dPt>
          <c:dPt>
            <c:idx val="30"/>
            <c:invertIfNegative val="0"/>
            <c:bubble3D val="0"/>
            <c:spPr>
              <a:solidFill>
                <a:srgbClr val="006965"/>
              </a:solidFill>
              <a:ln>
                <a:noFill/>
              </a:ln>
              <a:effectLst/>
            </c:spPr>
            <c:extLst>
              <c:ext xmlns:c16="http://schemas.microsoft.com/office/drawing/2014/chart" uri="{C3380CC4-5D6E-409C-BE32-E72D297353CC}">
                <c16:uniqueId val="{00000009-4E45-46FE-A5D6-30D5B17FDC67}"/>
              </c:ext>
            </c:extLst>
          </c:dPt>
          <c:dPt>
            <c:idx val="31"/>
            <c:invertIfNegative val="0"/>
            <c:bubble3D val="0"/>
            <c:spPr>
              <a:solidFill>
                <a:srgbClr val="006965"/>
              </a:solidFill>
              <a:ln>
                <a:noFill/>
              </a:ln>
              <a:effectLst/>
            </c:spPr>
            <c:extLst>
              <c:ext xmlns:c16="http://schemas.microsoft.com/office/drawing/2014/chart" uri="{C3380CC4-5D6E-409C-BE32-E72D297353CC}">
                <c16:uniqueId val="{0000000B-4E45-46FE-A5D6-30D5B17FDC67}"/>
              </c:ext>
            </c:extLst>
          </c:dPt>
          <c:dPt>
            <c:idx val="32"/>
            <c:invertIfNegative val="0"/>
            <c:bubble3D val="0"/>
            <c:spPr>
              <a:solidFill>
                <a:srgbClr val="006965"/>
              </a:solidFill>
              <a:ln>
                <a:noFill/>
              </a:ln>
              <a:effectLst/>
            </c:spPr>
            <c:extLst>
              <c:ext xmlns:c16="http://schemas.microsoft.com/office/drawing/2014/chart" uri="{C3380CC4-5D6E-409C-BE32-E72D297353CC}">
                <c16:uniqueId val="{0000000D-4E45-46FE-A5D6-30D5B17FDC67}"/>
              </c:ext>
            </c:extLst>
          </c:dPt>
          <c:dPt>
            <c:idx val="33"/>
            <c:invertIfNegative val="0"/>
            <c:bubble3D val="0"/>
            <c:spPr>
              <a:solidFill>
                <a:srgbClr val="006965"/>
              </a:solidFill>
              <a:ln>
                <a:noFill/>
              </a:ln>
              <a:effectLst/>
            </c:spPr>
            <c:extLst>
              <c:ext xmlns:c16="http://schemas.microsoft.com/office/drawing/2014/chart" uri="{C3380CC4-5D6E-409C-BE32-E72D297353CC}">
                <c16:uniqueId val="{0000000F-4E45-46FE-A5D6-30D5B17FDC67}"/>
              </c:ext>
            </c:extLst>
          </c:dPt>
          <c:cat>
            <c:strRef>
              <c:f>'[Claimant Count Data by Month (from March 2020) - MASTER.xlsx]Claimant rate by LEP'!$A$8:$A$45</c:f>
              <c:strCache>
                <c:ptCount val="38"/>
                <c:pt idx="0">
                  <c:v>Greater Birmingham and Solihull</c:v>
                </c:pt>
                <c:pt idx="1">
                  <c:v>Black Country</c:v>
                </c:pt>
                <c:pt idx="2">
                  <c:v>Greater Manchester</c:v>
                </c:pt>
                <c:pt idx="3">
                  <c:v>Leeds City Region</c:v>
                </c:pt>
                <c:pt idx="4">
                  <c:v>London</c:v>
                </c:pt>
                <c:pt idx="5">
                  <c:v>Tees Valley</c:v>
                </c:pt>
                <c:pt idx="6">
                  <c:v>Liverpool City Region</c:v>
                </c:pt>
                <c:pt idx="7">
                  <c:v>Sheffield City Region</c:v>
                </c:pt>
                <c:pt idx="8">
                  <c:v>Lancashire</c:v>
                </c:pt>
                <c:pt idx="9">
                  <c:v>Humber</c:v>
                </c:pt>
                <c:pt idx="10">
                  <c:v>North East</c:v>
                </c:pt>
                <c:pt idx="11">
                  <c:v>Coventry and Warwickshire</c:v>
                </c:pt>
                <c:pt idx="12">
                  <c:v>Derby, Derbyshire, Nottingham and Nottinghamshire</c:v>
                </c:pt>
                <c:pt idx="13">
                  <c:v>South East Midlands</c:v>
                </c:pt>
                <c:pt idx="14">
                  <c:v>Stoke-on-Trent and Staffordshire</c:v>
                </c:pt>
                <c:pt idx="15">
                  <c:v>Greater Lincolnshire</c:v>
                </c:pt>
                <c:pt idx="16">
                  <c:v>Leicester and Leicestershire</c:v>
                </c:pt>
                <c:pt idx="17">
                  <c:v>Solent</c:v>
                </c:pt>
                <c:pt idx="18">
                  <c:v>South East</c:v>
                </c:pt>
                <c:pt idx="19">
                  <c:v>Worcestershire</c:v>
                </c:pt>
                <c:pt idx="20">
                  <c:v>Greater Cambridge and Greater Peterborough</c:v>
                </c:pt>
                <c:pt idx="21">
                  <c:v>Dorset</c:v>
                </c:pt>
                <c:pt idx="22">
                  <c:v>Coast to Capital</c:v>
                </c:pt>
                <c:pt idx="23">
                  <c:v>Cornwall and Isles of Scilly</c:v>
                </c:pt>
                <c:pt idx="24">
                  <c:v>New Anglia</c:v>
                </c:pt>
                <c:pt idx="25">
                  <c:v>Thames Valley Berkshire</c:v>
                </c:pt>
                <c:pt idx="26">
                  <c:v>The Marches</c:v>
                </c:pt>
                <c:pt idx="27">
                  <c:v>Buckinghamshire </c:v>
                </c:pt>
                <c:pt idx="28">
                  <c:v>Hertfordshire</c:v>
                </c:pt>
                <c:pt idx="29">
                  <c:v>West of England</c:v>
                </c:pt>
                <c:pt idx="30">
                  <c:v>Cheshire and Warrington</c:v>
                </c:pt>
                <c:pt idx="31">
                  <c:v>Cumbria</c:v>
                </c:pt>
                <c:pt idx="32">
                  <c:v>Gloucestershire</c:v>
                </c:pt>
                <c:pt idx="33">
                  <c:v>Heart of the South West</c:v>
                </c:pt>
                <c:pt idx="34">
                  <c:v>Swindon and Wiltshire</c:v>
                </c:pt>
                <c:pt idx="35">
                  <c:v>Enterprise M3</c:v>
                </c:pt>
                <c:pt idx="36">
                  <c:v>Oxfordshire</c:v>
                </c:pt>
                <c:pt idx="37">
                  <c:v>York, North Yorkshire and East Riding</c:v>
                </c:pt>
              </c:strCache>
            </c:strRef>
          </c:cat>
          <c:val>
            <c:numRef>
              <c:f>'[Claimant Count Data by Month (from March 2020) - MASTER.xlsx]Claimant rate by LEP'!$AM$8:$AM$45</c:f>
              <c:numCache>
                <c:formatCode>#,##0.0</c:formatCode>
                <c:ptCount val="38"/>
                <c:pt idx="0">
                  <c:v>6.4</c:v>
                </c:pt>
                <c:pt idx="1">
                  <c:v>6.3</c:v>
                </c:pt>
                <c:pt idx="2">
                  <c:v>5.2</c:v>
                </c:pt>
                <c:pt idx="3">
                  <c:v>4.9000000000000004</c:v>
                </c:pt>
                <c:pt idx="4">
                  <c:v>4.9000000000000004</c:v>
                </c:pt>
                <c:pt idx="5">
                  <c:v>4.9000000000000004</c:v>
                </c:pt>
                <c:pt idx="6">
                  <c:v>4.7</c:v>
                </c:pt>
                <c:pt idx="7">
                  <c:v>4.4000000000000004</c:v>
                </c:pt>
                <c:pt idx="8">
                  <c:v>4.2</c:v>
                </c:pt>
                <c:pt idx="9">
                  <c:v>4.0999999999999996</c:v>
                </c:pt>
                <c:pt idx="10">
                  <c:v>4.0999999999999996</c:v>
                </c:pt>
                <c:pt idx="11">
                  <c:v>4</c:v>
                </c:pt>
                <c:pt idx="12">
                  <c:v>3.7</c:v>
                </c:pt>
                <c:pt idx="13">
                  <c:v>3.6</c:v>
                </c:pt>
                <c:pt idx="14">
                  <c:v>3.6</c:v>
                </c:pt>
                <c:pt idx="15">
                  <c:v>3.4</c:v>
                </c:pt>
                <c:pt idx="16">
                  <c:v>3.3</c:v>
                </c:pt>
                <c:pt idx="17">
                  <c:v>3.3</c:v>
                </c:pt>
                <c:pt idx="18">
                  <c:v>3.3</c:v>
                </c:pt>
                <c:pt idx="19">
                  <c:v>3.1</c:v>
                </c:pt>
                <c:pt idx="20">
                  <c:v>3</c:v>
                </c:pt>
                <c:pt idx="21">
                  <c:v>2.9</c:v>
                </c:pt>
                <c:pt idx="22">
                  <c:v>2.8</c:v>
                </c:pt>
                <c:pt idx="23">
                  <c:v>2.8</c:v>
                </c:pt>
                <c:pt idx="24">
                  <c:v>2.8</c:v>
                </c:pt>
                <c:pt idx="25">
                  <c:v>2.8</c:v>
                </c:pt>
                <c:pt idx="26">
                  <c:v>2.8</c:v>
                </c:pt>
                <c:pt idx="27">
                  <c:v>2.6</c:v>
                </c:pt>
                <c:pt idx="28">
                  <c:v>2.6</c:v>
                </c:pt>
                <c:pt idx="29">
                  <c:v>2.6</c:v>
                </c:pt>
                <c:pt idx="30">
                  <c:v>2.5</c:v>
                </c:pt>
                <c:pt idx="31">
                  <c:v>2.4</c:v>
                </c:pt>
                <c:pt idx="32">
                  <c:v>2.4</c:v>
                </c:pt>
                <c:pt idx="33">
                  <c:v>2.4</c:v>
                </c:pt>
                <c:pt idx="34">
                  <c:v>2.4</c:v>
                </c:pt>
                <c:pt idx="35">
                  <c:v>2.2000000000000002</c:v>
                </c:pt>
                <c:pt idx="36">
                  <c:v>2.1</c:v>
                </c:pt>
                <c:pt idx="37">
                  <c:v>2</c:v>
                </c:pt>
              </c:numCache>
            </c:numRef>
          </c:val>
          <c:extLst>
            <c:ext xmlns:c16="http://schemas.microsoft.com/office/drawing/2014/chart" uri="{C3380CC4-5D6E-409C-BE32-E72D297353CC}">
              <c16:uniqueId val="{00000010-4E45-46FE-A5D6-30D5B17FDC67}"/>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16/05/2023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uckseconomy.co.uk/" TargetMode="External"/><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2" name="Object 1">
            <a:extLst>
              <a:ext uri="{FF2B5EF4-FFF2-40B4-BE49-F238E27FC236}">
                <a16:creationId xmlns:a16="http://schemas.microsoft.com/office/drawing/2014/main" id="{03DB3017-E258-3362-02EF-98DB7D13DA88}"/>
              </a:ext>
            </a:extLst>
          </p:cNvPr>
          <p:cNvGraphicFramePr>
            <a:graphicFrameLocks noChangeAspect="1"/>
          </p:cNvGraphicFramePr>
          <p:nvPr>
            <p:extLst>
              <p:ext uri="{D42A27DB-BD31-4B8C-83A1-F6EECF244321}">
                <p14:modId xmlns:p14="http://schemas.microsoft.com/office/powerpoint/2010/main" val="1314858800"/>
              </p:ext>
            </p:extLst>
          </p:nvPr>
        </p:nvGraphicFramePr>
        <p:xfrm>
          <a:off x="2441643" y="2636837"/>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2" name="Object 1">
                        <a:extLst>
                          <a:ext uri="{FF2B5EF4-FFF2-40B4-BE49-F238E27FC236}">
                            <a16:creationId xmlns:a16="http://schemas.microsoft.com/office/drawing/2014/main" id="{03DB3017-E258-3362-02EF-98DB7D13DA88}"/>
                          </a:ext>
                        </a:extLst>
                      </p:cNvPr>
                      <p:cNvPicPr/>
                      <p:nvPr/>
                    </p:nvPicPr>
                    <p:blipFill>
                      <a:blip r:embed="rId6"/>
                      <a:stretch>
                        <a:fillRect/>
                      </a:stretch>
                    </p:blipFill>
                    <p:spPr>
                      <a:xfrm>
                        <a:off x="2441643" y="263683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dirty="0"/>
              <a:t>Buckinghamshire’s Claimant Count</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May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Data is sourced from the Department for Work and Pensions (DWP) and can be found on the </a:t>
            </a:r>
            <a:r>
              <a:rPr lang="en-GB" sz="2400" dirty="0">
                <a:cs typeface="Arial" panose="020B0604020202020204" pitchFamily="34" charset="0"/>
                <a:hlinkClick r:id="rId2"/>
              </a:rPr>
              <a:t>NOMIS</a:t>
            </a:r>
            <a:r>
              <a:rPr lang="en-GB" sz="2400" dirty="0">
                <a:cs typeface="Arial" panose="020B0604020202020204" pitchFamily="34" charset="0"/>
              </a:rPr>
              <a:t> website.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A full explanation of the measure can be found in the Technical Appendix at the end of this report.  </a:t>
            </a:r>
          </a:p>
          <a:p>
            <a:pPr marL="0" indent="0">
              <a:buNone/>
            </a:pPr>
            <a:endParaRPr lang="en-GB" dirty="0"/>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April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April 2023,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,835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160 </a:t>
            </a:r>
            <a:r>
              <a:rPr lang="en-GB" sz="1400" dirty="0">
                <a:latin typeface="Calibri" panose="020F0502020204030204" pitchFamily="34" charset="0"/>
                <a:ea typeface="Times New Roman" panose="02020603050405020304" pitchFamily="18" charset="0"/>
              </a:rPr>
              <a:t>between March 2023 and April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,295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April</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up</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2.5% in </a:t>
            </a:r>
            <a:r>
              <a:rPr lang="en-GB" sz="1400" dirty="0">
                <a:latin typeface="Calibri" panose="020F0502020204030204" pitchFamily="34" charset="0"/>
                <a:ea typeface="Times New Roman" panose="02020603050405020304" pitchFamily="18" charset="0"/>
              </a:rPr>
              <a:t>March</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3.9</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 9</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April 2023 than March 2020, </a:t>
            </a:r>
            <a:r>
              <a:rPr lang="en-GB" sz="1400" dirty="0">
                <a:latin typeface="Calibri" panose="020F0502020204030204" pitchFamily="34" charset="0"/>
                <a:ea typeface="Times New Roman" panose="02020603050405020304" pitchFamily="18" charset="0"/>
              </a:rPr>
              <a:t>compared to 0.9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April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2385310747"/>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April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April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2,285</a:t>
                      </a:r>
                    </a:p>
                  </a:txBody>
                  <a:tcPr marL="7620" marR="7620" marT="7620" marB="0"/>
                </a:tc>
                <a:tc>
                  <a:txBody>
                    <a:bodyPr/>
                    <a:lstStyle/>
                    <a:p>
                      <a:pPr algn="r" fontAlgn="b"/>
                      <a:r>
                        <a:rPr lang="en-GB" sz="1400" b="0" i="0" u="none" strike="noStrike">
                          <a:solidFill>
                            <a:srgbClr val="000000"/>
                          </a:solidFill>
                          <a:effectLst/>
                          <a:latin typeface="+mn-lt"/>
                        </a:rPr>
                        <a:t>2.8</a:t>
                      </a:r>
                    </a:p>
                  </a:txBody>
                  <a:tcPr marL="7620" marR="7620" marT="7620" marB="0"/>
                </a:tc>
                <a:tc>
                  <a:txBody>
                    <a:bodyPr/>
                    <a:lstStyle/>
                    <a:p>
                      <a:pPr algn="r" fontAlgn="b"/>
                      <a:r>
                        <a:rPr lang="en-GB" sz="1400" b="0" i="0" u="none" strike="noStrike">
                          <a:solidFill>
                            <a:srgbClr val="000000"/>
                          </a:solidFill>
                          <a:effectLst/>
                          <a:latin typeface="+mn-lt"/>
                        </a:rPr>
                        <a:t>865</a:t>
                      </a:r>
                    </a:p>
                  </a:txBody>
                  <a:tcPr marL="7620" marR="7620" marT="7620" marB="0"/>
                </a:tc>
                <a:tc>
                  <a:txBody>
                    <a:bodyPr/>
                    <a:lstStyle/>
                    <a:p>
                      <a:pPr algn="r" fontAlgn="b"/>
                      <a:r>
                        <a:rPr lang="en-GB" sz="1400" b="0" i="0" u="none" strike="noStrike">
                          <a:solidFill>
                            <a:srgbClr val="000000"/>
                          </a:solidFill>
                          <a:effectLst/>
                          <a:latin typeface="+mn-lt"/>
                        </a:rPr>
                        <a:t>1.0</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1,275</a:t>
                      </a:r>
                    </a:p>
                  </a:txBody>
                  <a:tcPr marL="7620" marR="7620" marT="7620" marB="0"/>
                </a:tc>
                <a:tc>
                  <a:txBody>
                    <a:bodyPr/>
                    <a:lstStyle/>
                    <a:p>
                      <a:pPr algn="r" fontAlgn="b"/>
                      <a:r>
                        <a:rPr lang="en-GB" sz="1400" b="0" i="0" u="none" strike="noStrike" dirty="0">
                          <a:solidFill>
                            <a:srgbClr val="000000"/>
                          </a:solidFill>
                          <a:effectLst/>
                          <a:latin typeface="+mn-lt"/>
                        </a:rPr>
                        <a:t>2.1</a:t>
                      </a:r>
                    </a:p>
                  </a:txBody>
                  <a:tcPr marL="7620" marR="7620" marT="7620" marB="0"/>
                </a:tc>
                <a:tc>
                  <a:txBody>
                    <a:bodyPr/>
                    <a:lstStyle/>
                    <a:p>
                      <a:pPr algn="r" fontAlgn="b"/>
                      <a:r>
                        <a:rPr lang="en-GB" sz="1400" b="0" i="0" u="none" strike="noStrike">
                          <a:solidFill>
                            <a:srgbClr val="000000"/>
                          </a:solidFill>
                          <a:effectLst/>
                          <a:latin typeface="+mn-lt"/>
                        </a:rPr>
                        <a:t>455</a:t>
                      </a:r>
                    </a:p>
                  </a:txBody>
                  <a:tcPr marL="7620" marR="7620" marT="7620" marB="0"/>
                </a:tc>
                <a:tc>
                  <a:txBody>
                    <a:bodyPr/>
                    <a:lstStyle/>
                    <a:p>
                      <a:pPr algn="r" fontAlgn="b"/>
                      <a:r>
                        <a:rPr lang="en-GB" sz="1400" b="0" i="0" u="none" strike="noStrike">
                          <a:solidFill>
                            <a:srgbClr val="000000"/>
                          </a:solidFill>
                          <a:effectLst/>
                          <a:latin typeface="+mn-lt"/>
                        </a:rPr>
                        <a:t>0.7</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1,265</a:t>
                      </a:r>
                    </a:p>
                  </a:txBody>
                  <a:tcPr marL="7620" marR="7620" marT="7620" marB="0"/>
                </a:tc>
                <a:tc>
                  <a:txBody>
                    <a:bodyPr/>
                    <a:lstStyle/>
                    <a:p>
                      <a:pPr algn="r" fontAlgn="b"/>
                      <a:r>
                        <a:rPr lang="en-GB" sz="1400" b="0" i="0" u="none" strike="noStrike" dirty="0">
                          <a:solidFill>
                            <a:srgbClr val="000000"/>
                          </a:solidFill>
                          <a:effectLst/>
                          <a:latin typeface="+mn-lt"/>
                        </a:rPr>
                        <a:t>1.9</a:t>
                      </a:r>
                    </a:p>
                  </a:txBody>
                  <a:tcPr marL="7620" marR="7620" marT="7620" marB="0"/>
                </a:tc>
                <a:tc>
                  <a:txBody>
                    <a:bodyPr/>
                    <a:lstStyle/>
                    <a:p>
                      <a:pPr algn="r" fontAlgn="b"/>
                      <a:r>
                        <a:rPr lang="en-GB" sz="1400" b="0" i="0" u="none" strike="noStrike" dirty="0">
                          <a:solidFill>
                            <a:srgbClr val="000000"/>
                          </a:solidFill>
                          <a:effectLst/>
                          <a:latin typeface="+mn-lt"/>
                        </a:rPr>
                        <a:t>555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1,245</a:t>
                      </a:r>
                    </a:p>
                  </a:txBody>
                  <a:tcPr marL="7620" marR="7620" marT="7620" marB="0"/>
                </a:tc>
                <a:tc>
                  <a:txBody>
                    <a:bodyPr/>
                    <a:lstStyle/>
                    <a:p>
                      <a:pPr algn="r" fontAlgn="b"/>
                      <a:r>
                        <a:rPr lang="en-GB" sz="1400" b="0" i="0" u="none" strike="noStrike">
                          <a:solidFill>
                            <a:srgbClr val="000000"/>
                          </a:solidFill>
                          <a:effectLst/>
                          <a:latin typeface="+mn-lt"/>
                        </a:rPr>
                        <a:t>2.2</a:t>
                      </a:r>
                    </a:p>
                  </a:txBody>
                  <a:tcPr marL="7620" marR="7620" marT="7620" marB="0"/>
                </a:tc>
                <a:tc>
                  <a:txBody>
                    <a:bodyPr/>
                    <a:lstStyle/>
                    <a:p>
                      <a:pPr algn="r" fontAlgn="b"/>
                      <a:r>
                        <a:rPr lang="en-GB" sz="1400" b="0" i="0" u="none" strike="noStrike" dirty="0">
                          <a:solidFill>
                            <a:srgbClr val="000000"/>
                          </a:solidFill>
                          <a:effectLst/>
                          <a:latin typeface="+mn-lt"/>
                        </a:rPr>
                        <a:t>495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2,765</a:t>
                      </a:r>
                    </a:p>
                  </a:txBody>
                  <a:tcPr marL="7620" marR="7620" marT="7620" marB="0"/>
                </a:tc>
                <a:tc>
                  <a:txBody>
                    <a:bodyPr/>
                    <a:lstStyle/>
                    <a:p>
                      <a:pPr algn="r" fontAlgn="b"/>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a:solidFill>
                            <a:srgbClr val="000000"/>
                          </a:solidFill>
                          <a:effectLst/>
                          <a:latin typeface="+mn-lt"/>
                        </a:rPr>
                        <a:t>925</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8,835</a:t>
                      </a:r>
                    </a:p>
                  </a:txBody>
                  <a:tcPr marL="7620" marR="7620" marT="7620" marB="0"/>
                </a:tc>
                <a:tc>
                  <a:txBody>
                    <a:bodyPr/>
                    <a:lstStyle/>
                    <a:p>
                      <a:pPr algn="r" fontAlgn="b"/>
                      <a:r>
                        <a:rPr lang="en-GB" sz="1400" b="1" i="0" u="none" strike="noStrike" dirty="0">
                          <a:solidFill>
                            <a:srgbClr val="000000"/>
                          </a:solidFill>
                          <a:effectLst/>
                          <a:latin typeface="+mn-lt"/>
                        </a:rPr>
                        <a:t>2.6</a:t>
                      </a:r>
                    </a:p>
                  </a:txBody>
                  <a:tcPr marL="7620" marR="7620" marT="7620" marB="0"/>
                </a:tc>
                <a:tc>
                  <a:txBody>
                    <a:bodyPr/>
                    <a:lstStyle/>
                    <a:p>
                      <a:pPr algn="r" fontAlgn="b"/>
                      <a:r>
                        <a:rPr lang="en-GB" sz="1400" b="1" i="0" u="none" strike="noStrike" dirty="0">
                          <a:solidFill>
                            <a:srgbClr val="000000"/>
                          </a:solidFill>
                          <a:effectLst/>
                          <a:latin typeface="+mn-lt"/>
                        </a:rPr>
                        <a:t>3,295</a:t>
                      </a:r>
                    </a:p>
                  </a:txBody>
                  <a:tcPr marL="7620" marR="7620" marT="7620" marB="0"/>
                </a:tc>
                <a:tc>
                  <a:txBody>
                    <a:bodyPr/>
                    <a:lstStyle/>
                    <a:p>
                      <a:pPr algn="r" fontAlgn="b"/>
                      <a:r>
                        <a:rPr lang="en-GB" sz="1400" b="1"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1,379,705</a:t>
                      </a:r>
                    </a:p>
                  </a:txBody>
                  <a:tcPr marL="7620" marR="7620" marT="7620" marB="0"/>
                </a:tc>
                <a:tc>
                  <a:txBody>
                    <a:bodyPr/>
                    <a:lstStyle/>
                    <a:p>
                      <a:pPr algn="r" fontAlgn="b"/>
                      <a:r>
                        <a:rPr lang="en-GB" sz="1400" b="0" i="0" u="none" strike="noStrike">
                          <a:solidFill>
                            <a:srgbClr val="000000"/>
                          </a:solidFill>
                          <a:effectLst/>
                          <a:latin typeface="+mn-lt"/>
                        </a:rPr>
                        <a:t>3.9</a:t>
                      </a:r>
                    </a:p>
                  </a:txBody>
                  <a:tcPr marL="7620" marR="7620" marT="7620" marB="0"/>
                </a:tc>
                <a:tc>
                  <a:txBody>
                    <a:bodyPr/>
                    <a:lstStyle/>
                    <a:p>
                      <a:pPr algn="r" fontAlgn="b"/>
                      <a:r>
                        <a:rPr lang="en-GB" sz="1400" b="0" i="0" u="none" strike="noStrike">
                          <a:solidFill>
                            <a:srgbClr val="000000"/>
                          </a:solidFill>
                          <a:effectLst/>
                          <a:latin typeface="+mn-lt"/>
                        </a:rPr>
                        <a:t>316,200</a:t>
                      </a:r>
                    </a:p>
                  </a:txBody>
                  <a:tcPr marL="7620" marR="7620" marT="7620" marB="0"/>
                </a:tc>
                <a:tc>
                  <a:txBody>
                    <a:bodyPr/>
                    <a:lstStyle/>
                    <a:p>
                      <a:pPr algn="r" fontAlgn="b"/>
                      <a:r>
                        <a:rPr lang="en-GB" sz="1400" b="0"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2688645818"/>
              </p:ext>
            </p:extLst>
          </p:nvPr>
        </p:nvGraphicFramePr>
        <p:xfrm>
          <a:off x="628650" y="138417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April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315317" y="1360349"/>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3,295</a:t>
            </a:r>
            <a:r>
              <a:rPr lang="en-GB" sz="1400" dirty="0"/>
              <a:t> more claimants in April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April 2023)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652763827"/>
              </p:ext>
            </p:extLst>
          </p:nvPr>
        </p:nvGraphicFramePr>
        <p:xfrm>
          <a:off x="41400" y="121855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(April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723306357"/>
              </p:ext>
            </p:extLst>
          </p:nvPr>
        </p:nvGraphicFramePr>
        <p:xfrm>
          <a:off x="0" y="871211"/>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April 2023, the Claimant Count rate in Buckinghamshire for men rose by 0.8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74% increase in the number of 25-49 year old claimants in Buckinghamshire between March 2020 and April 2023, compared to a 59%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2318</TotalTime>
  <Words>1096</Words>
  <Application>Microsoft Office PowerPoint</Application>
  <PresentationFormat>On-screen Show (4:3)</PresentationFormat>
  <Paragraphs>118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Office Theme</vt:lpstr>
      <vt:lpstr>Microsoft Excel Worksheet</vt:lpstr>
      <vt:lpstr>PowerPoint Presentation</vt:lpstr>
      <vt:lpstr>Buckinghamshire’s Claimant Count</vt:lpstr>
      <vt:lpstr>Background </vt:lpstr>
      <vt:lpstr>Headlines – April 2023 </vt:lpstr>
      <vt:lpstr>Table 1: Claimant Count – April 2023</vt:lpstr>
      <vt:lpstr>Chart 1: Claimant Count – April 2023</vt:lpstr>
      <vt:lpstr>Chart 3: Claimant Count rate % point change (March 2020 to April 2023) by Local Enterprise Partnership (LEP) area </vt:lpstr>
      <vt:lpstr>Chart 4: Claimant Count rate by LEP area (April 2023)</vt:lpstr>
      <vt:lpstr>Characteristics of claimants </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39</cp:revision>
  <dcterms:created xsi:type="dcterms:W3CDTF">2020-10-12T09:50:53Z</dcterms:created>
  <dcterms:modified xsi:type="dcterms:W3CDTF">2023-05-16T12:47:08Z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