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0"/>
  </p:notesMasterIdLst>
  <p:sldIdLst>
    <p:sldId id="256" r:id="rId5"/>
    <p:sldId id="259" r:id="rId6"/>
    <p:sldId id="264" r:id="rId7"/>
    <p:sldId id="261" r:id="rId8"/>
    <p:sldId id="266" r:id="rId9"/>
    <p:sldId id="265" r:id="rId10"/>
    <p:sldId id="267" r:id="rId11"/>
    <p:sldId id="489" r:id="rId12"/>
    <p:sldId id="491" r:id="rId13"/>
    <p:sldId id="492" r:id="rId14"/>
    <p:sldId id="531" r:id="rId15"/>
    <p:sldId id="260" r:id="rId16"/>
    <p:sldId id="262" r:id="rId17"/>
    <p:sldId id="263" r:id="rId18"/>
    <p:sldId id="49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96ADD5-9245-1314-2277-9FFE3E916FFD}" name="Caroline Hargrave" initials="CH" userId="S::Caroline.Perkins@buckslep.co.uk::b8f2e569-4c81-4f9d-96cf-9b35a10b634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1"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50D923-3289-409A-B0D4-348A2D3768D8}" v="10" dt="2023-04-18T08:44:24.4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CD50D923-3289-409A-B0D4-348A2D3768D8}"/>
    <pc:docChg chg="custSel modSld">
      <pc:chgData name="James Moorhouse" userId="52c77cd9-d034-4c34-a84a-9452b75c1451" providerId="ADAL" clId="{CD50D923-3289-409A-B0D4-348A2D3768D8}" dt="2023-04-18T08:44:26.869" v="179" actId="1076"/>
      <pc:docMkLst>
        <pc:docMk/>
      </pc:docMkLst>
      <pc:sldChg chg="modSp mod">
        <pc:chgData name="James Moorhouse" userId="52c77cd9-d034-4c34-a84a-9452b75c1451" providerId="ADAL" clId="{CD50D923-3289-409A-B0D4-348A2D3768D8}" dt="2023-04-18T08:35:14.844" v="4" actId="20577"/>
        <pc:sldMkLst>
          <pc:docMk/>
          <pc:sldMk cId="1774217855" sldId="259"/>
        </pc:sldMkLst>
        <pc:spChg chg="mod">
          <ac:chgData name="James Moorhouse" userId="52c77cd9-d034-4c34-a84a-9452b75c1451" providerId="ADAL" clId="{CD50D923-3289-409A-B0D4-348A2D3768D8}" dt="2023-04-18T08:35:14.844" v="4" actId="20577"/>
          <ac:spMkLst>
            <pc:docMk/>
            <pc:sldMk cId="1774217855" sldId="259"/>
            <ac:spMk id="3" creationId="{A8581A80-8624-4DBD-8F01-21E1161B08F0}"/>
          </ac:spMkLst>
        </pc:spChg>
      </pc:sldChg>
      <pc:sldChg chg="modSp mod">
        <pc:chgData name="James Moorhouse" userId="52c77cd9-d034-4c34-a84a-9452b75c1451" providerId="ADAL" clId="{CD50D923-3289-409A-B0D4-348A2D3768D8}" dt="2023-04-18T08:37:40.829" v="97" actId="20577"/>
        <pc:sldMkLst>
          <pc:docMk/>
          <pc:sldMk cId="1782592069" sldId="261"/>
        </pc:sldMkLst>
        <pc:spChg chg="mod">
          <ac:chgData name="James Moorhouse" userId="52c77cd9-d034-4c34-a84a-9452b75c1451" providerId="ADAL" clId="{CD50D923-3289-409A-B0D4-348A2D3768D8}" dt="2023-04-18T08:35:21.162" v="9" actId="20577"/>
          <ac:spMkLst>
            <pc:docMk/>
            <pc:sldMk cId="1782592069" sldId="261"/>
            <ac:spMk id="2" creationId="{D4720172-0BCB-4846-86B4-38E883737772}"/>
          </ac:spMkLst>
        </pc:spChg>
        <pc:spChg chg="mod">
          <ac:chgData name="James Moorhouse" userId="52c77cd9-d034-4c34-a84a-9452b75c1451" providerId="ADAL" clId="{CD50D923-3289-409A-B0D4-348A2D3768D8}" dt="2023-04-18T08:37:40.829" v="97" actId="20577"/>
          <ac:spMkLst>
            <pc:docMk/>
            <pc:sldMk cId="1782592069" sldId="261"/>
            <ac:spMk id="3" creationId="{FAE1525F-F82A-4FBC-9623-A842608A0A34}"/>
          </ac:spMkLst>
        </pc:spChg>
      </pc:sldChg>
      <pc:sldChg chg="modSp mod">
        <pc:chgData name="James Moorhouse" userId="52c77cd9-d034-4c34-a84a-9452b75c1451" providerId="ADAL" clId="{CD50D923-3289-409A-B0D4-348A2D3768D8}" dt="2023-04-18T08:39:18.817" v="142" actId="27918"/>
        <pc:sldMkLst>
          <pc:docMk/>
          <pc:sldMk cId="1168261443" sldId="265"/>
        </pc:sldMkLst>
        <pc:spChg chg="mod">
          <ac:chgData name="James Moorhouse" userId="52c77cd9-d034-4c34-a84a-9452b75c1451" providerId="ADAL" clId="{CD50D923-3289-409A-B0D4-348A2D3768D8}" dt="2023-04-18T08:38:58.579" v="129" actId="20577"/>
          <ac:spMkLst>
            <pc:docMk/>
            <pc:sldMk cId="1168261443" sldId="265"/>
            <ac:spMk id="2" creationId="{641FD23E-9816-438E-BA8B-E1A00E9C9378}"/>
          </ac:spMkLst>
        </pc:spChg>
        <pc:spChg chg="mod">
          <ac:chgData name="James Moorhouse" userId="52c77cd9-d034-4c34-a84a-9452b75c1451" providerId="ADAL" clId="{CD50D923-3289-409A-B0D4-348A2D3768D8}" dt="2023-04-18T08:39:09.487" v="140" actId="20577"/>
          <ac:spMkLst>
            <pc:docMk/>
            <pc:sldMk cId="1168261443" sldId="265"/>
            <ac:spMk id="7" creationId="{F7EB83D6-104C-4011-8790-BAA7915D1A49}"/>
          </ac:spMkLst>
        </pc:spChg>
      </pc:sldChg>
      <pc:sldChg chg="modSp mod">
        <pc:chgData name="James Moorhouse" userId="52c77cd9-d034-4c34-a84a-9452b75c1451" providerId="ADAL" clId="{CD50D923-3289-409A-B0D4-348A2D3768D8}" dt="2023-04-18T08:38:46.987" v="124" actId="113"/>
        <pc:sldMkLst>
          <pc:docMk/>
          <pc:sldMk cId="824477232" sldId="266"/>
        </pc:sldMkLst>
        <pc:spChg chg="mod">
          <ac:chgData name="James Moorhouse" userId="52c77cd9-d034-4c34-a84a-9452b75c1451" providerId="ADAL" clId="{CD50D923-3289-409A-B0D4-348A2D3768D8}" dt="2023-04-18T08:38:00.763" v="108" actId="20577"/>
          <ac:spMkLst>
            <pc:docMk/>
            <pc:sldMk cId="824477232" sldId="266"/>
            <ac:spMk id="2" creationId="{572FBC78-9D9B-48EA-BD4E-CFE0B4C212A5}"/>
          </ac:spMkLst>
        </pc:spChg>
        <pc:graphicFrameChg chg="mod modGraphic">
          <ac:chgData name="James Moorhouse" userId="52c77cd9-d034-4c34-a84a-9452b75c1451" providerId="ADAL" clId="{CD50D923-3289-409A-B0D4-348A2D3768D8}" dt="2023-04-18T08:38:46.987" v="124" actId="113"/>
          <ac:graphicFrameMkLst>
            <pc:docMk/>
            <pc:sldMk cId="824477232" sldId="266"/>
            <ac:graphicFrameMk id="4" creationId="{668CFB39-273B-4655-B197-5B1AA75852D2}"/>
          </ac:graphicFrameMkLst>
        </pc:graphicFrameChg>
      </pc:sldChg>
      <pc:sldChg chg="modSp mod">
        <pc:chgData name="James Moorhouse" userId="52c77cd9-d034-4c34-a84a-9452b75c1451" providerId="ADAL" clId="{CD50D923-3289-409A-B0D4-348A2D3768D8}" dt="2023-04-18T08:40:17.986" v="151" actId="207"/>
        <pc:sldMkLst>
          <pc:docMk/>
          <pc:sldMk cId="1839828902" sldId="267"/>
        </pc:sldMkLst>
        <pc:spChg chg="mod">
          <ac:chgData name="James Moorhouse" userId="52c77cd9-d034-4c34-a84a-9452b75c1451" providerId="ADAL" clId="{CD50D923-3289-409A-B0D4-348A2D3768D8}" dt="2023-04-18T08:39:27.861" v="147" actId="20577"/>
          <ac:spMkLst>
            <pc:docMk/>
            <pc:sldMk cId="1839828902" sldId="267"/>
            <ac:spMk id="2" creationId="{A888DD5D-F5C2-45CC-8629-E702EC0975DC}"/>
          </ac:spMkLst>
        </pc:spChg>
        <pc:graphicFrameChg chg="mod">
          <ac:chgData name="James Moorhouse" userId="52c77cd9-d034-4c34-a84a-9452b75c1451" providerId="ADAL" clId="{CD50D923-3289-409A-B0D4-348A2D3768D8}" dt="2023-04-18T08:40:17.986" v="151" actId="207"/>
          <ac:graphicFrameMkLst>
            <pc:docMk/>
            <pc:sldMk cId="1839828902" sldId="267"/>
            <ac:graphicFrameMk id="8" creationId="{439AF979-B9A5-43A6-AAB6-3F93B7C2B7EC}"/>
          </ac:graphicFrameMkLst>
        </pc:graphicFrameChg>
      </pc:sldChg>
      <pc:sldChg chg="modSp mod">
        <pc:chgData name="James Moorhouse" userId="52c77cd9-d034-4c34-a84a-9452b75c1451" providerId="ADAL" clId="{CD50D923-3289-409A-B0D4-348A2D3768D8}" dt="2023-04-18T08:41:20.409" v="160" actId="207"/>
        <pc:sldMkLst>
          <pc:docMk/>
          <pc:sldMk cId="2898189973" sldId="489"/>
        </pc:sldMkLst>
        <pc:spChg chg="mod">
          <ac:chgData name="James Moorhouse" userId="52c77cd9-d034-4c34-a84a-9452b75c1451" providerId="ADAL" clId="{CD50D923-3289-409A-B0D4-348A2D3768D8}" dt="2023-04-18T08:40:53.531" v="156" actId="20577"/>
          <ac:spMkLst>
            <pc:docMk/>
            <pc:sldMk cId="2898189973" sldId="489"/>
            <ac:spMk id="6" creationId="{4E94CB3A-A406-4686-879C-D18296D4446E}"/>
          </ac:spMkLst>
        </pc:spChg>
        <pc:graphicFrameChg chg="mod">
          <ac:chgData name="James Moorhouse" userId="52c77cd9-d034-4c34-a84a-9452b75c1451" providerId="ADAL" clId="{CD50D923-3289-409A-B0D4-348A2D3768D8}" dt="2023-04-18T08:41:20.409" v="160" actId="207"/>
          <ac:graphicFrameMkLst>
            <pc:docMk/>
            <pc:sldMk cId="2898189973" sldId="489"/>
            <ac:graphicFrameMk id="8" creationId="{AA1EF67E-E013-42D1-8BF2-658F71036B1B}"/>
          </ac:graphicFrameMkLst>
        </pc:graphicFrameChg>
      </pc:sldChg>
      <pc:sldChg chg="modSp mod">
        <pc:chgData name="James Moorhouse" userId="52c77cd9-d034-4c34-a84a-9452b75c1451" providerId="ADAL" clId="{CD50D923-3289-409A-B0D4-348A2D3768D8}" dt="2023-04-18T08:41:57.025" v="176" actId="20577"/>
        <pc:sldMkLst>
          <pc:docMk/>
          <pc:sldMk cId="3161025306" sldId="491"/>
        </pc:sldMkLst>
        <pc:spChg chg="mod">
          <ac:chgData name="James Moorhouse" userId="52c77cd9-d034-4c34-a84a-9452b75c1451" providerId="ADAL" clId="{CD50D923-3289-409A-B0D4-348A2D3768D8}" dt="2023-04-18T08:41:57.025" v="176" actId="20577"/>
          <ac:spMkLst>
            <pc:docMk/>
            <pc:sldMk cId="3161025306" sldId="491"/>
            <ac:spMk id="3" creationId="{6D4A2A55-5B86-4D65-A777-20D763BA85CF}"/>
          </ac:spMkLst>
        </pc:spChg>
      </pc:sldChg>
      <pc:sldChg chg="addSp delSp modSp mod">
        <pc:chgData name="James Moorhouse" userId="52c77cd9-d034-4c34-a84a-9452b75c1451" providerId="ADAL" clId="{CD50D923-3289-409A-B0D4-348A2D3768D8}" dt="2023-04-18T08:44:26.869" v="179" actId="1076"/>
        <pc:sldMkLst>
          <pc:docMk/>
          <pc:sldMk cId="4100966007" sldId="493"/>
        </pc:sldMkLst>
        <pc:graphicFrameChg chg="del">
          <ac:chgData name="James Moorhouse" userId="52c77cd9-d034-4c34-a84a-9452b75c1451" providerId="ADAL" clId="{CD50D923-3289-409A-B0D4-348A2D3768D8}" dt="2023-04-18T08:42:12.444" v="177" actId="478"/>
          <ac:graphicFrameMkLst>
            <pc:docMk/>
            <pc:sldMk cId="4100966007" sldId="493"/>
            <ac:graphicFrameMk id="2" creationId="{1645E820-9BC5-6A49-1A20-628F09783024}"/>
          </ac:graphicFrameMkLst>
        </pc:graphicFrameChg>
        <pc:graphicFrameChg chg="add mod">
          <ac:chgData name="James Moorhouse" userId="52c77cd9-d034-4c34-a84a-9452b75c1451" providerId="ADAL" clId="{CD50D923-3289-409A-B0D4-348A2D3768D8}" dt="2023-04-18T08:44:26.869" v="179" actId="1076"/>
          <ac:graphicFrameMkLst>
            <pc:docMk/>
            <pc:sldMk cId="4100966007" sldId="493"/>
            <ac:graphicFrameMk id="8" creationId="{CA0F7726-1FA4-567E-37F9-B9886A6BD7E1}"/>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3%20Alternative%20Claimant%20Count/Alternative%20claimant%20count%20-%20MAST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3%20Alternative%20Claimant%20Count/Alternative%20claimant%20count%20-%20MASTER.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Trend!$B$7</c:f>
              <c:strCache>
                <c:ptCount val="1"/>
                <c:pt idx="0">
                  <c:v>Bucks - number</c:v>
                </c:pt>
              </c:strCache>
            </c:strRef>
          </c:tx>
          <c:spPr>
            <a:solidFill>
              <a:srgbClr val="006965"/>
            </a:solidFill>
            <a:ln>
              <a:noFill/>
            </a:ln>
            <a:effectLst/>
          </c:spPr>
          <c:invertIfNegative val="0"/>
          <c:cat>
            <c:strRef>
              <c:f>Trend!$A$8:$A$58</c:f>
              <c:strCache>
                <c:ptCount val="51"/>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strCache>
            </c:strRef>
          </c:cat>
          <c:val>
            <c:numRef>
              <c:f>Trend!$B$8:$B$58</c:f>
              <c:numCache>
                <c:formatCode>#,##0</c:formatCode>
                <c:ptCount val="51"/>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8715</c:v>
                </c:pt>
                <c:pt idx="48">
                  <c:v>8705</c:v>
                </c:pt>
                <c:pt idx="49">
                  <c:v>8665</c:v>
                </c:pt>
                <c:pt idx="50">
                  <c:v>8840</c:v>
                </c:pt>
              </c:numCache>
            </c:numRef>
          </c:val>
          <c:extLst>
            <c:ext xmlns:c16="http://schemas.microsoft.com/office/drawing/2014/chart" uri="{C3380CC4-5D6E-409C-BE32-E72D297353CC}">
              <c16:uniqueId val="{00000000-CFCB-4109-9110-36CB67A3DD62}"/>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Trend!$C$7</c:f>
              <c:strCache>
                <c:ptCount val="1"/>
                <c:pt idx="0">
                  <c:v>Bucks %</c:v>
                </c:pt>
              </c:strCache>
            </c:strRef>
          </c:tx>
          <c:spPr>
            <a:ln w="28575" cap="rnd">
              <a:solidFill>
                <a:srgbClr val="7030A0"/>
              </a:solidFill>
              <a:round/>
            </a:ln>
            <a:effectLst/>
          </c:spPr>
          <c:marker>
            <c:symbol val="none"/>
          </c:marker>
          <c:cat>
            <c:strRef>
              <c:f>Trend!$A$8:$A$58</c:f>
              <c:strCache>
                <c:ptCount val="51"/>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strCache>
            </c:strRef>
          </c:cat>
          <c:val>
            <c:numRef>
              <c:f>Trend!$C$8:$C$58</c:f>
              <c:numCache>
                <c:formatCode>#,##0.0</c:formatCode>
                <c:ptCount val="51"/>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4.2</c:v>
                </c:pt>
                <c:pt idx="29">
                  <c:v>3.9</c:v>
                </c:pt>
                <c:pt idx="30">
                  <c:v>3.8</c:v>
                </c:pt>
                <c:pt idx="31">
                  <c:v>3.6</c:v>
                </c:pt>
                <c:pt idx="32">
                  <c:v>3.4</c:v>
                </c:pt>
                <c:pt idx="33">
                  <c:v>3.3</c:v>
                </c:pt>
                <c:pt idx="34">
                  <c:v>3.2</c:v>
                </c:pt>
                <c:pt idx="35">
                  <c:v>3.1</c:v>
                </c:pt>
                <c:pt idx="36">
                  <c:v>3</c:v>
                </c:pt>
                <c:pt idx="37">
                  <c:v>3</c:v>
                </c:pt>
                <c:pt idx="38">
                  <c:v>2.9</c:v>
                </c:pt>
                <c:pt idx="39">
                  <c:v>2.8</c:v>
                </c:pt>
                <c:pt idx="40">
                  <c:v>2.7</c:v>
                </c:pt>
                <c:pt idx="41">
                  <c:v>2.7</c:v>
                </c:pt>
                <c:pt idx="42">
                  <c:v>2.6</c:v>
                </c:pt>
                <c:pt idx="43">
                  <c:v>2.7</c:v>
                </c:pt>
                <c:pt idx="44">
                  <c:v>2.7</c:v>
                </c:pt>
                <c:pt idx="45">
                  <c:v>2.6</c:v>
                </c:pt>
                <c:pt idx="46">
                  <c:v>2.6</c:v>
                </c:pt>
                <c:pt idx="47">
                  <c:v>2.6</c:v>
                </c:pt>
                <c:pt idx="48">
                  <c:v>2.6</c:v>
                </c:pt>
                <c:pt idx="49">
                  <c:v>2.5</c:v>
                </c:pt>
                <c:pt idx="50">
                  <c:v>2.6</c:v>
                </c:pt>
              </c:numCache>
            </c:numRef>
          </c:val>
          <c:smooth val="0"/>
          <c:extLst>
            <c:ext xmlns:c16="http://schemas.microsoft.com/office/drawing/2014/chart" uri="{C3380CC4-5D6E-409C-BE32-E72D297353CC}">
              <c16:uniqueId val="{00000001-CFCB-4109-9110-36CB67A3DD62}"/>
            </c:ext>
          </c:extLst>
        </c:ser>
        <c:ser>
          <c:idx val="2"/>
          <c:order val="2"/>
          <c:tx>
            <c:strRef>
              <c:f>Trend!$D$7</c:f>
              <c:strCache>
                <c:ptCount val="1"/>
                <c:pt idx="0">
                  <c:v>England %</c:v>
                </c:pt>
              </c:strCache>
            </c:strRef>
          </c:tx>
          <c:spPr>
            <a:ln w="28575" cap="rnd">
              <a:solidFill>
                <a:srgbClr val="002060"/>
              </a:solidFill>
              <a:round/>
            </a:ln>
            <a:effectLst/>
          </c:spPr>
          <c:marker>
            <c:symbol val="none"/>
          </c:marker>
          <c:cat>
            <c:strRef>
              <c:f>Trend!$A$8:$A$58</c:f>
              <c:strCache>
                <c:ptCount val="51"/>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strCache>
            </c:strRef>
          </c:cat>
          <c:val>
            <c:numRef>
              <c:f>Trend!$D$8:$D$58</c:f>
              <c:numCache>
                <c:formatCode>#,##0.0</c:formatCode>
                <c:ptCount val="51"/>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c:v>
                </c:pt>
                <c:pt idx="29">
                  <c:v>5.6</c:v>
                </c:pt>
                <c:pt idx="30">
                  <c:v>5.4</c:v>
                </c:pt>
                <c:pt idx="31">
                  <c:v>5.2</c:v>
                </c:pt>
                <c:pt idx="32">
                  <c:v>5</c:v>
                </c:pt>
                <c:pt idx="33">
                  <c:v>4.8</c:v>
                </c:pt>
                <c:pt idx="34">
                  <c:v>4.5999999999999996</c:v>
                </c:pt>
                <c:pt idx="35">
                  <c:v>4.4000000000000004</c:v>
                </c:pt>
                <c:pt idx="36">
                  <c:v>4.3</c:v>
                </c:pt>
                <c:pt idx="37">
                  <c:v>4.3</c:v>
                </c:pt>
                <c:pt idx="38">
                  <c:v>4.2</c:v>
                </c:pt>
                <c:pt idx="39">
                  <c:v>4</c:v>
                </c:pt>
                <c:pt idx="40">
                  <c:v>3.9</c:v>
                </c:pt>
                <c:pt idx="41">
                  <c:v>3.8</c:v>
                </c:pt>
                <c:pt idx="42">
                  <c:v>3.7</c:v>
                </c:pt>
                <c:pt idx="43">
                  <c:v>3.7</c:v>
                </c:pt>
                <c:pt idx="44">
                  <c:v>3.7</c:v>
                </c:pt>
                <c:pt idx="45">
                  <c:v>3.6</c:v>
                </c:pt>
                <c:pt idx="46">
                  <c:v>3.6</c:v>
                </c:pt>
                <c:pt idx="47">
                  <c:v>3.7</c:v>
                </c:pt>
                <c:pt idx="48">
                  <c:v>3.6</c:v>
                </c:pt>
                <c:pt idx="49">
                  <c:v>3.7</c:v>
                </c:pt>
                <c:pt idx="50">
                  <c:v>3.8</c:v>
                </c:pt>
              </c:numCache>
            </c:numRef>
          </c:val>
          <c:smooth val="0"/>
          <c:extLst>
            <c:ext xmlns:c16="http://schemas.microsoft.com/office/drawing/2014/chart" uri="{C3380CC4-5D6E-409C-BE32-E72D297353CC}">
              <c16:uniqueId val="{00000002-CFCB-4109-9110-36CB67A3DD62}"/>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rate by LEP'!$AM$48</c:f>
              <c:strCache>
                <c:ptCount val="1"/>
                <c:pt idx="0">
                  <c:v>March - March 2023</c:v>
                </c:pt>
              </c:strCache>
            </c:strRef>
          </c:tx>
          <c:spPr>
            <a:solidFill>
              <a:srgbClr val="006965"/>
            </a:solidFill>
            <a:ln>
              <a:noFill/>
            </a:ln>
            <a:effectLst/>
          </c:spPr>
          <c:invertIfNegative val="0"/>
          <c:dPt>
            <c:idx val="8"/>
            <c:invertIfNegative val="0"/>
            <c:bubble3D val="0"/>
            <c:spPr>
              <a:solidFill>
                <a:srgbClr val="7030A0"/>
              </a:solidFill>
              <a:ln>
                <a:noFill/>
              </a:ln>
              <a:effectLst/>
            </c:spPr>
            <c:extLst>
              <c:ext xmlns:c16="http://schemas.microsoft.com/office/drawing/2014/chart" uri="{C3380CC4-5D6E-409C-BE32-E72D297353CC}">
                <c16:uniqueId val="{00000002-026A-48CA-9BE3-9ED6AF0376F6}"/>
              </c:ext>
            </c:extLst>
          </c:dPt>
          <c:cat>
            <c:strRef>
              <c:f>'Claimant rate by LEP'!$A$49:$A$86</c:f>
              <c:strCache>
                <c:ptCount val="38"/>
                <c:pt idx="0">
                  <c:v>London</c:v>
                </c:pt>
                <c:pt idx="1">
                  <c:v>Leeds City Region</c:v>
                </c:pt>
                <c:pt idx="2">
                  <c:v>Greater Birmingham and Solihull</c:v>
                </c:pt>
                <c:pt idx="3">
                  <c:v>Coventry and Warwickshire</c:v>
                </c:pt>
                <c:pt idx="4">
                  <c:v>South East Midlands</c:v>
                </c:pt>
                <c:pt idx="5">
                  <c:v>Sheffield City Region</c:v>
                </c:pt>
                <c:pt idx="6">
                  <c:v>Greater Manchester</c:v>
                </c:pt>
                <c:pt idx="7">
                  <c:v>Leicester and Leicestershire</c:v>
                </c:pt>
                <c:pt idx="8">
                  <c:v>Buckinghamshire </c:v>
                </c:pt>
                <c:pt idx="9">
                  <c:v>Enterprise M3</c:v>
                </c:pt>
                <c:pt idx="10">
                  <c:v>Greater Cambridge and Greater Peterborough</c:v>
                </c:pt>
                <c:pt idx="11">
                  <c:v>Solent</c:v>
                </c:pt>
                <c:pt idx="12">
                  <c:v>Thames Valley Berkshire</c:v>
                </c:pt>
                <c:pt idx="13">
                  <c:v>Black Country</c:v>
                </c:pt>
                <c:pt idx="14">
                  <c:v>Stoke-on-Trent and Staffordshire</c:v>
                </c:pt>
                <c:pt idx="15">
                  <c:v>Worcestershire</c:v>
                </c:pt>
                <c:pt idx="16">
                  <c:v>Derby, Derbyshire, Nottingham and Nottinghamshire</c:v>
                </c:pt>
                <c:pt idx="17">
                  <c:v>Dorset</c:v>
                </c:pt>
                <c:pt idx="18">
                  <c:v>Hertfordshire</c:v>
                </c:pt>
                <c:pt idx="19">
                  <c:v>Oxfordshire</c:v>
                </c:pt>
                <c:pt idx="20">
                  <c:v>Lancashire</c:v>
                </c:pt>
                <c:pt idx="21">
                  <c:v>Liverpool City Region</c:v>
                </c:pt>
                <c:pt idx="22">
                  <c:v>South East</c:v>
                </c:pt>
                <c:pt idx="23">
                  <c:v>The Marches</c:v>
                </c:pt>
                <c:pt idx="24">
                  <c:v>West of England</c:v>
                </c:pt>
                <c:pt idx="25">
                  <c:v>Gloucestershire</c:v>
                </c:pt>
                <c:pt idx="26">
                  <c:v>New Anglia</c:v>
                </c:pt>
                <c:pt idx="27">
                  <c:v>Swindon and Wiltshire</c:v>
                </c:pt>
                <c:pt idx="28">
                  <c:v>Coast to Capital</c:v>
                </c:pt>
                <c:pt idx="29">
                  <c:v>Cumbria</c:v>
                </c:pt>
                <c:pt idx="30">
                  <c:v>York, North Yorkshire and East Riding</c:v>
                </c:pt>
                <c:pt idx="31">
                  <c:v>Cornwall and Isles of Scilly</c:v>
                </c:pt>
                <c:pt idx="32">
                  <c:v>Cheshire and Warrington</c:v>
                </c:pt>
                <c:pt idx="33">
                  <c:v>Greater Lincolnshire</c:v>
                </c:pt>
                <c:pt idx="34">
                  <c:v>Heart of the South West</c:v>
                </c:pt>
                <c:pt idx="35">
                  <c:v>Humber</c:v>
                </c:pt>
                <c:pt idx="36">
                  <c:v>Tees Valley</c:v>
                </c:pt>
                <c:pt idx="37">
                  <c:v>North East</c:v>
                </c:pt>
              </c:strCache>
            </c:strRef>
          </c:cat>
          <c:val>
            <c:numRef>
              <c:f>'Claimant rate by LEP'!$AM$49:$AM$86</c:f>
              <c:numCache>
                <c:formatCode>#,##0.0</c:formatCode>
                <c:ptCount val="38"/>
                <c:pt idx="0">
                  <c:v>1.6999999999999997</c:v>
                </c:pt>
                <c:pt idx="1">
                  <c:v>1.4</c:v>
                </c:pt>
                <c:pt idx="2">
                  <c:v>1.2000000000000002</c:v>
                </c:pt>
                <c:pt idx="3">
                  <c:v>1.1999999999999997</c:v>
                </c:pt>
                <c:pt idx="4">
                  <c:v>1.1000000000000001</c:v>
                </c:pt>
                <c:pt idx="5">
                  <c:v>1.0999999999999996</c:v>
                </c:pt>
                <c:pt idx="6">
                  <c:v>1</c:v>
                </c:pt>
                <c:pt idx="7">
                  <c:v>0.90000000000000036</c:v>
                </c:pt>
                <c:pt idx="8">
                  <c:v>0.90000000000000013</c:v>
                </c:pt>
                <c:pt idx="9">
                  <c:v>0.90000000000000013</c:v>
                </c:pt>
                <c:pt idx="10">
                  <c:v>0.89999999999999991</c:v>
                </c:pt>
                <c:pt idx="11">
                  <c:v>0.89999999999999991</c:v>
                </c:pt>
                <c:pt idx="12">
                  <c:v>0.89999999999999991</c:v>
                </c:pt>
                <c:pt idx="13">
                  <c:v>0.89999999999999947</c:v>
                </c:pt>
                <c:pt idx="14">
                  <c:v>0.80000000000000027</c:v>
                </c:pt>
                <c:pt idx="15">
                  <c:v>0.80000000000000027</c:v>
                </c:pt>
                <c:pt idx="16">
                  <c:v>0.70000000000000018</c:v>
                </c:pt>
                <c:pt idx="17">
                  <c:v>0.60000000000000009</c:v>
                </c:pt>
                <c:pt idx="18">
                  <c:v>0.60000000000000009</c:v>
                </c:pt>
                <c:pt idx="19">
                  <c:v>0.60000000000000009</c:v>
                </c:pt>
                <c:pt idx="20">
                  <c:v>0.5</c:v>
                </c:pt>
                <c:pt idx="21">
                  <c:v>0.5</c:v>
                </c:pt>
                <c:pt idx="22">
                  <c:v>0.5</c:v>
                </c:pt>
                <c:pt idx="23">
                  <c:v>0.5</c:v>
                </c:pt>
                <c:pt idx="24">
                  <c:v>0.39999999999999991</c:v>
                </c:pt>
                <c:pt idx="25">
                  <c:v>0.29999999999999982</c:v>
                </c:pt>
                <c:pt idx="26">
                  <c:v>0.29999999999999982</c:v>
                </c:pt>
                <c:pt idx="27">
                  <c:v>0.29999999999999982</c:v>
                </c:pt>
                <c:pt idx="28">
                  <c:v>0.20000000000000018</c:v>
                </c:pt>
                <c:pt idx="29">
                  <c:v>0.20000000000000018</c:v>
                </c:pt>
                <c:pt idx="30">
                  <c:v>0.19999999999999996</c:v>
                </c:pt>
                <c:pt idx="31">
                  <c:v>0.19999999999999973</c:v>
                </c:pt>
                <c:pt idx="32">
                  <c:v>0.10000000000000009</c:v>
                </c:pt>
                <c:pt idx="33">
                  <c:v>0.10000000000000009</c:v>
                </c:pt>
                <c:pt idx="34">
                  <c:v>0.10000000000000009</c:v>
                </c:pt>
                <c:pt idx="35">
                  <c:v>9.9999999999999645E-2</c:v>
                </c:pt>
                <c:pt idx="36">
                  <c:v>-0.19999999999999929</c:v>
                </c:pt>
                <c:pt idx="37">
                  <c:v>-0.30000000000000071</c:v>
                </c:pt>
              </c:numCache>
            </c:numRef>
          </c:val>
          <c:extLst>
            <c:ext xmlns:c16="http://schemas.microsoft.com/office/drawing/2014/chart" uri="{C3380CC4-5D6E-409C-BE32-E72D297353CC}">
              <c16:uniqueId val="{0000001C-2E8D-4228-AF96-DC1EC1B11D13}"/>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27"/>
            <c:invertIfNegative val="0"/>
            <c:bubble3D val="0"/>
            <c:spPr>
              <a:solidFill>
                <a:srgbClr val="7030A0"/>
              </a:solidFill>
              <a:ln>
                <a:noFill/>
              </a:ln>
              <a:effectLst/>
            </c:spPr>
            <c:extLst>
              <c:ext xmlns:c16="http://schemas.microsoft.com/office/drawing/2014/chart" uri="{C3380CC4-5D6E-409C-BE32-E72D297353CC}">
                <c16:uniqueId val="{00000002-75B8-4953-A24A-C8EEE573A397}"/>
              </c:ext>
            </c:extLst>
          </c:dPt>
          <c:cat>
            <c:strRef>
              <c:f>'Claimant rate by LEP'!$A$8:$A$45</c:f>
              <c:strCache>
                <c:ptCount val="38"/>
                <c:pt idx="0">
                  <c:v>Greater Birmingham and Solihull</c:v>
                </c:pt>
                <c:pt idx="1">
                  <c:v>Black Country</c:v>
                </c:pt>
                <c:pt idx="2">
                  <c:v>Greater Manchester</c:v>
                </c:pt>
                <c:pt idx="3">
                  <c:v>Tees Valley</c:v>
                </c:pt>
                <c:pt idx="4">
                  <c:v>Leeds City Region</c:v>
                </c:pt>
                <c:pt idx="5">
                  <c:v>London</c:v>
                </c:pt>
                <c:pt idx="6">
                  <c:v>Liverpool City Region</c:v>
                </c:pt>
                <c:pt idx="7">
                  <c:v>Sheffield City Region</c:v>
                </c:pt>
                <c:pt idx="8">
                  <c:v>Lancashire</c:v>
                </c:pt>
                <c:pt idx="9">
                  <c:v>Humber</c:v>
                </c:pt>
                <c:pt idx="10">
                  <c:v>North East</c:v>
                </c:pt>
                <c:pt idx="11">
                  <c:v>Coventry and Warwickshire</c:v>
                </c:pt>
                <c:pt idx="12">
                  <c:v>Derby, Derbyshire, Nottingham and Nottinghamshire</c:v>
                </c:pt>
                <c:pt idx="13">
                  <c:v>Stoke-on-Trent and Staffordshire</c:v>
                </c:pt>
                <c:pt idx="14">
                  <c:v>South East Midlands</c:v>
                </c:pt>
                <c:pt idx="15">
                  <c:v>Greater Lincolnshire</c:v>
                </c:pt>
                <c:pt idx="16">
                  <c:v>Solent</c:v>
                </c:pt>
                <c:pt idx="17">
                  <c:v>South East</c:v>
                </c:pt>
                <c:pt idx="18">
                  <c:v>Leicester and Leicestershire</c:v>
                </c:pt>
                <c:pt idx="19">
                  <c:v>Worcestershire</c:v>
                </c:pt>
                <c:pt idx="20">
                  <c:v>Greater Cambridge and Greater Peterborough</c:v>
                </c:pt>
                <c:pt idx="21">
                  <c:v>Cornwall and Isles of Scilly</c:v>
                </c:pt>
                <c:pt idx="22">
                  <c:v>Dorset</c:v>
                </c:pt>
                <c:pt idx="23">
                  <c:v>New Anglia</c:v>
                </c:pt>
                <c:pt idx="24">
                  <c:v>Thames Valley Berkshire</c:v>
                </c:pt>
                <c:pt idx="25">
                  <c:v>The Marches</c:v>
                </c:pt>
                <c:pt idx="26">
                  <c:v>Coast to Capital</c:v>
                </c:pt>
                <c:pt idx="27">
                  <c:v>Buckinghamshire </c:v>
                </c:pt>
                <c:pt idx="28">
                  <c:v>Cheshire and Warrington</c:v>
                </c:pt>
                <c:pt idx="29">
                  <c:v>Cumbria</c:v>
                </c:pt>
                <c:pt idx="30">
                  <c:v>Heart of the South West</c:v>
                </c:pt>
                <c:pt idx="31">
                  <c:v>Hertfordshire</c:v>
                </c:pt>
                <c:pt idx="32">
                  <c:v>West of England</c:v>
                </c:pt>
                <c:pt idx="33">
                  <c:v>Gloucestershire</c:v>
                </c:pt>
                <c:pt idx="34">
                  <c:v>Swindon and Wiltshire</c:v>
                </c:pt>
                <c:pt idx="35">
                  <c:v>Enterprise M3</c:v>
                </c:pt>
                <c:pt idx="36">
                  <c:v>Oxfordshire</c:v>
                </c:pt>
                <c:pt idx="37">
                  <c:v>York, North Yorkshire and East Riding</c:v>
                </c:pt>
              </c:strCache>
            </c:strRef>
          </c:cat>
          <c:val>
            <c:numRef>
              <c:f>'Claimant rate by LEP'!$AL$8:$AL$45</c:f>
              <c:numCache>
                <c:formatCode>#,##0.0</c:formatCode>
                <c:ptCount val="38"/>
                <c:pt idx="0">
                  <c:v>6.2</c:v>
                </c:pt>
                <c:pt idx="1">
                  <c:v>6.1</c:v>
                </c:pt>
                <c:pt idx="2">
                  <c:v>5.0999999999999996</c:v>
                </c:pt>
                <c:pt idx="3">
                  <c:v>4.9000000000000004</c:v>
                </c:pt>
                <c:pt idx="4">
                  <c:v>4.8</c:v>
                </c:pt>
                <c:pt idx="5">
                  <c:v>4.8</c:v>
                </c:pt>
                <c:pt idx="6">
                  <c:v>4.7</c:v>
                </c:pt>
                <c:pt idx="7">
                  <c:v>4.3</c:v>
                </c:pt>
                <c:pt idx="8">
                  <c:v>4.2</c:v>
                </c:pt>
                <c:pt idx="9">
                  <c:v>4.0999999999999996</c:v>
                </c:pt>
                <c:pt idx="10">
                  <c:v>4.0999999999999996</c:v>
                </c:pt>
                <c:pt idx="11">
                  <c:v>3.8</c:v>
                </c:pt>
                <c:pt idx="12">
                  <c:v>3.6</c:v>
                </c:pt>
                <c:pt idx="13">
                  <c:v>3.6</c:v>
                </c:pt>
                <c:pt idx="14">
                  <c:v>3.5</c:v>
                </c:pt>
                <c:pt idx="15">
                  <c:v>3.4</c:v>
                </c:pt>
                <c:pt idx="16">
                  <c:v>3.4</c:v>
                </c:pt>
                <c:pt idx="17">
                  <c:v>3.3</c:v>
                </c:pt>
                <c:pt idx="18">
                  <c:v>3.2</c:v>
                </c:pt>
                <c:pt idx="19">
                  <c:v>3.1</c:v>
                </c:pt>
                <c:pt idx="20">
                  <c:v>3</c:v>
                </c:pt>
                <c:pt idx="21">
                  <c:v>2.9</c:v>
                </c:pt>
                <c:pt idx="22">
                  <c:v>2.9</c:v>
                </c:pt>
                <c:pt idx="23">
                  <c:v>2.8</c:v>
                </c:pt>
                <c:pt idx="24">
                  <c:v>2.8</c:v>
                </c:pt>
                <c:pt idx="25">
                  <c:v>2.8</c:v>
                </c:pt>
                <c:pt idx="26">
                  <c:v>2.7</c:v>
                </c:pt>
                <c:pt idx="27">
                  <c:v>2.6</c:v>
                </c:pt>
                <c:pt idx="28">
                  <c:v>2.5</c:v>
                </c:pt>
                <c:pt idx="29">
                  <c:v>2.5</c:v>
                </c:pt>
                <c:pt idx="30">
                  <c:v>2.5</c:v>
                </c:pt>
                <c:pt idx="31">
                  <c:v>2.5</c:v>
                </c:pt>
                <c:pt idx="32">
                  <c:v>2.5</c:v>
                </c:pt>
                <c:pt idx="33">
                  <c:v>2.2999999999999998</c:v>
                </c:pt>
                <c:pt idx="34">
                  <c:v>2.2999999999999998</c:v>
                </c:pt>
                <c:pt idx="35">
                  <c:v>2.2000000000000002</c:v>
                </c:pt>
                <c:pt idx="36">
                  <c:v>2.1</c:v>
                </c:pt>
                <c:pt idx="37">
                  <c:v>2</c:v>
                </c:pt>
              </c:numCache>
            </c:numRef>
          </c:val>
          <c:extLst>
            <c:ext xmlns:c16="http://schemas.microsoft.com/office/drawing/2014/chart" uri="{C3380CC4-5D6E-409C-BE32-E72D297353CC}">
              <c16:uniqueId val="{00000008-A58A-40B2-8950-F850099AF8B8}"/>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Rate!$B$3</c:f>
              <c:strCache>
                <c:ptCount val="1"/>
                <c:pt idx="0">
                  <c:v>Buckinghamshire </c:v>
                </c:pt>
              </c:strCache>
            </c:strRef>
          </c:tx>
          <c:spPr>
            <a:ln w="28575" cap="rnd">
              <a:solidFill>
                <a:srgbClr val="7030A0"/>
              </a:solidFill>
              <a:round/>
            </a:ln>
            <a:effectLst/>
          </c:spPr>
          <c:marker>
            <c:symbol val="none"/>
          </c:marker>
          <c:cat>
            <c:strRef>
              <c:f>Rate!$A$4:$A$119</c:f>
              <c:strCache>
                <c:ptCount val="116"/>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pt idx="21">
                  <c:v>October 2014</c:v>
                </c:pt>
                <c:pt idx="22">
                  <c:v>November 2014</c:v>
                </c:pt>
                <c:pt idx="23">
                  <c:v>December 2014</c:v>
                </c:pt>
                <c:pt idx="24">
                  <c:v>January 2015</c:v>
                </c:pt>
                <c:pt idx="25">
                  <c:v>February 2015</c:v>
                </c:pt>
                <c:pt idx="26">
                  <c:v>March 2015</c:v>
                </c:pt>
                <c:pt idx="27">
                  <c:v>April 2015</c:v>
                </c:pt>
                <c:pt idx="28">
                  <c:v>May 2015</c:v>
                </c:pt>
                <c:pt idx="29">
                  <c:v>June 2015</c:v>
                </c:pt>
                <c:pt idx="30">
                  <c:v>July 2015</c:v>
                </c:pt>
                <c:pt idx="31">
                  <c:v>August 2015</c:v>
                </c:pt>
                <c:pt idx="32">
                  <c:v>September 2015</c:v>
                </c:pt>
                <c:pt idx="33">
                  <c:v>October 2015</c:v>
                </c:pt>
                <c:pt idx="34">
                  <c:v>November 2015</c:v>
                </c:pt>
                <c:pt idx="35">
                  <c:v>December 2015</c:v>
                </c:pt>
                <c:pt idx="36">
                  <c:v>January 2016</c:v>
                </c:pt>
                <c:pt idx="37">
                  <c:v>February 2016</c:v>
                </c:pt>
                <c:pt idx="38">
                  <c:v>March 2016</c:v>
                </c:pt>
                <c:pt idx="39">
                  <c:v>April 2016</c:v>
                </c:pt>
                <c:pt idx="40">
                  <c:v>May 2016</c:v>
                </c:pt>
                <c:pt idx="41">
                  <c:v>June 2016</c:v>
                </c:pt>
                <c:pt idx="42">
                  <c:v>July 2016</c:v>
                </c:pt>
                <c:pt idx="43">
                  <c:v>August 2016</c:v>
                </c:pt>
                <c:pt idx="44">
                  <c:v>September 2016</c:v>
                </c:pt>
                <c:pt idx="45">
                  <c:v>October 2016</c:v>
                </c:pt>
                <c:pt idx="46">
                  <c:v>November 2016</c:v>
                </c:pt>
                <c:pt idx="47">
                  <c:v>December 2016</c:v>
                </c:pt>
                <c:pt idx="48">
                  <c:v>January 2017</c:v>
                </c:pt>
                <c:pt idx="49">
                  <c:v>February 2017</c:v>
                </c:pt>
                <c:pt idx="50">
                  <c:v>March 2017</c:v>
                </c:pt>
                <c:pt idx="51">
                  <c:v>April 2017</c:v>
                </c:pt>
                <c:pt idx="52">
                  <c:v>May 2017</c:v>
                </c:pt>
                <c:pt idx="53">
                  <c:v>June 2017</c:v>
                </c:pt>
                <c:pt idx="54">
                  <c:v>July 2017</c:v>
                </c:pt>
                <c:pt idx="55">
                  <c:v>August 2017</c:v>
                </c:pt>
                <c:pt idx="56">
                  <c:v>September 2017</c:v>
                </c:pt>
                <c:pt idx="57">
                  <c:v>October 2017</c:v>
                </c:pt>
                <c:pt idx="58">
                  <c:v>November 2017</c:v>
                </c:pt>
                <c:pt idx="59">
                  <c:v>December 2017</c:v>
                </c:pt>
                <c:pt idx="60">
                  <c:v>January 2018</c:v>
                </c:pt>
                <c:pt idx="61">
                  <c:v>February 2018</c:v>
                </c:pt>
                <c:pt idx="62">
                  <c:v>March 2018</c:v>
                </c:pt>
                <c:pt idx="63">
                  <c:v>April 2018</c:v>
                </c:pt>
                <c:pt idx="64">
                  <c:v>May 2018</c:v>
                </c:pt>
                <c:pt idx="65">
                  <c:v>June 2018</c:v>
                </c:pt>
                <c:pt idx="66">
                  <c:v>July 2018</c:v>
                </c:pt>
                <c:pt idx="67">
                  <c:v>August 2018</c:v>
                </c:pt>
                <c:pt idx="68">
                  <c:v>September 2018</c:v>
                </c:pt>
                <c:pt idx="69">
                  <c:v>October 2018</c:v>
                </c:pt>
                <c:pt idx="70">
                  <c:v>November 2018</c:v>
                </c:pt>
                <c:pt idx="71">
                  <c:v>December 2018</c:v>
                </c:pt>
                <c:pt idx="72">
                  <c:v>January 2019</c:v>
                </c:pt>
                <c:pt idx="73">
                  <c:v>February 2019</c:v>
                </c:pt>
                <c:pt idx="74">
                  <c:v>March 2019</c:v>
                </c:pt>
                <c:pt idx="75">
                  <c:v>April 2019</c:v>
                </c:pt>
                <c:pt idx="76">
                  <c:v>May 2019</c:v>
                </c:pt>
                <c:pt idx="77">
                  <c:v>June 2019</c:v>
                </c:pt>
                <c:pt idx="78">
                  <c:v>July 2019</c:v>
                </c:pt>
                <c:pt idx="79">
                  <c:v>August 2019</c:v>
                </c:pt>
                <c:pt idx="80">
                  <c:v>September 2019</c:v>
                </c:pt>
                <c:pt idx="81">
                  <c:v>October 2019</c:v>
                </c:pt>
                <c:pt idx="82">
                  <c:v>November 2019</c:v>
                </c:pt>
                <c:pt idx="83">
                  <c:v>December 2019</c:v>
                </c:pt>
                <c:pt idx="84">
                  <c:v>January 2020</c:v>
                </c:pt>
                <c:pt idx="85">
                  <c:v>February 2020</c:v>
                </c:pt>
                <c:pt idx="86">
                  <c:v>March 2020</c:v>
                </c:pt>
                <c:pt idx="87">
                  <c:v>April 2020</c:v>
                </c:pt>
                <c:pt idx="88">
                  <c:v>May 2020</c:v>
                </c:pt>
                <c:pt idx="89">
                  <c:v>June 2020</c:v>
                </c:pt>
                <c:pt idx="90">
                  <c:v>July 2020</c:v>
                </c:pt>
                <c:pt idx="91">
                  <c:v>August 2020</c:v>
                </c:pt>
                <c:pt idx="92">
                  <c:v>September 2020</c:v>
                </c:pt>
                <c:pt idx="93">
                  <c:v>October 2020</c:v>
                </c:pt>
                <c:pt idx="94">
                  <c:v>November 2020</c:v>
                </c:pt>
                <c:pt idx="95">
                  <c:v>December 2020</c:v>
                </c:pt>
                <c:pt idx="96">
                  <c:v>January 2021</c:v>
                </c:pt>
                <c:pt idx="97">
                  <c:v>February 2021</c:v>
                </c:pt>
                <c:pt idx="98">
                  <c:v>March 2021</c:v>
                </c:pt>
                <c:pt idx="99">
                  <c:v>April 2021</c:v>
                </c:pt>
                <c:pt idx="100">
                  <c:v>May 2021</c:v>
                </c:pt>
                <c:pt idx="101">
                  <c:v>June 2021</c:v>
                </c:pt>
                <c:pt idx="102">
                  <c:v>July 2021</c:v>
                </c:pt>
                <c:pt idx="103">
                  <c:v>August 2021</c:v>
                </c:pt>
                <c:pt idx="104">
                  <c:v>September 2021</c:v>
                </c:pt>
                <c:pt idx="105">
                  <c:v>October 2021</c:v>
                </c:pt>
                <c:pt idx="106">
                  <c:v>November 2021</c:v>
                </c:pt>
                <c:pt idx="107">
                  <c:v>December 2021</c:v>
                </c:pt>
                <c:pt idx="108">
                  <c:v>January 2022</c:v>
                </c:pt>
                <c:pt idx="109">
                  <c:v>February 2022</c:v>
                </c:pt>
                <c:pt idx="110">
                  <c:v>March 2022</c:v>
                </c:pt>
                <c:pt idx="111">
                  <c:v>April 2022</c:v>
                </c:pt>
                <c:pt idx="112">
                  <c:v>May 2022 (r)</c:v>
                </c:pt>
                <c:pt idx="113">
                  <c:v>June 2022</c:v>
                </c:pt>
                <c:pt idx="114">
                  <c:v>July 2022</c:v>
                </c:pt>
                <c:pt idx="115">
                  <c:v>August 2022 (p)</c:v>
                </c:pt>
              </c:strCache>
            </c:strRef>
          </c:cat>
          <c:val>
            <c:numRef>
              <c:f>Rate!$B$4:$B$119</c:f>
              <c:numCache>
                <c:formatCode>0.0%</c:formatCode>
                <c:ptCount val="116"/>
                <c:pt idx="0">
                  <c:v>2.9962406015037593E-2</c:v>
                </c:pt>
                <c:pt idx="1">
                  <c:v>3.0908521303258146E-2</c:v>
                </c:pt>
                <c:pt idx="2">
                  <c:v>3.1472431077694235E-2</c:v>
                </c:pt>
                <c:pt idx="3">
                  <c:v>3.0814536340852131E-2</c:v>
                </c:pt>
                <c:pt idx="4">
                  <c:v>2.9802631578947369E-2</c:v>
                </c:pt>
                <c:pt idx="5">
                  <c:v>2.9191729323308272E-2</c:v>
                </c:pt>
                <c:pt idx="6">
                  <c:v>2.8630952380952382E-2</c:v>
                </c:pt>
                <c:pt idx="7">
                  <c:v>2.8201754385964912E-2</c:v>
                </c:pt>
                <c:pt idx="8">
                  <c:v>2.7017543859649124E-2</c:v>
                </c:pt>
                <c:pt idx="9">
                  <c:v>2.6124686716791981E-2</c:v>
                </c:pt>
                <c:pt idx="10">
                  <c:v>2.5397869674185464E-2</c:v>
                </c:pt>
                <c:pt idx="11">
                  <c:v>2.4765037593984962E-2</c:v>
                </c:pt>
                <c:pt idx="12">
                  <c:v>2.4727499221426346E-2</c:v>
                </c:pt>
                <c:pt idx="13">
                  <c:v>2.5110557458735597E-2</c:v>
                </c:pt>
                <c:pt idx="14">
                  <c:v>2.4624727499221427E-2</c:v>
                </c:pt>
                <c:pt idx="15">
                  <c:v>2.3621924634070382E-2</c:v>
                </c:pt>
                <c:pt idx="16">
                  <c:v>2.3157894736842106E-2</c:v>
                </c:pt>
                <c:pt idx="17">
                  <c:v>2.2513235752102147E-2</c:v>
                </c:pt>
                <c:pt idx="18">
                  <c:v>2.1937091248832141E-2</c:v>
                </c:pt>
                <c:pt idx="19">
                  <c:v>2.1582061663033322E-2</c:v>
                </c:pt>
                <c:pt idx="20">
                  <c:v>2.077234506384304E-2</c:v>
                </c:pt>
                <c:pt idx="21">
                  <c:v>2.0311429461227031E-2</c:v>
                </c:pt>
                <c:pt idx="22">
                  <c:v>1.9785113671753347E-2</c:v>
                </c:pt>
                <c:pt idx="23">
                  <c:v>1.8997197134848955E-2</c:v>
                </c:pt>
                <c:pt idx="24">
                  <c:v>1.8556860321384424E-2</c:v>
                </c:pt>
                <c:pt idx="25">
                  <c:v>1.9375772558714463E-2</c:v>
                </c:pt>
                <c:pt idx="26">
                  <c:v>1.9245982694684798E-2</c:v>
                </c:pt>
                <c:pt idx="27">
                  <c:v>1.869592088998764E-2</c:v>
                </c:pt>
                <c:pt idx="28">
                  <c:v>1.8547589616810876E-2</c:v>
                </c:pt>
                <c:pt idx="29">
                  <c:v>1.8445611866501854E-2</c:v>
                </c:pt>
                <c:pt idx="30">
                  <c:v>1.8152039555006182E-2</c:v>
                </c:pt>
                <c:pt idx="31">
                  <c:v>1.803152039555006E-2</c:v>
                </c:pt>
                <c:pt idx="32">
                  <c:v>1.7530902348578493E-2</c:v>
                </c:pt>
                <c:pt idx="33">
                  <c:v>1.7360939431396785E-2</c:v>
                </c:pt>
                <c:pt idx="34">
                  <c:v>1.7138442521631644E-2</c:v>
                </c:pt>
                <c:pt idx="35">
                  <c:v>1.6779975278121136E-2</c:v>
                </c:pt>
                <c:pt idx="36">
                  <c:v>1.6547071450475313E-2</c:v>
                </c:pt>
                <c:pt idx="37">
                  <c:v>1.7129714811407543E-2</c:v>
                </c:pt>
                <c:pt idx="38">
                  <c:v>1.7184912603495861E-2</c:v>
                </c:pt>
                <c:pt idx="39">
                  <c:v>1.7209444955535114E-2</c:v>
                </c:pt>
                <c:pt idx="40">
                  <c:v>1.7243176939589083E-2</c:v>
                </c:pt>
                <c:pt idx="41">
                  <c:v>1.7040785035265255E-2</c:v>
                </c:pt>
                <c:pt idx="42">
                  <c:v>1.7095982827353574E-2</c:v>
                </c:pt>
                <c:pt idx="43">
                  <c:v>1.7040785035265255E-2</c:v>
                </c:pt>
                <c:pt idx="44">
                  <c:v>1.6921189819073902E-2</c:v>
                </c:pt>
                <c:pt idx="45">
                  <c:v>1.6921189819073902E-2</c:v>
                </c:pt>
                <c:pt idx="46">
                  <c:v>1.6893590923029746E-2</c:v>
                </c:pt>
                <c:pt idx="47">
                  <c:v>1.6688132474701012E-2</c:v>
                </c:pt>
                <c:pt idx="48">
                  <c:v>1.6543172075933865E-2</c:v>
                </c:pt>
                <c:pt idx="49">
                  <c:v>1.7173913043478262E-2</c:v>
                </c:pt>
                <c:pt idx="50">
                  <c:v>1.7498469075321495E-2</c:v>
                </c:pt>
                <c:pt idx="51">
                  <c:v>1.7519902020820575E-2</c:v>
                </c:pt>
                <c:pt idx="52">
                  <c:v>1.7581139007960808E-2</c:v>
                </c:pt>
                <c:pt idx="53">
                  <c:v>1.7682180036742191E-2</c:v>
                </c:pt>
                <c:pt idx="54">
                  <c:v>1.7455603184323331E-2</c:v>
                </c:pt>
                <c:pt idx="55">
                  <c:v>1.7014696876913656E-2</c:v>
                </c:pt>
                <c:pt idx="56">
                  <c:v>1.6956521739130436E-2</c:v>
                </c:pt>
                <c:pt idx="57">
                  <c:v>1.6840171463563994E-2</c:v>
                </c:pt>
                <c:pt idx="58">
                  <c:v>1.6935088793631353E-2</c:v>
                </c:pt>
                <c:pt idx="59">
                  <c:v>1.6635027556644214E-2</c:v>
                </c:pt>
                <c:pt idx="60">
                  <c:v>1.6399145559963382E-2</c:v>
                </c:pt>
                <c:pt idx="61">
                  <c:v>1.6798901434238633E-2</c:v>
                </c:pt>
                <c:pt idx="62">
                  <c:v>1.7006408300274643E-2</c:v>
                </c:pt>
                <c:pt idx="63">
                  <c:v>1.7171193164479705E-2</c:v>
                </c:pt>
                <c:pt idx="64">
                  <c:v>1.7326823314006715E-2</c:v>
                </c:pt>
                <c:pt idx="65">
                  <c:v>1.7210863594751297E-2</c:v>
                </c:pt>
                <c:pt idx="66">
                  <c:v>1.6997253585596582E-2</c:v>
                </c:pt>
                <c:pt idx="67">
                  <c:v>1.7088800732377174E-2</c:v>
                </c:pt>
                <c:pt idx="68">
                  <c:v>1.6985047299359169E-2</c:v>
                </c:pt>
                <c:pt idx="69">
                  <c:v>1.6640219713152275E-2</c:v>
                </c:pt>
                <c:pt idx="70">
                  <c:v>1.6264876411351846E-2</c:v>
                </c:pt>
                <c:pt idx="71">
                  <c:v>1.6289288983826672E-2</c:v>
                </c:pt>
                <c:pt idx="72">
                  <c:v>1.6392694063926939E-2</c:v>
                </c:pt>
                <c:pt idx="73">
                  <c:v>1.695890410958904E-2</c:v>
                </c:pt>
                <c:pt idx="74">
                  <c:v>1.7348554033485539E-2</c:v>
                </c:pt>
                <c:pt idx="75">
                  <c:v>1.7382039573820396E-2</c:v>
                </c:pt>
                <c:pt idx="76">
                  <c:v>1.715068493150685E-2</c:v>
                </c:pt>
                <c:pt idx="77">
                  <c:v>1.7497716894977169E-2</c:v>
                </c:pt>
                <c:pt idx="78">
                  <c:v>1.7348554033485539E-2</c:v>
                </c:pt>
                <c:pt idx="79">
                  <c:v>1.7707762557077626E-2</c:v>
                </c:pt>
                <c:pt idx="80">
                  <c:v>1.7738203957382039E-2</c:v>
                </c:pt>
                <c:pt idx="81">
                  <c:v>1.7838660578386605E-2</c:v>
                </c:pt>
                <c:pt idx="82">
                  <c:v>1.7869101978691019E-2</c:v>
                </c:pt>
                <c:pt idx="83">
                  <c:v>1.7996955859969559E-2</c:v>
                </c:pt>
                <c:pt idx="84">
                  <c:v>1.8367718446601941E-2</c:v>
                </c:pt>
                <c:pt idx="85">
                  <c:v>1.8871359223300972E-2</c:v>
                </c:pt>
                <c:pt idx="86">
                  <c:v>1.9265776699029125E-2</c:v>
                </c:pt>
                <c:pt idx="87">
                  <c:v>2.9047330097087379E-2</c:v>
                </c:pt>
                <c:pt idx="88">
                  <c:v>4.798847087378641E-2</c:v>
                </c:pt>
                <c:pt idx="89">
                  <c:v>4.6614077669902915E-2</c:v>
                </c:pt>
                <c:pt idx="90">
                  <c:v>4.764866504854369E-2</c:v>
                </c:pt>
                <c:pt idx="91">
                  <c:v>4.8965412621359221E-2</c:v>
                </c:pt>
                <c:pt idx="92">
                  <c:v>4.7645631067961165E-2</c:v>
                </c:pt>
                <c:pt idx="93">
                  <c:v>4.569478155339806E-2</c:v>
                </c:pt>
                <c:pt idx="94">
                  <c:v>4.6438106796116506E-2</c:v>
                </c:pt>
                <c:pt idx="95">
                  <c:v>4.6125606796116506E-2</c:v>
                </c:pt>
                <c:pt idx="96">
                  <c:v>4.5315533980582523E-2</c:v>
                </c:pt>
                <c:pt idx="97">
                  <c:v>4.7842839805825245E-2</c:v>
                </c:pt>
                <c:pt idx="98">
                  <c:v>4.7157160194174756E-2</c:v>
                </c:pt>
                <c:pt idx="99">
                  <c:v>4.6344053398058249E-2</c:v>
                </c:pt>
                <c:pt idx="100">
                  <c:v>4.2782160194174759E-2</c:v>
                </c:pt>
                <c:pt idx="101">
                  <c:v>3.9108009708737866E-2</c:v>
                </c:pt>
                <c:pt idx="102">
                  <c:v>3.8370752427184469E-2</c:v>
                </c:pt>
                <c:pt idx="103">
                  <c:v>3.668082524271845E-2</c:v>
                </c:pt>
                <c:pt idx="104">
                  <c:v>3.4053398058252429E-2</c:v>
                </c:pt>
                <c:pt idx="105">
                  <c:v>3.3513349514563105E-2</c:v>
                </c:pt>
                <c:pt idx="106">
                  <c:v>3.1956917475728153E-2</c:v>
                </c:pt>
                <c:pt idx="107">
                  <c:v>3.0203276699029127E-2</c:v>
                </c:pt>
                <c:pt idx="108">
                  <c:v>2.999393203883495E-2</c:v>
                </c:pt>
                <c:pt idx="109">
                  <c:v>2.9287014563106797E-2</c:v>
                </c:pt>
                <c:pt idx="110">
                  <c:v>2.8461771844660193E-2</c:v>
                </c:pt>
                <c:pt idx="111">
                  <c:v>2.7333131067961165E-2</c:v>
                </c:pt>
                <c:pt idx="112">
                  <c:v>2.6738470873786408E-2</c:v>
                </c:pt>
                <c:pt idx="113">
                  <c:v>2.6374393203883496E-2</c:v>
                </c:pt>
                <c:pt idx="114">
                  <c:v>2.5983009708737865E-2</c:v>
                </c:pt>
                <c:pt idx="115">
                  <c:v>2.6246966019417475E-2</c:v>
                </c:pt>
              </c:numCache>
            </c:numRef>
          </c:val>
          <c:smooth val="0"/>
          <c:extLst>
            <c:ext xmlns:c16="http://schemas.microsoft.com/office/drawing/2014/chart" uri="{C3380CC4-5D6E-409C-BE32-E72D297353CC}">
              <c16:uniqueId val="{00000000-F289-4BA2-A3ED-B8C11A4515E5}"/>
            </c:ext>
          </c:extLst>
        </c:ser>
        <c:dLbls>
          <c:showLegendKey val="0"/>
          <c:showVal val="0"/>
          <c:showCatName val="0"/>
          <c:showSerName val="0"/>
          <c:showPercent val="0"/>
          <c:showBubbleSize val="0"/>
        </c:dLbls>
        <c:smooth val="0"/>
        <c:axId val="572942016"/>
        <c:axId val="642613744"/>
      </c:lineChart>
      <c:catAx>
        <c:axId val="572942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2613744"/>
        <c:crosses val="autoZero"/>
        <c:auto val="1"/>
        <c:lblAlgn val="ctr"/>
        <c:lblOffset val="100"/>
        <c:noMultiLvlLbl val="0"/>
      </c:catAx>
      <c:valAx>
        <c:axId val="6426137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2942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'Off-on flow'!$B$23</c:f>
              <c:strCache>
                <c:ptCount val="1"/>
                <c:pt idx="0">
                  <c:v>On flow</c:v>
                </c:pt>
              </c:strCache>
            </c:strRef>
          </c:tx>
          <c:spPr>
            <a:solidFill>
              <a:srgbClr val="006569"/>
            </a:solidFill>
            <a:ln>
              <a:noFill/>
            </a:ln>
            <a:effectLst/>
          </c:spPr>
          <c:invertIfNegative val="0"/>
          <c:cat>
            <c:strRef>
              <c:f>'Off-on flow'!$C$22:$AM$22</c:f>
              <c:strCache>
                <c:ptCount val="37"/>
                <c:pt idx="0">
                  <c:v>August 2019</c:v>
                </c:pt>
                <c:pt idx="1">
                  <c:v>September 2019</c:v>
                </c:pt>
                <c:pt idx="2">
                  <c:v>October 2019</c:v>
                </c:pt>
                <c:pt idx="3">
                  <c:v>November 2019</c:v>
                </c:pt>
                <c:pt idx="4">
                  <c:v>December 2019</c:v>
                </c:pt>
                <c:pt idx="5">
                  <c:v>January 2020</c:v>
                </c:pt>
                <c:pt idx="6">
                  <c:v>February 2020</c:v>
                </c:pt>
                <c:pt idx="7">
                  <c:v>March 2020</c:v>
                </c:pt>
                <c:pt idx="8">
                  <c:v>April 2020</c:v>
                </c:pt>
                <c:pt idx="9">
                  <c:v>May 2020</c:v>
                </c:pt>
                <c:pt idx="10">
                  <c:v>June 2020</c:v>
                </c:pt>
                <c:pt idx="11">
                  <c:v>July 2020</c:v>
                </c:pt>
                <c:pt idx="12">
                  <c:v>August 2020</c:v>
                </c:pt>
                <c:pt idx="13">
                  <c:v>September 2020</c:v>
                </c:pt>
                <c:pt idx="14">
                  <c:v>October 2020</c:v>
                </c:pt>
                <c:pt idx="15">
                  <c:v>November 2020</c:v>
                </c:pt>
                <c:pt idx="16">
                  <c:v>December 2020</c:v>
                </c:pt>
                <c:pt idx="17">
                  <c:v>January 2021</c:v>
                </c:pt>
                <c:pt idx="18">
                  <c:v>February 2021</c:v>
                </c:pt>
                <c:pt idx="19">
                  <c:v>March 2021</c:v>
                </c:pt>
                <c:pt idx="20">
                  <c:v>April 2021</c:v>
                </c:pt>
                <c:pt idx="21">
                  <c:v>May 2021</c:v>
                </c:pt>
                <c:pt idx="22">
                  <c:v>June 2021</c:v>
                </c:pt>
                <c:pt idx="23">
                  <c:v>July 2021</c:v>
                </c:pt>
                <c:pt idx="24">
                  <c:v>August 2021</c:v>
                </c:pt>
                <c:pt idx="25">
                  <c:v>September 2021</c:v>
                </c:pt>
                <c:pt idx="26">
                  <c:v>October 2021</c:v>
                </c:pt>
                <c:pt idx="27">
                  <c:v>November 2021</c:v>
                </c:pt>
                <c:pt idx="28">
                  <c:v>December 2021</c:v>
                </c:pt>
                <c:pt idx="29">
                  <c:v>January 2022</c:v>
                </c:pt>
                <c:pt idx="30">
                  <c:v>February 2022</c:v>
                </c:pt>
                <c:pt idx="31">
                  <c:v>March 2022</c:v>
                </c:pt>
                <c:pt idx="32">
                  <c:v>April 2022</c:v>
                </c:pt>
                <c:pt idx="33">
                  <c:v>May 2022</c:v>
                </c:pt>
                <c:pt idx="34">
                  <c:v>June 2022</c:v>
                </c:pt>
                <c:pt idx="35">
                  <c:v>July 2022</c:v>
                </c:pt>
                <c:pt idx="36">
                  <c:v>August 2022</c:v>
                </c:pt>
              </c:strCache>
            </c:strRef>
          </c:cat>
          <c:val>
            <c:numRef>
              <c:f>'Off-on flow'!$C$23:$AM$23</c:f>
              <c:numCache>
                <c:formatCode>_-* #,##0_-;\-* #,##0_-;_-* "-"??_-;_-@_-</c:formatCode>
                <c:ptCount val="37"/>
                <c:pt idx="0">
                  <c:v>1733</c:v>
                </c:pt>
                <c:pt idx="1">
                  <c:v>1683</c:v>
                </c:pt>
                <c:pt idx="2">
                  <c:v>1785</c:v>
                </c:pt>
                <c:pt idx="3">
                  <c:v>1609</c:v>
                </c:pt>
                <c:pt idx="4">
                  <c:v>1792</c:v>
                </c:pt>
                <c:pt idx="5">
                  <c:v>1771</c:v>
                </c:pt>
                <c:pt idx="6">
                  <c:v>1808</c:v>
                </c:pt>
                <c:pt idx="7">
                  <c:v>1974</c:v>
                </c:pt>
                <c:pt idx="8">
                  <c:v>8299</c:v>
                </c:pt>
                <c:pt idx="9">
                  <c:v>13406</c:v>
                </c:pt>
                <c:pt idx="10">
                  <c:v>5665</c:v>
                </c:pt>
                <c:pt idx="11">
                  <c:v>5389</c:v>
                </c:pt>
                <c:pt idx="12">
                  <c:v>4061</c:v>
                </c:pt>
                <c:pt idx="13">
                  <c:v>4094</c:v>
                </c:pt>
                <c:pt idx="14">
                  <c:v>4553</c:v>
                </c:pt>
                <c:pt idx="15">
                  <c:v>4746</c:v>
                </c:pt>
                <c:pt idx="16">
                  <c:v>4365</c:v>
                </c:pt>
                <c:pt idx="17">
                  <c:v>3352</c:v>
                </c:pt>
                <c:pt idx="18">
                  <c:v>5282</c:v>
                </c:pt>
                <c:pt idx="19">
                  <c:v>3638</c:v>
                </c:pt>
                <c:pt idx="20">
                  <c:v>3248</c:v>
                </c:pt>
                <c:pt idx="21">
                  <c:v>2594</c:v>
                </c:pt>
                <c:pt idx="22">
                  <c:v>2798</c:v>
                </c:pt>
                <c:pt idx="23">
                  <c:v>3576</c:v>
                </c:pt>
                <c:pt idx="24">
                  <c:v>2667</c:v>
                </c:pt>
                <c:pt idx="25">
                  <c:v>2848</c:v>
                </c:pt>
                <c:pt idx="26">
                  <c:v>3095</c:v>
                </c:pt>
                <c:pt idx="27">
                  <c:v>2884</c:v>
                </c:pt>
                <c:pt idx="28">
                  <c:v>2824</c:v>
                </c:pt>
                <c:pt idx="29">
                  <c:v>2622</c:v>
                </c:pt>
                <c:pt idx="30">
                  <c:v>3083</c:v>
                </c:pt>
                <c:pt idx="31">
                  <c:v>2969</c:v>
                </c:pt>
                <c:pt idx="32">
                  <c:v>2410</c:v>
                </c:pt>
                <c:pt idx="33">
                  <c:v>2821</c:v>
                </c:pt>
                <c:pt idx="34">
                  <c:v>1340</c:v>
                </c:pt>
                <c:pt idx="35">
                  <c:v>1189</c:v>
                </c:pt>
                <c:pt idx="36">
                  <c:v>1356</c:v>
                </c:pt>
              </c:numCache>
            </c:numRef>
          </c:val>
          <c:extLst>
            <c:ext xmlns:c16="http://schemas.microsoft.com/office/drawing/2014/chart" uri="{C3380CC4-5D6E-409C-BE32-E72D297353CC}">
              <c16:uniqueId val="{00000000-2852-4E88-B053-0AC456FEC581}"/>
            </c:ext>
          </c:extLst>
        </c:ser>
        <c:ser>
          <c:idx val="1"/>
          <c:order val="1"/>
          <c:tx>
            <c:strRef>
              <c:f>'Off-on flow'!$B$24</c:f>
              <c:strCache>
                <c:ptCount val="1"/>
                <c:pt idx="0">
                  <c:v>Off flow</c:v>
                </c:pt>
              </c:strCache>
            </c:strRef>
          </c:tx>
          <c:spPr>
            <a:solidFill>
              <a:srgbClr val="7030A0"/>
            </a:solidFill>
            <a:ln>
              <a:noFill/>
            </a:ln>
            <a:effectLst/>
          </c:spPr>
          <c:invertIfNegative val="0"/>
          <c:cat>
            <c:strRef>
              <c:f>'Off-on flow'!$C$22:$AM$22</c:f>
              <c:strCache>
                <c:ptCount val="37"/>
                <c:pt idx="0">
                  <c:v>August 2019</c:v>
                </c:pt>
                <c:pt idx="1">
                  <c:v>September 2019</c:v>
                </c:pt>
                <c:pt idx="2">
                  <c:v>October 2019</c:v>
                </c:pt>
                <c:pt idx="3">
                  <c:v>November 2019</c:v>
                </c:pt>
                <c:pt idx="4">
                  <c:v>December 2019</c:v>
                </c:pt>
                <c:pt idx="5">
                  <c:v>January 2020</c:v>
                </c:pt>
                <c:pt idx="6">
                  <c:v>February 2020</c:v>
                </c:pt>
                <c:pt idx="7">
                  <c:v>March 2020</c:v>
                </c:pt>
                <c:pt idx="8">
                  <c:v>April 2020</c:v>
                </c:pt>
                <c:pt idx="9">
                  <c:v>May 2020</c:v>
                </c:pt>
                <c:pt idx="10">
                  <c:v>June 2020</c:v>
                </c:pt>
                <c:pt idx="11">
                  <c:v>July 2020</c:v>
                </c:pt>
                <c:pt idx="12">
                  <c:v>August 2020</c:v>
                </c:pt>
                <c:pt idx="13">
                  <c:v>September 2020</c:v>
                </c:pt>
                <c:pt idx="14">
                  <c:v>October 2020</c:v>
                </c:pt>
                <c:pt idx="15">
                  <c:v>November 2020</c:v>
                </c:pt>
                <c:pt idx="16">
                  <c:v>December 2020</c:v>
                </c:pt>
                <c:pt idx="17">
                  <c:v>January 2021</c:v>
                </c:pt>
                <c:pt idx="18">
                  <c:v>February 2021</c:v>
                </c:pt>
                <c:pt idx="19">
                  <c:v>March 2021</c:v>
                </c:pt>
                <c:pt idx="20">
                  <c:v>April 2021</c:v>
                </c:pt>
                <c:pt idx="21">
                  <c:v>May 2021</c:v>
                </c:pt>
                <c:pt idx="22">
                  <c:v>June 2021</c:v>
                </c:pt>
                <c:pt idx="23">
                  <c:v>July 2021</c:v>
                </c:pt>
                <c:pt idx="24">
                  <c:v>August 2021</c:v>
                </c:pt>
                <c:pt idx="25">
                  <c:v>September 2021</c:v>
                </c:pt>
                <c:pt idx="26">
                  <c:v>October 2021</c:v>
                </c:pt>
                <c:pt idx="27">
                  <c:v>November 2021</c:v>
                </c:pt>
                <c:pt idx="28">
                  <c:v>December 2021</c:v>
                </c:pt>
                <c:pt idx="29">
                  <c:v>January 2022</c:v>
                </c:pt>
                <c:pt idx="30">
                  <c:v>February 2022</c:v>
                </c:pt>
                <c:pt idx="31">
                  <c:v>March 2022</c:v>
                </c:pt>
                <c:pt idx="32">
                  <c:v>April 2022</c:v>
                </c:pt>
                <c:pt idx="33">
                  <c:v>May 2022</c:v>
                </c:pt>
                <c:pt idx="34">
                  <c:v>June 2022</c:v>
                </c:pt>
                <c:pt idx="35">
                  <c:v>July 2022</c:v>
                </c:pt>
                <c:pt idx="36">
                  <c:v>August 2022</c:v>
                </c:pt>
              </c:strCache>
            </c:strRef>
          </c:cat>
          <c:val>
            <c:numRef>
              <c:f>'Off-on flow'!$C$24:$AM$24</c:f>
              <c:numCache>
                <c:formatCode>_-* #,##0_-;\-* #,##0_-;_-* "-"??_-;_-@_-</c:formatCode>
                <c:ptCount val="37"/>
                <c:pt idx="0">
                  <c:v>1454</c:v>
                </c:pt>
                <c:pt idx="1">
                  <c:v>1657</c:v>
                </c:pt>
                <c:pt idx="2">
                  <c:v>1706</c:v>
                </c:pt>
                <c:pt idx="3">
                  <c:v>1627</c:v>
                </c:pt>
                <c:pt idx="4">
                  <c:v>1691</c:v>
                </c:pt>
                <c:pt idx="5">
                  <c:v>1463</c:v>
                </c:pt>
                <c:pt idx="6">
                  <c:v>1524</c:v>
                </c:pt>
                <c:pt idx="7">
                  <c:v>1712</c:v>
                </c:pt>
                <c:pt idx="8">
                  <c:v>1310</c:v>
                </c:pt>
                <c:pt idx="9">
                  <c:v>2610</c:v>
                </c:pt>
                <c:pt idx="10">
                  <c:v>6652</c:v>
                </c:pt>
                <c:pt idx="11">
                  <c:v>4690</c:v>
                </c:pt>
                <c:pt idx="12">
                  <c:v>3350</c:v>
                </c:pt>
                <c:pt idx="13">
                  <c:v>4997</c:v>
                </c:pt>
                <c:pt idx="14">
                  <c:v>5987</c:v>
                </c:pt>
                <c:pt idx="15">
                  <c:v>4345</c:v>
                </c:pt>
                <c:pt idx="16">
                  <c:v>4590</c:v>
                </c:pt>
                <c:pt idx="17">
                  <c:v>3786</c:v>
                </c:pt>
                <c:pt idx="18">
                  <c:v>3472</c:v>
                </c:pt>
                <c:pt idx="19">
                  <c:v>4126</c:v>
                </c:pt>
                <c:pt idx="20">
                  <c:v>3832</c:v>
                </c:pt>
                <c:pt idx="21">
                  <c:v>4612</c:v>
                </c:pt>
                <c:pt idx="22">
                  <c:v>5339</c:v>
                </c:pt>
                <c:pt idx="23">
                  <c:v>4006</c:v>
                </c:pt>
                <c:pt idx="24">
                  <c:v>3596</c:v>
                </c:pt>
                <c:pt idx="25">
                  <c:v>4693</c:v>
                </c:pt>
                <c:pt idx="26">
                  <c:v>3356</c:v>
                </c:pt>
                <c:pt idx="27">
                  <c:v>3981</c:v>
                </c:pt>
                <c:pt idx="28">
                  <c:v>4106</c:v>
                </c:pt>
                <c:pt idx="29">
                  <c:v>2746</c:v>
                </c:pt>
                <c:pt idx="30">
                  <c:v>3538</c:v>
                </c:pt>
                <c:pt idx="31">
                  <c:v>3588</c:v>
                </c:pt>
                <c:pt idx="32">
                  <c:v>3055</c:v>
                </c:pt>
                <c:pt idx="33">
                  <c:v>3046</c:v>
                </c:pt>
                <c:pt idx="34">
                  <c:v>1473</c:v>
                </c:pt>
                <c:pt idx="35">
                  <c:v>1312</c:v>
                </c:pt>
                <c:pt idx="36">
                  <c:v>1272</c:v>
                </c:pt>
              </c:numCache>
            </c:numRef>
          </c:val>
          <c:extLst>
            <c:ext xmlns:c16="http://schemas.microsoft.com/office/drawing/2014/chart" uri="{C3380CC4-5D6E-409C-BE32-E72D297353CC}">
              <c16:uniqueId val="{00000001-2852-4E88-B053-0AC456FEC581}"/>
            </c:ext>
          </c:extLst>
        </c:ser>
        <c:dLbls>
          <c:showLegendKey val="0"/>
          <c:showVal val="0"/>
          <c:showCatName val="0"/>
          <c:showSerName val="0"/>
          <c:showPercent val="0"/>
          <c:showBubbleSize val="0"/>
        </c:dLbls>
        <c:gapWidth val="219"/>
        <c:overlap val="-27"/>
        <c:axId val="822438080"/>
        <c:axId val="822431848"/>
      </c:barChart>
      <c:catAx>
        <c:axId val="82243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2431848"/>
        <c:crosses val="autoZero"/>
        <c:auto val="1"/>
        <c:lblAlgn val="ctr"/>
        <c:lblOffset val="100"/>
        <c:noMultiLvlLbl val="0"/>
      </c:catAx>
      <c:valAx>
        <c:axId val="822431848"/>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2438080"/>
        <c:crosses val="autoZero"/>
        <c:crossBetween val="between"/>
      </c:valAx>
      <c:spPr>
        <a:noFill/>
        <a:ln>
          <a:noFill/>
        </a:ln>
        <a:effectLst/>
      </c:spPr>
    </c:plotArea>
    <c:legend>
      <c:legendPos val="b"/>
      <c:layout>
        <c:manualLayout>
          <c:xMode val="edge"/>
          <c:yMode val="edge"/>
          <c:x val="0.11598398547135544"/>
          <c:y val="0.22613293481354971"/>
          <c:w val="0.11804028396896153"/>
          <c:h val="0.1502547680045545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0ED90-05D9-4AD6-BBBF-00BCDD793838}" type="datetimeFigureOut">
              <a:rPr lang="en-GB" smtClean="0"/>
              <a:t>18/04/2023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59012-5A95-41F8-B127-C77656E1FF75}" type="slidenum">
              <a:rPr lang="en-GB" smtClean="0"/>
              <a:t>‹#›</a:t>
            </a:fld>
            <a:endParaRPr lang="en-GB"/>
          </a:p>
        </p:txBody>
      </p:sp>
    </p:spTree>
    <p:extLst>
      <p:ext uri="{BB962C8B-B14F-4D97-AF65-F5344CB8AC3E}">
        <p14:creationId xmlns:p14="http://schemas.microsoft.com/office/powerpoint/2010/main" val="4264770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omisweb.co.uk/sources/cc" TargetMode="External"/><Relationship Id="rId2" Type="http://schemas.openxmlformats.org/officeDocument/2006/relationships/hyperlink" Target="https://www.nomisweb.co.uk/sources/ap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ov.uk/government/statistics/alternative-claimant-count-statistics-january-2013-to-november-202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www.buckseconomy.co.uk/" TargetMode="External"/><Relationship Id="rId7" Type="http://schemas.openxmlformats.org/officeDocument/2006/relationships/package" Target="../embeddings/Microsoft_Excel_Worksheet1.xlsx"/><Relationship Id="rId2" Type="http://schemas.openxmlformats.org/officeDocument/2006/relationships/hyperlink" Target="mailto:james.moorhouse@buckslep.co.uk" TargetMode="Externa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package" Target="../embeddings/Microsoft_Excel_Worksheet.xlsx"/><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tat-xplore.dwp.gov.uk/webapi/jsf/login.xhtml" TargetMode="External"/><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 Id="rId4" Type="http://schemas.openxmlformats.org/officeDocument/2006/relationships/hyperlink" Target="https://www.gov.uk/government/statistics/alternative-claimant-count-statistics-january-2013-to-may-202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7CAE3-4ACF-4BB7-AA85-20BF3C917A5D}"/>
              </a:ext>
            </a:extLst>
          </p:cNvPr>
          <p:cNvSpPr>
            <a:spLocks noGrp="1"/>
          </p:cNvSpPr>
          <p:nvPr>
            <p:ph type="title"/>
          </p:nvPr>
        </p:nvSpPr>
        <p:spPr>
          <a:xfrm>
            <a:off x="496675" y="151005"/>
            <a:ext cx="7886700" cy="936368"/>
          </a:xfrm>
        </p:spPr>
        <p:txBody>
          <a:bodyPr>
            <a:normAutofit fontScale="90000"/>
          </a:bodyPr>
          <a:lstStyle/>
          <a:p>
            <a:r>
              <a:rPr lang="en-GB" b="1" dirty="0"/>
              <a:t>Chart 5: Alternative Claimant Count rate January 2013 to August 2022 – Buckinghamshire 	</a:t>
            </a:r>
          </a:p>
        </p:txBody>
      </p:sp>
      <p:sp>
        <p:nvSpPr>
          <p:cNvPr id="6" name="TextBox 5">
            <a:extLst>
              <a:ext uri="{FF2B5EF4-FFF2-40B4-BE49-F238E27FC236}">
                <a16:creationId xmlns:a16="http://schemas.microsoft.com/office/drawing/2014/main" id="{388CB962-3DC0-44CB-9C78-EFF8410DEC51}"/>
              </a:ext>
            </a:extLst>
          </p:cNvPr>
          <p:cNvSpPr txBox="1"/>
          <p:nvPr/>
        </p:nvSpPr>
        <p:spPr>
          <a:xfrm>
            <a:off x="6608190" y="5704232"/>
            <a:ext cx="2406869" cy="307777"/>
          </a:xfrm>
          <a:prstGeom prst="rect">
            <a:avLst/>
          </a:prstGeom>
          <a:noFill/>
        </p:spPr>
        <p:txBody>
          <a:bodyPr wrap="square" rtlCol="0">
            <a:spAutoFit/>
          </a:bodyPr>
          <a:lstStyle/>
          <a:p>
            <a:pPr algn="r"/>
            <a:r>
              <a:rPr lang="en-GB" sz="1400" i="1">
                <a:solidFill>
                  <a:schemeClr val="tx1">
                    <a:lumMod val="85000"/>
                    <a:lumOff val="15000"/>
                  </a:schemeClr>
                </a:solidFill>
              </a:rPr>
              <a:t>Source: DWP, via Stat-Xplore</a:t>
            </a:r>
          </a:p>
        </p:txBody>
      </p:sp>
      <p:graphicFrame>
        <p:nvGraphicFramePr>
          <p:cNvPr id="7" name="Chart 6">
            <a:extLst>
              <a:ext uri="{FF2B5EF4-FFF2-40B4-BE49-F238E27FC236}">
                <a16:creationId xmlns:a16="http://schemas.microsoft.com/office/drawing/2014/main" id="{839D588B-67A6-4B5B-ADDF-6727C4776464}"/>
              </a:ext>
            </a:extLst>
          </p:cNvPr>
          <p:cNvGraphicFramePr>
            <a:graphicFrameLocks noGrp="1"/>
          </p:cNvGraphicFramePr>
          <p:nvPr>
            <p:extLst>
              <p:ext uri="{D42A27DB-BD31-4B8C-83A1-F6EECF244321}">
                <p14:modId xmlns:p14="http://schemas.microsoft.com/office/powerpoint/2010/main" val="527462508"/>
              </p:ext>
            </p:extLst>
          </p:nvPr>
        </p:nvGraphicFramePr>
        <p:xfrm>
          <a:off x="224670" y="1358873"/>
          <a:ext cx="8694659" cy="43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3118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2C60-4110-421A-B75C-51B21719B483}"/>
              </a:ext>
            </a:extLst>
          </p:cNvPr>
          <p:cNvSpPr>
            <a:spLocks noGrp="1"/>
          </p:cNvSpPr>
          <p:nvPr>
            <p:ph type="title"/>
          </p:nvPr>
        </p:nvSpPr>
        <p:spPr>
          <a:xfrm>
            <a:off x="628650" y="469759"/>
            <a:ext cx="7886700" cy="936368"/>
          </a:xfrm>
        </p:spPr>
        <p:txBody>
          <a:bodyPr>
            <a:noAutofit/>
          </a:bodyPr>
          <a:lstStyle/>
          <a:p>
            <a:r>
              <a:rPr lang="en-GB" sz="3000" dirty="0">
                <a:cs typeface="Arial" panose="020B0604020202020204" pitchFamily="34" charset="0"/>
              </a:rPr>
              <a:t>Chart 6: Movement of people onto and off ‘out of work’ benefits</a:t>
            </a:r>
          </a:p>
        </p:txBody>
      </p:sp>
      <p:sp>
        <p:nvSpPr>
          <p:cNvPr id="5" name="TextBox 4">
            <a:extLst>
              <a:ext uri="{FF2B5EF4-FFF2-40B4-BE49-F238E27FC236}">
                <a16:creationId xmlns:a16="http://schemas.microsoft.com/office/drawing/2014/main" id="{D9A4439E-C68E-426E-A57A-5E83DC32A211}"/>
              </a:ext>
            </a:extLst>
          </p:cNvPr>
          <p:cNvSpPr txBox="1"/>
          <p:nvPr/>
        </p:nvSpPr>
        <p:spPr>
          <a:xfrm>
            <a:off x="4119513" y="5615436"/>
            <a:ext cx="4622169" cy="307777"/>
          </a:xfrm>
          <a:prstGeom prst="rect">
            <a:avLst/>
          </a:prstGeom>
          <a:noFill/>
        </p:spPr>
        <p:txBody>
          <a:bodyPr wrap="square" rtlCol="0">
            <a:spAutoFit/>
          </a:bodyPr>
          <a:lstStyle/>
          <a:p>
            <a:pPr algn="r"/>
            <a:r>
              <a:rPr lang="en-GB" sz="1400" i="1" dirty="0"/>
              <a:t>Source: Alternative Claimant Count, DWP, via Stat-Xplore</a:t>
            </a:r>
          </a:p>
        </p:txBody>
      </p:sp>
      <p:graphicFrame>
        <p:nvGraphicFramePr>
          <p:cNvPr id="3" name="Chart 2">
            <a:extLst>
              <a:ext uri="{FF2B5EF4-FFF2-40B4-BE49-F238E27FC236}">
                <a16:creationId xmlns:a16="http://schemas.microsoft.com/office/drawing/2014/main" id="{703C909A-17E6-5141-EF07-E376D53956C8}"/>
              </a:ext>
            </a:extLst>
          </p:cNvPr>
          <p:cNvGraphicFramePr>
            <a:graphicFrameLocks/>
          </p:cNvGraphicFramePr>
          <p:nvPr>
            <p:extLst>
              <p:ext uri="{D42A27DB-BD31-4B8C-83A1-F6EECF244321}">
                <p14:modId xmlns:p14="http://schemas.microsoft.com/office/powerpoint/2010/main" val="919222296"/>
              </p:ext>
            </p:extLst>
          </p:nvPr>
        </p:nvGraphicFramePr>
        <p:xfrm>
          <a:off x="937800" y="1475109"/>
          <a:ext cx="7268400" cy="4215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3526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FF18-03CE-4D0D-8529-37FC080B00C7}"/>
              </a:ext>
            </a:extLst>
          </p:cNvPr>
          <p:cNvSpPr>
            <a:spLocks noGrp="1"/>
          </p:cNvSpPr>
          <p:nvPr>
            <p:ph type="title"/>
          </p:nvPr>
        </p:nvSpPr>
        <p:spPr>
          <a:xfrm>
            <a:off x="699672" y="372581"/>
            <a:ext cx="7886700" cy="936368"/>
          </a:xfrm>
        </p:spPr>
        <p:txBody>
          <a:bodyPr/>
          <a:lstStyle/>
          <a:p>
            <a:r>
              <a:rPr lang="en-GB" b="1" dirty="0"/>
              <a:t>Technical Appendix (1) </a:t>
            </a:r>
          </a:p>
        </p:txBody>
      </p:sp>
      <p:sp>
        <p:nvSpPr>
          <p:cNvPr id="3" name="Content Placeholder 2">
            <a:extLst>
              <a:ext uri="{FF2B5EF4-FFF2-40B4-BE49-F238E27FC236}">
                <a16:creationId xmlns:a16="http://schemas.microsoft.com/office/drawing/2014/main" id="{7D890A8F-2E8E-4979-B1F9-8E3E6D73C9CC}"/>
              </a:ext>
            </a:extLst>
          </p:cNvPr>
          <p:cNvSpPr>
            <a:spLocks noGrp="1"/>
          </p:cNvSpPr>
          <p:nvPr>
            <p:ph idx="1"/>
          </p:nvPr>
        </p:nvSpPr>
        <p:spPr>
          <a:xfrm>
            <a:off x="628650" y="1594805"/>
            <a:ext cx="7886700" cy="4152691"/>
          </a:xfrm>
        </p:spPr>
        <p:txBody>
          <a:bodyPr>
            <a:normAutofit/>
          </a:bodyPr>
          <a:lstStyle/>
          <a:p>
            <a:r>
              <a:rPr lang="en-GB" sz="2000" dirty="0"/>
              <a:t>Local-level unemployment data is not available from a single, timely, reliable source.  </a:t>
            </a:r>
          </a:p>
          <a:p>
            <a:r>
              <a:rPr lang="en-GB" sz="2000" dirty="0"/>
              <a:t>The Office for National Statistics (ONS) model local unemployment data using data from the </a:t>
            </a:r>
            <a:r>
              <a:rPr lang="en-GB" sz="2000" dirty="0">
                <a:hlinkClick r:id="rId2"/>
              </a:rPr>
              <a:t>Annual Population Survey </a:t>
            </a:r>
            <a:r>
              <a:rPr lang="en-GB" sz="2000" dirty="0"/>
              <a:t>and the </a:t>
            </a:r>
            <a:r>
              <a:rPr lang="en-GB" sz="2000" dirty="0">
                <a:hlinkClick r:id="rId3"/>
              </a:rPr>
              <a:t>Claimant Count </a:t>
            </a:r>
            <a:r>
              <a:rPr lang="en-GB" sz="2000" dirty="0"/>
              <a:t>(administrative data on those claiming out-of-work related benefits)</a:t>
            </a:r>
          </a:p>
          <a:p>
            <a:r>
              <a:rPr lang="en-GB" sz="2000" dirty="0"/>
              <a:t>However, this is not available in real or near-time. Modelled unemployment data is released on a quarterly basis and covers the previous 12 months.  So, for example, data released in October 2020, relates to the period July 2019 to June 2020</a:t>
            </a:r>
          </a:p>
          <a:p>
            <a:r>
              <a:rPr lang="en-GB" sz="2000" dirty="0"/>
              <a:t>This is not therefore a useful source for the timely tracking of the impact of Covid-19 on the Buckinghamshire economy </a:t>
            </a:r>
          </a:p>
        </p:txBody>
      </p:sp>
    </p:spTree>
    <p:extLst>
      <p:ext uri="{BB962C8B-B14F-4D97-AF65-F5344CB8AC3E}">
        <p14:creationId xmlns:p14="http://schemas.microsoft.com/office/powerpoint/2010/main" val="2736708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259B-2540-4B93-9E7A-6AA60545F872}"/>
              </a:ext>
            </a:extLst>
          </p:cNvPr>
          <p:cNvSpPr>
            <a:spLocks noGrp="1"/>
          </p:cNvSpPr>
          <p:nvPr>
            <p:ph type="title"/>
          </p:nvPr>
        </p:nvSpPr>
        <p:spPr>
          <a:xfrm>
            <a:off x="628650" y="510466"/>
            <a:ext cx="7886700" cy="936368"/>
          </a:xfrm>
        </p:spPr>
        <p:txBody>
          <a:bodyPr/>
          <a:lstStyle/>
          <a:p>
            <a:r>
              <a:rPr lang="en-GB" b="1"/>
              <a:t>Technical Appendix (2) </a:t>
            </a:r>
          </a:p>
        </p:txBody>
      </p:sp>
      <p:sp>
        <p:nvSpPr>
          <p:cNvPr id="3" name="Content Placeholder 2">
            <a:extLst>
              <a:ext uri="{FF2B5EF4-FFF2-40B4-BE49-F238E27FC236}">
                <a16:creationId xmlns:a16="http://schemas.microsoft.com/office/drawing/2014/main" id="{0BE47549-5F4D-49EC-A6B6-248AC086B502}"/>
              </a:ext>
            </a:extLst>
          </p:cNvPr>
          <p:cNvSpPr>
            <a:spLocks noGrp="1"/>
          </p:cNvSpPr>
          <p:nvPr>
            <p:ph idx="1"/>
          </p:nvPr>
        </p:nvSpPr>
        <p:spPr>
          <a:xfrm>
            <a:off x="628650" y="1530100"/>
            <a:ext cx="7886700" cy="4468642"/>
          </a:xfrm>
        </p:spPr>
        <p:txBody>
          <a:bodyPr>
            <a:normAutofit/>
          </a:bodyPr>
          <a:lstStyle/>
          <a:p>
            <a:r>
              <a:rPr lang="en-GB" sz="2000" dirty="0">
                <a:effectLst/>
                <a:ea typeface="Calibri" panose="020F0502020204030204" pitchFamily="34" charset="0"/>
              </a:rPr>
              <a:t>The Claimant Count </a:t>
            </a:r>
            <a:r>
              <a:rPr lang="en-GB" sz="2000" b="0" i="0" dirty="0">
                <a:effectLst/>
              </a:rPr>
              <a:t>counts the number of people claiming Jobseeker's Allowance plus those who claim Universal Credit and are required to seek work and be available for work. </a:t>
            </a:r>
          </a:p>
          <a:p>
            <a:r>
              <a:rPr lang="en-GB" sz="2000" dirty="0">
                <a:ea typeface="Calibri" panose="020F0502020204030204" pitchFamily="34" charset="0"/>
              </a:rPr>
              <a:t>It is a measure of the number of people claiming ‘out-of-work’ related benefits. </a:t>
            </a:r>
            <a:endParaRPr lang="en-GB" sz="2800" dirty="0">
              <a:effectLst/>
              <a:ea typeface="Calibri" panose="020F0502020204030204" pitchFamily="34" charset="0"/>
            </a:endParaRPr>
          </a:p>
          <a:p>
            <a:r>
              <a:rPr lang="en-GB" sz="2000" dirty="0">
                <a:effectLst/>
                <a:latin typeface="Calibri" panose="020F0502020204030204" pitchFamily="34" charset="0"/>
                <a:ea typeface="Calibri" panose="020F0502020204030204" pitchFamily="34" charset="0"/>
              </a:rPr>
              <a:t>Whilst the Claimant Count is not a measure of unemployment, it is a useful proxy at the local level</a:t>
            </a:r>
          </a:p>
          <a:p>
            <a:r>
              <a:rPr lang="en-GB" sz="2000" dirty="0">
                <a:effectLst/>
                <a:latin typeface="Calibri" panose="020F0502020204030204" pitchFamily="34" charset="0"/>
                <a:ea typeface="Calibri" panose="020F0502020204030204" pitchFamily="34" charset="0"/>
              </a:rPr>
              <a:t>It is also a timely measure</a:t>
            </a:r>
            <a:r>
              <a:rPr lang="en-GB" sz="2000" dirty="0">
                <a:latin typeface="Calibri" panose="020F0502020204030204" pitchFamily="34" charset="0"/>
                <a:ea typeface="Calibri" panose="020F0502020204030204" pitchFamily="34" charset="0"/>
              </a:rPr>
              <a:t> as d</a:t>
            </a:r>
            <a:r>
              <a:rPr lang="en-GB" sz="2000" dirty="0">
                <a:effectLst/>
                <a:latin typeface="Calibri" panose="020F0502020204030204" pitchFamily="34" charset="0"/>
                <a:ea typeface="Calibri" panose="020F0502020204030204" pitchFamily="34" charset="0"/>
              </a:rPr>
              <a:t>ata is released on a monthly basis.  Data released in the second week in October 2020 for example, measures the number of claimants in the month to the second week in September 2020. </a:t>
            </a:r>
          </a:p>
          <a:p>
            <a:endParaRPr lang="en-GB" sz="15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78340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8C4F-6D3B-4691-B03B-AAB38221ED2A}"/>
              </a:ext>
            </a:extLst>
          </p:cNvPr>
          <p:cNvSpPr>
            <a:spLocks noGrp="1"/>
          </p:cNvSpPr>
          <p:nvPr>
            <p:ph type="title"/>
          </p:nvPr>
        </p:nvSpPr>
        <p:spPr>
          <a:xfrm>
            <a:off x="628650" y="252321"/>
            <a:ext cx="7886700" cy="936368"/>
          </a:xfrm>
        </p:spPr>
        <p:txBody>
          <a:bodyPr/>
          <a:lstStyle/>
          <a:p>
            <a:r>
              <a:rPr lang="en-GB" b="1"/>
              <a:t>Technical Appendix (3) </a:t>
            </a:r>
          </a:p>
        </p:txBody>
      </p:sp>
      <p:sp>
        <p:nvSpPr>
          <p:cNvPr id="3" name="Content Placeholder 2">
            <a:extLst>
              <a:ext uri="{FF2B5EF4-FFF2-40B4-BE49-F238E27FC236}">
                <a16:creationId xmlns:a16="http://schemas.microsoft.com/office/drawing/2014/main" id="{350C5F87-280E-49AE-B638-8D06F423FCDE}"/>
              </a:ext>
            </a:extLst>
          </p:cNvPr>
          <p:cNvSpPr>
            <a:spLocks noGrp="1"/>
          </p:cNvSpPr>
          <p:nvPr>
            <p:ph idx="1"/>
          </p:nvPr>
        </p:nvSpPr>
        <p:spPr>
          <a:xfrm>
            <a:off x="628650" y="1188689"/>
            <a:ext cx="7886700" cy="4567685"/>
          </a:xfrm>
        </p:spPr>
        <p:txBody>
          <a:bodyPr>
            <a:normAutofit fontScale="92500" lnSpcReduction="20000"/>
          </a:bodyPr>
          <a:lstStyle/>
          <a:p>
            <a:pPr marL="0" indent="0">
              <a:buNone/>
            </a:pPr>
            <a:r>
              <a:rPr lang="en-GB" sz="1600" dirty="0">
                <a:ea typeface="Calibri" panose="020F0502020204030204" pitchFamily="34" charset="0"/>
              </a:rPr>
              <a:t>Some key things to bear in mind when interpreting this data… </a:t>
            </a:r>
          </a:p>
          <a:p>
            <a:pPr marL="0" indent="0">
              <a:buNone/>
            </a:pPr>
            <a:endParaRPr lang="en-GB" sz="1600" dirty="0">
              <a:ea typeface="Calibri" panose="020F0502020204030204" pitchFamily="34" charset="0"/>
            </a:endParaRPr>
          </a:p>
          <a:p>
            <a:pPr lvl="1">
              <a:lnSpc>
                <a:spcPct val="120000"/>
              </a:lnSpc>
            </a:pPr>
            <a:r>
              <a:rPr lang="en-GB" sz="1600" dirty="0">
                <a:effectLst/>
                <a:ea typeface="Calibri" panose="020F0502020204030204" pitchFamily="34" charset="0"/>
              </a:rPr>
              <a:t>Not all those who are unemployed claim benefits</a:t>
            </a:r>
            <a:r>
              <a:rPr lang="en-GB" sz="1600" dirty="0">
                <a:ea typeface="Calibri" panose="020F0502020204030204" pitchFamily="34" charset="0"/>
              </a:rPr>
              <a:t>.  </a:t>
            </a:r>
            <a:r>
              <a:rPr lang="en-GB" sz="1600" dirty="0">
                <a:ea typeface="Calibri" panose="020F0502020204030204" pitchFamily="34" charset="0"/>
                <a:cs typeface="Arial" panose="020B0604020202020204" pitchFamily="34" charset="0"/>
              </a:rPr>
              <a:t>This is l</a:t>
            </a:r>
            <a:r>
              <a:rPr lang="en-GB" sz="1600" b="0" i="0" dirty="0">
                <a:effectLst/>
                <a:cs typeface="Arial" panose="020B0604020202020204" pitchFamily="34" charset="0"/>
              </a:rPr>
              <a:t>argely due to people finding new work very quickly or having other sources of financial support at home. </a:t>
            </a:r>
            <a:endParaRPr lang="en-GB" sz="1600" dirty="0">
              <a:ea typeface="Calibri" panose="020F0502020204030204" pitchFamily="34" charset="0"/>
              <a:cs typeface="Arial" panose="020B0604020202020204" pitchFamily="34" charset="0"/>
            </a:endParaRPr>
          </a:p>
          <a:p>
            <a:pPr lvl="1">
              <a:lnSpc>
                <a:spcPct val="120000"/>
              </a:lnSpc>
            </a:pPr>
            <a:r>
              <a:rPr lang="en-GB" sz="1600" dirty="0">
                <a:ea typeface="Calibri" panose="020F0502020204030204" pitchFamily="34" charset="0"/>
              </a:rPr>
              <a:t>In normal (non-pandemic) times, it is estimated that around 55% of unemployed Buckinghamshire residents claim benefits and are therefore counted within the Claimant Count.  A much lower proportion than the national average.  </a:t>
            </a:r>
            <a:endParaRPr lang="en-GB" sz="1600" dirty="0">
              <a:effectLst/>
              <a:ea typeface="Calibri" panose="020F0502020204030204" pitchFamily="34" charset="0"/>
            </a:endParaRPr>
          </a:p>
          <a:p>
            <a:pPr lvl="1">
              <a:lnSpc>
                <a:spcPct val="120000"/>
              </a:lnSpc>
            </a:pPr>
            <a:r>
              <a:rPr lang="en-GB" sz="1600" dirty="0">
                <a:effectLst/>
                <a:ea typeface="Calibri" panose="020F0502020204030204" pitchFamily="34" charset="0"/>
              </a:rPr>
              <a:t>Not all those counted within the Claimant Count are unemployed (some are working a </a:t>
            </a:r>
            <a:r>
              <a:rPr lang="en-GB" sz="1600" dirty="0">
                <a:ea typeface="Calibri" panose="020F0502020204030204" pitchFamily="34" charset="0"/>
              </a:rPr>
              <a:t>low number of</a:t>
            </a:r>
            <a:r>
              <a:rPr lang="en-GB" sz="1600" dirty="0">
                <a:effectLst/>
                <a:ea typeface="Calibri" panose="020F0502020204030204" pitchFamily="34" charset="0"/>
              </a:rPr>
              <a:t> hours and / or are earning a low income). </a:t>
            </a:r>
          </a:p>
          <a:p>
            <a:pPr lvl="1">
              <a:lnSpc>
                <a:spcPct val="120000"/>
              </a:lnSpc>
            </a:pPr>
            <a:r>
              <a:rPr lang="en-GB" sz="1600" dirty="0">
                <a:effectLst/>
                <a:ea typeface="Calibri" panose="020F0502020204030204" pitchFamily="34" charset="0"/>
              </a:rPr>
              <a:t>Due to the phased nature of recent changes to the benefits system, the Claimant Count cannot be used to measure historical trends. </a:t>
            </a:r>
          </a:p>
          <a:p>
            <a:pPr lvl="1">
              <a:lnSpc>
                <a:spcPct val="120000"/>
              </a:lnSpc>
            </a:pPr>
            <a:r>
              <a:rPr lang="en-GB" sz="1600" dirty="0">
                <a:effectLst/>
                <a:ea typeface="Calibri" panose="020F0502020204030204" pitchFamily="34" charset="0"/>
              </a:rPr>
              <a:t>DWP therefore publish the </a:t>
            </a:r>
            <a:r>
              <a:rPr lang="en-GB" sz="1600" dirty="0">
                <a:effectLst/>
                <a:ea typeface="Calibri" panose="020F0502020204030204" pitchFamily="34" charset="0"/>
                <a:hlinkClick r:id="rId2"/>
              </a:rPr>
              <a:t>Alternative Claimant Count</a:t>
            </a:r>
            <a:r>
              <a:rPr lang="en-GB" sz="1600" dirty="0">
                <a:effectLst/>
                <a:ea typeface="Calibri" panose="020F0502020204030204" pitchFamily="34" charset="0"/>
              </a:rPr>
              <a:t>, </a:t>
            </a:r>
            <a:r>
              <a:rPr lang="en-GB" sz="1600" b="0" i="0" dirty="0">
                <a:solidFill>
                  <a:srgbClr val="0B0C0C"/>
                </a:solidFill>
                <a:effectLst/>
              </a:rPr>
              <a:t>which models what the count would have been if Universal Credit had been in place since 2013. This data is less timely than the Claimant Count itself.  For example, data for August 2020 was published in October 2020.  And is published quarterly rather than monthly. </a:t>
            </a:r>
          </a:p>
          <a:p>
            <a:pPr lvl="1">
              <a:lnSpc>
                <a:spcPct val="120000"/>
              </a:lnSpc>
            </a:pPr>
            <a:r>
              <a:rPr lang="en-GB" sz="1600" dirty="0">
                <a:ea typeface="Calibri" panose="020F0502020204030204" pitchFamily="34" charset="0"/>
              </a:rPr>
              <a:t>Buckinghamshire LEP will therefore track and publish commentary on both the Claimant Count and the Alternative Claimant Count.</a:t>
            </a:r>
            <a:endParaRPr lang="en-GB" sz="1600" dirty="0"/>
          </a:p>
        </p:txBody>
      </p:sp>
    </p:spTree>
    <p:extLst>
      <p:ext uri="{BB962C8B-B14F-4D97-AF65-F5344CB8AC3E}">
        <p14:creationId xmlns:p14="http://schemas.microsoft.com/office/powerpoint/2010/main" val="3065768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FBBF78-035C-4D11-8009-9DE062A078E3}"/>
              </a:ext>
            </a:extLst>
          </p:cNvPr>
          <p:cNvSpPr>
            <a:spLocks noGrp="1"/>
          </p:cNvSpPr>
          <p:nvPr>
            <p:ph idx="1"/>
          </p:nvPr>
        </p:nvSpPr>
        <p:spPr>
          <a:xfrm>
            <a:off x="504363" y="572024"/>
            <a:ext cx="7886700" cy="4364044"/>
          </a:xfrm>
        </p:spPr>
        <p:txBody>
          <a:bodyPr>
            <a:normAutofit lnSpcReduction="10000"/>
          </a:bodyPr>
          <a:lstStyle/>
          <a:p>
            <a:pPr marL="0" indent="0">
              <a:buNone/>
            </a:pPr>
            <a:r>
              <a:rPr lang="en-GB" dirty="0"/>
              <a:t>For further information on the information presented within this slide deck please contact James Moorhouse – </a:t>
            </a:r>
            <a:r>
              <a:rPr lang="en-GB" dirty="0">
                <a:hlinkClick r:id="rId2"/>
              </a:rPr>
              <a:t>james.moorhouse@buckslep.co.uk</a:t>
            </a:r>
            <a:r>
              <a:rPr lang="en-GB" dirty="0"/>
              <a:t> </a:t>
            </a:r>
          </a:p>
          <a:p>
            <a:pPr marL="0" indent="0">
              <a:buNone/>
            </a:pPr>
            <a:endParaRPr lang="en-GB" dirty="0"/>
          </a:p>
          <a:p>
            <a:pPr marL="0" indent="0">
              <a:buNone/>
            </a:pPr>
            <a:r>
              <a:rPr lang="en-GB" dirty="0"/>
              <a:t>Links below to the data tables used are below ..</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Alternative Claimant Count</a:t>
            </a:r>
          </a:p>
          <a:p>
            <a:pPr marL="0" indent="0">
              <a:buNone/>
            </a:pPr>
            <a:endParaRPr lang="en-GB" dirty="0"/>
          </a:p>
          <a:p>
            <a:pPr marL="0" indent="0">
              <a:buNone/>
            </a:pPr>
            <a:r>
              <a:rPr lang="en-GB" dirty="0"/>
              <a:t>Further analysis of the impact of Covid-19 on the Buckinghamshire economy can be found on the Buckinghamshire Economic Observatory website – </a:t>
            </a:r>
            <a:r>
              <a:rPr lang="en-GB" dirty="0">
                <a:hlinkClick r:id="rId3"/>
              </a:rPr>
              <a:t>www.buckseconomy.co.uk</a:t>
            </a:r>
            <a:r>
              <a:rPr lang="en-GB" dirty="0"/>
              <a:t> </a:t>
            </a:r>
          </a:p>
        </p:txBody>
      </p:sp>
      <p:sp>
        <p:nvSpPr>
          <p:cNvPr id="4" name="Text Placeholder 1">
            <a:extLst>
              <a:ext uri="{FF2B5EF4-FFF2-40B4-BE49-F238E27FC236}">
                <a16:creationId xmlns:a16="http://schemas.microsoft.com/office/drawing/2014/main" id="{76F527FE-4C5A-49CE-ADBD-5E387933E4A3}"/>
              </a:ext>
            </a:extLst>
          </p:cNvPr>
          <p:cNvSpPr txBox="1">
            <a:spLocks/>
          </p:cNvSpPr>
          <p:nvPr/>
        </p:nvSpPr>
        <p:spPr>
          <a:xfrm>
            <a:off x="545287" y="4175878"/>
            <a:ext cx="525542" cy="582811"/>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b="1"/>
          </a:p>
        </p:txBody>
      </p:sp>
      <p:pic>
        <p:nvPicPr>
          <p:cNvPr id="5" name="Picture 2" descr="Twitter Logo transparent PNG - StickPNG">
            <a:extLst>
              <a:ext uri="{FF2B5EF4-FFF2-40B4-BE49-F238E27FC236}">
                <a16:creationId xmlns:a16="http://schemas.microsoft.com/office/drawing/2014/main" id="{4A5B01E7-2CBA-45F7-B420-6D15C688AA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363" y="5173840"/>
            <a:ext cx="525542" cy="5255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A5E8C1-9E06-4A65-9B36-A3E23E3DB638}"/>
              </a:ext>
            </a:extLst>
          </p:cNvPr>
          <p:cNvSpPr txBox="1"/>
          <p:nvPr/>
        </p:nvSpPr>
        <p:spPr>
          <a:xfrm>
            <a:off x="1029905" y="5113446"/>
            <a:ext cx="7013359" cy="646331"/>
          </a:xfrm>
          <a:prstGeom prst="rect">
            <a:avLst/>
          </a:prstGeom>
          <a:noFill/>
        </p:spPr>
        <p:txBody>
          <a:bodyPr wrap="square" rtlCol="0">
            <a:spAutoFit/>
          </a:bodyPr>
          <a:lstStyle/>
          <a:p>
            <a:r>
              <a:rPr lang="en-GB"/>
              <a:t>Follow @caroline_BLEP for tweets about </a:t>
            </a:r>
            <a:r>
              <a:rPr lang="en-GB" b="0" i="0">
                <a:effectLst/>
              </a:rPr>
              <a:t>the Buckinghamshire economy and labour market </a:t>
            </a:r>
            <a:endParaRPr lang="en-GB"/>
          </a:p>
        </p:txBody>
      </p:sp>
      <p:graphicFrame>
        <p:nvGraphicFramePr>
          <p:cNvPr id="7" name="Object 6">
            <a:extLst>
              <a:ext uri="{FF2B5EF4-FFF2-40B4-BE49-F238E27FC236}">
                <a16:creationId xmlns:a16="http://schemas.microsoft.com/office/drawing/2014/main" id="{ED1044C0-0F86-B76C-D1CE-7C2558D0ADE8}"/>
              </a:ext>
            </a:extLst>
          </p:cNvPr>
          <p:cNvGraphicFramePr>
            <a:graphicFrameLocks noChangeAspect="1"/>
          </p:cNvGraphicFramePr>
          <p:nvPr>
            <p:extLst>
              <p:ext uri="{D42A27DB-BD31-4B8C-83A1-F6EECF244321}">
                <p14:modId xmlns:p14="http://schemas.microsoft.com/office/powerpoint/2010/main" val="1509714366"/>
              </p:ext>
            </p:extLst>
          </p:nvPr>
        </p:nvGraphicFramePr>
        <p:xfrm>
          <a:off x="3761715" y="3043237"/>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480" progId="Excel.Sheet.12">
                  <p:embed/>
                </p:oleObj>
              </mc:Choice>
              <mc:Fallback>
                <p:oleObj name="Worksheet" showAsIcon="1" r:id="rId5" imgW="914400" imgH="771480" progId="Excel.Sheet.12">
                  <p:embed/>
                  <p:pic>
                    <p:nvPicPr>
                      <p:cNvPr id="7" name="Object 6">
                        <a:extLst>
                          <a:ext uri="{FF2B5EF4-FFF2-40B4-BE49-F238E27FC236}">
                            <a16:creationId xmlns:a16="http://schemas.microsoft.com/office/drawing/2014/main" id="{ED1044C0-0F86-B76C-D1CE-7C2558D0ADE8}"/>
                          </a:ext>
                        </a:extLst>
                      </p:cNvPr>
                      <p:cNvPicPr/>
                      <p:nvPr/>
                    </p:nvPicPr>
                    <p:blipFill>
                      <a:blip r:embed="rId6"/>
                      <a:stretch>
                        <a:fillRect/>
                      </a:stretch>
                    </p:blipFill>
                    <p:spPr>
                      <a:xfrm>
                        <a:off x="3761715" y="3043237"/>
                        <a:ext cx="914400" cy="77152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CA0F7726-1FA4-567E-37F9-B9886A6BD7E1}"/>
              </a:ext>
            </a:extLst>
          </p:cNvPr>
          <p:cNvGraphicFramePr>
            <a:graphicFrameLocks noChangeAspect="1"/>
          </p:cNvGraphicFramePr>
          <p:nvPr>
            <p:extLst>
              <p:ext uri="{D42A27DB-BD31-4B8C-83A1-F6EECF244321}">
                <p14:modId xmlns:p14="http://schemas.microsoft.com/office/powerpoint/2010/main" val="1316555695"/>
              </p:ext>
            </p:extLst>
          </p:nvPr>
        </p:nvGraphicFramePr>
        <p:xfrm>
          <a:off x="2509736" y="2357964"/>
          <a:ext cx="914400" cy="792163"/>
        </p:xfrm>
        <a:graphic>
          <a:graphicData uri="http://schemas.openxmlformats.org/presentationml/2006/ole">
            <mc:AlternateContent xmlns:mc="http://schemas.openxmlformats.org/markup-compatibility/2006">
              <mc:Choice xmlns:v="urn:schemas-microsoft-com:vml" Requires="v">
                <p:oleObj name="Worksheet" showAsIcon="1" r:id="rId7" imgW="914400" imgH="792360" progId="Excel.Sheet.12">
                  <p:embed/>
                </p:oleObj>
              </mc:Choice>
              <mc:Fallback>
                <p:oleObj name="Worksheet" showAsIcon="1" r:id="rId7" imgW="914400" imgH="792360" progId="Excel.Sheet.12">
                  <p:embed/>
                  <p:pic>
                    <p:nvPicPr>
                      <p:cNvPr id="8" name="Object 7">
                        <a:extLst>
                          <a:ext uri="{FF2B5EF4-FFF2-40B4-BE49-F238E27FC236}">
                            <a16:creationId xmlns:a16="http://schemas.microsoft.com/office/drawing/2014/main" id="{CA0F7726-1FA4-567E-37F9-B9886A6BD7E1}"/>
                          </a:ext>
                        </a:extLst>
                      </p:cNvPr>
                      <p:cNvPicPr/>
                      <p:nvPr/>
                    </p:nvPicPr>
                    <p:blipFill>
                      <a:blip r:embed="rId8"/>
                      <a:stretch>
                        <a:fillRect/>
                      </a:stretch>
                    </p:blipFill>
                    <p:spPr>
                      <a:xfrm>
                        <a:off x="2509736" y="2357964"/>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410096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276EB-7AE3-46D3-9D88-8FEE8750A58F}"/>
              </a:ext>
            </a:extLst>
          </p:cNvPr>
          <p:cNvSpPr>
            <a:spLocks noGrp="1"/>
          </p:cNvSpPr>
          <p:nvPr>
            <p:ph type="ctrTitle"/>
          </p:nvPr>
        </p:nvSpPr>
        <p:spPr/>
        <p:txBody>
          <a:bodyPr>
            <a:normAutofit/>
          </a:bodyPr>
          <a:lstStyle/>
          <a:p>
            <a:r>
              <a:rPr lang="en-GB" sz="3600" b="1"/>
              <a:t>Buckinghamshire’s Claimant Count and Alternative Claimant Count </a:t>
            </a:r>
          </a:p>
        </p:txBody>
      </p:sp>
      <p:sp>
        <p:nvSpPr>
          <p:cNvPr id="3" name="Subtitle 2">
            <a:extLst>
              <a:ext uri="{FF2B5EF4-FFF2-40B4-BE49-F238E27FC236}">
                <a16:creationId xmlns:a16="http://schemas.microsoft.com/office/drawing/2014/main" id="{A8581A80-8624-4DBD-8F01-21E1161B08F0}"/>
              </a:ext>
            </a:extLst>
          </p:cNvPr>
          <p:cNvSpPr>
            <a:spLocks noGrp="1"/>
          </p:cNvSpPr>
          <p:nvPr>
            <p:ph type="subTitle" idx="1"/>
          </p:nvPr>
        </p:nvSpPr>
        <p:spPr/>
        <p:txBody>
          <a:bodyPr>
            <a:normAutofit/>
          </a:bodyPr>
          <a:lstStyle/>
          <a:p>
            <a:r>
              <a:rPr lang="en-GB" sz="2800" b="1" dirty="0"/>
              <a:t>April 2023</a:t>
            </a:r>
          </a:p>
        </p:txBody>
      </p:sp>
    </p:spTree>
    <p:extLst>
      <p:ext uri="{BB962C8B-B14F-4D97-AF65-F5344CB8AC3E}">
        <p14:creationId xmlns:p14="http://schemas.microsoft.com/office/powerpoint/2010/main" val="177421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13CB6-8243-4F5D-861A-A0A469C89BA9}"/>
              </a:ext>
            </a:extLst>
          </p:cNvPr>
          <p:cNvSpPr>
            <a:spLocks noGrp="1"/>
          </p:cNvSpPr>
          <p:nvPr>
            <p:ph type="title"/>
          </p:nvPr>
        </p:nvSpPr>
        <p:spPr>
          <a:xfrm>
            <a:off x="628650" y="301835"/>
            <a:ext cx="7886700" cy="936368"/>
          </a:xfrm>
        </p:spPr>
        <p:txBody>
          <a:bodyPr/>
          <a:lstStyle/>
          <a:p>
            <a:r>
              <a:rPr lang="en-GB" b="1"/>
              <a:t>Background </a:t>
            </a:r>
          </a:p>
        </p:txBody>
      </p:sp>
      <p:sp>
        <p:nvSpPr>
          <p:cNvPr id="3" name="Content Placeholder 2">
            <a:extLst>
              <a:ext uri="{FF2B5EF4-FFF2-40B4-BE49-F238E27FC236}">
                <a16:creationId xmlns:a16="http://schemas.microsoft.com/office/drawing/2014/main" id="{FA597EE2-691B-4C1F-8F1F-91692D42E915}"/>
              </a:ext>
            </a:extLst>
          </p:cNvPr>
          <p:cNvSpPr>
            <a:spLocks noGrp="1"/>
          </p:cNvSpPr>
          <p:nvPr>
            <p:ph idx="1"/>
          </p:nvPr>
        </p:nvSpPr>
        <p:spPr>
          <a:xfrm>
            <a:off x="628650" y="1448553"/>
            <a:ext cx="7886700" cy="4152691"/>
          </a:xfrm>
        </p:spPr>
        <p:txBody>
          <a:bodyPr>
            <a:normAutofit/>
          </a:bodyPr>
          <a:lstStyle/>
          <a:p>
            <a:pPr marL="0" indent="0">
              <a:buNone/>
            </a:pPr>
            <a:r>
              <a:rPr lang="en-GB" sz="2400">
                <a:cs typeface="Arial" panose="020B0604020202020204" pitchFamily="34" charset="0"/>
              </a:rPr>
              <a:t>This report provides a monthly summary of the number of Buckinghamshire residents claiming ‘out-of-work’ related benefits (the Claimant Count and Alternative Claimant Count).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Data is sourced from the Department for Work and Pensions (DWP) and can be found in varying configurations on the </a:t>
            </a:r>
            <a:r>
              <a:rPr lang="en-GB" sz="2400">
                <a:cs typeface="Arial" panose="020B0604020202020204" pitchFamily="34" charset="0"/>
                <a:hlinkClick r:id="rId2"/>
              </a:rPr>
              <a:t>NOMIS</a:t>
            </a:r>
            <a:r>
              <a:rPr lang="en-GB" sz="2400">
                <a:cs typeface="Arial" panose="020B0604020202020204" pitchFamily="34" charset="0"/>
              </a:rPr>
              <a:t>, </a:t>
            </a:r>
            <a:r>
              <a:rPr lang="en-GB" sz="2400">
                <a:cs typeface="Arial" panose="020B0604020202020204" pitchFamily="34" charset="0"/>
                <a:hlinkClick r:id="rId3"/>
              </a:rPr>
              <a:t>Stat-Explore</a:t>
            </a:r>
            <a:r>
              <a:rPr lang="en-GB" sz="2400">
                <a:cs typeface="Arial" panose="020B0604020202020204" pitchFamily="34" charset="0"/>
              </a:rPr>
              <a:t> and </a:t>
            </a:r>
            <a:r>
              <a:rPr lang="en-GB" sz="2400">
                <a:cs typeface="Arial" panose="020B0604020202020204" pitchFamily="34" charset="0"/>
                <a:hlinkClick r:id="rId4"/>
              </a:rPr>
              <a:t>DWP</a:t>
            </a:r>
            <a:r>
              <a:rPr lang="en-GB" sz="2400">
                <a:cs typeface="Arial" panose="020B0604020202020204" pitchFamily="34" charset="0"/>
              </a:rPr>
              <a:t> websites.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A full explanation of the two measures can be found in the Technical Appendix at the end of this report.  </a:t>
            </a:r>
          </a:p>
          <a:p>
            <a:pPr marL="0" indent="0">
              <a:buNone/>
            </a:pPr>
            <a:endParaRPr lang="en-GB"/>
          </a:p>
        </p:txBody>
      </p:sp>
    </p:spTree>
    <p:extLst>
      <p:ext uri="{BB962C8B-B14F-4D97-AF65-F5344CB8AC3E}">
        <p14:creationId xmlns:p14="http://schemas.microsoft.com/office/powerpoint/2010/main" val="380657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0172-0BCB-4846-86B4-38E883737772}"/>
              </a:ext>
            </a:extLst>
          </p:cNvPr>
          <p:cNvSpPr>
            <a:spLocks noGrp="1"/>
          </p:cNvSpPr>
          <p:nvPr>
            <p:ph type="title"/>
          </p:nvPr>
        </p:nvSpPr>
        <p:spPr>
          <a:xfrm>
            <a:off x="628650" y="264127"/>
            <a:ext cx="7886700" cy="936368"/>
          </a:xfrm>
        </p:spPr>
        <p:txBody>
          <a:bodyPr/>
          <a:lstStyle/>
          <a:p>
            <a:r>
              <a:rPr lang="en-GB" dirty="0"/>
              <a:t>Headlines – March 2023 </a:t>
            </a:r>
          </a:p>
        </p:txBody>
      </p:sp>
      <p:sp>
        <p:nvSpPr>
          <p:cNvPr id="3" name="Content Placeholder 2">
            <a:extLst>
              <a:ext uri="{FF2B5EF4-FFF2-40B4-BE49-F238E27FC236}">
                <a16:creationId xmlns:a16="http://schemas.microsoft.com/office/drawing/2014/main" id="{FAE1525F-F82A-4FBC-9623-A842608A0A34}"/>
              </a:ext>
            </a:extLst>
          </p:cNvPr>
          <p:cNvSpPr>
            <a:spLocks noGrp="1"/>
          </p:cNvSpPr>
          <p:nvPr>
            <p:ph idx="1"/>
          </p:nvPr>
        </p:nvSpPr>
        <p:spPr>
          <a:xfrm>
            <a:off x="732344" y="1200494"/>
            <a:ext cx="7886700" cy="4870368"/>
          </a:xfrm>
        </p:spPr>
        <p:txBody>
          <a:bodyPr>
            <a:normAutofit fontScale="92500" lnSpcReduction="10000"/>
          </a:bodyPr>
          <a:lstStyle/>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In March 2023, </a:t>
            </a:r>
            <a:r>
              <a:rPr lang="en-GB" sz="1400" b="1" dirty="0">
                <a:effectLst/>
                <a:latin typeface="Calibri" panose="020F0502020204030204" pitchFamily="34" charset="0"/>
                <a:ea typeface="Times New Roman" panose="02020603050405020304" pitchFamily="18" charset="0"/>
              </a:rPr>
              <a:t>8</a:t>
            </a:r>
            <a:r>
              <a:rPr lang="en-GB" sz="1400" b="1" dirty="0">
                <a:latin typeface="Calibri" panose="020F0502020204030204" pitchFamily="34" charset="0"/>
                <a:ea typeface="Times New Roman" panose="02020603050405020304" pitchFamily="18" charset="0"/>
              </a:rPr>
              <a:t>,840</a:t>
            </a:r>
            <a:r>
              <a:rPr lang="en-GB" sz="1400" dirty="0">
                <a:effectLst/>
                <a:latin typeface="Calibri" panose="020F0502020204030204" pitchFamily="34" charset="0"/>
                <a:ea typeface="Times New Roman" panose="02020603050405020304" pitchFamily="18" charset="0"/>
              </a:rPr>
              <a:t> Buckinghamshire residents were claiming ‘ou</a:t>
            </a:r>
            <a:r>
              <a:rPr lang="en-GB" sz="1400" dirty="0">
                <a:latin typeface="Calibri" panose="020F0502020204030204" pitchFamily="34" charset="0"/>
                <a:ea typeface="Times New Roman" panose="02020603050405020304" pitchFamily="18" charset="0"/>
              </a:rPr>
              <a:t>t-of-work’ related benefits (the Claimant Count). </a:t>
            </a:r>
            <a:endParaRPr lang="en-GB" sz="1400" dirty="0">
              <a:effectLst/>
              <a:latin typeface="Calibri" panose="020F0502020204030204" pitchFamily="34" charset="0"/>
              <a:ea typeface="Times New Roman" panose="02020603050405020304" pitchFamily="18" charset="0"/>
            </a:endParaRPr>
          </a:p>
          <a:p>
            <a:pPr marL="342900" indent="-342900">
              <a:lnSpc>
                <a:spcPct val="120000"/>
              </a:lnSpc>
              <a:buFont typeface="Symbol" panose="05050102010706020507" pitchFamily="18" charset="2"/>
              <a:buChar char=""/>
            </a:pPr>
            <a:r>
              <a:rPr lang="en-GB" sz="1400" dirty="0">
                <a:latin typeface="Calibri" panose="020F0502020204030204" pitchFamily="34" charset="0"/>
                <a:ea typeface="Times New Roman" panose="02020603050405020304" pitchFamily="18" charset="0"/>
              </a:rPr>
              <a:t>The number of claimants in Buckinghamshire </a:t>
            </a:r>
            <a:r>
              <a:rPr lang="en-GB" sz="1400" b="1" dirty="0">
                <a:latin typeface="Calibri" panose="020F0502020204030204" pitchFamily="34" charset="0"/>
                <a:ea typeface="Times New Roman" panose="02020603050405020304" pitchFamily="18" charset="0"/>
              </a:rPr>
              <a:t>rose by 175 </a:t>
            </a:r>
            <a:r>
              <a:rPr lang="en-GB" sz="1400" dirty="0">
                <a:latin typeface="Calibri" panose="020F0502020204030204" pitchFamily="34" charset="0"/>
                <a:ea typeface="Times New Roman" panose="02020603050405020304" pitchFamily="18" charset="0"/>
              </a:rPr>
              <a:t>between February 2023 and March 2023.</a:t>
            </a:r>
            <a:endParaRPr lang="en-GB" sz="1400" dirty="0">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There were </a:t>
            </a:r>
            <a:r>
              <a:rPr lang="en-GB" sz="1400" b="1" dirty="0">
                <a:effectLst/>
                <a:latin typeface="Calibri" panose="020F0502020204030204" pitchFamily="34" charset="0"/>
                <a:ea typeface="Times New Roman" panose="02020603050405020304" pitchFamily="18" charset="0"/>
              </a:rPr>
              <a:t>3</a:t>
            </a:r>
            <a:r>
              <a:rPr lang="en-GB" sz="1400" b="1" dirty="0">
                <a:latin typeface="Calibri" panose="020F0502020204030204" pitchFamily="34" charset="0"/>
                <a:ea typeface="Times New Roman" panose="02020603050405020304" pitchFamily="18" charset="0"/>
              </a:rPr>
              <a:t>,300</a:t>
            </a:r>
            <a:r>
              <a:rPr lang="en-GB" sz="1400" dirty="0">
                <a:effectLst/>
                <a:latin typeface="Calibri" panose="020F0502020204030204" pitchFamily="34" charset="0"/>
                <a:ea typeface="Times New Roman" panose="02020603050405020304" pitchFamily="18" charset="0"/>
              </a:rPr>
              <a:t> more claimants in Buckinghamshire in </a:t>
            </a:r>
            <a:r>
              <a:rPr lang="en-GB" sz="1400" dirty="0">
                <a:latin typeface="Calibri" panose="020F0502020204030204" pitchFamily="34" charset="0"/>
                <a:ea typeface="Times New Roman" panose="02020603050405020304" pitchFamily="18" charset="0"/>
              </a:rPr>
              <a:t>March</a:t>
            </a:r>
            <a:r>
              <a:rPr lang="en-GB" sz="1400" dirty="0">
                <a:effectLst/>
                <a:latin typeface="Calibri" panose="020F0502020204030204" pitchFamily="34" charset="0"/>
                <a:ea typeface="Times New Roman" panose="02020603050405020304" pitchFamily="18" charset="0"/>
              </a:rPr>
              <a:t> 2023 than at the onset of the Covid-19 pandemic in March 2020.</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a:t>
            </a:r>
            <a:r>
              <a:rPr lang="en-GB" sz="1400" dirty="0">
                <a:latin typeface="Calibri" panose="020F0502020204030204" pitchFamily="34" charset="0"/>
                <a:ea typeface="Times New Roman" panose="02020603050405020304" pitchFamily="18" charset="0"/>
              </a:rPr>
              <a:t> (number of claimants as a proportion of working age residents) currently </a:t>
            </a:r>
            <a:r>
              <a:rPr lang="en-GB" sz="1400" dirty="0">
                <a:effectLst/>
                <a:latin typeface="Calibri" panose="020F0502020204030204" pitchFamily="34" charset="0"/>
                <a:ea typeface="Times New Roman" panose="02020603050405020304" pitchFamily="18" charset="0"/>
              </a:rPr>
              <a:t>stands at </a:t>
            </a:r>
            <a:r>
              <a:rPr lang="en-GB" sz="1400" b="1" dirty="0">
                <a:latin typeface="Calibri" panose="020F0502020204030204" pitchFamily="34" charset="0"/>
                <a:ea typeface="Times New Roman" panose="02020603050405020304" pitchFamily="18" charset="0"/>
              </a:rPr>
              <a:t>2.6</a:t>
            </a:r>
            <a:r>
              <a:rPr lang="en-GB" sz="1400" b="1" dirty="0">
                <a:effectLst/>
                <a:latin typeface="Calibri" panose="020F0502020204030204" pitchFamily="34" charset="0"/>
                <a:ea typeface="Times New Roman" panose="02020603050405020304" pitchFamily="18" charset="0"/>
              </a:rPr>
              <a:t>%</a:t>
            </a:r>
            <a:r>
              <a:rPr lang="en-GB" sz="1400" dirty="0">
                <a:effectLst/>
                <a:latin typeface="Calibri" panose="020F0502020204030204" pitchFamily="34" charset="0"/>
                <a:ea typeface="Times New Roman" panose="02020603050405020304" pitchFamily="18" charset="0"/>
              </a:rPr>
              <a:t>,</a:t>
            </a:r>
            <a:r>
              <a:rPr lang="en-GB" sz="1400" b="1" dirty="0">
                <a:effectLst/>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up</a:t>
            </a:r>
            <a:r>
              <a:rPr lang="en-GB" sz="1400" b="1" dirty="0">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from 2.5% in </a:t>
            </a:r>
            <a:r>
              <a:rPr lang="en-GB" sz="1400" dirty="0">
                <a:latin typeface="Calibri" panose="020F0502020204030204" pitchFamily="34" charset="0"/>
                <a:ea typeface="Times New Roman" panose="02020603050405020304" pitchFamily="18" charset="0"/>
              </a:rPr>
              <a:t>February</a:t>
            </a:r>
            <a:r>
              <a:rPr lang="en-GB" sz="1400" dirty="0">
                <a:effectLst/>
                <a:latin typeface="Calibri" panose="020F0502020204030204" pitchFamily="34" charset="0"/>
                <a:ea typeface="Times New Roman" panose="02020603050405020304" pitchFamily="18" charset="0"/>
              </a:rPr>
              <a:t> 2023, and lower than the national average of </a:t>
            </a:r>
            <a:r>
              <a:rPr lang="en-GB" sz="1400" dirty="0">
                <a:latin typeface="Calibri" panose="020F0502020204030204" pitchFamily="34" charset="0"/>
                <a:ea typeface="Times New Roman" panose="02020603050405020304" pitchFamily="18" charset="0"/>
              </a:rPr>
              <a:t>3.8</a:t>
            </a:r>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When compared to other LEP areas, Buckinghamshire has the </a:t>
            </a:r>
            <a:r>
              <a:rPr lang="en-GB" sz="1400" b="1" dirty="0">
                <a:latin typeface="Calibri" panose="020F0502020204030204" pitchFamily="34" charset="0"/>
                <a:ea typeface="Times New Roman" panose="02020603050405020304" pitchFamily="18" charset="0"/>
              </a:rPr>
              <a:t>11</a:t>
            </a:r>
            <a:r>
              <a:rPr lang="en-GB" sz="1400" b="1" baseline="30000" dirty="0">
                <a:effectLst/>
                <a:latin typeface="Calibri" panose="020F0502020204030204" pitchFamily="34" charset="0"/>
                <a:ea typeface="Times New Roman" panose="02020603050405020304" pitchFamily="18" charset="0"/>
              </a:rPr>
              <a:t>th</a:t>
            </a:r>
            <a:r>
              <a:rPr lang="en-GB" sz="1400" b="1" dirty="0">
                <a:effectLst/>
                <a:latin typeface="Calibri" panose="020F0502020204030204" pitchFamily="34" charset="0"/>
                <a:ea typeface="Times New Roman" panose="02020603050405020304" pitchFamily="18" charset="0"/>
              </a:rPr>
              <a:t> lowest</a:t>
            </a:r>
            <a:r>
              <a:rPr lang="en-GB" sz="1400" dirty="0">
                <a:effectLst/>
                <a:latin typeface="Calibri" panose="020F0502020204030204" pitchFamily="34" charset="0"/>
                <a:ea typeface="Times New Roman" panose="02020603050405020304" pitchFamily="18" charset="0"/>
              </a:rPr>
              <a:t> Claimant Count rate out of 38 LEP areas (up from having the fourth lowest rate pre-pandemic).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 was 0.9 percentage points higher in March 2023 than March 2020, </a:t>
            </a:r>
            <a:r>
              <a:rPr lang="en-GB" sz="1400" dirty="0">
                <a:latin typeface="Calibri" panose="020F0502020204030204" pitchFamily="34" charset="0"/>
                <a:ea typeface="Times New Roman" panose="02020603050405020304" pitchFamily="18" charset="0"/>
              </a:rPr>
              <a:t>compared to 0.8 percentage point higher </a:t>
            </a:r>
            <a:r>
              <a:rPr lang="en-GB" sz="1400" dirty="0">
                <a:effectLst/>
                <a:latin typeface="Calibri" panose="020F0502020204030204" pitchFamily="34" charset="0"/>
                <a:ea typeface="Times New Roman" panose="02020603050405020304" pitchFamily="18" charset="0"/>
              </a:rPr>
              <a:t>nationally.</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1400" b="1" dirty="0">
                <a:effectLst/>
                <a:latin typeface="Calibri" panose="020F0502020204030204" pitchFamily="34" charset="0"/>
                <a:ea typeface="Times New Roman" panose="02020603050405020304" pitchFamily="18" charset="0"/>
              </a:rPr>
              <a:t>Wycombe</a:t>
            </a:r>
            <a:r>
              <a:rPr lang="en-GB" sz="1400" dirty="0">
                <a:effectLst/>
                <a:latin typeface="Calibri" panose="020F0502020204030204" pitchFamily="34" charset="0"/>
                <a:ea typeface="Times New Roman" panose="02020603050405020304" pitchFamily="18" charset="0"/>
              </a:rPr>
              <a:t> parliamentary constituency area (4.0%).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25-49 year olds make up a greater proportion of all those claiming currently than in March 2020, whilst a smaller proportion are aged 50+ and 16-24.</a:t>
            </a: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rPr>
              <a:t>London has experienced the largest increase in Claimant Count rates since the start of the pandemic, with edge-of-London areas (particularly those close to Heathrow and Gatwick airports) tending to see higher than average increases in Claimant Count rates and higher than average levels of furloughing.</a:t>
            </a:r>
          </a:p>
          <a:p>
            <a:pPr marL="0" lvl="0" indent="0">
              <a:buNone/>
            </a:pPr>
            <a:endParaRPr lang="en-GB" sz="3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82592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BC78-9D9B-48EA-BD4E-CFE0B4C212A5}"/>
              </a:ext>
            </a:extLst>
          </p:cNvPr>
          <p:cNvSpPr>
            <a:spLocks noGrp="1"/>
          </p:cNvSpPr>
          <p:nvPr>
            <p:ph type="title"/>
          </p:nvPr>
        </p:nvSpPr>
        <p:spPr>
          <a:xfrm>
            <a:off x="328474" y="221661"/>
            <a:ext cx="7886700" cy="936368"/>
          </a:xfrm>
        </p:spPr>
        <p:txBody>
          <a:bodyPr/>
          <a:lstStyle/>
          <a:p>
            <a:r>
              <a:rPr lang="en-GB" b="1" dirty="0"/>
              <a:t>Table 1: Claimant Count – March 2023</a:t>
            </a:r>
          </a:p>
        </p:txBody>
      </p:sp>
      <p:graphicFrame>
        <p:nvGraphicFramePr>
          <p:cNvPr id="4" name="Table 4">
            <a:extLst>
              <a:ext uri="{FF2B5EF4-FFF2-40B4-BE49-F238E27FC236}">
                <a16:creationId xmlns:a16="http://schemas.microsoft.com/office/drawing/2014/main" id="{668CFB39-273B-4655-B197-5B1AA75852D2}"/>
              </a:ext>
            </a:extLst>
          </p:cNvPr>
          <p:cNvGraphicFramePr>
            <a:graphicFrameLocks noGrp="1"/>
          </p:cNvGraphicFramePr>
          <p:nvPr>
            <p:ph idx="1"/>
            <p:extLst>
              <p:ext uri="{D42A27DB-BD31-4B8C-83A1-F6EECF244321}">
                <p14:modId xmlns:p14="http://schemas.microsoft.com/office/powerpoint/2010/main" val="3454821425"/>
              </p:ext>
            </p:extLst>
          </p:nvPr>
        </p:nvGraphicFramePr>
        <p:xfrm>
          <a:off x="399497" y="1249075"/>
          <a:ext cx="8186873" cy="4293886"/>
        </p:xfrm>
        <a:graphic>
          <a:graphicData uri="http://schemas.openxmlformats.org/drawingml/2006/table">
            <a:tbl>
              <a:tblPr firstRow="1" bandRow="1">
                <a:tableStyleId>{93296810-A885-4BE3-A3E7-6D5BEEA58F35}</a:tableStyleId>
              </a:tblPr>
              <a:tblGrid>
                <a:gridCol w="1426847">
                  <a:extLst>
                    <a:ext uri="{9D8B030D-6E8A-4147-A177-3AD203B41FA5}">
                      <a16:colId xmlns:a16="http://schemas.microsoft.com/office/drawing/2014/main" val="1249537814"/>
                    </a:ext>
                  </a:extLst>
                </a:gridCol>
                <a:gridCol w="1126671">
                  <a:extLst>
                    <a:ext uri="{9D8B030D-6E8A-4147-A177-3AD203B41FA5}">
                      <a16:colId xmlns:a16="http://schemas.microsoft.com/office/drawing/2014/main" val="305200462"/>
                    </a:ext>
                  </a:extLst>
                </a:gridCol>
                <a:gridCol w="1126671">
                  <a:extLst>
                    <a:ext uri="{9D8B030D-6E8A-4147-A177-3AD203B41FA5}">
                      <a16:colId xmlns:a16="http://schemas.microsoft.com/office/drawing/2014/main" val="3726718846"/>
                    </a:ext>
                  </a:extLst>
                </a:gridCol>
                <a:gridCol w="1126671">
                  <a:extLst>
                    <a:ext uri="{9D8B030D-6E8A-4147-A177-3AD203B41FA5}">
                      <a16:colId xmlns:a16="http://schemas.microsoft.com/office/drawing/2014/main" val="4180364089"/>
                    </a:ext>
                  </a:extLst>
                </a:gridCol>
                <a:gridCol w="1126671">
                  <a:extLst>
                    <a:ext uri="{9D8B030D-6E8A-4147-A177-3AD203B41FA5}">
                      <a16:colId xmlns:a16="http://schemas.microsoft.com/office/drawing/2014/main" val="133471129"/>
                    </a:ext>
                  </a:extLst>
                </a:gridCol>
                <a:gridCol w="1126671">
                  <a:extLst>
                    <a:ext uri="{9D8B030D-6E8A-4147-A177-3AD203B41FA5}">
                      <a16:colId xmlns:a16="http://schemas.microsoft.com/office/drawing/2014/main" val="191910851"/>
                    </a:ext>
                  </a:extLst>
                </a:gridCol>
                <a:gridCol w="1126671">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rPr>
                        <a:t>Area</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gridSpan="2">
                  <a:txBody>
                    <a:bodyPr/>
                    <a:lstStyle/>
                    <a:p>
                      <a:pPr algn="ctr" fontAlgn="ctr"/>
                      <a:r>
                        <a:rPr lang="en-GB" sz="1400" u="none" strike="noStrike" dirty="0">
                          <a:effectLst/>
                        </a:rPr>
                        <a:t>March 2020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ctr"/>
                      <a:r>
                        <a:rPr lang="en-GB" sz="1400" b="1" u="none" strike="noStrike" dirty="0">
                          <a:solidFill>
                            <a:schemeClr val="bg1"/>
                          </a:solidFill>
                          <a:effectLst/>
                        </a:rPr>
                        <a:t>March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b"/>
                      <a:r>
                        <a:rPr lang="en-GB" sz="1400" b="1" u="none" strike="noStrike" dirty="0">
                          <a:solidFill>
                            <a:schemeClr val="bg1"/>
                          </a:solidFill>
                          <a:effectLst/>
                        </a:rPr>
                        <a:t>March 2020 - March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400" u="none" strike="noStrike" dirty="0">
                          <a:effectLst/>
                        </a:rPr>
                        <a:t> </a:t>
                      </a:r>
                      <a:r>
                        <a:rPr lang="en-GB" sz="1400" b="0" u="none" strike="noStrike" dirty="0">
                          <a:solidFill>
                            <a:srgbClr val="000000"/>
                          </a:solidFill>
                          <a:effectLs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a:solidFill>
                            <a:srgbClr val="000000"/>
                          </a:solidFill>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dirty="0">
                          <a:solidFill>
                            <a:srgbClr val="000000"/>
                          </a:solidFill>
                          <a:effectLst/>
                        </a:rPr>
                        <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dirty="0">
                          <a:solidFill>
                            <a:srgbClr val="000000"/>
                          </a:solidFill>
                          <a:effectLst/>
                        </a:rPr>
                        <a:t>Change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a:solidFill>
                            <a:srgbClr val="000000"/>
                          </a:solidFill>
                          <a:effectLst/>
                        </a:rPr>
                        <a:t>% point change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527554147"/>
                  </a:ext>
                </a:extLst>
              </a:tr>
              <a:tr h="393292">
                <a:tc>
                  <a:txBody>
                    <a:bodyPr/>
                    <a:lstStyle/>
                    <a:p>
                      <a:pPr lvl="1" algn="l" fontAlgn="b"/>
                      <a:r>
                        <a:rPr lang="en-GB" sz="1400" u="none" strike="noStrike">
                          <a:effectLst/>
                        </a:rPr>
                        <a:t>Aylesbury</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1.8</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2,285</a:t>
                      </a:r>
                    </a:p>
                  </a:txBody>
                  <a:tcPr marL="7620" marR="7620" marT="7620" marB="0"/>
                </a:tc>
                <a:tc>
                  <a:txBody>
                    <a:bodyPr/>
                    <a:lstStyle/>
                    <a:p>
                      <a:pPr algn="r" fontAlgn="b"/>
                      <a:r>
                        <a:rPr lang="en-GB" sz="1400" b="0" i="0" u="none" strike="noStrike">
                          <a:solidFill>
                            <a:srgbClr val="000000"/>
                          </a:solidFill>
                          <a:effectLst/>
                          <a:latin typeface="+mn-lt"/>
                        </a:rPr>
                        <a:t>2.8</a:t>
                      </a:r>
                    </a:p>
                  </a:txBody>
                  <a:tcPr marL="7620" marR="7620" marT="7620" marB="0"/>
                </a:tc>
                <a:tc>
                  <a:txBody>
                    <a:bodyPr/>
                    <a:lstStyle/>
                    <a:p>
                      <a:pPr algn="r" fontAlgn="b"/>
                      <a:r>
                        <a:rPr lang="en-GB" sz="1400" b="0" i="0" u="none" strike="noStrike">
                          <a:solidFill>
                            <a:srgbClr val="000000"/>
                          </a:solidFill>
                          <a:effectLst/>
                          <a:latin typeface="+mn-lt"/>
                        </a:rPr>
                        <a:t>865</a:t>
                      </a:r>
                    </a:p>
                  </a:txBody>
                  <a:tcPr marL="7620" marR="7620" marT="7620" marB="0"/>
                </a:tc>
                <a:tc>
                  <a:txBody>
                    <a:bodyPr/>
                    <a:lstStyle/>
                    <a:p>
                      <a:pPr algn="r" fontAlgn="b"/>
                      <a:r>
                        <a:rPr lang="en-GB" sz="1400" b="0" i="0" u="none" strike="noStrike">
                          <a:solidFill>
                            <a:srgbClr val="000000"/>
                          </a:solidFill>
                          <a:effectLst/>
                          <a:latin typeface="+mn-lt"/>
                        </a:rPr>
                        <a:t>1.0</a:t>
                      </a:r>
                    </a:p>
                  </a:txBody>
                  <a:tcPr marL="7620" marR="7620" marT="7620" marB="0"/>
                </a:tc>
                <a:extLst>
                  <a:ext uri="{0D108BD9-81ED-4DB2-BD59-A6C34878D82A}">
                    <a16:rowId xmlns:a16="http://schemas.microsoft.com/office/drawing/2014/main" val="2548708749"/>
                  </a:ext>
                </a:extLst>
              </a:tr>
              <a:tr h="393292">
                <a:tc>
                  <a:txBody>
                    <a:bodyPr/>
                    <a:lstStyle/>
                    <a:p>
                      <a:pPr lvl="1" algn="l" fontAlgn="b"/>
                      <a:r>
                        <a:rPr lang="en-GB" sz="1400" u="none" strike="noStrike">
                          <a:effectLst/>
                        </a:rPr>
                        <a:t>Beaconsfield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820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1,315</a:t>
                      </a:r>
                    </a:p>
                  </a:txBody>
                  <a:tcPr marL="7620" marR="7620" marT="7620" marB="0"/>
                </a:tc>
                <a:tc>
                  <a:txBody>
                    <a:bodyPr/>
                    <a:lstStyle/>
                    <a:p>
                      <a:pPr algn="r" fontAlgn="b"/>
                      <a:r>
                        <a:rPr lang="en-GB" sz="1400" b="0" i="0" u="none" strike="noStrike">
                          <a:solidFill>
                            <a:srgbClr val="000000"/>
                          </a:solidFill>
                          <a:effectLst/>
                          <a:latin typeface="+mn-lt"/>
                        </a:rPr>
                        <a:t>2.2</a:t>
                      </a:r>
                    </a:p>
                  </a:txBody>
                  <a:tcPr marL="7620" marR="7620" marT="7620" marB="0"/>
                </a:tc>
                <a:tc>
                  <a:txBody>
                    <a:bodyPr/>
                    <a:lstStyle/>
                    <a:p>
                      <a:pPr algn="r" fontAlgn="b"/>
                      <a:r>
                        <a:rPr lang="en-GB" sz="1400" b="0" i="0" u="none" strike="noStrike">
                          <a:solidFill>
                            <a:srgbClr val="000000"/>
                          </a:solidFill>
                          <a:effectLst/>
                          <a:latin typeface="+mn-lt"/>
                        </a:rPr>
                        <a:t>495</a:t>
                      </a:r>
                    </a:p>
                  </a:txBody>
                  <a:tcPr marL="7620" marR="7620" marT="7620" marB="0"/>
                </a:tc>
                <a:tc>
                  <a:txBody>
                    <a:bodyPr/>
                    <a:lstStyle/>
                    <a:p>
                      <a:pPr algn="r" fontAlgn="b"/>
                      <a:r>
                        <a:rPr lang="en-GB" sz="1400" b="0" i="0" u="none" strike="noStrike">
                          <a:solidFill>
                            <a:srgbClr val="000000"/>
                          </a:solidFill>
                          <a:effectLst/>
                          <a:latin typeface="+mn-lt"/>
                        </a:rPr>
                        <a:t>0.8</a:t>
                      </a:r>
                    </a:p>
                  </a:txBody>
                  <a:tcPr marL="7620" marR="7620" marT="7620" marB="0"/>
                </a:tc>
                <a:extLst>
                  <a:ext uri="{0D108BD9-81ED-4DB2-BD59-A6C34878D82A}">
                    <a16:rowId xmlns:a16="http://schemas.microsoft.com/office/drawing/2014/main" val="374224658"/>
                  </a:ext>
                </a:extLst>
              </a:tr>
              <a:tr h="393292">
                <a:tc>
                  <a:txBody>
                    <a:bodyPr/>
                    <a:lstStyle/>
                    <a:p>
                      <a:pPr lvl="1" algn="l" fontAlgn="b"/>
                      <a:r>
                        <a:rPr lang="en-GB" sz="1400" u="none" strike="noStrike">
                          <a:effectLst/>
                        </a:rPr>
                        <a:t>Buckingham</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710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1.1</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1,295</a:t>
                      </a:r>
                    </a:p>
                  </a:txBody>
                  <a:tcPr marL="7620" marR="7620" marT="7620" marB="0"/>
                </a:tc>
                <a:tc>
                  <a:txBody>
                    <a:bodyPr/>
                    <a:lstStyle/>
                    <a:p>
                      <a:pPr algn="r" fontAlgn="b"/>
                      <a:r>
                        <a:rPr lang="en-GB" sz="1400" b="0" i="0" u="none" strike="noStrike">
                          <a:solidFill>
                            <a:srgbClr val="000000"/>
                          </a:solidFill>
                          <a:effectLst/>
                          <a:latin typeface="+mn-lt"/>
                        </a:rPr>
                        <a:t>2.0</a:t>
                      </a:r>
                    </a:p>
                  </a:txBody>
                  <a:tcPr marL="7620" marR="7620" marT="7620" marB="0"/>
                </a:tc>
                <a:tc>
                  <a:txBody>
                    <a:bodyPr/>
                    <a:lstStyle/>
                    <a:p>
                      <a:pPr algn="r" fontAlgn="b"/>
                      <a:r>
                        <a:rPr lang="en-GB" sz="1400" b="0" i="0" u="none" strike="noStrike">
                          <a:solidFill>
                            <a:srgbClr val="000000"/>
                          </a:solidFill>
                          <a:effectLst/>
                          <a:latin typeface="+mn-lt"/>
                        </a:rPr>
                        <a:t>585</a:t>
                      </a:r>
                    </a:p>
                  </a:txBody>
                  <a:tcPr marL="7620" marR="7620" marT="7620" marB="0"/>
                </a:tc>
                <a:tc>
                  <a:txBody>
                    <a:bodyPr/>
                    <a:lstStyle/>
                    <a:p>
                      <a:pPr algn="r" fontAlgn="b"/>
                      <a:r>
                        <a:rPr lang="en-GB" sz="1400" b="0" i="0" u="none" strike="noStrike">
                          <a:solidFill>
                            <a:srgbClr val="000000"/>
                          </a:solidFill>
                          <a:effectLst/>
                          <a:latin typeface="+mn-lt"/>
                        </a:rPr>
                        <a:t>0.9</a:t>
                      </a:r>
                    </a:p>
                  </a:txBody>
                  <a:tcPr marL="7620" marR="7620" marT="7620" marB="0"/>
                </a:tc>
                <a:extLst>
                  <a:ext uri="{0D108BD9-81ED-4DB2-BD59-A6C34878D82A}">
                    <a16:rowId xmlns:a16="http://schemas.microsoft.com/office/drawing/2014/main" val="1025161210"/>
                  </a:ext>
                </a:extLst>
              </a:tr>
              <a:tr h="460636">
                <a:tc>
                  <a:txBody>
                    <a:bodyPr/>
                    <a:lstStyle/>
                    <a:p>
                      <a:pPr lvl="1" algn="l" fontAlgn="b"/>
                      <a:r>
                        <a:rPr lang="en-GB" sz="1400" u="none" strike="noStrike" dirty="0">
                          <a:effectLst/>
                        </a:rPr>
                        <a:t>Chesham and Amersham</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750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1,215</a:t>
                      </a:r>
                    </a:p>
                  </a:txBody>
                  <a:tcPr marL="7620" marR="7620" marT="7620" marB="0"/>
                </a:tc>
                <a:tc>
                  <a:txBody>
                    <a:bodyPr/>
                    <a:lstStyle/>
                    <a:p>
                      <a:pPr algn="r" fontAlgn="b"/>
                      <a:r>
                        <a:rPr lang="en-GB" sz="1400" b="0" i="0" u="none" strike="noStrike" dirty="0">
                          <a:solidFill>
                            <a:srgbClr val="000000"/>
                          </a:solidFill>
                          <a:effectLst/>
                          <a:latin typeface="+mn-lt"/>
                        </a:rPr>
                        <a:t>2.2</a:t>
                      </a:r>
                    </a:p>
                  </a:txBody>
                  <a:tcPr marL="7620" marR="7620" marT="7620" marB="0"/>
                </a:tc>
                <a:tc>
                  <a:txBody>
                    <a:bodyPr/>
                    <a:lstStyle/>
                    <a:p>
                      <a:pPr algn="r" fontAlgn="b"/>
                      <a:r>
                        <a:rPr lang="en-GB" sz="1400" b="0" i="0" u="none" strike="noStrike">
                          <a:solidFill>
                            <a:srgbClr val="000000"/>
                          </a:solidFill>
                          <a:effectLst/>
                          <a:latin typeface="+mn-lt"/>
                        </a:rPr>
                        <a:t>465</a:t>
                      </a:r>
                    </a:p>
                  </a:txBody>
                  <a:tcPr marL="7620" marR="7620" marT="7620" marB="0"/>
                </a:tc>
                <a:tc>
                  <a:txBody>
                    <a:bodyPr/>
                    <a:lstStyle/>
                    <a:p>
                      <a:pPr algn="r" fontAlgn="b"/>
                      <a:r>
                        <a:rPr lang="en-GB" sz="1400" b="0" i="0" u="none" strike="noStrike">
                          <a:solidFill>
                            <a:srgbClr val="000000"/>
                          </a:solidFill>
                          <a:effectLst/>
                          <a:latin typeface="+mn-lt"/>
                        </a:rPr>
                        <a:t>0.8</a:t>
                      </a:r>
                    </a:p>
                  </a:txBody>
                  <a:tcPr marL="7620" marR="7620" marT="7620" marB="0"/>
                </a:tc>
                <a:extLst>
                  <a:ext uri="{0D108BD9-81ED-4DB2-BD59-A6C34878D82A}">
                    <a16:rowId xmlns:a16="http://schemas.microsoft.com/office/drawing/2014/main" val="559763272"/>
                  </a:ext>
                </a:extLst>
              </a:tr>
              <a:tr h="393292">
                <a:tc>
                  <a:txBody>
                    <a:bodyPr/>
                    <a:lstStyle/>
                    <a:p>
                      <a:pPr lvl="1" algn="l" fontAlgn="b"/>
                      <a:r>
                        <a:rPr lang="en-GB" sz="1400" u="none" strike="noStrike">
                          <a:effectLst/>
                        </a:rPr>
                        <a:t>Wycombe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1,840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2.6</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2,730</a:t>
                      </a:r>
                    </a:p>
                  </a:txBody>
                  <a:tcPr marL="7620" marR="7620" marT="7620" marB="0"/>
                </a:tc>
                <a:tc>
                  <a:txBody>
                    <a:bodyPr/>
                    <a:lstStyle/>
                    <a:p>
                      <a:pPr algn="r" fontAlgn="b"/>
                      <a:r>
                        <a:rPr lang="en-GB" sz="1400" b="0" i="0" u="none" strike="noStrike">
                          <a:solidFill>
                            <a:srgbClr val="000000"/>
                          </a:solidFill>
                          <a:effectLst/>
                          <a:latin typeface="+mn-lt"/>
                        </a:rPr>
                        <a:t>4.0</a:t>
                      </a:r>
                    </a:p>
                  </a:txBody>
                  <a:tcPr marL="7620" marR="7620" marT="7620" marB="0"/>
                </a:tc>
                <a:tc>
                  <a:txBody>
                    <a:bodyPr/>
                    <a:lstStyle/>
                    <a:p>
                      <a:pPr algn="r" fontAlgn="b"/>
                      <a:r>
                        <a:rPr lang="en-GB" sz="1400" b="0" i="0" u="none" strike="noStrike" dirty="0">
                          <a:solidFill>
                            <a:srgbClr val="000000"/>
                          </a:solidFill>
                          <a:effectLst/>
                          <a:latin typeface="+mn-lt"/>
                        </a:rPr>
                        <a:t>890</a:t>
                      </a:r>
                    </a:p>
                  </a:txBody>
                  <a:tcPr marL="7620" marR="7620" marT="7620" marB="0"/>
                </a:tc>
                <a:tc>
                  <a:txBody>
                    <a:bodyPr/>
                    <a:lstStyle/>
                    <a:p>
                      <a:pPr algn="r" fontAlgn="b"/>
                      <a:r>
                        <a:rPr lang="en-GB" sz="1400" b="0" i="0" u="none" strike="noStrike" dirty="0">
                          <a:solidFill>
                            <a:srgbClr val="000000"/>
                          </a:solidFill>
                          <a:effectLst/>
                          <a:latin typeface="+mn-lt"/>
                        </a:rPr>
                        <a:t>1.4</a:t>
                      </a:r>
                    </a:p>
                  </a:txBody>
                  <a:tcPr marL="7620" marR="7620" marT="7620" marB="0"/>
                </a:tc>
                <a:extLst>
                  <a:ext uri="{0D108BD9-81ED-4DB2-BD59-A6C34878D82A}">
                    <a16:rowId xmlns:a16="http://schemas.microsoft.com/office/drawing/2014/main" val="3378898359"/>
                  </a:ext>
                </a:extLst>
              </a:tr>
              <a:tr h="393292">
                <a:tc>
                  <a:txBody>
                    <a:bodyPr/>
                    <a:lstStyle/>
                    <a:p>
                      <a:pPr algn="l" fontAlgn="b"/>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endParaRPr lang="en-GB" sz="1400" b="1" i="0" u="none" strike="noStrike" dirty="0">
                        <a:solidFill>
                          <a:srgbClr val="000000"/>
                        </a:solidFill>
                        <a:effectLst/>
                        <a:latin typeface="+mn-lt"/>
                        <a:cs typeface="Arial" panose="020B0604020202020204" pitchFamily="34" charset="0"/>
                      </a:endParaRPr>
                    </a:p>
                  </a:txBody>
                  <a:tcPr marL="7620" marR="7620" marT="7620" marB="0"/>
                </a:tc>
                <a:tc>
                  <a:txBody>
                    <a:bodyPr/>
                    <a:lstStyle/>
                    <a:p>
                      <a:pPr algn="r" fontAlgn="t"/>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extLst>
                  <a:ext uri="{0D108BD9-81ED-4DB2-BD59-A6C34878D82A}">
                    <a16:rowId xmlns:a16="http://schemas.microsoft.com/office/drawing/2014/main" val="2142116898"/>
                  </a:ext>
                </a:extLst>
              </a:tr>
              <a:tr h="393292">
                <a:tc>
                  <a:txBody>
                    <a:bodyPr/>
                    <a:lstStyle/>
                    <a:p>
                      <a:pPr algn="l" fontAlgn="b"/>
                      <a:r>
                        <a:rPr lang="en-GB" sz="1400" b="1" u="none" strike="noStrike">
                          <a:effectLst/>
                        </a:rPr>
                        <a:t>Buckinghamshire</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dirty="0">
                          <a:effectLst/>
                        </a:rPr>
                        <a:t>5,540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a:effectLst/>
                        </a:rPr>
                        <a:t>1.7</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1" i="0" u="none" strike="noStrike">
                          <a:solidFill>
                            <a:srgbClr val="000000"/>
                          </a:solidFill>
                          <a:effectLst/>
                          <a:latin typeface="+mn-lt"/>
                        </a:rPr>
                        <a:t>8,840</a:t>
                      </a:r>
                    </a:p>
                  </a:txBody>
                  <a:tcPr marL="7620" marR="7620" marT="7620" marB="0"/>
                </a:tc>
                <a:tc>
                  <a:txBody>
                    <a:bodyPr/>
                    <a:lstStyle/>
                    <a:p>
                      <a:pPr algn="r" fontAlgn="b"/>
                      <a:r>
                        <a:rPr lang="en-GB" sz="1400" b="1" i="0" u="none" strike="noStrike" dirty="0">
                          <a:solidFill>
                            <a:srgbClr val="000000"/>
                          </a:solidFill>
                          <a:effectLst/>
                          <a:latin typeface="+mn-lt"/>
                        </a:rPr>
                        <a:t>2.6</a:t>
                      </a:r>
                    </a:p>
                  </a:txBody>
                  <a:tcPr marL="7620" marR="7620" marT="7620" marB="0"/>
                </a:tc>
                <a:tc>
                  <a:txBody>
                    <a:bodyPr/>
                    <a:lstStyle/>
                    <a:p>
                      <a:pPr algn="r" fontAlgn="b"/>
                      <a:r>
                        <a:rPr lang="en-GB" sz="1400" b="1" i="0" u="none" strike="noStrike" dirty="0">
                          <a:solidFill>
                            <a:srgbClr val="000000"/>
                          </a:solidFill>
                          <a:effectLst/>
                          <a:latin typeface="+mn-lt"/>
                        </a:rPr>
                        <a:t>3,300</a:t>
                      </a:r>
                    </a:p>
                  </a:txBody>
                  <a:tcPr marL="7620" marR="7620" marT="7620" marB="0"/>
                </a:tc>
                <a:tc>
                  <a:txBody>
                    <a:bodyPr/>
                    <a:lstStyle/>
                    <a:p>
                      <a:pPr algn="r" fontAlgn="b"/>
                      <a:r>
                        <a:rPr lang="en-GB" sz="1400" b="1" i="0" u="none" strike="noStrike" dirty="0">
                          <a:solidFill>
                            <a:srgbClr val="000000"/>
                          </a:solidFill>
                          <a:effectLst/>
                          <a:latin typeface="+mn-lt"/>
                        </a:rPr>
                        <a:t>0.9</a:t>
                      </a:r>
                    </a:p>
                  </a:txBody>
                  <a:tcPr marL="7620" marR="7620" marT="7620" marB="0"/>
                </a:tc>
                <a:extLst>
                  <a:ext uri="{0D108BD9-81ED-4DB2-BD59-A6C34878D82A}">
                    <a16:rowId xmlns:a16="http://schemas.microsoft.com/office/drawing/2014/main" val="1577093800"/>
                  </a:ext>
                </a:extLst>
              </a:tr>
              <a:tr h="393292">
                <a:tc>
                  <a:txBody>
                    <a:bodyPr/>
                    <a:lstStyle/>
                    <a:p>
                      <a:pPr algn="l" fontAlgn="b"/>
                      <a:r>
                        <a:rPr lang="en-GB" sz="1400" u="none" strike="noStrike">
                          <a:effectLst/>
                        </a:rPr>
                        <a:t>England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1,063,505</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3.0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0" i="0" u="none" strike="noStrike">
                          <a:solidFill>
                            <a:srgbClr val="333333"/>
                          </a:solidFill>
                          <a:effectLst/>
                          <a:latin typeface="+mn-lt"/>
                        </a:rPr>
                        <a:t>1,360,305</a:t>
                      </a:r>
                    </a:p>
                  </a:txBody>
                  <a:tcPr marL="7620" marR="7620" marT="7620" marB="0"/>
                </a:tc>
                <a:tc>
                  <a:txBody>
                    <a:bodyPr/>
                    <a:lstStyle/>
                    <a:p>
                      <a:pPr algn="r" fontAlgn="b"/>
                      <a:r>
                        <a:rPr lang="en-GB" sz="1400" b="0" i="0" u="none" strike="noStrike">
                          <a:solidFill>
                            <a:srgbClr val="000000"/>
                          </a:solidFill>
                          <a:effectLst/>
                          <a:latin typeface="+mn-lt"/>
                        </a:rPr>
                        <a:t>3.8</a:t>
                      </a:r>
                    </a:p>
                  </a:txBody>
                  <a:tcPr marL="7620" marR="7620" marT="7620" marB="0"/>
                </a:tc>
                <a:tc>
                  <a:txBody>
                    <a:bodyPr/>
                    <a:lstStyle/>
                    <a:p>
                      <a:pPr algn="r" fontAlgn="b"/>
                      <a:r>
                        <a:rPr lang="en-GB" sz="1400" b="0" i="0" u="none" strike="noStrike">
                          <a:solidFill>
                            <a:srgbClr val="000000"/>
                          </a:solidFill>
                          <a:effectLst/>
                          <a:latin typeface="+mn-lt"/>
                        </a:rPr>
                        <a:t>296,800</a:t>
                      </a:r>
                    </a:p>
                  </a:txBody>
                  <a:tcPr marL="7620" marR="7620" marT="7620" marB="0"/>
                </a:tc>
                <a:tc>
                  <a:txBody>
                    <a:bodyPr/>
                    <a:lstStyle/>
                    <a:p>
                      <a:pPr algn="r" fontAlgn="b"/>
                      <a:r>
                        <a:rPr lang="en-GB" sz="1400" b="0" i="0" u="none" strike="noStrike" dirty="0">
                          <a:solidFill>
                            <a:srgbClr val="000000"/>
                          </a:solidFill>
                          <a:effectLst/>
                          <a:latin typeface="+mn-lt"/>
                        </a:rPr>
                        <a:t>0.8</a:t>
                      </a:r>
                    </a:p>
                  </a:txBody>
                  <a:tcPr marL="7620" marR="7620" marT="7620" marB="0"/>
                </a:tc>
                <a:extLst>
                  <a:ext uri="{0D108BD9-81ED-4DB2-BD59-A6C34878D82A}">
                    <a16:rowId xmlns:a16="http://schemas.microsoft.com/office/drawing/2014/main" val="1894439850"/>
                  </a:ext>
                </a:extLst>
              </a:tr>
            </a:tbl>
          </a:graphicData>
        </a:graphic>
      </p:graphicFrame>
      <p:sp>
        <p:nvSpPr>
          <p:cNvPr id="6" name="TextBox 5">
            <a:extLst>
              <a:ext uri="{FF2B5EF4-FFF2-40B4-BE49-F238E27FC236}">
                <a16:creationId xmlns:a16="http://schemas.microsoft.com/office/drawing/2014/main" id="{21CAF06B-41B4-4117-BDCC-69EB3036F019}"/>
              </a:ext>
            </a:extLst>
          </p:cNvPr>
          <p:cNvSpPr txBox="1"/>
          <p:nvPr/>
        </p:nvSpPr>
        <p:spPr>
          <a:xfrm>
            <a:off x="6502407" y="5641860"/>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82447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4272151148"/>
              </p:ext>
            </p:extLst>
          </p:nvPr>
        </p:nvGraphicFramePr>
        <p:xfrm>
          <a:off x="628650" y="1472697"/>
          <a:ext cx="8132400" cy="4420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41FD23E-9816-438E-BA8B-E1A00E9C9378}"/>
              </a:ext>
            </a:extLst>
          </p:cNvPr>
          <p:cNvSpPr>
            <a:spLocks noGrp="1"/>
          </p:cNvSpPr>
          <p:nvPr>
            <p:ph type="title"/>
          </p:nvPr>
        </p:nvSpPr>
        <p:spPr>
          <a:xfrm>
            <a:off x="628650" y="115129"/>
            <a:ext cx="7886700" cy="936368"/>
          </a:xfrm>
        </p:spPr>
        <p:txBody>
          <a:bodyPr>
            <a:normAutofit/>
          </a:bodyPr>
          <a:lstStyle/>
          <a:p>
            <a:r>
              <a:rPr lang="en-GB" b="1" dirty="0">
                <a:solidFill>
                  <a:schemeClr val="tx1"/>
                </a:solidFill>
                <a:cs typeface="Arial" panose="020B0604020202020204" pitchFamily="34" charset="0"/>
              </a:rPr>
              <a:t>Chart 1: Claimant Count – March 2023</a:t>
            </a:r>
            <a:endParaRPr lang="en-GB" dirty="0"/>
          </a:p>
        </p:txBody>
      </p:sp>
      <p:sp>
        <p:nvSpPr>
          <p:cNvPr id="8" name="TextBox 7">
            <a:extLst>
              <a:ext uri="{FF2B5EF4-FFF2-40B4-BE49-F238E27FC236}">
                <a16:creationId xmlns:a16="http://schemas.microsoft.com/office/drawing/2014/main" id="{29B5AD83-F5AF-4C1F-9A68-02EE9841F88F}"/>
              </a:ext>
            </a:extLst>
          </p:cNvPr>
          <p:cNvSpPr txBox="1"/>
          <p:nvPr/>
        </p:nvSpPr>
        <p:spPr>
          <a:xfrm>
            <a:off x="0" y="5885895"/>
            <a:ext cx="9144000" cy="1038688"/>
          </a:xfrm>
          <a:prstGeom prst="rect">
            <a:avLst/>
          </a:prstGeom>
          <a:solidFill>
            <a:schemeClr val="bg1"/>
          </a:solidFill>
        </p:spPr>
        <p:txBody>
          <a:bodyPr wrap="square" rtlCol="0">
            <a:spAutoFit/>
          </a:bodyPr>
          <a:lstStyle/>
          <a:p>
            <a:endParaRPr lang="en-GB"/>
          </a:p>
        </p:txBody>
      </p:sp>
      <p:sp>
        <p:nvSpPr>
          <p:cNvPr id="7" name="Oval 6">
            <a:extLst>
              <a:ext uri="{FF2B5EF4-FFF2-40B4-BE49-F238E27FC236}">
                <a16:creationId xmlns:a16="http://schemas.microsoft.com/office/drawing/2014/main" id="{F7EB83D6-104C-4011-8790-BAA7915D1A49}"/>
              </a:ext>
            </a:extLst>
          </p:cNvPr>
          <p:cNvSpPr/>
          <p:nvPr/>
        </p:nvSpPr>
        <p:spPr>
          <a:xfrm>
            <a:off x="1315317" y="1360349"/>
            <a:ext cx="1651618"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3,300</a:t>
            </a:r>
            <a:r>
              <a:rPr lang="en-GB" sz="1400" dirty="0"/>
              <a:t> more claimants in March 2023 than in March 2020</a:t>
            </a:r>
          </a:p>
        </p:txBody>
      </p:sp>
      <p:sp>
        <p:nvSpPr>
          <p:cNvPr id="10" name="TextBox 9">
            <a:extLst>
              <a:ext uri="{FF2B5EF4-FFF2-40B4-BE49-F238E27FC236}">
                <a16:creationId xmlns:a16="http://schemas.microsoft.com/office/drawing/2014/main" id="{CF642E87-8EF7-41E3-8A84-57CF74982082}"/>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116826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8DD5D-F5C2-45CC-8629-E702EC0975DC}"/>
              </a:ext>
            </a:extLst>
          </p:cNvPr>
          <p:cNvSpPr>
            <a:spLocks noGrp="1"/>
          </p:cNvSpPr>
          <p:nvPr>
            <p:ph type="title"/>
          </p:nvPr>
        </p:nvSpPr>
        <p:spPr>
          <a:xfrm>
            <a:off x="235670" y="411291"/>
            <a:ext cx="8672660" cy="936368"/>
          </a:xfrm>
        </p:spPr>
        <p:txBody>
          <a:bodyPr>
            <a:normAutofit fontScale="90000"/>
          </a:bodyPr>
          <a:lstStyle/>
          <a:p>
            <a:r>
              <a:rPr lang="en-GB" sz="3100" b="1" dirty="0">
                <a:cs typeface="Arial" panose="020B0604020202020204" pitchFamily="34" charset="0"/>
              </a:rPr>
              <a:t>Chart 3: Claimant Count rate % point change (March 2020 to March 2023) by Local Enterprise Partnership (LEP) area</a:t>
            </a:r>
            <a:br>
              <a:rPr lang="en-GB" dirty="0"/>
            </a:br>
            <a:endParaRPr lang="en-GB" dirty="0"/>
          </a:p>
        </p:txBody>
      </p:sp>
      <p:sp>
        <p:nvSpPr>
          <p:cNvPr id="5" name="TextBox 4">
            <a:extLst>
              <a:ext uri="{FF2B5EF4-FFF2-40B4-BE49-F238E27FC236}">
                <a16:creationId xmlns:a16="http://schemas.microsoft.com/office/drawing/2014/main" id="{32B894CE-3488-4917-97F0-953E945B0750}"/>
              </a:ext>
            </a:extLst>
          </p:cNvPr>
          <p:cNvSpPr txBox="1"/>
          <p:nvPr/>
        </p:nvSpPr>
        <p:spPr>
          <a:xfrm>
            <a:off x="0" y="5811719"/>
            <a:ext cx="9144000" cy="1078637"/>
          </a:xfrm>
          <a:prstGeom prst="rect">
            <a:avLst/>
          </a:prstGeom>
          <a:solidFill>
            <a:schemeClr val="bg1"/>
          </a:solidFill>
        </p:spPr>
        <p:txBody>
          <a:bodyPr wrap="square" rtlCol="0">
            <a:spAutoFit/>
          </a:bodyPr>
          <a:lstStyle/>
          <a:p>
            <a:endParaRPr lang="en-GB"/>
          </a:p>
        </p:txBody>
      </p:sp>
      <p:sp>
        <p:nvSpPr>
          <p:cNvPr id="7" name="TextBox 6">
            <a:extLst>
              <a:ext uri="{FF2B5EF4-FFF2-40B4-BE49-F238E27FC236}">
                <a16:creationId xmlns:a16="http://schemas.microsoft.com/office/drawing/2014/main" id="{DF66BE7E-203C-4238-B166-7CDBBA75E8ED}"/>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8" name="Chart 7">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4043861981"/>
              </p:ext>
            </p:extLst>
          </p:nvPr>
        </p:nvGraphicFramePr>
        <p:xfrm>
          <a:off x="82800" y="1091304"/>
          <a:ext cx="9061200" cy="554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982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6F14D55-6035-4E3C-9107-E7A151D579BF}"/>
              </a:ext>
            </a:extLst>
          </p:cNvPr>
          <p:cNvSpPr txBox="1"/>
          <p:nvPr/>
        </p:nvSpPr>
        <p:spPr>
          <a:xfrm>
            <a:off x="0" y="5517232"/>
            <a:ext cx="9144000" cy="1340768"/>
          </a:xfrm>
          <a:prstGeom prst="rect">
            <a:avLst/>
          </a:prstGeom>
          <a:solidFill>
            <a:schemeClr val="bg1"/>
          </a:solidFill>
        </p:spPr>
        <p:txBody>
          <a:bodyPr wrap="square" rtlCol="0">
            <a:spAutoFit/>
          </a:bodyPr>
          <a:lstStyle/>
          <a:p>
            <a:endParaRPr lang="en-GB"/>
          </a:p>
        </p:txBody>
      </p:sp>
      <p:sp>
        <p:nvSpPr>
          <p:cNvPr id="6" name="Title 1">
            <a:extLst>
              <a:ext uri="{FF2B5EF4-FFF2-40B4-BE49-F238E27FC236}">
                <a16:creationId xmlns:a16="http://schemas.microsoft.com/office/drawing/2014/main" id="{4E94CB3A-A406-4686-879C-D18296D4446E}"/>
              </a:ext>
            </a:extLst>
          </p:cNvPr>
          <p:cNvSpPr>
            <a:spLocks noGrp="1"/>
          </p:cNvSpPr>
          <p:nvPr>
            <p:ph type="title"/>
          </p:nvPr>
        </p:nvSpPr>
        <p:spPr>
          <a:xfrm>
            <a:off x="301658" y="248005"/>
            <a:ext cx="8558257" cy="706090"/>
          </a:xfrm>
          <a:solidFill>
            <a:schemeClr val="bg1"/>
          </a:solidFill>
        </p:spPr>
        <p:txBody>
          <a:bodyPr>
            <a:noAutofit/>
          </a:bodyPr>
          <a:lstStyle/>
          <a:p>
            <a:r>
              <a:rPr lang="en-GB" sz="2800" b="1" dirty="0">
                <a:solidFill>
                  <a:schemeClr val="tx1"/>
                </a:solidFill>
                <a:cs typeface="Arial" panose="020B0604020202020204" pitchFamily="34" charset="0"/>
              </a:rPr>
              <a:t>Chart 4: Claimant Count rate by LEP area (March 2023)</a:t>
            </a:r>
          </a:p>
        </p:txBody>
      </p:sp>
      <p:sp>
        <p:nvSpPr>
          <p:cNvPr id="2" name="TextBox 1">
            <a:extLst>
              <a:ext uri="{FF2B5EF4-FFF2-40B4-BE49-F238E27FC236}">
                <a16:creationId xmlns:a16="http://schemas.microsoft.com/office/drawing/2014/main" id="{7766C934-52B4-4A06-A7C0-6A724C9BCEAE}"/>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8" name="Chart 7">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950998726"/>
              </p:ext>
            </p:extLst>
          </p:nvPr>
        </p:nvGraphicFramePr>
        <p:xfrm>
          <a:off x="-69372" y="885585"/>
          <a:ext cx="9144000" cy="588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818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8C9E-4128-493A-BCEE-9E669E75490E}"/>
              </a:ext>
            </a:extLst>
          </p:cNvPr>
          <p:cNvSpPr>
            <a:spLocks noGrp="1"/>
          </p:cNvSpPr>
          <p:nvPr>
            <p:ph type="title"/>
          </p:nvPr>
        </p:nvSpPr>
        <p:spPr>
          <a:xfrm>
            <a:off x="628650" y="339542"/>
            <a:ext cx="7886700" cy="936368"/>
          </a:xfrm>
        </p:spPr>
        <p:txBody>
          <a:bodyPr/>
          <a:lstStyle/>
          <a:p>
            <a:r>
              <a:rPr lang="en-GB" b="1"/>
              <a:t>Characteristics of claimants	</a:t>
            </a:r>
          </a:p>
        </p:txBody>
      </p:sp>
      <p:sp>
        <p:nvSpPr>
          <p:cNvPr id="3" name="Content Placeholder 2">
            <a:extLst>
              <a:ext uri="{FF2B5EF4-FFF2-40B4-BE49-F238E27FC236}">
                <a16:creationId xmlns:a16="http://schemas.microsoft.com/office/drawing/2014/main" id="{6D4A2A55-5B86-4D65-A777-20D763BA85CF}"/>
              </a:ext>
            </a:extLst>
          </p:cNvPr>
          <p:cNvSpPr>
            <a:spLocks noGrp="1"/>
          </p:cNvSpPr>
          <p:nvPr>
            <p:ph idx="1"/>
          </p:nvPr>
        </p:nvSpPr>
        <p:spPr>
          <a:xfrm>
            <a:off x="628650" y="1448552"/>
            <a:ext cx="7886700" cy="4152691"/>
          </a:xfrm>
        </p:spPr>
        <p:txBody>
          <a:bodyPr>
            <a:normAutofit/>
          </a:bodyPr>
          <a:lstStyle/>
          <a:p>
            <a:r>
              <a:rPr lang="en-GB" sz="2400" dirty="0">
                <a:cs typeface="Arial" panose="020B0604020202020204" pitchFamily="34" charset="0"/>
              </a:rPr>
              <a:t>Between March 2020 and March 2023, the Claimant Count rate in Buckinghamshire for men rose by 0.9 percentage points, compared to 0.9 percentage points for women.</a:t>
            </a:r>
          </a:p>
          <a:p>
            <a:r>
              <a:rPr lang="en-GB" sz="2400" dirty="0">
                <a:cs typeface="Arial" panose="020B0604020202020204" pitchFamily="34" charset="0"/>
              </a:rPr>
              <a:t>People aged 25-49 make up a greater proportion of all those claiming now than pre-pandemic.</a:t>
            </a:r>
          </a:p>
          <a:p>
            <a:r>
              <a:rPr lang="en-GB" sz="2400" dirty="0">
                <a:cs typeface="Arial" panose="020B0604020202020204" pitchFamily="34" charset="0"/>
              </a:rPr>
              <a:t>There was a 75% increase in the number of 25-49 year old claimants in Buckinghamshire between March 2020 and March 2023, compared to a 60% increase across all ages.  </a:t>
            </a:r>
          </a:p>
          <a:p>
            <a:endParaRPr lang="en-GB" dirty="0"/>
          </a:p>
        </p:txBody>
      </p:sp>
    </p:spTree>
    <p:extLst>
      <p:ext uri="{BB962C8B-B14F-4D97-AF65-F5344CB8AC3E}">
        <p14:creationId xmlns:p14="http://schemas.microsoft.com/office/powerpoint/2010/main" val="3161025306"/>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id="{EE9AC368-B790-4451-A891-23ECF5E3F698}" vid="{7EBD1B38-A5F8-43DE-8DA7-2602B61023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692A2B2FC12EE45838E6746A4CE41C3" ma:contentTypeVersion="14" ma:contentTypeDescription="Create a new document." ma:contentTypeScope="" ma:versionID="4c88a21ef96d51234b741b74eee2823b">
  <xsd:schema xmlns:xsd="http://www.w3.org/2001/XMLSchema" xmlns:xs="http://www.w3.org/2001/XMLSchema" xmlns:p="http://schemas.microsoft.com/office/2006/metadata/properties" xmlns:ns3="c9b38540-e31f-4222-aae0-baf77bf8fee6" xmlns:ns4="42bbabad-3ba6-49ee-9259-c18f1b89c073" targetNamespace="http://schemas.microsoft.com/office/2006/metadata/properties" ma:root="true" ma:fieldsID="207a88f915715c51faa8852714311a62" ns3:_="" ns4:_="">
    <xsd:import namespace="c9b38540-e31f-4222-aae0-baf77bf8fee6"/>
    <xsd:import namespace="42bbabad-3ba6-49ee-9259-c18f1b89c0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b38540-e31f-4222-aae0-baf77bf8fe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bbabad-3ba6-49ee-9259-c18f1b89c07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0979E3-3BC3-4568-9134-039CDB5C133C}">
  <ds:schemaRefs>
    <ds:schemaRef ds:uri="http://purl.org/dc/dcmityp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elements/1.1/"/>
    <ds:schemaRef ds:uri="42bbabad-3ba6-49ee-9259-c18f1b89c073"/>
    <ds:schemaRef ds:uri="c9b38540-e31f-4222-aae0-baf77bf8fee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64F5AA8-5F2E-4146-9173-C5934393B1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b38540-e31f-4222-aae0-baf77bf8fee6"/>
    <ds:schemaRef ds:uri="42bbabad-3ba6-49ee-9259-c18f1b89c0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45E112-BA1C-460B-B5D6-78E6AB7675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Bucks Skills hub - Presentation</Template>
  <TotalTime>2290</TotalTime>
  <Words>1160</Words>
  <Application>Microsoft Office PowerPoint</Application>
  <PresentationFormat>On-screen Show (4:3)</PresentationFormat>
  <Paragraphs>124</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2" baseType="lpstr">
      <vt:lpstr>Arial</vt:lpstr>
      <vt:lpstr>Calibri</vt:lpstr>
      <vt:lpstr>Calibri Light</vt:lpstr>
      <vt:lpstr>Symbol</vt:lpstr>
      <vt:lpstr>Office Theme</vt:lpstr>
      <vt:lpstr>Worksheet</vt:lpstr>
      <vt:lpstr>Microsoft Excel Worksheet</vt:lpstr>
      <vt:lpstr>PowerPoint Presentation</vt:lpstr>
      <vt:lpstr>Buckinghamshire’s Claimant Count and Alternative Claimant Count </vt:lpstr>
      <vt:lpstr>Background </vt:lpstr>
      <vt:lpstr>Headlines – March 2023 </vt:lpstr>
      <vt:lpstr>Table 1: Claimant Count – March 2023</vt:lpstr>
      <vt:lpstr>Chart 1: Claimant Count – March 2023</vt:lpstr>
      <vt:lpstr>Chart 3: Claimant Count rate % point change (March 2020 to March 2023) by Local Enterprise Partnership (LEP) area </vt:lpstr>
      <vt:lpstr>Chart 4: Claimant Count rate by LEP area (March 2023)</vt:lpstr>
      <vt:lpstr>Characteristics of claimants </vt:lpstr>
      <vt:lpstr>Chart 5: Alternative Claimant Count rate January 2013 to August 2022 – Buckinghamshire  </vt:lpstr>
      <vt:lpstr>Chart 6: Movement of people onto and off ‘out of work’ benefits</vt:lpstr>
      <vt:lpstr>Technical Appendix (1) </vt:lpstr>
      <vt:lpstr>Technical Appendix (2) </vt:lpstr>
      <vt:lpstr>Technical Appendix (3)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Perkins</dc:creator>
  <cp:lastModifiedBy>James Moorhouse</cp:lastModifiedBy>
  <cp:revision>38</cp:revision>
  <dcterms:created xsi:type="dcterms:W3CDTF">2020-10-12T09:50:53Z</dcterms:created>
  <dcterms:modified xsi:type="dcterms:W3CDTF">2023-04-18T08:44:28Z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0x010100D692A2B2FC12EE45838E6746A4CE41C3</vt:lpwstr>
  </property>
  <property fmtid="{D5CDD505-2E9C-101B-9397-08002B2CF9AE}" pid="3" name="_dlc_DocIdItemGuid">
    <vt:lpwstr>06971b29-4b35-49a7-b865-c7e1b3cdd0ad</vt:lpwstr>
  </property>
</Properties>
</file>