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50D923-3289-409A-B0D4-348A2D3768D8}" v="10" dt="2023-04-18T08:44:24.4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CD50D923-3289-409A-B0D4-348A2D3768D8}"/>
    <pc:docChg chg="custSel modSld">
      <pc:chgData name="James Moorhouse" userId="52c77cd9-d034-4c34-a84a-9452b75c1451" providerId="ADAL" clId="{CD50D923-3289-409A-B0D4-348A2D3768D8}" dt="2023-04-18T08:44:26.869" v="179" actId="1076"/>
      <pc:docMkLst>
        <pc:docMk/>
      </pc:docMkLst>
      <pc:sldChg chg="modSp mod">
        <pc:chgData name="James Moorhouse" userId="52c77cd9-d034-4c34-a84a-9452b75c1451" providerId="ADAL" clId="{CD50D923-3289-409A-B0D4-348A2D3768D8}" dt="2023-04-18T08:35:14.844" v="4" actId="20577"/>
        <pc:sldMkLst>
          <pc:docMk/>
          <pc:sldMk cId="1774217855" sldId="259"/>
        </pc:sldMkLst>
        <pc:spChg chg="mod">
          <ac:chgData name="James Moorhouse" userId="52c77cd9-d034-4c34-a84a-9452b75c1451" providerId="ADAL" clId="{CD50D923-3289-409A-B0D4-348A2D3768D8}" dt="2023-04-18T08:35:14.844" v="4" actId="20577"/>
          <ac:spMkLst>
            <pc:docMk/>
            <pc:sldMk cId="1774217855" sldId="259"/>
            <ac:spMk id="3" creationId="{A8581A80-8624-4DBD-8F01-21E1161B08F0}"/>
          </ac:spMkLst>
        </pc:spChg>
      </pc:sldChg>
      <pc:sldChg chg="modSp mod">
        <pc:chgData name="James Moorhouse" userId="52c77cd9-d034-4c34-a84a-9452b75c1451" providerId="ADAL" clId="{CD50D923-3289-409A-B0D4-348A2D3768D8}" dt="2023-04-18T08:37:40.829" v="97" actId="20577"/>
        <pc:sldMkLst>
          <pc:docMk/>
          <pc:sldMk cId="1782592069" sldId="261"/>
        </pc:sldMkLst>
        <pc:spChg chg="mod">
          <ac:chgData name="James Moorhouse" userId="52c77cd9-d034-4c34-a84a-9452b75c1451" providerId="ADAL" clId="{CD50D923-3289-409A-B0D4-348A2D3768D8}" dt="2023-04-18T08:35:21.162" v="9" actId="20577"/>
          <ac:spMkLst>
            <pc:docMk/>
            <pc:sldMk cId="1782592069" sldId="261"/>
            <ac:spMk id="2" creationId="{D4720172-0BCB-4846-86B4-38E883737772}"/>
          </ac:spMkLst>
        </pc:spChg>
        <pc:spChg chg="mod">
          <ac:chgData name="James Moorhouse" userId="52c77cd9-d034-4c34-a84a-9452b75c1451" providerId="ADAL" clId="{CD50D923-3289-409A-B0D4-348A2D3768D8}" dt="2023-04-18T08:37:40.829" v="97" actId="20577"/>
          <ac:spMkLst>
            <pc:docMk/>
            <pc:sldMk cId="1782592069" sldId="261"/>
            <ac:spMk id="3" creationId="{FAE1525F-F82A-4FBC-9623-A842608A0A34}"/>
          </ac:spMkLst>
        </pc:spChg>
      </pc:sldChg>
      <pc:sldChg chg="modSp mod">
        <pc:chgData name="James Moorhouse" userId="52c77cd9-d034-4c34-a84a-9452b75c1451" providerId="ADAL" clId="{CD50D923-3289-409A-B0D4-348A2D3768D8}" dt="2023-04-18T08:39:18.817" v="142" actId="27918"/>
        <pc:sldMkLst>
          <pc:docMk/>
          <pc:sldMk cId="1168261443" sldId="265"/>
        </pc:sldMkLst>
        <pc:spChg chg="mod">
          <ac:chgData name="James Moorhouse" userId="52c77cd9-d034-4c34-a84a-9452b75c1451" providerId="ADAL" clId="{CD50D923-3289-409A-B0D4-348A2D3768D8}" dt="2023-04-18T08:38:58.579" v="129" actId="20577"/>
          <ac:spMkLst>
            <pc:docMk/>
            <pc:sldMk cId="1168261443" sldId="265"/>
            <ac:spMk id="2" creationId="{641FD23E-9816-438E-BA8B-E1A00E9C9378}"/>
          </ac:spMkLst>
        </pc:spChg>
        <pc:spChg chg="mod">
          <ac:chgData name="James Moorhouse" userId="52c77cd9-d034-4c34-a84a-9452b75c1451" providerId="ADAL" clId="{CD50D923-3289-409A-B0D4-348A2D3768D8}" dt="2023-04-18T08:39:09.487" v="140" actId="20577"/>
          <ac:spMkLst>
            <pc:docMk/>
            <pc:sldMk cId="1168261443" sldId="265"/>
            <ac:spMk id="7" creationId="{F7EB83D6-104C-4011-8790-BAA7915D1A49}"/>
          </ac:spMkLst>
        </pc:spChg>
      </pc:sldChg>
      <pc:sldChg chg="modSp mod">
        <pc:chgData name="James Moorhouse" userId="52c77cd9-d034-4c34-a84a-9452b75c1451" providerId="ADAL" clId="{CD50D923-3289-409A-B0D4-348A2D3768D8}" dt="2023-04-18T08:38:46.987" v="124" actId="113"/>
        <pc:sldMkLst>
          <pc:docMk/>
          <pc:sldMk cId="824477232" sldId="266"/>
        </pc:sldMkLst>
        <pc:spChg chg="mod">
          <ac:chgData name="James Moorhouse" userId="52c77cd9-d034-4c34-a84a-9452b75c1451" providerId="ADAL" clId="{CD50D923-3289-409A-B0D4-348A2D3768D8}" dt="2023-04-18T08:38:00.763" v="108" actId="20577"/>
          <ac:spMkLst>
            <pc:docMk/>
            <pc:sldMk cId="824477232" sldId="266"/>
            <ac:spMk id="2" creationId="{572FBC78-9D9B-48EA-BD4E-CFE0B4C212A5}"/>
          </ac:spMkLst>
        </pc:spChg>
        <pc:graphicFrameChg chg="mod modGraphic">
          <ac:chgData name="James Moorhouse" userId="52c77cd9-d034-4c34-a84a-9452b75c1451" providerId="ADAL" clId="{CD50D923-3289-409A-B0D4-348A2D3768D8}" dt="2023-04-18T08:38:46.987" v="124" actId="113"/>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CD50D923-3289-409A-B0D4-348A2D3768D8}" dt="2023-04-18T08:40:17.986" v="151" actId="207"/>
        <pc:sldMkLst>
          <pc:docMk/>
          <pc:sldMk cId="1839828902" sldId="267"/>
        </pc:sldMkLst>
        <pc:spChg chg="mod">
          <ac:chgData name="James Moorhouse" userId="52c77cd9-d034-4c34-a84a-9452b75c1451" providerId="ADAL" clId="{CD50D923-3289-409A-B0D4-348A2D3768D8}" dt="2023-04-18T08:39:27.861" v="147" actId="20577"/>
          <ac:spMkLst>
            <pc:docMk/>
            <pc:sldMk cId="1839828902" sldId="267"/>
            <ac:spMk id="2" creationId="{A888DD5D-F5C2-45CC-8629-E702EC0975DC}"/>
          </ac:spMkLst>
        </pc:spChg>
        <pc:graphicFrameChg chg="mod">
          <ac:chgData name="James Moorhouse" userId="52c77cd9-d034-4c34-a84a-9452b75c1451" providerId="ADAL" clId="{CD50D923-3289-409A-B0D4-348A2D3768D8}" dt="2023-04-18T08:40:17.986" v="151" actId="207"/>
          <ac:graphicFrameMkLst>
            <pc:docMk/>
            <pc:sldMk cId="1839828902" sldId="267"/>
            <ac:graphicFrameMk id="8" creationId="{439AF979-B9A5-43A6-AAB6-3F93B7C2B7EC}"/>
          </ac:graphicFrameMkLst>
        </pc:graphicFrameChg>
      </pc:sldChg>
      <pc:sldChg chg="modSp mod">
        <pc:chgData name="James Moorhouse" userId="52c77cd9-d034-4c34-a84a-9452b75c1451" providerId="ADAL" clId="{CD50D923-3289-409A-B0D4-348A2D3768D8}" dt="2023-04-18T08:41:20.409" v="160" actId="207"/>
        <pc:sldMkLst>
          <pc:docMk/>
          <pc:sldMk cId="2898189973" sldId="489"/>
        </pc:sldMkLst>
        <pc:spChg chg="mod">
          <ac:chgData name="James Moorhouse" userId="52c77cd9-d034-4c34-a84a-9452b75c1451" providerId="ADAL" clId="{CD50D923-3289-409A-B0D4-348A2D3768D8}" dt="2023-04-18T08:40:53.531" v="156" actId="20577"/>
          <ac:spMkLst>
            <pc:docMk/>
            <pc:sldMk cId="2898189973" sldId="489"/>
            <ac:spMk id="6" creationId="{4E94CB3A-A406-4686-879C-D18296D4446E}"/>
          </ac:spMkLst>
        </pc:spChg>
        <pc:graphicFrameChg chg="mod">
          <ac:chgData name="James Moorhouse" userId="52c77cd9-d034-4c34-a84a-9452b75c1451" providerId="ADAL" clId="{CD50D923-3289-409A-B0D4-348A2D3768D8}" dt="2023-04-18T08:41:20.409" v="160"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CD50D923-3289-409A-B0D4-348A2D3768D8}" dt="2023-04-18T08:41:57.025" v="176" actId="20577"/>
        <pc:sldMkLst>
          <pc:docMk/>
          <pc:sldMk cId="3161025306" sldId="491"/>
        </pc:sldMkLst>
        <pc:spChg chg="mod">
          <ac:chgData name="James Moorhouse" userId="52c77cd9-d034-4c34-a84a-9452b75c1451" providerId="ADAL" clId="{CD50D923-3289-409A-B0D4-348A2D3768D8}" dt="2023-04-18T08:41:57.025" v="176" actId="20577"/>
          <ac:spMkLst>
            <pc:docMk/>
            <pc:sldMk cId="3161025306" sldId="491"/>
            <ac:spMk id="3" creationId="{6D4A2A55-5B86-4D65-A777-20D763BA85CF}"/>
          </ac:spMkLst>
        </pc:spChg>
      </pc:sldChg>
      <pc:sldChg chg="addSp delSp modSp mod">
        <pc:chgData name="James Moorhouse" userId="52c77cd9-d034-4c34-a84a-9452b75c1451" providerId="ADAL" clId="{CD50D923-3289-409A-B0D4-348A2D3768D8}" dt="2023-04-18T08:44:26.869" v="179" actId="1076"/>
        <pc:sldMkLst>
          <pc:docMk/>
          <pc:sldMk cId="4100966007" sldId="493"/>
        </pc:sldMkLst>
        <pc:graphicFrameChg chg="del">
          <ac:chgData name="James Moorhouse" userId="52c77cd9-d034-4c34-a84a-9452b75c1451" providerId="ADAL" clId="{CD50D923-3289-409A-B0D4-348A2D3768D8}" dt="2023-04-18T08:42:12.444" v="177" actId="478"/>
          <ac:graphicFrameMkLst>
            <pc:docMk/>
            <pc:sldMk cId="4100966007" sldId="493"/>
            <ac:graphicFrameMk id="2" creationId="{1645E820-9BC5-6A49-1A20-628F09783024}"/>
          </ac:graphicFrameMkLst>
        </pc:graphicFrameChg>
        <pc:graphicFrameChg chg="add mod">
          <ac:chgData name="James Moorhouse" userId="52c77cd9-d034-4c34-a84a-9452b75c1451" providerId="ADAL" clId="{CD50D923-3289-409A-B0D4-348A2D3768D8}" dt="2023-04-18T08:44:26.869" v="179" actId="1076"/>
          <ac:graphicFrameMkLst>
            <pc:docMk/>
            <pc:sldMk cId="4100966007" sldId="493"/>
            <ac:graphicFrameMk id="8" creationId="{CA0F7726-1FA4-567E-37F9-B9886A6BD7E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Trend!$A$8:$A$58</c:f>
              <c:strCache>
                <c:ptCount val="51"/>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strCache>
            </c:strRef>
          </c:cat>
          <c:val>
            <c:numRef>
              <c:f>Trend!$B$8:$B$58</c:f>
              <c:numCache>
                <c:formatCode>#,##0</c:formatCode>
                <c:ptCount val="51"/>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8725</c:v>
                </c:pt>
                <c:pt idx="47">
                  <c:v>8715</c:v>
                </c:pt>
                <c:pt idx="48">
                  <c:v>8705</c:v>
                </c:pt>
                <c:pt idx="49">
                  <c:v>8665</c:v>
                </c:pt>
                <c:pt idx="50">
                  <c:v>8840</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Trend!$A$8:$A$58</c:f>
              <c:strCache>
                <c:ptCount val="51"/>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strCache>
            </c:strRef>
          </c:cat>
          <c:val>
            <c:numRef>
              <c:f>Trend!$C$8:$C$58</c:f>
              <c:numCache>
                <c:formatCode>#,##0.0</c:formatCode>
                <c:ptCount val="51"/>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2.6</c:v>
                </c:pt>
                <c:pt idx="47">
                  <c:v>2.6</c:v>
                </c:pt>
                <c:pt idx="48">
                  <c:v>2.6</c:v>
                </c:pt>
                <c:pt idx="49">
                  <c:v>2.5</c:v>
                </c:pt>
                <c:pt idx="50">
                  <c:v>2.6</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Trend!$A$8:$A$58</c:f>
              <c:strCache>
                <c:ptCount val="51"/>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pt idx="47">
                  <c:v>December 2022</c:v>
                </c:pt>
                <c:pt idx="48">
                  <c:v>January 2023</c:v>
                </c:pt>
                <c:pt idx="49">
                  <c:v>February 2023</c:v>
                </c:pt>
                <c:pt idx="50">
                  <c:v>March 2023</c:v>
                </c:pt>
              </c:strCache>
            </c:strRef>
          </c:cat>
          <c:val>
            <c:numRef>
              <c:f>Trend!$D$8:$D$58</c:f>
              <c:numCache>
                <c:formatCode>#,##0.0</c:formatCode>
                <c:ptCount val="51"/>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3.6</c:v>
                </c:pt>
                <c:pt idx="47">
                  <c:v>3.7</c:v>
                </c:pt>
                <c:pt idx="48">
                  <c:v>3.6</c:v>
                </c:pt>
                <c:pt idx="49">
                  <c:v>3.7</c:v>
                </c:pt>
                <c:pt idx="50">
                  <c:v>3.8</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LEP'!$AM$48</c:f>
              <c:strCache>
                <c:ptCount val="1"/>
                <c:pt idx="0">
                  <c:v>March - March 2023</c:v>
                </c:pt>
              </c:strCache>
            </c:strRef>
          </c:tx>
          <c:spPr>
            <a:solidFill>
              <a:srgbClr val="006965"/>
            </a:solidFill>
            <a:ln>
              <a:noFill/>
            </a:ln>
            <a:effectLst/>
          </c:spPr>
          <c:invertIfNegative val="0"/>
          <c:dPt>
            <c:idx val="8"/>
            <c:invertIfNegative val="0"/>
            <c:bubble3D val="0"/>
            <c:spPr>
              <a:solidFill>
                <a:srgbClr val="7030A0"/>
              </a:solidFill>
              <a:ln>
                <a:noFill/>
              </a:ln>
              <a:effectLst/>
            </c:spPr>
            <c:extLst>
              <c:ext xmlns:c16="http://schemas.microsoft.com/office/drawing/2014/chart" uri="{C3380CC4-5D6E-409C-BE32-E72D297353CC}">
                <c16:uniqueId val="{00000002-026A-48CA-9BE3-9ED6AF0376F6}"/>
              </c:ext>
            </c:extLst>
          </c:dPt>
          <c:cat>
            <c:strRef>
              <c:f>'Claimant rate by LEP'!$A$49:$A$86</c:f>
              <c:strCache>
                <c:ptCount val="38"/>
                <c:pt idx="0">
                  <c:v>London</c:v>
                </c:pt>
                <c:pt idx="1">
                  <c:v>Leeds City Region</c:v>
                </c:pt>
                <c:pt idx="2">
                  <c:v>Greater Birmingham and Solihull</c:v>
                </c:pt>
                <c:pt idx="3">
                  <c:v>Coventry and Warwickshire</c:v>
                </c:pt>
                <c:pt idx="4">
                  <c:v>South East Midlands</c:v>
                </c:pt>
                <c:pt idx="5">
                  <c:v>Sheffield City Region</c:v>
                </c:pt>
                <c:pt idx="6">
                  <c:v>Greater Manchester</c:v>
                </c:pt>
                <c:pt idx="7">
                  <c:v>Leicester and Leicestershire</c:v>
                </c:pt>
                <c:pt idx="8">
                  <c:v>Buckinghamshire </c:v>
                </c:pt>
                <c:pt idx="9">
                  <c:v>Enterprise M3</c:v>
                </c:pt>
                <c:pt idx="10">
                  <c:v>Greater Cambridge and Greater Peterborough</c:v>
                </c:pt>
                <c:pt idx="11">
                  <c:v>Solent</c:v>
                </c:pt>
                <c:pt idx="12">
                  <c:v>Thames Valley Berkshire</c:v>
                </c:pt>
                <c:pt idx="13">
                  <c:v>Black Country</c:v>
                </c:pt>
                <c:pt idx="14">
                  <c:v>Stoke-on-Trent and Staffordshire</c:v>
                </c:pt>
                <c:pt idx="15">
                  <c:v>Worcestershire</c:v>
                </c:pt>
                <c:pt idx="16">
                  <c:v>Derby, Derbyshire, Nottingham and Nottinghamshire</c:v>
                </c:pt>
                <c:pt idx="17">
                  <c:v>Dorset</c:v>
                </c:pt>
                <c:pt idx="18">
                  <c:v>Hertfordshire</c:v>
                </c:pt>
                <c:pt idx="19">
                  <c:v>Oxfordshire</c:v>
                </c:pt>
                <c:pt idx="20">
                  <c:v>Lancashire</c:v>
                </c:pt>
                <c:pt idx="21">
                  <c:v>Liverpool City Region</c:v>
                </c:pt>
                <c:pt idx="22">
                  <c:v>South East</c:v>
                </c:pt>
                <c:pt idx="23">
                  <c:v>The Marches</c:v>
                </c:pt>
                <c:pt idx="24">
                  <c:v>West of England</c:v>
                </c:pt>
                <c:pt idx="25">
                  <c:v>Gloucestershire</c:v>
                </c:pt>
                <c:pt idx="26">
                  <c:v>New Anglia</c:v>
                </c:pt>
                <c:pt idx="27">
                  <c:v>Swindon and Wiltshire</c:v>
                </c:pt>
                <c:pt idx="28">
                  <c:v>Coast to Capital</c:v>
                </c:pt>
                <c:pt idx="29">
                  <c:v>Cumbria</c:v>
                </c:pt>
                <c:pt idx="30">
                  <c:v>York, North Yorkshire and East Riding</c:v>
                </c:pt>
                <c:pt idx="31">
                  <c:v>Cornwall and Isles of Scilly</c:v>
                </c:pt>
                <c:pt idx="32">
                  <c:v>Cheshire and Warrington</c:v>
                </c:pt>
                <c:pt idx="33">
                  <c:v>Greater Lincolnshire</c:v>
                </c:pt>
                <c:pt idx="34">
                  <c:v>Heart of the South West</c:v>
                </c:pt>
                <c:pt idx="35">
                  <c:v>Humber</c:v>
                </c:pt>
                <c:pt idx="36">
                  <c:v>Tees Valley</c:v>
                </c:pt>
                <c:pt idx="37">
                  <c:v>North East</c:v>
                </c:pt>
              </c:strCache>
            </c:strRef>
          </c:cat>
          <c:val>
            <c:numRef>
              <c:f>'Claimant rate by LEP'!$AM$49:$AM$86</c:f>
              <c:numCache>
                <c:formatCode>#,##0.0</c:formatCode>
                <c:ptCount val="38"/>
                <c:pt idx="0">
                  <c:v>1.6999999999999997</c:v>
                </c:pt>
                <c:pt idx="1">
                  <c:v>1.4</c:v>
                </c:pt>
                <c:pt idx="2">
                  <c:v>1.2000000000000002</c:v>
                </c:pt>
                <c:pt idx="3">
                  <c:v>1.1999999999999997</c:v>
                </c:pt>
                <c:pt idx="4">
                  <c:v>1.1000000000000001</c:v>
                </c:pt>
                <c:pt idx="5">
                  <c:v>1.0999999999999996</c:v>
                </c:pt>
                <c:pt idx="6">
                  <c:v>1</c:v>
                </c:pt>
                <c:pt idx="7">
                  <c:v>0.90000000000000036</c:v>
                </c:pt>
                <c:pt idx="8">
                  <c:v>0.90000000000000013</c:v>
                </c:pt>
                <c:pt idx="9">
                  <c:v>0.90000000000000013</c:v>
                </c:pt>
                <c:pt idx="10">
                  <c:v>0.89999999999999991</c:v>
                </c:pt>
                <c:pt idx="11">
                  <c:v>0.89999999999999991</c:v>
                </c:pt>
                <c:pt idx="12">
                  <c:v>0.89999999999999991</c:v>
                </c:pt>
                <c:pt idx="13">
                  <c:v>0.89999999999999947</c:v>
                </c:pt>
                <c:pt idx="14">
                  <c:v>0.80000000000000027</c:v>
                </c:pt>
                <c:pt idx="15">
                  <c:v>0.80000000000000027</c:v>
                </c:pt>
                <c:pt idx="16">
                  <c:v>0.70000000000000018</c:v>
                </c:pt>
                <c:pt idx="17">
                  <c:v>0.60000000000000009</c:v>
                </c:pt>
                <c:pt idx="18">
                  <c:v>0.60000000000000009</c:v>
                </c:pt>
                <c:pt idx="19">
                  <c:v>0.60000000000000009</c:v>
                </c:pt>
                <c:pt idx="20">
                  <c:v>0.5</c:v>
                </c:pt>
                <c:pt idx="21">
                  <c:v>0.5</c:v>
                </c:pt>
                <c:pt idx="22">
                  <c:v>0.5</c:v>
                </c:pt>
                <c:pt idx="23">
                  <c:v>0.5</c:v>
                </c:pt>
                <c:pt idx="24">
                  <c:v>0.39999999999999991</c:v>
                </c:pt>
                <c:pt idx="25">
                  <c:v>0.29999999999999982</c:v>
                </c:pt>
                <c:pt idx="26">
                  <c:v>0.29999999999999982</c:v>
                </c:pt>
                <c:pt idx="27">
                  <c:v>0.29999999999999982</c:v>
                </c:pt>
                <c:pt idx="28">
                  <c:v>0.20000000000000018</c:v>
                </c:pt>
                <c:pt idx="29">
                  <c:v>0.20000000000000018</c:v>
                </c:pt>
                <c:pt idx="30">
                  <c:v>0.19999999999999996</c:v>
                </c:pt>
                <c:pt idx="31">
                  <c:v>0.19999999999999973</c:v>
                </c:pt>
                <c:pt idx="32">
                  <c:v>0.10000000000000009</c:v>
                </c:pt>
                <c:pt idx="33">
                  <c:v>0.10000000000000009</c:v>
                </c:pt>
                <c:pt idx="34">
                  <c:v>0.10000000000000009</c:v>
                </c:pt>
                <c:pt idx="35">
                  <c:v>9.9999999999999645E-2</c:v>
                </c:pt>
                <c:pt idx="36">
                  <c:v>-0.19999999999999929</c:v>
                </c:pt>
                <c:pt idx="37">
                  <c:v>-0.30000000000000071</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7"/>
            <c:invertIfNegative val="0"/>
            <c:bubble3D val="0"/>
            <c:spPr>
              <a:solidFill>
                <a:srgbClr val="7030A0"/>
              </a:solidFill>
              <a:ln>
                <a:noFill/>
              </a:ln>
              <a:effectLst/>
            </c:spPr>
            <c:extLst>
              <c:ext xmlns:c16="http://schemas.microsoft.com/office/drawing/2014/chart" uri="{C3380CC4-5D6E-409C-BE32-E72D297353CC}">
                <c16:uniqueId val="{00000002-75B8-4953-A24A-C8EEE573A397}"/>
              </c:ext>
            </c:extLst>
          </c:dPt>
          <c:cat>
            <c:strRef>
              <c:f>'Claimant rate by LEP'!$A$8:$A$45</c:f>
              <c:strCache>
                <c:ptCount val="38"/>
                <c:pt idx="0">
                  <c:v>Greater Birmingham and Solihull</c:v>
                </c:pt>
                <c:pt idx="1">
                  <c:v>Black Country</c:v>
                </c:pt>
                <c:pt idx="2">
                  <c:v>Greater Manchester</c:v>
                </c:pt>
                <c:pt idx="3">
                  <c:v>Tees Valley</c:v>
                </c:pt>
                <c:pt idx="4">
                  <c:v>Leeds City Region</c:v>
                </c:pt>
                <c:pt idx="5">
                  <c:v>London</c:v>
                </c:pt>
                <c:pt idx="6">
                  <c:v>Liverpool City Region</c:v>
                </c:pt>
                <c:pt idx="7">
                  <c:v>Sheffield City Region</c:v>
                </c:pt>
                <c:pt idx="8">
                  <c:v>Lancashire</c:v>
                </c:pt>
                <c:pt idx="9">
                  <c:v>Humber</c:v>
                </c:pt>
                <c:pt idx="10">
                  <c:v>North East</c:v>
                </c:pt>
                <c:pt idx="11">
                  <c:v>Coventry and Warwickshire</c:v>
                </c:pt>
                <c:pt idx="12">
                  <c:v>Derby, Derbyshire, Nottingham and Nottinghamshire</c:v>
                </c:pt>
                <c:pt idx="13">
                  <c:v>Stoke-on-Trent and Staffordshire</c:v>
                </c:pt>
                <c:pt idx="14">
                  <c:v>South East Midlands</c:v>
                </c:pt>
                <c:pt idx="15">
                  <c:v>Greater Lincolnshire</c:v>
                </c:pt>
                <c:pt idx="16">
                  <c:v>Solent</c:v>
                </c:pt>
                <c:pt idx="17">
                  <c:v>South East</c:v>
                </c:pt>
                <c:pt idx="18">
                  <c:v>Leicester and Leicestershire</c:v>
                </c:pt>
                <c:pt idx="19">
                  <c:v>Worcestershire</c:v>
                </c:pt>
                <c:pt idx="20">
                  <c:v>Greater Cambridge and Greater Peterborough</c:v>
                </c:pt>
                <c:pt idx="21">
                  <c:v>Cornwall and Isles of Scilly</c:v>
                </c:pt>
                <c:pt idx="22">
                  <c:v>Dorset</c:v>
                </c:pt>
                <c:pt idx="23">
                  <c:v>New Anglia</c:v>
                </c:pt>
                <c:pt idx="24">
                  <c:v>Thames Valley Berkshire</c:v>
                </c:pt>
                <c:pt idx="25">
                  <c:v>The Marches</c:v>
                </c:pt>
                <c:pt idx="26">
                  <c:v>Coast to Capital</c:v>
                </c:pt>
                <c:pt idx="27">
                  <c:v>Buckinghamshire </c:v>
                </c:pt>
                <c:pt idx="28">
                  <c:v>Cheshire and Warrington</c:v>
                </c:pt>
                <c:pt idx="29">
                  <c:v>Cumbria</c:v>
                </c:pt>
                <c:pt idx="30">
                  <c:v>Heart of the South West</c:v>
                </c:pt>
                <c:pt idx="31">
                  <c:v>Hertfordshire</c:v>
                </c:pt>
                <c:pt idx="32">
                  <c:v>West of England</c:v>
                </c:pt>
                <c:pt idx="33">
                  <c:v>Gloucestershire</c:v>
                </c:pt>
                <c:pt idx="34">
                  <c:v>Swindon and Wiltshire</c:v>
                </c:pt>
                <c:pt idx="35">
                  <c:v>Enterprise M3</c:v>
                </c:pt>
                <c:pt idx="36">
                  <c:v>Oxfordshire</c:v>
                </c:pt>
                <c:pt idx="37">
                  <c:v>York, North Yorkshire and East Riding</c:v>
                </c:pt>
              </c:strCache>
            </c:strRef>
          </c:cat>
          <c:val>
            <c:numRef>
              <c:f>'Claimant rate by LEP'!$AL$8:$AL$45</c:f>
              <c:numCache>
                <c:formatCode>#,##0.0</c:formatCode>
                <c:ptCount val="38"/>
                <c:pt idx="0">
                  <c:v>6.2</c:v>
                </c:pt>
                <c:pt idx="1">
                  <c:v>6.1</c:v>
                </c:pt>
                <c:pt idx="2">
                  <c:v>5.0999999999999996</c:v>
                </c:pt>
                <c:pt idx="3">
                  <c:v>4.9000000000000004</c:v>
                </c:pt>
                <c:pt idx="4">
                  <c:v>4.8</c:v>
                </c:pt>
                <c:pt idx="5">
                  <c:v>4.8</c:v>
                </c:pt>
                <c:pt idx="6">
                  <c:v>4.7</c:v>
                </c:pt>
                <c:pt idx="7">
                  <c:v>4.3</c:v>
                </c:pt>
                <c:pt idx="8">
                  <c:v>4.2</c:v>
                </c:pt>
                <c:pt idx="9">
                  <c:v>4.0999999999999996</c:v>
                </c:pt>
                <c:pt idx="10">
                  <c:v>4.0999999999999996</c:v>
                </c:pt>
                <c:pt idx="11">
                  <c:v>3.8</c:v>
                </c:pt>
                <c:pt idx="12">
                  <c:v>3.6</c:v>
                </c:pt>
                <c:pt idx="13">
                  <c:v>3.6</c:v>
                </c:pt>
                <c:pt idx="14">
                  <c:v>3.5</c:v>
                </c:pt>
                <c:pt idx="15">
                  <c:v>3.4</c:v>
                </c:pt>
                <c:pt idx="16">
                  <c:v>3.4</c:v>
                </c:pt>
                <c:pt idx="17">
                  <c:v>3.3</c:v>
                </c:pt>
                <c:pt idx="18">
                  <c:v>3.2</c:v>
                </c:pt>
                <c:pt idx="19">
                  <c:v>3.1</c:v>
                </c:pt>
                <c:pt idx="20">
                  <c:v>3</c:v>
                </c:pt>
                <c:pt idx="21">
                  <c:v>2.9</c:v>
                </c:pt>
                <c:pt idx="22">
                  <c:v>2.9</c:v>
                </c:pt>
                <c:pt idx="23">
                  <c:v>2.8</c:v>
                </c:pt>
                <c:pt idx="24">
                  <c:v>2.8</c:v>
                </c:pt>
                <c:pt idx="25">
                  <c:v>2.8</c:v>
                </c:pt>
                <c:pt idx="26">
                  <c:v>2.7</c:v>
                </c:pt>
                <c:pt idx="27">
                  <c:v>2.6</c:v>
                </c:pt>
                <c:pt idx="28">
                  <c:v>2.5</c:v>
                </c:pt>
                <c:pt idx="29">
                  <c:v>2.5</c:v>
                </c:pt>
                <c:pt idx="30">
                  <c:v>2.5</c:v>
                </c:pt>
                <c:pt idx="31">
                  <c:v>2.5</c:v>
                </c:pt>
                <c:pt idx="32">
                  <c:v>2.5</c:v>
                </c:pt>
                <c:pt idx="33">
                  <c:v>2.2999999999999998</c:v>
                </c:pt>
                <c:pt idx="34">
                  <c:v>2.2999999999999998</c:v>
                </c:pt>
                <c:pt idx="35">
                  <c:v>2.2000000000000002</c:v>
                </c:pt>
                <c:pt idx="36">
                  <c:v>2.1</c:v>
                </c:pt>
                <c:pt idx="37">
                  <c:v>2</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Rate!$A$4:$A$119</c:f>
              <c:strCache>
                <c:ptCount val="116"/>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c:v>
                </c:pt>
                <c:pt idx="110">
                  <c:v>March 2022</c:v>
                </c:pt>
                <c:pt idx="111">
                  <c:v>April 2022</c:v>
                </c:pt>
                <c:pt idx="112">
                  <c:v>May 2022 (r)</c:v>
                </c:pt>
                <c:pt idx="113">
                  <c:v>June 2022</c:v>
                </c:pt>
                <c:pt idx="114">
                  <c:v>July 2022</c:v>
                </c:pt>
                <c:pt idx="115">
                  <c:v>August 2022 (p)</c:v>
                </c:pt>
              </c:strCache>
            </c:strRef>
          </c:cat>
          <c:val>
            <c:numRef>
              <c:f>Rate!$B$4:$B$119</c:f>
              <c:numCache>
                <c:formatCode>0.0%</c:formatCode>
                <c:ptCount val="116"/>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2.6738470873786408E-2</c:v>
                </c:pt>
                <c:pt idx="113">
                  <c:v>2.6374393203883496E-2</c:v>
                </c:pt>
                <c:pt idx="114">
                  <c:v>2.5983009708737865E-2</c:v>
                </c:pt>
                <c:pt idx="115">
                  <c:v>2.6246966019417475E-2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flow'!$B$23</c:f>
              <c:strCache>
                <c:ptCount val="1"/>
                <c:pt idx="0">
                  <c:v>On flow</c:v>
                </c:pt>
              </c:strCache>
            </c:strRef>
          </c:tx>
          <c:spPr>
            <a:solidFill>
              <a:srgbClr val="006569"/>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flow'!$C$23:$AM$23</c:f>
              <c:numCache>
                <c:formatCode>_-* #,##0_-;\-* #,##0_-;_-* "-"??_-;_-@_-</c:formatCode>
                <c:ptCount val="37"/>
                <c:pt idx="0">
                  <c:v>1733</c:v>
                </c:pt>
                <c:pt idx="1">
                  <c:v>1683</c:v>
                </c:pt>
                <c:pt idx="2">
                  <c:v>1785</c:v>
                </c:pt>
                <c:pt idx="3">
                  <c:v>1609</c:v>
                </c:pt>
                <c:pt idx="4">
                  <c:v>1792</c:v>
                </c:pt>
                <c:pt idx="5">
                  <c:v>1771</c:v>
                </c:pt>
                <c:pt idx="6">
                  <c:v>1808</c:v>
                </c:pt>
                <c:pt idx="7">
                  <c:v>1974</c:v>
                </c:pt>
                <c:pt idx="8">
                  <c:v>8299</c:v>
                </c:pt>
                <c:pt idx="9">
                  <c:v>13406</c:v>
                </c:pt>
                <c:pt idx="10">
                  <c:v>5665</c:v>
                </c:pt>
                <c:pt idx="11">
                  <c:v>5389</c:v>
                </c:pt>
                <c:pt idx="12">
                  <c:v>4061</c:v>
                </c:pt>
                <c:pt idx="13">
                  <c:v>4094</c:v>
                </c:pt>
                <c:pt idx="14">
                  <c:v>4553</c:v>
                </c:pt>
                <c:pt idx="15">
                  <c:v>4746</c:v>
                </c:pt>
                <c:pt idx="16">
                  <c:v>4365</c:v>
                </c:pt>
                <c:pt idx="17">
                  <c:v>3352</c:v>
                </c:pt>
                <c:pt idx="18">
                  <c:v>5282</c:v>
                </c:pt>
                <c:pt idx="19">
                  <c:v>3638</c:v>
                </c:pt>
                <c:pt idx="20">
                  <c:v>3248</c:v>
                </c:pt>
                <c:pt idx="21">
                  <c:v>2594</c:v>
                </c:pt>
                <c:pt idx="22">
                  <c:v>2798</c:v>
                </c:pt>
                <c:pt idx="23">
                  <c:v>3576</c:v>
                </c:pt>
                <c:pt idx="24">
                  <c:v>2667</c:v>
                </c:pt>
                <c:pt idx="25">
                  <c:v>2848</c:v>
                </c:pt>
                <c:pt idx="26">
                  <c:v>3095</c:v>
                </c:pt>
                <c:pt idx="27">
                  <c:v>2884</c:v>
                </c:pt>
                <c:pt idx="28">
                  <c:v>2824</c:v>
                </c:pt>
                <c:pt idx="29">
                  <c:v>2622</c:v>
                </c:pt>
                <c:pt idx="30">
                  <c:v>3083</c:v>
                </c:pt>
                <c:pt idx="31">
                  <c:v>2969</c:v>
                </c:pt>
                <c:pt idx="32">
                  <c:v>2410</c:v>
                </c:pt>
                <c:pt idx="33">
                  <c:v>2821</c:v>
                </c:pt>
                <c:pt idx="34">
                  <c:v>1340</c:v>
                </c:pt>
                <c:pt idx="35">
                  <c:v>1189</c:v>
                </c:pt>
                <c:pt idx="36">
                  <c:v>1356</c:v>
                </c:pt>
              </c:numCache>
            </c:numRef>
          </c:val>
          <c:extLst>
            <c:ext xmlns:c16="http://schemas.microsoft.com/office/drawing/2014/chart" uri="{C3380CC4-5D6E-409C-BE32-E72D297353CC}">
              <c16:uniqueId val="{00000000-2852-4E88-B053-0AC456FEC581}"/>
            </c:ext>
          </c:extLst>
        </c:ser>
        <c:ser>
          <c:idx val="1"/>
          <c:order val="1"/>
          <c:tx>
            <c:strRef>
              <c:f>'Off-on flow'!$B$24</c:f>
              <c:strCache>
                <c:ptCount val="1"/>
                <c:pt idx="0">
                  <c:v>Off flow</c:v>
                </c:pt>
              </c:strCache>
            </c:strRef>
          </c:tx>
          <c:spPr>
            <a:solidFill>
              <a:srgbClr val="7030A0"/>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flow'!$C$24:$AM$24</c:f>
              <c:numCache>
                <c:formatCode>_-* #,##0_-;\-* #,##0_-;_-* "-"??_-;_-@_-</c:formatCode>
                <c:ptCount val="37"/>
                <c:pt idx="0">
                  <c:v>1454</c:v>
                </c:pt>
                <c:pt idx="1">
                  <c:v>1657</c:v>
                </c:pt>
                <c:pt idx="2">
                  <c:v>1706</c:v>
                </c:pt>
                <c:pt idx="3">
                  <c:v>1627</c:v>
                </c:pt>
                <c:pt idx="4">
                  <c:v>1691</c:v>
                </c:pt>
                <c:pt idx="5">
                  <c:v>1463</c:v>
                </c:pt>
                <c:pt idx="6">
                  <c:v>1524</c:v>
                </c:pt>
                <c:pt idx="7">
                  <c:v>1712</c:v>
                </c:pt>
                <c:pt idx="8">
                  <c:v>1310</c:v>
                </c:pt>
                <c:pt idx="9">
                  <c:v>2610</c:v>
                </c:pt>
                <c:pt idx="10">
                  <c:v>6652</c:v>
                </c:pt>
                <c:pt idx="11">
                  <c:v>4690</c:v>
                </c:pt>
                <c:pt idx="12">
                  <c:v>3350</c:v>
                </c:pt>
                <c:pt idx="13">
                  <c:v>4997</c:v>
                </c:pt>
                <c:pt idx="14">
                  <c:v>5987</c:v>
                </c:pt>
                <c:pt idx="15">
                  <c:v>4345</c:v>
                </c:pt>
                <c:pt idx="16">
                  <c:v>4590</c:v>
                </c:pt>
                <c:pt idx="17">
                  <c:v>3786</c:v>
                </c:pt>
                <c:pt idx="18">
                  <c:v>3472</c:v>
                </c:pt>
                <c:pt idx="19">
                  <c:v>4126</c:v>
                </c:pt>
                <c:pt idx="20">
                  <c:v>3832</c:v>
                </c:pt>
                <c:pt idx="21">
                  <c:v>4612</c:v>
                </c:pt>
                <c:pt idx="22">
                  <c:v>5339</c:v>
                </c:pt>
                <c:pt idx="23">
                  <c:v>4006</c:v>
                </c:pt>
                <c:pt idx="24">
                  <c:v>3596</c:v>
                </c:pt>
                <c:pt idx="25">
                  <c:v>4693</c:v>
                </c:pt>
                <c:pt idx="26">
                  <c:v>3356</c:v>
                </c:pt>
                <c:pt idx="27">
                  <c:v>3981</c:v>
                </c:pt>
                <c:pt idx="28">
                  <c:v>4106</c:v>
                </c:pt>
                <c:pt idx="29">
                  <c:v>2746</c:v>
                </c:pt>
                <c:pt idx="30">
                  <c:v>3538</c:v>
                </c:pt>
                <c:pt idx="31">
                  <c:v>3588</c:v>
                </c:pt>
                <c:pt idx="32">
                  <c:v>3055</c:v>
                </c:pt>
                <c:pt idx="33">
                  <c:v>3046</c:v>
                </c:pt>
                <c:pt idx="34">
                  <c:v>1473</c:v>
                </c:pt>
                <c:pt idx="35">
                  <c:v>1312</c:v>
                </c:pt>
                <c:pt idx="36">
                  <c:v>1272</c:v>
                </c:pt>
              </c:numCache>
            </c:numRef>
          </c:val>
          <c:extLst>
            <c:ext xmlns:c16="http://schemas.microsoft.com/office/drawing/2014/chart" uri="{C3380CC4-5D6E-409C-BE32-E72D297353CC}">
              <c16:uniqueId val="{00000001-2852-4E88-B053-0AC456FEC581}"/>
            </c:ext>
          </c:extLst>
        </c:ser>
        <c:dLbls>
          <c:showLegendKey val="0"/>
          <c:showVal val="0"/>
          <c:showCatName val="0"/>
          <c:showSerName val="0"/>
          <c:showPercent val="0"/>
          <c:showBubbleSize val="0"/>
        </c:dLbls>
        <c:gapWidth val="219"/>
        <c:overlap val="-27"/>
        <c:axId val="822438080"/>
        <c:axId val="822431848"/>
      </c:barChart>
      <c:catAx>
        <c:axId val="82243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1848"/>
        <c:crosses val="autoZero"/>
        <c:auto val="1"/>
        <c:lblAlgn val="ctr"/>
        <c:lblOffset val="100"/>
        <c:noMultiLvlLbl val="0"/>
      </c:catAx>
      <c:valAx>
        <c:axId val="82243184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8080"/>
        <c:crosses val="autoZero"/>
        <c:crossBetween val="between"/>
      </c:valAx>
      <c:spPr>
        <a:noFill/>
        <a:ln>
          <a:noFill/>
        </a:ln>
        <a:effectLst/>
      </c:spPr>
    </c:plotArea>
    <c:legend>
      <c:legendPos val="b"/>
      <c:layout>
        <c:manualLayout>
          <c:xMode val="edge"/>
          <c:yMode val="edge"/>
          <c:x val="0.11598398547135544"/>
          <c:y val="0.22613293481354971"/>
          <c:w val="0.11804028396896153"/>
          <c:h val="0.150254768004554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18/04/2023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August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52746250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3" name="Chart 2">
            <a:extLst>
              <a:ext uri="{FF2B5EF4-FFF2-40B4-BE49-F238E27FC236}">
                <a16:creationId xmlns:a16="http://schemas.microsoft.com/office/drawing/2014/main" id="{703C909A-17E6-5141-EF07-E376D53956C8}"/>
              </a:ext>
            </a:extLst>
          </p:cNvPr>
          <p:cNvGraphicFramePr>
            <a:graphicFrameLocks/>
          </p:cNvGraphicFramePr>
          <p:nvPr>
            <p:extLst>
              <p:ext uri="{D42A27DB-BD31-4B8C-83A1-F6EECF244321}">
                <p14:modId xmlns:p14="http://schemas.microsoft.com/office/powerpoint/2010/main" val="919222296"/>
              </p:ext>
            </p:extLst>
          </p:nvPr>
        </p:nvGraphicFramePr>
        <p:xfrm>
          <a:off x="937800" y="1475109"/>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ED1044C0-0F86-B76C-D1CE-7C2558D0ADE8}"/>
              </a:ext>
            </a:extLst>
          </p:cNvPr>
          <p:cNvGraphicFramePr>
            <a:graphicFrameLocks noChangeAspect="1"/>
          </p:cNvGraphicFramePr>
          <p:nvPr>
            <p:extLst>
              <p:ext uri="{D42A27DB-BD31-4B8C-83A1-F6EECF244321}">
                <p14:modId xmlns:p14="http://schemas.microsoft.com/office/powerpoint/2010/main" val="1509714366"/>
              </p:ext>
            </p:extLst>
          </p:nvPr>
        </p:nvGraphicFramePr>
        <p:xfrm>
          <a:off x="3761715" y="3043237"/>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7" name="Object 6">
                        <a:extLst>
                          <a:ext uri="{FF2B5EF4-FFF2-40B4-BE49-F238E27FC236}">
                            <a16:creationId xmlns:a16="http://schemas.microsoft.com/office/drawing/2014/main" id="{ED1044C0-0F86-B76C-D1CE-7C2558D0ADE8}"/>
                          </a:ext>
                        </a:extLst>
                      </p:cNvPr>
                      <p:cNvPicPr/>
                      <p:nvPr/>
                    </p:nvPicPr>
                    <p:blipFill>
                      <a:blip r:embed="rId6"/>
                      <a:stretch>
                        <a:fillRect/>
                      </a:stretch>
                    </p:blipFill>
                    <p:spPr>
                      <a:xfrm>
                        <a:off x="3761715" y="3043237"/>
                        <a:ext cx="914400" cy="7715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CA0F7726-1FA4-567E-37F9-B9886A6BD7E1}"/>
              </a:ext>
            </a:extLst>
          </p:cNvPr>
          <p:cNvGraphicFramePr>
            <a:graphicFrameLocks noChangeAspect="1"/>
          </p:cNvGraphicFramePr>
          <p:nvPr>
            <p:extLst>
              <p:ext uri="{D42A27DB-BD31-4B8C-83A1-F6EECF244321}">
                <p14:modId xmlns:p14="http://schemas.microsoft.com/office/powerpoint/2010/main" val="1316555695"/>
              </p:ext>
            </p:extLst>
          </p:nvPr>
        </p:nvGraphicFramePr>
        <p:xfrm>
          <a:off x="2509736" y="2357964"/>
          <a:ext cx="914400" cy="792163"/>
        </p:xfrm>
        <a:graphic>
          <a:graphicData uri="http://schemas.openxmlformats.org/presentationml/2006/ole">
            <mc:AlternateContent xmlns:mc="http://schemas.openxmlformats.org/markup-compatibility/2006">
              <mc:Choice xmlns:v="urn:schemas-microsoft-com:vml" Requires="v">
                <p:oleObj name="Worksheet" showAsIcon="1" r:id="rId7" imgW="914400" imgH="792360" progId="Excel.Sheet.12">
                  <p:embed/>
                </p:oleObj>
              </mc:Choice>
              <mc:Fallback>
                <p:oleObj name="Worksheet" showAsIcon="1" r:id="rId7" imgW="914400" imgH="792360" progId="Excel.Sheet.12">
                  <p:embed/>
                  <p:pic>
                    <p:nvPicPr>
                      <p:cNvPr id="8" name="Object 7">
                        <a:extLst>
                          <a:ext uri="{FF2B5EF4-FFF2-40B4-BE49-F238E27FC236}">
                            <a16:creationId xmlns:a16="http://schemas.microsoft.com/office/drawing/2014/main" id="{CA0F7726-1FA4-567E-37F9-B9886A6BD7E1}"/>
                          </a:ext>
                        </a:extLst>
                      </p:cNvPr>
                      <p:cNvPicPr/>
                      <p:nvPr/>
                    </p:nvPicPr>
                    <p:blipFill>
                      <a:blip r:embed="rId8"/>
                      <a:stretch>
                        <a:fillRect/>
                      </a:stretch>
                    </p:blipFill>
                    <p:spPr>
                      <a:xfrm>
                        <a:off x="2509736" y="235796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April 2023</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March 2023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March 2023,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,840</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175 </a:t>
            </a:r>
            <a:r>
              <a:rPr lang="en-GB" sz="1400" dirty="0">
                <a:latin typeface="Calibri" panose="020F0502020204030204" pitchFamily="34" charset="0"/>
                <a:ea typeface="Times New Roman" panose="02020603050405020304" pitchFamily="18" charset="0"/>
              </a:rPr>
              <a:t>between February 2023 and March 2023.</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,300</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March</a:t>
            </a:r>
            <a:r>
              <a:rPr lang="en-GB" sz="1400" dirty="0">
                <a:effectLst/>
                <a:latin typeface="Calibri" panose="020F0502020204030204" pitchFamily="34" charset="0"/>
                <a:ea typeface="Times New Roman" panose="02020603050405020304" pitchFamily="18" charset="0"/>
              </a:rPr>
              <a:t> 2023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2.6</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up</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2.5% in </a:t>
            </a:r>
            <a:r>
              <a:rPr lang="en-GB" sz="1400" dirty="0">
                <a:latin typeface="Calibri" panose="020F0502020204030204" pitchFamily="34" charset="0"/>
                <a:ea typeface="Times New Roman" panose="02020603050405020304" pitchFamily="18" charset="0"/>
              </a:rPr>
              <a:t>February</a:t>
            </a:r>
            <a:r>
              <a:rPr lang="en-GB" sz="1400" dirty="0">
                <a:effectLst/>
                <a:latin typeface="Calibri" panose="020F0502020204030204" pitchFamily="34" charset="0"/>
                <a:ea typeface="Times New Roman" panose="02020603050405020304" pitchFamily="18" charset="0"/>
              </a:rPr>
              <a:t> 2023, and lower than the national average of </a:t>
            </a:r>
            <a:r>
              <a:rPr lang="en-GB" sz="1400" dirty="0">
                <a:latin typeface="Calibri" panose="020F0502020204030204" pitchFamily="34" charset="0"/>
                <a:ea typeface="Times New Roman" panose="02020603050405020304" pitchFamily="18" charset="0"/>
              </a:rPr>
              <a:t>3.8</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latin typeface="Calibri" panose="020F0502020204030204" pitchFamily="34" charset="0"/>
                <a:ea typeface="Times New Roman" panose="02020603050405020304" pitchFamily="18" charset="0"/>
              </a:rPr>
              <a:t>11</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0.9 percentage points higher in March 2023 than March 2020, </a:t>
            </a:r>
            <a:r>
              <a:rPr lang="en-GB" sz="1400" dirty="0">
                <a:latin typeface="Calibri" panose="020F0502020204030204" pitchFamily="34" charset="0"/>
                <a:ea typeface="Times New Roman" panose="02020603050405020304" pitchFamily="18" charset="0"/>
              </a:rPr>
              <a:t>compared to 0.8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(4.0%).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March 2023</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3454821425"/>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March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March 2023</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2,285</a:t>
                      </a:r>
                    </a:p>
                  </a:txBody>
                  <a:tcPr marL="7620" marR="7620" marT="7620" marB="0"/>
                </a:tc>
                <a:tc>
                  <a:txBody>
                    <a:bodyPr/>
                    <a:lstStyle/>
                    <a:p>
                      <a:pPr algn="r" fontAlgn="b"/>
                      <a:r>
                        <a:rPr lang="en-GB" sz="1400" b="0" i="0" u="none" strike="noStrike">
                          <a:solidFill>
                            <a:srgbClr val="000000"/>
                          </a:solidFill>
                          <a:effectLst/>
                          <a:latin typeface="+mn-lt"/>
                        </a:rPr>
                        <a:t>2.8</a:t>
                      </a:r>
                    </a:p>
                  </a:txBody>
                  <a:tcPr marL="7620" marR="7620" marT="7620" marB="0"/>
                </a:tc>
                <a:tc>
                  <a:txBody>
                    <a:bodyPr/>
                    <a:lstStyle/>
                    <a:p>
                      <a:pPr algn="r" fontAlgn="b"/>
                      <a:r>
                        <a:rPr lang="en-GB" sz="1400" b="0" i="0" u="none" strike="noStrike">
                          <a:solidFill>
                            <a:srgbClr val="000000"/>
                          </a:solidFill>
                          <a:effectLst/>
                          <a:latin typeface="+mn-lt"/>
                        </a:rPr>
                        <a:t>865</a:t>
                      </a:r>
                    </a:p>
                  </a:txBody>
                  <a:tcPr marL="7620" marR="7620" marT="7620" marB="0"/>
                </a:tc>
                <a:tc>
                  <a:txBody>
                    <a:bodyPr/>
                    <a:lstStyle/>
                    <a:p>
                      <a:pPr algn="r" fontAlgn="b"/>
                      <a:r>
                        <a:rPr lang="en-GB" sz="1400" b="0" i="0" u="none" strike="noStrike">
                          <a:solidFill>
                            <a:srgbClr val="000000"/>
                          </a:solidFill>
                          <a:effectLst/>
                          <a:latin typeface="+mn-lt"/>
                        </a:rPr>
                        <a:t>1.0</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1,315</a:t>
                      </a:r>
                    </a:p>
                  </a:txBody>
                  <a:tcPr marL="7620" marR="7620" marT="7620" marB="0"/>
                </a:tc>
                <a:tc>
                  <a:txBody>
                    <a:bodyPr/>
                    <a:lstStyle/>
                    <a:p>
                      <a:pPr algn="r" fontAlgn="b"/>
                      <a:r>
                        <a:rPr lang="en-GB" sz="1400" b="0" i="0" u="none" strike="noStrike">
                          <a:solidFill>
                            <a:srgbClr val="000000"/>
                          </a:solidFill>
                          <a:effectLst/>
                          <a:latin typeface="+mn-lt"/>
                        </a:rPr>
                        <a:t>2.2</a:t>
                      </a:r>
                    </a:p>
                  </a:txBody>
                  <a:tcPr marL="7620" marR="7620" marT="7620" marB="0"/>
                </a:tc>
                <a:tc>
                  <a:txBody>
                    <a:bodyPr/>
                    <a:lstStyle/>
                    <a:p>
                      <a:pPr algn="r" fontAlgn="b"/>
                      <a:r>
                        <a:rPr lang="en-GB" sz="1400" b="0" i="0" u="none" strike="noStrike">
                          <a:solidFill>
                            <a:srgbClr val="000000"/>
                          </a:solidFill>
                          <a:effectLst/>
                          <a:latin typeface="+mn-lt"/>
                        </a:rPr>
                        <a:t>495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1,295</a:t>
                      </a:r>
                    </a:p>
                  </a:txBody>
                  <a:tcPr marL="7620" marR="7620" marT="7620" marB="0"/>
                </a:tc>
                <a:tc>
                  <a:txBody>
                    <a:bodyPr/>
                    <a:lstStyle/>
                    <a:p>
                      <a:pPr algn="r" fontAlgn="b"/>
                      <a:r>
                        <a:rPr lang="en-GB" sz="1400" b="0" i="0" u="none" strike="noStrike">
                          <a:solidFill>
                            <a:srgbClr val="000000"/>
                          </a:solidFill>
                          <a:effectLst/>
                          <a:latin typeface="+mn-lt"/>
                        </a:rPr>
                        <a:t>2.0</a:t>
                      </a:r>
                    </a:p>
                  </a:txBody>
                  <a:tcPr marL="7620" marR="7620" marT="7620" marB="0"/>
                </a:tc>
                <a:tc>
                  <a:txBody>
                    <a:bodyPr/>
                    <a:lstStyle/>
                    <a:p>
                      <a:pPr algn="r" fontAlgn="b"/>
                      <a:r>
                        <a:rPr lang="en-GB" sz="1400" b="0" i="0" u="none" strike="noStrike">
                          <a:solidFill>
                            <a:srgbClr val="000000"/>
                          </a:solidFill>
                          <a:effectLst/>
                          <a:latin typeface="+mn-lt"/>
                        </a:rPr>
                        <a:t>585</a:t>
                      </a:r>
                    </a:p>
                  </a:txBody>
                  <a:tcPr marL="7620" marR="7620" marT="7620" marB="0"/>
                </a:tc>
                <a:tc>
                  <a:txBody>
                    <a:bodyPr/>
                    <a:lstStyle/>
                    <a:p>
                      <a:pPr algn="r" fontAlgn="b"/>
                      <a:r>
                        <a:rPr lang="en-GB" sz="1400" b="0" i="0" u="none" strike="noStrike">
                          <a:solidFill>
                            <a:srgbClr val="000000"/>
                          </a:solidFill>
                          <a:effectLst/>
                          <a:latin typeface="+mn-lt"/>
                        </a:rPr>
                        <a:t>0.9</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1,215</a:t>
                      </a:r>
                    </a:p>
                  </a:txBody>
                  <a:tcPr marL="7620" marR="7620" marT="7620" marB="0"/>
                </a:tc>
                <a:tc>
                  <a:txBody>
                    <a:bodyPr/>
                    <a:lstStyle/>
                    <a:p>
                      <a:pPr algn="r" fontAlgn="b"/>
                      <a:r>
                        <a:rPr lang="en-GB" sz="1400" b="0" i="0" u="none" strike="noStrike" dirty="0">
                          <a:solidFill>
                            <a:srgbClr val="000000"/>
                          </a:solidFill>
                          <a:effectLst/>
                          <a:latin typeface="+mn-lt"/>
                        </a:rPr>
                        <a:t>2.2</a:t>
                      </a:r>
                    </a:p>
                  </a:txBody>
                  <a:tcPr marL="7620" marR="7620" marT="7620" marB="0"/>
                </a:tc>
                <a:tc>
                  <a:txBody>
                    <a:bodyPr/>
                    <a:lstStyle/>
                    <a:p>
                      <a:pPr algn="r" fontAlgn="b"/>
                      <a:r>
                        <a:rPr lang="en-GB" sz="1400" b="0" i="0" u="none" strike="noStrike">
                          <a:solidFill>
                            <a:srgbClr val="000000"/>
                          </a:solidFill>
                          <a:effectLst/>
                          <a:latin typeface="+mn-lt"/>
                        </a:rPr>
                        <a:t>465</a:t>
                      </a:r>
                    </a:p>
                  </a:txBody>
                  <a:tcPr marL="7620" marR="7620" marT="7620" marB="0"/>
                </a:tc>
                <a:tc>
                  <a:txBody>
                    <a:bodyPr/>
                    <a:lstStyle/>
                    <a:p>
                      <a:pPr algn="r" fontAlgn="b"/>
                      <a:r>
                        <a:rPr lang="en-GB" sz="1400" b="0" i="0" u="none" strike="noStrike">
                          <a:solidFill>
                            <a:srgbClr val="000000"/>
                          </a:solidFill>
                          <a:effectLst/>
                          <a:latin typeface="+mn-lt"/>
                        </a:rPr>
                        <a:t>0.8</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2,730</a:t>
                      </a:r>
                    </a:p>
                  </a:txBody>
                  <a:tcPr marL="7620" marR="7620" marT="7620" marB="0"/>
                </a:tc>
                <a:tc>
                  <a:txBody>
                    <a:bodyPr/>
                    <a:lstStyle/>
                    <a:p>
                      <a:pPr algn="r" fontAlgn="b"/>
                      <a:r>
                        <a:rPr lang="en-GB" sz="1400" b="0" i="0" u="none" strike="noStrike">
                          <a:solidFill>
                            <a:srgbClr val="000000"/>
                          </a:solidFill>
                          <a:effectLst/>
                          <a:latin typeface="+mn-lt"/>
                        </a:rPr>
                        <a:t>4.0</a:t>
                      </a:r>
                    </a:p>
                  </a:txBody>
                  <a:tcPr marL="7620" marR="7620" marT="7620" marB="0"/>
                </a:tc>
                <a:tc>
                  <a:txBody>
                    <a:bodyPr/>
                    <a:lstStyle/>
                    <a:p>
                      <a:pPr algn="r" fontAlgn="b"/>
                      <a:r>
                        <a:rPr lang="en-GB" sz="1400" b="0" i="0" u="none" strike="noStrike" dirty="0">
                          <a:solidFill>
                            <a:srgbClr val="000000"/>
                          </a:solidFill>
                          <a:effectLst/>
                          <a:latin typeface="+mn-lt"/>
                        </a:rPr>
                        <a:t>890</a:t>
                      </a:r>
                    </a:p>
                  </a:txBody>
                  <a:tcPr marL="7620" marR="7620" marT="7620" marB="0"/>
                </a:tc>
                <a:tc>
                  <a:txBody>
                    <a:bodyPr/>
                    <a:lstStyle/>
                    <a:p>
                      <a:pPr algn="r" fontAlgn="b"/>
                      <a:r>
                        <a:rPr lang="en-GB" sz="1400" b="0" i="0" u="none" strike="noStrike" dirty="0">
                          <a:solidFill>
                            <a:srgbClr val="000000"/>
                          </a:solidFill>
                          <a:effectLst/>
                          <a:latin typeface="+mn-lt"/>
                        </a:rPr>
                        <a:t>1.4</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8,840</a:t>
                      </a:r>
                    </a:p>
                  </a:txBody>
                  <a:tcPr marL="7620" marR="7620" marT="7620" marB="0"/>
                </a:tc>
                <a:tc>
                  <a:txBody>
                    <a:bodyPr/>
                    <a:lstStyle/>
                    <a:p>
                      <a:pPr algn="r" fontAlgn="b"/>
                      <a:r>
                        <a:rPr lang="en-GB" sz="1400" b="1" i="0" u="none" strike="noStrike" dirty="0">
                          <a:solidFill>
                            <a:srgbClr val="000000"/>
                          </a:solidFill>
                          <a:effectLst/>
                          <a:latin typeface="+mn-lt"/>
                        </a:rPr>
                        <a:t>2.6</a:t>
                      </a:r>
                    </a:p>
                  </a:txBody>
                  <a:tcPr marL="7620" marR="7620" marT="7620" marB="0"/>
                </a:tc>
                <a:tc>
                  <a:txBody>
                    <a:bodyPr/>
                    <a:lstStyle/>
                    <a:p>
                      <a:pPr algn="r" fontAlgn="b"/>
                      <a:r>
                        <a:rPr lang="en-GB" sz="1400" b="1" i="0" u="none" strike="noStrike" dirty="0">
                          <a:solidFill>
                            <a:srgbClr val="000000"/>
                          </a:solidFill>
                          <a:effectLst/>
                          <a:latin typeface="+mn-lt"/>
                        </a:rPr>
                        <a:t>3,300</a:t>
                      </a:r>
                    </a:p>
                  </a:txBody>
                  <a:tcPr marL="7620" marR="7620" marT="7620" marB="0"/>
                </a:tc>
                <a:tc>
                  <a:txBody>
                    <a:bodyPr/>
                    <a:lstStyle/>
                    <a:p>
                      <a:pPr algn="r" fontAlgn="b"/>
                      <a:r>
                        <a:rPr lang="en-GB" sz="1400" b="1" i="0" u="none" strike="noStrike" dirty="0">
                          <a:solidFill>
                            <a:srgbClr val="000000"/>
                          </a:solidFill>
                          <a:effectLst/>
                          <a:latin typeface="+mn-lt"/>
                        </a:rPr>
                        <a:t>0.9</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1,360,305</a:t>
                      </a:r>
                    </a:p>
                  </a:txBody>
                  <a:tcPr marL="7620" marR="7620" marT="7620" marB="0"/>
                </a:tc>
                <a:tc>
                  <a:txBody>
                    <a:bodyPr/>
                    <a:lstStyle/>
                    <a:p>
                      <a:pPr algn="r" fontAlgn="b"/>
                      <a:r>
                        <a:rPr lang="en-GB" sz="1400" b="0" i="0" u="none" strike="noStrike">
                          <a:solidFill>
                            <a:srgbClr val="000000"/>
                          </a:solidFill>
                          <a:effectLst/>
                          <a:latin typeface="+mn-lt"/>
                        </a:rPr>
                        <a:t>3.8</a:t>
                      </a:r>
                    </a:p>
                  </a:txBody>
                  <a:tcPr marL="7620" marR="7620" marT="7620" marB="0"/>
                </a:tc>
                <a:tc>
                  <a:txBody>
                    <a:bodyPr/>
                    <a:lstStyle/>
                    <a:p>
                      <a:pPr algn="r" fontAlgn="b"/>
                      <a:r>
                        <a:rPr lang="en-GB" sz="1400" b="0" i="0" u="none" strike="noStrike">
                          <a:solidFill>
                            <a:srgbClr val="000000"/>
                          </a:solidFill>
                          <a:effectLst/>
                          <a:latin typeface="+mn-lt"/>
                        </a:rPr>
                        <a:t>296,800</a:t>
                      </a:r>
                    </a:p>
                  </a:txBody>
                  <a:tcPr marL="7620" marR="7620" marT="7620" marB="0"/>
                </a:tc>
                <a:tc>
                  <a:txBody>
                    <a:bodyPr/>
                    <a:lstStyle/>
                    <a:p>
                      <a:pPr algn="r" fontAlgn="b"/>
                      <a:r>
                        <a:rPr lang="en-GB" sz="1400" b="0" i="0" u="none" strike="noStrike" dirty="0">
                          <a:solidFill>
                            <a:srgbClr val="000000"/>
                          </a:solidFill>
                          <a:effectLst/>
                          <a:latin typeface="+mn-lt"/>
                        </a:rPr>
                        <a:t>0.8</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4272151148"/>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March 2023</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315317" y="1360349"/>
            <a:ext cx="1651618"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3,300</a:t>
            </a:r>
            <a:r>
              <a:rPr lang="en-GB" sz="1400" dirty="0"/>
              <a:t> more claimants in March 2023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March 2023)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4043861981"/>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(March 2023)</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950998726"/>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March 2023, the Claimant Count rate in Buckinghamshire for men rose by 0.9 percentage points, compared to 0.9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75% increase in the number of 25-49 year old claimants in Buckinghamshire between March 2020 and March 2023, compared to a 60%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2290</TotalTime>
  <Words>1160</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March 2023 </vt:lpstr>
      <vt:lpstr>Table 1: Claimant Count – March 2023</vt:lpstr>
      <vt:lpstr>Chart 1: Claimant Count – March 2023</vt:lpstr>
      <vt:lpstr>Chart 3: Claimant Count rate % point change (March 2020 to March 2023) by Local Enterprise Partnership (LEP) area </vt:lpstr>
      <vt:lpstr>Chart 4: Claimant Count rate by LEP area (March 2023)</vt:lpstr>
      <vt:lpstr>Characteristics of claimants </vt:lpstr>
      <vt:lpstr>Chart 5: Alternative Claimant Count rate January 2013 to August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38</cp:revision>
  <dcterms:created xsi:type="dcterms:W3CDTF">2020-10-12T09:50:53Z</dcterms:created>
  <dcterms:modified xsi:type="dcterms:W3CDTF">2023-04-18T08:44:28Z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