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1"/>
  </p:notesMasterIdLst>
  <p:sldIdLst>
    <p:sldId id="256" r:id="rId6"/>
    <p:sldId id="257" r:id="rId7"/>
    <p:sldId id="267" r:id="rId8"/>
    <p:sldId id="269"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C5648C-7FED-047F-69A1-9512F8155D74}" name="Caroline Hargrave" initials="CH" userId="S::caroline.hargrave@buckslep.co.uk::b8f2e569-4c81-4f9d-96cf-9b35a10b6345" providerId="AD"/>
  <p188:author id="{B761B9A0-D091-989D-5ADD-0C111406975E}" name="James Moorhouse" initials="JM" userId="S::james.moorhouse@btvlep.co.uk::52c77cd9-d034-4c34-a84a-9452b75c1451" providerId="AD"/>
  <p188:author id="{48B253FE-2DD4-119B-6035-933313904A13}" name="Saad Ehsan" initials="SE" userId="S::saad.ehsan@buckslep.co.uk::2a3e375b-0d84-42d1-99eb-b9c1a4dee99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Hargrave" userId="b8f2e569-4c81-4f9d-96cf-9b35a10b6345" providerId="ADAL" clId="{E8370B59-4425-4D15-860E-FC794404D980}"/>
    <pc:docChg chg="custSel delSld modSld">
      <pc:chgData name="Caroline Hargrave" userId="b8f2e569-4c81-4f9d-96cf-9b35a10b6345" providerId="ADAL" clId="{E8370B59-4425-4D15-860E-FC794404D980}" dt="2023-03-31T10:13:25.687" v="25" actId="404"/>
      <pc:docMkLst>
        <pc:docMk/>
      </pc:docMkLst>
      <pc:sldChg chg="modSp mod">
        <pc:chgData name="Caroline Hargrave" userId="b8f2e569-4c81-4f9d-96cf-9b35a10b6345" providerId="ADAL" clId="{E8370B59-4425-4D15-860E-FC794404D980}" dt="2023-03-31T10:13:25.687" v="25" actId="404"/>
        <pc:sldMkLst>
          <pc:docMk/>
          <pc:sldMk cId="3475587965" sldId="256"/>
        </pc:sldMkLst>
        <pc:spChg chg="mod">
          <ac:chgData name="Caroline Hargrave" userId="b8f2e569-4c81-4f9d-96cf-9b35a10b6345" providerId="ADAL" clId="{E8370B59-4425-4D15-860E-FC794404D980}" dt="2023-03-31T10:13:25.687" v="25" actId="404"/>
          <ac:spMkLst>
            <pc:docMk/>
            <pc:sldMk cId="3475587965" sldId="256"/>
            <ac:spMk id="2" creationId="{069CDE26-7661-29D3-F3D0-4C4AEB8CA9B0}"/>
          </ac:spMkLst>
        </pc:spChg>
      </pc:sldChg>
      <pc:sldChg chg="del">
        <pc:chgData name="Caroline Hargrave" userId="b8f2e569-4c81-4f9d-96cf-9b35a10b6345" providerId="ADAL" clId="{E8370B59-4425-4D15-860E-FC794404D980}" dt="2023-03-31T10:13:02.782" v="21" actId="47"/>
        <pc:sldMkLst>
          <pc:docMk/>
          <pc:sldMk cId="2470881124" sldId="261"/>
        </pc:sldMkLst>
      </pc:sldChg>
      <pc:sldChg chg="del">
        <pc:chgData name="Caroline Hargrave" userId="b8f2e569-4c81-4f9d-96cf-9b35a10b6345" providerId="ADAL" clId="{E8370B59-4425-4D15-860E-FC794404D980}" dt="2023-03-31T10:13:03.928" v="22" actId="47"/>
        <pc:sldMkLst>
          <pc:docMk/>
          <pc:sldMk cId="2745890005" sldId="274"/>
        </pc:sldMkLst>
      </pc:sldChg>
      <pc:sldChg chg="del">
        <pc:chgData name="Caroline Hargrave" userId="b8f2e569-4c81-4f9d-96cf-9b35a10b6345" providerId="ADAL" clId="{E8370B59-4425-4D15-860E-FC794404D980}" dt="2023-03-31T10:13:10.915" v="24" actId="47"/>
        <pc:sldMkLst>
          <pc:docMk/>
          <pc:sldMk cId="2329295320" sldId="279"/>
        </pc:sldMkLst>
      </pc:sldChg>
      <pc:sldChg chg="del">
        <pc:chgData name="Caroline Hargrave" userId="b8f2e569-4c81-4f9d-96cf-9b35a10b6345" providerId="ADAL" clId="{E8370B59-4425-4D15-860E-FC794404D980}" dt="2023-03-31T10:13:00.638" v="19" actId="47"/>
        <pc:sldMkLst>
          <pc:docMk/>
          <pc:sldMk cId="293807052" sldId="283"/>
        </pc:sldMkLst>
      </pc:sldChg>
      <pc:sldChg chg="del">
        <pc:chgData name="Caroline Hargrave" userId="b8f2e569-4c81-4f9d-96cf-9b35a10b6345" providerId="ADAL" clId="{E8370B59-4425-4D15-860E-FC794404D980}" dt="2023-03-31T10:12:08.426" v="2" actId="47"/>
        <pc:sldMkLst>
          <pc:docMk/>
          <pc:sldMk cId="2253665626" sldId="285"/>
        </pc:sldMkLst>
      </pc:sldChg>
      <pc:sldChg chg="del">
        <pc:chgData name="Caroline Hargrave" userId="b8f2e569-4c81-4f9d-96cf-9b35a10b6345" providerId="ADAL" clId="{E8370B59-4425-4D15-860E-FC794404D980}" dt="2023-03-31T10:12:07.918" v="1" actId="47"/>
        <pc:sldMkLst>
          <pc:docMk/>
          <pc:sldMk cId="567680886" sldId="286"/>
        </pc:sldMkLst>
      </pc:sldChg>
      <pc:sldChg chg="del">
        <pc:chgData name="Caroline Hargrave" userId="b8f2e569-4c81-4f9d-96cf-9b35a10b6345" providerId="ADAL" clId="{E8370B59-4425-4D15-860E-FC794404D980}" dt="2023-03-31T10:12:07.520" v="0" actId="47"/>
        <pc:sldMkLst>
          <pc:docMk/>
          <pc:sldMk cId="1381483814" sldId="287"/>
        </pc:sldMkLst>
      </pc:sldChg>
      <pc:sldChg chg="del">
        <pc:chgData name="Caroline Hargrave" userId="b8f2e569-4c81-4f9d-96cf-9b35a10b6345" providerId="ADAL" clId="{E8370B59-4425-4D15-860E-FC794404D980}" dt="2023-03-31T10:13:05.022" v="23" actId="47"/>
        <pc:sldMkLst>
          <pc:docMk/>
          <pc:sldMk cId="4012405044" sldId="289"/>
        </pc:sldMkLst>
      </pc:sldChg>
      <pc:sldChg chg="del">
        <pc:chgData name="Caroline Hargrave" userId="b8f2e569-4c81-4f9d-96cf-9b35a10b6345" providerId="ADAL" clId="{E8370B59-4425-4D15-860E-FC794404D980}" dt="2023-03-31T10:13:01.987" v="20" actId="47"/>
        <pc:sldMkLst>
          <pc:docMk/>
          <pc:sldMk cId="5560410" sldId="29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Sheet2!$A$3</c:f>
              <c:strCache>
                <c:ptCount val="1"/>
                <c:pt idx="0">
                  <c:v>£m</c:v>
                </c:pt>
              </c:strCache>
            </c:strRef>
          </c:tx>
          <c:spPr>
            <a:solidFill>
              <a:srgbClr val="006965"/>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17E7-4C0F-8F92-56A58CDE33A5}"/>
              </c:ext>
            </c:extLst>
          </c:dPt>
          <c:dPt>
            <c:idx val="4"/>
            <c:invertIfNegative val="0"/>
            <c:bubble3D val="0"/>
            <c:spPr>
              <a:solidFill>
                <a:schemeClr val="bg2">
                  <a:lumMod val="50000"/>
                </a:schemeClr>
              </a:solidFill>
              <a:ln>
                <a:noFill/>
              </a:ln>
              <a:effectLst/>
            </c:spPr>
            <c:extLst>
              <c:ext xmlns:c16="http://schemas.microsoft.com/office/drawing/2014/chart" uri="{C3380CC4-5D6E-409C-BE32-E72D297353CC}">
                <c16:uniqueId val="{00000003-17E7-4C0F-8F92-56A58CDE33A5}"/>
              </c:ext>
            </c:extLst>
          </c:dPt>
          <c:dPt>
            <c:idx val="9"/>
            <c:invertIfNegative val="0"/>
            <c:bubble3D val="0"/>
            <c:spPr>
              <a:solidFill>
                <a:schemeClr val="bg2">
                  <a:lumMod val="50000"/>
                </a:schemeClr>
              </a:solidFill>
              <a:ln>
                <a:noFill/>
              </a:ln>
              <a:effectLst/>
            </c:spPr>
            <c:extLst>
              <c:ext xmlns:c16="http://schemas.microsoft.com/office/drawing/2014/chart" uri="{C3380CC4-5D6E-409C-BE32-E72D297353CC}">
                <c16:uniqueId val="{00000005-17E7-4C0F-8F92-56A58CDE33A5}"/>
              </c:ext>
            </c:extLst>
          </c:dPt>
          <c:dPt>
            <c:idx val="16"/>
            <c:invertIfNegative val="0"/>
            <c:bubble3D val="0"/>
            <c:spPr>
              <a:solidFill>
                <a:schemeClr val="bg2">
                  <a:lumMod val="50000"/>
                </a:schemeClr>
              </a:solidFill>
              <a:ln>
                <a:noFill/>
              </a:ln>
              <a:effectLst/>
            </c:spPr>
            <c:extLst>
              <c:ext xmlns:c16="http://schemas.microsoft.com/office/drawing/2014/chart" uri="{C3380CC4-5D6E-409C-BE32-E72D297353CC}">
                <c16:uniqueId val="{00000007-17E7-4C0F-8F92-56A58CDE33A5}"/>
              </c:ext>
            </c:extLst>
          </c:dPt>
          <c:dPt>
            <c:idx val="17"/>
            <c:invertIfNegative val="0"/>
            <c:bubble3D val="0"/>
            <c:spPr>
              <a:solidFill>
                <a:schemeClr val="bg2">
                  <a:lumMod val="50000"/>
                </a:schemeClr>
              </a:solidFill>
              <a:ln>
                <a:noFill/>
              </a:ln>
              <a:effectLst/>
            </c:spPr>
            <c:extLst>
              <c:ext xmlns:c16="http://schemas.microsoft.com/office/drawing/2014/chart" uri="{C3380CC4-5D6E-409C-BE32-E72D297353CC}">
                <c16:uniqueId val="{00000009-17E7-4C0F-8F92-56A58CDE33A5}"/>
              </c:ext>
            </c:extLst>
          </c:dPt>
          <c:dPt>
            <c:idx val="20"/>
            <c:invertIfNegative val="0"/>
            <c:bubble3D val="0"/>
            <c:spPr>
              <a:solidFill>
                <a:schemeClr val="bg1">
                  <a:lumMod val="50000"/>
                </a:schemeClr>
              </a:solidFill>
              <a:ln>
                <a:noFill/>
              </a:ln>
              <a:effectLst/>
            </c:spPr>
            <c:extLst>
              <c:ext xmlns:c16="http://schemas.microsoft.com/office/drawing/2014/chart" uri="{C3380CC4-5D6E-409C-BE32-E72D297353CC}">
                <c16:uniqueId val="{0000000B-17E7-4C0F-8F92-56A58CDE33A5}"/>
              </c:ext>
            </c:extLst>
          </c:dPt>
          <c:cat>
            <c:strRef>
              <c:f>Sheet2!$D$2:$X$2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
</c:v>
                </c:pt>
                <c:pt idx="20">
                  <c:v>2020</c:v>
                </c:pt>
              </c:strCache>
            </c:strRef>
          </c:cat>
          <c:val>
            <c:numRef>
              <c:f>Sheet2!$D$3:$X$3</c:f>
              <c:numCache>
                <c:formatCode>#,##0</c:formatCode>
                <c:ptCount val="21"/>
                <c:pt idx="0">
                  <c:v>15593</c:v>
                </c:pt>
                <c:pt idx="1">
                  <c:v>15455</c:v>
                </c:pt>
                <c:pt idx="2">
                  <c:v>15645</c:v>
                </c:pt>
                <c:pt idx="3">
                  <c:v>15843</c:v>
                </c:pt>
                <c:pt idx="4">
                  <c:v>15695</c:v>
                </c:pt>
                <c:pt idx="5">
                  <c:v>16155</c:v>
                </c:pt>
                <c:pt idx="6">
                  <c:v>16311</c:v>
                </c:pt>
                <c:pt idx="7">
                  <c:v>16560</c:v>
                </c:pt>
                <c:pt idx="8">
                  <c:v>16686</c:v>
                </c:pt>
                <c:pt idx="9">
                  <c:v>15977</c:v>
                </c:pt>
                <c:pt idx="10">
                  <c:v>16523</c:v>
                </c:pt>
                <c:pt idx="11">
                  <c:v>17058</c:v>
                </c:pt>
                <c:pt idx="12">
                  <c:v>17191</c:v>
                </c:pt>
                <c:pt idx="13">
                  <c:v>17289</c:v>
                </c:pt>
                <c:pt idx="14">
                  <c:v>17575</c:v>
                </c:pt>
                <c:pt idx="15">
                  <c:v>17597</c:v>
                </c:pt>
                <c:pt idx="16">
                  <c:v>17533</c:v>
                </c:pt>
                <c:pt idx="17">
                  <c:v>17418</c:v>
                </c:pt>
                <c:pt idx="18">
                  <c:v>17793</c:v>
                </c:pt>
                <c:pt idx="19">
                  <c:v>18313</c:v>
                </c:pt>
                <c:pt idx="20">
                  <c:v>16265</c:v>
                </c:pt>
              </c:numCache>
            </c:numRef>
          </c:val>
          <c:extLst>
            <c:ext xmlns:c16="http://schemas.microsoft.com/office/drawing/2014/chart" uri="{C3380CC4-5D6E-409C-BE32-E72D297353CC}">
              <c16:uniqueId val="{0000000C-17E7-4C0F-8F92-56A58CDE33A5}"/>
            </c:ext>
          </c:extLst>
        </c:ser>
        <c:dLbls>
          <c:showLegendKey val="0"/>
          <c:showVal val="0"/>
          <c:showCatName val="0"/>
          <c:showSerName val="0"/>
          <c:showPercent val="0"/>
          <c:showBubbleSize val="0"/>
        </c:dLbls>
        <c:gapWidth val="142"/>
        <c:overlap val="-27"/>
        <c:axId val="1050776112"/>
        <c:axId val="1050776528"/>
      </c:barChart>
      <c:catAx>
        <c:axId val="105077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50776528"/>
        <c:crosses val="autoZero"/>
        <c:auto val="1"/>
        <c:lblAlgn val="ctr"/>
        <c:lblOffset val="100"/>
        <c:noMultiLvlLbl val="0"/>
      </c:catAx>
      <c:valAx>
        <c:axId val="105077652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a:t>GDP (£m)</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50776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c:f>
              <c:strCache>
                <c:ptCount val="1"/>
                <c:pt idx="0">
                  <c:v>Buckinghamshire</c:v>
                </c:pt>
              </c:strCache>
            </c:strRef>
          </c:tx>
          <c:spPr>
            <a:solidFill>
              <a:srgbClr val="006965"/>
            </a:solidFill>
            <a:ln>
              <a:noFill/>
            </a:ln>
            <a:effectLst/>
          </c:spPr>
          <c:invertIfNegative val="0"/>
          <c:cat>
            <c:numRef>
              <c:f>Sheet1!$D$3:$N$3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Sheet1!$D$4:$N$4</c:f>
              <c:numCache>
                <c:formatCode>0.0</c:formatCode>
                <c:ptCount val="11"/>
                <c:pt idx="0">
                  <c:v>112.26</c:v>
                </c:pt>
                <c:pt idx="1">
                  <c:v>112.12</c:v>
                </c:pt>
                <c:pt idx="2">
                  <c:v>110.15</c:v>
                </c:pt>
                <c:pt idx="3">
                  <c:v>107.28</c:v>
                </c:pt>
                <c:pt idx="4">
                  <c:v>104.19</c:v>
                </c:pt>
                <c:pt idx="5">
                  <c:v>101.14</c:v>
                </c:pt>
                <c:pt idx="6">
                  <c:v>98.88</c:v>
                </c:pt>
                <c:pt idx="7">
                  <c:v>98.26</c:v>
                </c:pt>
                <c:pt idx="8">
                  <c:v>99.21</c:v>
                </c:pt>
                <c:pt idx="9">
                  <c:v>100.07</c:v>
                </c:pt>
                <c:pt idx="10">
                  <c:v>100.45</c:v>
                </c:pt>
              </c:numCache>
            </c:numRef>
          </c:val>
          <c:extLst>
            <c:ext xmlns:c16="http://schemas.microsoft.com/office/drawing/2014/chart" uri="{C3380CC4-5D6E-409C-BE32-E72D297353CC}">
              <c16:uniqueId val="{00000000-56EF-40EA-90F7-C34A8F6D9EDF}"/>
            </c:ext>
          </c:extLst>
        </c:ser>
        <c:dLbls>
          <c:showLegendKey val="0"/>
          <c:showVal val="0"/>
          <c:showCatName val="0"/>
          <c:showSerName val="0"/>
          <c:showPercent val="0"/>
          <c:showBubbleSize val="0"/>
        </c:dLbls>
        <c:gapWidth val="219"/>
        <c:overlap val="-27"/>
        <c:axId val="1925648128"/>
        <c:axId val="2127857520"/>
      </c:barChart>
      <c:lineChart>
        <c:grouping val="standard"/>
        <c:varyColors val="0"/>
        <c:ser>
          <c:idx val="1"/>
          <c:order val="1"/>
          <c:tx>
            <c:strRef>
              <c:f>Sheet1!$B$5</c:f>
              <c:strCache>
                <c:ptCount val="1"/>
                <c:pt idx="0">
                  <c:v>UK</c:v>
                </c:pt>
              </c:strCache>
            </c:strRef>
          </c:tx>
          <c:spPr>
            <a:ln w="28575" cap="rnd">
              <a:solidFill>
                <a:schemeClr val="accent2"/>
              </a:solidFill>
              <a:round/>
            </a:ln>
            <a:effectLst/>
          </c:spPr>
          <c:marker>
            <c:symbol val="none"/>
          </c:marker>
          <c:cat>
            <c:numRef>
              <c:f>Sheet1!$D$3:$N$3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Sheet1!$D$5:$N$5</c:f>
              <c:numCache>
                <c:formatCode>General</c:formatCode>
                <c:ptCount val="11"/>
                <c:pt idx="0">
                  <c:v>100</c:v>
                </c:pt>
                <c:pt idx="1">
                  <c:v>100</c:v>
                </c:pt>
                <c:pt idx="2">
                  <c:v>100</c:v>
                </c:pt>
                <c:pt idx="3">
                  <c:v>100</c:v>
                </c:pt>
                <c:pt idx="4">
                  <c:v>100</c:v>
                </c:pt>
                <c:pt idx="5">
                  <c:v>100</c:v>
                </c:pt>
                <c:pt idx="6">
                  <c:v>100</c:v>
                </c:pt>
                <c:pt idx="7">
                  <c:v>100</c:v>
                </c:pt>
                <c:pt idx="8">
                  <c:v>100</c:v>
                </c:pt>
                <c:pt idx="9">
                  <c:v>100</c:v>
                </c:pt>
                <c:pt idx="10">
                  <c:v>100</c:v>
                </c:pt>
              </c:numCache>
            </c:numRef>
          </c:val>
          <c:smooth val="0"/>
          <c:extLst>
            <c:ext xmlns:c16="http://schemas.microsoft.com/office/drawing/2014/chart" uri="{C3380CC4-5D6E-409C-BE32-E72D297353CC}">
              <c16:uniqueId val="{00000001-56EF-40EA-90F7-C34A8F6D9EDF}"/>
            </c:ext>
          </c:extLst>
        </c:ser>
        <c:dLbls>
          <c:showLegendKey val="0"/>
          <c:showVal val="0"/>
          <c:showCatName val="0"/>
          <c:showSerName val="0"/>
          <c:showPercent val="0"/>
          <c:showBubbleSize val="0"/>
        </c:dLbls>
        <c:marker val="1"/>
        <c:smooth val="0"/>
        <c:axId val="1925648128"/>
        <c:axId val="2127857520"/>
      </c:lineChart>
      <c:catAx>
        <c:axId val="192564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7857520"/>
        <c:crosses val="autoZero"/>
        <c:auto val="1"/>
        <c:lblAlgn val="ctr"/>
        <c:lblOffset val="100"/>
        <c:noMultiLvlLbl val="0"/>
      </c:catAx>
      <c:valAx>
        <c:axId val="21278575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5648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PowerPoint]Data'!$B$27</c:f>
              <c:strCache>
                <c:ptCount val="1"/>
                <c:pt idx="0">
                  <c:v>Buckinghamshire</c:v>
                </c:pt>
              </c:strCache>
            </c:strRef>
          </c:tx>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5F29-4D06-8532-E3923C14DA0D}"/>
              </c:ext>
            </c:extLst>
          </c:dPt>
          <c:dPt>
            <c:idx val="1"/>
            <c:invertIfNegative val="0"/>
            <c:bubble3D val="0"/>
            <c:spPr>
              <a:solidFill>
                <a:schemeClr val="bg1">
                  <a:lumMod val="50000"/>
                </a:schemeClr>
              </a:solidFill>
              <a:ln>
                <a:solidFill>
                  <a:srgbClr val="00B050"/>
                </a:solidFill>
              </a:ln>
              <a:effectLst/>
            </c:spPr>
            <c:extLst>
              <c:ext xmlns:c16="http://schemas.microsoft.com/office/drawing/2014/chart" uri="{C3380CC4-5D6E-409C-BE32-E72D297353CC}">
                <c16:uniqueId val="{00000003-5F29-4D06-8532-E3923C14DA0D}"/>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5-5F29-4D06-8532-E3923C14DA0D}"/>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5F29-4D06-8532-E3923C14DA0D}"/>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5F29-4D06-8532-E3923C14DA0D}"/>
              </c:ext>
            </c:extLst>
          </c:dPt>
          <c:dPt>
            <c:idx val="5"/>
            <c:invertIfNegative val="0"/>
            <c:bubble3D val="0"/>
            <c:spPr>
              <a:solidFill>
                <a:srgbClr val="006965"/>
              </a:solidFill>
              <a:ln>
                <a:noFill/>
              </a:ln>
              <a:effectLst/>
            </c:spPr>
            <c:extLst>
              <c:ext xmlns:c16="http://schemas.microsoft.com/office/drawing/2014/chart" uri="{C3380CC4-5D6E-409C-BE32-E72D297353CC}">
                <c16:uniqueId val="{0000000C-5F29-4D06-8532-E3923C14DA0D}"/>
              </c:ext>
            </c:extLst>
          </c:dPt>
          <c:dPt>
            <c:idx val="6"/>
            <c:invertIfNegative val="0"/>
            <c:bubble3D val="0"/>
            <c:spPr>
              <a:solidFill>
                <a:srgbClr val="006965"/>
              </a:solidFill>
              <a:ln>
                <a:noFill/>
              </a:ln>
              <a:effectLst/>
            </c:spPr>
            <c:extLst>
              <c:ext xmlns:c16="http://schemas.microsoft.com/office/drawing/2014/chart" uri="{C3380CC4-5D6E-409C-BE32-E72D297353CC}">
                <c16:uniqueId val="{0000000B-5F29-4D06-8532-E3923C14DA0D}"/>
              </c:ext>
            </c:extLst>
          </c:dPt>
          <c:dPt>
            <c:idx val="7"/>
            <c:invertIfNegative val="0"/>
            <c:bubble3D val="0"/>
            <c:spPr>
              <a:solidFill>
                <a:srgbClr val="006965"/>
              </a:solidFill>
              <a:ln>
                <a:noFill/>
              </a:ln>
              <a:effectLst/>
            </c:spPr>
            <c:extLst>
              <c:ext xmlns:c16="http://schemas.microsoft.com/office/drawing/2014/chart" uri="{C3380CC4-5D6E-409C-BE32-E72D297353CC}">
                <c16:uniqueId val="{0000000D-5F29-4D06-8532-E3923C14DA0D}"/>
              </c:ext>
            </c:extLst>
          </c:dPt>
          <c:dPt>
            <c:idx val="8"/>
            <c:invertIfNegative val="0"/>
            <c:bubble3D val="0"/>
            <c:spPr>
              <a:solidFill>
                <a:srgbClr val="006965"/>
              </a:solidFill>
              <a:ln>
                <a:noFill/>
              </a:ln>
              <a:effectLst/>
            </c:spPr>
            <c:extLst>
              <c:ext xmlns:c16="http://schemas.microsoft.com/office/drawing/2014/chart" uri="{C3380CC4-5D6E-409C-BE32-E72D297353CC}">
                <c16:uniqueId val="{0000000E-5F29-4D06-8532-E3923C14DA0D}"/>
              </c:ext>
            </c:extLst>
          </c:dPt>
          <c:dPt>
            <c:idx val="9"/>
            <c:invertIfNegative val="0"/>
            <c:bubble3D val="0"/>
            <c:spPr>
              <a:solidFill>
                <a:srgbClr val="006965"/>
              </a:solidFill>
              <a:ln>
                <a:noFill/>
              </a:ln>
              <a:effectLst/>
            </c:spPr>
            <c:extLst>
              <c:ext xmlns:c16="http://schemas.microsoft.com/office/drawing/2014/chart" uri="{C3380CC4-5D6E-409C-BE32-E72D297353CC}">
                <c16:uniqueId val="{0000000F-5F29-4D06-8532-E3923C14DA0D}"/>
              </c:ext>
            </c:extLst>
          </c:dPt>
          <c:dPt>
            <c:idx val="10"/>
            <c:invertIfNegative val="0"/>
            <c:bubble3D val="0"/>
            <c:spPr>
              <a:solidFill>
                <a:srgbClr val="006965"/>
              </a:solidFill>
              <a:ln>
                <a:noFill/>
              </a:ln>
              <a:effectLst/>
            </c:spPr>
            <c:extLst>
              <c:ext xmlns:c16="http://schemas.microsoft.com/office/drawing/2014/chart" uri="{C3380CC4-5D6E-409C-BE32-E72D297353CC}">
                <c16:uniqueId val="{00000010-5F29-4D06-8532-E3923C14DA0D}"/>
              </c:ext>
            </c:extLst>
          </c:dPt>
          <c:dPt>
            <c:idx val="11"/>
            <c:invertIfNegative val="0"/>
            <c:bubble3D val="0"/>
            <c:spPr>
              <a:solidFill>
                <a:srgbClr val="006965"/>
              </a:solidFill>
              <a:ln>
                <a:noFill/>
              </a:ln>
              <a:effectLst/>
            </c:spPr>
            <c:extLst>
              <c:ext xmlns:c16="http://schemas.microsoft.com/office/drawing/2014/chart" uri="{C3380CC4-5D6E-409C-BE32-E72D297353CC}">
                <c16:uniqueId val="{00000011-5F29-4D06-8532-E3923C14DA0D}"/>
              </c:ext>
            </c:extLst>
          </c:dPt>
          <c:dPt>
            <c:idx val="12"/>
            <c:invertIfNegative val="0"/>
            <c:bubble3D val="0"/>
            <c:spPr>
              <a:solidFill>
                <a:srgbClr val="006965"/>
              </a:solidFill>
              <a:ln>
                <a:noFill/>
              </a:ln>
              <a:effectLst/>
            </c:spPr>
            <c:extLst>
              <c:ext xmlns:c16="http://schemas.microsoft.com/office/drawing/2014/chart" uri="{C3380CC4-5D6E-409C-BE32-E72D297353CC}">
                <c16:uniqueId val="{00000012-5F29-4D06-8532-E3923C14DA0D}"/>
              </c:ext>
            </c:extLst>
          </c:dPt>
          <c:cat>
            <c:numRef>
              <c:f>'[Chart in Microsoft PowerPoint]Data'!$A$28:$A$40</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'[Chart in Microsoft PowerPoint]Data'!$B$28:$B$40</c:f>
              <c:numCache>
                <c:formatCode>#,##0</c:formatCode>
                <c:ptCount val="13"/>
                <c:pt idx="0">
                  <c:v>25925</c:v>
                </c:pt>
                <c:pt idx="1">
                  <c:v>25875</c:v>
                </c:pt>
                <c:pt idx="2">
                  <c:v>26550</c:v>
                </c:pt>
                <c:pt idx="3">
                  <c:v>26620</c:v>
                </c:pt>
                <c:pt idx="4">
                  <c:v>27380</c:v>
                </c:pt>
                <c:pt idx="5">
                  <c:v>29140</c:v>
                </c:pt>
                <c:pt idx="6">
                  <c:v>30095</c:v>
                </c:pt>
                <c:pt idx="7">
                  <c:v>31080</c:v>
                </c:pt>
                <c:pt idx="8">
                  <c:v>30720</c:v>
                </c:pt>
                <c:pt idx="9">
                  <c:v>31150</c:v>
                </c:pt>
                <c:pt idx="10">
                  <c:v>31280</c:v>
                </c:pt>
                <c:pt idx="11">
                  <c:v>31470</c:v>
                </c:pt>
                <c:pt idx="12">
                  <c:v>31355</c:v>
                </c:pt>
              </c:numCache>
            </c:numRef>
          </c:val>
          <c:extLst>
            <c:ext xmlns:c16="http://schemas.microsoft.com/office/drawing/2014/chart" uri="{C3380CC4-5D6E-409C-BE32-E72D297353CC}">
              <c16:uniqueId val="{0000000A-5F29-4D06-8532-E3923C14DA0D}"/>
            </c:ext>
          </c:extLst>
        </c:ser>
        <c:dLbls>
          <c:showLegendKey val="0"/>
          <c:showVal val="0"/>
          <c:showCatName val="0"/>
          <c:showSerName val="0"/>
          <c:showPercent val="0"/>
          <c:showBubbleSize val="0"/>
        </c:dLbls>
        <c:gapWidth val="219"/>
        <c:overlap val="-27"/>
        <c:axId val="1397467760"/>
        <c:axId val="1397468592"/>
      </c:barChart>
      <c:catAx>
        <c:axId val="13974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97468592"/>
        <c:crosses val="autoZero"/>
        <c:auto val="1"/>
        <c:lblAlgn val="ctr"/>
        <c:lblOffset val="100"/>
        <c:noMultiLvlLbl val="0"/>
      </c:catAx>
      <c:valAx>
        <c:axId val="1397468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97467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6965"/>
            </a:solidFill>
            <a:ln>
              <a:noFill/>
            </a:ln>
            <a:effectLst/>
          </c:spPr>
          <c:invertIfNegative val="0"/>
          <c:cat>
            <c:numRef>
              <c:f>Data!$A$10:$A$16</c:f>
              <c:numCache>
                <c:formatCode>General</c:formatCode>
                <c:ptCount val="7"/>
                <c:pt idx="0">
                  <c:v>2015</c:v>
                </c:pt>
                <c:pt idx="1">
                  <c:v>2016</c:v>
                </c:pt>
                <c:pt idx="2">
                  <c:v>2017</c:v>
                </c:pt>
                <c:pt idx="3">
                  <c:v>2018</c:v>
                </c:pt>
                <c:pt idx="4">
                  <c:v>2019</c:v>
                </c:pt>
                <c:pt idx="5">
                  <c:v>2020</c:v>
                </c:pt>
                <c:pt idx="6">
                  <c:v>2021</c:v>
                </c:pt>
              </c:numCache>
            </c:numRef>
          </c:cat>
          <c:val>
            <c:numRef>
              <c:f>Data!$B$10:$B$16</c:f>
              <c:numCache>
                <c:formatCode>#,##0</c:formatCode>
                <c:ptCount val="7"/>
                <c:pt idx="0">
                  <c:v>229000</c:v>
                </c:pt>
                <c:pt idx="1">
                  <c:v>235000</c:v>
                </c:pt>
                <c:pt idx="2">
                  <c:v>231000</c:v>
                </c:pt>
                <c:pt idx="3">
                  <c:v>235000</c:v>
                </c:pt>
                <c:pt idx="4">
                  <c:v>240000</c:v>
                </c:pt>
                <c:pt idx="5">
                  <c:v>240000</c:v>
                </c:pt>
                <c:pt idx="6">
                  <c:v>240000</c:v>
                </c:pt>
              </c:numCache>
            </c:numRef>
          </c:val>
          <c:extLst>
            <c:ext xmlns:c16="http://schemas.microsoft.com/office/drawing/2014/chart" uri="{C3380CC4-5D6E-409C-BE32-E72D297353CC}">
              <c16:uniqueId val="{00000000-C5FF-4593-8A02-4F6617245257}"/>
            </c:ext>
          </c:extLst>
        </c:ser>
        <c:dLbls>
          <c:showLegendKey val="0"/>
          <c:showVal val="0"/>
          <c:showCatName val="0"/>
          <c:showSerName val="0"/>
          <c:showPercent val="0"/>
          <c:showBubbleSize val="0"/>
        </c:dLbls>
        <c:gapWidth val="219"/>
        <c:overlap val="-27"/>
        <c:axId val="1157482751"/>
        <c:axId val="894307007"/>
      </c:barChart>
      <c:catAx>
        <c:axId val="115748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94307007"/>
        <c:crosses val="autoZero"/>
        <c:auto val="1"/>
        <c:lblAlgn val="ctr"/>
        <c:lblOffset val="100"/>
        <c:noMultiLvlLbl val="0"/>
      </c:catAx>
      <c:valAx>
        <c:axId val="894307007"/>
        <c:scaling>
          <c:orientation val="minMax"/>
          <c:max val="25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574827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417D5-D543-4EDF-812E-0C7DDF010959}" type="datetimeFigureOut">
              <a:rPr lang="en-GB" smtClean="0"/>
              <a:t>31/03/2023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C8D03-AE55-48D0-B738-48951FEA0FB9}" type="slidenum">
              <a:rPr lang="en-GB" smtClean="0"/>
              <a:t>‹#›</a:t>
            </a:fld>
            <a:endParaRPr lang="en-GB"/>
          </a:p>
        </p:txBody>
      </p:sp>
    </p:spTree>
    <p:extLst>
      <p:ext uri="{BB962C8B-B14F-4D97-AF65-F5344CB8AC3E}">
        <p14:creationId xmlns:p14="http://schemas.microsoft.com/office/powerpoint/2010/main" val="281857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Speaking notes: </a:t>
            </a:r>
          </a:p>
          <a:p>
            <a:endParaRPr lang="en-GB"/>
          </a:p>
          <a:p>
            <a:r>
              <a:rPr lang="en-GB"/>
              <a:t>UK as whole has suffered from low growth since the mid 2000s </a:t>
            </a:r>
          </a:p>
          <a:p>
            <a:endParaRPr lang="en-GB"/>
          </a:p>
        </p:txBody>
      </p:sp>
      <p:sp>
        <p:nvSpPr>
          <p:cNvPr id="4" name="Slide Number Placeholder 3"/>
          <p:cNvSpPr>
            <a:spLocks noGrp="1"/>
          </p:cNvSpPr>
          <p:nvPr>
            <p:ph type="sldNum" sz="quarter" idx="5"/>
          </p:nvPr>
        </p:nvSpPr>
        <p:spPr/>
        <p:txBody>
          <a:bodyPr/>
          <a:lstStyle/>
          <a:p>
            <a:fld id="{191C8D03-AE55-48D0-B738-48951FEA0FB9}" type="slidenum">
              <a:rPr lang="en-GB" smtClean="0"/>
              <a:t>2</a:t>
            </a:fld>
            <a:endParaRPr lang="en-GB"/>
          </a:p>
        </p:txBody>
      </p:sp>
    </p:spTree>
    <p:extLst>
      <p:ext uri="{BB962C8B-B14F-4D97-AF65-F5344CB8AC3E}">
        <p14:creationId xmlns:p14="http://schemas.microsoft.com/office/powerpoint/2010/main" val="393443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Speaking notes </a:t>
            </a:r>
          </a:p>
          <a:p>
            <a:endParaRPr lang="en-GB"/>
          </a:p>
          <a:p>
            <a:r>
              <a:rPr lang="en-GB"/>
              <a:t>The United Kingdom’s economy has been plagued by anaemic productivity growth since the 2008-09 global financial crisis</a:t>
            </a:r>
          </a:p>
          <a:p>
            <a:endParaRPr lang="en-GB"/>
          </a:p>
          <a:p>
            <a:r>
              <a:rPr lang="en-GB"/>
              <a:t>Productivity can be loosely described as a measure of how smart we work instead of how hard we work. The UK’s real wages, as a broad measure of living standards, improved alongside the country’s productivity before 2008 and stagnated as productivity grew at a much slower pace in the post-2008 period.</a:t>
            </a:r>
          </a:p>
          <a:p>
            <a:endParaRPr lang="en-GB"/>
          </a:p>
          <a:p>
            <a:r>
              <a:rPr lang="en-GB"/>
              <a:t>The evidence is inconclusive on whether tail-end or frontier firms have been the bigger drag on productivity growth.</a:t>
            </a:r>
          </a:p>
          <a:p>
            <a:endParaRPr lang="en-GB"/>
          </a:p>
          <a:p>
            <a:endParaRPr lang="en-GB"/>
          </a:p>
          <a:p>
            <a:pPr marL="171450" indent="-171450">
              <a:buFontTx/>
              <a:buChar char="-"/>
            </a:pPr>
            <a:endParaRPr lang="en-GB"/>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191C8D03-AE55-48D0-B738-48951FEA0FB9}" type="slidenum">
              <a:rPr lang="en-GB" smtClean="0"/>
              <a:t>3</a:t>
            </a:fld>
            <a:endParaRPr lang="en-GB"/>
          </a:p>
        </p:txBody>
      </p:sp>
    </p:spTree>
    <p:extLst>
      <p:ext uri="{BB962C8B-B14F-4D97-AF65-F5344CB8AC3E}">
        <p14:creationId xmlns:p14="http://schemas.microsoft.com/office/powerpoint/2010/main" val="238522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 what? What can we influence locally?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171450" indent="-171450">
              <a:buFontTx/>
              <a:buChar char="-"/>
            </a:pPr>
            <a:r>
              <a:rPr lang="en-GB"/>
              <a:t>Aid the creation and growth of new ‘frontier companies’ – a lack of superstars </a:t>
            </a:r>
          </a:p>
          <a:p>
            <a:pPr marL="171450" indent="-171450">
              <a:buFontTx/>
              <a:buChar char="-"/>
            </a:pPr>
            <a:r>
              <a:rPr lang="en-GB"/>
              <a:t>Increase FDI </a:t>
            </a:r>
          </a:p>
          <a:p>
            <a:pPr marL="171450" indent="-171450">
              <a:buFontTx/>
              <a:buChar char="-"/>
            </a:pPr>
            <a:r>
              <a:rPr lang="en-GB"/>
              <a:t>Improve infrastructure and skills - agglomeration effects</a:t>
            </a:r>
          </a:p>
          <a:p>
            <a:pPr marL="171450" indent="-171450">
              <a:buFontTx/>
              <a:buChar char="-"/>
            </a:pPr>
            <a:r>
              <a:rPr lang="en-GB"/>
              <a:t>Financing start-ups and scale-ups - a barrier </a:t>
            </a:r>
          </a:p>
          <a:p>
            <a:pPr marL="171450" indent="-171450">
              <a:buFontTx/>
              <a:buChar char="-"/>
            </a:pPr>
            <a:r>
              <a:rPr lang="en-GB"/>
              <a:t>Digitalisation, green transformation, technology take-up</a:t>
            </a:r>
          </a:p>
          <a:p>
            <a:endParaRPr lang="en-GB"/>
          </a:p>
        </p:txBody>
      </p:sp>
      <p:sp>
        <p:nvSpPr>
          <p:cNvPr id="4" name="Slide Number Placeholder 3"/>
          <p:cNvSpPr>
            <a:spLocks noGrp="1"/>
          </p:cNvSpPr>
          <p:nvPr>
            <p:ph type="sldNum" sz="quarter" idx="5"/>
          </p:nvPr>
        </p:nvSpPr>
        <p:spPr/>
        <p:txBody>
          <a:bodyPr/>
          <a:lstStyle/>
          <a:p>
            <a:fld id="{191C8D03-AE55-48D0-B738-48951FEA0FB9}" type="slidenum">
              <a:rPr lang="en-GB" smtClean="0"/>
              <a:t>4</a:t>
            </a:fld>
            <a:endParaRPr lang="en-GB"/>
          </a:p>
        </p:txBody>
      </p:sp>
    </p:spTree>
    <p:extLst>
      <p:ext uri="{BB962C8B-B14F-4D97-AF65-F5344CB8AC3E}">
        <p14:creationId xmlns:p14="http://schemas.microsoft.com/office/powerpoint/2010/main" val="426253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624C-CA4D-A57D-3AB5-D4CE60C1FE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F6C1D7-9D76-C4ED-C0FA-8F459B6434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613AE8-8B23-9094-2956-A26B00530208}"/>
              </a:ext>
            </a:extLst>
          </p:cNvPr>
          <p:cNvSpPr>
            <a:spLocks noGrp="1"/>
          </p:cNvSpPr>
          <p:nvPr>
            <p:ph type="dt" sz="half" idx="10"/>
          </p:nvPr>
        </p:nvSpPr>
        <p:spPr/>
        <p:txBody>
          <a:bodyPr/>
          <a:lstStyle/>
          <a:p>
            <a:fld id="{0AD03DBC-0453-4697-BADA-A5BFF8532196}" type="datetimeFigureOut">
              <a:rPr lang="en-GB" smtClean="0"/>
              <a:t>31/03/2023</a:t>
            </a:fld>
            <a:endParaRPr lang="en-GB"/>
          </a:p>
        </p:txBody>
      </p:sp>
      <p:sp>
        <p:nvSpPr>
          <p:cNvPr id="5" name="Footer Placeholder 4">
            <a:extLst>
              <a:ext uri="{FF2B5EF4-FFF2-40B4-BE49-F238E27FC236}">
                <a16:creationId xmlns:a16="http://schemas.microsoft.com/office/drawing/2014/main" id="{D8D4C824-DF3D-F277-2A45-CD155FFDA2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537C85-1B83-9E1A-D938-9677708D9430}"/>
              </a:ext>
            </a:extLst>
          </p:cNvPr>
          <p:cNvSpPr>
            <a:spLocks noGrp="1"/>
          </p:cNvSpPr>
          <p:nvPr>
            <p:ph type="sldNum" sz="quarter" idx="12"/>
          </p:nvPr>
        </p:nvSpPr>
        <p:spPr/>
        <p:txBody>
          <a:bodyPr/>
          <a:lstStyle/>
          <a:p>
            <a:fld id="{3B4D1C2A-EB88-4565-8874-3FC13790DA6B}" type="slidenum">
              <a:rPr lang="en-GB" smtClean="0"/>
              <a:t>‹#›</a:t>
            </a:fld>
            <a:endParaRPr lang="en-GB"/>
          </a:p>
        </p:txBody>
      </p:sp>
    </p:spTree>
    <p:extLst>
      <p:ext uri="{BB962C8B-B14F-4D97-AF65-F5344CB8AC3E}">
        <p14:creationId xmlns:p14="http://schemas.microsoft.com/office/powerpoint/2010/main" val="266684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4B39-7B5D-1AD4-D067-FF06C993E0F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11718E-772B-1532-7FDA-B0443A8148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A3778D-9CAE-BB6C-C63E-5F860D495B47}"/>
              </a:ext>
            </a:extLst>
          </p:cNvPr>
          <p:cNvSpPr>
            <a:spLocks noGrp="1"/>
          </p:cNvSpPr>
          <p:nvPr>
            <p:ph type="dt" sz="half" idx="10"/>
          </p:nvPr>
        </p:nvSpPr>
        <p:spPr/>
        <p:txBody>
          <a:bodyPr/>
          <a:lstStyle/>
          <a:p>
            <a:fld id="{0AD03DBC-0453-4697-BADA-A5BFF8532196}" type="datetimeFigureOut">
              <a:rPr lang="en-GB" smtClean="0"/>
              <a:t>31/03/2023</a:t>
            </a:fld>
            <a:endParaRPr lang="en-GB"/>
          </a:p>
        </p:txBody>
      </p:sp>
      <p:sp>
        <p:nvSpPr>
          <p:cNvPr id="5" name="Footer Placeholder 4">
            <a:extLst>
              <a:ext uri="{FF2B5EF4-FFF2-40B4-BE49-F238E27FC236}">
                <a16:creationId xmlns:a16="http://schemas.microsoft.com/office/drawing/2014/main" id="{39BF641B-D164-216F-0016-3A0E4DCC07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B345DC-2A33-6AA6-BB08-469E62C18879}"/>
              </a:ext>
            </a:extLst>
          </p:cNvPr>
          <p:cNvSpPr>
            <a:spLocks noGrp="1"/>
          </p:cNvSpPr>
          <p:nvPr>
            <p:ph type="sldNum" sz="quarter" idx="12"/>
          </p:nvPr>
        </p:nvSpPr>
        <p:spPr/>
        <p:txBody>
          <a:bodyPr/>
          <a:lstStyle/>
          <a:p>
            <a:fld id="{3B4D1C2A-EB88-4565-8874-3FC13790DA6B}" type="slidenum">
              <a:rPr lang="en-GB" smtClean="0"/>
              <a:t>‹#›</a:t>
            </a:fld>
            <a:endParaRPr lang="en-GB"/>
          </a:p>
        </p:txBody>
      </p:sp>
    </p:spTree>
    <p:extLst>
      <p:ext uri="{BB962C8B-B14F-4D97-AF65-F5344CB8AC3E}">
        <p14:creationId xmlns:p14="http://schemas.microsoft.com/office/powerpoint/2010/main" val="379100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344C0-E7E6-B80C-6F31-A613141DF5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089FB5-DF18-8BC3-B2F5-7A4C3117F5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00FE90-AE2F-8FEE-B927-5C763A9D6D43}"/>
              </a:ext>
            </a:extLst>
          </p:cNvPr>
          <p:cNvSpPr>
            <a:spLocks noGrp="1"/>
          </p:cNvSpPr>
          <p:nvPr>
            <p:ph type="dt" sz="half" idx="10"/>
          </p:nvPr>
        </p:nvSpPr>
        <p:spPr/>
        <p:txBody>
          <a:bodyPr/>
          <a:lstStyle/>
          <a:p>
            <a:fld id="{0AD03DBC-0453-4697-BADA-A5BFF8532196}" type="datetimeFigureOut">
              <a:rPr lang="en-GB" smtClean="0"/>
              <a:t>31/03/2023</a:t>
            </a:fld>
            <a:endParaRPr lang="en-GB"/>
          </a:p>
        </p:txBody>
      </p:sp>
      <p:sp>
        <p:nvSpPr>
          <p:cNvPr id="5" name="Footer Placeholder 4">
            <a:extLst>
              <a:ext uri="{FF2B5EF4-FFF2-40B4-BE49-F238E27FC236}">
                <a16:creationId xmlns:a16="http://schemas.microsoft.com/office/drawing/2014/main" id="{C14EB96F-222B-0421-8D34-6BBF0A4CC4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D8BFF7-9184-9F55-700D-0795A0EA891E}"/>
              </a:ext>
            </a:extLst>
          </p:cNvPr>
          <p:cNvSpPr>
            <a:spLocks noGrp="1"/>
          </p:cNvSpPr>
          <p:nvPr>
            <p:ph type="sldNum" sz="quarter" idx="12"/>
          </p:nvPr>
        </p:nvSpPr>
        <p:spPr/>
        <p:txBody>
          <a:bodyPr/>
          <a:lstStyle/>
          <a:p>
            <a:fld id="{3B4D1C2A-EB88-4565-8874-3FC13790DA6B}" type="slidenum">
              <a:rPr lang="en-GB" smtClean="0"/>
              <a:t>‹#›</a:t>
            </a:fld>
            <a:endParaRPr lang="en-GB"/>
          </a:p>
        </p:txBody>
      </p:sp>
    </p:spTree>
    <p:extLst>
      <p:ext uri="{BB962C8B-B14F-4D97-AF65-F5344CB8AC3E}">
        <p14:creationId xmlns:p14="http://schemas.microsoft.com/office/powerpoint/2010/main" val="163119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9366-F075-ECED-0022-01739BA766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407A86-36DA-967F-E363-B6F1516431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8BBE1-FF28-0BAA-0682-4ACEEB55F861}"/>
              </a:ext>
            </a:extLst>
          </p:cNvPr>
          <p:cNvSpPr>
            <a:spLocks noGrp="1"/>
          </p:cNvSpPr>
          <p:nvPr>
            <p:ph type="dt" sz="half" idx="10"/>
          </p:nvPr>
        </p:nvSpPr>
        <p:spPr/>
        <p:txBody>
          <a:bodyPr/>
          <a:lstStyle/>
          <a:p>
            <a:fld id="{0AD03DBC-0453-4697-BADA-A5BFF8532196}" type="datetimeFigureOut">
              <a:rPr lang="en-GB" smtClean="0"/>
              <a:t>31/03/2023</a:t>
            </a:fld>
            <a:endParaRPr lang="en-GB"/>
          </a:p>
        </p:txBody>
      </p:sp>
      <p:sp>
        <p:nvSpPr>
          <p:cNvPr id="5" name="Footer Placeholder 4">
            <a:extLst>
              <a:ext uri="{FF2B5EF4-FFF2-40B4-BE49-F238E27FC236}">
                <a16:creationId xmlns:a16="http://schemas.microsoft.com/office/drawing/2014/main" id="{0FB665FB-5F4C-54EE-66E5-B46749B7FD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D4BF71-A8AA-2A81-7446-B4EA58D60CA8}"/>
              </a:ext>
            </a:extLst>
          </p:cNvPr>
          <p:cNvSpPr>
            <a:spLocks noGrp="1"/>
          </p:cNvSpPr>
          <p:nvPr>
            <p:ph type="sldNum" sz="quarter" idx="12"/>
          </p:nvPr>
        </p:nvSpPr>
        <p:spPr/>
        <p:txBody>
          <a:bodyPr/>
          <a:lstStyle/>
          <a:p>
            <a:fld id="{3B4D1C2A-EB88-4565-8874-3FC13790DA6B}" type="slidenum">
              <a:rPr lang="en-GB" smtClean="0"/>
              <a:t>‹#›</a:t>
            </a:fld>
            <a:endParaRPr lang="en-GB"/>
          </a:p>
        </p:txBody>
      </p:sp>
    </p:spTree>
    <p:extLst>
      <p:ext uri="{BB962C8B-B14F-4D97-AF65-F5344CB8AC3E}">
        <p14:creationId xmlns:p14="http://schemas.microsoft.com/office/powerpoint/2010/main" val="307140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FD57-0E88-761C-97A5-A512814CDA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CA43B3-36B8-4124-5FFE-F5B1902400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38339A-A42A-D7D8-B1B0-A2341A17D47C}"/>
              </a:ext>
            </a:extLst>
          </p:cNvPr>
          <p:cNvSpPr>
            <a:spLocks noGrp="1"/>
          </p:cNvSpPr>
          <p:nvPr>
            <p:ph type="dt" sz="half" idx="10"/>
          </p:nvPr>
        </p:nvSpPr>
        <p:spPr/>
        <p:txBody>
          <a:bodyPr/>
          <a:lstStyle/>
          <a:p>
            <a:fld id="{0AD03DBC-0453-4697-BADA-A5BFF8532196}" type="datetimeFigureOut">
              <a:rPr lang="en-GB" smtClean="0"/>
              <a:t>31/03/2023</a:t>
            </a:fld>
            <a:endParaRPr lang="en-GB"/>
          </a:p>
        </p:txBody>
      </p:sp>
      <p:sp>
        <p:nvSpPr>
          <p:cNvPr id="5" name="Footer Placeholder 4">
            <a:extLst>
              <a:ext uri="{FF2B5EF4-FFF2-40B4-BE49-F238E27FC236}">
                <a16:creationId xmlns:a16="http://schemas.microsoft.com/office/drawing/2014/main" id="{ED2C507C-A80C-EAA1-5703-DE62396126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2CE4EF-76E4-6858-05C4-F50D0B4E4A10}"/>
              </a:ext>
            </a:extLst>
          </p:cNvPr>
          <p:cNvSpPr>
            <a:spLocks noGrp="1"/>
          </p:cNvSpPr>
          <p:nvPr>
            <p:ph type="sldNum" sz="quarter" idx="12"/>
          </p:nvPr>
        </p:nvSpPr>
        <p:spPr/>
        <p:txBody>
          <a:bodyPr/>
          <a:lstStyle/>
          <a:p>
            <a:fld id="{3B4D1C2A-EB88-4565-8874-3FC13790DA6B}" type="slidenum">
              <a:rPr lang="en-GB" smtClean="0"/>
              <a:t>‹#›</a:t>
            </a:fld>
            <a:endParaRPr lang="en-GB"/>
          </a:p>
        </p:txBody>
      </p:sp>
    </p:spTree>
    <p:extLst>
      <p:ext uri="{BB962C8B-B14F-4D97-AF65-F5344CB8AC3E}">
        <p14:creationId xmlns:p14="http://schemas.microsoft.com/office/powerpoint/2010/main" val="83549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81E-E818-7981-306A-153A831C60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8ACBB5-114B-CF56-ACDF-E320F5C0A7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5741B3-E225-2F54-5175-99F2A5AB79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2EEA12-D2C9-D14B-2E8A-2B32878E8F36}"/>
              </a:ext>
            </a:extLst>
          </p:cNvPr>
          <p:cNvSpPr>
            <a:spLocks noGrp="1"/>
          </p:cNvSpPr>
          <p:nvPr>
            <p:ph type="dt" sz="half" idx="10"/>
          </p:nvPr>
        </p:nvSpPr>
        <p:spPr/>
        <p:txBody>
          <a:bodyPr/>
          <a:lstStyle/>
          <a:p>
            <a:fld id="{0AD03DBC-0453-4697-BADA-A5BFF8532196}" type="datetimeFigureOut">
              <a:rPr lang="en-GB" smtClean="0"/>
              <a:t>31/03/2023</a:t>
            </a:fld>
            <a:endParaRPr lang="en-GB"/>
          </a:p>
        </p:txBody>
      </p:sp>
      <p:sp>
        <p:nvSpPr>
          <p:cNvPr id="6" name="Footer Placeholder 5">
            <a:extLst>
              <a:ext uri="{FF2B5EF4-FFF2-40B4-BE49-F238E27FC236}">
                <a16:creationId xmlns:a16="http://schemas.microsoft.com/office/drawing/2014/main" id="{72DE6306-24C4-9CED-B059-086B2B6F0A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D5C14D-04BA-03F7-BC55-0773B19AC7CD}"/>
              </a:ext>
            </a:extLst>
          </p:cNvPr>
          <p:cNvSpPr>
            <a:spLocks noGrp="1"/>
          </p:cNvSpPr>
          <p:nvPr>
            <p:ph type="sldNum" sz="quarter" idx="12"/>
          </p:nvPr>
        </p:nvSpPr>
        <p:spPr/>
        <p:txBody>
          <a:bodyPr/>
          <a:lstStyle/>
          <a:p>
            <a:fld id="{3B4D1C2A-EB88-4565-8874-3FC13790DA6B}" type="slidenum">
              <a:rPr lang="en-GB" smtClean="0"/>
              <a:t>‹#›</a:t>
            </a:fld>
            <a:endParaRPr lang="en-GB"/>
          </a:p>
        </p:txBody>
      </p:sp>
    </p:spTree>
    <p:extLst>
      <p:ext uri="{BB962C8B-B14F-4D97-AF65-F5344CB8AC3E}">
        <p14:creationId xmlns:p14="http://schemas.microsoft.com/office/powerpoint/2010/main" val="342980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1CAA1-A3C7-00A5-590F-627325C854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3C8AB1-B2D3-F4B5-71F9-4F8B0BC9A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A270E2-3508-9690-9344-CEE8612901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609237-ECBD-1E47-6795-509D7F5561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D10722-B4E2-142D-1D37-7C2C34BB36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94C0B22-2F8B-0425-E789-C755261FC860}"/>
              </a:ext>
            </a:extLst>
          </p:cNvPr>
          <p:cNvSpPr>
            <a:spLocks noGrp="1"/>
          </p:cNvSpPr>
          <p:nvPr>
            <p:ph type="dt" sz="half" idx="10"/>
          </p:nvPr>
        </p:nvSpPr>
        <p:spPr/>
        <p:txBody>
          <a:bodyPr/>
          <a:lstStyle/>
          <a:p>
            <a:fld id="{0AD03DBC-0453-4697-BADA-A5BFF8532196}" type="datetimeFigureOut">
              <a:rPr lang="en-GB" smtClean="0"/>
              <a:t>31/03/2023</a:t>
            </a:fld>
            <a:endParaRPr lang="en-GB"/>
          </a:p>
        </p:txBody>
      </p:sp>
      <p:sp>
        <p:nvSpPr>
          <p:cNvPr id="8" name="Footer Placeholder 7">
            <a:extLst>
              <a:ext uri="{FF2B5EF4-FFF2-40B4-BE49-F238E27FC236}">
                <a16:creationId xmlns:a16="http://schemas.microsoft.com/office/drawing/2014/main" id="{1B246C84-0599-77A0-6A76-1E9FEE6116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937CA6-ACB6-4E19-47E0-7FFBDA03C8F3}"/>
              </a:ext>
            </a:extLst>
          </p:cNvPr>
          <p:cNvSpPr>
            <a:spLocks noGrp="1"/>
          </p:cNvSpPr>
          <p:nvPr>
            <p:ph type="sldNum" sz="quarter" idx="12"/>
          </p:nvPr>
        </p:nvSpPr>
        <p:spPr/>
        <p:txBody>
          <a:bodyPr/>
          <a:lstStyle/>
          <a:p>
            <a:fld id="{3B4D1C2A-EB88-4565-8874-3FC13790DA6B}" type="slidenum">
              <a:rPr lang="en-GB" smtClean="0"/>
              <a:t>‹#›</a:t>
            </a:fld>
            <a:endParaRPr lang="en-GB"/>
          </a:p>
        </p:txBody>
      </p:sp>
    </p:spTree>
    <p:extLst>
      <p:ext uri="{BB962C8B-B14F-4D97-AF65-F5344CB8AC3E}">
        <p14:creationId xmlns:p14="http://schemas.microsoft.com/office/powerpoint/2010/main" val="266245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6C57A-AE47-0EFC-7791-E8AE2EC9DE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EAC593-1488-F977-57AD-A6283145D539}"/>
              </a:ext>
            </a:extLst>
          </p:cNvPr>
          <p:cNvSpPr>
            <a:spLocks noGrp="1"/>
          </p:cNvSpPr>
          <p:nvPr>
            <p:ph type="dt" sz="half" idx="10"/>
          </p:nvPr>
        </p:nvSpPr>
        <p:spPr/>
        <p:txBody>
          <a:bodyPr/>
          <a:lstStyle/>
          <a:p>
            <a:fld id="{0AD03DBC-0453-4697-BADA-A5BFF8532196}" type="datetimeFigureOut">
              <a:rPr lang="en-GB" smtClean="0"/>
              <a:t>31/03/2023</a:t>
            </a:fld>
            <a:endParaRPr lang="en-GB"/>
          </a:p>
        </p:txBody>
      </p:sp>
      <p:sp>
        <p:nvSpPr>
          <p:cNvPr id="4" name="Footer Placeholder 3">
            <a:extLst>
              <a:ext uri="{FF2B5EF4-FFF2-40B4-BE49-F238E27FC236}">
                <a16:creationId xmlns:a16="http://schemas.microsoft.com/office/drawing/2014/main" id="{F59A372F-C510-1AB2-DBAC-FC23F1B80E6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CD9E24-390B-6899-4F5E-C633E8B8FDB0}"/>
              </a:ext>
            </a:extLst>
          </p:cNvPr>
          <p:cNvSpPr>
            <a:spLocks noGrp="1"/>
          </p:cNvSpPr>
          <p:nvPr>
            <p:ph type="sldNum" sz="quarter" idx="12"/>
          </p:nvPr>
        </p:nvSpPr>
        <p:spPr/>
        <p:txBody>
          <a:bodyPr/>
          <a:lstStyle/>
          <a:p>
            <a:fld id="{3B4D1C2A-EB88-4565-8874-3FC13790DA6B}" type="slidenum">
              <a:rPr lang="en-GB" smtClean="0"/>
              <a:t>‹#›</a:t>
            </a:fld>
            <a:endParaRPr lang="en-GB"/>
          </a:p>
        </p:txBody>
      </p:sp>
    </p:spTree>
    <p:extLst>
      <p:ext uri="{BB962C8B-B14F-4D97-AF65-F5344CB8AC3E}">
        <p14:creationId xmlns:p14="http://schemas.microsoft.com/office/powerpoint/2010/main" val="1058809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B42B79-BA4E-3291-1501-7433510DF3A8}"/>
              </a:ext>
            </a:extLst>
          </p:cNvPr>
          <p:cNvSpPr>
            <a:spLocks noGrp="1"/>
          </p:cNvSpPr>
          <p:nvPr>
            <p:ph type="dt" sz="half" idx="10"/>
          </p:nvPr>
        </p:nvSpPr>
        <p:spPr/>
        <p:txBody>
          <a:bodyPr/>
          <a:lstStyle/>
          <a:p>
            <a:fld id="{0AD03DBC-0453-4697-BADA-A5BFF8532196}" type="datetimeFigureOut">
              <a:rPr lang="en-GB" smtClean="0"/>
              <a:t>31/03/2023</a:t>
            </a:fld>
            <a:endParaRPr lang="en-GB"/>
          </a:p>
        </p:txBody>
      </p:sp>
      <p:sp>
        <p:nvSpPr>
          <p:cNvPr id="3" name="Footer Placeholder 2">
            <a:extLst>
              <a:ext uri="{FF2B5EF4-FFF2-40B4-BE49-F238E27FC236}">
                <a16:creationId xmlns:a16="http://schemas.microsoft.com/office/drawing/2014/main" id="{11011E21-6F94-661D-219F-8D54628C72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7891CD-A427-F14F-8C8B-E770DE13CE28}"/>
              </a:ext>
            </a:extLst>
          </p:cNvPr>
          <p:cNvSpPr>
            <a:spLocks noGrp="1"/>
          </p:cNvSpPr>
          <p:nvPr>
            <p:ph type="sldNum" sz="quarter" idx="12"/>
          </p:nvPr>
        </p:nvSpPr>
        <p:spPr/>
        <p:txBody>
          <a:bodyPr/>
          <a:lstStyle/>
          <a:p>
            <a:fld id="{3B4D1C2A-EB88-4565-8874-3FC13790DA6B}" type="slidenum">
              <a:rPr lang="en-GB" smtClean="0"/>
              <a:t>‹#›</a:t>
            </a:fld>
            <a:endParaRPr lang="en-GB"/>
          </a:p>
        </p:txBody>
      </p:sp>
    </p:spTree>
    <p:extLst>
      <p:ext uri="{BB962C8B-B14F-4D97-AF65-F5344CB8AC3E}">
        <p14:creationId xmlns:p14="http://schemas.microsoft.com/office/powerpoint/2010/main" val="123834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1802-5F16-4CC5-8E90-86A0285D1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671825-F960-1267-C21C-628E15C2A1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209D9E-E337-A0D4-6A10-898F0032E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B33A8E-D606-42A6-927F-CF776AD5F3D7}"/>
              </a:ext>
            </a:extLst>
          </p:cNvPr>
          <p:cNvSpPr>
            <a:spLocks noGrp="1"/>
          </p:cNvSpPr>
          <p:nvPr>
            <p:ph type="dt" sz="half" idx="10"/>
          </p:nvPr>
        </p:nvSpPr>
        <p:spPr/>
        <p:txBody>
          <a:bodyPr/>
          <a:lstStyle/>
          <a:p>
            <a:fld id="{0AD03DBC-0453-4697-BADA-A5BFF8532196}" type="datetimeFigureOut">
              <a:rPr lang="en-GB" smtClean="0"/>
              <a:t>31/03/2023</a:t>
            </a:fld>
            <a:endParaRPr lang="en-GB"/>
          </a:p>
        </p:txBody>
      </p:sp>
      <p:sp>
        <p:nvSpPr>
          <p:cNvPr id="6" name="Footer Placeholder 5">
            <a:extLst>
              <a:ext uri="{FF2B5EF4-FFF2-40B4-BE49-F238E27FC236}">
                <a16:creationId xmlns:a16="http://schemas.microsoft.com/office/drawing/2014/main" id="{95028294-98BF-E7D9-63EF-310EA9DEF1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991537-7AB4-90F3-C6E5-16F4DE33480E}"/>
              </a:ext>
            </a:extLst>
          </p:cNvPr>
          <p:cNvSpPr>
            <a:spLocks noGrp="1"/>
          </p:cNvSpPr>
          <p:nvPr>
            <p:ph type="sldNum" sz="quarter" idx="12"/>
          </p:nvPr>
        </p:nvSpPr>
        <p:spPr/>
        <p:txBody>
          <a:bodyPr/>
          <a:lstStyle/>
          <a:p>
            <a:fld id="{3B4D1C2A-EB88-4565-8874-3FC13790DA6B}" type="slidenum">
              <a:rPr lang="en-GB" smtClean="0"/>
              <a:t>‹#›</a:t>
            </a:fld>
            <a:endParaRPr lang="en-GB"/>
          </a:p>
        </p:txBody>
      </p:sp>
    </p:spTree>
    <p:extLst>
      <p:ext uri="{BB962C8B-B14F-4D97-AF65-F5344CB8AC3E}">
        <p14:creationId xmlns:p14="http://schemas.microsoft.com/office/powerpoint/2010/main" val="177562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D5D4-A835-E824-908E-37335F1C9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579DB0-9DC9-3D88-DF13-E4705B1327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A61627-0E25-B5F9-515B-07A7F63C8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884B05-5BA4-7BA0-0302-BD334B757619}"/>
              </a:ext>
            </a:extLst>
          </p:cNvPr>
          <p:cNvSpPr>
            <a:spLocks noGrp="1"/>
          </p:cNvSpPr>
          <p:nvPr>
            <p:ph type="dt" sz="half" idx="10"/>
          </p:nvPr>
        </p:nvSpPr>
        <p:spPr/>
        <p:txBody>
          <a:bodyPr/>
          <a:lstStyle/>
          <a:p>
            <a:fld id="{0AD03DBC-0453-4697-BADA-A5BFF8532196}" type="datetimeFigureOut">
              <a:rPr lang="en-GB" smtClean="0"/>
              <a:t>31/03/2023</a:t>
            </a:fld>
            <a:endParaRPr lang="en-GB"/>
          </a:p>
        </p:txBody>
      </p:sp>
      <p:sp>
        <p:nvSpPr>
          <p:cNvPr id="6" name="Footer Placeholder 5">
            <a:extLst>
              <a:ext uri="{FF2B5EF4-FFF2-40B4-BE49-F238E27FC236}">
                <a16:creationId xmlns:a16="http://schemas.microsoft.com/office/drawing/2014/main" id="{260A8EB6-F5F3-2C8C-5989-68D0DE15EC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E4AECB-F194-195B-83AA-67BC3D30CC75}"/>
              </a:ext>
            </a:extLst>
          </p:cNvPr>
          <p:cNvSpPr>
            <a:spLocks noGrp="1"/>
          </p:cNvSpPr>
          <p:nvPr>
            <p:ph type="sldNum" sz="quarter" idx="12"/>
          </p:nvPr>
        </p:nvSpPr>
        <p:spPr/>
        <p:txBody>
          <a:bodyPr/>
          <a:lstStyle/>
          <a:p>
            <a:fld id="{3B4D1C2A-EB88-4565-8874-3FC13790DA6B}" type="slidenum">
              <a:rPr lang="en-GB" smtClean="0"/>
              <a:t>‹#›</a:t>
            </a:fld>
            <a:endParaRPr lang="en-GB"/>
          </a:p>
        </p:txBody>
      </p:sp>
    </p:spTree>
    <p:extLst>
      <p:ext uri="{BB962C8B-B14F-4D97-AF65-F5344CB8AC3E}">
        <p14:creationId xmlns:p14="http://schemas.microsoft.com/office/powerpoint/2010/main" val="242791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A5D5C-22FF-9395-DAF6-610C237A7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73819F-7E0A-7EB3-5CC8-8E46B3F8A2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99022A-8E41-8888-1FB4-5ECC2C7889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03DBC-0453-4697-BADA-A5BFF8532196}" type="datetimeFigureOut">
              <a:rPr lang="en-GB" smtClean="0"/>
              <a:t>31/03/2023</a:t>
            </a:fld>
            <a:endParaRPr lang="en-GB"/>
          </a:p>
        </p:txBody>
      </p:sp>
      <p:sp>
        <p:nvSpPr>
          <p:cNvPr id="5" name="Footer Placeholder 4">
            <a:extLst>
              <a:ext uri="{FF2B5EF4-FFF2-40B4-BE49-F238E27FC236}">
                <a16:creationId xmlns:a16="http://schemas.microsoft.com/office/drawing/2014/main" id="{719F57C9-5A1B-7B30-8AF3-22D7FF9198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3D10F4-2F43-CCCF-D5D7-F95520825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D1C2A-EB88-4565-8874-3FC13790DA6B}" type="slidenum">
              <a:rPr lang="en-GB" smtClean="0"/>
              <a:t>‹#›</a:t>
            </a:fld>
            <a:endParaRPr lang="en-GB"/>
          </a:p>
        </p:txBody>
      </p:sp>
    </p:spTree>
    <p:extLst>
      <p:ext uri="{BB962C8B-B14F-4D97-AF65-F5344CB8AC3E}">
        <p14:creationId xmlns:p14="http://schemas.microsoft.com/office/powerpoint/2010/main" val="144006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twitter.com/ChrisGiles_/status/163554073997840793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ons.gov.uk/economy/grossdomesticproductgdp/datasets/regionalgrossdomesticproductenterpriseregions" TargetMode="Externa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buckseconomy.co.uk/economic-output-and-productivity/economic-output-productivity-research-reports/" TargetMode="External"/><Relationship Id="rId4" Type="http://schemas.openxmlformats.org/officeDocument/2006/relationships/hyperlink" Target="https://www.ons.gov.uk/employmentandlabourmarket/peopleinwork/labourproductivity/datasets/subregionalproductivitylabourproductivitygvaperhourworkedandgvaperfilledjobindicesbylocalenterprisepartnershi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ukbusinessactivitysizeandloc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ons.gov.uk/businessindustryandtrade/business/activitysizeandlocation/datasets/businessdemographyreferencetable" TargetMode="Externa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hyperlink" Target="https://www.nomisweb.co.uk/query/select/getdatasetbytheme.asp?theme=27" TargetMode="Externa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hyperlink" Target="https://www.nomisweb.co.uk/query/construct/summary.asp?mode=construct&amp;version=0&amp;dataset=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96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DE26-7661-29D3-F3D0-4C4AEB8CA9B0}"/>
              </a:ext>
            </a:extLst>
          </p:cNvPr>
          <p:cNvSpPr>
            <a:spLocks noGrp="1"/>
          </p:cNvSpPr>
          <p:nvPr>
            <p:ph type="ctrTitle"/>
          </p:nvPr>
        </p:nvSpPr>
        <p:spPr>
          <a:xfrm>
            <a:off x="1429732" y="2328994"/>
            <a:ext cx="9144000" cy="2387600"/>
          </a:xfrm>
        </p:spPr>
        <p:txBody>
          <a:bodyPr>
            <a:normAutofit fontScale="90000"/>
          </a:bodyPr>
          <a:lstStyle/>
          <a:p>
            <a:r>
              <a:rPr lang="en-GB" b="1" dirty="0">
                <a:solidFill>
                  <a:schemeClr val="bg1"/>
                </a:solidFill>
              </a:rPr>
              <a:t>The State of the Buckinghamshire Economy</a:t>
            </a:r>
            <a:br>
              <a:rPr lang="en-GB" b="1" dirty="0">
                <a:solidFill>
                  <a:schemeClr val="bg1"/>
                </a:solidFill>
              </a:rPr>
            </a:br>
            <a:br>
              <a:rPr lang="en-GB" b="1" dirty="0">
                <a:solidFill>
                  <a:schemeClr val="bg1"/>
                </a:solidFill>
              </a:rPr>
            </a:br>
            <a:r>
              <a:rPr lang="en-GB" sz="4400" b="1" dirty="0">
                <a:solidFill>
                  <a:schemeClr val="bg1"/>
                </a:solidFill>
              </a:rPr>
              <a:t>March 2023</a:t>
            </a:r>
            <a:endParaRPr lang="en-GB" b="1" dirty="0">
              <a:solidFill>
                <a:schemeClr val="bg1"/>
              </a:solidFill>
            </a:endParaRPr>
          </a:p>
        </p:txBody>
      </p:sp>
    </p:spTree>
    <p:extLst>
      <p:ext uri="{BB962C8B-B14F-4D97-AF65-F5344CB8AC3E}">
        <p14:creationId xmlns:p14="http://schemas.microsoft.com/office/powerpoint/2010/main" val="3475587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7">
            <a:extLst>
              <a:ext uri="{FF2B5EF4-FFF2-40B4-BE49-F238E27FC236}">
                <a16:creationId xmlns:a16="http://schemas.microsoft.com/office/drawing/2014/main" id="{B8AFA848-E68A-EFAB-528B-4C27BA317B68}"/>
              </a:ext>
            </a:extLst>
          </p:cNvPr>
          <p:cNvSpPr txBox="1">
            <a:spLocks/>
          </p:cNvSpPr>
          <p:nvPr/>
        </p:nvSpPr>
        <p:spPr>
          <a:xfrm>
            <a:off x="7114989" y="2100332"/>
            <a:ext cx="4615371" cy="2800142"/>
          </a:xfrm>
          <a:prstGeom prst="rect">
            <a:avLst/>
          </a:prstGeom>
          <a:ln>
            <a:noFill/>
          </a:ln>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a:solidFill>
                  <a:srgbClr val="006965"/>
                </a:solidFill>
              </a:rPr>
              <a:t>Buckinghamshire’s GDP in 2020 was only 4% higher (in 2019 prices) than in 2000. </a:t>
            </a:r>
          </a:p>
          <a:p>
            <a:r>
              <a:rPr lang="en-GB" sz="1500">
                <a:solidFill>
                  <a:srgbClr val="006965"/>
                </a:solidFill>
              </a:rPr>
              <a:t>This places Buckinghamshire in 37</a:t>
            </a:r>
            <a:r>
              <a:rPr lang="en-GB" sz="1500" baseline="30000">
                <a:solidFill>
                  <a:srgbClr val="006965"/>
                </a:solidFill>
              </a:rPr>
              <a:t>th</a:t>
            </a:r>
            <a:r>
              <a:rPr lang="en-GB" sz="1500">
                <a:solidFill>
                  <a:srgbClr val="006965"/>
                </a:solidFill>
              </a:rPr>
              <a:t> position of 38 LEP areas in terms of GDP growth.  </a:t>
            </a:r>
            <a:endParaRPr lang="en-GB" sz="1500">
              <a:solidFill>
                <a:srgbClr val="006965"/>
              </a:solidFill>
              <a:ea typeface="Calibri"/>
              <a:cs typeface="Calibri"/>
            </a:endParaRPr>
          </a:p>
          <a:p>
            <a:r>
              <a:rPr lang="en-GB" sz="1500">
                <a:solidFill>
                  <a:srgbClr val="006965"/>
                </a:solidFill>
              </a:rPr>
              <a:t>Across England as a whole, GDP was 29% higher in 2020 than in 2000. </a:t>
            </a:r>
            <a:endParaRPr lang="en-GB" sz="1500">
              <a:solidFill>
                <a:srgbClr val="006965"/>
              </a:solidFill>
              <a:ea typeface="Calibri"/>
              <a:cs typeface="Calibri"/>
            </a:endParaRPr>
          </a:p>
          <a:p>
            <a:r>
              <a:rPr lang="en-GB" sz="1500">
                <a:solidFill>
                  <a:srgbClr val="006965"/>
                </a:solidFill>
              </a:rPr>
              <a:t>Buckinghamshire experienced an 11% drop in GDP between 2019 and 2020 (onset of the Covid-19 pandemic).  This was in line with the national (England) average. </a:t>
            </a:r>
          </a:p>
          <a:p>
            <a:r>
              <a:rPr lang="en-GB" sz="1400" b="1">
                <a:solidFill>
                  <a:srgbClr val="006965"/>
                </a:solidFill>
                <a:ea typeface="Calibri" panose="020F0502020204030204" pitchFamily="34" charset="0"/>
              </a:rPr>
              <a:t>I</a:t>
            </a:r>
            <a:r>
              <a:rPr lang="en-GB" sz="1400" b="1">
                <a:solidFill>
                  <a:srgbClr val="006965"/>
                </a:solidFill>
                <a:effectLst/>
                <a:ea typeface="Calibri" panose="020F0502020204030204" pitchFamily="34" charset="0"/>
              </a:rPr>
              <a:t>f the UK economy had grown at the same rate after 2007 as it had in previous decades, every person in Britain would be £10,600 a year better off on average (</a:t>
            </a:r>
            <a:r>
              <a:rPr lang="en-GB" sz="1400" b="1">
                <a:solidFill>
                  <a:srgbClr val="006965"/>
                </a:solidFill>
                <a:effectLst/>
                <a:ea typeface="Calibri" panose="020F0502020204030204" pitchFamily="34" charset="0"/>
                <a:hlinkClick r:id="rId3"/>
              </a:rPr>
              <a:t>Chris Giles, FT</a:t>
            </a:r>
            <a:r>
              <a:rPr lang="en-GB" sz="1400" b="1">
                <a:solidFill>
                  <a:srgbClr val="006965"/>
                </a:solidFill>
                <a:effectLst/>
                <a:ea typeface="Calibri" panose="020F0502020204030204" pitchFamily="34" charset="0"/>
              </a:rPr>
              <a:t>)</a:t>
            </a:r>
            <a:endParaRPr lang="en-GB" sz="1400" b="1">
              <a:solidFill>
                <a:srgbClr val="006965"/>
              </a:solidFill>
            </a:endParaRPr>
          </a:p>
          <a:p>
            <a:pPr marL="0" indent="0">
              <a:buNone/>
            </a:pPr>
            <a:endParaRPr lang="en-GB" sz="1500">
              <a:solidFill>
                <a:srgbClr val="006965"/>
              </a:solidFill>
            </a:endParaRPr>
          </a:p>
          <a:p>
            <a:pPr marL="0" indent="0">
              <a:buFont typeface="Arial" panose="020B0604020202020204" pitchFamily="34" charset="0"/>
              <a:buNone/>
            </a:pPr>
            <a:endParaRPr lang="en-GB"/>
          </a:p>
        </p:txBody>
      </p:sp>
      <p:graphicFrame>
        <p:nvGraphicFramePr>
          <p:cNvPr id="3" name="Chart 2">
            <a:extLst>
              <a:ext uri="{FF2B5EF4-FFF2-40B4-BE49-F238E27FC236}">
                <a16:creationId xmlns:a16="http://schemas.microsoft.com/office/drawing/2014/main" id="{A5F7F8A3-F08F-783F-DE2E-C2FE721EC4FF}"/>
              </a:ext>
            </a:extLst>
          </p:cNvPr>
          <p:cNvGraphicFramePr>
            <a:graphicFrameLocks/>
          </p:cNvGraphicFramePr>
          <p:nvPr>
            <p:extLst>
              <p:ext uri="{D42A27DB-BD31-4B8C-83A1-F6EECF244321}">
                <p14:modId xmlns:p14="http://schemas.microsoft.com/office/powerpoint/2010/main" val="3886554605"/>
              </p:ext>
            </p:extLst>
          </p:nvPr>
        </p:nvGraphicFramePr>
        <p:xfrm>
          <a:off x="328011" y="1734852"/>
          <a:ext cx="6241465" cy="395573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34D6DDC-A1F3-8947-ADF6-193EACCDA14C}"/>
              </a:ext>
            </a:extLst>
          </p:cNvPr>
          <p:cNvSpPr txBox="1"/>
          <p:nvPr/>
        </p:nvSpPr>
        <p:spPr>
          <a:xfrm>
            <a:off x="630315" y="1166003"/>
            <a:ext cx="7377344" cy="338554"/>
          </a:xfrm>
          <a:prstGeom prst="rect">
            <a:avLst/>
          </a:prstGeom>
          <a:noFill/>
        </p:spPr>
        <p:txBody>
          <a:bodyPr wrap="square" rtlCol="0">
            <a:spAutoFit/>
          </a:bodyPr>
          <a:lstStyle/>
          <a:p>
            <a:r>
              <a:rPr lang="en-GB" sz="1600">
                <a:solidFill>
                  <a:srgbClr val="006965"/>
                </a:solidFill>
              </a:rPr>
              <a:t>Buckinghamshire has experienced </a:t>
            </a:r>
            <a:r>
              <a:rPr lang="en-GB" sz="1600" b="1">
                <a:solidFill>
                  <a:srgbClr val="006965"/>
                </a:solidFill>
              </a:rPr>
              <a:t>very slow </a:t>
            </a:r>
            <a:r>
              <a:rPr lang="en-GB" sz="1600">
                <a:solidFill>
                  <a:srgbClr val="006965"/>
                </a:solidFill>
              </a:rPr>
              <a:t>growth in GDP over the last 20 years</a:t>
            </a:r>
          </a:p>
        </p:txBody>
      </p:sp>
      <p:sp>
        <p:nvSpPr>
          <p:cNvPr id="7" name="TextBox 6">
            <a:extLst>
              <a:ext uri="{FF2B5EF4-FFF2-40B4-BE49-F238E27FC236}">
                <a16:creationId xmlns:a16="http://schemas.microsoft.com/office/drawing/2014/main" id="{C5E66FEF-A104-A232-68B9-0D9AE8C67233}"/>
              </a:ext>
            </a:extLst>
          </p:cNvPr>
          <p:cNvSpPr txBox="1"/>
          <p:nvPr/>
        </p:nvSpPr>
        <p:spPr>
          <a:xfrm>
            <a:off x="698837" y="5920881"/>
            <a:ext cx="942237" cy="253916"/>
          </a:xfrm>
          <a:prstGeom prst="rect">
            <a:avLst/>
          </a:prstGeom>
          <a:noFill/>
        </p:spPr>
        <p:txBody>
          <a:bodyPr wrap="square" rtlCol="0">
            <a:spAutoFit/>
          </a:bodyPr>
          <a:lstStyle/>
          <a:p>
            <a:r>
              <a:rPr lang="en-GB" sz="1050"/>
              <a:t>Source: </a:t>
            </a:r>
            <a:r>
              <a:rPr lang="en-GB" sz="1050">
                <a:hlinkClick r:id="rId5"/>
              </a:rPr>
              <a:t>ONS</a:t>
            </a:r>
            <a:endParaRPr lang="en-GB" sz="1050"/>
          </a:p>
        </p:txBody>
      </p:sp>
      <p:sp>
        <p:nvSpPr>
          <p:cNvPr id="14" name="TextBox 13">
            <a:extLst>
              <a:ext uri="{FF2B5EF4-FFF2-40B4-BE49-F238E27FC236}">
                <a16:creationId xmlns:a16="http://schemas.microsoft.com/office/drawing/2014/main" id="{39D797B2-ABF4-0507-7FBE-E73A79F1296D}"/>
              </a:ext>
            </a:extLst>
          </p:cNvPr>
          <p:cNvSpPr txBox="1"/>
          <p:nvPr/>
        </p:nvSpPr>
        <p:spPr>
          <a:xfrm>
            <a:off x="630315" y="405017"/>
            <a:ext cx="7377344" cy="369332"/>
          </a:xfrm>
          <a:prstGeom prst="rect">
            <a:avLst/>
          </a:prstGeom>
          <a:noFill/>
        </p:spPr>
        <p:txBody>
          <a:bodyPr wrap="square" rtlCol="0">
            <a:spAutoFit/>
          </a:bodyPr>
          <a:lstStyle/>
          <a:p>
            <a:r>
              <a:rPr lang="en-GB" b="1">
                <a:solidFill>
                  <a:srgbClr val="006965"/>
                </a:solidFill>
              </a:rPr>
              <a:t>Indicator 1: GDP (economic output)</a:t>
            </a:r>
          </a:p>
        </p:txBody>
      </p:sp>
      <p:sp>
        <p:nvSpPr>
          <p:cNvPr id="16" name="TextBox 15">
            <a:extLst>
              <a:ext uri="{FF2B5EF4-FFF2-40B4-BE49-F238E27FC236}">
                <a16:creationId xmlns:a16="http://schemas.microsoft.com/office/drawing/2014/main" id="{9F3F33A6-9266-A08C-A140-1B5513A9DB90}"/>
              </a:ext>
            </a:extLst>
          </p:cNvPr>
          <p:cNvSpPr txBox="1"/>
          <p:nvPr/>
        </p:nvSpPr>
        <p:spPr>
          <a:xfrm>
            <a:off x="7576629" y="5013335"/>
            <a:ext cx="4615371" cy="307777"/>
          </a:xfrm>
          <a:prstGeom prst="rect">
            <a:avLst/>
          </a:prstGeom>
          <a:noFill/>
        </p:spPr>
        <p:txBody>
          <a:bodyPr wrap="square" rtlCol="0">
            <a:spAutoFit/>
          </a:bodyPr>
          <a:lstStyle/>
          <a:p>
            <a:r>
              <a:rPr lang="en-GB" sz="1400">
                <a:solidFill>
                  <a:srgbClr val="006965"/>
                </a:solidFill>
              </a:rPr>
              <a:t>*2021 data is due to be published in Spring 2023*</a:t>
            </a:r>
          </a:p>
        </p:txBody>
      </p:sp>
    </p:spTree>
    <p:extLst>
      <p:ext uri="{BB962C8B-B14F-4D97-AF65-F5344CB8AC3E}">
        <p14:creationId xmlns:p14="http://schemas.microsoft.com/office/powerpoint/2010/main" val="2760261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D797B2-ABF4-0507-7FBE-E73A79F1296D}"/>
              </a:ext>
            </a:extLst>
          </p:cNvPr>
          <p:cNvSpPr txBox="1"/>
          <p:nvPr/>
        </p:nvSpPr>
        <p:spPr>
          <a:xfrm>
            <a:off x="630315" y="405017"/>
            <a:ext cx="7377344" cy="369332"/>
          </a:xfrm>
          <a:prstGeom prst="rect">
            <a:avLst/>
          </a:prstGeom>
          <a:noFill/>
        </p:spPr>
        <p:txBody>
          <a:bodyPr wrap="square" rtlCol="0">
            <a:spAutoFit/>
          </a:bodyPr>
          <a:lstStyle/>
          <a:p>
            <a:r>
              <a:rPr lang="en-GB" b="1">
                <a:solidFill>
                  <a:srgbClr val="006965"/>
                </a:solidFill>
              </a:rPr>
              <a:t>Indicator 2: Productivity (GVA per hour worked)</a:t>
            </a:r>
          </a:p>
        </p:txBody>
      </p:sp>
      <p:graphicFrame>
        <p:nvGraphicFramePr>
          <p:cNvPr id="2" name="Chart 1">
            <a:extLst>
              <a:ext uri="{FF2B5EF4-FFF2-40B4-BE49-F238E27FC236}">
                <a16:creationId xmlns:a16="http://schemas.microsoft.com/office/drawing/2014/main" id="{F6DBFE3F-6700-5A00-DC06-F3CABC39E9C7}"/>
              </a:ext>
            </a:extLst>
          </p:cNvPr>
          <p:cNvGraphicFramePr>
            <a:graphicFrameLocks/>
          </p:cNvGraphicFramePr>
          <p:nvPr>
            <p:extLst>
              <p:ext uri="{D42A27DB-BD31-4B8C-83A1-F6EECF244321}">
                <p14:modId xmlns:p14="http://schemas.microsoft.com/office/powerpoint/2010/main" val="4240622409"/>
              </p:ext>
            </p:extLst>
          </p:nvPr>
        </p:nvGraphicFramePr>
        <p:xfrm>
          <a:off x="630314" y="1786466"/>
          <a:ext cx="5922886" cy="352213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634EEBB-2921-C5E4-B83E-515F4E156A74}"/>
              </a:ext>
            </a:extLst>
          </p:cNvPr>
          <p:cNvSpPr txBox="1"/>
          <p:nvPr/>
        </p:nvSpPr>
        <p:spPr>
          <a:xfrm>
            <a:off x="630314" y="1182937"/>
            <a:ext cx="9021685" cy="338554"/>
          </a:xfrm>
          <a:prstGeom prst="rect">
            <a:avLst/>
          </a:prstGeom>
          <a:noFill/>
        </p:spPr>
        <p:txBody>
          <a:bodyPr wrap="square" lIns="91440" tIns="45720" rIns="91440" bIns="45720" rtlCol="0" anchor="t">
            <a:spAutoFit/>
          </a:bodyPr>
          <a:lstStyle/>
          <a:p>
            <a:r>
              <a:rPr lang="en-GB" sz="1600">
                <a:solidFill>
                  <a:srgbClr val="006965"/>
                </a:solidFill>
              </a:rPr>
              <a:t>Buckinghamshire </a:t>
            </a:r>
            <a:r>
              <a:rPr lang="en-GB" sz="1600" b="1">
                <a:solidFill>
                  <a:srgbClr val="006965"/>
                </a:solidFill>
              </a:rPr>
              <a:t>lost ground </a:t>
            </a:r>
            <a:r>
              <a:rPr lang="en-GB" sz="1600">
                <a:solidFill>
                  <a:srgbClr val="006965"/>
                </a:solidFill>
              </a:rPr>
              <a:t>on productivity between 2010 to 2017, </a:t>
            </a:r>
            <a:r>
              <a:rPr lang="en-GB" sz="1600" b="1">
                <a:solidFill>
                  <a:srgbClr val="006965"/>
                </a:solidFill>
              </a:rPr>
              <a:t>recovering slightly </a:t>
            </a:r>
            <a:r>
              <a:rPr lang="en-GB" sz="1600">
                <a:solidFill>
                  <a:srgbClr val="006965"/>
                </a:solidFill>
              </a:rPr>
              <a:t>in recent years  </a:t>
            </a:r>
          </a:p>
        </p:txBody>
      </p:sp>
      <p:sp>
        <p:nvSpPr>
          <p:cNvPr id="8" name="TextBox 7">
            <a:extLst>
              <a:ext uri="{FF2B5EF4-FFF2-40B4-BE49-F238E27FC236}">
                <a16:creationId xmlns:a16="http://schemas.microsoft.com/office/drawing/2014/main" id="{0DCBDDDB-1811-EE2C-C0BE-2B7EA15DB7D5}"/>
              </a:ext>
            </a:extLst>
          </p:cNvPr>
          <p:cNvSpPr txBox="1"/>
          <p:nvPr/>
        </p:nvSpPr>
        <p:spPr>
          <a:xfrm>
            <a:off x="778932" y="5418667"/>
            <a:ext cx="2421467" cy="276999"/>
          </a:xfrm>
          <a:prstGeom prst="rect">
            <a:avLst/>
          </a:prstGeom>
          <a:noFill/>
        </p:spPr>
        <p:txBody>
          <a:bodyPr wrap="square" rtlCol="0">
            <a:spAutoFit/>
          </a:bodyPr>
          <a:lstStyle/>
          <a:p>
            <a:r>
              <a:rPr lang="en-GB" sz="1200"/>
              <a:t>Source: </a:t>
            </a:r>
            <a:r>
              <a:rPr lang="en-GB" sz="1200">
                <a:hlinkClick r:id="rId4"/>
              </a:rPr>
              <a:t>ONS 2022</a:t>
            </a:r>
            <a:endParaRPr lang="en-GB" sz="1200"/>
          </a:p>
        </p:txBody>
      </p:sp>
      <p:sp>
        <p:nvSpPr>
          <p:cNvPr id="9" name="Content Placeholder 7">
            <a:extLst>
              <a:ext uri="{FF2B5EF4-FFF2-40B4-BE49-F238E27FC236}">
                <a16:creationId xmlns:a16="http://schemas.microsoft.com/office/drawing/2014/main" id="{70B915F4-31E6-7BB0-D93A-6B4B4F7B7EE5}"/>
              </a:ext>
            </a:extLst>
          </p:cNvPr>
          <p:cNvSpPr txBox="1">
            <a:spLocks/>
          </p:cNvSpPr>
          <p:nvPr/>
        </p:nvSpPr>
        <p:spPr>
          <a:xfrm>
            <a:off x="7013800" y="2032987"/>
            <a:ext cx="4829012" cy="3199250"/>
          </a:xfrm>
          <a:prstGeom prst="rect">
            <a:avLst/>
          </a:prstGeom>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a:solidFill>
                  <a:srgbClr val="006965"/>
                </a:solidFill>
              </a:rPr>
              <a:t>Official data suggests that Buckinghamshire’s economy is slightly more productive than the national (UK) average.  Although it has lost ground in recent years. </a:t>
            </a:r>
          </a:p>
          <a:p>
            <a:r>
              <a:rPr lang="en-GB" sz="1500">
                <a:solidFill>
                  <a:srgbClr val="006965"/>
                </a:solidFill>
              </a:rPr>
              <a:t>In 2010, Buckinghamshire was ranked 4</a:t>
            </a:r>
            <a:r>
              <a:rPr lang="en-GB" sz="1500" baseline="30000">
                <a:solidFill>
                  <a:srgbClr val="006965"/>
                </a:solidFill>
              </a:rPr>
              <a:t>th</a:t>
            </a:r>
            <a:r>
              <a:rPr lang="en-GB" sz="1500">
                <a:solidFill>
                  <a:srgbClr val="006965"/>
                </a:solidFill>
              </a:rPr>
              <a:t> highest of the 38 LEP areas in terms of productivity.  But by 2020 had slipped to 9</a:t>
            </a:r>
            <a:r>
              <a:rPr lang="en-GB" sz="1500" baseline="30000">
                <a:solidFill>
                  <a:srgbClr val="006965"/>
                </a:solidFill>
              </a:rPr>
              <a:t>th</a:t>
            </a:r>
            <a:r>
              <a:rPr lang="en-GB" sz="1500">
                <a:solidFill>
                  <a:srgbClr val="006965"/>
                </a:solidFill>
              </a:rPr>
              <a:t> position.</a:t>
            </a:r>
          </a:p>
          <a:p>
            <a:r>
              <a:rPr lang="en-GB" sz="1500">
                <a:solidFill>
                  <a:srgbClr val="006965"/>
                </a:solidFill>
              </a:rPr>
              <a:t>Buckinghamshire’s official productivity figures are inflated by an element of the productivity calculation that captures the nature and value of the housing market rather than ‘real’ economic activity. When this element is stripped out, Buckinghamshire has below national average levels of productivity, and sits mid-table of all LEP areas.  </a:t>
            </a:r>
          </a:p>
          <a:p>
            <a:r>
              <a:rPr lang="en-GB" sz="1500">
                <a:solidFill>
                  <a:srgbClr val="006965"/>
                </a:solidFill>
              </a:rPr>
              <a:t>See the Buckinghamshire Economy report on the </a:t>
            </a:r>
            <a:r>
              <a:rPr lang="en-GB" sz="1500">
                <a:solidFill>
                  <a:srgbClr val="006965"/>
                </a:solidFill>
                <a:hlinkClick r:id="rId5"/>
              </a:rPr>
              <a:t>Buckinghamshire Economic Intelligence Observatory</a:t>
            </a:r>
            <a:r>
              <a:rPr lang="en-GB" sz="1500">
                <a:solidFill>
                  <a:srgbClr val="006965"/>
                </a:solidFill>
              </a:rPr>
              <a:t> website for a more detailed explanation. </a:t>
            </a:r>
          </a:p>
          <a:p>
            <a:pPr marL="0" indent="0">
              <a:buFont typeface="Arial" panose="020B0604020202020204" pitchFamily="34" charset="0"/>
              <a:buNone/>
            </a:pPr>
            <a:endParaRPr lang="en-GB"/>
          </a:p>
        </p:txBody>
      </p:sp>
      <p:sp>
        <p:nvSpPr>
          <p:cNvPr id="3" name="TextBox 2">
            <a:extLst>
              <a:ext uri="{FF2B5EF4-FFF2-40B4-BE49-F238E27FC236}">
                <a16:creationId xmlns:a16="http://schemas.microsoft.com/office/drawing/2014/main" id="{E6B4C3B9-39DF-502D-59FB-49BA43924574}"/>
              </a:ext>
            </a:extLst>
          </p:cNvPr>
          <p:cNvSpPr txBox="1"/>
          <p:nvPr/>
        </p:nvSpPr>
        <p:spPr>
          <a:xfrm>
            <a:off x="7576629" y="5557166"/>
            <a:ext cx="4615371" cy="307777"/>
          </a:xfrm>
          <a:prstGeom prst="rect">
            <a:avLst/>
          </a:prstGeom>
          <a:noFill/>
        </p:spPr>
        <p:txBody>
          <a:bodyPr wrap="square" rtlCol="0">
            <a:spAutoFit/>
          </a:bodyPr>
          <a:lstStyle/>
          <a:p>
            <a:r>
              <a:rPr lang="en-GB" sz="1400">
                <a:solidFill>
                  <a:srgbClr val="006965"/>
                </a:solidFill>
              </a:rPr>
              <a:t>*2021 data is due to be published in Spring 2023*</a:t>
            </a:r>
          </a:p>
        </p:txBody>
      </p:sp>
      <p:sp>
        <p:nvSpPr>
          <p:cNvPr id="6" name="TextBox 5">
            <a:extLst>
              <a:ext uri="{FF2B5EF4-FFF2-40B4-BE49-F238E27FC236}">
                <a16:creationId xmlns:a16="http://schemas.microsoft.com/office/drawing/2014/main" id="{FE958458-B4C0-6FA4-C301-2BCDE97E36F6}"/>
              </a:ext>
            </a:extLst>
          </p:cNvPr>
          <p:cNvSpPr txBox="1"/>
          <p:nvPr/>
        </p:nvSpPr>
        <p:spPr>
          <a:xfrm>
            <a:off x="5552747" y="2032987"/>
            <a:ext cx="1331843" cy="307777"/>
          </a:xfrm>
          <a:prstGeom prst="rect">
            <a:avLst/>
          </a:prstGeom>
          <a:noFill/>
        </p:spPr>
        <p:txBody>
          <a:bodyPr wrap="square" rtlCol="0">
            <a:spAutoFit/>
          </a:bodyPr>
          <a:lstStyle/>
          <a:p>
            <a:r>
              <a:rPr lang="en-GB" sz="1400" b="1">
                <a:solidFill>
                  <a:schemeClr val="accent2"/>
                </a:solidFill>
              </a:rPr>
              <a:t>UK = 100</a:t>
            </a:r>
          </a:p>
        </p:txBody>
      </p:sp>
    </p:spTree>
    <p:extLst>
      <p:ext uri="{BB962C8B-B14F-4D97-AF65-F5344CB8AC3E}">
        <p14:creationId xmlns:p14="http://schemas.microsoft.com/office/powerpoint/2010/main" val="240902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D797B2-ABF4-0507-7FBE-E73A79F1296D}"/>
              </a:ext>
            </a:extLst>
          </p:cNvPr>
          <p:cNvSpPr txBox="1"/>
          <p:nvPr/>
        </p:nvSpPr>
        <p:spPr>
          <a:xfrm>
            <a:off x="630315" y="405017"/>
            <a:ext cx="7377344" cy="369332"/>
          </a:xfrm>
          <a:prstGeom prst="rect">
            <a:avLst/>
          </a:prstGeom>
          <a:noFill/>
        </p:spPr>
        <p:txBody>
          <a:bodyPr wrap="square" rtlCol="0">
            <a:spAutoFit/>
          </a:bodyPr>
          <a:lstStyle/>
          <a:p>
            <a:r>
              <a:rPr lang="en-GB" b="1">
                <a:solidFill>
                  <a:srgbClr val="006965"/>
                </a:solidFill>
              </a:rPr>
              <a:t>Indicator 3: Business dynamism* </a:t>
            </a:r>
          </a:p>
        </p:txBody>
      </p:sp>
      <p:sp>
        <p:nvSpPr>
          <p:cNvPr id="8" name="TextBox 7">
            <a:extLst>
              <a:ext uri="{FF2B5EF4-FFF2-40B4-BE49-F238E27FC236}">
                <a16:creationId xmlns:a16="http://schemas.microsoft.com/office/drawing/2014/main" id="{0DCBDDDB-1811-EE2C-C0BE-2B7EA15DB7D5}"/>
              </a:ext>
            </a:extLst>
          </p:cNvPr>
          <p:cNvSpPr txBox="1"/>
          <p:nvPr/>
        </p:nvSpPr>
        <p:spPr>
          <a:xfrm>
            <a:off x="778932" y="5400912"/>
            <a:ext cx="2421467" cy="276999"/>
          </a:xfrm>
          <a:prstGeom prst="rect">
            <a:avLst/>
          </a:prstGeom>
          <a:noFill/>
        </p:spPr>
        <p:txBody>
          <a:bodyPr wrap="square" rtlCol="0">
            <a:spAutoFit/>
          </a:bodyPr>
          <a:lstStyle/>
          <a:p>
            <a:r>
              <a:rPr lang="en-GB" sz="1200">
                <a:hlinkClick r:id="rId3"/>
              </a:rPr>
              <a:t>Source: IDBR, 2022</a:t>
            </a:r>
            <a:endParaRPr lang="en-GB" sz="1200">
              <a:solidFill>
                <a:schemeClr val="tx1"/>
              </a:solidFill>
            </a:endParaRPr>
          </a:p>
        </p:txBody>
      </p:sp>
      <p:sp>
        <p:nvSpPr>
          <p:cNvPr id="5" name="TextBox 4">
            <a:extLst>
              <a:ext uri="{FF2B5EF4-FFF2-40B4-BE49-F238E27FC236}">
                <a16:creationId xmlns:a16="http://schemas.microsoft.com/office/drawing/2014/main" id="{D2B026A2-C603-C08F-AF91-EA27424FC9F8}"/>
              </a:ext>
            </a:extLst>
          </p:cNvPr>
          <p:cNvSpPr txBox="1"/>
          <p:nvPr/>
        </p:nvSpPr>
        <p:spPr>
          <a:xfrm>
            <a:off x="7132467" y="5912423"/>
            <a:ext cx="4914531" cy="830997"/>
          </a:xfrm>
          <a:prstGeom prst="rect">
            <a:avLst/>
          </a:prstGeom>
          <a:noFill/>
        </p:spPr>
        <p:txBody>
          <a:bodyPr wrap="square" rtlCol="0">
            <a:spAutoFit/>
          </a:bodyPr>
          <a:lstStyle/>
          <a:p>
            <a:r>
              <a:rPr lang="en-GB" sz="1200"/>
              <a:t>*</a:t>
            </a:r>
            <a:r>
              <a:rPr lang="en-GB" sz="1200" b="0" i="0">
                <a:solidFill>
                  <a:srgbClr val="202124"/>
                </a:solidFill>
                <a:effectLst/>
              </a:rPr>
              <a:t>Business dynamism relates </a:t>
            </a:r>
            <a:r>
              <a:rPr lang="en-GB" sz="1200" b="1" i="0">
                <a:solidFill>
                  <a:srgbClr val="202124"/>
                </a:solidFill>
                <a:effectLst/>
              </a:rPr>
              <a:t>to measures of the birth, growth and decline of businesses and its impact on employment</a:t>
            </a:r>
            <a:r>
              <a:rPr lang="en-GB" sz="1200" b="0" i="0">
                <a:solidFill>
                  <a:srgbClr val="202124"/>
                </a:solidFill>
                <a:effectLst/>
              </a:rPr>
              <a:t>. A steady rate of business creation and closure is necessary for an economy to grow in the long-run because it allows new ideas to flourish - ONS</a:t>
            </a:r>
            <a:endParaRPr lang="en-GB" sz="1200"/>
          </a:p>
        </p:txBody>
      </p:sp>
      <p:graphicFrame>
        <p:nvGraphicFramePr>
          <p:cNvPr id="6" name="Chart 5">
            <a:extLst>
              <a:ext uri="{FF2B5EF4-FFF2-40B4-BE49-F238E27FC236}">
                <a16:creationId xmlns:a16="http://schemas.microsoft.com/office/drawing/2014/main" id="{86C8B352-3EB2-CBA3-C74B-5E9E82F06B79}"/>
              </a:ext>
            </a:extLst>
          </p:cNvPr>
          <p:cNvGraphicFramePr>
            <a:graphicFrameLocks/>
          </p:cNvGraphicFramePr>
          <p:nvPr>
            <p:extLst>
              <p:ext uri="{D42A27DB-BD31-4B8C-83A1-F6EECF244321}">
                <p14:modId xmlns:p14="http://schemas.microsoft.com/office/powerpoint/2010/main" val="705159110"/>
              </p:ext>
            </p:extLst>
          </p:nvPr>
        </p:nvGraphicFramePr>
        <p:xfrm>
          <a:off x="568168" y="1546206"/>
          <a:ext cx="6169983" cy="359947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11DDB6F8-5AF8-3667-DCC1-8698500F7E4A}"/>
              </a:ext>
            </a:extLst>
          </p:cNvPr>
          <p:cNvSpPr txBox="1"/>
          <p:nvPr/>
        </p:nvSpPr>
        <p:spPr>
          <a:xfrm>
            <a:off x="630315" y="1179685"/>
            <a:ext cx="9021685" cy="338554"/>
          </a:xfrm>
          <a:prstGeom prst="rect">
            <a:avLst/>
          </a:prstGeom>
          <a:noFill/>
        </p:spPr>
        <p:txBody>
          <a:bodyPr wrap="square" rtlCol="0">
            <a:spAutoFit/>
          </a:bodyPr>
          <a:lstStyle/>
          <a:p>
            <a:pPr marL="0" indent="0">
              <a:buNone/>
            </a:pPr>
            <a:r>
              <a:rPr lang="en-GB" sz="1600">
                <a:solidFill>
                  <a:srgbClr val="006965"/>
                </a:solidFill>
              </a:rPr>
              <a:t>Buckinghamshire’s VAT/PAYE registered business population is experiencing</a:t>
            </a:r>
            <a:r>
              <a:rPr lang="en-GB" sz="1600" b="1">
                <a:solidFill>
                  <a:srgbClr val="006965"/>
                </a:solidFill>
              </a:rPr>
              <a:t> slow growth</a:t>
            </a:r>
          </a:p>
        </p:txBody>
      </p:sp>
      <p:sp>
        <p:nvSpPr>
          <p:cNvPr id="10" name="Content Placeholder 7">
            <a:extLst>
              <a:ext uri="{FF2B5EF4-FFF2-40B4-BE49-F238E27FC236}">
                <a16:creationId xmlns:a16="http://schemas.microsoft.com/office/drawing/2014/main" id="{FA66797B-3EB6-B6BD-030C-E59B80913F8D}"/>
              </a:ext>
            </a:extLst>
          </p:cNvPr>
          <p:cNvSpPr txBox="1">
            <a:spLocks/>
          </p:cNvSpPr>
          <p:nvPr/>
        </p:nvSpPr>
        <p:spPr>
          <a:xfrm>
            <a:off x="7051253" y="1794028"/>
            <a:ext cx="4829012" cy="3739506"/>
          </a:xfrm>
          <a:prstGeom prst="rect">
            <a:avLst/>
          </a:prstGeom>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solidFill>
                  <a:srgbClr val="006965"/>
                </a:solidFill>
              </a:rPr>
              <a:t>Buckinghamshire experienced slower growth in the number of VAT/PAYE registered businesses between 2012 and 2022 (19%) than the national (31%) and regional (24%) averages.</a:t>
            </a:r>
          </a:p>
          <a:p>
            <a:r>
              <a:rPr lang="en-GB" sz="1600">
                <a:solidFill>
                  <a:srgbClr val="006965"/>
                </a:solidFill>
                <a:effectLst/>
                <a:ea typeface="Times New Roman" panose="02020603050405020304" pitchFamily="18" charset="0"/>
              </a:rPr>
              <a:t>The </a:t>
            </a:r>
            <a:r>
              <a:rPr lang="en-GB" sz="1600">
                <a:solidFill>
                  <a:srgbClr val="006965"/>
                </a:solidFill>
                <a:ea typeface="Times New Roman" panose="02020603050405020304" pitchFamily="18" charset="0"/>
              </a:rPr>
              <a:t>number of VAT/PAYE registered enterprises in Buckinghamshire </a:t>
            </a:r>
            <a:r>
              <a:rPr lang="en-GB" sz="1600">
                <a:solidFill>
                  <a:srgbClr val="006965"/>
                </a:solidFill>
                <a:effectLst/>
                <a:ea typeface="Times New Roman" panose="02020603050405020304" pitchFamily="18" charset="0"/>
              </a:rPr>
              <a:t>decreased by 0.4% between 2021 and 2022, compared with a 0.1% increase nationally.  </a:t>
            </a:r>
          </a:p>
          <a:p>
            <a:r>
              <a:rPr lang="en-GB" sz="1600">
                <a:solidFill>
                  <a:srgbClr val="006965"/>
                </a:solidFill>
                <a:effectLst/>
                <a:ea typeface="Times New Roman" panose="02020603050405020304" pitchFamily="18" charset="0"/>
              </a:rPr>
              <a:t>Business </a:t>
            </a:r>
            <a:r>
              <a:rPr lang="en-GB" sz="1600" b="1">
                <a:solidFill>
                  <a:srgbClr val="006965"/>
                </a:solidFill>
                <a:effectLst/>
                <a:ea typeface="Times New Roman" panose="02020603050405020304" pitchFamily="18" charset="0"/>
              </a:rPr>
              <a:t>start-up rates are currently low </a:t>
            </a:r>
            <a:r>
              <a:rPr lang="en-GB" sz="1600">
                <a:solidFill>
                  <a:srgbClr val="006965"/>
                </a:solidFill>
                <a:effectLst/>
                <a:ea typeface="Times New Roman" panose="02020603050405020304" pitchFamily="18" charset="0"/>
              </a:rPr>
              <a:t>in Buckinghamshire in comparison to the national average (source: </a:t>
            </a:r>
            <a:r>
              <a:rPr lang="en-GB" sz="1600">
                <a:solidFill>
                  <a:srgbClr val="006965"/>
                </a:solidFill>
                <a:effectLst/>
                <a:ea typeface="Times New Roman" panose="02020603050405020304" pitchFamily="18" charset="0"/>
                <a:hlinkClick r:id="rId5"/>
              </a:rPr>
              <a:t>Business Demography 2021, ONS</a:t>
            </a:r>
            <a:r>
              <a:rPr lang="en-GB" sz="1600">
                <a:solidFill>
                  <a:srgbClr val="006965"/>
                </a:solidFill>
                <a:effectLst/>
                <a:ea typeface="Times New Roman" panose="02020603050405020304" pitchFamily="18" charset="0"/>
              </a:rPr>
              <a:t>).</a:t>
            </a:r>
          </a:p>
          <a:p>
            <a:r>
              <a:rPr lang="en-GB" sz="1600" b="1">
                <a:solidFill>
                  <a:srgbClr val="006965"/>
                </a:solidFill>
                <a:effectLst/>
                <a:ea typeface="Times New Roman" panose="02020603050405020304" pitchFamily="18" charset="0"/>
              </a:rPr>
              <a:t>Business survival rates are strong</a:t>
            </a:r>
            <a:r>
              <a:rPr lang="en-GB" sz="1600">
                <a:solidFill>
                  <a:srgbClr val="006965"/>
                </a:solidFill>
                <a:effectLst/>
                <a:ea typeface="Times New Roman" panose="02020603050405020304" pitchFamily="18" charset="0"/>
              </a:rPr>
              <a:t>. </a:t>
            </a:r>
            <a:r>
              <a:rPr lang="en-GB" sz="1600">
                <a:solidFill>
                  <a:srgbClr val="006965"/>
                </a:solidFill>
                <a:ea typeface="Times New Roman" panose="02020603050405020304" pitchFamily="18" charset="0"/>
              </a:rPr>
              <a:t>44% of businesses ‘born’ in Buckinghamshire in 2016 were still operating in 2021, compared with 38% across England as a whole </a:t>
            </a:r>
            <a:r>
              <a:rPr lang="en-GB" sz="1600">
                <a:solidFill>
                  <a:srgbClr val="006965"/>
                </a:solidFill>
                <a:effectLst/>
                <a:ea typeface="Times New Roman" panose="02020603050405020304" pitchFamily="18" charset="0"/>
              </a:rPr>
              <a:t>(source: </a:t>
            </a:r>
            <a:r>
              <a:rPr lang="en-GB" sz="1600">
                <a:solidFill>
                  <a:srgbClr val="006965"/>
                </a:solidFill>
                <a:effectLst/>
                <a:ea typeface="Times New Roman" panose="02020603050405020304" pitchFamily="18" charset="0"/>
                <a:hlinkClick r:id="rId5"/>
              </a:rPr>
              <a:t>Business Demography 2021, ONS</a:t>
            </a:r>
            <a:r>
              <a:rPr lang="en-GB" sz="1600">
                <a:solidFill>
                  <a:srgbClr val="006965"/>
                </a:solidFill>
                <a:effectLst/>
                <a:ea typeface="Times New Roman" panose="02020603050405020304" pitchFamily="18" charset="0"/>
              </a:rPr>
              <a:t>).</a:t>
            </a:r>
            <a:r>
              <a:rPr lang="en-GB" sz="1600">
                <a:solidFill>
                  <a:srgbClr val="006965"/>
                </a:solidFill>
                <a:ea typeface="Times New Roman" panose="02020603050405020304" pitchFamily="18" charset="0"/>
              </a:rPr>
              <a:t>. </a:t>
            </a:r>
          </a:p>
          <a:p>
            <a:r>
              <a:rPr lang="en-GB" sz="1600">
                <a:solidFill>
                  <a:srgbClr val="006965"/>
                </a:solidFill>
                <a:effectLst/>
                <a:ea typeface="Times New Roman" panose="02020603050405020304" pitchFamily="18" charset="0"/>
              </a:rPr>
              <a:t>Buckinghamshire has a </a:t>
            </a:r>
            <a:r>
              <a:rPr lang="en-GB" sz="1600" b="1">
                <a:solidFill>
                  <a:srgbClr val="006965"/>
                </a:solidFill>
                <a:effectLst/>
                <a:ea typeface="Times New Roman" panose="02020603050405020304" pitchFamily="18" charset="0"/>
              </a:rPr>
              <a:t>slightly higher proportion of ‘high growth’ businesses </a:t>
            </a:r>
            <a:r>
              <a:rPr lang="en-GB" sz="1600">
                <a:solidFill>
                  <a:srgbClr val="006965"/>
                </a:solidFill>
                <a:effectLst/>
                <a:ea typeface="Times New Roman" panose="02020603050405020304" pitchFamily="18" charset="0"/>
              </a:rPr>
              <a:t>than the national average (4.2% v 3.9% of firms employing 10 people or more) (source: </a:t>
            </a:r>
            <a:r>
              <a:rPr lang="en-GB" sz="1600">
                <a:solidFill>
                  <a:srgbClr val="006965"/>
                </a:solidFill>
                <a:effectLst/>
                <a:ea typeface="Times New Roman" panose="02020603050405020304" pitchFamily="18" charset="0"/>
                <a:hlinkClick r:id="rId5"/>
              </a:rPr>
              <a:t>Business Demography 2021, ONS</a:t>
            </a:r>
            <a:r>
              <a:rPr lang="en-GB" sz="1600">
                <a:solidFill>
                  <a:srgbClr val="006965"/>
                </a:solidFill>
                <a:effectLst/>
                <a:ea typeface="Times New Roman" panose="02020603050405020304" pitchFamily="18" charset="0"/>
              </a:rPr>
              <a:t>).  </a:t>
            </a:r>
            <a:endParaRPr lang="en-GB"/>
          </a:p>
        </p:txBody>
      </p:sp>
      <p:sp>
        <p:nvSpPr>
          <p:cNvPr id="12" name="TextBox 11">
            <a:extLst>
              <a:ext uri="{FF2B5EF4-FFF2-40B4-BE49-F238E27FC236}">
                <a16:creationId xmlns:a16="http://schemas.microsoft.com/office/drawing/2014/main" id="{0233C36F-1883-40B8-B1F4-7D8DFE7B4646}"/>
              </a:ext>
            </a:extLst>
          </p:cNvPr>
          <p:cNvSpPr txBox="1"/>
          <p:nvPr/>
        </p:nvSpPr>
        <p:spPr>
          <a:xfrm>
            <a:off x="630315" y="5934670"/>
            <a:ext cx="5338716" cy="923330"/>
          </a:xfrm>
          <a:prstGeom prst="rect">
            <a:avLst/>
          </a:prstGeom>
          <a:noFill/>
        </p:spPr>
        <p:txBody>
          <a:bodyPr wrap="square" rtlCol="0">
            <a:spAutoFit/>
          </a:bodyPr>
          <a:lstStyle/>
          <a:p>
            <a:r>
              <a:rPr lang="en-GB" sz="1200" i="1"/>
              <a:t>Note, the ONS widened their methodology for counting businesses in 2015 to include more solely PAYE businesses.  The bars on the chart above are coloured differently to illustrate this change in methodology.  </a:t>
            </a:r>
          </a:p>
          <a:p>
            <a:endParaRPr lang="en-GB"/>
          </a:p>
        </p:txBody>
      </p:sp>
    </p:spTree>
    <p:extLst>
      <p:ext uri="{BB962C8B-B14F-4D97-AF65-F5344CB8AC3E}">
        <p14:creationId xmlns:p14="http://schemas.microsoft.com/office/powerpoint/2010/main" val="368245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D797B2-ABF4-0507-7FBE-E73A79F1296D}"/>
              </a:ext>
            </a:extLst>
          </p:cNvPr>
          <p:cNvSpPr txBox="1"/>
          <p:nvPr/>
        </p:nvSpPr>
        <p:spPr>
          <a:xfrm>
            <a:off x="630315" y="405017"/>
            <a:ext cx="7377344" cy="369332"/>
          </a:xfrm>
          <a:prstGeom prst="rect">
            <a:avLst/>
          </a:prstGeom>
          <a:noFill/>
        </p:spPr>
        <p:txBody>
          <a:bodyPr wrap="square" rtlCol="0">
            <a:spAutoFit/>
          </a:bodyPr>
          <a:lstStyle/>
          <a:p>
            <a:r>
              <a:rPr lang="en-GB" b="1">
                <a:solidFill>
                  <a:srgbClr val="006965"/>
                </a:solidFill>
              </a:rPr>
              <a:t>Indicator 4: Employment in the local economy</a:t>
            </a:r>
          </a:p>
        </p:txBody>
      </p:sp>
      <p:graphicFrame>
        <p:nvGraphicFramePr>
          <p:cNvPr id="2" name="Chart 1">
            <a:extLst>
              <a:ext uri="{FF2B5EF4-FFF2-40B4-BE49-F238E27FC236}">
                <a16:creationId xmlns:a16="http://schemas.microsoft.com/office/drawing/2014/main" id="{0D7682A9-A8A4-0F06-4FC4-2E988F46331F}"/>
              </a:ext>
            </a:extLst>
          </p:cNvPr>
          <p:cNvGraphicFramePr>
            <a:graphicFrameLocks/>
          </p:cNvGraphicFramePr>
          <p:nvPr>
            <p:extLst>
              <p:ext uri="{D42A27DB-BD31-4B8C-83A1-F6EECF244321}">
                <p14:modId xmlns:p14="http://schemas.microsoft.com/office/powerpoint/2010/main" val="2949746062"/>
              </p:ext>
            </p:extLst>
          </p:nvPr>
        </p:nvGraphicFramePr>
        <p:xfrm>
          <a:off x="630314" y="1970156"/>
          <a:ext cx="5722861" cy="36671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06023DE2-FC59-C3B3-303B-711382860A93}"/>
              </a:ext>
            </a:extLst>
          </p:cNvPr>
          <p:cNvSpPr txBox="1"/>
          <p:nvPr/>
        </p:nvSpPr>
        <p:spPr>
          <a:xfrm>
            <a:off x="731307" y="5730237"/>
            <a:ext cx="4069293" cy="276999"/>
          </a:xfrm>
          <a:prstGeom prst="rect">
            <a:avLst/>
          </a:prstGeom>
          <a:noFill/>
        </p:spPr>
        <p:txBody>
          <a:bodyPr wrap="square" rtlCol="0">
            <a:spAutoFit/>
          </a:bodyPr>
          <a:lstStyle/>
          <a:p>
            <a:r>
              <a:rPr lang="en-GB" sz="1200"/>
              <a:t>Source: </a:t>
            </a:r>
            <a:r>
              <a:rPr lang="en-GB" sz="1200">
                <a:hlinkClick r:id="rId3"/>
              </a:rPr>
              <a:t>Business Register and Employment Survey, 2021 (ONS)</a:t>
            </a:r>
            <a:endParaRPr lang="en-GB" sz="1200">
              <a:solidFill>
                <a:schemeClr val="tx1"/>
              </a:solidFill>
            </a:endParaRPr>
          </a:p>
        </p:txBody>
      </p:sp>
      <p:sp>
        <p:nvSpPr>
          <p:cNvPr id="4" name="TextBox 3">
            <a:extLst>
              <a:ext uri="{FF2B5EF4-FFF2-40B4-BE49-F238E27FC236}">
                <a16:creationId xmlns:a16="http://schemas.microsoft.com/office/drawing/2014/main" id="{2A987DE2-F66C-6FD2-5B0F-D4B0DA2CB70C}"/>
              </a:ext>
            </a:extLst>
          </p:cNvPr>
          <p:cNvSpPr txBox="1"/>
          <p:nvPr/>
        </p:nvSpPr>
        <p:spPr>
          <a:xfrm>
            <a:off x="630314" y="1015426"/>
            <a:ext cx="9021685" cy="584775"/>
          </a:xfrm>
          <a:prstGeom prst="rect">
            <a:avLst/>
          </a:prstGeom>
          <a:noFill/>
        </p:spPr>
        <p:txBody>
          <a:bodyPr wrap="square" rtlCol="0">
            <a:spAutoFit/>
          </a:bodyPr>
          <a:lstStyle/>
          <a:p>
            <a:pPr marL="0" indent="0">
              <a:buNone/>
            </a:pPr>
            <a:r>
              <a:rPr lang="en-GB" sz="1600">
                <a:solidFill>
                  <a:srgbClr val="006965"/>
                </a:solidFill>
              </a:rPr>
              <a:t>The number of employees working in the Buckinghamshire economy has been </a:t>
            </a:r>
            <a:r>
              <a:rPr lang="en-GB" sz="1600" b="1">
                <a:solidFill>
                  <a:srgbClr val="006965"/>
                </a:solidFill>
              </a:rPr>
              <a:t>static</a:t>
            </a:r>
            <a:r>
              <a:rPr lang="en-GB" sz="1600">
                <a:solidFill>
                  <a:srgbClr val="006965"/>
                </a:solidFill>
              </a:rPr>
              <a:t> over the last three years, following a slight rise between 2015 and 2019. </a:t>
            </a:r>
            <a:endParaRPr lang="en-GB" sz="1600" b="1">
              <a:solidFill>
                <a:srgbClr val="006965"/>
              </a:solidFill>
            </a:endParaRPr>
          </a:p>
        </p:txBody>
      </p:sp>
      <p:sp>
        <p:nvSpPr>
          <p:cNvPr id="5" name="Content Placeholder 7">
            <a:extLst>
              <a:ext uri="{FF2B5EF4-FFF2-40B4-BE49-F238E27FC236}">
                <a16:creationId xmlns:a16="http://schemas.microsoft.com/office/drawing/2014/main" id="{E775CF3F-AE01-22D0-6C8B-1A9479F1D7C3}"/>
              </a:ext>
            </a:extLst>
          </p:cNvPr>
          <p:cNvSpPr txBox="1">
            <a:spLocks/>
          </p:cNvSpPr>
          <p:nvPr/>
        </p:nvSpPr>
        <p:spPr>
          <a:xfrm>
            <a:off x="7032203" y="2021855"/>
            <a:ext cx="4829012" cy="3682219"/>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solidFill>
                  <a:srgbClr val="006965"/>
                </a:solidFill>
              </a:rPr>
              <a:t>There has been no growth in the number of employees working in Buckinghamshire firms over the last three years.  </a:t>
            </a:r>
          </a:p>
          <a:p>
            <a:r>
              <a:rPr lang="en-GB" sz="1400">
                <a:solidFill>
                  <a:srgbClr val="006965"/>
                </a:solidFill>
              </a:rPr>
              <a:t>Since 2015, there has been a 5% increase in the number of employees working in Buckinghamshire firms, compared with the national (England) average of 6%, and placing Bucks mid-table of the 38 LEP areas. </a:t>
            </a:r>
          </a:p>
          <a:p>
            <a:r>
              <a:rPr lang="en-GB" sz="1400">
                <a:solidFill>
                  <a:srgbClr val="006965"/>
                </a:solidFill>
              </a:rPr>
              <a:t>In addition to employees, Buckinghamshire has traditionally been home to a higher number of people working on a self-employed basis, most of whom will be working within the local economy.</a:t>
            </a:r>
          </a:p>
          <a:p>
            <a:r>
              <a:rPr lang="en-GB" sz="1400">
                <a:solidFill>
                  <a:srgbClr val="006965"/>
                </a:solidFill>
              </a:rPr>
              <a:t>The latest data from the ONS</a:t>
            </a:r>
            <a:r>
              <a:rPr lang="en-GB" sz="1400">
                <a:solidFill>
                  <a:srgbClr val="006965"/>
                </a:solidFill>
                <a:hlinkClick r:id="rId4"/>
              </a:rPr>
              <a:t>’s Annual Population Survey </a:t>
            </a:r>
            <a:r>
              <a:rPr lang="en-GB" sz="1400">
                <a:solidFill>
                  <a:srgbClr val="006965"/>
                </a:solidFill>
              </a:rPr>
              <a:t>suggests that the number of self-employed residents in 2021 was similar to in 2015.  Although within that timeframe numbers rose quite considerably then fell. </a:t>
            </a:r>
          </a:p>
        </p:txBody>
      </p:sp>
    </p:spTree>
    <p:extLst>
      <p:ext uri="{BB962C8B-B14F-4D97-AF65-F5344CB8AC3E}">
        <p14:creationId xmlns:p14="http://schemas.microsoft.com/office/powerpoint/2010/main" val="3590065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84EBCA9820A54889BE266E05484C17" ma:contentTypeVersion="1114" ma:contentTypeDescription="Create a new document." ma:contentTypeScope="" ma:versionID="46dfd271ba9da46f7526370c7624b061">
  <xsd:schema xmlns:xsd="http://www.w3.org/2001/XMLSchema" xmlns:xs="http://www.w3.org/2001/XMLSchema" xmlns:p="http://schemas.microsoft.com/office/2006/metadata/properties" xmlns:ns2="bdacb442-bfc7-44df-9acc-2a4df8c8cb38" xmlns:ns3="f381c5e9-0710-4874-9e83-7dea9d48a2b2" targetNamespace="http://schemas.microsoft.com/office/2006/metadata/properties" ma:root="true" ma:fieldsID="5c3aebed903e92f05f3ff92a56d1521f" ns2:_="" ns3:_="">
    <xsd:import namespace="bdacb442-bfc7-44df-9acc-2a4df8c8cb38"/>
    <xsd:import namespace="f381c5e9-0710-4874-9e83-7dea9d48a2b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acb442-bfc7-44df-9acc-2a4df8c8cb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6639fbd3-ce61-4fa2-9238-2504b05acb09}" ma:internalName="TaxCatchAll" ma:showField="CatchAllData" ma:web="bdacb442-bfc7-44df-9acc-2a4df8c8cb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381c5e9-0710-4874-9e83-7dea9d48a2b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ea9a1c8-df81-41cf-bcb6-b941b67a29a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bdacb442-bfc7-44df-9acc-2a4df8c8cb38">T6W7HYUETC4M-6132631-308846</_dlc_DocId>
    <_dlc_DocIdUrl xmlns="bdacb442-bfc7-44df-9acc-2a4df8c8cb38">
      <Url>https://bucksbusinessfirst.sharepoint.com/sites/btvlep/_layouts/15/DocIdRedir.aspx?ID=T6W7HYUETC4M-6132631-308846</Url>
      <Description>T6W7HYUETC4M-6132631-308846</Description>
    </_dlc_DocIdUrl>
    <lcf76f155ced4ddcb4097134ff3c332f xmlns="f381c5e9-0710-4874-9e83-7dea9d48a2b2">
      <Terms xmlns="http://schemas.microsoft.com/office/infopath/2007/PartnerControls"/>
    </lcf76f155ced4ddcb4097134ff3c332f>
    <TaxCatchAll xmlns="bdacb442-bfc7-44df-9acc-2a4df8c8cb38"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C2DBF5-2E51-42CE-90E8-3F189D7DC824}">
  <ds:schemaRefs>
    <ds:schemaRef ds:uri="bdacb442-bfc7-44df-9acc-2a4df8c8cb38"/>
    <ds:schemaRef ds:uri="f381c5e9-0710-4874-9e83-7dea9d48a2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E457297-9FCD-4126-A5F8-7E7978F728BC}">
  <ds:schemaRefs>
    <ds:schemaRef ds:uri="bdacb442-bfc7-44df-9acc-2a4df8c8cb38"/>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www.w3.org/XML/1998/namespace"/>
    <ds:schemaRef ds:uri="http://purl.org/dc/dcmitype/"/>
    <ds:schemaRef ds:uri="http://schemas.microsoft.com/office/infopath/2007/PartnerControls"/>
    <ds:schemaRef ds:uri="f381c5e9-0710-4874-9e83-7dea9d48a2b2"/>
    <ds:schemaRef ds:uri="http://purl.org/dc/elements/1.1/"/>
  </ds:schemaRefs>
</ds:datastoreItem>
</file>

<file path=customXml/itemProps3.xml><?xml version="1.0" encoding="utf-8"?>
<ds:datastoreItem xmlns:ds="http://schemas.openxmlformats.org/officeDocument/2006/customXml" ds:itemID="{1FB8BE2E-4A96-46AD-9871-DE1347759D89}">
  <ds:schemaRefs>
    <ds:schemaRef ds:uri="http://schemas.microsoft.com/sharepoint/events"/>
  </ds:schemaRefs>
</ds:datastoreItem>
</file>

<file path=customXml/itemProps4.xml><?xml version="1.0" encoding="utf-8"?>
<ds:datastoreItem xmlns:ds="http://schemas.openxmlformats.org/officeDocument/2006/customXml" ds:itemID="{3AF4AF0F-A4A1-40B3-916D-8C2F8F05D7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945</Words>
  <Application>Microsoft Office PowerPoint</Application>
  <PresentationFormat>Widescreen</PresentationFormat>
  <Paragraphs>59</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The State of the Buckinghamshire Economy  March 2023</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the Buckinghamshire Economy</dc:title>
  <dc:creator>Caroline Hargrave</dc:creator>
  <cp:lastModifiedBy>Caroline Hargrave</cp:lastModifiedBy>
  <cp:revision>2</cp:revision>
  <dcterms:created xsi:type="dcterms:W3CDTF">2023-03-14T14:11:04Z</dcterms:created>
  <dcterms:modified xsi:type="dcterms:W3CDTF">2023-03-31T10:13:34Z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0x010100B184EBCA9820A54889BE266E05484C17</vt:lpwstr>
  </property>
  <property fmtid="{D5CDD505-2E9C-101B-9397-08002B2CF9AE}" pid="3" name="_dlc_DocIdItemGuid">
    <vt:lpwstr>cff7c642-b9be-4d2a-a9ec-ce81195efffb</vt:lpwstr>
  </property>
  <property fmtid="{D5CDD505-2E9C-101B-9397-08002B2CF9AE}" pid="4" name="MediaServiceImageTags">
    <vt:lpwstr/>
  </property>
</Properties>
</file>