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2AC8AF-05BD-47A8-ACAE-A1B37308B8C9}" v="10" dt="2023-03-14T13:29:01.3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672AC8AF-05BD-47A8-ACAE-A1B37308B8C9}"/>
    <pc:docChg chg="undo custSel modSld">
      <pc:chgData name="James Moorhouse" userId="52c77cd9-d034-4c34-a84a-9452b75c1451" providerId="ADAL" clId="{672AC8AF-05BD-47A8-ACAE-A1B37308B8C9}" dt="2023-03-14T13:29:04.036" v="194" actId="1076"/>
      <pc:docMkLst>
        <pc:docMk/>
      </pc:docMkLst>
      <pc:sldChg chg="modSp mod">
        <pc:chgData name="James Moorhouse" userId="52c77cd9-d034-4c34-a84a-9452b75c1451" providerId="ADAL" clId="{672AC8AF-05BD-47A8-ACAE-A1B37308B8C9}" dt="2023-03-14T13:14:43.701" v="4" actId="20577"/>
        <pc:sldMkLst>
          <pc:docMk/>
          <pc:sldMk cId="1774217855" sldId="259"/>
        </pc:sldMkLst>
        <pc:spChg chg="mod">
          <ac:chgData name="James Moorhouse" userId="52c77cd9-d034-4c34-a84a-9452b75c1451" providerId="ADAL" clId="{672AC8AF-05BD-47A8-ACAE-A1B37308B8C9}" dt="2023-03-14T13:14:43.701" v="4" actId="20577"/>
          <ac:spMkLst>
            <pc:docMk/>
            <pc:sldMk cId="1774217855" sldId="259"/>
            <ac:spMk id="3" creationId="{A8581A80-8624-4DBD-8F01-21E1161B08F0}"/>
          </ac:spMkLst>
        </pc:spChg>
      </pc:sldChg>
      <pc:sldChg chg="modSp mod">
        <pc:chgData name="James Moorhouse" userId="52c77cd9-d034-4c34-a84a-9452b75c1451" providerId="ADAL" clId="{672AC8AF-05BD-47A8-ACAE-A1B37308B8C9}" dt="2023-03-14T13:17:32.277" v="82" actId="20577"/>
        <pc:sldMkLst>
          <pc:docMk/>
          <pc:sldMk cId="1782592069" sldId="261"/>
        </pc:sldMkLst>
        <pc:spChg chg="mod">
          <ac:chgData name="James Moorhouse" userId="52c77cd9-d034-4c34-a84a-9452b75c1451" providerId="ADAL" clId="{672AC8AF-05BD-47A8-ACAE-A1B37308B8C9}" dt="2023-03-14T13:14:49.598" v="12" actId="20577"/>
          <ac:spMkLst>
            <pc:docMk/>
            <pc:sldMk cId="1782592069" sldId="261"/>
            <ac:spMk id="2" creationId="{D4720172-0BCB-4846-86B4-38E883737772}"/>
          </ac:spMkLst>
        </pc:spChg>
        <pc:spChg chg="mod">
          <ac:chgData name="James Moorhouse" userId="52c77cd9-d034-4c34-a84a-9452b75c1451" providerId="ADAL" clId="{672AC8AF-05BD-47A8-ACAE-A1B37308B8C9}" dt="2023-03-14T13:17:32.277" v="82" actId="20577"/>
          <ac:spMkLst>
            <pc:docMk/>
            <pc:sldMk cId="1782592069" sldId="261"/>
            <ac:spMk id="3" creationId="{FAE1525F-F82A-4FBC-9623-A842608A0A34}"/>
          </ac:spMkLst>
        </pc:spChg>
      </pc:sldChg>
      <pc:sldChg chg="modSp mod">
        <pc:chgData name="James Moorhouse" userId="52c77cd9-d034-4c34-a84a-9452b75c1451" providerId="ADAL" clId="{672AC8AF-05BD-47A8-ACAE-A1B37308B8C9}" dt="2023-03-14T13:20:23.900" v="133" actId="27918"/>
        <pc:sldMkLst>
          <pc:docMk/>
          <pc:sldMk cId="1168261443" sldId="265"/>
        </pc:sldMkLst>
        <pc:spChg chg="mod">
          <ac:chgData name="James Moorhouse" userId="52c77cd9-d034-4c34-a84a-9452b75c1451" providerId="ADAL" clId="{672AC8AF-05BD-47A8-ACAE-A1B37308B8C9}" dt="2023-03-14T13:19:23.185" v="121" actId="20577"/>
          <ac:spMkLst>
            <pc:docMk/>
            <pc:sldMk cId="1168261443" sldId="265"/>
            <ac:spMk id="2" creationId="{641FD23E-9816-438E-BA8B-E1A00E9C9378}"/>
          </ac:spMkLst>
        </pc:spChg>
        <pc:spChg chg="mod">
          <ac:chgData name="James Moorhouse" userId="52c77cd9-d034-4c34-a84a-9452b75c1451" providerId="ADAL" clId="{672AC8AF-05BD-47A8-ACAE-A1B37308B8C9}" dt="2023-03-14T13:19:38.693" v="131" actId="20577"/>
          <ac:spMkLst>
            <pc:docMk/>
            <pc:sldMk cId="1168261443" sldId="265"/>
            <ac:spMk id="7" creationId="{F7EB83D6-104C-4011-8790-BAA7915D1A49}"/>
          </ac:spMkLst>
        </pc:spChg>
      </pc:sldChg>
      <pc:sldChg chg="modSp mod">
        <pc:chgData name="James Moorhouse" userId="52c77cd9-d034-4c34-a84a-9452b75c1451" providerId="ADAL" clId="{672AC8AF-05BD-47A8-ACAE-A1B37308B8C9}" dt="2023-03-14T13:19:12.869" v="113" actId="2061"/>
        <pc:sldMkLst>
          <pc:docMk/>
          <pc:sldMk cId="824477232" sldId="266"/>
        </pc:sldMkLst>
        <pc:spChg chg="mod">
          <ac:chgData name="James Moorhouse" userId="52c77cd9-d034-4c34-a84a-9452b75c1451" providerId="ADAL" clId="{672AC8AF-05BD-47A8-ACAE-A1B37308B8C9}" dt="2023-03-14T13:18:11.100" v="90" actId="20577"/>
          <ac:spMkLst>
            <pc:docMk/>
            <pc:sldMk cId="824477232" sldId="266"/>
            <ac:spMk id="2" creationId="{572FBC78-9D9B-48EA-BD4E-CFE0B4C212A5}"/>
          </ac:spMkLst>
        </pc:spChg>
        <pc:graphicFrameChg chg="mod modGraphic">
          <ac:chgData name="James Moorhouse" userId="52c77cd9-d034-4c34-a84a-9452b75c1451" providerId="ADAL" clId="{672AC8AF-05BD-47A8-ACAE-A1B37308B8C9}" dt="2023-03-14T13:19:12.869" v="113" actId="2061"/>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672AC8AF-05BD-47A8-ACAE-A1B37308B8C9}" dt="2023-03-14T13:21:36.354" v="145" actId="207"/>
        <pc:sldMkLst>
          <pc:docMk/>
          <pc:sldMk cId="1839828902" sldId="267"/>
        </pc:sldMkLst>
        <pc:spChg chg="mod">
          <ac:chgData name="James Moorhouse" userId="52c77cd9-d034-4c34-a84a-9452b75c1451" providerId="ADAL" clId="{672AC8AF-05BD-47A8-ACAE-A1B37308B8C9}" dt="2023-03-14T13:20:58.443" v="141" actId="20577"/>
          <ac:spMkLst>
            <pc:docMk/>
            <pc:sldMk cId="1839828902" sldId="267"/>
            <ac:spMk id="2" creationId="{A888DD5D-F5C2-45CC-8629-E702EC0975DC}"/>
          </ac:spMkLst>
        </pc:spChg>
        <pc:graphicFrameChg chg="mod">
          <ac:chgData name="James Moorhouse" userId="52c77cd9-d034-4c34-a84a-9452b75c1451" providerId="ADAL" clId="{672AC8AF-05BD-47A8-ACAE-A1B37308B8C9}" dt="2023-03-14T13:21:36.354" v="145"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672AC8AF-05BD-47A8-ACAE-A1B37308B8C9}" dt="2023-03-14T13:24:30.830" v="160" actId="27918"/>
        <pc:sldMkLst>
          <pc:docMk/>
          <pc:sldMk cId="2898189973" sldId="489"/>
        </pc:sldMkLst>
        <pc:spChg chg="mod">
          <ac:chgData name="James Moorhouse" userId="52c77cd9-d034-4c34-a84a-9452b75c1451" providerId="ADAL" clId="{672AC8AF-05BD-47A8-ACAE-A1B37308B8C9}" dt="2023-03-14T13:22:23.127" v="153" actId="20577"/>
          <ac:spMkLst>
            <pc:docMk/>
            <pc:sldMk cId="2898189973" sldId="489"/>
            <ac:spMk id="6" creationId="{4E94CB3A-A406-4686-879C-D18296D4446E}"/>
          </ac:spMkLst>
        </pc:spChg>
        <pc:graphicFrameChg chg="mod">
          <ac:chgData name="James Moorhouse" userId="52c77cd9-d034-4c34-a84a-9452b75c1451" providerId="ADAL" clId="{672AC8AF-05BD-47A8-ACAE-A1B37308B8C9}" dt="2023-03-14T13:24:01.936" v="159"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672AC8AF-05BD-47A8-ACAE-A1B37308B8C9}" dt="2023-03-14T13:27:49.909" v="191" actId="20577"/>
        <pc:sldMkLst>
          <pc:docMk/>
          <pc:sldMk cId="3161025306" sldId="491"/>
        </pc:sldMkLst>
        <pc:spChg chg="mod">
          <ac:chgData name="James Moorhouse" userId="52c77cd9-d034-4c34-a84a-9452b75c1451" providerId="ADAL" clId="{672AC8AF-05BD-47A8-ACAE-A1B37308B8C9}" dt="2023-03-14T13:27:49.909" v="191" actId="20577"/>
          <ac:spMkLst>
            <pc:docMk/>
            <pc:sldMk cId="3161025306" sldId="491"/>
            <ac:spMk id="3" creationId="{6D4A2A55-5B86-4D65-A777-20D763BA85CF}"/>
          </ac:spMkLst>
        </pc:spChg>
      </pc:sldChg>
      <pc:sldChg chg="addSp delSp modSp mod">
        <pc:chgData name="James Moorhouse" userId="52c77cd9-d034-4c34-a84a-9452b75c1451" providerId="ADAL" clId="{672AC8AF-05BD-47A8-ACAE-A1B37308B8C9}" dt="2023-03-14T13:29:04.036" v="194" actId="1076"/>
        <pc:sldMkLst>
          <pc:docMk/>
          <pc:sldMk cId="4100966007" sldId="493"/>
        </pc:sldMkLst>
        <pc:graphicFrameChg chg="add mod">
          <ac:chgData name="James Moorhouse" userId="52c77cd9-d034-4c34-a84a-9452b75c1451" providerId="ADAL" clId="{672AC8AF-05BD-47A8-ACAE-A1B37308B8C9}" dt="2023-03-14T13:29:04.036" v="194" actId="1076"/>
          <ac:graphicFrameMkLst>
            <pc:docMk/>
            <pc:sldMk cId="4100966007" sldId="493"/>
            <ac:graphicFrameMk id="2" creationId="{1645E820-9BC5-6A49-1A20-628F09783024}"/>
          </ac:graphicFrameMkLst>
        </pc:graphicFrameChg>
        <pc:graphicFrameChg chg="del">
          <ac:chgData name="James Moorhouse" userId="52c77cd9-d034-4c34-a84a-9452b75c1451" providerId="ADAL" clId="{672AC8AF-05BD-47A8-ACAE-A1B37308B8C9}" dt="2023-03-14T13:28:00.711" v="192" actId="478"/>
          <ac:graphicFrameMkLst>
            <pc:docMk/>
            <pc:sldMk cId="4100966007" sldId="493"/>
            <ac:graphicFrameMk id="8" creationId="{7028A8E5-56F2-C8B4-F59A-42B70F3302C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Trend!$A$8:$A$57</c:f>
              <c:strCache>
                <c:ptCount val="5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strCache>
            </c:strRef>
          </c:cat>
          <c:val>
            <c:numRef>
              <c:f>Trend!$B$8:$B$57</c:f>
              <c:numCache>
                <c:formatCode>#,##0</c:formatCode>
                <c:ptCount val="50"/>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8755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Trend!$A$8:$A$57</c:f>
              <c:strCache>
                <c:ptCount val="5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strCache>
            </c:strRef>
          </c:cat>
          <c:val>
            <c:numRef>
              <c:f>Trend!$C$8:$C$57</c:f>
              <c:numCache>
                <c:formatCode>#,##0.0</c:formatCode>
                <c:ptCount val="50"/>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2.6</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Trend!$A$8:$A$57</c:f>
              <c:strCache>
                <c:ptCount val="5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strCache>
            </c:strRef>
          </c:cat>
          <c:val>
            <c:numRef>
              <c:f>Trend!$D$8:$D$57</c:f>
              <c:numCache>
                <c:formatCode>#,##0.0</c:formatCode>
                <c:ptCount val="50"/>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LEP'!$AL$48</c:f>
              <c:strCache>
                <c:ptCount val="1"/>
                <c:pt idx="0">
                  <c:v>March - February 2023</c:v>
                </c:pt>
              </c:strCache>
            </c:strRef>
          </c:tx>
          <c:spPr>
            <a:solidFill>
              <a:srgbClr val="006965"/>
            </a:solidFill>
            <a:ln>
              <a:noFill/>
            </a:ln>
            <a:effectLst/>
          </c:spPr>
          <c:invertIfNegative val="0"/>
          <c:dPt>
            <c:idx val="7"/>
            <c:invertIfNegative val="0"/>
            <c:bubble3D val="0"/>
            <c:spPr>
              <a:solidFill>
                <a:srgbClr val="7030A0"/>
              </a:solidFill>
              <a:ln>
                <a:noFill/>
              </a:ln>
              <a:effectLst/>
            </c:spPr>
            <c:extLst>
              <c:ext xmlns:c16="http://schemas.microsoft.com/office/drawing/2014/chart" uri="{C3380CC4-5D6E-409C-BE32-E72D297353CC}">
                <c16:uniqueId val="{00000002-2749-4A6E-B14C-1364EDC19183}"/>
              </c:ext>
            </c:extLst>
          </c:dPt>
          <c:cat>
            <c:strRef>
              <c:f>'Claimant rate by LEP'!$A$49:$A$86</c:f>
              <c:strCache>
                <c:ptCount val="38"/>
                <c:pt idx="0">
                  <c:v>London</c:v>
                </c:pt>
                <c:pt idx="1">
                  <c:v>Leeds City Region</c:v>
                </c:pt>
                <c:pt idx="2">
                  <c:v>Coventry and Warwickshire</c:v>
                </c:pt>
                <c:pt idx="3">
                  <c:v>Greater Birmingham and Solihull</c:v>
                </c:pt>
                <c:pt idx="4">
                  <c:v>Sheffield City Region</c:v>
                </c:pt>
                <c:pt idx="5">
                  <c:v>South East Midlands</c:v>
                </c:pt>
                <c:pt idx="6">
                  <c:v>Leicester and Leicestershire</c:v>
                </c:pt>
                <c:pt idx="7">
                  <c:v>Buckinghamshire </c:v>
                </c:pt>
                <c:pt idx="8">
                  <c:v>Greater Manchester</c:v>
                </c:pt>
                <c:pt idx="9">
                  <c:v>Thames Valley Berkshire</c:v>
                </c:pt>
                <c:pt idx="10">
                  <c:v>Worcestershire</c:v>
                </c:pt>
                <c:pt idx="11">
                  <c:v>Enterprise M3</c:v>
                </c:pt>
                <c:pt idx="12">
                  <c:v>Black Country</c:v>
                </c:pt>
                <c:pt idx="13">
                  <c:v>Solent</c:v>
                </c:pt>
                <c:pt idx="14">
                  <c:v>Greater Cambridge and Greater Peterborough</c:v>
                </c:pt>
                <c:pt idx="15">
                  <c:v>Derby, Derbyshire, Nottingham and Nottinghamshire</c:v>
                </c:pt>
                <c:pt idx="16">
                  <c:v>Dorset</c:v>
                </c:pt>
                <c:pt idx="17">
                  <c:v>Hertfordshire</c:v>
                </c:pt>
                <c:pt idx="18">
                  <c:v>Oxfordshire</c:v>
                </c:pt>
                <c:pt idx="19">
                  <c:v>Stoke-on-Trent and Staffordshire</c:v>
                </c:pt>
                <c:pt idx="20">
                  <c:v>South East</c:v>
                </c:pt>
                <c:pt idx="21">
                  <c:v>The Marches</c:v>
                </c:pt>
                <c:pt idx="22">
                  <c:v>West of England</c:v>
                </c:pt>
                <c:pt idx="23">
                  <c:v>Lancashire</c:v>
                </c:pt>
                <c:pt idx="24">
                  <c:v>Liverpool City Region</c:v>
                </c:pt>
                <c:pt idx="25">
                  <c:v>Gloucestershire</c:v>
                </c:pt>
                <c:pt idx="26">
                  <c:v>New Anglia</c:v>
                </c:pt>
                <c:pt idx="27">
                  <c:v>Swindon and Wiltshire</c:v>
                </c:pt>
                <c:pt idx="28">
                  <c:v>Coast to Capital</c:v>
                </c:pt>
                <c:pt idx="29">
                  <c:v>York, North Yorkshire and East Riding</c:v>
                </c:pt>
                <c:pt idx="30">
                  <c:v>Cheshire and Warrington</c:v>
                </c:pt>
                <c:pt idx="31">
                  <c:v>Cumbria</c:v>
                </c:pt>
                <c:pt idx="32">
                  <c:v>Greater Lincolnshire</c:v>
                </c:pt>
                <c:pt idx="33">
                  <c:v>Cornwall and Isles of Scilly</c:v>
                </c:pt>
                <c:pt idx="34">
                  <c:v>Heart of the South West</c:v>
                </c:pt>
                <c:pt idx="35">
                  <c:v>Humber</c:v>
                </c:pt>
                <c:pt idx="36">
                  <c:v>North East</c:v>
                </c:pt>
                <c:pt idx="37">
                  <c:v>Tees Valley</c:v>
                </c:pt>
              </c:strCache>
            </c:strRef>
          </c:cat>
          <c:val>
            <c:numRef>
              <c:f>'Claimant rate by LEP'!$AL$49:$AL$86</c:f>
              <c:numCache>
                <c:formatCode>#,##0.0</c:formatCode>
                <c:ptCount val="38"/>
                <c:pt idx="0">
                  <c:v>1.6</c:v>
                </c:pt>
                <c:pt idx="1">
                  <c:v>1.3000000000000003</c:v>
                </c:pt>
                <c:pt idx="2">
                  <c:v>1.1000000000000001</c:v>
                </c:pt>
                <c:pt idx="3">
                  <c:v>1.0999999999999996</c:v>
                </c:pt>
                <c:pt idx="4">
                  <c:v>1</c:v>
                </c:pt>
                <c:pt idx="5">
                  <c:v>1</c:v>
                </c:pt>
                <c:pt idx="6">
                  <c:v>0.90000000000000036</c:v>
                </c:pt>
                <c:pt idx="7">
                  <c:v>0.90000000000000013</c:v>
                </c:pt>
                <c:pt idx="8">
                  <c:v>0.80000000000000071</c:v>
                </c:pt>
                <c:pt idx="9">
                  <c:v>0.80000000000000027</c:v>
                </c:pt>
                <c:pt idx="10">
                  <c:v>0.80000000000000027</c:v>
                </c:pt>
                <c:pt idx="11">
                  <c:v>0.8</c:v>
                </c:pt>
                <c:pt idx="12">
                  <c:v>0.79999999999999982</c:v>
                </c:pt>
                <c:pt idx="13">
                  <c:v>0.79999999999999982</c:v>
                </c:pt>
                <c:pt idx="14">
                  <c:v>0.69999999999999973</c:v>
                </c:pt>
                <c:pt idx="15">
                  <c:v>0.60000000000000009</c:v>
                </c:pt>
                <c:pt idx="16">
                  <c:v>0.60000000000000009</c:v>
                </c:pt>
                <c:pt idx="17">
                  <c:v>0.60000000000000009</c:v>
                </c:pt>
                <c:pt idx="18">
                  <c:v>0.60000000000000009</c:v>
                </c:pt>
                <c:pt idx="19">
                  <c:v>0.60000000000000009</c:v>
                </c:pt>
                <c:pt idx="20">
                  <c:v>0.5</c:v>
                </c:pt>
                <c:pt idx="21">
                  <c:v>0.40000000000000036</c:v>
                </c:pt>
                <c:pt idx="22">
                  <c:v>0.39999999999999991</c:v>
                </c:pt>
                <c:pt idx="23">
                  <c:v>0.39999999999999947</c:v>
                </c:pt>
                <c:pt idx="24">
                  <c:v>0.39999999999999947</c:v>
                </c:pt>
                <c:pt idx="25">
                  <c:v>0.29999999999999982</c:v>
                </c:pt>
                <c:pt idx="26">
                  <c:v>0.29999999999999982</c:v>
                </c:pt>
                <c:pt idx="27">
                  <c:v>0.29999999999999982</c:v>
                </c:pt>
                <c:pt idx="28">
                  <c:v>0.20000000000000018</c:v>
                </c:pt>
                <c:pt idx="29">
                  <c:v>0.19999999999999996</c:v>
                </c:pt>
                <c:pt idx="30">
                  <c:v>0.10000000000000009</c:v>
                </c:pt>
                <c:pt idx="31">
                  <c:v>0.10000000000000009</c:v>
                </c:pt>
                <c:pt idx="32">
                  <c:v>0.10000000000000009</c:v>
                </c:pt>
                <c:pt idx="33">
                  <c:v>9.9999999999999645E-2</c:v>
                </c:pt>
                <c:pt idx="34">
                  <c:v>0</c:v>
                </c:pt>
                <c:pt idx="35">
                  <c:v>0</c:v>
                </c:pt>
                <c:pt idx="36">
                  <c:v>-0.30000000000000071</c:v>
                </c:pt>
                <c:pt idx="37">
                  <c:v>-0.39999999999999947</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7"/>
            <c:invertIfNegative val="0"/>
            <c:bubble3D val="0"/>
            <c:spPr>
              <a:solidFill>
                <a:srgbClr val="7030A0"/>
              </a:solidFill>
              <a:ln>
                <a:noFill/>
              </a:ln>
              <a:effectLst/>
            </c:spPr>
            <c:extLst>
              <c:ext xmlns:c16="http://schemas.microsoft.com/office/drawing/2014/chart" uri="{C3380CC4-5D6E-409C-BE32-E72D297353CC}">
                <c16:uniqueId val="{00000002-75B8-4953-A24A-C8EEE573A397}"/>
              </c:ext>
            </c:extLst>
          </c:dPt>
          <c:cat>
            <c:strRef>
              <c:f>'Claimant rate by LEP'!$A$8:$A$45</c:f>
              <c:strCache>
                <c:ptCount val="38"/>
                <c:pt idx="0">
                  <c:v>Greater Birmingham and Solihull</c:v>
                </c:pt>
                <c:pt idx="1">
                  <c:v>Black Country</c:v>
                </c:pt>
                <c:pt idx="2">
                  <c:v>Greater Manchester</c:v>
                </c:pt>
                <c:pt idx="3">
                  <c:v>Leeds City Region</c:v>
                </c:pt>
                <c:pt idx="4">
                  <c:v>London</c:v>
                </c:pt>
                <c:pt idx="5">
                  <c:v>Tees Valley</c:v>
                </c:pt>
                <c:pt idx="6">
                  <c:v>Liverpool City Region</c:v>
                </c:pt>
                <c:pt idx="7">
                  <c:v>Sheffield City Region</c:v>
                </c:pt>
                <c:pt idx="8">
                  <c:v>Lancashire</c:v>
                </c:pt>
                <c:pt idx="9">
                  <c:v>North East</c:v>
                </c:pt>
                <c:pt idx="10">
                  <c:v>Humber</c:v>
                </c:pt>
                <c:pt idx="11">
                  <c:v>Coventry and Warwickshire</c:v>
                </c:pt>
                <c:pt idx="12">
                  <c:v>Derby, Derbyshire, Nottingham and Nottinghamshire</c:v>
                </c:pt>
                <c:pt idx="13">
                  <c:v>Greater Lincolnshire</c:v>
                </c:pt>
                <c:pt idx="14">
                  <c:v>South East Midlands</c:v>
                </c:pt>
                <c:pt idx="15">
                  <c:v>Stoke-on-Trent and Staffordshire</c:v>
                </c:pt>
                <c:pt idx="16">
                  <c:v>Solent</c:v>
                </c:pt>
                <c:pt idx="17">
                  <c:v>South East</c:v>
                </c:pt>
                <c:pt idx="18">
                  <c:v>Leicester and Leicestershire</c:v>
                </c:pt>
                <c:pt idx="19">
                  <c:v>Worcestershire</c:v>
                </c:pt>
                <c:pt idx="20">
                  <c:v>Dorset</c:v>
                </c:pt>
                <c:pt idx="21">
                  <c:v>Cornwall and Isles of Scilly</c:v>
                </c:pt>
                <c:pt idx="22">
                  <c:v>Greater Cambridge and Greater Peterborough</c:v>
                </c:pt>
                <c:pt idx="23">
                  <c:v>New Anglia</c:v>
                </c:pt>
                <c:pt idx="24">
                  <c:v>Coast to Capital</c:v>
                </c:pt>
                <c:pt idx="25">
                  <c:v>Thames Valley Berkshire</c:v>
                </c:pt>
                <c:pt idx="26">
                  <c:v>The Marches</c:v>
                </c:pt>
                <c:pt idx="27">
                  <c:v>Buckinghamshire </c:v>
                </c:pt>
                <c:pt idx="28">
                  <c:v>Cheshire and Warrington</c:v>
                </c:pt>
                <c:pt idx="29">
                  <c:v>Hertfordshire</c:v>
                </c:pt>
                <c:pt idx="30">
                  <c:v>West of England</c:v>
                </c:pt>
                <c:pt idx="31">
                  <c:v>Cumbria</c:v>
                </c:pt>
                <c:pt idx="32">
                  <c:v>Heart of the South West</c:v>
                </c:pt>
                <c:pt idx="33">
                  <c:v>Gloucestershire</c:v>
                </c:pt>
                <c:pt idx="34">
                  <c:v>Swindon and Wiltshire</c:v>
                </c:pt>
                <c:pt idx="35">
                  <c:v>Enterprise M3</c:v>
                </c:pt>
                <c:pt idx="36">
                  <c:v>Oxfordshire</c:v>
                </c:pt>
                <c:pt idx="37">
                  <c:v>York, North Yorkshire and East Riding</c:v>
                </c:pt>
              </c:strCache>
            </c:strRef>
          </c:cat>
          <c:val>
            <c:numRef>
              <c:f>'Claimant rate by LEP'!$AK$8:$AK$45</c:f>
              <c:numCache>
                <c:formatCode>#,##0.0</c:formatCode>
                <c:ptCount val="38"/>
                <c:pt idx="0">
                  <c:v>6.1</c:v>
                </c:pt>
                <c:pt idx="1">
                  <c:v>6</c:v>
                </c:pt>
                <c:pt idx="2">
                  <c:v>4.9000000000000004</c:v>
                </c:pt>
                <c:pt idx="3">
                  <c:v>4.7</c:v>
                </c:pt>
                <c:pt idx="4">
                  <c:v>4.7</c:v>
                </c:pt>
                <c:pt idx="5">
                  <c:v>4.7</c:v>
                </c:pt>
                <c:pt idx="6">
                  <c:v>4.5999999999999996</c:v>
                </c:pt>
                <c:pt idx="7">
                  <c:v>4.2</c:v>
                </c:pt>
                <c:pt idx="8">
                  <c:v>4.0999999999999996</c:v>
                </c:pt>
                <c:pt idx="9">
                  <c:v>4.0999999999999996</c:v>
                </c:pt>
                <c:pt idx="10">
                  <c:v>4</c:v>
                </c:pt>
                <c:pt idx="11">
                  <c:v>3.7</c:v>
                </c:pt>
                <c:pt idx="12">
                  <c:v>3.5</c:v>
                </c:pt>
                <c:pt idx="13">
                  <c:v>3.4</c:v>
                </c:pt>
                <c:pt idx="14">
                  <c:v>3.4</c:v>
                </c:pt>
                <c:pt idx="15">
                  <c:v>3.4</c:v>
                </c:pt>
                <c:pt idx="16">
                  <c:v>3.3</c:v>
                </c:pt>
                <c:pt idx="17">
                  <c:v>3.3</c:v>
                </c:pt>
                <c:pt idx="18">
                  <c:v>3.2</c:v>
                </c:pt>
                <c:pt idx="19">
                  <c:v>3.1</c:v>
                </c:pt>
                <c:pt idx="20">
                  <c:v>2.9</c:v>
                </c:pt>
                <c:pt idx="21">
                  <c:v>2.8</c:v>
                </c:pt>
                <c:pt idx="22">
                  <c:v>2.8</c:v>
                </c:pt>
                <c:pt idx="23">
                  <c:v>2.8</c:v>
                </c:pt>
                <c:pt idx="24">
                  <c:v>2.7</c:v>
                </c:pt>
                <c:pt idx="25">
                  <c:v>2.7</c:v>
                </c:pt>
                <c:pt idx="26">
                  <c:v>2.7</c:v>
                </c:pt>
                <c:pt idx="27">
                  <c:v>2.6</c:v>
                </c:pt>
                <c:pt idx="28">
                  <c:v>2.5</c:v>
                </c:pt>
                <c:pt idx="29">
                  <c:v>2.5</c:v>
                </c:pt>
                <c:pt idx="30">
                  <c:v>2.5</c:v>
                </c:pt>
                <c:pt idx="31">
                  <c:v>2.4</c:v>
                </c:pt>
                <c:pt idx="32">
                  <c:v>2.4</c:v>
                </c:pt>
                <c:pt idx="33">
                  <c:v>2.2999999999999998</c:v>
                </c:pt>
                <c:pt idx="34">
                  <c:v>2.2999999999999998</c:v>
                </c:pt>
                <c:pt idx="35">
                  <c:v>2.1</c:v>
                </c:pt>
                <c:pt idx="36">
                  <c:v>2.1</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14/03/2023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1645E820-9BC5-6A49-1A20-628F09783024}"/>
              </a:ext>
            </a:extLst>
          </p:cNvPr>
          <p:cNvGraphicFramePr>
            <a:graphicFrameLocks noChangeAspect="1"/>
          </p:cNvGraphicFramePr>
          <p:nvPr>
            <p:extLst>
              <p:ext uri="{D42A27DB-BD31-4B8C-83A1-F6EECF244321}">
                <p14:modId xmlns:p14="http://schemas.microsoft.com/office/powerpoint/2010/main" val="959515905"/>
              </p:ext>
            </p:extLst>
          </p:nvPr>
        </p:nvGraphicFramePr>
        <p:xfrm>
          <a:off x="2422187" y="2357964"/>
          <a:ext cx="914400" cy="792163"/>
        </p:xfrm>
        <a:graphic>
          <a:graphicData uri="http://schemas.openxmlformats.org/presentationml/2006/ole">
            <mc:AlternateContent xmlns:mc="http://schemas.openxmlformats.org/markup-compatibility/2006">
              <mc:Choice xmlns:v="urn:schemas-microsoft-com:vml" Requires="v">
                <p:oleObj name="Worksheet" showAsIcon="1" r:id="rId7" imgW="914400" imgH="792360" progId="Excel.Sheet.12">
                  <p:embed/>
                </p:oleObj>
              </mc:Choice>
              <mc:Fallback>
                <p:oleObj name="Worksheet" showAsIcon="1" r:id="rId7" imgW="914400" imgH="792360" progId="Excel.Sheet.12">
                  <p:embed/>
                  <p:pic>
                    <p:nvPicPr>
                      <p:cNvPr id="2" name="Object 1">
                        <a:extLst>
                          <a:ext uri="{FF2B5EF4-FFF2-40B4-BE49-F238E27FC236}">
                            <a16:creationId xmlns:a16="http://schemas.microsoft.com/office/drawing/2014/main" id="{1645E820-9BC5-6A49-1A20-628F09783024}"/>
                          </a:ext>
                        </a:extLst>
                      </p:cNvPr>
                      <p:cNvPicPr/>
                      <p:nvPr/>
                    </p:nvPicPr>
                    <p:blipFill>
                      <a:blip r:embed="rId8"/>
                      <a:stretch>
                        <a:fillRect/>
                      </a:stretch>
                    </p:blipFill>
                    <p:spPr>
                      <a:xfrm>
                        <a:off x="2422187" y="235796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March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February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2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February 2023,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,755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50 </a:t>
            </a:r>
            <a:r>
              <a:rPr lang="en-GB" sz="1400" dirty="0">
                <a:latin typeface="Calibri" panose="020F0502020204030204" pitchFamily="34" charset="0"/>
                <a:ea typeface="Times New Roman" panose="02020603050405020304" pitchFamily="18" charset="0"/>
              </a:rPr>
              <a:t>between January 2022 and February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,215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February</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January</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3.7</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latin typeface="Calibri" panose="020F0502020204030204" pitchFamily="34" charset="0"/>
                <a:ea typeface="Times New Roman" panose="02020603050405020304" pitchFamily="18" charset="0"/>
              </a:rPr>
              <a:t>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February 2022 than March 2020, </a:t>
            </a:r>
            <a:r>
              <a:rPr lang="en-GB" sz="1400" dirty="0">
                <a:latin typeface="Calibri" panose="020F0502020204030204" pitchFamily="34" charset="0"/>
                <a:ea typeface="Times New Roman" panose="02020603050405020304" pitchFamily="18" charset="0"/>
              </a:rPr>
              <a:t>compared to 0.7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3.9</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February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2460534773"/>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February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February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2,305</a:t>
                      </a:r>
                    </a:p>
                  </a:txBody>
                  <a:tcPr marL="7620" marR="7620" marT="7620" marB="0"/>
                </a:tc>
                <a:tc>
                  <a:txBody>
                    <a:bodyPr/>
                    <a:lstStyle/>
                    <a:p>
                      <a:pPr algn="r" fontAlgn="b"/>
                      <a:r>
                        <a:rPr lang="en-GB" sz="1400" b="0" i="0" u="none" strike="noStrike">
                          <a:solidFill>
                            <a:srgbClr val="000000"/>
                          </a:solidFill>
                          <a:effectLst/>
                          <a:latin typeface="+mn-lt"/>
                        </a:rPr>
                        <a:t>2.9</a:t>
                      </a:r>
                    </a:p>
                  </a:txBody>
                  <a:tcPr marL="7620" marR="7620" marT="7620" marB="0"/>
                </a:tc>
                <a:tc>
                  <a:txBody>
                    <a:bodyPr/>
                    <a:lstStyle/>
                    <a:p>
                      <a:pPr algn="r" fontAlgn="b"/>
                      <a:r>
                        <a:rPr lang="en-GB" sz="1400" b="0" i="0" u="none" strike="noStrike">
                          <a:solidFill>
                            <a:srgbClr val="000000"/>
                          </a:solidFill>
                          <a:effectLst/>
                          <a:latin typeface="+mn-lt"/>
                        </a:rPr>
                        <a:t>885</a:t>
                      </a:r>
                    </a:p>
                  </a:txBody>
                  <a:tcPr marL="7620" marR="7620" marT="7620" marB="0"/>
                </a:tc>
                <a:tc>
                  <a:txBody>
                    <a:bodyPr/>
                    <a:lstStyle/>
                    <a:p>
                      <a:pPr algn="r" fontAlgn="b"/>
                      <a:r>
                        <a:rPr lang="en-GB" sz="1400" b="0" i="0" u="none" strike="noStrike">
                          <a:solidFill>
                            <a:srgbClr val="000000"/>
                          </a:solidFill>
                          <a:effectLst/>
                          <a:latin typeface="+mn-lt"/>
                        </a:rPr>
                        <a:t>1.1</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1,305</a:t>
                      </a:r>
                    </a:p>
                  </a:txBody>
                  <a:tcPr marL="7620" marR="7620" marT="7620" marB="0"/>
                </a:tc>
                <a:tc>
                  <a:txBody>
                    <a:bodyPr/>
                    <a:lstStyle/>
                    <a:p>
                      <a:pPr algn="r" fontAlgn="b"/>
                      <a:r>
                        <a:rPr lang="en-GB" sz="1400" b="0" i="0" u="none" strike="noStrike" dirty="0">
                          <a:solidFill>
                            <a:srgbClr val="000000"/>
                          </a:solidFill>
                          <a:effectLst/>
                          <a:latin typeface="+mn-lt"/>
                        </a:rPr>
                        <a:t>2.2</a:t>
                      </a:r>
                    </a:p>
                  </a:txBody>
                  <a:tcPr marL="7620" marR="7620" marT="7620" marB="0"/>
                </a:tc>
                <a:tc>
                  <a:txBody>
                    <a:bodyPr/>
                    <a:lstStyle/>
                    <a:p>
                      <a:pPr algn="r" fontAlgn="b"/>
                      <a:r>
                        <a:rPr lang="en-GB" sz="1400" b="0" i="0" u="none" strike="noStrike">
                          <a:solidFill>
                            <a:srgbClr val="000000"/>
                          </a:solidFill>
                          <a:effectLst/>
                          <a:latin typeface="+mn-lt"/>
                        </a:rPr>
                        <a:t>485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1,290</a:t>
                      </a:r>
                    </a:p>
                  </a:txBody>
                  <a:tcPr marL="7620" marR="7620" marT="7620" marB="0"/>
                </a:tc>
                <a:tc>
                  <a:txBody>
                    <a:bodyPr/>
                    <a:lstStyle/>
                    <a:p>
                      <a:pPr algn="r" fontAlgn="b"/>
                      <a:r>
                        <a:rPr lang="en-GB" sz="1400" b="0" i="0" u="none" strike="noStrike">
                          <a:solidFill>
                            <a:srgbClr val="000000"/>
                          </a:solidFill>
                          <a:effectLst/>
                          <a:latin typeface="+mn-lt"/>
                        </a:rPr>
                        <a:t>2.0</a:t>
                      </a:r>
                    </a:p>
                  </a:txBody>
                  <a:tcPr marL="7620" marR="7620" marT="7620" marB="0"/>
                </a:tc>
                <a:tc>
                  <a:txBody>
                    <a:bodyPr/>
                    <a:lstStyle/>
                    <a:p>
                      <a:pPr algn="r" fontAlgn="b"/>
                      <a:r>
                        <a:rPr lang="en-GB" sz="1400" b="0" i="0" u="none" strike="noStrike">
                          <a:solidFill>
                            <a:srgbClr val="000000"/>
                          </a:solidFill>
                          <a:effectLst/>
                          <a:latin typeface="+mn-lt"/>
                        </a:rPr>
                        <a:t>580</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1,160</a:t>
                      </a:r>
                    </a:p>
                  </a:txBody>
                  <a:tcPr marL="7620" marR="7620" marT="7620" marB="0"/>
                </a:tc>
                <a:tc>
                  <a:txBody>
                    <a:bodyPr/>
                    <a:lstStyle/>
                    <a:p>
                      <a:pPr algn="r" fontAlgn="b"/>
                      <a:r>
                        <a:rPr lang="en-GB" sz="1400" b="0" i="0" u="none" strike="noStrike" dirty="0">
                          <a:solidFill>
                            <a:srgbClr val="000000"/>
                          </a:solidFill>
                          <a:effectLst/>
                          <a:latin typeface="+mn-lt"/>
                        </a:rPr>
                        <a:t>2.1</a:t>
                      </a:r>
                    </a:p>
                  </a:txBody>
                  <a:tcPr marL="7620" marR="7620" marT="7620" marB="0"/>
                </a:tc>
                <a:tc>
                  <a:txBody>
                    <a:bodyPr/>
                    <a:lstStyle/>
                    <a:p>
                      <a:pPr algn="r" fontAlgn="b"/>
                      <a:r>
                        <a:rPr lang="en-GB" sz="1400" b="0" i="0" u="none" strike="noStrike" dirty="0">
                          <a:solidFill>
                            <a:srgbClr val="000000"/>
                          </a:solidFill>
                          <a:effectLst/>
                          <a:latin typeface="+mn-lt"/>
                        </a:rPr>
                        <a:t>410</a:t>
                      </a:r>
                    </a:p>
                  </a:txBody>
                  <a:tcPr marL="7620" marR="7620" marT="7620" marB="0"/>
                </a:tc>
                <a:tc>
                  <a:txBody>
                    <a:bodyPr/>
                    <a:lstStyle/>
                    <a:p>
                      <a:pPr algn="r" fontAlgn="b"/>
                      <a:r>
                        <a:rPr lang="en-GB" sz="1400" b="0" i="0" u="none" strike="noStrike">
                          <a:solidFill>
                            <a:srgbClr val="000000"/>
                          </a:solidFill>
                          <a:effectLst/>
                          <a:latin typeface="+mn-lt"/>
                        </a:rPr>
                        <a:t>0.7</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2,690</a:t>
                      </a:r>
                    </a:p>
                  </a:txBody>
                  <a:tcPr marL="7620" marR="7620" marT="7620" marB="0"/>
                </a:tc>
                <a:tc>
                  <a:txBody>
                    <a:bodyPr/>
                    <a:lstStyle/>
                    <a:p>
                      <a:pPr algn="r" fontAlgn="b"/>
                      <a:r>
                        <a:rPr lang="en-GB" sz="1400" b="0" i="0" u="none" strike="noStrike">
                          <a:solidFill>
                            <a:srgbClr val="000000"/>
                          </a:solidFill>
                          <a:effectLst/>
                          <a:latin typeface="+mn-lt"/>
                        </a:rPr>
                        <a:t>3.9</a:t>
                      </a:r>
                    </a:p>
                  </a:txBody>
                  <a:tcPr marL="7620" marR="7620" marT="7620" marB="0"/>
                </a:tc>
                <a:tc>
                  <a:txBody>
                    <a:bodyPr/>
                    <a:lstStyle/>
                    <a:p>
                      <a:pPr algn="r" fontAlgn="b"/>
                      <a:r>
                        <a:rPr lang="en-GB" sz="1400" b="0" i="0" u="none" strike="noStrike" dirty="0">
                          <a:solidFill>
                            <a:srgbClr val="000000"/>
                          </a:solidFill>
                          <a:effectLst/>
                          <a:latin typeface="+mn-lt"/>
                        </a:rPr>
                        <a:t>850</a:t>
                      </a:r>
                    </a:p>
                  </a:txBody>
                  <a:tcPr marL="7620" marR="7620" marT="7620" marB="0"/>
                </a:tc>
                <a:tc>
                  <a:txBody>
                    <a:bodyPr/>
                    <a:lstStyle/>
                    <a:p>
                      <a:pPr algn="r" fontAlgn="b"/>
                      <a:r>
                        <a:rPr lang="en-GB" sz="1400" b="0" i="0" u="none" strike="noStrike" dirty="0">
                          <a:solidFill>
                            <a:srgbClr val="000000"/>
                          </a:solidFill>
                          <a:effectLst/>
                          <a:latin typeface="+mn-lt"/>
                        </a:rPr>
                        <a:t>1.3</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8,755</a:t>
                      </a:r>
                    </a:p>
                  </a:txBody>
                  <a:tcPr marL="7620" marR="7620" marT="7620" marB="0"/>
                </a:tc>
                <a:tc>
                  <a:txBody>
                    <a:bodyPr/>
                    <a:lstStyle/>
                    <a:p>
                      <a:pPr algn="r" fontAlgn="b"/>
                      <a:r>
                        <a:rPr lang="en-GB" sz="1400" b="0" i="0" u="none" strike="noStrike">
                          <a:solidFill>
                            <a:srgbClr val="000000"/>
                          </a:solidFill>
                          <a:effectLst/>
                          <a:latin typeface="+mn-lt"/>
                        </a:rPr>
                        <a:t>2.6</a:t>
                      </a:r>
                    </a:p>
                  </a:txBody>
                  <a:tcPr marL="7620" marR="7620" marT="7620" marB="0"/>
                </a:tc>
                <a:tc>
                  <a:txBody>
                    <a:bodyPr/>
                    <a:lstStyle/>
                    <a:p>
                      <a:pPr algn="r" fontAlgn="b"/>
                      <a:r>
                        <a:rPr lang="en-GB" sz="1400" b="0" i="0" u="none" strike="noStrike">
                          <a:solidFill>
                            <a:srgbClr val="000000"/>
                          </a:solidFill>
                          <a:effectLst/>
                          <a:latin typeface="+mn-lt"/>
                        </a:rPr>
                        <a:t>3,215</a:t>
                      </a:r>
                    </a:p>
                  </a:txBody>
                  <a:tcPr marL="7620" marR="7620" marT="7620" marB="0"/>
                </a:tc>
                <a:tc>
                  <a:txBody>
                    <a:bodyPr/>
                    <a:lstStyle/>
                    <a:p>
                      <a:pPr algn="r" fontAlgn="b"/>
                      <a:r>
                        <a:rPr lang="en-GB" sz="1400" b="0"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1,331,680</a:t>
                      </a:r>
                    </a:p>
                  </a:txBody>
                  <a:tcPr marL="7620" marR="7620" marT="7620" marB="0"/>
                </a:tc>
                <a:tc>
                  <a:txBody>
                    <a:bodyPr/>
                    <a:lstStyle/>
                    <a:p>
                      <a:pPr algn="r" fontAlgn="b"/>
                      <a:r>
                        <a:rPr lang="en-GB" sz="1400" b="0" i="0" u="none" strike="noStrike">
                          <a:solidFill>
                            <a:srgbClr val="000000"/>
                          </a:solidFill>
                          <a:effectLst/>
                          <a:latin typeface="+mn-lt"/>
                        </a:rPr>
                        <a:t>3.7</a:t>
                      </a:r>
                    </a:p>
                  </a:txBody>
                  <a:tcPr marL="7620" marR="7620" marT="7620" marB="0"/>
                </a:tc>
                <a:tc>
                  <a:txBody>
                    <a:bodyPr/>
                    <a:lstStyle/>
                    <a:p>
                      <a:pPr algn="r" fontAlgn="b"/>
                      <a:r>
                        <a:rPr lang="en-GB" sz="1400" b="0" i="0" u="none" strike="noStrike">
                          <a:solidFill>
                            <a:srgbClr val="000000"/>
                          </a:solidFill>
                          <a:effectLst/>
                          <a:latin typeface="+mn-lt"/>
                        </a:rPr>
                        <a:t>268,175</a:t>
                      </a:r>
                    </a:p>
                  </a:txBody>
                  <a:tcPr marL="7620" marR="7620" marT="7620" marB="0"/>
                </a:tc>
                <a:tc>
                  <a:txBody>
                    <a:bodyPr/>
                    <a:lstStyle/>
                    <a:p>
                      <a:pPr algn="r" fontAlgn="b"/>
                      <a:r>
                        <a:rPr lang="en-GB" sz="1400" b="0" i="0" u="none" strike="noStrike" dirty="0">
                          <a:solidFill>
                            <a:srgbClr val="000000"/>
                          </a:solidFill>
                          <a:effectLst/>
                          <a:latin typeface="+mn-lt"/>
                        </a:rPr>
                        <a:t>0.7</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68595466"/>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February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315317" y="1360349"/>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3,215</a:t>
            </a:r>
            <a:r>
              <a:rPr lang="en-GB" sz="1400" dirty="0"/>
              <a:t> more claimants in February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February 2023)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2675627742"/>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(February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884419103"/>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February 2023, the Claimant Count rate in Buckinghamshire for men rose by 0.9 percentage points, compared to 0.9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71% increase in the number of 25-49 year old claimants in Buckinghamshire between March 2020 and February 2023, compared to a 57%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2281</TotalTime>
  <Words>1160</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February 2023 </vt:lpstr>
      <vt:lpstr>Table 1: Claimant Count – February 2023</vt:lpstr>
      <vt:lpstr>Chart 1: Claimant Count – February 2023</vt:lpstr>
      <vt:lpstr>Chart 3: Claimant Count rate % point change (March 2020 to February 2023) by Local Enterprise Partnership (LEP) area </vt:lpstr>
      <vt:lpstr>Chart 4: Claimant Count rate by LEP area (February 2023)</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37</cp:revision>
  <dcterms:created xsi:type="dcterms:W3CDTF">2020-10-12T09:50:53Z</dcterms:created>
  <dcterms:modified xsi:type="dcterms:W3CDTF">2023-03-14T13:29:05Z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