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0"/>
  </p:notesMasterIdLst>
  <p:sldIdLst>
    <p:sldId id="256" r:id="rId5"/>
    <p:sldId id="259" r:id="rId6"/>
    <p:sldId id="264" r:id="rId7"/>
    <p:sldId id="261" r:id="rId8"/>
    <p:sldId id="266" r:id="rId9"/>
    <p:sldId id="265" r:id="rId10"/>
    <p:sldId id="267" r:id="rId11"/>
    <p:sldId id="489" r:id="rId12"/>
    <p:sldId id="491" r:id="rId13"/>
    <p:sldId id="492" r:id="rId14"/>
    <p:sldId id="531" r:id="rId15"/>
    <p:sldId id="260" r:id="rId16"/>
    <p:sldId id="262" r:id="rId17"/>
    <p:sldId id="263" r:id="rId18"/>
    <p:sldId id="49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96ADD5-9245-1314-2277-9FFE3E916FFD}" name="Caroline Hargrave" initials="CH" userId="S::Caroline.Perkins@buckslep.co.uk::b8f2e569-4c81-4f9d-96cf-9b35a10b634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1"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CA55AD-65C1-43A9-8F08-B6EE13DF4C0A}" v="10" dt="2023-02-14T11:17:39.4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52c77cd9-d034-4c34-a84a-9452b75c1451" providerId="ADAL" clId="{08CA55AD-65C1-43A9-8F08-B6EE13DF4C0A}"/>
    <pc:docChg chg="undo custSel modSld">
      <pc:chgData name="James Moorhouse" userId="52c77cd9-d034-4c34-a84a-9452b75c1451" providerId="ADAL" clId="{08CA55AD-65C1-43A9-8F08-B6EE13DF4C0A}" dt="2023-02-14T11:17:42.555" v="281" actId="1076"/>
      <pc:docMkLst>
        <pc:docMk/>
      </pc:docMkLst>
      <pc:sldChg chg="modSp mod">
        <pc:chgData name="James Moorhouse" userId="52c77cd9-d034-4c34-a84a-9452b75c1451" providerId="ADAL" clId="{08CA55AD-65C1-43A9-8F08-B6EE13DF4C0A}" dt="2023-02-14T11:06:45.467" v="7" actId="20577"/>
        <pc:sldMkLst>
          <pc:docMk/>
          <pc:sldMk cId="1774217855" sldId="259"/>
        </pc:sldMkLst>
        <pc:spChg chg="mod">
          <ac:chgData name="James Moorhouse" userId="52c77cd9-d034-4c34-a84a-9452b75c1451" providerId="ADAL" clId="{08CA55AD-65C1-43A9-8F08-B6EE13DF4C0A}" dt="2023-02-14T11:06:45.467" v="7" actId="20577"/>
          <ac:spMkLst>
            <pc:docMk/>
            <pc:sldMk cId="1774217855" sldId="259"/>
            <ac:spMk id="3" creationId="{A8581A80-8624-4DBD-8F01-21E1161B08F0}"/>
          </ac:spMkLst>
        </pc:spChg>
      </pc:sldChg>
      <pc:sldChg chg="modSp mod">
        <pc:chgData name="James Moorhouse" userId="52c77cd9-d034-4c34-a84a-9452b75c1451" providerId="ADAL" clId="{08CA55AD-65C1-43A9-8F08-B6EE13DF4C0A}" dt="2023-02-14T11:09:34.381" v="145" actId="20577"/>
        <pc:sldMkLst>
          <pc:docMk/>
          <pc:sldMk cId="1782592069" sldId="261"/>
        </pc:sldMkLst>
        <pc:spChg chg="mod">
          <ac:chgData name="James Moorhouse" userId="52c77cd9-d034-4c34-a84a-9452b75c1451" providerId="ADAL" clId="{08CA55AD-65C1-43A9-8F08-B6EE13DF4C0A}" dt="2023-02-14T11:06:53.562" v="16" actId="20577"/>
          <ac:spMkLst>
            <pc:docMk/>
            <pc:sldMk cId="1782592069" sldId="261"/>
            <ac:spMk id="2" creationId="{D4720172-0BCB-4846-86B4-38E883737772}"/>
          </ac:spMkLst>
        </pc:spChg>
        <pc:spChg chg="mod">
          <ac:chgData name="James Moorhouse" userId="52c77cd9-d034-4c34-a84a-9452b75c1451" providerId="ADAL" clId="{08CA55AD-65C1-43A9-8F08-B6EE13DF4C0A}" dt="2023-02-14T11:09:34.381" v="145" actId="20577"/>
          <ac:spMkLst>
            <pc:docMk/>
            <pc:sldMk cId="1782592069" sldId="261"/>
            <ac:spMk id="3" creationId="{FAE1525F-F82A-4FBC-9623-A842608A0A34}"/>
          </ac:spMkLst>
        </pc:spChg>
      </pc:sldChg>
      <pc:sldChg chg="modSp mod">
        <pc:chgData name="James Moorhouse" userId="52c77cd9-d034-4c34-a84a-9452b75c1451" providerId="ADAL" clId="{08CA55AD-65C1-43A9-8F08-B6EE13DF4C0A}" dt="2023-02-14T11:11:51.447" v="220" actId="1037"/>
        <pc:sldMkLst>
          <pc:docMk/>
          <pc:sldMk cId="1168261443" sldId="265"/>
        </pc:sldMkLst>
        <pc:spChg chg="mod">
          <ac:chgData name="James Moorhouse" userId="52c77cd9-d034-4c34-a84a-9452b75c1451" providerId="ADAL" clId="{08CA55AD-65C1-43A9-8F08-B6EE13DF4C0A}" dt="2023-02-14T11:11:15.562" v="186" actId="20577"/>
          <ac:spMkLst>
            <pc:docMk/>
            <pc:sldMk cId="1168261443" sldId="265"/>
            <ac:spMk id="2" creationId="{641FD23E-9816-438E-BA8B-E1A00E9C9378}"/>
          </ac:spMkLst>
        </pc:spChg>
        <pc:spChg chg="mod">
          <ac:chgData name="James Moorhouse" userId="52c77cd9-d034-4c34-a84a-9452b75c1451" providerId="ADAL" clId="{08CA55AD-65C1-43A9-8F08-B6EE13DF4C0A}" dt="2023-02-14T11:11:51.447" v="220" actId="1037"/>
          <ac:spMkLst>
            <pc:docMk/>
            <pc:sldMk cId="1168261443" sldId="265"/>
            <ac:spMk id="7" creationId="{F7EB83D6-104C-4011-8790-BAA7915D1A49}"/>
          </ac:spMkLst>
        </pc:spChg>
      </pc:sldChg>
      <pc:sldChg chg="modSp mod">
        <pc:chgData name="James Moorhouse" userId="52c77cd9-d034-4c34-a84a-9452b75c1451" providerId="ADAL" clId="{08CA55AD-65C1-43A9-8F08-B6EE13DF4C0A}" dt="2023-02-14T11:11:05.994" v="177" actId="2061"/>
        <pc:sldMkLst>
          <pc:docMk/>
          <pc:sldMk cId="824477232" sldId="266"/>
        </pc:sldMkLst>
        <pc:spChg chg="mod">
          <ac:chgData name="James Moorhouse" userId="52c77cd9-d034-4c34-a84a-9452b75c1451" providerId="ADAL" clId="{08CA55AD-65C1-43A9-8F08-B6EE13DF4C0A}" dt="2023-02-14T11:10:17.138" v="154" actId="20577"/>
          <ac:spMkLst>
            <pc:docMk/>
            <pc:sldMk cId="824477232" sldId="266"/>
            <ac:spMk id="2" creationId="{572FBC78-9D9B-48EA-BD4E-CFE0B4C212A5}"/>
          </ac:spMkLst>
        </pc:spChg>
        <pc:graphicFrameChg chg="mod modGraphic">
          <ac:chgData name="James Moorhouse" userId="52c77cd9-d034-4c34-a84a-9452b75c1451" providerId="ADAL" clId="{08CA55AD-65C1-43A9-8F08-B6EE13DF4C0A}" dt="2023-02-14T11:11:05.994" v="177" actId="2061"/>
          <ac:graphicFrameMkLst>
            <pc:docMk/>
            <pc:sldMk cId="824477232" sldId="266"/>
            <ac:graphicFrameMk id="4" creationId="{668CFB39-273B-4655-B197-5B1AA75852D2}"/>
          </ac:graphicFrameMkLst>
        </pc:graphicFrameChg>
      </pc:sldChg>
      <pc:sldChg chg="modSp mod">
        <pc:chgData name="James Moorhouse" userId="52c77cd9-d034-4c34-a84a-9452b75c1451" providerId="ADAL" clId="{08CA55AD-65C1-43A9-8F08-B6EE13DF4C0A}" dt="2023-02-14T11:12:47.268" v="233" actId="207"/>
        <pc:sldMkLst>
          <pc:docMk/>
          <pc:sldMk cId="1839828902" sldId="267"/>
        </pc:sldMkLst>
        <pc:spChg chg="mod">
          <ac:chgData name="James Moorhouse" userId="52c77cd9-d034-4c34-a84a-9452b75c1451" providerId="ADAL" clId="{08CA55AD-65C1-43A9-8F08-B6EE13DF4C0A}" dt="2023-02-14T11:12:03.116" v="229" actId="20577"/>
          <ac:spMkLst>
            <pc:docMk/>
            <pc:sldMk cId="1839828902" sldId="267"/>
            <ac:spMk id="2" creationId="{A888DD5D-F5C2-45CC-8629-E702EC0975DC}"/>
          </ac:spMkLst>
        </pc:spChg>
        <pc:graphicFrameChg chg="mod">
          <ac:chgData name="James Moorhouse" userId="52c77cd9-d034-4c34-a84a-9452b75c1451" providerId="ADAL" clId="{08CA55AD-65C1-43A9-8F08-B6EE13DF4C0A}" dt="2023-02-14T11:12:47.268" v="233" actId="207"/>
          <ac:graphicFrameMkLst>
            <pc:docMk/>
            <pc:sldMk cId="1839828902" sldId="267"/>
            <ac:graphicFrameMk id="8" creationId="{439AF979-B9A5-43A6-AAB6-3F93B7C2B7EC}"/>
          </ac:graphicFrameMkLst>
        </pc:graphicFrameChg>
      </pc:sldChg>
      <pc:sldChg chg="modSp mod">
        <pc:chgData name="James Moorhouse" userId="52c77cd9-d034-4c34-a84a-9452b75c1451" providerId="ADAL" clId="{08CA55AD-65C1-43A9-8F08-B6EE13DF4C0A}" dt="2023-02-14T11:13:51.661" v="246" actId="207"/>
        <pc:sldMkLst>
          <pc:docMk/>
          <pc:sldMk cId="2898189973" sldId="489"/>
        </pc:sldMkLst>
        <pc:spChg chg="mod">
          <ac:chgData name="James Moorhouse" userId="52c77cd9-d034-4c34-a84a-9452b75c1451" providerId="ADAL" clId="{08CA55AD-65C1-43A9-8F08-B6EE13DF4C0A}" dt="2023-02-14T11:12:55.141" v="242" actId="20577"/>
          <ac:spMkLst>
            <pc:docMk/>
            <pc:sldMk cId="2898189973" sldId="489"/>
            <ac:spMk id="6" creationId="{4E94CB3A-A406-4686-879C-D18296D4446E}"/>
          </ac:spMkLst>
        </pc:spChg>
        <pc:graphicFrameChg chg="mod">
          <ac:chgData name="James Moorhouse" userId="52c77cd9-d034-4c34-a84a-9452b75c1451" providerId="ADAL" clId="{08CA55AD-65C1-43A9-8F08-B6EE13DF4C0A}" dt="2023-02-14T11:13:51.661" v="246" actId="207"/>
          <ac:graphicFrameMkLst>
            <pc:docMk/>
            <pc:sldMk cId="2898189973" sldId="489"/>
            <ac:graphicFrameMk id="8" creationId="{AA1EF67E-E013-42D1-8BF2-658F71036B1B}"/>
          </ac:graphicFrameMkLst>
        </pc:graphicFrameChg>
      </pc:sldChg>
      <pc:sldChg chg="modSp mod">
        <pc:chgData name="James Moorhouse" userId="52c77cd9-d034-4c34-a84a-9452b75c1451" providerId="ADAL" clId="{08CA55AD-65C1-43A9-8F08-B6EE13DF4C0A}" dt="2023-02-14T11:14:59.385" v="278" actId="20577"/>
        <pc:sldMkLst>
          <pc:docMk/>
          <pc:sldMk cId="3161025306" sldId="491"/>
        </pc:sldMkLst>
        <pc:spChg chg="mod">
          <ac:chgData name="James Moorhouse" userId="52c77cd9-d034-4c34-a84a-9452b75c1451" providerId="ADAL" clId="{08CA55AD-65C1-43A9-8F08-B6EE13DF4C0A}" dt="2023-02-14T11:14:59.385" v="278" actId="20577"/>
          <ac:spMkLst>
            <pc:docMk/>
            <pc:sldMk cId="3161025306" sldId="491"/>
            <ac:spMk id="3" creationId="{6D4A2A55-5B86-4D65-A777-20D763BA85CF}"/>
          </ac:spMkLst>
        </pc:spChg>
      </pc:sldChg>
      <pc:sldChg chg="addSp delSp modSp mod">
        <pc:chgData name="James Moorhouse" userId="52c77cd9-d034-4c34-a84a-9452b75c1451" providerId="ADAL" clId="{08CA55AD-65C1-43A9-8F08-B6EE13DF4C0A}" dt="2023-02-14T11:17:42.555" v="281" actId="1076"/>
        <pc:sldMkLst>
          <pc:docMk/>
          <pc:sldMk cId="4100966007" sldId="493"/>
        </pc:sldMkLst>
        <pc:graphicFrameChg chg="del">
          <ac:chgData name="James Moorhouse" userId="52c77cd9-d034-4c34-a84a-9452b75c1451" providerId="ADAL" clId="{08CA55AD-65C1-43A9-8F08-B6EE13DF4C0A}" dt="2023-02-14T11:16:14.948" v="279" actId="478"/>
          <ac:graphicFrameMkLst>
            <pc:docMk/>
            <pc:sldMk cId="4100966007" sldId="493"/>
            <ac:graphicFrameMk id="2" creationId="{B02E2B42-2EAB-31B2-2C77-2ED9DE64F35B}"/>
          </ac:graphicFrameMkLst>
        </pc:graphicFrameChg>
        <pc:graphicFrameChg chg="add mod">
          <ac:chgData name="James Moorhouse" userId="52c77cd9-d034-4c34-a84a-9452b75c1451" providerId="ADAL" clId="{08CA55AD-65C1-43A9-8F08-B6EE13DF4C0A}" dt="2023-02-14T11:17:42.555" v="281" actId="1076"/>
          <ac:graphicFrameMkLst>
            <pc:docMk/>
            <pc:sldMk cId="4100966007" sldId="493"/>
            <ac:graphicFrameMk id="8" creationId="{7028A8E5-56F2-C8B4-F59A-42B70F3302C5}"/>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3%20Alternative%20Claimant%20Count/Alternative%20claimant%20count%20-%20MAST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3%20Alternative%20Claimant%20Count/Alternative%20claimant%20count%20-%20MASTER.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Trend!$B$7</c:f>
              <c:strCache>
                <c:ptCount val="1"/>
                <c:pt idx="0">
                  <c:v>Bucks - number</c:v>
                </c:pt>
              </c:strCache>
            </c:strRef>
          </c:tx>
          <c:spPr>
            <a:solidFill>
              <a:srgbClr val="006965"/>
            </a:solidFill>
            <a:ln>
              <a:noFill/>
            </a:ln>
            <a:effectLst/>
          </c:spPr>
          <c:invertIfNegative val="0"/>
          <c:cat>
            <c:strRef>
              <c:f>Trend!$A$8:$A$56</c:f>
              <c:strCache>
                <c:ptCount val="49"/>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strCache>
            </c:strRef>
          </c:cat>
          <c:val>
            <c:numRef>
              <c:f>Trend!$B$8:$B$56</c:f>
              <c:numCache>
                <c:formatCode>#,##0</c:formatCode>
                <c:ptCount val="49"/>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8695</c:v>
                </c:pt>
                <c:pt idx="46">
                  <c:v>8725</c:v>
                </c:pt>
                <c:pt idx="47">
                  <c:v>8715</c:v>
                </c:pt>
                <c:pt idx="48">
                  <c:v>8825</c:v>
                </c:pt>
              </c:numCache>
            </c:numRef>
          </c:val>
          <c:extLst>
            <c:ext xmlns:c16="http://schemas.microsoft.com/office/drawing/2014/chart" uri="{C3380CC4-5D6E-409C-BE32-E72D297353CC}">
              <c16:uniqueId val="{00000000-CFCB-4109-9110-36CB67A3DD62}"/>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Trend!$C$7</c:f>
              <c:strCache>
                <c:ptCount val="1"/>
                <c:pt idx="0">
                  <c:v>Bucks %</c:v>
                </c:pt>
              </c:strCache>
            </c:strRef>
          </c:tx>
          <c:spPr>
            <a:ln w="28575" cap="rnd">
              <a:solidFill>
                <a:srgbClr val="7030A0"/>
              </a:solidFill>
              <a:round/>
            </a:ln>
            <a:effectLst/>
          </c:spPr>
          <c:marker>
            <c:symbol val="none"/>
          </c:marker>
          <c:cat>
            <c:strRef>
              <c:f>Trend!$A$8:$A$56</c:f>
              <c:strCache>
                <c:ptCount val="49"/>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strCache>
            </c:strRef>
          </c:cat>
          <c:val>
            <c:numRef>
              <c:f>Trend!$C$8:$C$56</c:f>
              <c:numCache>
                <c:formatCode>#,##0.0</c:formatCode>
                <c:ptCount val="49"/>
                <c:pt idx="0">
                  <c:v>1.1000000000000001</c:v>
                </c:pt>
                <c:pt idx="1">
                  <c:v>1.1000000000000001</c:v>
                </c:pt>
                <c:pt idx="2">
                  <c:v>1.2</c:v>
                </c:pt>
                <c:pt idx="3">
                  <c:v>1.2</c:v>
                </c:pt>
                <c:pt idx="4">
                  <c:v>1.3</c:v>
                </c:pt>
                <c:pt idx="5">
                  <c:v>1.3</c:v>
                </c:pt>
                <c:pt idx="6">
                  <c:v>1.3</c:v>
                </c:pt>
                <c:pt idx="7">
                  <c:v>1.4</c:v>
                </c:pt>
                <c:pt idx="8">
                  <c:v>1.4</c:v>
                </c:pt>
                <c:pt idx="9">
                  <c:v>1.5</c:v>
                </c:pt>
                <c:pt idx="10">
                  <c:v>1.5</c:v>
                </c:pt>
                <c:pt idx="11">
                  <c:v>1.5</c:v>
                </c:pt>
                <c:pt idx="12">
                  <c:v>1.6</c:v>
                </c:pt>
                <c:pt idx="13">
                  <c:v>1.6</c:v>
                </c:pt>
                <c:pt idx="14">
                  <c:v>1.7</c:v>
                </c:pt>
                <c:pt idx="15">
                  <c:v>2.9</c:v>
                </c:pt>
                <c:pt idx="16">
                  <c:v>4.5999999999999996</c:v>
                </c:pt>
                <c:pt idx="17">
                  <c:v>4.4000000000000004</c:v>
                </c:pt>
                <c:pt idx="18">
                  <c:v>4.5999999999999996</c:v>
                </c:pt>
                <c:pt idx="19">
                  <c:v>4.8</c:v>
                </c:pt>
                <c:pt idx="20">
                  <c:v>4.7</c:v>
                </c:pt>
                <c:pt idx="21">
                  <c:v>4.5</c:v>
                </c:pt>
                <c:pt idx="22">
                  <c:v>4.5999999999999996</c:v>
                </c:pt>
                <c:pt idx="23">
                  <c:v>4.5</c:v>
                </c:pt>
                <c:pt idx="24">
                  <c:v>4.5</c:v>
                </c:pt>
                <c:pt idx="25">
                  <c:v>4.7</c:v>
                </c:pt>
                <c:pt idx="26">
                  <c:v>4.7</c:v>
                </c:pt>
                <c:pt idx="27">
                  <c:v>4.5999999999999996</c:v>
                </c:pt>
                <c:pt idx="28">
                  <c:v>4.2</c:v>
                </c:pt>
                <c:pt idx="29">
                  <c:v>3.9</c:v>
                </c:pt>
                <c:pt idx="30">
                  <c:v>3.8</c:v>
                </c:pt>
                <c:pt idx="31">
                  <c:v>3.6</c:v>
                </c:pt>
                <c:pt idx="32">
                  <c:v>3.4</c:v>
                </c:pt>
                <c:pt idx="33">
                  <c:v>3.3</c:v>
                </c:pt>
                <c:pt idx="34">
                  <c:v>3.2</c:v>
                </c:pt>
                <c:pt idx="35">
                  <c:v>3.1</c:v>
                </c:pt>
                <c:pt idx="36">
                  <c:v>3</c:v>
                </c:pt>
                <c:pt idx="37">
                  <c:v>3</c:v>
                </c:pt>
                <c:pt idx="38">
                  <c:v>2.9</c:v>
                </c:pt>
                <c:pt idx="39">
                  <c:v>2.8</c:v>
                </c:pt>
                <c:pt idx="40">
                  <c:v>2.7</c:v>
                </c:pt>
                <c:pt idx="41">
                  <c:v>2.7</c:v>
                </c:pt>
                <c:pt idx="42">
                  <c:v>2.6</c:v>
                </c:pt>
                <c:pt idx="43">
                  <c:v>2.7</c:v>
                </c:pt>
                <c:pt idx="44">
                  <c:v>2.7</c:v>
                </c:pt>
                <c:pt idx="45">
                  <c:v>2.6</c:v>
                </c:pt>
                <c:pt idx="46">
                  <c:v>2.6</c:v>
                </c:pt>
                <c:pt idx="47">
                  <c:v>2.6</c:v>
                </c:pt>
                <c:pt idx="48">
                  <c:v>2.6</c:v>
                </c:pt>
              </c:numCache>
            </c:numRef>
          </c:val>
          <c:smooth val="0"/>
          <c:extLst>
            <c:ext xmlns:c16="http://schemas.microsoft.com/office/drawing/2014/chart" uri="{C3380CC4-5D6E-409C-BE32-E72D297353CC}">
              <c16:uniqueId val="{00000001-CFCB-4109-9110-36CB67A3DD62}"/>
            </c:ext>
          </c:extLst>
        </c:ser>
        <c:ser>
          <c:idx val="2"/>
          <c:order val="2"/>
          <c:tx>
            <c:strRef>
              <c:f>Trend!$D$7</c:f>
              <c:strCache>
                <c:ptCount val="1"/>
                <c:pt idx="0">
                  <c:v>England %</c:v>
                </c:pt>
              </c:strCache>
            </c:strRef>
          </c:tx>
          <c:spPr>
            <a:ln w="28575" cap="rnd">
              <a:solidFill>
                <a:srgbClr val="002060"/>
              </a:solidFill>
              <a:round/>
            </a:ln>
            <a:effectLst/>
          </c:spPr>
          <c:marker>
            <c:symbol val="none"/>
          </c:marker>
          <c:cat>
            <c:strRef>
              <c:f>Trend!$A$8:$A$56</c:f>
              <c:strCache>
                <c:ptCount val="49"/>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strCache>
            </c:strRef>
          </c:cat>
          <c:val>
            <c:numRef>
              <c:f>Trend!$D$8:$D$56</c:f>
              <c:numCache>
                <c:formatCode>#,##0.0</c:formatCode>
                <c:ptCount val="49"/>
                <c:pt idx="0">
                  <c:v>2.4</c:v>
                </c:pt>
                <c:pt idx="1">
                  <c:v>2.5</c:v>
                </c:pt>
                <c:pt idx="2">
                  <c:v>2.6</c:v>
                </c:pt>
                <c:pt idx="3">
                  <c:v>2.6</c:v>
                </c:pt>
                <c:pt idx="4">
                  <c:v>2.6</c:v>
                </c:pt>
                <c:pt idx="5">
                  <c:v>2.7</c:v>
                </c:pt>
                <c:pt idx="6">
                  <c:v>2.7</c:v>
                </c:pt>
                <c:pt idx="7">
                  <c:v>2.8</c:v>
                </c:pt>
                <c:pt idx="8">
                  <c:v>2.8</c:v>
                </c:pt>
                <c:pt idx="9">
                  <c:v>2.8</c:v>
                </c:pt>
                <c:pt idx="10">
                  <c:v>2.8</c:v>
                </c:pt>
                <c:pt idx="11">
                  <c:v>2.9</c:v>
                </c:pt>
                <c:pt idx="12">
                  <c:v>2.9</c:v>
                </c:pt>
                <c:pt idx="13">
                  <c:v>3</c:v>
                </c:pt>
                <c:pt idx="14">
                  <c:v>3</c:v>
                </c:pt>
                <c:pt idx="15">
                  <c:v>5</c:v>
                </c:pt>
                <c:pt idx="16">
                  <c:v>6.4</c:v>
                </c:pt>
                <c:pt idx="17">
                  <c:v>6.3</c:v>
                </c:pt>
                <c:pt idx="18">
                  <c:v>6.4</c:v>
                </c:pt>
                <c:pt idx="19">
                  <c:v>6.5</c:v>
                </c:pt>
                <c:pt idx="20">
                  <c:v>6.4</c:v>
                </c:pt>
                <c:pt idx="21">
                  <c:v>6.2</c:v>
                </c:pt>
                <c:pt idx="22">
                  <c:v>6.3</c:v>
                </c:pt>
                <c:pt idx="23">
                  <c:v>6.3</c:v>
                </c:pt>
                <c:pt idx="24">
                  <c:v>6.2</c:v>
                </c:pt>
                <c:pt idx="25">
                  <c:v>6.5</c:v>
                </c:pt>
                <c:pt idx="26">
                  <c:v>6.5</c:v>
                </c:pt>
                <c:pt idx="27">
                  <c:v>6.4</c:v>
                </c:pt>
                <c:pt idx="28">
                  <c:v>6</c:v>
                </c:pt>
                <c:pt idx="29">
                  <c:v>5.6</c:v>
                </c:pt>
                <c:pt idx="30">
                  <c:v>5.4</c:v>
                </c:pt>
                <c:pt idx="31">
                  <c:v>5.2</c:v>
                </c:pt>
                <c:pt idx="32">
                  <c:v>5</c:v>
                </c:pt>
                <c:pt idx="33">
                  <c:v>4.8</c:v>
                </c:pt>
                <c:pt idx="34">
                  <c:v>4.5999999999999996</c:v>
                </c:pt>
                <c:pt idx="35">
                  <c:v>4.4000000000000004</c:v>
                </c:pt>
                <c:pt idx="36">
                  <c:v>4.3</c:v>
                </c:pt>
                <c:pt idx="37">
                  <c:v>4.3</c:v>
                </c:pt>
                <c:pt idx="38">
                  <c:v>4.2</c:v>
                </c:pt>
                <c:pt idx="39">
                  <c:v>4</c:v>
                </c:pt>
                <c:pt idx="40">
                  <c:v>3.9</c:v>
                </c:pt>
                <c:pt idx="41">
                  <c:v>3.8</c:v>
                </c:pt>
                <c:pt idx="42">
                  <c:v>3.7</c:v>
                </c:pt>
                <c:pt idx="43">
                  <c:v>3.7</c:v>
                </c:pt>
                <c:pt idx="44">
                  <c:v>3.7</c:v>
                </c:pt>
                <c:pt idx="45">
                  <c:v>3.6</c:v>
                </c:pt>
                <c:pt idx="46">
                  <c:v>3.6</c:v>
                </c:pt>
                <c:pt idx="47">
                  <c:v>3.7</c:v>
                </c:pt>
                <c:pt idx="48">
                  <c:v>3.7</c:v>
                </c:pt>
              </c:numCache>
            </c:numRef>
          </c:val>
          <c:smooth val="0"/>
          <c:extLst>
            <c:ext xmlns:c16="http://schemas.microsoft.com/office/drawing/2014/chart" uri="{C3380CC4-5D6E-409C-BE32-E72D297353CC}">
              <c16:uniqueId val="{00000002-CFCB-4109-9110-36CB67A3DD62}"/>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rate by LEP'!$AK$48</c:f>
              <c:strCache>
                <c:ptCount val="1"/>
                <c:pt idx="0">
                  <c:v>March - January 2023</c:v>
                </c:pt>
              </c:strCache>
            </c:strRef>
          </c:tx>
          <c:spPr>
            <a:solidFill>
              <a:srgbClr val="006965"/>
            </a:solidFill>
            <a:ln>
              <a:noFill/>
            </a:ln>
            <a:effectLst/>
          </c:spPr>
          <c:invertIfNegative val="0"/>
          <c:dPt>
            <c:idx val="4"/>
            <c:invertIfNegative val="0"/>
            <c:bubble3D val="0"/>
            <c:spPr>
              <a:solidFill>
                <a:srgbClr val="7030A0"/>
              </a:solidFill>
              <a:ln>
                <a:noFill/>
              </a:ln>
              <a:effectLst/>
            </c:spPr>
            <c:extLst>
              <c:ext xmlns:c16="http://schemas.microsoft.com/office/drawing/2014/chart" uri="{C3380CC4-5D6E-409C-BE32-E72D297353CC}">
                <c16:uniqueId val="{00000002-238D-4C5F-817E-5ED9743F7668}"/>
              </c:ext>
            </c:extLst>
          </c:dPt>
          <c:cat>
            <c:strRef>
              <c:f>'Claimant rate by LEP'!$A$49:$A$86</c:f>
              <c:strCache>
                <c:ptCount val="38"/>
                <c:pt idx="0">
                  <c:v>London</c:v>
                </c:pt>
                <c:pt idx="1">
                  <c:v>Leeds City Region</c:v>
                </c:pt>
                <c:pt idx="2">
                  <c:v>Coventry and Warwickshire</c:v>
                </c:pt>
                <c:pt idx="3">
                  <c:v>Greater Birmingham and Solihull</c:v>
                </c:pt>
                <c:pt idx="4">
                  <c:v>Buckinghamshire </c:v>
                </c:pt>
                <c:pt idx="5">
                  <c:v>South East Midlands</c:v>
                </c:pt>
                <c:pt idx="6">
                  <c:v>Sheffield City Region</c:v>
                </c:pt>
                <c:pt idx="7">
                  <c:v>Greater Manchester</c:v>
                </c:pt>
                <c:pt idx="8">
                  <c:v>Leicester and Leicestershire</c:v>
                </c:pt>
                <c:pt idx="9">
                  <c:v>Thames Valley Berkshire</c:v>
                </c:pt>
                <c:pt idx="10">
                  <c:v>Enterprise M3</c:v>
                </c:pt>
                <c:pt idx="11">
                  <c:v>Solent</c:v>
                </c:pt>
                <c:pt idx="12">
                  <c:v>Black Country</c:v>
                </c:pt>
                <c:pt idx="13">
                  <c:v>Worcestershire</c:v>
                </c:pt>
                <c:pt idx="14">
                  <c:v>Greater Cambridge and Greater Peterborough</c:v>
                </c:pt>
                <c:pt idx="15">
                  <c:v>Dorset</c:v>
                </c:pt>
                <c:pt idx="16">
                  <c:v>Hertfordshire</c:v>
                </c:pt>
                <c:pt idx="17">
                  <c:v>Oxfordshire</c:v>
                </c:pt>
                <c:pt idx="18">
                  <c:v>Derby, Derbyshire, Nottingham and Nottinghamshire</c:v>
                </c:pt>
                <c:pt idx="19">
                  <c:v>Stoke-on-Trent and Staffordshire</c:v>
                </c:pt>
                <c:pt idx="20">
                  <c:v>South East</c:v>
                </c:pt>
                <c:pt idx="21">
                  <c:v>The Marches</c:v>
                </c:pt>
                <c:pt idx="22">
                  <c:v>West of England</c:v>
                </c:pt>
                <c:pt idx="23">
                  <c:v>Lancashire</c:v>
                </c:pt>
                <c:pt idx="24">
                  <c:v>Liverpool City Region</c:v>
                </c:pt>
                <c:pt idx="25">
                  <c:v>New Anglia</c:v>
                </c:pt>
                <c:pt idx="26">
                  <c:v>Swindon and Wiltshire</c:v>
                </c:pt>
                <c:pt idx="27">
                  <c:v>Coast to Capital</c:v>
                </c:pt>
                <c:pt idx="28">
                  <c:v>Gloucestershire</c:v>
                </c:pt>
                <c:pt idx="29">
                  <c:v>York, North Yorkshire and East Riding</c:v>
                </c:pt>
                <c:pt idx="30">
                  <c:v>Cumbria</c:v>
                </c:pt>
                <c:pt idx="31">
                  <c:v>Greater Lincolnshire</c:v>
                </c:pt>
                <c:pt idx="32">
                  <c:v>Cornwall and Isles of Scilly</c:v>
                </c:pt>
                <c:pt idx="33">
                  <c:v>Cheshire and Warrington</c:v>
                </c:pt>
                <c:pt idx="34">
                  <c:v>Heart of the South West</c:v>
                </c:pt>
                <c:pt idx="35">
                  <c:v>Humber</c:v>
                </c:pt>
                <c:pt idx="36">
                  <c:v>Tees Valley</c:v>
                </c:pt>
                <c:pt idx="37">
                  <c:v>North East</c:v>
                </c:pt>
              </c:strCache>
            </c:strRef>
          </c:cat>
          <c:val>
            <c:numRef>
              <c:f>'Claimant rate by LEP'!$AK$49:$AK$86</c:f>
              <c:numCache>
                <c:formatCode>#,##0.0</c:formatCode>
                <c:ptCount val="38"/>
                <c:pt idx="0">
                  <c:v>1.4999999999999996</c:v>
                </c:pt>
                <c:pt idx="1">
                  <c:v>1.1999999999999997</c:v>
                </c:pt>
                <c:pt idx="2">
                  <c:v>1</c:v>
                </c:pt>
                <c:pt idx="3">
                  <c:v>1</c:v>
                </c:pt>
                <c:pt idx="4">
                  <c:v>0.90000000000000013</c:v>
                </c:pt>
                <c:pt idx="5">
                  <c:v>0.89999999999999991</c:v>
                </c:pt>
                <c:pt idx="6">
                  <c:v>0.89999999999999947</c:v>
                </c:pt>
                <c:pt idx="7">
                  <c:v>0.80000000000000071</c:v>
                </c:pt>
                <c:pt idx="8">
                  <c:v>0.80000000000000027</c:v>
                </c:pt>
                <c:pt idx="9">
                  <c:v>0.80000000000000027</c:v>
                </c:pt>
                <c:pt idx="10">
                  <c:v>0.8</c:v>
                </c:pt>
                <c:pt idx="11">
                  <c:v>0.79999999999999982</c:v>
                </c:pt>
                <c:pt idx="12">
                  <c:v>0.70000000000000018</c:v>
                </c:pt>
                <c:pt idx="13">
                  <c:v>0.70000000000000018</c:v>
                </c:pt>
                <c:pt idx="14">
                  <c:v>0.69999999999999973</c:v>
                </c:pt>
                <c:pt idx="15">
                  <c:v>0.60000000000000009</c:v>
                </c:pt>
                <c:pt idx="16">
                  <c:v>0.60000000000000009</c:v>
                </c:pt>
                <c:pt idx="17">
                  <c:v>0.60000000000000009</c:v>
                </c:pt>
                <c:pt idx="18">
                  <c:v>0.5</c:v>
                </c:pt>
                <c:pt idx="19">
                  <c:v>0.5</c:v>
                </c:pt>
                <c:pt idx="20">
                  <c:v>0.40000000000000036</c:v>
                </c:pt>
                <c:pt idx="21">
                  <c:v>0.40000000000000036</c:v>
                </c:pt>
                <c:pt idx="22">
                  <c:v>0.39999999999999991</c:v>
                </c:pt>
                <c:pt idx="23">
                  <c:v>0.29999999999999982</c:v>
                </c:pt>
                <c:pt idx="24">
                  <c:v>0.29999999999999982</c:v>
                </c:pt>
                <c:pt idx="25">
                  <c:v>0.29999999999999982</c:v>
                </c:pt>
                <c:pt idx="26">
                  <c:v>0.29999999999999982</c:v>
                </c:pt>
                <c:pt idx="27">
                  <c:v>0.20000000000000018</c:v>
                </c:pt>
                <c:pt idx="28">
                  <c:v>0.20000000000000018</c:v>
                </c:pt>
                <c:pt idx="29">
                  <c:v>0.19999999999999996</c:v>
                </c:pt>
                <c:pt idx="30">
                  <c:v>0.10000000000000009</c:v>
                </c:pt>
                <c:pt idx="31">
                  <c:v>0.10000000000000009</c:v>
                </c:pt>
                <c:pt idx="32">
                  <c:v>9.9999999999999645E-2</c:v>
                </c:pt>
                <c:pt idx="33">
                  <c:v>0</c:v>
                </c:pt>
                <c:pt idx="34">
                  <c:v>0</c:v>
                </c:pt>
                <c:pt idx="35">
                  <c:v>0</c:v>
                </c:pt>
                <c:pt idx="36">
                  <c:v>-0.39999999999999947</c:v>
                </c:pt>
                <c:pt idx="37">
                  <c:v>-0.40000000000000036</c:v>
                </c:pt>
              </c:numCache>
            </c:numRef>
          </c:val>
          <c:extLst>
            <c:ext xmlns:c16="http://schemas.microsoft.com/office/drawing/2014/chart" uri="{C3380CC4-5D6E-409C-BE32-E72D297353CC}">
              <c16:uniqueId val="{0000001C-2E8D-4228-AF96-DC1EC1B11D13}"/>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6965"/>
            </a:solidFill>
            <a:ln>
              <a:noFill/>
            </a:ln>
            <a:effectLst/>
          </c:spPr>
          <c:invertIfNegative val="0"/>
          <c:dPt>
            <c:idx val="27"/>
            <c:invertIfNegative val="0"/>
            <c:bubble3D val="0"/>
            <c:spPr>
              <a:solidFill>
                <a:srgbClr val="7030A0"/>
              </a:solidFill>
              <a:ln>
                <a:noFill/>
              </a:ln>
              <a:effectLst/>
            </c:spPr>
            <c:extLst>
              <c:ext xmlns:c16="http://schemas.microsoft.com/office/drawing/2014/chart" uri="{C3380CC4-5D6E-409C-BE32-E72D297353CC}">
                <c16:uniqueId val="{00000002-75B8-4953-A24A-C8EEE573A397}"/>
              </c:ext>
            </c:extLst>
          </c:dPt>
          <c:cat>
            <c:strRef>
              <c:f>'Claimant rate by LEP'!$A$8:$A$45</c:f>
              <c:strCache>
                <c:ptCount val="38"/>
                <c:pt idx="0">
                  <c:v>Greater Birmingham and Solihull</c:v>
                </c:pt>
                <c:pt idx="1">
                  <c:v>Black Country</c:v>
                </c:pt>
                <c:pt idx="2">
                  <c:v>Greater Manchester</c:v>
                </c:pt>
                <c:pt idx="3">
                  <c:v>Tees Valley</c:v>
                </c:pt>
                <c:pt idx="4">
                  <c:v>Leeds City Region</c:v>
                </c:pt>
                <c:pt idx="5">
                  <c:v>London</c:v>
                </c:pt>
                <c:pt idx="6">
                  <c:v>Liverpool City Region</c:v>
                </c:pt>
                <c:pt idx="7">
                  <c:v>Sheffield City Region</c:v>
                </c:pt>
                <c:pt idx="8">
                  <c:v>Humber</c:v>
                </c:pt>
                <c:pt idx="9">
                  <c:v>Lancashire</c:v>
                </c:pt>
                <c:pt idx="10">
                  <c:v>North East</c:v>
                </c:pt>
                <c:pt idx="11">
                  <c:v>Coventry and Warwickshire</c:v>
                </c:pt>
                <c:pt idx="12">
                  <c:v>Derby, Derbyshire, Nottingham and Nottinghamshire</c:v>
                </c:pt>
                <c:pt idx="13">
                  <c:v>Greater Lincolnshire</c:v>
                </c:pt>
                <c:pt idx="14">
                  <c:v>Solent</c:v>
                </c:pt>
                <c:pt idx="15">
                  <c:v>South East Midlands</c:v>
                </c:pt>
                <c:pt idx="16">
                  <c:v>Stoke-on-Trent and Staffordshire</c:v>
                </c:pt>
                <c:pt idx="17">
                  <c:v>South East</c:v>
                </c:pt>
                <c:pt idx="18">
                  <c:v>Leicester and Leicestershire</c:v>
                </c:pt>
                <c:pt idx="19">
                  <c:v>Worcestershire</c:v>
                </c:pt>
                <c:pt idx="20">
                  <c:v>Dorset</c:v>
                </c:pt>
                <c:pt idx="21">
                  <c:v>Cornwall and Isles of Scilly</c:v>
                </c:pt>
                <c:pt idx="22">
                  <c:v>Greater Cambridge and Greater Peterborough</c:v>
                </c:pt>
                <c:pt idx="23">
                  <c:v>New Anglia</c:v>
                </c:pt>
                <c:pt idx="24">
                  <c:v>Coast to Capital</c:v>
                </c:pt>
                <c:pt idx="25">
                  <c:v>Thames Valley Berkshire</c:v>
                </c:pt>
                <c:pt idx="26">
                  <c:v>The Marches</c:v>
                </c:pt>
                <c:pt idx="27">
                  <c:v>Buckinghamshire </c:v>
                </c:pt>
                <c:pt idx="28">
                  <c:v>Hertfordshire</c:v>
                </c:pt>
                <c:pt idx="29">
                  <c:v>West of England</c:v>
                </c:pt>
                <c:pt idx="30">
                  <c:v>Cheshire and Warrington</c:v>
                </c:pt>
                <c:pt idx="31">
                  <c:v>Cumbria</c:v>
                </c:pt>
                <c:pt idx="32">
                  <c:v>Heart of the South West</c:v>
                </c:pt>
                <c:pt idx="33">
                  <c:v>Swindon and Wiltshire</c:v>
                </c:pt>
                <c:pt idx="34">
                  <c:v>Gloucestershire</c:v>
                </c:pt>
                <c:pt idx="35">
                  <c:v>Enterprise M3</c:v>
                </c:pt>
                <c:pt idx="36">
                  <c:v>Oxfordshire</c:v>
                </c:pt>
                <c:pt idx="37">
                  <c:v>York, North Yorkshire and East Riding</c:v>
                </c:pt>
              </c:strCache>
            </c:strRef>
          </c:cat>
          <c:val>
            <c:numRef>
              <c:f>'Claimant rate by LEP'!$AJ$8:$AJ$45</c:f>
              <c:numCache>
                <c:formatCode>#,##0.0</c:formatCode>
                <c:ptCount val="38"/>
                <c:pt idx="0">
                  <c:v>6</c:v>
                </c:pt>
                <c:pt idx="1">
                  <c:v>5.9</c:v>
                </c:pt>
                <c:pt idx="2">
                  <c:v>4.9000000000000004</c:v>
                </c:pt>
                <c:pt idx="3">
                  <c:v>4.7</c:v>
                </c:pt>
                <c:pt idx="4">
                  <c:v>4.5999999999999996</c:v>
                </c:pt>
                <c:pt idx="5">
                  <c:v>4.5999999999999996</c:v>
                </c:pt>
                <c:pt idx="6">
                  <c:v>4.5</c:v>
                </c:pt>
                <c:pt idx="7">
                  <c:v>4.0999999999999996</c:v>
                </c:pt>
                <c:pt idx="8">
                  <c:v>4</c:v>
                </c:pt>
                <c:pt idx="9">
                  <c:v>4</c:v>
                </c:pt>
                <c:pt idx="10">
                  <c:v>4</c:v>
                </c:pt>
                <c:pt idx="11">
                  <c:v>3.6</c:v>
                </c:pt>
                <c:pt idx="12">
                  <c:v>3.4</c:v>
                </c:pt>
                <c:pt idx="13">
                  <c:v>3.4</c:v>
                </c:pt>
                <c:pt idx="14">
                  <c:v>3.3</c:v>
                </c:pt>
                <c:pt idx="15">
                  <c:v>3.3</c:v>
                </c:pt>
                <c:pt idx="16">
                  <c:v>3.3</c:v>
                </c:pt>
                <c:pt idx="17">
                  <c:v>3.2</c:v>
                </c:pt>
                <c:pt idx="18">
                  <c:v>3.1</c:v>
                </c:pt>
                <c:pt idx="19">
                  <c:v>3</c:v>
                </c:pt>
                <c:pt idx="20">
                  <c:v>2.9</c:v>
                </c:pt>
                <c:pt idx="21">
                  <c:v>2.8</c:v>
                </c:pt>
                <c:pt idx="22">
                  <c:v>2.8</c:v>
                </c:pt>
                <c:pt idx="23">
                  <c:v>2.8</c:v>
                </c:pt>
                <c:pt idx="24">
                  <c:v>2.7</c:v>
                </c:pt>
                <c:pt idx="25">
                  <c:v>2.7</c:v>
                </c:pt>
                <c:pt idx="26">
                  <c:v>2.7</c:v>
                </c:pt>
                <c:pt idx="27">
                  <c:v>2.6</c:v>
                </c:pt>
                <c:pt idx="28">
                  <c:v>2.5</c:v>
                </c:pt>
                <c:pt idx="29">
                  <c:v>2.5</c:v>
                </c:pt>
                <c:pt idx="30">
                  <c:v>2.4</c:v>
                </c:pt>
                <c:pt idx="31">
                  <c:v>2.4</c:v>
                </c:pt>
                <c:pt idx="32">
                  <c:v>2.4</c:v>
                </c:pt>
                <c:pt idx="33">
                  <c:v>2.2999999999999998</c:v>
                </c:pt>
                <c:pt idx="34">
                  <c:v>2.2000000000000002</c:v>
                </c:pt>
                <c:pt idx="35">
                  <c:v>2.1</c:v>
                </c:pt>
                <c:pt idx="36">
                  <c:v>2.1</c:v>
                </c:pt>
                <c:pt idx="37">
                  <c:v>2</c:v>
                </c:pt>
              </c:numCache>
            </c:numRef>
          </c:val>
          <c:extLst>
            <c:ext xmlns:c16="http://schemas.microsoft.com/office/drawing/2014/chart" uri="{C3380CC4-5D6E-409C-BE32-E72D297353CC}">
              <c16:uniqueId val="{00000008-A58A-40B2-8950-F850099AF8B8}"/>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Rate!$B$3</c:f>
              <c:strCache>
                <c:ptCount val="1"/>
                <c:pt idx="0">
                  <c:v>Buckinghamshire </c:v>
                </c:pt>
              </c:strCache>
            </c:strRef>
          </c:tx>
          <c:spPr>
            <a:ln w="28575" cap="rnd">
              <a:solidFill>
                <a:srgbClr val="7030A0"/>
              </a:solidFill>
              <a:round/>
            </a:ln>
            <a:effectLst/>
          </c:spPr>
          <c:marker>
            <c:symbol val="none"/>
          </c:marker>
          <c:cat>
            <c:strRef>
              <c:f>Rate!$A$4:$A$119</c:f>
              <c:strCache>
                <c:ptCount val="116"/>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pt idx="21">
                  <c:v>October 2014</c:v>
                </c:pt>
                <c:pt idx="22">
                  <c:v>November 2014</c:v>
                </c:pt>
                <c:pt idx="23">
                  <c:v>December 2014</c:v>
                </c:pt>
                <c:pt idx="24">
                  <c:v>January 2015</c:v>
                </c:pt>
                <c:pt idx="25">
                  <c:v>February 2015</c:v>
                </c:pt>
                <c:pt idx="26">
                  <c:v>March 2015</c:v>
                </c:pt>
                <c:pt idx="27">
                  <c:v>April 2015</c:v>
                </c:pt>
                <c:pt idx="28">
                  <c:v>May 2015</c:v>
                </c:pt>
                <c:pt idx="29">
                  <c:v>June 2015</c:v>
                </c:pt>
                <c:pt idx="30">
                  <c:v>July 2015</c:v>
                </c:pt>
                <c:pt idx="31">
                  <c:v>August 2015</c:v>
                </c:pt>
                <c:pt idx="32">
                  <c:v>September 2015</c:v>
                </c:pt>
                <c:pt idx="33">
                  <c:v>October 2015</c:v>
                </c:pt>
                <c:pt idx="34">
                  <c:v>November 2015</c:v>
                </c:pt>
                <c:pt idx="35">
                  <c:v>December 2015</c:v>
                </c:pt>
                <c:pt idx="36">
                  <c:v>January 2016</c:v>
                </c:pt>
                <c:pt idx="37">
                  <c:v>February 2016</c:v>
                </c:pt>
                <c:pt idx="38">
                  <c:v>March 2016</c:v>
                </c:pt>
                <c:pt idx="39">
                  <c:v>April 2016</c:v>
                </c:pt>
                <c:pt idx="40">
                  <c:v>May 2016</c:v>
                </c:pt>
                <c:pt idx="41">
                  <c:v>June 2016</c:v>
                </c:pt>
                <c:pt idx="42">
                  <c:v>July 2016</c:v>
                </c:pt>
                <c:pt idx="43">
                  <c:v>August 2016</c:v>
                </c:pt>
                <c:pt idx="44">
                  <c:v>September 2016</c:v>
                </c:pt>
                <c:pt idx="45">
                  <c:v>October 2016</c:v>
                </c:pt>
                <c:pt idx="46">
                  <c:v>November 2016</c:v>
                </c:pt>
                <c:pt idx="47">
                  <c:v>December 2016</c:v>
                </c:pt>
                <c:pt idx="48">
                  <c:v>January 2017</c:v>
                </c:pt>
                <c:pt idx="49">
                  <c:v>February 2017</c:v>
                </c:pt>
                <c:pt idx="50">
                  <c:v>March 2017</c:v>
                </c:pt>
                <c:pt idx="51">
                  <c:v>April 2017</c:v>
                </c:pt>
                <c:pt idx="52">
                  <c:v>May 2017</c:v>
                </c:pt>
                <c:pt idx="53">
                  <c:v>June 2017</c:v>
                </c:pt>
                <c:pt idx="54">
                  <c:v>July 2017</c:v>
                </c:pt>
                <c:pt idx="55">
                  <c:v>August 2017</c:v>
                </c:pt>
                <c:pt idx="56">
                  <c:v>September 2017</c:v>
                </c:pt>
                <c:pt idx="57">
                  <c:v>October 2017</c:v>
                </c:pt>
                <c:pt idx="58">
                  <c:v>November 2017</c:v>
                </c:pt>
                <c:pt idx="59">
                  <c:v>December 2017</c:v>
                </c:pt>
                <c:pt idx="60">
                  <c:v>January 2018</c:v>
                </c:pt>
                <c:pt idx="61">
                  <c:v>February 2018</c:v>
                </c:pt>
                <c:pt idx="62">
                  <c:v>March 2018</c:v>
                </c:pt>
                <c:pt idx="63">
                  <c:v>April 2018</c:v>
                </c:pt>
                <c:pt idx="64">
                  <c:v>May 2018</c:v>
                </c:pt>
                <c:pt idx="65">
                  <c:v>June 2018</c:v>
                </c:pt>
                <c:pt idx="66">
                  <c:v>July 2018</c:v>
                </c:pt>
                <c:pt idx="67">
                  <c:v>August 2018</c:v>
                </c:pt>
                <c:pt idx="68">
                  <c:v>September 2018</c:v>
                </c:pt>
                <c:pt idx="69">
                  <c:v>October 2018</c:v>
                </c:pt>
                <c:pt idx="70">
                  <c:v>November 2018</c:v>
                </c:pt>
                <c:pt idx="71">
                  <c:v>December 2018</c:v>
                </c:pt>
                <c:pt idx="72">
                  <c:v>January 2019</c:v>
                </c:pt>
                <c:pt idx="73">
                  <c:v>February 2019</c:v>
                </c:pt>
                <c:pt idx="74">
                  <c:v>March 2019</c:v>
                </c:pt>
                <c:pt idx="75">
                  <c:v>April 2019</c:v>
                </c:pt>
                <c:pt idx="76">
                  <c:v>May 2019</c:v>
                </c:pt>
                <c:pt idx="77">
                  <c:v>June 2019</c:v>
                </c:pt>
                <c:pt idx="78">
                  <c:v>July 2019</c:v>
                </c:pt>
                <c:pt idx="79">
                  <c:v>August 2019</c:v>
                </c:pt>
                <c:pt idx="80">
                  <c:v>September 2019</c:v>
                </c:pt>
                <c:pt idx="81">
                  <c:v>October 2019</c:v>
                </c:pt>
                <c:pt idx="82">
                  <c:v>November 2019</c:v>
                </c:pt>
                <c:pt idx="83">
                  <c:v>December 2019</c:v>
                </c:pt>
                <c:pt idx="84">
                  <c:v>January 2020</c:v>
                </c:pt>
                <c:pt idx="85">
                  <c:v>February 2020</c:v>
                </c:pt>
                <c:pt idx="86">
                  <c:v>March 2020</c:v>
                </c:pt>
                <c:pt idx="87">
                  <c:v>April 2020</c:v>
                </c:pt>
                <c:pt idx="88">
                  <c:v>May 2020</c:v>
                </c:pt>
                <c:pt idx="89">
                  <c:v>June 2020</c:v>
                </c:pt>
                <c:pt idx="90">
                  <c:v>July 2020</c:v>
                </c:pt>
                <c:pt idx="91">
                  <c:v>August 2020</c:v>
                </c:pt>
                <c:pt idx="92">
                  <c:v>September 2020</c:v>
                </c:pt>
                <c:pt idx="93">
                  <c:v>October 2020</c:v>
                </c:pt>
                <c:pt idx="94">
                  <c:v>November 2020</c:v>
                </c:pt>
                <c:pt idx="95">
                  <c:v>December 2020</c:v>
                </c:pt>
                <c:pt idx="96">
                  <c:v>January 2021</c:v>
                </c:pt>
                <c:pt idx="97">
                  <c:v>February 2021</c:v>
                </c:pt>
                <c:pt idx="98">
                  <c:v>March 2021</c:v>
                </c:pt>
                <c:pt idx="99">
                  <c:v>April 2021</c:v>
                </c:pt>
                <c:pt idx="100">
                  <c:v>May 2021</c:v>
                </c:pt>
                <c:pt idx="101">
                  <c:v>June 2021</c:v>
                </c:pt>
                <c:pt idx="102">
                  <c:v>July 2021</c:v>
                </c:pt>
                <c:pt idx="103">
                  <c:v>August 2021</c:v>
                </c:pt>
                <c:pt idx="104">
                  <c:v>September 2021</c:v>
                </c:pt>
                <c:pt idx="105">
                  <c:v>October 2021</c:v>
                </c:pt>
                <c:pt idx="106">
                  <c:v>November 2021</c:v>
                </c:pt>
                <c:pt idx="107">
                  <c:v>December 2021</c:v>
                </c:pt>
                <c:pt idx="108">
                  <c:v>January 2022</c:v>
                </c:pt>
                <c:pt idx="109">
                  <c:v>February 2022</c:v>
                </c:pt>
                <c:pt idx="110">
                  <c:v>March 2022</c:v>
                </c:pt>
                <c:pt idx="111">
                  <c:v>April 2022</c:v>
                </c:pt>
                <c:pt idx="112">
                  <c:v>May 2022 (r)</c:v>
                </c:pt>
                <c:pt idx="113">
                  <c:v>June 2022</c:v>
                </c:pt>
                <c:pt idx="114">
                  <c:v>July 2022</c:v>
                </c:pt>
                <c:pt idx="115">
                  <c:v>August 2022 (p)</c:v>
                </c:pt>
              </c:strCache>
            </c:strRef>
          </c:cat>
          <c:val>
            <c:numRef>
              <c:f>Rate!$B$4:$B$119</c:f>
              <c:numCache>
                <c:formatCode>0.0%</c:formatCode>
                <c:ptCount val="116"/>
                <c:pt idx="0">
                  <c:v>2.9962406015037593E-2</c:v>
                </c:pt>
                <c:pt idx="1">
                  <c:v>3.0908521303258146E-2</c:v>
                </c:pt>
                <c:pt idx="2">
                  <c:v>3.1472431077694235E-2</c:v>
                </c:pt>
                <c:pt idx="3">
                  <c:v>3.0814536340852131E-2</c:v>
                </c:pt>
                <c:pt idx="4">
                  <c:v>2.9802631578947369E-2</c:v>
                </c:pt>
                <c:pt idx="5">
                  <c:v>2.9191729323308272E-2</c:v>
                </c:pt>
                <c:pt idx="6">
                  <c:v>2.8630952380952382E-2</c:v>
                </c:pt>
                <c:pt idx="7">
                  <c:v>2.8201754385964912E-2</c:v>
                </c:pt>
                <c:pt idx="8">
                  <c:v>2.7017543859649124E-2</c:v>
                </c:pt>
                <c:pt idx="9">
                  <c:v>2.6124686716791981E-2</c:v>
                </c:pt>
                <c:pt idx="10">
                  <c:v>2.5397869674185464E-2</c:v>
                </c:pt>
                <c:pt idx="11">
                  <c:v>2.4765037593984962E-2</c:v>
                </c:pt>
                <c:pt idx="12">
                  <c:v>2.4727499221426346E-2</c:v>
                </c:pt>
                <c:pt idx="13">
                  <c:v>2.5110557458735597E-2</c:v>
                </c:pt>
                <c:pt idx="14">
                  <c:v>2.4624727499221427E-2</c:v>
                </c:pt>
                <c:pt idx="15">
                  <c:v>2.3621924634070382E-2</c:v>
                </c:pt>
                <c:pt idx="16">
                  <c:v>2.3157894736842106E-2</c:v>
                </c:pt>
                <c:pt idx="17">
                  <c:v>2.2513235752102147E-2</c:v>
                </c:pt>
                <c:pt idx="18">
                  <c:v>2.1937091248832141E-2</c:v>
                </c:pt>
                <c:pt idx="19">
                  <c:v>2.1582061663033322E-2</c:v>
                </c:pt>
                <c:pt idx="20">
                  <c:v>2.077234506384304E-2</c:v>
                </c:pt>
                <c:pt idx="21">
                  <c:v>2.0311429461227031E-2</c:v>
                </c:pt>
                <c:pt idx="22">
                  <c:v>1.9785113671753347E-2</c:v>
                </c:pt>
                <c:pt idx="23">
                  <c:v>1.8997197134848955E-2</c:v>
                </c:pt>
                <c:pt idx="24">
                  <c:v>1.8556860321384424E-2</c:v>
                </c:pt>
                <c:pt idx="25">
                  <c:v>1.9375772558714463E-2</c:v>
                </c:pt>
                <c:pt idx="26">
                  <c:v>1.9245982694684798E-2</c:v>
                </c:pt>
                <c:pt idx="27">
                  <c:v>1.869592088998764E-2</c:v>
                </c:pt>
                <c:pt idx="28">
                  <c:v>1.8547589616810876E-2</c:v>
                </c:pt>
                <c:pt idx="29">
                  <c:v>1.8445611866501854E-2</c:v>
                </c:pt>
                <c:pt idx="30">
                  <c:v>1.8152039555006182E-2</c:v>
                </c:pt>
                <c:pt idx="31">
                  <c:v>1.803152039555006E-2</c:v>
                </c:pt>
                <c:pt idx="32">
                  <c:v>1.7530902348578493E-2</c:v>
                </c:pt>
                <c:pt idx="33">
                  <c:v>1.7360939431396785E-2</c:v>
                </c:pt>
                <c:pt idx="34">
                  <c:v>1.7138442521631644E-2</c:v>
                </c:pt>
                <c:pt idx="35">
                  <c:v>1.6779975278121136E-2</c:v>
                </c:pt>
                <c:pt idx="36">
                  <c:v>1.6547071450475313E-2</c:v>
                </c:pt>
                <c:pt idx="37">
                  <c:v>1.7129714811407543E-2</c:v>
                </c:pt>
                <c:pt idx="38">
                  <c:v>1.7184912603495861E-2</c:v>
                </c:pt>
                <c:pt idx="39">
                  <c:v>1.7209444955535114E-2</c:v>
                </c:pt>
                <c:pt idx="40">
                  <c:v>1.7243176939589083E-2</c:v>
                </c:pt>
                <c:pt idx="41">
                  <c:v>1.7040785035265255E-2</c:v>
                </c:pt>
                <c:pt idx="42">
                  <c:v>1.7095982827353574E-2</c:v>
                </c:pt>
                <c:pt idx="43">
                  <c:v>1.7040785035265255E-2</c:v>
                </c:pt>
                <c:pt idx="44">
                  <c:v>1.6921189819073902E-2</c:v>
                </c:pt>
                <c:pt idx="45">
                  <c:v>1.6921189819073902E-2</c:v>
                </c:pt>
                <c:pt idx="46">
                  <c:v>1.6893590923029746E-2</c:v>
                </c:pt>
                <c:pt idx="47">
                  <c:v>1.6688132474701012E-2</c:v>
                </c:pt>
                <c:pt idx="48">
                  <c:v>1.6543172075933865E-2</c:v>
                </c:pt>
                <c:pt idx="49">
                  <c:v>1.7173913043478262E-2</c:v>
                </c:pt>
                <c:pt idx="50">
                  <c:v>1.7498469075321495E-2</c:v>
                </c:pt>
                <c:pt idx="51">
                  <c:v>1.7519902020820575E-2</c:v>
                </c:pt>
                <c:pt idx="52">
                  <c:v>1.7581139007960808E-2</c:v>
                </c:pt>
                <c:pt idx="53">
                  <c:v>1.7682180036742191E-2</c:v>
                </c:pt>
                <c:pt idx="54">
                  <c:v>1.7455603184323331E-2</c:v>
                </c:pt>
                <c:pt idx="55">
                  <c:v>1.7014696876913656E-2</c:v>
                </c:pt>
                <c:pt idx="56">
                  <c:v>1.6956521739130436E-2</c:v>
                </c:pt>
                <c:pt idx="57">
                  <c:v>1.6840171463563994E-2</c:v>
                </c:pt>
                <c:pt idx="58">
                  <c:v>1.6935088793631353E-2</c:v>
                </c:pt>
                <c:pt idx="59">
                  <c:v>1.6635027556644214E-2</c:v>
                </c:pt>
                <c:pt idx="60">
                  <c:v>1.6399145559963382E-2</c:v>
                </c:pt>
                <c:pt idx="61">
                  <c:v>1.6798901434238633E-2</c:v>
                </c:pt>
                <c:pt idx="62">
                  <c:v>1.7006408300274643E-2</c:v>
                </c:pt>
                <c:pt idx="63">
                  <c:v>1.7171193164479705E-2</c:v>
                </c:pt>
                <c:pt idx="64">
                  <c:v>1.7326823314006715E-2</c:v>
                </c:pt>
                <c:pt idx="65">
                  <c:v>1.7210863594751297E-2</c:v>
                </c:pt>
                <c:pt idx="66">
                  <c:v>1.6997253585596582E-2</c:v>
                </c:pt>
                <c:pt idx="67">
                  <c:v>1.7088800732377174E-2</c:v>
                </c:pt>
                <c:pt idx="68">
                  <c:v>1.6985047299359169E-2</c:v>
                </c:pt>
                <c:pt idx="69">
                  <c:v>1.6640219713152275E-2</c:v>
                </c:pt>
                <c:pt idx="70">
                  <c:v>1.6264876411351846E-2</c:v>
                </c:pt>
                <c:pt idx="71">
                  <c:v>1.6289288983826672E-2</c:v>
                </c:pt>
                <c:pt idx="72">
                  <c:v>1.6392694063926939E-2</c:v>
                </c:pt>
                <c:pt idx="73">
                  <c:v>1.695890410958904E-2</c:v>
                </c:pt>
                <c:pt idx="74">
                  <c:v>1.7348554033485539E-2</c:v>
                </c:pt>
                <c:pt idx="75">
                  <c:v>1.7382039573820396E-2</c:v>
                </c:pt>
                <c:pt idx="76">
                  <c:v>1.715068493150685E-2</c:v>
                </c:pt>
                <c:pt idx="77">
                  <c:v>1.7497716894977169E-2</c:v>
                </c:pt>
                <c:pt idx="78">
                  <c:v>1.7348554033485539E-2</c:v>
                </c:pt>
                <c:pt idx="79">
                  <c:v>1.7707762557077626E-2</c:v>
                </c:pt>
                <c:pt idx="80">
                  <c:v>1.7738203957382039E-2</c:v>
                </c:pt>
                <c:pt idx="81">
                  <c:v>1.7838660578386605E-2</c:v>
                </c:pt>
                <c:pt idx="82">
                  <c:v>1.7869101978691019E-2</c:v>
                </c:pt>
                <c:pt idx="83">
                  <c:v>1.7996955859969559E-2</c:v>
                </c:pt>
                <c:pt idx="84">
                  <c:v>1.8367718446601941E-2</c:v>
                </c:pt>
                <c:pt idx="85">
                  <c:v>1.8871359223300972E-2</c:v>
                </c:pt>
                <c:pt idx="86">
                  <c:v>1.9265776699029125E-2</c:v>
                </c:pt>
                <c:pt idx="87">
                  <c:v>2.9047330097087379E-2</c:v>
                </c:pt>
                <c:pt idx="88">
                  <c:v>4.798847087378641E-2</c:v>
                </c:pt>
                <c:pt idx="89">
                  <c:v>4.6614077669902915E-2</c:v>
                </c:pt>
                <c:pt idx="90">
                  <c:v>4.764866504854369E-2</c:v>
                </c:pt>
                <c:pt idx="91">
                  <c:v>4.8965412621359221E-2</c:v>
                </c:pt>
                <c:pt idx="92">
                  <c:v>4.7645631067961165E-2</c:v>
                </c:pt>
                <c:pt idx="93">
                  <c:v>4.569478155339806E-2</c:v>
                </c:pt>
                <c:pt idx="94">
                  <c:v>4.6438106796116506E-2</c:v>
                </c:pt>
                <c:pt idx="95">
                  <c:v>4.6125606796116506E-2</c:v>
                </c:pt>
                <c:pt idx="96">
                  <c:v>4.5315533980582523E-2</c:v>
                </c:pt>
                <c:pt idx="97">
                  <c:v>4.7842839805825245E-2</c:v>
                </c:pt>
                <c:pt idx="98">
                  <c:v>4.7157160194174756E-2</c:v>
                </c:pt>
                <c:pt idx="99">
                  <c:v>4.6344053398058249E-2</c:v>
                </c:pt>
                <c:pt idx="100">
                  <c:v>4.2782160194174759E-2</c:v>
                </c:pt>
                <c:pt idx="101">
                  <c:v>3.9108009708737866E-2</c:v>
                </c:pt>
                <c:pt idx="102">
                  <c:v>3.8370752427184469E-2</c:v>
                </c:pt>
                <c:pt idx="103">
                  <c:v>3.668082524271845E-2</c:v>
                </c:pt>
                <c:pt idx="104">
                  <c:v>3.4053398058252429E-2</c:v>
                </c:pt>
                <c:pt idx="105">
                  <c:v>3.3513349514563105E-2</c:v>
                </c:pt>
                <c:pt idx="106">
                  <c:v>3.1956917475728153E-2</c:v>
                </c:pt>
                <c:pt idx="107">
                  <c:v>3.0203276699029127E-2</c:v>
                </c:pt>
                <c:pt idx="108">
                  <c:v>2.999393203883495E-2</c:v>
                </c:pt>
                <c:pt idx="109">
                  <c:v>2.9287014563106797E-2</c:v>
                </c:pt>
                <c:pt idx="110">
                  <c:v>2.8461771844660193E-2</c:v>
                </c:pt>
                <c:pt idx="111">
                  <c:v>2.7333131067961165E-2</c:v>
                </c:pt>
                <c:pt idx="112">
                  <c:v>2.6738470873786408E-2</c:v>
                </c:pt>
                <c:pt idx="113">
                  <c:v>2.6374393203883496E-2</c:v>
                </c:pt>
                <c:pt idx="114">
                  <c:v>2.5983009708737865E-2</c:v>
                </c:pt>
                <c:pt idx="115">
                  <c:v>2.6246966019417475E-2</c:v>
                </c:pt>
              </c:numCache>
            </c:numRef>
          </c:val>
          <c:smooth val="0"/>
          <c:extLst>
            <c:ext xmlns:c16="http://schemas.microsoft.com/office/drawing/2014/chart" uri="{C3380CC4-5D6E-409C-BE32-E72D297353CC}">
              <c16:uniqueId val="{00000000-F289-4BA2-A3ED-B8C11A4515E5}"/>
            </c:ext>
          </c:extLst>
        </c:ser>
        <c:dLbls>
          <c:showLegendKey val="0"/>
          <c:showVal val="0"/>
          <c:showCatName val="0"/>
          <c:showSerName val="0"/>
          <c:showPercent val="0"/>
          <c:showBubbleSize val="0"/>
        </c:dLbls>
        <c:smooth val="0"/>
        <c:axId val="572942016"/>
        <c:axId val="642613744"/>
      </c:lineChart>
      <c:catAx>
        <c:axId val="572942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2613744"/>
        <c:crosses val="autoZero"/>
        <c:auto val="1"/>
        <c:lblAlgn val="ctr"/>
        <c:lblOffset val="100"/>
        <c:noMultiLvlLbl val="0"/>
      </c:catAx>
      <c:valAx>
        <c:axId val="6426137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2942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'Off-on flow'!$B$23</c:f>
              <c:strCache>
                <c:ptCount val="1"/>
                <c:pt idx="0">
                  <c:v>On flow</c:v>
                </c:pt>
              </c:strCache>
            </c:strRef>
          </c:tx>
          <c:spPr>
            <a:solidFill>
              <a:srgbClr val="006569"/>
            </a:solidFill>
            <a:ln>
              <a:noFill/>
            </a:ln>
            <a:effectLst/>
          </c:spPr>
          <c:invertIfNegative val="0"/>
          <c:cat>
            <c:strRef>
              <c:f>'Off-on flow'!$C$22:$AM$22</c:f>
              <c:strCache>
                <c:ptCount val="37"/>
                <c:pt idx="0">
                  <c:v>August 2019</c:v>
                </c:pt>
                <c:pt idx="1">
                  <c:v>September 2019</c:v>
                </c:pt>
                <c:pt idx="2">
                  <c:v>October 2019</c:v>
                </c:pt>
                <c:pt idx="3">
                  <c:v>November 2019</c:v>
                </c:pt>
                <c:pt idx="4">
                  <c:v>December 2019</c:v>
                </c:pt>
                <c:pt idx="5">
                  <c:v>January 2020</c:v>
                </c:pt>
                <c:pt idx="6">
                  <c:v>February 2020</c:v>
                </c:pt>
                <c:pt idx="7">
                  <c:v>March 2020</c:v>
                </c:pt>
                <c:pt idx="8">
                  <c:v>April 2020</c:v>
                </c:pt>
                <c:pt idx="9">
                  <c:v>May 2020</c:v>
                </c:pt>
                <c:pt idx="10">
                  <c:v>June 2020</c:v>
                </c:pt>
                <c:pt idx="11">
                  <c:v>July 2020</c:v>
                </c:pt>
                <c:pt idx="12">
                  <c:v>August 2020</c:v>
                </c:pt>
                <c:pt idx="13">
                  <c:v>September 2020</c:v>
                </c:pt>
                <c:pt idx="14">
                  <c:v>October 2020</c:v>
                </c:pt>
                <c:pt idx="15">
                  <c:v>November 2020</c:v>
                </c:pt>
                <c:pt idx="16">
                  <c:v>December 2020</c:v>
                </c:pt>
                <c:pt idx="17">
                  <c:v>January 2021</c:v>
                </c:pt>
                <c:pt idx="18">
                  <c:v>February 2021</c:v>
                </c:pt>
                <c:pt idx="19">
                  <c:v>March 2021</c:v>
                </c:pt>
                <c:pt idx="20">
                  <c:v>April 2021</c:v>
                </c:pt>
                <c:pt idx="21">
                  <c:v>May 2021</c:v>
                </c:pt>
                <c:pt idx="22">
                  <c:v>June 2021</c:v>
                </c:pt>
                <c:pt idx="23">
                  <c:v>July 2021</c:v>
                </c:pt>
                <c:pt idx="24">
                  <c:v>August 2021</c:v>
                </c:pt>
                <c:pt idx="25">
                  <c:v>September 2021</c:v>
                </c:pt>
                <c:pt idx="26">
                  <c:v>October 2021</c:v>
                </c:pt>
                <c:pt idx="27">
                  <c:v>November 2021</c:v>
                </c:pt>
                <c:pt idx="28">
                  <c:v>December 2021</c:v>
                </c:pt>
                <c:pt idx="29">
                  <c:v>January 2022</c:v>
                </c:pt>
                <c:pt idx="30">
                  <c:v>February 2022</c:v>
                </c:pt>
                <c:pt idx="31">
                  <c:v>March 2022</c:v>
                </c:pt>
                <c:pt idx="32">
                  <c:v>April 2022</c:v>
                </c:pt>
                <c:pt idx="33">
                  <c:v>May 2022</c:v>
                </c:pt>
                <c:pt idx="34">
                  <c:v>June 2022</c:v>
                </c:pt>
                <c:pt idx="35">
                  <c:v>July 2022</c:v>
                </c:pt>
                <c:pt idx="36">
                  <c:v>August 2022</c:v>
                </c:pt>
              </c:strCache>
            </c:strRef>
          </c:cat>
          <c:val>
            <c:numRef>
              <c:f>'Off-on flow'!$C$23:$AM$23</c:f>
              <c:numCache>
                <c:formatCode>_-* #,##0_-;\-* #,##0_-;_-* "-"??_-;_-@_-</c:formatCode>
                <c:ptCount val="37"/>
                <c:pt idx="0">
                  <c:v>1733</c:v>
                </c:pt>
                <c:pt idx="1">
                  <c:v>1683</c:v>
                </c:pt>
                <c:pt idx="2">
                  <c:v>1785</c:v>
                </c:pt>
                <c:pt idx="3">
                  <c:v>1609</c:v>
                </c:pt>
                <c:pt idx="4">
                  <c:v>1792</c:v>
                </c:pt>
                <c:pt idx="5">
                  <c:v>1771</c:v>
                </c:pt>
                <c:pt idx="6">
                  <c:v>1808</c:v>
                </c:pt>
                <c:pt idx="7">
                  <c:v>1974</c:v>
                </c:pt>
                <c:pt idx="8">
                  <c:v>8299</c:v>
                </c:pt>
                <c:pt idx="9">
                  <c:v>13406</c:v>
                </c:pt>
                <c:pt idx="10">
                  <c:v>5665</c:v>
                </c:pt>
                <c:pt idx="11">
                  <c:v>5389</c:v>
                </c:pt>
                <c:pt idx="12">
                  <c:v>4061</c:v>
                </c:pt>
                <c:pt idx="13">
                  <c:v>4094</c:v>
                </c:pt>
                <c:pt idx="14">
                  <c:v>4553</c:v>
                </c:pt>
                <c:pt idx="15">
                  <c:v>4746</c:v>
                </c:pt>
                <c:pt idx="16">
                  <c:v>4365</c:v>
                </c:pt>
                <c:pt idx="17">
                  <c:v>3352</c:v>
                </c:pt>
                <c:pt idx="18">
                  <c:v>5282</c:v>
                </c:pt>
                <c:pt idx="19">
                  <c:v>3638</c:v>
                </c:pt>
                <c:pt idx="20">
                  <c:v>3248</c:v>
                </c:pt>
                <c:pt idx="21">
                  <c:v>2594</c:v>
                </c:pt>
                <c:pt idx="22">
                  <c:v>2798</c:v>
                </c:pt>
                <c:pt idx="23">
                  <c:v>3576</c:v>
                </c:pt>
                <c:pt idx="24">
                  <c:v>2667</c:v>
                </c:pt>
                <c:pt idx="25">
                  <c:v>2848</c:v>
                </c:pt>
                <c:pt idx="26">
                  <c:v>3095</c:v>
                </c:pt>
                <c:pt idx="27">
                  <c:v>2884</c:v>
                </c:pt>
                <c:pt idx="28">
                  <c:v>2824</c:v>
                </c:pt>
                <c:pt idx="29">
                  <c:v>2622</c:v>
                </c:pt>
                <c:pt idx="30">
                  <c:v>3083</c:v>
                </c:pt>
                <c:pt idx="31">
                  <c:v>2969</c:v>
                </c:pt>
                <c:pt idx="32">
                  <c:v>2410</c:v>
                </c:pt>
                <c:pt idx="33">
                  <c:v>2821</c:v>
                </c:pt>
                <c:pt idx="34">
                  <c:v>1340</c:v>
                </c:pt>
                <c:pt idx="35">
                  <c:v>1189</c:v>
                </c:pt>
                <c:pt idx="36">
                  <c:v>1356</c:v>
                </c:pt>
              </c:numCache>
            </c:numRef>
          </c:val>
          <c:extLst>
            <c:ext xmlns:c16="http://schemas.microsoft.com/office/drawing/2014/chart" uri="{C3380CC4-5D6E-409C-BE32-E72D297353CC}">
              <c16:uniqueId val="{00000000-2852-4E88-B053-0AC456FEC581}"/>
            </c:ext>
          </c:extLst>
        </c:ser>
        <c:ser>
          <c:idx val="1"/>
          <c:order val="1"/>
          <c:tx>
            <c:strRef>
              <c:f>'Off-on flow'!$B$24</c:f>
              <c:strCache>
                <c:ptCount val="1"/>
                <c:pt idx="0">
                  <c:v>Off flow</c:v>
                </c:pt>
              </c:strCache>
            </c:strRef>
          </c:tx>
          <c:spPr>
            <a:solidFill>
              <a:srgbClr val="7030A0"/>
            </a:solidFill>
            <a:ln>
              <a:noFill/>
            </a:ln>
            <a:effectLst/>
          </c:spPr>
          <c:invertIfNegative val="0"/>
          <c:cat>
            <c:strRef>
              <c:f>'Off-on flow'!$C$22:$AM$22</c:f>
              <c:strCache>
                <c:ptCount val="37"/>
                <c:pt idx="0">
                  <c:v>August 2019</c:v>
                </c:pt>
                <c:pt idx="1">
                  <c:v>September 2019</c:v>
                </c:pt>
                <c:pt idx="2">
                  <c:v>October 2019</c:v>
                </c:pt>
                <c:pt idx="3">
                  <c:v>November 2019</c:v>
                </c:pt>
                <c:pt idx="4">
                  <c:v>December 2019</c:v>
                </c:pt>
                <c:pt idx="5">
                  <c:v>January 2020</c:v>
                </c:pt>
                <c:pt idx="6">
                  <c:v>February 2020</c:v>
                </c:pt>
                <c:pt idx="7">
                  <c:v>March 2020</c:v>
                </c:pt>
                <c:pt idx="8">
                  <c:v>April 2020</c:v>
                </c:pt>
                <c:pt idx="9">
                  <c:v>May 2020</c:v>
                </c:pt>
                <c:pt idx="10">
                  <c:v>June 2020</c:v>
                </c:pt>
                <c:pt idx="11">
                  <c:v>July 2020</c:v>
                </c:pt>
                <c:pt idx="12">
                  <c:v>August 2020</c:v>
                </c:pt>
                <c:pt idx="13">
                  <c:v>September 2020</c:v>
                </c:pt>
                <c:pt idx="14">
                  <c:v>October 2020</c:v>
                </c:pt>
                <c:pt idx="15">
                  <c:v>November 2020</c:v>
                </c:pt>
                <c:pt idx="16">
                  <c:v>December 2020</c:v>
                </c:pt>
                <c:pt idx="17">
                  <c:v>January 2021</c:v>
                </c:pt>
                <c:pt idx="18">
                  <c:v>February 2021</c:v>
                </c:pt>
                <c:pt idx="19">
                  <c:v>March 2021</c:v>
                </c:pt>
                <c:pt idx="20">
                  <c:v>April 2021</c:v>
                </c:pt>
                <c:pt idx="21">
                  <c:v>May 2021</c:v>
                </c:pt>
                <c:pt idx="22">
                  <c:v>June 2021</c:v>
                </c:pt>
                <c:pt idx="23">
                  <c:v>July 2021</c:v>
                </c:pt>
                <c:pt idx="24">
                  <c:v>August 2021</c:v>
                </c:pt>
                <c:pt idx="25">
                  <c:v>September 2021</c:v>
                </c:pt>
                <c:pt idx="26">
                  <c:v>October 2021</c:v>
                </c:pt>
                <c:pt idx="27">
                  <c:v>November 2021</c:v>
                </c:pt>
                <c:pt idx="28">
                  <c:v>December 2021</c:v>
                </c:pt>
                <c:pt idx="29">
                  <c:v>January 2022</c:v>
                </c:pt>
                <c:pt idx="30">
                  <c:v>February 2022</c:v>
                </c:pt>
                <c:pt idx="31">
                  <c:v>March 2022</c:v>
                </c:pt>
                <c:pt idx="32">
                  <c:v>April 2022</c:v>
                </c:pt>
                <c:pt idx="33">
                  <c:v>May 2022</c:v>
                </c:pt>
                <c:pt idx="34">
                  <c:v>June 2022</c:v>
                </c:pt>
                <c:pt idx="35">
                  <c:v>July 2022</c:v>
                </c:pt>
                <c:pt idx="36">
                  <c:v>August 2022</c:v>
                </c:pt>
              </c:strCache>
            </c:strRef>
          </c:cat>
          <c:val>
            <c:numRef>
              <c:f>'Off-on flow'!$C$24:$AM$24</c:f>
              <c:numCache>
                <c:formatCode>_-* #,##0_-;\-* #,##0_-;_-* "-"??_-;_-@_-</c:formatCode>
                <c:ptCount val="37"/>
                <c:pt idx="0">
                  <c:v>1454</c:v>
                </c:pt>
                <c:pt idx="1">
                  <c:v>1657</c:v>
                </c:pt>
                <c:pt idx="2">
                  <c:v>1706</c:v>
                </c:pt>
                <c:pt idx="3">
                  <c:v>1627</c:v>
                </c:pt>
                <c:pt idx="4">
                  <c:v>1691</c:v>
                </c:pt>
                <c:pt idx="5">
                  <c:v>1463</c:v>
                </c:pt>
                <c:pt idx="6">
                  <c:v>1524</c:v>
                </c:pt>
                <c:pt idx="7">
                  <c:v>1712</c:v>
                </c:pt>
                <c:pt idx="8">
                  <c:v>1310</c:v>
                </c:pt>
                <c:pt idx="9">
                  <c:v>2610</c:v>
                </c:pt>
                <c:pt idx="10">
                  <c:v>6652</c:v>
                </c:pt>
                <c:pt idx="11">
                  <c:v>4690</c:v>
                </c:pt>
                <c:pt idx="12">
                  <c:v>3350</c:v>
                </c:pt>
                <c:pt idx="13">
                  <c:v>4997</c:v>
                </c:pt>
                <c:pt idx="14">
                  <c:v>5987</c:v>
                </c:pt>
                <c:pt idx="15">
                  <c:v>4345</c:v>
                </c:pt>
                <c:pt idx="16">
                  <c:v>4590</c:v>
                </c:pt>
                <c:pt idx="17">
                  <c:v>3786</c:v>
                </c:pt>
                <c:pt idx="18">
                  <c:v>3472</c:v>
                </c:pt>
                <c:pt idx="19">
                  <c:v>4126</c:v>
                </c:pt>
                <c:pt idx="20">
                  <c:v>3832</c:v>
                </c:pt>
                <c:pt idx="21">
                  <c:v>4612</c:v>
                </c:pt>
                <c:pt idx="22">
                  <c:v>5339</c:v>
                </c:pt>
                <c:pt idx="23">
                  <c:v>4006</c:v>
                </c:pt>
                <c:pt idx="24">
                  <c:v>3596</c:v>
                </c:pt>
                <c:pt idx="25">
                  <c:v>4693</c:v>
                </c:pt>
                <c:pt idx="26">
                  <c:v>3356</c:v>
                </c:pt>
                <c:pt idx="27">
                  <c:v>3981</c:v>
                </c:pt>
                <c:pt idx="28">
                  <c:v>4106</c:v>
                </c:pt>
                <c:pt idx="29">
                  <c:v>2746</c:v>
                </c:pt>
                <c:pt idx="30">
                  <c:v>3538</c:v>
                </c:pt>
                <c:pt idx="31">
                  <c:v>3588</c:v>
                </c:pt>
                <c:pt idx="32">
                  <c:v>3055</c:v>
                </c:pt>
                <c:pt idx="33">
                  <c:v>3046</c:v>
                </c:pt>
                <c:pt idx="34">
                  <c:v>1473</c:v>
                </c:pt>
                <c:pt idx="35">
                  <c:v>1312</c:v>
                </c:pt>
                <c:pt idx="36">
                  <c:v>1272</c:v>
                </c:pt>
              </c:numCache>
            </c:numRef>
          </c:val>
          <c:extLst>
            <c:ext xmlns:c16="http://schemas.microsoft.com/office/drawing/2014/chart" uri="{C3380CC4-5D6E-409C-BE32-E72D297353CC}">
              <c16:uniqueId val="{00000001-2852-4E88-B053-0AC456FEC581}"/>
            </c:ext>
          </c:extLst>
        </c:ser>
        <c:dLbls>
          <c:showLegendKey val="0"/>
          <c:showVal val="0"/>
          <c:showCatName val="0"/>
          <c:showSerName val="0"/>
          <c:showPercent val="0"/>
          <c:showBubbleSize val="0"/>
        </c:dLbls>
        <c:gapWidth val="219"/>
        <c:overlap val="-27"/>
        <c:axId val="822438080"/>
        <c:axId val="822431848"/>
      </c:barChart>
      <c:catAx>
        <c:axId val="82243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2431848"/>
        <c:crosses val="autoZero"/>
        <c:auto val="1"/>
        <c:lblAlgn val="ctr"/>
        <c:lblOffset val="100"/>
        <c:noMultiLvlLbl val="0"/>
      </c:catAx>
      <c:valAx>
        <c:axId val="822431848"/>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2438080"/>
        <c:crosses val="autoZero"/>
        <c:crossBetween val="between"/>
      </c:valAx>
      <c:spPr>
        <a:noFill/>
        <a:ln>
          <a:noFill/>
        </a:ln>
        <a:effectLst/>
      </c:spPr>
    </c:plotArea>
    <c:legend>
      <c:legendPos val="b"/>
      <c:layout>
        <c:manualLayout>
          <c:xMode val="edge"/>
          <c:yMode val="edge"/>
          <c:x val="0.11598398547135544"/>
          <c:y val="0.22613293481354971"/>
          <c:w val="0.11804028396896153"/>
          <c:h val="0.1502547680045545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0ED90-05D9-4AD6-BBBF-00BCDD793838}" type="datetimeFigureOut">
              <a:rPr lang="en-GB" smtClean="0"/>
              <a:t>14/02/2023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259012-5A95-41F8-B127-C77656E1FF75}" type="slidenum">
              <a:rPr lang="en-GB" smtClean="0"/>
              <a:t>‹#›</a:t>
            </a:fld>
            <a:endParaRPr lang="en-GB"/>
          </a:p>
        </p:txBody>
      </p:sp>
    </p:spTree>
    <p:extLst>
      <p:ext uri="{BB962C8B-B14F-4D97-AF65-F5344CB8AC3E}">
        <p14:creationId xmlns:p14="http://schemas.microsoft.com/office/powerpoint/2010/main" val="4264770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omisweb.co.uk/sources/cc" TargetMode="External"/><Relationship Id="rId2" Type="http://schemas.openxmlformats.org/officeDocument/2006/relationships/hyperlink" Target="https://www.nomisweb.co.uk/sources/ap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gov.uk/government/statistics/alternative-claimant-count-statistics-january-2013-to-november-202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www.buckseconomy.co.uk/" TargetMode="External"/><Relationship Id="rId7" Type="http://schemas.openxmlformats.org/officeDocument/2006/relationships/package" Target="../embeddings/Microsoft_Excel_Worksheet1.xlsx"/><Relationship Id="rId2" Type="http://schemas.openxmlformats.org/officeDocument/2006/relationships/hyperlink" Target="mailto:james.moorhouse@buckslep.co.uk" TargetMode="Externa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package" Target="../embeddings/Microsoft_Excel_Worksheet.xlsx"/><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stat-xplore.dwp.gov.uk/webapi/jsf/login.xhtml" TargetMode="External"/><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2.xml"/><Relationship Id="rId4" Type="http://schemas.openxmlformats.org/officeDocument/2006/relationships/hyperlink" Target="https://www.gov.uk/government/statistics/alternative-claimant-count-statistics-january-2013-to-may-202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7CAE3-4ACF-4BB7-AA85-20BF3C917A5D}"/>
              </a:ext>
            </a:extLst>
          </p:cNvPr>
          <p:cNvSpPr>
            <a:spLocks noGrp="1"/>
          </p:cNvSpPr>
          <p:nvPr>
            <p:ph type="title"/>
          </p:nvPr>
        </p:nvSpPr>
        <p:spPr>
          <a:xfrm>
            <a:off x="496675" y="151005"/>
            <a:ext cx="7886700" cy="936368"/>
          </a:xfrm>
        </p:spPr>
        <p:txBody>
          <a:bodyPr>
            <a:normAutofit fontScale="90000"/>
          </a:bodyPr>
          <a:lstStyle/>
          <a:p>
            <a:r>
              <a:rPr lang="en-GB" b="1" dirty="0"/>
              <a:t>Chart 5: Alternative Claimant Count rate January 2013 to August 2022 – Buckinghamshire 	</a:t>
            </a:r>
          </a:p>
        </p:txBody>
      </p:sp>
      <p:sp>
        <p:nvSpPr>
          <p:cNvPr id="6" name="TextBox 5">
            <a:extLst>
              <a:ext uri="{FF2B5EF4-FFF2-40B4-BE49-F238E27FC236}">
                <a16:creationId xmlns:a16="http://schemas.microsoft.com/office/drawing/2014/main" id="{388CB962-3DC0-44CB-9C78-EFF8410DEC51}"/>
              </a:ext>
            </a:extLst>
          </p:cNvPr>
          <p:cNvSpPr txBox="1"/>
          <p:nvPr/>
        </p:nvSpPr>
        <p:spPr>
          <a:xfrm>
            <a:off x="6608190" y="5704232"/>
            <a:ext cx="2406869" cy="307777"/>
          </a:xfrm>
          <a:prstGeom prst="rect">
            <a:avLst/>
          </a:prstGeom>
          <a:noFill/>
        </p:spPr>
        <p:txBody>
          <a:bodyPr wrap="square" rtlCol="0">
            <a:spAutoFit/>
          </a:bodyPr>
          <a:lstStyle/>
          <a:p>
            <a:pPr algn="r"/>
            <a:r>
              <a:rPr lang="en-GB" sz="1400" i="1">
                <a:solidFill>
                  <a:schemeClr val="tx1">
                    <a:lumMod val="85000"/>
                    <a:lumOff val="15000"/>
                  </a:schemeClr>
                </a:solidFill>
              </a:rPr>
              <a:t>Source: DWP, via Stat-Xplore</a:t>
            </a:r>
          </a:p>
        </p:txBody>
      </p:sp>
      <p:graphicFrame>
        <p:nvGraphicFramePr>
          <p:cNvPr id="7" name="Chart 6">
            <a:extLst>
              <a:ext uri="{FF2B5EF4-FFF2-40B4-BE49-F238E27FC236}">
                <a16:creationId xmlns:a16="http://schemas.microsoft.com/office/drawing/2014/main" id="{839D588B-67A6-4B5B-ADDF-6727C4776464}"/>
              </a:ext>
            </a:extLst>
          </p:cNvPr>
          <p:cNvGraphicFramePr>
            <a:graphicFrameLocks noGrp="1"/>
          </p:cNvGraphicFramePr>
          <p:nvPr>
            <p:extLst>
              <p:ext uri="{D42A27DB-BD31-4B8C-83A1-F6EECF244321}">
                <p14:modId xmlns:p14="http://schemas.microsoft.com/office/powerpoint/2010/main" val="527462508"/>
              </p:ext>
            </p:extLst>
          </p:nvPr>
        </p:nvGraphicFramePr>
        <p:xfrm>
          <a:off x="224670" y="1358873"/>
          <a:ext cx="8694659" cy="43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3118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2C60-4110-421A-B75C-51B21719B483}"/>
              </a:ext>
            </a:extLst>
          </p:cNvPr>
          <p:cNvSpPr>
            <a:spLocks noGrp="1"/>
          </p:cNvSpPr>
          <p:nvPr>
            <p:ph type="title"/>
          </p:nvPr>
        </p:nvSpPr>
        <p:spPr>
          <a:xfrm>
            <a:off x="628650" y="469759"/>
            <a:ext cx="7886700" cy="936368"/>
          </a:xfrm>
        </p:spPr>
        <p:txBody>
          <a:bodyPr>
            <a:noAutofit/>
          </a:bodyPr>
          <a:lstStyle/>
          <a:p>
            <a:r>
              <a:rPr lang="en-GB" sz="3000" dirty="0">
                <a:cs typeface="Arial" panose="020B0604020202020204" pitchFamily="34" charset="0"/>
              </a:rPr>
              <a:t>Chart 6: Movement of people onto and off ‘out of work’ benefits</a:t>
            </a:r>
          </a:p>
        </p:txBody>
      </p:sp>
      <p:sp>
        <p:nvSpPr>
          <p:cNvPr id="5" name="TextBox 4">
            <a:extLst>
              <a:ext uri="{FF2B5EF4-FFF2-40B4-BE49-F238E27FC236}">
                <a16:creationId xmlns:a16="http://schemas.microsoft.com/office/drawing/2014/main" id="{D9A4439E-C68E-426E-A57A-5E83DC32A211}"/>
              </a:ext>
            </a:extLst>
          </p:cNvPr>
          <p:cNvSpPr txBox="1"/>
          <p:nvPr/>
        </p:nvSpPr>
        <p:spPr>
          <a:xfrm>
            <a:off x="4119513" y="5615436"/>
            <a:ext cx="4622169" cy="307777"/>
          </a:xfrm>
          <a:prstGeom prst="rect">
            <a:avLst/>
          </a:prstGeom>
          <a:noFill/>
        </p:spPr>
        <p:txBody>
          <a:bodyPr wrap="square" rtlCol="0">
            <a:spAutoFit/>
          </a:bodyPr>
          <a:lstStyle/>
          <a:p>
            <a:pPr algn="r"/>
            <a:r>
              <a:rPr lang="en-GB" sz="1400" i="1" dirty="0"/>
              <a:t>Source: Alternative Claimant Count, DWP, via Stat-Xplore</a:t>
            </a:r>
          </a:p>
        </p:txBody>
      </p:sp>
      <p:graphicFrame>
        <p:nvGraphicFramePr>
          <p:cNvPr id="3" name="Chart 2">
            <a:extLst>
              <a:ext uri="{FF2B5EF4-FFF2-40B4-BE49-F238E27FC236}">
                <a16:creationId xmlns:a16="http://schemas.microsoft.com/office/drawing/2014/main" id="{703C909A-17E6-5141-EF07-E376D53956C8}"/>
              </a:ext>
            </a:extLst>
          </p:cNvPr>
          <p:cNvGraphicFramePr>
            <a:graphicFrameLocks/>
          </p:cNvGraphicFramePr>
          <p:nvPr>
            <p:extLst>
              <p:ext uri="{D42A27DB-BD31-4B8C-83A1-F6EECF244321}">
                <p14:modId xmlns:p14="http://schemas.microsoft.com/office/powerpoint/2010/main" val="919222296"/>
              </p:ext>
            </p:extLst>
          </p:nvPr>
        </p:nvGraphicFramePr>
        <p:xfrm>
          <a:off x="937800" y="1475109"/>
          <a:ext cx="7268400" cy="4215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35269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FF18-03CE-4D0D-8529-37FC080B00C7}"/>
              </a:ext>
            </a:extLst>
          </p:cNvPr>
          <p:cNvSpPr>
            <a:spLocks noGrp="1"/>
          </p:cNvSpPr>
          <p:nvPr>
            <p:ph type="title"/>
          </p:nvPr>
        </p:nvSpPr>
        <p:spPr>
          <a:xfrm>
            <a:off x="699672" y="372581"/>
            <a:ext cx="7886700" cy="936368"/>
          </a:xfrm>
        </p:spPr>
        <p:txBody>
          <a:bodyPr/>
          <a:lstStyle/>
          <a:p>
            <a:r>
              <a:rPr lang="en-GB" b="1" dirty="0"/>
              <a:t>Technical Appendix (1) </a:t>
            </a:r>
          </a:p>
        </p:txBody>
      </p:sp>
      <p:sp>
        <p:nvSpPr>
          <p:cNvPr id="3" name="Content Placeholder 2">
            <a:extLst>
              <a:ext uri="{FF2B5EF4-FFF2-40B4-BE49-F238E27FC236}">
                <a16:creationId xmlns:a16="http://schemas.microsoft.com/office/drawing/2014/main" id="{7D890A8F-2E8E-4979-B1F9-8E3E6D73C9CC}"/>
              </a:ext>
            </a:extLst>
          </p:cNvPr>
          <p:cNvSpPr>
            <a:spLocks noGrp="1"/>
          </p:cNvSpPr>
          <p:nvPr>
            <p:ph idx="1"/>
          </p:nvPr>
        </p:nvSpPr>
        <p:spPr>
          <a:xfrm>
            <a:off x="628650" y="1594805"/>
            <a:ext cx="7886700" cy="4152691"/>
          </a:xfrm>
        </p:spPr>
        <p:txBody>
          <a:bodyPr>
            <a:normAutofit/>
          </a:bodyPr>
          <a:lstStyle/>
          <a:p>
            <a:r>
              <a:rPr lang="en-GB" sz="2000" dirty="0"/>
              <a:t>Local-level unemployment data is not available from a single, timely, reliable source.  </a:t>
            </a:r>
          </a:p>
          <a:p>
            <a:r>
              <a:rPr lang="en-GB" sz="2000" dirty="0"/>
              <a:t>The Office for National Statistics (ONS) model local unemployment data using data from the </a:t>
            </a:r>
            <a:r>
              <a:rPr lang="en-GB" sz="2000" dirty="0">
                <a:hlinkClick r:id="rId2"/>
              </a:rPr>
              <a:t>Annual Population Survey </a:t>
            </a:r>
            <a:r>
              <a:rPr lang="en-GB" sz="2000" dirty="0"/>
              <a:t>and the </a:t>
            </a:r>
            <a:r>
              <a:rPr lang="en-GB" sz="2000" dirty="0">
                <a:hlinkClick r:id="rId3"/>
              </a:rPr>
              <a:t>Claimant Count </a:t>
            </a:r>
            <a:r>
              <a:rPr lang="en-GB" sz="2000" dirty="0"/>
              <a:t>(administrative data on those claiming out-of-work related benefits)</a:t>
            </a:r>
          </a:p>
          <a:p>
            <a:r>
              <a:rPr lang="en-GB" sz="2000" dirty="0"/>
              <a:t>However, this is not available in real or near-time. Modelled unemployment data is released on a quarterly basis and covers the previous 12 months.  So, for example, data released in October 2020, relates to the period July 2019 to June 2020</a:t>
            </a:r>
          </a:p>
          <a:p>
            <a:r>
              <a:rPr lang="en-GB" sz="2000" dirty="0"/>
              <a:t>This is not therefore a useful source for the timely tracking of the impact of Covid-19 on the Buckinghamshire economy </a:t>
            </a:r>
          </a:p>
        </p:txBody>
      </p:sp>
    </p:spTree>
    <p:extLst>
      <p:ext uri="{BB962C8B-B14F-4D97-AF65-F5344CB8AC3E}">
        <p14:creationId xmlns:p14="http://schemas.microsoft.com/office/powerpoint/2010/main" val="2736708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259B-2540-4B93-9E7A-6AA60545F872}"/>
              </a:ext>
            </a:extLst>
          </p:cNvPr>
          <p:cNvSpPr>
            <a:spLocks noGrp="1"/>
          </p:cNvSpPr>
          <p:nvPr>
            <p:ph type="title"/>
          </p:nvPr>
        </p:nvSpPr>
        <p:spPr>
          <a:xfrm>
            <a:off x="628650" y="510466"/>
            <a:ext cx="7886700" cy="936368"/>
          </a:xfrm>
        </p:spPr>
        <p:txBody>
          <a:bodyPr/>
          <a:lstStyle/>
          <a:p>
            <a:r>
              <a:rPr lang="en-GB" b="1"/>
              <a:t>Technical Appendix (2) </a:t>
            </a:r>
          </a:p>
        </p:txBody>
      </p:sp>
      <p:sp>
        <p:nvSpPr>
          <p:cNvPr id="3" name="Content Placeholder 2">
            <a:extLst>
              <a:ext uri="{FF2B5EF4-FFF2-40B4-BE49-F238E27FC236}">
                <a16:creationId xmlns:a16="http://schemas.microsoft.com/office/drawing/2014/main" id="{0BE47549-5F4D-49EC-A6B6-248AC086B502}"/>
              </a:ext>
            </a:extLst>
          </p:cNvPr>
          <p:cNvSpPr>
            <a:spLocks noGrp="1"/>
          </p:cNvSpPr>
          <p:nvPr>
            <p:ph idx="1"/>
          </p:nvPr>
        </p:nvSpPr>
        <p:spPr>
          <a:xfrm>
            <a:off x="628650" y="1530100"/>
            <a:ext cx="7886700" cy="4468642"/>
          </a:xfrm>
        </p:spPr>
        <p:txBody>
          <a:bodyPr>
            <a:normAutofit/>
          </a:bodyPr>
          <a:lstStyle/>
          <a:p>
            <a:r>
              <a:rPr lang="en-GB" sz="2000" dirty="0">
                <a:effectLst/>
                <a:ea typeface="Calibri" panose="020F0502020204030204" pitchFamily="34" charset="0"/>
              </a:rPr>
              <a:t>The Claimant Count </a:t>
            </a:r>
            <a:r>
              <a:rPr lang="en-GB" sz="2000" b="0" i="0" dirty="0">
                <a:effectLst/>
              </a:rPr>
              <a:t>counts the number of people claiming Jobseeker's Allowance plus those who claim Universal Credit and are required to seek work and be available for work. </a:t>
            </a:r>
          </a:p>
          <a:p>
            <a:r>
              <a:rPr lang="en-GB" sz="2000" dirty="0">
                <a:ea typeface="Calibri" panose="020F0502020204030204" pitchFamily="34" charset="0"/>
              </a:rPr>
              <a:t>It is a measure of the number of people claiming ‘out-of-work’ related benefits. </a:t>
            </a:r>
            <a:endParaRPr lang="en-GB" sz="2800" dirty="0">
              <a:effectLst/>
              <a:ea typeface="Calibri" panose="020F0502020204030204" pitchFamily="34" charset="0"/>
            </a:endParaRPr>
          </a:p>
          <a:p>
            <a:r>
              <a:rPr lang="en-GB" sz="2000" dirty="0">
                <a:effectLst/>
                <a:latin typeface="Calibri" panose="020F0502020204030204" pitchFamily="34" charset="0"/>
                <a:ea typeface="Calibri" panose="020F0502020204030204" pitchFamily="34" charset="0"/>
              </a:rPr>
              <a:t>Whilst the Claimant Count is not a measure of unemployment, it is a useful proxy at the local level</a:t>
            </a:r>
          </a:p>
          <a:p>
            <a:r>
              <a:rPr lang="en-GB" sz="2000" dirty="0">
                <a:effectLst/>
                <a:latin typeface="Calibri" panose="020F0502020204030204" pitchFamily="34" charset="0"/>
                <a:ea typeface="Calibri" panose="020F0502020204030204" pitchFamily="34" charset="0"/>
              </a:rPr>
              <a:t>It is also a timely measure</a:t>
            </a:r>
            <a:r>
              <a:rPr lang="en-GB" sz="2000" dirty="0">
                <a:latin typeface="Calibri" panose="020F0502020204030204" pitchFamily="34" charset="0"/>
                <a:ea typeface="Calibri" panose="020F0502020204030204" pitchFamily="34" charset="0"/>
              </a:rPr>
              <a:t> as d</a:t>
            </a:r>
            <a:r>
              <a:rPr lang="en-GB" sz="2000" dirty="0">
                <a:effectLst/>
                <a:latin typeface="Calibri" panose="020F0502020204030204" pitchFamily="34" charset="0"/>
                <a:ea typeface="Calibri" panose="020F0502020204030204" pitchFamily="34" charset="0"/>
              </a:rPr>
              <a:t>ata is released on a monthly basis.  Data released in the second week in October 2020 for example, measures the number of claimants in the month to the second week in September 2020. </a:t>
            </a:r>
          </a:p>
          <a:p>
            <a:endParaRPr lang="en-GB" sz="15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78340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8C4F-6D3B-4691-B03B-AAB38221ED2A}"/>
              </a:ext>
            </a:extLst>
          </p:cNvPr>
          <p:cNvSpPr>
            <a:spLocks noGrp="1"/>
          </p:cNvSpPr>
          <p:nvPr>
            <p:ph type="title"/>
          </p:nvPr>
        </p:nvSpPr>
        <p:spPr>
          <a:xfrm>
            <a:off x="628650" y="252321"/>
            <a:ext cx="7886700" cy="936368"/>
          </a:xfrm>
        </p:spPr>
        <p:txBody>
          <a:bodyPr/>
          <a:lstStyle/>
          <a:p>
            <a:r>
              <a:rPr lang="en-GB" b="1"/>
              <a:t>Technical Appendix (3) </a:t>
            </a:r>
          </a:p>
        </p:txBody>
      </p:sp>
      <p:sp>
        <p:nvSpPr>
          <p:cNvPr id="3" name="Content Placeholder 2">
            <a:extLst>
              <a:ext uri="{FF2B5EF4-FFF2-40B4-BE49-F238E27FC236}">
                <a16:creationId xmlns:a16="http://schemas.microsoft.com/office/drawing/2014/main" id="{350C5F87-280E-49AE-B638-8D06F423FCDE}"/>
              </a:ext>
            </a:extLst>
          </p:cNvPr>
          <p:cNvSpPr>
            <a:spLocks noGrp="1"/>
          </p:cNvSpPr>
          <p:nvPr>
            <p:ph idx="1"/>
          </p:nvPr>
        </p:nvSpPr>
        <p:spPr>
          <a:xfrm>
            <a:off x="628650" y="1188689"/>
            <a:ext cx="7886700" cy="4567685"/>
          </a:xfrm>
        </p:spPr>
        <p:txBody>
          <a:bodyPr>
            <a:normAutofit fontScale="92500" lnSpcReduction="20000"/>
          </a:bodyPr>
          <a:lstStyle/>
          <a:p>
            <a:pPr marL="0" indent="0">
              <a:buNone/>
            </a:pPr>
            <a:r>
              <a:rPr lang="en-GB" sz="1600" dirty="0">
                <a:ea typeface="Calibri" panose="020F0502020204030204" pitchFamily="34" charset="0"/>
              </a:rPr>
              <a:t>Some key things to bear in mind when interpreting this data… </a:t>
            </a:r>
          </a:p>
          <a:p>
            <a:pPr marL="0" indent="0">
              <a:buNone/>
            </a:pPr>
            <a:endParaRPr lang="en-GB" sz="1600" dirty="0">
              <a:ea typeface="Calibri" panose="020F0502020204030204" pitchFamily="34" charset="0"/>
            </a:endParaRPr>
          </a:p>
          <a:p>
            <a:pPr lvl="1">
              <a:lnSpc>
                <a:spcPct val="120000"/>
              </a:lnSpc>
            </a:pPr>
            <a:r>
              <a:rPr lang="en-GB" sz="1600" dirty="0">
                <a:effectLst/>
                <a:ea typeface="Calibri" panose="020F0502020204030204" pitchFamily="34" charset="0"/>
              </a:rPr>
              <a:t>Not all those who are unemployed claim benefits</a:t>
            </a:r>
            <a:r>
              <a:rPr lang="en-GB" sz="1600" dirty="0">
                <a:ea typeface="Calibri" panose="020F0502020204030204" pitchFamily="34" charset="0"/>
              </a:rPr>
              <a:t>.  </a:t>
            </a:r>
            <a:r>
              <a:rPr lang="en-GB" sz="1600" dirty="0">
                <a:ea typeface="Calibri" panose="020F0502020204030204" pitchFamily="34" charset="0"/>
                <a:cs typeface="Arial" panose="020B0604020202020204" pitchFamily="34" charset="0"/>
              </a:rPr>
              <a:t>This is l</a:t>
            </a:r>
            <a:r>
              <a:rPr lang="en-GB" sz="1600" b="0" i="0" dirty="0">
                <a:effectLst/>
                <a:cs typeface="Arial" panose="020B0604020202020204" pitchFamily="34" charset="0"/>
              </a:rPr>
              <a:t>argely due to people finding new work very quickly or having other sources of financial support at home. </a:t>
            </a:r>
            <a:endParaRPr lang="en-GB" sz="1600" dirty="0">
              <a:ea typeface="Calibri" panose="020F0502020204030204" pitchFamily="34" charset="0"/>
              <a:cs typeface="Arial" panose="020B0604020202020204" pitchFamily="34" charset="0"/>
            </a:endParaRPr>
          </a:p>
          <a:p>
            <a:pPr lvl="1">
              <a:lnSpc>
                <a:spcPct val="120000"/>
              </a:lnSpc>
            </a:pPr>
            <a:r>
              <a:rPr lang="en-GB" sz="1600" dirty="0">
                <a:ea typeface="Calibri" panose="020F0502020204030204" pitchFamily="34" charset="0"/>
              </a:rPr>
              <a:t>In normal (non-pandemic) times, it is estimated that around 55% of unemployed Buckinghamshire residents claim benefits and are therefore counted within the Claimant Count.  A much lower proportion than the national average.  </a:t>
            </a:r>
            <a:endParaRPr lang="en-GB" sz="1600" dirty="0">
              <a:effectLst/>
              <a:ea typeface="Calibri" panose="020F0502020204030204" pitchFamily="34" charset="0"/>
            </a:endParaRPr>
          </a:p>
          <a:p>
            <a:pPr lvl="1">
              <a:lnSpc>
                <a:spcPct val="120000"/>
              </a:lnSpc>
            </a:pPr>
            <a:r>
              <a:rPr lang="en-GB" sz="1600" dirty="0">
                <a:effectLst/>
                <a:ea typeface="Calibri" panose="020F0502020204030204" pitchFamily="34" charset="0"/>
              </a:rPr>
              <a:t>Not all those counted within the Claimant Count are unemployed (some are working a </a:t>
            </a:r>
            <a:r>
              <a:rPr lang="en-GB" sz="1600" dirty="0">
                <a:ea typeface="Calibri" panose="020F0502020204030204" pitchFamily="34" charset="0"/>
              </a:rPr>
              <a:t>low number of</a:t>
            </a:r>
            <a:r>
              <a:rPr lang="en-GB" sz="1600" dirty="0">
                <a:effectLst/>
                <a:ea typeface="Calibri" panose="020F0502020204030204" pitchFamily="34" charset="0"/>
              </a:rPr>
              <a:t> hours and / or are earning a low income). </a:t>
            </a:r>
          </a:p>
          <a:p>
            <a:pPr lvl="1">
              <a:lnSpc>
                <a:spcPct val="120000"/>
              </a:lnSpc>
            </a:pPr>
            <a:r>
              <a:rPr lang="en-GB" sz="1600" dirty="0">
                <a:effectLst/>
                <a:ea typeface="Calibri" panose="020F0502020204030204" pitchFamily="34" charset="0"/>
              </a:rPr>
              <a:t>Due to the phased nature of recent changes to the benefits system, the Claimant Count cannot be used to measure historical trends. </a:t>
            </a:r>
          </a:p>
          <a:p>
            <a:pPr lvl="1">
              <a:lnSpc>
                <a:spcPct val="120000"/>
              </a:lnSpc>
            </a:pPr>
            <a:r>
              <a:rPr lang="en-GB" sz="1600" dirty="0">
                <a:effectLst/>
                <a:ea typeface="Calibri" panose="020F0502020204030204" pitchFamily="34" charset="0"/>
              </a:rPr>
              <a:t>DWP therefore publish the </a:t>
            </a:r>
            <a:r>
              <a:rPr lang="en-GB" sz="1600" dirty="0">
                <a:effectLst/>
                <a:ea typeface="Calibri" panose="020F0502020204030204" pitchFamily="34" charset="0"/>
                <a:hlinkClick r:id="rId2"/>
              </a:rPr>
              <a:t>Alternative Claimant Count</a:t>
            </a:r>
            <a:r>
              <a:rPr lang="en-GB" sz="1600" dirty="0">
                <a:effectLst/>
                <a:ea typeface="Calibri" panose="020F0502020204030204" pitchFamily="34" charset="0"/>
              </a:rPr>
              <a:t>, </a:t>
            </a:r>
            <a:r>
              <a:rPr lang="en-GB" sz="1600" b="0" i="0" dirty="0">
                <a:solidFill>
                  <a:srgbClr val="0B0C0C"/>
                </a:solidFill>
                <a:effectLst/>
              </a:rPr>
              <a:t>which models what the count would have been if Universal Credit had been in place since 2013. This data is less timely than the Claimant Count itself.  For example, data for August 2020 was published in October 2020.  And is published quarterly rather than monthly. </a:t>
            </a:r>
          </a:p>
          <a:p>
            <a:pPr lvl="1">
              <a:lnSpc>
                <a:spcPct val="120000"/>
              </a:lnSpc>
            </a:pPr>
            <a:r>
              <a:rPr lang="en-GB" sz="1600" dirty="0">
                <a:ea typeface="Calibri" panose="020F0502020204030204" pitchFamily="34" charset="0"/>
              </a:rPr>
              <a:t>Buckinghamshire LEP will therefore track and publish commentary on both the Claimant Count and the Alternative Claimant Count.</a:t>
            </a:r>
            <a:endParaRPr lang="en-GB" sz="1600" dirty="0"/>
          </a:p>
        </p:txBody>
      </p:sp>
    </p:spTree>
    <p:extLst>
      <p:ext uri="{BB962C8B-B14F-4D97-AF65-F5344CB8AC3E}">
        <p14:creationId xmlns:p14="http://schemas.microsoft.com/office/powerpoint/2010/main" val="3065768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FBBF78-035C-4D11-8009-9DE062A078E3}"/>
              </a:ext>
            </a:extLst>
          </p:cNvPr>
          <p:cNvSpPr>
            <a:spLocks noGrp="1"/>
          </p:cNvSpPr>
          <p:nvPr>
            <p:ph idx="1"/>
          </p:nvPr>
        </p:nvSpPr>
        <p:spPr>
          <a:xfrm>
            <a:off x="504363" y="572024"/>
            <a:ext cx="7886700" cy="4364044"/>
          </a:xfrm>
        </p:spPr>
        <p:txBody>
          <a:bodyPr>
            <a:normAutofit lnSpcReduction="10000"/>
          </a:bodyPr>
          <a:lstStyle/>
          <a:p>
            <a:pPr marL="0" indent="0">
              <a:buNone/>
            </a:pPr>
            <a:r>
              <a:rPr lang="en-GB" dirty="0"/>
              <a:t>For further information on the information presented within this slide deck please contact James Moorhouse – </a:t>
            </a:r>
            <a:r>
              <a:rPr lang="en-GB" dirty="0">
                <a:hlinkClick r:id="rId2"/>
              </a:rPr>
              <a:t>james.moorhouse@buckslep.co.uk</a:t>
            </a:r>
            <a:r>
              <a:rPr lang="en-GB" dirty="0"/>
              <a:t> </a:t>
            </a:r>
          </a:p>
          <a:p>
            <a:pPr marL="0" indent="0">
              <a:buNone/>
            </a:pPr>
            <a:endParaRPr lang="en-GB" dirty="0"/>
          </a:p>
          <a:p>
            <a:pPr marL="0" indent="0">
              <a:buNone/>
            </a:pPr>
            <a:r>
              <a:rPr lang="en-GB" dirty="0"/>
              <a:t>Links below to the data tables used are below ..</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Alternative Claimant Count</a:t>
            </a:r>
          </a:p>
          <a:p>
            <a:pPr marL="0" indent="0">
              <a:buNone/>
            </a:pPr>
            <a:endParaRPr lang="en-GB" dirty="0"/>
          </a:p>
          <a:p>
            <a:pPr marL="0" indent="0">
              <a:buNone/>
            </a:pPr>
            <a:r>
              <a:rPr lang="en-GB" dirty="0"/>
              <a:t>Further analysis of the impact of Covid-19 on the Buckinghamshire economy can be found on the Buckinghamshire Economic Observatory website – </a:t>
            </a:r>
            <a:r>
              <a:rPr lang="en-GB" dirty="0">
                <a:hlinkClick r:id="rId3"/>
              </a:rPr>
              <a:t>www.buckseconomy.co.uk</a:t>
            </a:r>
            <a:r>
              <a:rPr lang="en-GB" dirty="0"/>
              <a:t> </a:t>
            </a:r>
          </a:p>
        </p:txBody>
      </p:sp>
      <p:sp>
        <p:nvSpPr>
          <p:cNvPr id="4" name="Text Placeholder 1">
            <a:extLst>
              <a:ext uri="{FF2B5EF4-FFF2-40B4-BE49-F238E27FC236}">
                <a16:creationId xmlns:a16="http://schemas.microsoft.com/office/drawing/2014/main" id="{76F527FE-4C5A-49CE-ADBD-5E387933E4A3}"/>
              </a:ext>
            </a:extLst>
          </p:cNvPr>
          <p:cNvSpPr txBox="1">
            <a:spLocks/>
          </p:cNvSpPr>
          <p:nvPr/>
        </p:nvSpPr>
        <p:spPr>
          <a:xfrm>
            <a:off x="545287" y="4175878"/>
            <a:ext cx="525542" cy="582811"/>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b="1"/>
          </a:p>
        </p:txBody>
      </p:sp>
      <p:pic>
        <p:nvPicPr>
          <p:cNvPr id="5" name="Picture 2" descr="Twitter Logo transparent PNG - StickPNG">
            <a:extLst>
              <a:ext uri="{FF2B5EF4-FFF2-40B4-BE49-F238E27FC236}">
                <a16:creationId xmlns:a16="http://schemas.microsoft.com/office/drawing/2014/main" id="{4A5B01E7-2CBA-45F7-B420-6D15C688AA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363" y="5173840"/>
            <a:ext cx="525542" cy="5255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2A5E8C1-9E06-4A65-9B36-A3E23E3DB638}"/>
              </a:ext>
            </a:extLst>
          </p:cNvPr>
          <p:cNvSpPr txBox="1"/>
          <p:nvPr/>
        </p:nvSpPr>
        <p:spPr>
          <a:xfrm>
            <a:off x="1029905" y="5113446"/>
            <a:ext cx="7013359" cy="646331"/>
          </a:xfrm>
          <a:prstGeom prst="rect">
            <a:avLst/>
          </a:prstGeom>
          <a:noFill/>
        </p:spPr>
        <p:txBody>
          <a:bodyPr wrap="square" rtlCol="0">
            <a:spAutoFit/>
          </a:bodyPr>
          <a:lstStyle/>
          <a:p>
            <a:r>
              <a:rPr lang="en-GB"/>
              <a:t>Follow @caroline_BLEP for tweets about </a:t>
            </a:r>
            <a:r>
              <a:rPr lang="en-GB" b="0" i="0">
                <a:effectLst/>
              </a:rPr>
              <a:t>the Buckinghamshire economy and labour market </a:t>
            </a:r>
            <a:endParaRPr lang="en-GB"/>
          </a:p>
        </p:txBody>
      </p:sp>
      <p:graphicFrame>
        <p:nvGraphicFramePr>
          <p:cNvPr id="7" name="Object 6">
            <a:extLst>
              <a:ext uri="{FF2B5EF4-FFF2-40B4-BE49-F238E27FC236}">
                <a16:creationId xmlns:a16="http://schemas.microsoft.com/office/drawing/2014/main" id="{ED1044C0-0F86-B76C-D1CE-7C2558D0ADE8}"/>
              </a:ext>
            </a:extLst>
          </p:cNvPr>
          <p:cNvGraphicFramePr>
            <a:graphicFrameLocks noChangeAspect="1"/>
          </p:cNvGraphicFramePr>
          <p:nvPr>
            <p:extLst>
              <p:ext uri="{D42A27DB-BD31-4B8C-83A1-F6EECF244321}">
                <p14:modId xmlns:p14="http://schemas.microsoft.com/office/powerpoint/2010/main" val="1509714366"/>
              </p:ext>
            </p:extLst>
          </p:nvPr>
        </p:nvGraphicFramePr>
        <p:xfrm>
          <a:off x="3761715" y="3043237"/>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480" progId="Excel.Sheet.12">
                  <p:embed/>
                </p:oleObj>
              </mc:Choice>
              <mc:Fallback>
                <p:oleObj name="Worksheet" showAsIcon="1" r:id="rId5" imgW="914400" imgH="771480" progId="Excel.Sheet.12">
                  <p:embed/>
                  <p:pic>
                    <p:nvPicPr>
                      <p:cNvPr id="7" name="Object 6">
                        <a:extLst>
                          <a:ext uri="{FF2B5EF4-FFF2-40B4-BE49-F238E27FC236}">
                            <a16:creationId xmlns:a16="http://schemas.microsoft.com/office/drawing/2014/main" id="{ED1044C0-0F86-B76C-D1CE-7C2558D0ADE8}"/>
                          </a:ext>
                        </a:extLst>
                      </p:cNvPr>
                      <p:cNvPicPr/>
                      <p:nvPr/>
                    </p:nvPicPr>
                    <p:blipFill>
                      <a:blip r:embed="rId6"/>
                      <a:stretch>
                        <a:fillRect/>
                      </a:stretch>
                    </p:blipFill>
                    <p:spPr>
                      <a:xfrm>
                        <a:off x="3761715" y="3043237"/>
                        <a:ext cx="914400" cy="77152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028A8E5-56F2-C8B4-F59A-42B70F3302C5}"/>
              </a:ext>
            </a:extLst>
          </p:cNvPr>
          <p:cNvGraphicFramePr>
            <a:graphicFrameLocks noChangeAspect="1"/>
          </p:cNvGraphicFramePr>
          <p:nvPr>
            <p:extLst>
              <p:ext uri="{D42A27DB-BD31-4B8C-83A1-F6EECF244321}">
                <p14:modId xmlns:p14="http://schemas.microsoft.com/office/powerpoint/2010/main" val="2317272948"/>
              </p:ext>
            </p:extLst>
          </p:nvPr>
        </p:nvGraphicFramePr>
        <p:xfrm>
          <a:off x="2354094" y="2357964"/>
          <a:ext cx="914400" cy="792163"/>
        </p:xfrm>
        <a:graphic>
          <a:graphicData uri="http://schemas.openxmlformats.org/presentationml/2006/ole">
            <mc:AlternateContent xmlns:mc="http://schemas.openxmlformats.org/markup-compatibility/2006">
              <mc:Choice xmlns:v="urn:schemas-microsoft-com:vml" Requires="v">
                <p:oleObj name="Worksheet" showAsIcon="1" r:id="rId7" imgW="914400" imgH="792360" progId="Excel.Sheet.12">
                  <p:embed/>
                </p:oleObj>
              </mc:Choice>
              <mc:Fallback>
                <p:oleObj name="Worksheet" showAsIcon="1" r:id="rId7" imgW="914400" imgH="792360" progId="Excel.Sheet.12">
                  <p:embed/>
                  <p:pic>
                    <p:nvPicPr>
                      <p:cNvPr id="8" name="Object 7">
                        <a:extLst>
                          <a:ext uri="{FF2B5EF4-FFF2-40B4-BE49-F238E27FC236}">
                            <a16:creationId xmlns:a16="http://schemas.microsoft.com/office/drawing/2014/main" id="{7028A8E5-56F2-C8B4-F59A-42B70F3302C5}"/>
                          </a:ext>
                        </a:extLst>
                      </p:cNvPr>
                      <p:cNvPicPr/>
                      <p:nvPr/>
                    </p:nvPicPr>
                    <p:blipFill>
                      <a:blip r:embed="rId8"/>
                      <a:stretch>
                        <a:fillRect/>
                      </a:stretch>
                    </p:blipFill>
                    <p:spPr>
                      <a:xfrm>
                        <a:off x="2354094" y="2357964"/>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410096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276EB-7AE3-46D3-9D88-8FEE8750A58F}"/>
              </a:ext>
            </a:extLst>
          </p:cNvPr>
          <p:cNvSpPr>
            <a:spLocks noGrp="1"/>
          </p:cNvSpPr>
          <p:nvPr>
            <p:ph type="ctrTitle"/>
          </p:nvPr>
        </p:nvSpPr>
        <p:spPr/>
        <p:txBody>
          <a:bodyPr>
            <a:normAutofit/>
          </a:bodyPr>
          <a:lstStyle/>
          <a:p>
            <a:r>
              <a:rPr lang="en-GB" sz="3600" b="1"/>
              <a:t>Buckinghamshire’s Claimant Count and Alternative Claimant Count </a:t>
            </a:r>
          </a:p>
        </p:txBody>
      </p:sp>
      <p:sp>
        <p:nvSpPr>
          <p:cNvPr id="3" name="Subtitle 2">
            <a:extLst>
              <a:ext uri="{FF2B5EF4-FFF2-40B4-BE49-F238E27FC236}">
                <a16:creationId xmlns:a16="http://schemas.microsoft.com/office/drawing/2014/main" id="{A8581A80-8624-4DBD-8F01-21E1161B08F0}"/>
              </a:ext>
            </a:extLst>
          </p:cNvPr>
          <p:cNvSpPr>
            <a:spLocks noGrp="1"/>
          </p:cNvSpPr>
          <p:nvPr>
            <p:ph type="subTitle" idx="1"/>
          </p:nvPr>
        </p:nvSpPr>
        <p:spPr/>
        <p:txBody>
          <a:bodyPr>
            <a:normAutofit/>
          </a:bodyPr>
          <a:lstStyle/>
          <a:p>
            <a:r>
              <a:rPr lang="en-GB" sz="2800" b="1" dirty="0"/>
              <a:t>February 2023</a:t>
            </a:r>
          </a:p>
        </p:txBody>
      </p:sp>
    </p:spTree>
    <p:extLst>
      <p:ext uri="{BB962C8B-B14F-4D97-AF65-F5344CB8AC3E}">
        <p14:creationId xmlns:p14="http://schemas.microsoft.com/office/powerpoint/2010/main" val="177421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13CB6-8243-4F5D-861A-A0A469C89BA9}"/>
              </a:ext>
            </a:extLst>
          </p:cNvPr>
          <p:cNvSpPr>
            <a:spLocks noGrp="1"/>
          </p:cNvSpPr>
          <p:nvPr>
            <p:ph type="title"/>
          </p:nvPr>
        </p:nvSpPr>
        <p:spPr>
          <a:xfrm>
            <a:off x="628650" y="301835"/>
            <a:ext cx="7886700" cy="936368"/>
          </a:xfrm>
        </p:spPr>
        <p:txBody>
          <a:bodyPr/>
          <a:lstStyle/>
          <a:p>
            <a:r>
              <a:rPr lang="en-GB" b="1"/>
              <a:t>Background </a:t>
            </a:r>
          </a:p>
        </p:txBody>
      </p:sp>
      <p:sp>
        <p:nvSpPr>
          <p:cNvPr id="3" name="Content Placeholder 2">
            <a:extLst>
              <a:ext uri="{FF2B5EF4-FFF2-40B4-BE49-F238E27FC236}">
                <a16:creationId xmlns:a16="http://schemas.microsoft.com/office/drawing/2014/main" id="{FA597EE2-691B-4C1F-8F1F-91692D42E915}"/>
              </a:ext>
            </a:extLst>
          </p:cNvPr>
          <p:cNvSpPr>
            <a:spLocks noGrp="1"/>
          </p:cNvSpPr>
          <p:nvPr>
            <p:ph idx="1"/>
          </p:nvPr>
        </p:nvSpPr>
        <p:spPr>
          <a:xfrm>
            <a:off x="628650" y="1448553"/>
            <a:ext cx="7886700" cy="4152691"/>
          </a:xfrm>
        </p:spPr>
        <p:txBody>
          <a:bodyPr>
            <a:normAutofit/>
          </a:bodyPr>
          <a:lstStyle/>
          <a:p>
            <a:pPr marL="0" indent="0">
              <a:buNone/>
            </a:pPr>
            <a:r>
              <a:rPr lang="en-GB" sz="2400">
                <a:cs typeface="Arial" panose="020B0604020202020204" pitchFamily="34" charset="0"/>
              </a:rPr>
              <a:t>This report provides a monthly summary of the number of Buckinghamshire residents claiming ‘out-of-work’ related benefits (the Claimant Count and Alternative Claimant Count). </a:t>
            </a:r>
          </a:p>
          <a:p>
            <a:pPr marL="0" indent="0">
              <a:buNone/>
            </a:pPr>
            <a:endParaRPr lang="en-GB" sz="2400">
              <a:cs typeface="Arial" panose="020B0604020202020204" pitchFamily="34" charset="0"/>
            </a:endParaRPr>
          </a:p>
          <a:p>
            <a:pPr marL="0" indent="0">
              <a:buNone/>
            </a:pPr>
            <a:r>
              <a:rPr lang="en-GB" sz="2400">
                <a:cs typeface="Arial" panose="020B0604020202020204" pitchFamily="34" charset="0"/>
              </a:rPr>
              <a:t>Data is sourced from the Department for Work and Pensions (DWP) and can be found in varying configurations on the </a:t>
            </a:r>
            <a:r>
              <a:rPr lang="en-GB" sz="2400">
                <a:cs typeface="Arial" panose="020B0604020202020204" pitchFamily="34" charset="0"/>
                <a:hlinkClick r:id="rId2"/>
              </a:rPr>
              <a:t>NOMIS</a:t>
            </a:r>
            <a:r>
              <a:rPr lang="en-GB" sz="2400">
                <a:cs typeface="Arial" panose="020B0604020202020204" pitchFamily="34" charset="0"/>
              </a:rPr>
              <a:t>, </a:t>
            </a:r>
            <a:r>
              <a:rPr lang="en-GB" sz="2400">
                <a:cs typeface="Arial" panose="020B0604020202020204" pitchFamily="34" charset="0"/>
                <a:hlinkClick r:id="rId3"/>
              </a:rPr>
              <a:t>Stat-Explore</a:t>
            </a:r>
            <a:r>
              <a:rPr lang="en-GB" sz="2400">
                <a:cs typeface="Arial" panose="020B0604020202020204" pitchFamily="34" charset="0"/>
              </a:rPr>
              <a:t> and </a:t>
            </a:r>
            <a:r>
              <a:rPr lang="en-GB" sz="2400">
                <a:cs typeface="Arial" panose="020B0604020202020204" pitchFamily="34" charset="0"/>
                <a:hlinkClick r:id="rId4"/>
              </a:rPr>
              <a:t>DWP</a:t>
            </a:r>
            <a:r>
              <a:rPr lang="en-GB" sz="2400">
                <a:cs typeface="Arial" panose="020B0604020202020204" pitchFamily="34" charset="0"/>
              </a:rPr>
              <a:t> websites. </a:t>
            </a:r>
          </a:p>
          <a:p>
            <a:pPr marL="0" indent="0">
              <a:buNone/>
            </a:pPr>
            <a:endParaRPr lang="en-GB" sz="2400">
              <a:cs typeface="Arial" panose="020B0604020202020204" pitchFamily="34" charset="0"/>
            </a:endParaRPr>
          </a:p>
          <a:p>
            <a:pPr marL="0" indent="0">
              <a:buNone/>
            </a:pPr>
            <a:r>
              <a:rPr lang="en-GB" sz="2400">
                <a:cs typeface="Arial" panose="020B0604020202020204" pitchFamily="34" charset="0"/>
              </a:rPr>
              <a:t>A full explanation of the two measures can be found in the Technical Appendix at the end of this report.  </a:t>
            </a:r>
          </a:p>
          <a:p>
            <a:pPr marL="0" indent="0">
              <a:buNone/>
            </a:pPr>
            <a:endParaRPr lang="en-GB"/>
          </a:p>
        </p:txBody>
      </p:sp>
    </p:spTree>
    <p:extLst>
      <p:ext uri="{BB962C8B-B14F-4D97-AF65-F5344CB8AC3E}">
        <p14:creationId xmlns:p14="http://schemas.microsoft.com/office/powerpoint/2010/main" val="3806578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0172-0BCB-4846-86B4-38E883737772}"/>
              </a:ext>
            </a:extLst>
          </p:cNvPr>
          <p:cNvSpPr>
            <a:spLocks noGrp="1"/>
          </p:cNvSpPr>
          <p:nvPr>
            <p:ph type="title"/>
          </p:nvPr>
        </p:nvSpPr>
        <p:spPr>
          <a:xfrm>
            <a:off x="628650" y="264127"/>
            <a:ext cx="7886700" cy="936368"/>
          </a:xfrm>
        </p:spPr>
        <p:txBody>
          <a:bodyPr/>
          <a:lstStyle/>
          <a:p>
            <a:r>
              <a:rPr lang="en-GB" dirty="0"/>
              <a:t>Headlines – January 2023 </a:t>
            </a:r>
          </a:p>
        </p:txBody>
      </p:sp>
      <p:sp>
        <p:nvSpPr>
          <p:cNvPr id="3" name="Content Placeholder 2">
            <a:extLst>
              <a:ext uri="{FF2B5EF4-FFF2-40B4-BE49-F238E27FC236}">
                <a16:creationId xmlns:a16="http://schemas.microsoft.com/office/drawing/2014/main" id="{FAE1525F-F82A-4FBC-9623-A842608A0A34}"/>
              </a:ext>
            </a:extLst>
          </p:cNvPr>
          <p:cNvSpPr>
            <a:spLocks noGrp="1"/>
          </p:cNvSpPr>
          <p:nvPr>
            <p:ph idx="1"/>
          </p:nvPr>
        </p:nvSpPr>
        <p:spPr>
          <a:xfrm>
            <a:off x="732344" y="1200494"/>
            <a:ext cx="7886700" cy="4870368"/>
          </a:xfrm>
        </p:spPr>
        <p:txBody>
          <a:bodyPr>
            <a:normAutofit fontScale="92500" lnSpcReduction="20000"/>
          </a:bodyPr>
          <a:lstStyle/>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In January 2023, </a:t>
            </a:r>
            <a:r>
              <a:rPr lang="en-GB" sz="1400" b="1" dirty="0">
                <a:effectLst/>
                <a:latin typeface="Calibri" panose="020F0502020204030204" pitchFamily="34" charset="0"/>
                <a:ea typeface="Times New Roman" panose="02020603050405020304" pitchFamily="18" charset="0"/>
              </a:rPr>
              <a:t>8</a:t>
            </a:r>
            <a:r>
              <a:rPr lang="en-GB" sz="1400" b="1" dirty="0">
                <a:latin typeface="Calibri" panose="020F0502020204030204" pitchFamily="34" charset="0"/>
                <a:ea typeface="Times New Roman" panose="02020603050405020304" pitchFamily="18" charset="0"/>
              </a:rPr>
              <a:t>,825</a:t>
            </a:r>
            <a:r>
              <a:rPr lang="en-GB" sz="1400" dirty="0">
                <a:effectLst/>
                <a:latin typeface="Calibri" panose="020F0502020204030204" pitchFamily="34" charset="0"/>
                <a:ea typeface="Times New Roman" panose="02020603050405020304" pitchFamily="18" charset="0"/>
              </a:rPr>
              <a:t> Buckinghamshire residents were claiming ‘ou</a:t>
            </a:r>
            <a:r>
              <a:rPr lang="en-GB" sz="1400" dirty="0">
                <a:latin typeface="Calibri" panose="020F0502020204030204" pitchFamily="34" charset="0"/>
                <a:ea typeface="Times New Roman" panose="02020603050405020304" pitchFamily="18" charset="0"/>
              </a:rPr>
              <a:t>t-of-work’ related benefits (the Claimant Count). </a:t>
            </a:r>
            <a:endParaRPr lang="en-GB" sz="1400" dirty="0">
              <a:effectLst/>
              <a:latin typeface="Calibri" panose="020F0502020204030204" pitchFamily="34" charset="0"/>
              <a:ea typeface="Times New Roman" panose="02020603050405020304" pitchFamily="18" charset="0"/>
            </a:endParaRPr>
          </a:p>
          <a:p>
            <a:pPr marL="342900" indent="-342900">
              <a:lnSpc>
                <a:spcPct val="120000"/>
              </a:lnSpc>
              <a:buFont typeface="Symbol" panose="05050102010706020507" pitchFamily="18" charset="2"/>
              <a:buChar char=""/>
            </a:pPr>
            <a:r>
              <a:rPr lang="en-GB" sz="1400" dirty="0">
                <a:latin typeface="Calibri" panose="020F0502020204030204" pitchFamily="34" charset="0"/>
                <a:ea typeface="Times New Roman" panose="02020603050405020304" pitchFamily="18" charset="0"/>
              </a:rPr>
              <a:t>The number of claimants in Buckinghamshire </a:t>
            </a:r>
            <a:r>
              <a:rPr lang="en-GB" sz="1400" b="1" dirty="0">
                <a:latin typeface="Calibri" panose="020F0502020204030204" pitchFamily="34" charset="0"/>
                <a:ea typeface="Times New Roman" panose="02020603050405020304" pitchFamily="18" charset="0"/>
              </a:rPr>
              <a:t>rose by 110 </a:t>
            </a:r>
            <a:r>
              <a:rPr lang="en-GB" sz="1400" dirty="0">
                <a:latin typeface="Calibri" panose="020F0502020204030204" pitchFamily="34" charset="0"/>
                <a:ea typeface="Times New Roman" panose="02020603050405020304" pitchFamily="18" charset="0"/>
              </a:rPr>
              <a:t>between December 2022 and January 2023.</a:t>
            </a:r>
            <a:endParaRPr lang="en-GB" sz="1400" dirty="0">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There were </a:t>
            </a:r>
            <a:r>
              <a:rPr lang="en-GB" sz="1400" b="1" dirty="0">
                <a:effectLst/>
                <a:latin typeface="Calibri" panose="020F0502020204030204" pitchFamily="34" charset="0"/>
                <a:ea typeface="Times New Roman" panose="02020603050405020304" pitchFamily="18" charset="0"/>
              </a:rPr>
              <a:t>3</a:t>
            </a:r>
            <a:r>
              <a:rPr lang="en-GB" sz="1400" b="1" dirty="0">
                <a:latin typeface="Calibri" panose="020F0502020204030204" pitchFamily="34" charset="0"/>
                <a:ea typeface="Times New Roman" panose="02020603050405020304" pitchFamily="18" charset="0"/>
              </a:rPr>
              <a:t>,285</a:t>
            </a:r>
            <a:r>
              <a:rPr lang="en-GB" sz="1400" dirty="0">
                <a:effectLst/>
                <a:latin typeface="Calibri" panose="020F0502020204030204" pitchFamily="34" charset="0"/>
                <a:ea typeface="Times New Roman" panose="02020603050405020304" pitchFamily="18" charset="0"/>
              </a:rPr>
              <a:t> more claimants in Buckinghamshire in </a:t>
            </a:r>
            <a:r>
              <a:rPr lang="en-GB" sz="1400" dirty="0">
                <a:latin typeface="Calibri" panose="020F0502020204030204" pitchFamily="34" charset="0"/>
                <a:ea typeface="Times New Roman" panose="02020603050405020304" pitchFamily="18" charset="0"/>
              </a:rPr>
              <a:t>January</a:t>
            </a:r>
            <a:r>
              <a:rPr lang="en-GB" sz="1400" dirty="0">
                <a:effectLst/>
                <a:latin typeface="Calibri" panose="020F0502020204030204" pitchFamily="34" charset="0"/>
                <a:ea typeface="Times New Roman" panose="02020603050405020304" pitchFamily="18" charset="0"/>
              </a:rPr>
              <a:t> 2023 than at the onset of the Covid-19 pandemic in March 2020.</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a:t>
            </a:r>
            <a:r>
              <a:rPr lang="en-GB" sz="1400" dirty="0">
                <a:latin typeface="Calibri" panose="020F0502020204030204" pitchFamily="34" charset="0"/>
                <a:ea typeface="Times New Roman" panose="02020603050405020304" pitchFamily="18" charset="0"/>
              </a:rPr>
              <a:t> (number of claimants as a proportion of working age residents) currently </a:t>
            </a:r>
            <a:r>
              <a:rPr lang="en-GB" sz="1400" dirty="0">
                <a:effectLst/>
                <a:latin typeface="Calibri" panose="020F0502020204030204" pitchFamily="34" charset="0"/>
                <a:ea typeface="Times New Roman" panose="02020603050405020304" pitchFamily="18" charset="0"/>
              </a:rPr>
              <a:t>stands at </a:t>
            </a:r>
            <a:r>
              <a:rPr lang="en-GB" sz="1400" b="1" dirty="0">
                <a:latin typeface="Calibri" panose="020F0502020204030204" pitchFamily="34" charset="0"/>
                <a:ea typeface="Times New Roman" panose="02020603050405020304" pitchFamily="18" charset="0"/>
              </a:rPr>
              <a:t>2.6</a:t>
            </a:r>
            <a:r>
              <a:rPr lang="en-GB" sz="1400" b="1" dirty="0">
                <a:effectLst/>
                <a:latin typeface="Calibri" panose="020F0502020204030204" pitchFamily="34" charset="0"/>
                <a:ea typeface="Times New Roman" panose="02020603050405020304" pitchFamily="18" charset="0"/>
              </a:rPr>
              <a:t>%</a:t>
            </a:r>
            <a:r>
              <a:rPr lang="en-GB" sz="1400" dirty="0">
                <a:effectLst/>
                <a:latin typeface="Calibri" panose="020F0502020204030204" pitchFamily="34" charset="0"/>
                <a:ea typeface="Times New Roman" panose="02020603050405020304" pitchFamily="18" charset="0"/>
              </a:rPr>
              <a:t>,</a:t>
            </a:r>
            <a:r>
              <a:rPr lang="en-GB" sz="1400" b="1" dirty="0">
                <a:effectLst/>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unchanged</a:t>
            </a:r>
            <a:r>
              <a:rPr lang="en-GB" sz="1400" b="1" dirty="0">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from 2.6% in </a:t>
            </a:r>
            <a:r>
              <a:rPr lang="en-GB" sz="1400" dirty="0">
                <a:latin typeface="Calibri" panose="020F0502020204030204" pitchFamily="34" charset="0"/>
                <a:ea typeface="Times New Roman" panose="02020603050405020304" pitchFamily="18" charset="0"/>
              </a:rPr>
              <a:t>December</a:t>
            </a:r>
            <a:r>
              <a:rPr lang="en-GB" sz="1400" dirty="0">
                <a:effectLst/>
                <a:latin typeface="Calibri" panose="020F0502020204030204" pitchFamily="34" charset="0"/>
                <a:ea typeface="Times New Roman" panose="02020603050405020304" pitchFamily="18" charset="0"/>
              </a:rPr>
              <a:t> 2022, and lower than the national average of </a:t>
            </a:r>
            <a:r>
              <a:rPr lang="en-GB" sz="1400" dirty="0">
                <a:latin typeface="Calibri" panose="020F0502020204030204" pitchFamily="34" charset="0"/>
                <a:ea typeface="Times New Roman" panose="02020603050405020304" pitchFamily="18" charset="0"/>
              </a:rPr>
              <a:t>3.7</a:t>
            </a:r>
            <a:r>
              <a:rPr lang="en-GB"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When compared to other LEP areas, Buckinghamshire has the </a:t>
            </a:r>
            <a:r>
              <a:rPr lang="en-GB" sz="1400" b="1" dirty="0">
                <a:latin typeface="Calibri" panose="020F0502020204030204" pitchFamily="34" charset="0"/>
                <a:ea typeface="Times New Roman" panose="02020603050405020304" pitchFamily="18" charset="0"/>
              </a:rPr>
              <a:t>11</a:t>
            </a:r>
            <a:r>
              <a:rPr lang="en-GB" sz="1400" b="1" baseline="30000" dirty="0">
                <a:effectLst/>
                <a:latin typeface="Calibri" panose="020F0502020204030204" pitchFamily="34" charset="0"/>
                <a:ea typeface="Times New Roman" panose="02020603050405020304" pitchFamily="18" charset="0"/>
              </a:rPr>
              <a:t>th</a:t>
            </a:r>
            <a:r>
              <a:rPr lang="en-GB" sz="1400" b="1" dirty="0">
                <a:effectLst/>
                <a:latin typeface="Calibri" panose="020F0502020204030204" pitchFamily="34" charset="0"/>
                <a:ea typeface="Times New Roman" panose="02020603050405020304" pitchFamily="18" charset="0"/>
              </a:rPr>
              <a:t> lowest</a:t>
            </a:r>
            <a:r>
              <a:rPr lang="en-GB" sz="1400" dirty="0">
                <a:effectLst/>
                <a:latin typeface="Calibri" panose="020F0502020204030204" pitchFamily="34" charset="0"/>
                <a:ea typeface="Times New Roman" panose="02020603050405020304" pitchFamily="18" charset="0"/>
              </a:rPr>
              <a:t> Claimant Count rate out of 38 LEP areas (up from having the fourth lowest rate pre-pandemic).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 was 0.9 percentage points higher in January 2022 than March 2020, </a:t>
            </a:r>
            <a:r>
              <a:rPr lang="en-GB" sz="1400" dirty="0">
                <a:latin typeface="Calibri" panose="020F0502020204030204" pitchFamily="34" charset="0"/>
                <a:ea typeface="Times New Roman" panose="02020603050405020304" pitchFamily="18" charset="0"/>
              </a:rPr>
              <a:t>compared to 0.7 percentage point higher </a:t>
            </a:r>
            <a:r>
              <a:rPr lang="en-GB" sz="1400" dirty="0">
                <a:effectLst/>
                <a:latin typeface="Calibri" panose="020F0502020204030204" pitchFamily="34" charset="0"/>
                <a:ea typeface="Times New Roman" panose="02020603050405020304" pitchFamily="18" charset="0"/>
              </a:rPr>
              <a:t>nationally.</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Within Buckinghamshire, the Claimant Count rate is highest (and above the national average) in the </a:t>
            </a:r>
            <a:r>
              <a:rPr lang="en-GB" sz="1400" b="1" dirty="0">
                <a:effectLst/>
                <a:latin typeface="Calibri" panose="020F0502020204030204" pitchFamily="34" charset="0"/>
                <a:ea typeface="Times New Roman" panose="02020603050405020304" pitchFamily="18" charset="0"/>
              </a:rPr>
              <a:t>Wycombe</a:t>
            </a:r>
            <a:r>
              <a:rPr lang="en-GB" sz="1400" dirty="0">
                <a:effectLst/>
                <a:latin typeface="Calibri" panose="020F0502020204030204" pitchFamily="34" charset="0"/>
                <a:ea typeface="Times New Roman" panose="02020603050405020304" pitchFamily="18" charset="0"/>
              </a:rPr>
              <a:t> parliamentary constituency area (4.0%).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25-49 year olds make up a greater proportion of all those claiming currently than in March 2020, whilst a smaller proportion are aged 50+ and 16-24.</a:t>
            </a: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rPr>
              <a:t>London has experienced the largest increase in Claimant Count rates since the start of the pandemic, with edge-of-London areas (particularly those close to Heathrow and Gatwick airports) tending to see higher than average increases in Claimant Count rates and higher than average levels of furloughing.</a:t>
            </a:r>
          </a:p>
          <a:p>
            <a:pPr marL="0" lvl="0" indent="0">
              <a:buNone/>
            </a:pPr>
            <a:endParaRPr lang="en-GB" sz="3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82592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FBC78-9D9B-48EA-BD4E-CFE0B4C212A5}"/>
              </a:ext>
            </a:extLst>
          </p:cNvPr>
          <p:cNvSpPr>
            <a:spLocks noGrp="1"/>
          </p:cNvSpPr>
          <p:nvPr>
            <p:ph type="title"/>
          </p:nvPr>
        </p:nvSpPr>
        <p:spPr>
          <a:xfrm>
            <a:off x="328474" y="221661"/>
            <a:ext cx="7886700" cy="936368"/>
          </a:xfrm>
        </p:spPr>
        <p:txBody>
          <a:bodyPr/>
          <a:lstStyle/>
          <a:p>
            <a:r>
              <a:rPr lang="en-GB" b="1" dirty="0"/>
              <a:t>Table 1: Claimant Count – January 2023</a:t>
            </a:r>
          </a:p>
        </p:txBody>
      </p:sp>
      <p:graphicFrame>
        <p:nvGraphicFramePr>
          <p:cNvPr id="4" name="Table 4">
            <a:extLst>
              <a:ext uri="{FF2B5EF4-FFF2-40B4-BE49-F238E27FC236}">
                <a16:creationId xmlns:a16="http://schemas.microsoft.com/office/drawing/2014/main" id="{668CFB39-273B-4655-B197-5B1AA75852D2}"/>
              </a:ext>
            </a:extLst>
          </p:cNvPr>
          <p:cNvGraphicFramePr>
            <a:graphicFrameLocks noGrp="1"/>
          </p:cNvGraphicFramePr>
          <p:nvPr>
            <p:ph idx="1"/>
            <p:extLst>
              <p:ext uri="{D42A27DB-BD31-4B8C-83A1-F6EECF244321}">
                <p14:modId xmlns:p14="http://schemas.microsoft.com/office/powerpoint/2010/main" val="3638566658"/>
              </p:ext>
            </p:extLst>
          </p:nvPr>
        </p:nvGraphicFramePr>
        <p:xfrm>
          <a:off x="399497" y="1249075"/>
          <a:ext cx="8186873" cy="4293886"/>
        </p:xfrm>
        <a:graphic>
          <a:graphicData uri="http://schemas.openxmlformats.org/drawingml/2006/table">
            <a:tbl>
              <a:tblPr firstRow="1" bandRow="1">
                <a:tableStyleId>{93296810-A885-4BE3-A3E7-6D5BEEA58F35}</a:tableStyleId>
              </a:tblPr>
              <a:tblGrid>
                <a:gridCol w="1426847">
                  <a:extLst>
                    <a:ext uri="{9D8B030D-6E8A-4147-A177-3AD203B41FA5}">
                      <a16:colId xmlns:a16="http://schemas.microsoft.com/office/drawing/2014/main" val="1249537814"/>
                    </a:ext>
                  </a:extLst>
                </a:gridCol>
                <a:gridCol w="1126671">
                  <a:extLst>
                    <a:ext uri="{9D8B030D-6E8A-4147-A177-3AD203B41FA5}">
                      <a16:colId xmlns:a16="http://schemas.microsoft.com/office/drawing/2014/main" val="305200462"/>
                    </a:ext>
                  </a:extLst>
                </a:gridCol>
                <a:gridCol w="1126671">
                  <a:extLst>
                    <a:ext uri="{9D8B030D-6E8A-4147-A177-3AD203B41FA5}">
                      <a16:colId xmlns:a16="http://schemas.microsoft.com/office/drawing/2014/main" val="3726718846"/>
                    </a:ext>
                  </a:extLst>
                </a:gridCol>
                <a:gridCol w="1126671">
                  <a:extLst>
                    <a:ext uri="{9D8B030D-6E8A-4147-A177-3AD203B41FA5}">
                      <a16:colId xmlns:a16="http://schemas.microsoft.com/office/drawing/2014/main" val="4180364089"/>
                    </a:ext>
                  </a:extLst>
                </a:gridCol>
                <a:gridCol w="1126671">
                  <a:extLst>
                    <a:ext uri="{9D8B030D-6E8A-4147-A177-3AD203B41FA5}">
                      <a16:colId xmlns:a16="http://schemas.microsoft.com/office/drawing/2014/main" val="133471129"/>
                    </a:ext>
                  </a:extLst>
                </a:gridCol>
                <a:gridCol w="1126671">
                  <a:extLst>
                    <a:ext uri="{9D8B030D-6E8A-4147-A177-3AD203B41FA5}">
                      <a16:colId xmlns:a16="http://schemas.microsoft.com/office/drawing/2014/main" val="191910851"/>
                    </a:ext>
                  </a:extLst>
                </a:gridCol>
                <a:gridCol w="1126671">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rPr>
                        <a:t>Area</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gridSpan="2">
                  <a:txBody>
                    <a:bodyPr/>
                    <a:lstStyle/>
                    <a:p>
                      <a:pPr algn="ctr" fontAlgn="ctr"/>
                      <a:r>
                        <a:rPr lang="en-GB" sz="1400" u="none" strike="noStrike" dirty="0">
                          <a:effectLst/>
                        </a:rPr>
                        <a:t>March 2020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ctr"/>
                      <a:r>
                        <a:rPr lang="en-GB" sz="1400" b="1" u="none" strike="noStrike" dirty="0">
                          <a:solidFill>
                            <a:schemeClr val="bg1"/>
                          </a:solidFill>
                          <a:effectLst/>
                        </a:rPr>
                        <a:t>January 2023</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b"/>
                      <a:r>
                        <a:rPr lang="en-GB" sz="1400" b="1" u="none" strike="noStrike" dirty="0">
                          <a:solidFill>
                            <a:schemeClr val="bg1"/>
                          </a:solidFill>
                          <a:effectLst/>
                        </a:rPr>
                        <a:t>March 2020 - January 2023</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400" u="none" strike="noStrike" dirty="0">
                          <a:effectLst/>
                        </a:rPr>
                        <a:t> </a:t>
                      </a:r>
                      <a:r>
                        <a:rPr lang="en-GB" sz="1400" b="0" u="none" strike="noStrike" dirty="0">
                          <a:solidFill>
                            <a:srgbClr val="000000"/>
                          </a:solidFill>
                          <a:effectLst/>
                        </a:rPr>
                        <a:t>Parliamentary constituency </a:t>
                      </a:r>
                      <a:endParaRPr lang="en-GB" sz="1400" b="0" i="0" u="none" strike="noStrike" dirty="0">
                        <a:solidFill>
                          <a:srgbClr val="000000"/>
                        </a:solidFill>
                        <a:effectLst/>
                        <a:latin typeface="+mn-lt"/>
                        <a:cs typeface="Arial" panose="020B0604020202020204" pitchFamily="34" charset="0"/>
                      </a:endParaRPr>
                    </a:p>
                    <a:p>
                      <a:pPr algn="ctr" fontAlgn="ct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a:solidFill>
                            <a:srgbClr val="000000"/>
                          </a:solidFill>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dirty="0">
                          <a:solidFill>
                            <a:srgbClr val="000000"/>
                          </a:solidFill>
                          <a:effectLst/>
                        </a:rPr>
                        <a: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dirty="0">
                          <a:solidFill>
                            <a:srgbClr val="000000"/>
                          </a:solidFill>
                          <a:effectLst/>
                        </a:rPr>
                        <a:t>Change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a:solidFill>
                            <a:srgbClr val="000000"/>
                          </a:solidFill>
                          <a:effectLst/>
                        </a:rPr>
                        <a:t>% point change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527554147"/>
                  </a:ext>
                </a:extLst>
              </a:tr>
              <a:tr h="393292">
                <a:tc>
                  <a:txBody>
                    <a:bodyPr/>
                    <a:lstStyle/>
                    <a:p>
                      <a:pPr lvl="1" algn="l" fontAlgn="b"/>
                      <a:r>
                        <a:rPr lang="en-GB" sz="1400" u="none" strike="noStrike">
                          <a:effectLst/>
                        </a:rPr>
                        <a:t>Aylesbury</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1.8</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2,330</a:t>
                      </a:r>
                    </a:p>
                  </a:txBody>
                  <a:tcPr marL="7620" marR="7620" marT="7620" marB="0"/>
                </a:tc>
                <a:tc>
                  <a:txBody>
                    <a:bodyPr/>
                    <a:lstStyle/>
                    <a:p>
                      <a:pPr algn="r" fontAlgn="b"/>
                      <a:r>
                        <a:rPr lang="en-GB" sz="1400" b="0" i="0" u="none" strike="noStrike">
                          <a:solidFill>
                            <a:srgbClr val="000000"/>
                          </a:solidFill>
                          <a:effectLst/>
                          <a:latin typeface="+mn-lt"/>
                        </a:rPr>
                        <a:t>2.9</a:t>
                      </a:r>
                    </a:p>
                  </a:txBody>
                  <a:tcPr marL="7620" marR="7620" marT="7620" marB="0"/>
                </a:tc>
                <a:tc>
                  <a:txBody>
                    <a:bodyPr/>
                    <a:lstStyle/>
                    <a:p>
                      <a:pPr algn="r" fontAlgn="b"/>
                      <a:r>
                        <a:rPr lang="en-GB" sz="1400" b="0" i="0" u="none" strike="noStrike">
                          <a:solidFill>
                            <a:srgbClr val="000000"/>
                          </a:solidFill>
                          <a:effectLst/>
                          <a:latin typeface="+mn-lt"/>
                        </a:rPr>
                        <a:t>910</a:t>
                      </a:r>
                    </a:p>
                  </a:txBody>
                  <a:tcPr marL="7620" marR="7620" marT="7620" marB="0"/>
                </a:tc>
                <a:tc>
                  <a:txBody>
                    <a:bodyPr/>
                    <a:lstStyle/>
                    <a:p>
                      <a:pPr algn="r" fontAlgn="b"/>
                      <a:r>
                        <a:rPr lang="en-GB" sz="1400" b="0" i="0" u="none" strike="noStrike">
                          <a:solidFill>
                            <a:srgbClr val="000000"/>
                          </a:solidFill>
                          <a:effectLst/>
                          <a:latin typeface="+mn-lt"/>
                        </a:rPr>
                        <a:t>1.1</a:t>
                      </a:r>
                    </a:p>
                  </a:txBody>
                  <a:tcPr marL="7620" marR="7620" marT="7620" marB="0"/>
                </a:tc>
                <a:extLst>
                  <a:ext uri="{0D108BD9-81ED-4DB2-BD59-A6C34878D82A}">
                    <a16:rowId xmlns:a16="http://schemas.microsoft.com/office/drawing/2014/main" val="2548708749"/>
                  </a:ext>
                </a:extLst>
              </a:tr>
              <a:tr h="393292">
                <a:tc>
                  <a:txBody>
                    <a:bodyPr/>
                    <a:lstStyle/>
                    <a:p>
                      <a:pPr lvl="1" algn="l" fontAlgn="b"/>
                      <a:r>
                        <a:rPr lang="en-GB" sz="1400" u="none" strike="noStrike">
                          <a:effectLst/>
                        </a:rPr>
                        <a:t>Beaconsfield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820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1,285</a:t>
                      </a:r>
                    </a:p>
                  </a:txBody>
                  <a:tcPr marL="7620" marR="7620" marT="7620" marB="0"/>
                </a:tc>
                <a:tc>
                  <a:txBody>
                    <a:bodyPr/>
                    <a:lstStyle/>
                    <a:p>
                      <a:pPr algn="r" fontAlgn="b"/>
                      <a:r>
                        <a:rPr lang="en-GB" sz="1400" b="0" i="0" u="none" strike="noStrike" dirty="0">
                          <a:solidFill>
                            <a:srgbClr val="000000"/>
                          </a:solidFill>
                          <a:effectLst/>
                          <a:latin typeface="+mn-lt"/>
                        </a:rPr>
                        <a:t>2.2</a:t>
                      </a:r>
                    </a:p>
                  </a:txBody>
                  <a:tcPr marL="7620" marR="7620" marT="7620" marB="0"/>
                </a:tc>
                <a:tc>
                  <a:txBody>
                    <a:bodyPr/>
                    <a:lstStyle/>
                    <a:p>
                      <a:pPr algn="r" fontAlgn="b"/>
                      <a:r>
                        <a:rPr lang="en-GB" sz="1400" b="0" i="0" u="none" strike="noStrike">
                          <a:solidFill>
                            <a:srgbClr val="000000"/>
                          </a:solidFill>
                          <a:effectLst/>
                          <a:latin typeface="+mn-lt"/>
                        </a:rPr>
                        <a:t>465</a:t>
                      </a:r>
                    </a:p>
                  </a:txBody>
                  <a:tcPr marL="7620" marR="7620" marT="7620" marB="0"/>
                </a:tc>
                <a:tc>
                  <a:txBody>
                    <a:bodyPr/>
                    <a:lstStyle/>
                    <a:p>
                      <a:pPr algn="r" fontAlgn="b"/>
                      <a:r>
                        <a:rPr lang="en-GB" sz="1400" b="0" i="0" u="none" strike="noStrike">
                          <a:solidFill>
                            <a:srgbClr val="000000"/>
                          </a:solidFill>
                          <a:effectLst/>
                          <a:latin typeface="+mn-lt"/>
                        </a:rPr>
                        <a:t>0.8</a:t>
                      </a:r>
                    </a:p>
                  </a:txBody>
                  <a:tcPr marL="7620" marR="7620" marT="7620" marB="0"/>
                </a:tc>
                <a:extLst>
                  <a:ext uri="{0D108BD9-81ED-4DB2-BD59-A6C34878D82A}">
                    <a16:rowId xmlns:a16="http://schemas.microsoft.com/office/drawing/2014/main" val="374224658"/>
                  </a:ext>
                </a:extLst>
              </a:tr>
              <a:tr h="393292">
                <a:tc>
                  <a:txBody>
                    <a:bodyPr/>
                    <a:lstStyle/>
                    <a:p>
                      <a:pPr lvl="1" algn="l" fontAlgn="b"/>
                      <a:r>
                        <a:rPr lang="en-GB" sz="1400" u="none" strike="noStrike">
                          <a:effectLst/>
                        </a:rPr>
                        <a:t>Buckingham</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710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1.1</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1,275</a:t>
                      </a:r>
                    </a:p>
                  </a:txBody>
                  <a:tcPr marL="7620" marR="7620" marT="7620" marB="0"/>
                </a:tc>
                <a:tc>
                  <a:txBody>
                    <a:bodyPr/>
                    <a:lstStyle/>
                    <a:p>
                      <a:pPr algn="r" fontAlgn="b"/>
                      <a:r>
                        <a:rPr lang="en-GB" sz="1400" b="0" i="0" u="none" strike="noStrike" dirty="0">
                          <a:solidFill>
                            <a:srgbClr val="000000"/>
                          </a:solidFill>
                          <a:effectLst/>
                          <a:latin typeface="+mn-lt"/>
                        </a:rPr>
                        <a:t>2.0</a:t>
                      </a:r>
                    </a:p>
                  </a:txBody>
                  <a:tcPr marL="7620" marR="7620" marT="7620" marB="0"/>
                </a:tc>
                <a:tc>
                  <a:txBody>
                    <a:bodyPr/>
                    <a:lstStyle/>
                    <a:p>
                      <a:pPr algn="r" fontAlgn="b"/>
                      <a:r>
                        <a:rPr lang="en-GB" sz="1400" b="0" i="0" u="none" strike="noStrike">
                          <a:solidFill>
                            <a:srgbClr val="000000"/>
                          </a:solidFill>
                          <a:effectLst/>
                          <a:latin typeface="+mn-lt"/>
                        </a:rPr>
                        <a:t>565</a:t>
                      </a:r>
                    </a:p>
                  </a:txBody>
                  <a:tcPr marL="7620" marR="7620" marT="7620" marB="0"/>
                </a:tc>
                <a:tc>
                  <a:txBody>
                    <a:bodyPr/>
                    <a:lstStyle/>
                    <a:p>
                      <a:pPr algn="r" fontAlgn="b"/>
                      <a:r>
                        <a:rPr lang="en-GB" sz="1400" b="0" i="0" u="none" strike="noStrike">
                          <a:solidFill>
                            <a:srgbClr val="000000"/>
                          </a:solidFill>
                          <a:effectLst/>
                          <a:latin typeface="+mn-lt"/>
                        </a:rPr>
                        <a:t>0.9</a:t>
                      </a:r>
                    </a:p>
                  </a:txBody>
                  <a:tcPr marL="7620" marR="7620" marT="7620" marB="0"/>
                </a:tc>
                <a:extLst>
                  <a:ext uri="{0D108BD9-81ED-4DB2-BD59-A6C34878D82A}">
                    <a16:rowId xmlns:a16="http://schemas.microsoft.com/office/drawing/2014/main" val="1025161210"/>
                  </a:ext>
                </a:extLst>
              </a:tr>
              <a:tr h="460636">
                <a:tc>
                  <a:txBody>
                    <a:bodyPr/>
                    <a:lstStyle/>
                    <a:p>
                      <a:pPr lvl="1" algn="l" fontAlgn="b"/>
                      <a:r>
                        <a:rPr lang="en-GB" sz="1400" u="none" strike="noStrike" dirty="0">
                          <a:effectLst/>
                        </a:rPr>
                        <a:t>Chesham and Amersham</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750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1,205</a:t>
                      </a:r>
                    </a:p>
                  </a:txBody>
                  <a:tcPr marL="7620" marR="7620" marT="7620" marB="0"/>
                </a:tc>
                <a:tc>
                  <a:txBody>
                    <a:bodyPr/>
                    <a:lstStyle/>
                    <a:p>
                      <a:pPr algn="r" fontAlgn="b"/>
                      <a:r>
                        <a:rPr lang="en-GB" sz="1400" b="0" i="0" u="none" strike="noStrike">
                          <a:solidFill>
                            <a:srgbClr val="000000"/>
                          </a:solidFill>
                          <a:effectLst/>
                          <a:latin typeface="+mn-lt"/>
                        </a:rPr>
                        <a:t>2.2</a:t>
                      </a:r>
                    </a:p>
                  </a:txBody>
                  <a:tcPr marL="7620" marR="7620" marT="7620" marB="0"/>
                </a:tc>
                <a:tc>
                  <a:txBody>
                    <a:bodyPr/>
                    <a:lstStyle/>
                    <a:p>
                      <a:pPr algn="r" fontAlgn="b"/>
                      <a:r>
                        <a:rPr lang="en-GB" sz="1400" b="0" i="0" u="none" strike="noStrike" dirty="0">
                          <a:solidFill>
                            <a:srgbClr val="000000"/>
                          </a:solidFill>
                          <a:effectLst/>
                          <a:latin typeface="+mn-lt"/>
                        </a:rPr>
                        <a:t>455</a:t>
                      </a:r>
                    </a:p>
                  </a:txBody>
                  <a:tcPr marL="7620" marR="7620" marT="7620" marB="0"/>
                </a:tc>
                <a:tc>
                  <a:txBody>
                    <a:bodyPr/>
                    <a:lstStyle/>
                    <a:p>
                      <a:pPr algn="r" fontAlgn="b"/>
                      <a:r>
                        <a:rPr lang="en-GB" sz="1400" b="0" i="0" u="none" strike="noStrike">
                          <a:solidFill>
                            <a:srgbClr val="000000"/>
                          </a:solidFill>
                          <a:effectLst/>
                          <a:latin typeface="+mn-lt"/>
                        </a:rPr>
                        <a:t>0.8</a:t>
                      </a:r>
                    </a:p>
                  </a:txBody>
                  <a:tcPr marL="7620" marR="7620" marT="7620" marB="0"/>
                </a:tc>
                <a:extLst>
                  <a:ext uri="{0D108BD9-81ED-4DB2-BD59-A6C34878D82A}">
                    <a16:rowId xmlns:a16="http://schemas.microsoft.com/office/drawing/2014/main" val="559763272"/>
                  </a:ext>
                </a:extLst>
              </a:tr>
              <a:tr h="393292">
                <a:tc>
                  <a:txBody>
                    <a:bodyPr/>
                    <a:lstStyle/>
                    <a:p>
                      <a:pPr lvl="1" algn="l" fontAlgn="b"/>
                      <a:r>
                        <a:rPr lang="en-GB" sz="1400" u="none" strike="noStrike">
                          <a:effectLst/>
                        </a:rPr>
                        <a:t>Wycombe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1,840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2.6</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2,735</a:t>
                      </a:r>
                    </a:p>
                  </a:txBody>
                  <a:tcPr marL="7620" marR="7620" marT="7620" marB="0"/>
                </a:tc>
                <a:tc>
                  <a:txBody>
                    <a:bodyPr/>
                    <a:lstStyle/>
                    <a:p>
                      <a:pPr algn="r" fontAlgn="b"/>
                      <a:r>
                        <a:rPr lang="en-GB" sz="1400" b="0" i="0" u="none" strike="noStrike">
                          <a:solidFill>
                            <a:srgbClr val="000000"/>
                          </a:solidFill>
                          <a:effectLst/>
                          <a:latin typeface="+mn-lt"/>
                        </a:rPr>
                        <a:t>4.0</a:t>
                      </a:r>
                    </a:p>
                  </a:txBody>
                  <a:tcPr marL="7620" marR="7620" marT="7620" marB="0"/>
                </a:tc>
                <a:tc>
                  <a:txBody>
                    <a:bodyPr/>
                    <a:lstStyle/>
                    <a:p>
                      <a:pPr algn="r" fontAlgn="b"/>
                      <a:r>
                        <a:rPr lang="en-GB" sz="1400" b="0" i="0" u="none" strike="noStrike" dirty="0">
                          <a:solidFill>
                            <a:srgbClr val="000000"/>
                          </a:solidFill>
                          <a:effectLst/>
                          <a:latin typeface="+mn-lt"/>
                        </a:rPr>
                        <a:t>895</a:t>
                      </a:r>
                    </a:p>
                  </a:txBody>
                  <a:tcPr marL="7620" marR="7620" marT="7620" marB="0"/>
                </a:tc>
                <a:tc>
                  <a:txBody>
                    <a:bodyPr/>
                    <a:lstStyle/>
                    <a:p>
                      <a:pPr algn="r" fontAlgn="b"/>
                      <a:r>
                        <a:rPr lang="en-GB" sz="1400" b="0" i="0" u="none" strike="noStrike" dirty="0">
                          <a:solidFill>
                            <a:srgbClr val="000000"/>
                          </a:solidFill>
                          <a:effectLst/>
                          <a:latin typeface="+mn-lt"/>
                        </a:rPr>
                        <a:t>1.4</a:t>
                      </a:r>
                    </a:p>
                  </a:txBody>
                  <a:tcPr marL="7620" marR="7620" marT="7620" marB="0"/>
                </a:tc>
                <a:extLst>
                  <a:ext uri="{0D108BD9-81ED-4DB2-BD59-A6C34878D82A}">
                    <a16:rowId xmlns:a16="http://schemas.microsoft.com/office/drawing/2014/main" val="3378898359"/>
                  </a:ext>
                </a:extLst>
              </a:tr>
              <a:tr h="393292">
                <a:tc>
                  <a:txBody>
                    <a:bodyPr/>
                    <a:lstStyle/>
                    <a:p>
                      <a:pPr algn="l" fontAlgn="b"/>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endParaRPr lang="en-GB" sz="1400" b="1" i="0" u="none" strike="noStrike" dirty="0">
                        <a:solidFill>
                          <a:srgbClr val="000000"/>
                        </a:solidFill>
                        <a:effectLst/>
                        <a:latin typeface="+mn-lt"/>
                        <a:cs typeface="Arial" panose="020B0604020202020204" pitchFamily="34" charset="0"/>
                      </a:endParaRPr>
                    </a:p>
                  </a:txBody>
                  <a:tcPr marL="7620" marR="7620" marT="7620" marB="0"/>
                </a:tc>
                <a:tc>
                  <a:txBody>
                    <a:bodyPr/>
                    <a:lstStyle/>
                    <a:p>
                      <a:pPr algn="r" fontAlgn="t"/>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extLst>
                  <a:ext uri="{0D108BD9-81ED-4DB2-BD59-A6C34878D82A}">
                    <a16:rowId xmlns:a16="http://schemas.microsoft.com/office/drawing/2014/main" val="2142116898"/>
                  </a:ext>
                </a:extLst>
              </a:tr>
              <a:tr h="393292">
                <a:tc>
                  <a:txBody>
                    <a:bodyPr/>
                    <a:lstStyle/>
                    <a:p>
                      <a:pPr algn="l" fontAlgn="b"/>
                      <a:r>
                        <a:rPr lang="en-GB" sz="1400" b="1" u="none" strike="noStrike">
                          <a:effectLst/>
                        </a:rPr>
                        <a:t>Buckinghamshire</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dirty="0">
                          <a:effectLst/>
                        </a:rPr>
                        <a:t>5,540</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a:effectLst/>
                        </a:rPr>
                        <a:t>1.7</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1" i="0" u="none" strike="noStrike">
                          <a:solidFill>
                            <a:srgbClr val="000000"/>
                          </a:solidFill>
                          <a:effectLst/>
                          <a:latin typeface="+mn-lt"/>
                        </a:rPr>
                        <a:t>8,825</a:t>
                      </a:r>
                    </a:p>
                  </a:txBody>
                  <a:tcPr marL="7620" marR="7620" marT="7620" marB="0"/>
                </a:tc>
                <a:tc>
                  <a:txBody>
                    <a:bodyPr/>
                    <a:lstStyle/>
                    <a:p>
                      <a:pPr algn="r" fontAlgn="b"/>
                      <a:r>
                        <a:rPr lang="en-GB" sz="1400" b="0" i="0" u="none" strike="noStrike">
                          <a:solidFill>
                            <a:srgbClr val="000000"/>
                          </a:solidFill>
                          <a:effectLst/>
                          <a:latin typeface="+mn-lt"/>
                        </a:rPr>
                        <a:t>2.6</a:t>
                      </a:r>
                    </a:p>
                  </a:txBody>
                  <a:tcPr marL="7620" marR="7620" marT="7620" marB="0"/>
                </a:tc>
                <a:tc>
                  <a:txBody>
                    <a:bodyPr/>
                    <a:lstStyle/>
                    <a:p>
                      <a:pPr algn="r" fontAlgn="b"/>
                      <a:r>
                        <a:rPr lang="en-GB" sz="1400" b="0" i="0" u="none" strike="noStrike">
                          <a:solidFill>
                            <a:srgbClr val="000000"/>
                          </a:solidFill>
                          <a:effectLst/>
                          <a:latin typeface="+mn-lt"/>
                        </a:rPr>
                        <a:t>3,285</a:t>
                      </a:r>
                    </a:p>
                  </a:txBody>
                  <a:tcPr marL="7620" marR="7620" marT="7620" marB="0"/>
                </a:tc>
                <a:tc>
                  <a:txBody>
                    <a:bodyPr/>
                    <a:lstStyle/>
                    <a:p>
                      <a:pPr algn="r" fontAlgn="b"/>
                      <a:r>
                        <a:rPr lang="en-GB" sz="1400" b="0" i="0" u="none" strike="noStrike" dirty="0">
                          <a:solidFill>
                            <a:srgbClr val="000000"/>
                          </a:solidFill>
                          <a:effectLst/>
                          <a:latin typeface="+mn-lt"/>
                        </a:rPr>
                        <a:t>0.9</a:t>
                      </a:r>
                    </a:p>
                  </a:txBody>
                  <a:tcPr marL="7620" marR="7620" marT="7620" marB="0"/>
                </a:tc>
                <a:extLst>
                  <a:ext uri="{0D108BD9-81ED-4DB2-BD59-A6C34878D82A}">
                    <a16:rowId xmlns:a16="http://schemas.microsoft.com/office/drawing/2014/main" val="1577093800"/>
                  </a:ext>
                </a:extLst>
              </a:tr>
              <a:tr h="393292">
                <a:tc>
                  <a:txBody>
                    <a:bodyPr/>
                    <a:lstStyle/>
                    <a:p>
                      <a:pPr algn="l" fontAlgn="b"/>
                      <a:r>
                        <a:rPr lang="en-GB" sz="1400" u="none" strike="noStrike">
                          <a:effectLst/>
                        </a:rPr>
                        <a:t>England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1,063,505</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3.0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0" i="0" u="none" strike="noStrike">
                          <a:solidFill>
                            <a:srgbClr val="333333"/>
                          </a:solidFill>
                          <a:effectLst/>
                          <a:latin typeface="+mn-lt"/>
                        </a:rPr>
                        <a:t>1,313,775</a:t>
                      </a:r>
                    </a:p>
                  </a:txBody>
                  <a:tcPr marL="7620" marR="7620" marT="7620" marB="0"/>
                </a:tc>
                <a:tc>
                  <a:txBody>
                    <a:bodyPr/>
                    <a:lstStyle/>
                    <a:p>
                      <a:pPr algn="r" fontAlgn="b"/>
                      <a:r>
                        <a:rPr lang="en-GB" sz="1400" b="0" i="0" u="none" strike="noStrike">
                          <a:solidFill>
                            <a:srgbClr val="000000"/>
                          </a:solidFill>
                          <a:effectLst/>
                          <a:latin typeface="+mn-lt"/>
                        </a:rPr>
                        <a:t>3.7</a:t>
                      </a:r>
                    </a:p>
                  </a:txBody>
                  <a:tcPr marL="7620" marR="7620" marT="7620" marB="0"/>
                </a:tc>
                <a:tc>
                  <a:txBody>
                    <a:bodyPr/>
                    <a:lstStyle/>
                    <a:p>
                      <a:pPr algn="r" fontAlgn="b"/>
                      <a:r>
                        <a:rPr lang="en-GB" sz="1400" b="0" i="0" u="none" strike="noStrike">
                          <a:solidFill>
                            <a:srgbClr val="000000"/>
                          </a:solidFill>
                          <a:effectLst/>
                          <a:latin typeface="+mn-lt"/>
                        </a:rPr>
                        <a:t>250,270</a:t>
                      </a:r>
                    </a:p>
                  </a:txBody>
                  <a:tcPr marL="7620" marR="7620" marT="7620" marB="0"/>
                </a:tc>
                <a:tc>
                  <a:txBody>
                    <a:bodyPr/>
                    <a:lstStyle/>
                    <a:p>
                      <a:pPr algn="r" fontAlgn="b"/>
                      <a:r>
                        <a:rPr lang="en-GB" sz="1400" b="0" i="0" u="none" strike="noStrike" dirty="0">
                          <a:solidFill>
                            <a:srgbClr val="000000"/>
                          </a:solidFill>
                          <a:effectLst/>
                          <a:latin typeface="+mn-lt"/>
                        </a:rPr>
                        <a:t>0.7</a:t>
                      </a:r>
                    </a:p>
                  </a:txBody>
                  <a:tcPr marL="7620" marR="7620" marT="7620" marB="0"/>
                </a:tc>
                <a:extLst>
                  <a:ext uri="{0D108BD9-81ED-4DB2-BD59-A6C34878D82A}">
                    <a16:rowId xmlns:a16="http://schemas.microsoft.com/office/drawing/2014/main" val="1894439850"/>
                  </a:ext>
                </a:extLst>
              </a:tr>
            </a:tbl>
          </a:graphicData>
        </a:graphic>
      </p:graphicFrame>
      <p:sp>
        <p:nvSpPr>
          <p:cNvPr id="6" name="TextBox 5">
            <a:extLst>
              <a:ext uri="{FF2B5EF4-FFF2-40B4-BE49-F238E27FC236}">
                <a16:creationId xmlns:a16="http://schemas.microsoft.com/office/drawing/2014/main" id="{21CAF06B-41B4-4117-BDCC-69EB3036F019}"/>
              </a:ext>
            </a:extLst>
          </p:cNvPr>
          <p:cNvSpPr txBox="1"/>
          <p:nvPr/>
        </p:nvSpPr>
        <p:spPr>
          <a:xfrm>
            <a:off x="6502407" y="5641860"/>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82447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3905628282"/>
              </p:ext>
            </p:extLst>
          </p:nvPr>
        </p:nvGraphicFramePr>
        <p:xfrm>
          <a:off x="628650" y="1472697"/>
          <a:ext cx="8132400" cy="4420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41FD23E-9816-438E-BA8B-E1A00E9C9378}"/>
              </a:ext>
            </a:extLst>
          </p:cNvPr>
          <p:cNvSpPr>
            <a:spLocks noGrp="1"/>
          </p:cNvSpPr>
          <p:nvPr>
            <p:ph type="title"/>
          </p:nvPr>
        </p:nvSpPr>
        <p:spPr>
          <a:xfrm>
            <a:off x="628650" y="115129"/>
            <a:ext cx="7886700" cy="936368"/>
          </a:xfrm>
        </p:spPr>
        <p:txBody>
          <a:bodyPr>
            <a:normAutofit/>
          </a:bodyPr>
          <a:lstStyle/>
          <a:p>
            <a:r>
              <a:rPr lang="en-GB" b="1" dirty="0">
                <a:solidFill>
                  <a:schemeClr val="tx1"/>
                </a:solidFill>
                <a:cs typeface="Arial" panose="020B0604020202020204" pitchFamily="34" charset="0"/>
              </a:rPr>
              <a:t>Chart 1: Claimant Count – January 2023</a:t>
            </a:r>
            <a:endParaRPr lang="en-GB" dirty="0"/>
          </a:p>
        </p:txBody>
      </p:sp>
      <p:sp>
        <p:nvSpPr>
          <p:cNvPr id="8" name="TextBox 7">
            <a:extLst>
              <a:ext uri="{FF2B5EF4-FFF2-40B4-BE49-F238E27FC236}">
                <a16:creationId xmlns:a16="http://schemas.microsoft.com/office/drawing/2014/main" id="{29B5AD83-F5AF-4C1F-9A68-02EE9841F88F}"/>
              </a:ext>
            </a:extLst>
          </p:cNvPr>
          <p:cNvSpPr txBox="1"/>
          <p:nvPr/>
        </p:nvSpPr>
        <p:spPr>
          <a:xfrm>
            <a:off x="0" y="5885895"/>
            <a:ext cx="9144000" cy="1038688"/>
          </a:xfrm>
          <a:prstGeom prst="rect">
            <a:avLst/>
          </a:prstGeom>
          <a:solidFill>
            <a:schemeClr val="bg1"/>
          </a:solidFill>
        </p:spPr>
        <p:txBody>
          <a:bodyPr wrap="square" rtlCol="0">
            <a:spAutoFit/>
          </a:bodyPr>
          <a:lstStyle/>
          <a:p>
            <a:endParaRPr lang="en-GB"/>
          </a:p>
        </p:txBody>
      </p:sp>
      <p:sp>
        <p:nvSpPr>
          <p:cNvPr id="7" name="Oval 6">
            <a:extLst>
              <a:ext uri="{FF2B5EF4-FFF2-40B4-BE49-F238E27FC236}">
                <a16:creationId xmlns:a16="http://schemas.microsoft.com/office/drawing/2014/main" id="{F7EB83D6-104C-4011-8790-BAA7915D1A49}"/>
              </a:ext>
            </a:extLst>
          </p:cNvPr>
          <p:cNvSpPr/>
          <p:nvPr/>
        </p:nvSpPr>
        <p:spPr>
          <a:xfrm>
            <a:off x="1315317" y="1360349"/>
            <a:ext cx="1651618" cy="1661746"/>
          </a:xfrm>
          <a:prstGeom prst="ellipse">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3,285</a:t>
            </a:r>
            <a:r>
              <a:rPr lang="en-GB" sz="1400" dirty="0"/>
              <a:t> more claimants in January 2023 than in March 2020</a:t>
            </a:r>
          </a:p>
        </p:txBody>
      </p:sp>
      <p:sp>
        <p:nvSpPr>
          <p:cNvPr id="10" name="TextBox 9">
            <a:extLst>
              <a:ext uri="{FF2B5EF4-FFF2-40B4-BE49-F238E27FC236}">
                <a16:creationId xmlns:a16="http://schemas.microsoft.com/office/drawing/2014/main" id="{CF642E87-8EF7-41E3-8A84-57CF74982082}"/>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116826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8DD5D-F5C2-45CC-8629-E702EC0975DC}"/>
              </a:ext>
            </a:extLst>
          </p:cNvPr>
          <p:cNvSpPr>
            <a:spLocks noGrp="1"/>
          </p:cNvSpPr>
          <p:nvPr>
            <p:ph type="title"/>
          </p:nvPr>
        </p:nvSpPr>
        <p:spPr>
          <a:xfrm>
            <a:off x="235670" y="411291"/>
            <a:ext cx="8672660" cy="936368"/>
          </a:xfrm>
        </p:spPr>
        <p:txBody>
          <a:bodyPr>
            <a:normAutofit fontScale="90000"/>
          </a:bodyPr>
          <a:lstStyle/>
          <a:p>
            <a:r>
              <a:rPr lang="en-GB" sz="3100" b="1" dirty="0">
                <a:cs typeface="Arial" panose="020B0604020202020204" pitchFamily="34" charset="0"/>
              </a:rPr>
              <a:t>Chart 3: Claimant Count rate % point change (March 2020 to January 2023) by Local Enterprise Partnership (LEP) area</a:t>
            </a:r>
            <a:br>
              <a:rPr lang="en-GB" dirty="0"/>
            </a:br>
            <a:endParaRPr lang="en-GB" dirty="0"/>
          </a:p>
        </p:txBody>
      </p:sp>
      <p:sp>
        <p:nvSpPr>
          <p:cNvPr id="5" name="TextBox 4">
            <a:extLst>
              <a:ext uri="{FF2B5EF4-FFF2-40B4-BE49-F238E27FC236}">
                <a16:creationId xmlns:a16="http://schemas.microsoft.com/office/drawing/2014/main" id="{32B894CE-3488-4917-97F0-953E945B0750}"/>
              </a:ext>
            </a:extLst>
          </p:cNvPr>
          <p:cNvSpPr txBox="1"/>
          <p:nvPr/>
        </p:nvSpPr>
        <p:spPr>
          <a:xfrm>
            <a:off x="0" y="5811719"/>
            <a:ext cx="9144000" cy="1078637"/>
          </a:xfrm>
          <a:prstGeom prst="rect">
            <a:avLst/>
          </a:prstGeom>
          <a:solidFill>
            <a:schemeClr val="bg1"/>
          </a:solidFill>
        </p:spPr>
        <p:txBody>
          <a:bodyPr wrap="square" rtlCol="0">
            <a:spAutoFit/>
          </a:bodyPr>
          <a:lstStyle/>
          <a:p>
            <a:endParaRPr lang="en-GB"/>
          </a:p>
        </p:txBody>
      </p:sp>
      <p:sp>
        <p:nvSpPr>
          <p:cNvPr id="7" name="TextBox 6">
            <a:extLst>
              <a:ext uri="{FF2B5EF4-FFF2-40B4-BE49-F238E27FC236}">
                <a16:creationId xmlns:a16="http://schemas.microsoft.com/office/drawing/2014/main" id="{DF66BE7E-203C-4238-B166-7CDBBA75E8ED}"/>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8" name="Chart 7">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3525630678"/>
              </p:ext>
            </p:extLst>
          </p:nvPr>
        </p:nvGraphicFramePr>
        <p:xfrm>
          <a:off x="82800" y="1091304"/>
          <a:ext cx="9061200" cy="554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982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6F14D55-6035-4E3C-9107-E7A151D579BF}"/>
              </a:ext>
            </a:extLst>
          </p:cNvPr>
          <p:cNvSpPr txBox="1"/>
          <p:nvPr/>
        </p:nvSpPr>
        <p:spPr>
          <a:xfrm>
            <a:off x="0" y="5517232"/>
            <a:ext cx="9144000" cy="1340768"/>
          </a:xfrm>
          <a:prstGeom prst="rect">
            <a:avLst/>
          </a:prstGeom>
          <a:solidFill>
            <a:schemeClr val="bg1"/>
          </a:solidFill>
        </p:spPr>
        <p:txBody>
          <a:bodyPr wrap="square" rtlCol="0">
            <a:spAutoFit/>
          </a:bodyPr>
          <a:lstStyle/>
          <a:p>
            <a:endParaRPr lang="en-GB"/>
          </a:p>
        </p:txBody>
      </p:sp>
      <p:sp>
        <p:nvSpPr>
          <p:cNvPr id="6" name="Title 1">
            <a:extLst>
              <a:ext uri="{FF2B5EF4-FFF2-40B4-BE49-F238E27FC236}">
                <a16:creationId xmlns:a16="http://schemas.microsoft.com/office/drawing/2014/main" id="{4E94CB3A-A406-4686-879C-D18296D4446E}"/>
              </a:ext>
            </a:extLst>
          </p:cNvPr>
          <p:cNvSpPr>
            <a:spLocks noGrp="1"/>
          </p:cNvSpPr>
          <p:nvPr>
            <p:ph type="title"/>
          </p:nvPr>
        </p:nvSpPr>
        <p:spPr>
          <a:xfrm>
            <a:off x="301658" y="248005"/>
            <a:ext cx="8558257" cy="706090"/>
          </a:xfrm>
          <a:solidFill>
            <a:schemeClr val="bg1"/>
          </a:solidFill>
        </p:spPr>
        <p:txBody>
          <a:bodyPr>
            <a:noAutofit/>
          </a:bodyPr>
          <a:lstStyle/>
          <a:p>
            <a:r>
              <a:rPr lang="en-GB" sz="2800" b="1" dirty="0">
                <a:solidFill>
                  <a:schemeClr val="tx1"/>
                </a:solidFill>
                <a:cs typeface="Arial" panose="020B0604020202020204" pitchFamily="34" charset="0"/>
              </a:rPr>
              <a:t>Chart 4: Claimant Count rate by LEP area (January 2023)</a:t>
            </a:r>
          </a:p>
        </p:txBody>
      </p:sp>
      <p:sp>
        <p:nvSpPr>
          <p:cNvPr id="2" name="TextBox 1">
            <a:extLst>
              <a:ext uri="{FF2B5EF4-FFF2-40B4-BE49-F238E27FC236}">
                <a16:creationId xmlns:a16="http://schemas.microsoft.com/office/drawing/2014/main" id="{7766C934-52B4-4A06-A7C0-6A724C9BCEAE}"/>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8" name="Chart 7">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2115325387"/>
              </p:ext>
            </p:extLst>
          </p:nvPr>
        </p:nvGraphicFramePr>
        <p:xfrm>
          <a:off x="-69372" y="885585"/>
          <a:ext cx="9144000" cy="588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818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8C9E-4128-493A-BCEE-9E669E75490E}"/>
              </a:ext>
            </a:extLst>
          </p:cNvPr>
          <p:cNvSpPr>
            <a:spLocks noGrp="1"/>
          </p:cNvSpPr>
          <p:nvPr>
            <p:ph type="title"/>
          </p:nvPr>
        </p:nvSpPr>
        <p:spPr>
          <a:xfrm>
            <a:off x="628650" y="339542"/>
            <a:ext cx="7886700" cy="936368"/>
          </a:xfrm>
        </p:spPr>
        <p:txBody>
          <a:bodyPr/>
          <a:lstStyle/>
          <a:p>
            <a:r>
              <a:rPr lang="en-GB" b="1"/>
              <a:t>Characteristics of claimants	</a:t>
            </a:r>
          </a:p>
        </p:txBody>
      </p:sp>
      <p:sp>
        <p:nvSpPr>
          <p:cNvPr id="3" name="Content Placeholder 2">
            <a:extLst>
              <a:ext uri="{FF2B5EF4-FFF2-40B4-BE49-F238E27FC236}">
                <a16:creationId xmlns:a16="http://schemas.microsoft.com/office/drawing/2014/main" id="{6D4A2A55-5B86-4D65-A777-20D763BA85CF}"/>
              </a:ext>
            </a:extLst>
          </p:cNvPr>
          <p:cNvSpPr>
            <a:spLocks noGrp="1"/>
          </p:cNvSpPr>
          <p:nvPr>
            <p:ph idx="1"/>
          </p:nvPr>
        </p:nvSpPr>
        <p:spPr>
          <a:xfrm>
            <a:off x="628650" y="1448552"/>
            <a:ext cx="7886700" cy="4152691"/>
          </a:xfrm>
        </p:spPr>
        <p:txBody>
          <a:bodyPr>
            <a:normAutofit/>
          </a:bodyPr>
          <a:lstStyle/>
          <a:p>
            <a:r>
              <a:rPr lang="en-GB" sz="2400" dirty="0">
                <a:cs typeface="Arial" panose="020B0604020202020204" pitchFamily="34" charset="0"/>
              </a:rPr>
              <a:t>Between March 2020 and January 2023, the Claimant Count rate in Buckinghamshire for men rose by 0.8 percentage points, compared to 0.9 percentage points for women.</a:t>
            </a:r>
          </a:p>
          <a:p>
            <a:r>
              <a:rPr lang="en-GB" sz="2400" dirty="0">
                <a:cs typeface="Arial" panose="020B0604020202020204" pitchFamily="34" charset="0"/>
              </a:rPr>
              <a:t>People aged 25-49 make up a greater proportion of all those claiming now than pre-pandemic.</a:t>
            </a:r>
          </a:p>
          <a:p>
            <a:r>
              <a:rPr lang="en-GB" sz="2400" dirty="0">
                <a:cs typeface="Arial" panose="020B0604020202020204" pitchFamily="34" charset="0"/>
              </a:rPr>
              <a:t>There was a 74% increase in the number of 25-49 year old claimants in Buckinghamshire between March 2020 and January 2023, compared to a 59% increase across all ages.  </a:t>
            </a:r>
          </a:p>
          <a:p>
            <a:endParaRPr lang="en-GB" dirty="0"/>
          </a:p>
        </p:txBody>
      </p:sp>
    </p:spTree>
    <p:extLst>
      <p:ext uri="{BB962C8B-B14F-4D97-AF65-F5344CB8AC3E}">
        <p14:creationId xmlns:p14="http://schemas.microsoft.com/office/powerpoint/2010/main" val="3161025306"/>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id="{EE9AC368-B790-4451-A891-23ECF5E3F698}" vid="{7EBD1B38-A5F8-43DE-8DA7-2602B61023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692A2B2FC12EE45838E6746A4CE41C3" ma:contentTypeVersion="14" ma:contentTypeDescription="Create a new document." ma:contentTypeScope="" ma:versionID="4c88a21ef96d51234b741b74eee2823b">
  <xsd:schema xmlns:xsd="http://www.w3.org/2001/XMLSchema" xmlns:xs="http://www.w3.org/2001/XMLSchema" xmlns:p="http://schemas.microsoft.com/office/2006/metadata/properties" xmlns:ns3="c9b38540-e31f-4222-aae0-baf77bf8fee6" xmlns:ns4="42bbabad-3ba6-49ee-9259-c18f1b89c073" targetNamespace="http://schemas.microsoft.com/office/2006/metadata/properties" ma:root="true" ma:fieldsID="207a88f915715c51faa8852714311a62" ns3:_="" ns4:_="">
    <xsd:import namespace="c9b38540-e31f-4222-aae0-baf77bf8fee6"/>
    <xsd:import namespace="42bbabad-3ba6-49ee-9259-c18f1b89c07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b38540-e31f-4222-aae0-baf77bf8fe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bbabad-3ba6-49ee-9259-c18f1b89c07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0979E3-3BC3-4568-9134-039CDB5C133C}">
  <ds:schemaRefs>
    <ds:schemaRef ds:uri="http://purl.org/dc/dcmityp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elements/1.1/"/>
    <ds:schemaRef ds:uri="42bbabad-3ba6-49ee-9259-c18f1b89c073"/>
    <ds:schemaRef ds:uri="c9b38540-e31f-4222-aae0-baf77bf8fee6"/>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64F5AA8-5F2E-4146-9173-C5934393B1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b38540-e31f-4222-aae0-baf77bf8fee6"/>
    <ds:schemaRef ds:uri="42bbabad-3ba6-49ee-9259-c18f1b89c0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45E112-BA1C-460B-B5D6-78E6AB7675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Bucks Skills hub - Presentation</Template>
  <TotalTime>2246</TotalTime>
  <Words>1160</Words>
  <Application>Microsoft Office PowerPoint</Application>
  <PresentationFormat>On-screen Show (4:3)</PresentationFormat>
  <Paragraphs>124</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2" baseType="lpstr">
      <vt:lpstr>Arial</vt:lpstr>
      <vt:lpstr>Calibri</vt:lpstr>
      <vt:lpstr>Calibri Light</vt:lpstr>
      <vt:lpstr>Symbol</vt:lpstr>
      <vt:lpstr>Office Theme</vt:lpstr>
      <vt:lpstr>Worksheet</vt:lpstr>
      <vt:lpstr>Microsoft Excel Worksheet</vt:lpstr>
      <vt:lpstr>PowerPoint Presentation</vt:lpstr>
      <vt:lpstr>Buckinghamshire’s Claimant Count and Alternative Claimant Count </vt:lpstr>
      <vt:lpstr>Background </vt:lpstr>
      <vt:lpstr>Headlines – January 2023 </vt:lpstr>
      <vt:lpstr>Table 1: Claimant Count – January 2023</vt:lpstr>
      <vt:lpstr>Chart 1: Claimant Count – January 2023</vt:lpstr>
      <vt:lpstr>Chart 3: Claimant Count rate % point change (March 2020 to January 2023) by Local Enterprise Partnership (LEP) area </vt:lpstr>
      <vt:lpstr>Chart 4: Claimant Count rate by LEP area (January 2023)</vt:lpstr>
      <vt:lpstr>Characteristics of claimants </vt:lpstr>
      <vt:lpstr>Chart 5: Alternative Claimant Count rate January 2013 to August 2022 – Buckinghamshire  </vt:lpstr>
      <vt:lpstr>Chart 6: Movement of people onto and off ‘out of work’ benefits</vt:lpstr>
      <vt:lpstr>Technical Appendix (1) </vt:lpstr>
      <vt:lpstr>Technical Appendix (2) </vt:lpstr>
      <vt:lpstr>Technical Appendix (3)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Perkins</dc:creator>
  <cp:lastModifiedBy>James Moorhouse</cp:lastModifiedBy>
  <cp:revision>36</cp:revision>
  <dcterms:created xsi:type="dcterms:W3CDTF">2020-10-12T09:50:53Z</dcterms:created>
  <dcterms:modified xsi:type="dcterms:W3CDTF">2023-02-14T11:17:44Z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0x010100D692A2B2FC12EE45838E6746A4CE41C3</vt:lpwstr>
  </property>
  <property fmtid="{D5CDD505-2E9C-101B-9397-08002B2CF9AE}" pid="3" name="_dlc_DocIdItemGuid">
    <vt:lpwstr>06971b29-4b35-49a7-b865-c7e1b3cdd0ad</vt:lpwstr>
  </property>
</Properties>
</file>