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4DF7F-437C-4345-877B-738CAE6AAB61}" v="13" dt="2022-09-13T08:59:5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0484DF7F-437C-4345-877B-738CAE6AAB61}"/>
    <pc:docChg chg="custSel modSld">
      <pc:chgData name="James Moorhouse" userId="52c77cd9-d034-4c34-a84a-9452b75c1451" providerId="ADAL" clId="{0484DF7F-437C-4345-877B-738CAE6AAB61}" dt="2022-09-13T09:00:00.900" v="190" actId="1076"/>
      <pc:docMkLst>
        <pc:docMk/>
      </pc:docMkLst>
      <pc:sldChg chg="modSp mod">
        <pc:chgData name="James Moorhouse" userId="52c77cd9-d034-4c34-a84a-9452b75c1451" providerId="ADAL" clId="{0484DF7F-437C-4345-877B-738CAE6AAB61}" dt="2022-09-13T08:45:12.857" v="8" actId="20577"/>
        <pc:sldMkLst>
          <pc:docMk/>
          <pc:sldMk cId="1774217855" sldId="259"/>
        </pc:sldMkLst>
        <pc:spChg chg="mod">
          <ac:chgData name="James Moorhouse" userId="52c77cd9-d034-4c34-a84a-9452b75c1451" providerId="ADAL" clId="{0484DF7F-437C-4345-877B-738CAE6AAB61}" dt="2022-09-13T08:45:12.857" v="8" actId="20577"/>
          <ac:spMkLst>
            <pc:docMk/>
            <pc:sldMk cId="1774217855" sldId="259"/>
            <ac:spMk id="3" creationId="{A8581A80-8624-4DBD-8F01-21E1161B08F0}"/>
          </ac:spMkLst>
        </pc:spChg>
      </pc:sldChg>
      <pc:sldChg chg="modSp mod">
        <pc:chgData name="James Moorhouse" userId="52c77cd9-d034-4c34-a84a-9452b75c1451" providerId="ADAL" clId="{0484DF7F-437C-4345-877B-738CAE6AAB61}" dt="2022-09-13T08:51:16.045" v="91" actId="20577"/>
        <pc:sldMkLst>
          <pc:docMk/>
          <pc:sldMk cId="1782592069" sldId="261"/>
        </pc:sldMkLst>
        <pc:spChg chg="mod">
          <ac:chgData name="James Moorhouse" userId="52c77cd9-d034-4c34-a84a-9452b75c1451" providerId="ADAL" clId="{0484DF7F-437C-4345-877B-738CAE6AAB61}" dt="2022-09-13T08:45:20.432" v="14" actId="20577"/>
          <ac:spMkLst>
            <pc:docMk/>
            <pc:sldMk cId="1782592069" sldId="261"/>
            <ac:spMk id="2" creationId="{D4720172-0BCB-4846-86B4-38E883737772}"/>
          </ac:spMkLst>
        </pc:spChg>
        <pc:spChg chg="mod">
          <ac:chgData name="James Moorhouse" userId="52c77cd9-d034-4c34-a84a-9452b75c1451" providerId="ADAL" clId="{0484DF7F-437C-4345-877B-738CAE6AAB61}" dt="2022-09-13T08:51:16.045" v="91" actId="20577"/>
          <ac:spMkLst>
            <pc:docMk/>
            <pc:sldMk cId="1782592069" sldId="261"/>
            <ac:spMk id="3" creationId="{FAE1525F-F82A-4FBC-9623-A842608A0A34}"/>
          </ac:spMkLst>
        </pc:spChg>
      </pc:sldChg>
      <pc:sldChg chg="modSp mod">
        <pc:chgData name="James Moorhouse" userId="52c77cd9-d034-4c34-a84a-9452b75c1451" providerId="ADAL" clId="{0484DF7F-437C-4345-877B-738CAE6AAB61}" dt="2022-09-13T08:54:55.916" v="149" actId="27918"/>
        <pc:sldMkLst>
          <pc:docMk/>
          <pc:sldMk cId="1168261443" sldId="265"/>
        </pc:sldMkLst>
        <pc:spChg chg="mod">
          <ac:chgData name="James Moorhouse" userId="52c77cd9-d034-4c34-a84a-9452b75c1451" providerId="ADAL" clId="{0484DF7F-437C-4345-877B-738CAE6AAB61}" dt="2022-09-13T08:54:27.779" v="137" actId="20577"/>
          <ac:spMkLst>
            <pc:docMk/>
            <pc:sldMk cId="1168261443" sldId="265"/>
            <ac:spMk id="2" creationId="{641FD23E-9816-438E-BA8B-E1A00E9C9378}"/>
          </ac:spMkLst>
        </pc:spChg>
        <pc:spChg chg="mod">
          <ac:chgData name="James Moorhouse" userId="52c77cd9-d034-4c34-a84a-9452b75c1451" providerId="ADAL" clId="{0484DF7F-437C-4345-877B-738CAE6AAB61}" dt="2022-09-13T08:54:45.170" v="147" actId="20577"/>
          <ac:spMkLst>
            <pc:docMk/>
            <pc:sldMk cId="1168261443" sldId="265"/>
            <ac:spMk id="7" creationId="{F7EB83D6-104C-4011-8790-BAA7915D1A49}"/>
          </ac:spMkLst>
        </pc:spChg>
      </pc:sldChg>
      <pc:sldChg chg="modSp mod">
        <pc:chgData name="James Moorhouse" userId="52c77cd9-d034-4c34-a84a-9452b75c1451" providerId="ADAL" clId="{0484DF7F-437C-4345-877B-738CAE6AAB61}" dt="2022-09-13T08:54:14.590" v="131" actId="113"/>
        <pc:sldMkLst>
          <pc:docMk/>
          <pc:sldMk cId="824477232" sldId="266"/>
        </pc:sldMkLst>
        <pc:spChg chg="mod">
          <ac:chgData name="James Moorhouse" userId="52c77cd9-d034-4c34-a84a-9452b75c1451" providerId="ADAL" clId="{0484DF7F-437C-4345-877B-738CAE6AAB61}" dt="2022-09-13T08:51:50.156" v="97" actId="20577"/>
          <ac:spMkLst>
            <pc:docMk/>
            <pc:sldMk cId="824477232" sldId="266"/>
            <ac:spMk id="2" creationId="{572FBC78-9D9B-48EA-BD4E-CFE0B4C212A5}"/>
          </ac:spMkLst>
        </pc:spChg>
        <pc:graphicFrameChg chg="mod modGraphic">
          <ac:chgData name="James Moorhouse" userId="52c77cd9-d034-4c34-a84a-9452b75c1451" providerId="ADAL" clId="{0484DF7F-437C-4345-877B-738CAE6AAB61}" dt="2022-09-13T08:54:14.590" v="131" actId="113"/>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0484DF7F-437C-4345-877B-738CAE6AAB61}" dt="2022-09-13T08:56:33.217" v="159" actId="207"/>
        <pc:sldMkLst>
          <pc:docMk/>
          <pc:sldMk cId="1839828902" sldId="267"/>
        </pc:sldMkLst>
        <pc:spChg chg="mod">
          <ac:chgData name="James Moorhouse" userId="52c77cd9-d034-4c34-a84a-9452b75c1451" providerId="ADAL" clId="{0484DF7F-437C-4345-877B-738CAE6AAB61}" dt="2022-09-13T08:55:49.507" v="155" actId="20577"/>
          <ac:spMkLst>
            <pc:docMk/>
            <pc:sldMk cId="1839828902" sldId="267"/>
            <ac:spMk id="2" creationId="{A888DD5D-F5C2-45CC-8629-E702EC0975DC}"/>
          </ac:spMkLst>
        </pc:spChg>
        <pc:graphicFrameChg chg="mod">
          <ac:chgData name="James Moorhouse" userId="52c77cd9-d034-4c34-a84a-9452b75c1451" providerId="ADAL" clId="{0484DF7F-437C-4345-877B-738CAE6AAB61}" dt="2022-09-13T08:56:33.217" v="159"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0484DF7F-437C-4345-877B-738CAE6AAB61}" dt="2022-09-13T08:57:32.721" v="169" actId="207"/>
        <pc:sldMkLst>
          <pc:docMk/>
          <pc:sldMk cId="2898189973" sldId="489"/>
        </pc:sldMkLst>
        <pc:spChg chg="mod">
          <ac:chgData name="James Moorhouse" userId="52c77cd9-d034-4c34-a84a-9452b75c1451" providerId="ADAL" clId="{0484DF7F-437C-4345-877B-738CAE6AAB61}" dt="2022-09-13T08:56:56.546" v="165" actId="20577"/>
          <ac:spMkLst>
            <pc:docMk/>
            <pc:sldMk cId="2898189973" sldId="489"/>
            <ac:spMk id="6" creationId="{4E94CB3A-A406-4686-879C-D18296D4446E}"/>
          </ac:spMkLst>
        </pc:spChg>
        <pc:graphicFrameChg chg="mod">
          <ac:chgData name="James Moorhouse" userId="52c77cd9-d034-4c34-a84a-9452b75c1451" providerId="ADAL" clId="{0484DF7F-437C-4345-877B-738CAE6AAB61}" dt="2022-09-13T08:57:32.721" v="169"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0484DF7F-437C-4345-877B-738CAE6AAB61}" dt="2022-09-13T08:58:22.213" v="187" actId="20577"/>
        <pc:sldMkLst>
          <pc:docMk/>
          <pc:sldMk cId="3161025306" sldId="491"/>
        </pc:sldMkLst>
        <pc:spChg chg="mod">
          <ac:chgData name="James Moorhouse" userId="52c77cd9-d034-4c34-a84a-9452b75c1451" providerId="ADAL" clId="{0484DF7F-437C-4345-877B-738CAE6AAB61}" dt="2022-09-13T08:58:22.213" v="187" actId="20577"/>
          <ac:spMkLst>
            <pc:docMk/>
            <pc:sldMk cId="3161025306" sldId="491"/>
            <ac:spMk id="3" creationId="{6D4A2A55-5B86-4D65-A777-20D763BA85CF}"/>
          </ac:spMkLst>
        </pc:spChg>
      </pc:sldChg>
      <pc:sldChg chg="addSp delSp modSp mod">
        <pc:chgData name="James Moorhouse" userId="52c77cd9-d034-4c34-a84a-9452b75c1451" providerId="ADAL" clId="{0484DF7F-437C-4345-877B-738CAE6AAB61}" dt="2022-09-13T09:00:00.900" v="190" actId="1076"/>
        <pc:sldMkLst>
          <pc:docMk/>
          <pc:sldMk cId="4100966007" sldId="493"/>
        </pc:sldMkLst>
        <pc:graphicFrameChg chg="del">
          <ac:chgData name="James Moorhouse" userId="52c77cd9-d034-4c34-a84a-9452b75c1451" providerId="ADAL" clId="{0484DF7F-437C-4345-877B-738CAE6AAB61}" dt="2022-09-13T08:58:50.218" v="188" actId="478"/>
          <ac:graphicFrameMkLst>
            <pc:docMk/>
            <pc:sldMk cId="4100966007" sldId="493"/>
            <ac:graphicFrameMk id="7" creationId="{8F9B779E-D6CC-5D5F-7CB0-8E8F2FD1ADF9}"/>
          </ac:graphicFrameMkLst>
        </pc:graphicFrameChg>
        <pc:graphicFrameChg chg="add mod">
          <ac:chgData name="James Moorhouse" userId="52c77cd9-d034-4c34-a84a-9452b75c1451" providerId="ADAL" clId="{0484DF7F-437C-4345-877B-738CAE6AAB61}" dt="2022-09-13T09:00:00.900" v="190" actId="1076"/>
          <ac:graphicFrameMkLst>
            <pc:docMk/>
            <pc:sldMk cId="4100966007" sldId="493"/>
            <ac:graphicFrameMk id="8" creationId="{959DD7E9-4152-5E29-2700-A5A04B6EF3D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Trend!$A$8:$A$51</c:f>
              <c:strCache>
                <c:ptCount val="4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strCache>
            </c:strRef>
          </c:cat>
          <c:val>
            <c:numRef>
              <c:f>Trend!$B$8:$B$51</c:f>
              <c:numCache>
                <c:formatCode>#,##0</c:formatCode>
                <c:ptCount val="44"/>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8895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Trend!$A$8:$A$51</c:f>
              <c:strCache>
                <c:ptCount val="4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strCache>
            </c:strRef>
          </c:cat>
          <c:val>
            <c:numRef>
              <c:f>Trend!$C$8:$C$51</c:f>
              <c:numCache>
                <c:formatCode>#,##0.0</c:formatCode>
                <c:ptCount val="44"/>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Trend!$A$8:$A$51</c:f>
              <c:strCache>
                <c:ptCount val="4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strCache>
            </c:strRef>
          </c:cat>
          <c:val>
            <c:numRef>
              <c:f>Trend!$D$8:$D$51</c:f>
              <c:numCache>
                <c:formatCode>#,##0.0</c:formatCode>
                <c:ptCount val="44"/>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3.8</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LEP'!$AF$48</c:f>
              <c:strCache>
                <c:ptCount val="1"/>
                <c:pt idx="0">
                  <c:v>March - August 2022</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Greater Birmingham and Solihull</c:v>
                </c:pt>
                <c:pt idx="3">
                  <c:v>South East Midlands</c:v>
                </c:pt>
                <c:pt idx="4">
                  <c:v>Buckinghamshire </c:v>
                </c:pt>
                <c:pt idx="5">
                  <c:v>Coventry and Warwickshire</c:v>
                </c:pt>
                <c:pt idx="6">
                  <c:v>Thames Valley Berkshire</c:v>
                </c:pt>
                <c:pt idx="7">
                  <c:v>Greater Manchester</c:v>
                </c:pt>
                <c:pt idx="8">
                  <c:v>Enterprise M3</c:v>
                </c:pt>
                <c:pt idx="9">
                  <c:v>Greater Cambridge and Greater Peterborough</c:v>
                </c:pt>
                <c:pt idx="10">
                  <c:v>Black Country</c:v>
                </c:pt>
                <c:pt idx="11">
                  <c:v>Sheffield City Region</c:v>
                </c:pt>
                <c:pt idx="12">
                  <c:v>Leicester and Leicestershire</c:v>
                </c:pt>
                <c:pt idx="13">
                  <c:v>Worcestershire</c:v>
                </c:pt>
                <c:pt idx="14">
                  <c:v>Solent</c:v>
                </c:pt>
                <c:pt idx="15">
                  <c:v>Hertfordshire</c:v>
                </c:pt>
                <c:pt idx="16">
                  <c:v>Oxfordshire</c:v>
                </c:pt>
                <c:pt idx="17">
                  <c:v>Derby, Derbyshire, Nottingham and Nottinghamshire</c:v>
                </c:pt>
                <c:pt idx="18">
                  <c:v>Dorset</c:v>
                </c:pt>
                <c:pt idx="19">
                  <c:v>Liverpool City Region</c:v>
                </c:pt>
                <c:pt idx="20">
                  <c:v>Stoke-on-Trent and Staffordshire</c:v>
                </c:pt>
                <c:pt idx="21">
                  <c:v>South East</c:v>
                </c:pt>
                <c:pt idx="22">
                  <c:v>The Marches</c:v>
                </c:pt>
                <c:pt idx="23">
                  <c:v>Swindon and Wiltshire</c:v>
                </c:pt>
                <c:pt idx="24">
                  <c:v>West of England</c:v>
                </c:pt>
                <c:pt idx="25">
                  <c:v>Coast to Capital</c:v>
                </c:pt>
                <c:pt idx="26">
                  <c:v>Lancashire</c:v>
                </c:pt>
                <c:pt idx="27">
                  <c:v>New Anglia</c:v>
                </c:pt>
                <c:pt idx="28">
                  <c:v>Cheshire and Warrington</c:v>
                </c:pt>
                <c:pt idx="29">
                  <c:v>Gloucestershire</c:v>
                </c:pt>
                <c:pt idx="30">
                  <c:v>York, North Yorkshire and East Riding</c:v>
                </c:pt>
                <c:pt idx="31">
                  <c:v>Humber</c:v>
                </c:pt>
                <c:pt idx="32">
                  <c:v>Cumbria</c:v>
                </c:pt>
                <c:pt idx="33">
                  <c:v>Greater Lincolnshire</c:v>
                </c:pt>
                <c:pt idx="34">
                  <c:v>Heart of the South West</c:v>
                </c:pt>
                <c:pt idx="35">
                  <c:v>Cornwall and Isles of Scilly</c:v>
                </c:pt>
                <c:pt idx="36">
                  <c:v>Tees Valley</c:v>
                </c:pt>
                <c:pt idx="37">
                  <c:v>North East</c:v>
                </c:pt>
              </c:strCache>
            </c:strRef>
          </c:cat>
          <c:val>
            <c:numRef>
              <c:f>'Claimant rate by LEP'!$AF$49:$AF$86</c:f>
              <c:numCache>
                <c:formatCode>#,##0.0</c:formatCode>
                <c:ptCount val="38"/>
                <c:pt idx="0">
                  <c:v>1.6</c:v>
                </c:pt>
                <c:pt idx="1">
                  <c:v>1.4</c:v>
                </c:pt>
                <c:pt idx="2">
                  <c:v>1.2000000000000002</c:v>
                </c:pt>
                <c:pt idx="3">
                  <c:v>1.2000000000000002</c:v>
                </c:pt>
                <c:pt idx="4">
                  <c:v>1.0000000000000002</c:v>
                </c:pt>
                <c:pt idx="5">
                  <c:v>1</c:v>
                </c:pt>
                <c:pt idx="6">
                  <c:v>1</c:v>
                </c:pt>
                <c:pt idx="7">
                  <c:v>0.90000000000000036</c:v>
                </c:pt>
                <c:pt idx="8">
                  <c:v>0.90000000000000013</c:v>
                </c:pt>
                <c:pt idx="9">
                  <c:v>0.89999999999999991</c:v>
                </c:pt>
                <c:pt idx="10">
                  <c:v>0.89999999999999947</c:v>
                </c:pt>
                <c:pt idx="11">
                  <c:v>0.89999999999999947</c:v>
                </c:pt>
                <c:pt idx="12">
                  <c:v>0.80000000000000027</c:v>
                </c:pt>
                <c:pt idx="13">
                  <c:v>0.80000000000000027</c:v>
                </c:pt>
                <c:pt idx="14">
                  <c:v>0.70000000000000018</c:v>
                </c:pt>
                <c:pt idx="15">
                  <c:v>0.60000000000000009</c:v>
                </c:pt>
                <c:pt idx="16">
                  <c:v>0.60000000000000009</c:v>
                </c:pt>
                <c:pt idx="17">
                  <c:v>0.5</c:v>
                </c:pt>
                <c:pt idx="18">
                  <c:v>0.5</c:v>
                </c:pt>
                <c:pt idx="19">
                  <c:v>0.5</c:v>
                </c:pt>
                <c:pt idx="20">
                  <c:v>0.5</c:v>
                </c:pt>
                <c:pt idx="21">
                  <c:v>0.40000000000000036</c:v>
                </c:pt>
                <c:pt idx="22">
                  <c:v>0.40000000000000036</c:v>
                </c:pt>
                <c:pt idx="23">
                  <c:v>0.39999999999999991</c:v>
                </c:pt>
                <c:pt idx="24">
                  <c:v>0.39999999999999991</c:v>
                </c:pt>
                <c:pt idx="25">
                  <c:v>0.29999999999999982</c:v>
                </c:pt>
                <c:pt idx="26">
                  <c:v>0.29999999999999982</c:v>
                </c:pt>
                <c:pt idx="27">
                  <c:v>0.29999999999999982</c:v>
                </c:pt>
                <c:pt idx="28">
                  <c:v>0.20000000000000018</c:v>
                </c:pt>
                <c:pt idx="29">
                  <c:v>0.20000000000000018</c:v>
                </c:pt>
                <c:pt idx="30">
                  <c:v>0.19999999999999996</c:v>
                </c:pt>
                <c:pt idx="31">
                  <c:v>9.9999999999999645E-2</c:v>
                </c:pt>
                <c:pt idx="32">
                  <c:v>0</c:v>
                </c:pt>
                <c:pt idx="33">
                  <c:v>0</c:v>
                </c:pt>
                <c:pt idx="34">
                  <c:v>0</c:v>
                </c:pt>
                <c:pt idx="35">
                  <c:v>-0.10000000000000009</c:v>
                </c:pt>
                <c:pt idx="36">
                  <c:v>-0.39999999999999947</c:v>
                </c:pt>
                <c:pt idx="37">
                  <c:v>-0.40000000000000036</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5"/>
            <c:invertIfNegative val="0"/>
            <c:bubble3D val="0"/>
            <c:spPr>
              <a:solidFill>
                <a:srgbClr val="7030A0"/>
              </a:solidFill>
              <a:ln>
                <a:noFill/>
              </a:ln>
              <a:effectLst/>
            </c:spPr>
            <c:extLst>
              <c:ext xmlns:c16="http://schemas.microsoft.com/office/drawing/2014/chart" uri="{C3380CC4-5D6E-409C-BE32-E72D297353CC}">
                <c16:uniqueId val="{00000002-AD72-4E23-9494-C753D257FB3C}"/>
              </c:ext>
            </c:extLst>
          </c:dPt>
          <c:cat>
            <c:strRef>
              <c:f>'Claimant rate by LEP'!$A$8:$A$45</c:f>
              <c:strCache>
                <c:ptCount val="38"/>
                <c:pt idx="0">
                  <c:v>Greater Birmingham and Solihull</c:v>
                </c:pt>
                <c:pt idx="1">
                  <c:v>Black Country</c:v>
                </c:pt>
                <c:pt idx="2">
                  <c:v>Greater Manchester</c:v>
                </c:pt>
                <c:pt idx="3">
                  <c:v>Leeds City Region</c:v>
                </c:pt>
                <c:pt idx="4">
                  <c:v>Liverpool City Region</c:v>
                </c:pt>
                <c:pt idx="5">
                  <c:v>London</c:v>
                </c:pt>
                <c:pt idx="6">
                  <c:v>Tees Valley</c:v>
                </c:pt>
                <c:pt idx="7">
                  <c:v>Humber</c:v>
                </c:pt>
                <c:pt idx="8">
                  <c:v>Sheffield City Region</c:v>
                </c:pt>
                <c:pt idx="9">
                  <c:v>Lancashire</c:v>
                </c:pt>
                <c:pt idx="10">
                  <c:v>North East</c:v>
                </c:pt>
                <c:pt idx="11">
                  <c:v>Coventry and Warwickshire</c:v>
                </c:pt>
                <c:pt idx="12">
                  <c:v>South East Midlands</c:v>
                </c:pt>
                <c:pt idx="13">
                  <c:v>Derby, Derbyshire, Nottingham and Nottinghamshire</c:v>
                </c:pt>
                <c:pt idx="14">
                  <c:v>Greater Lincolnshire</c:v>
                </c:pt>
                <c:pt idx="15">
                  <c:v>Stoke-on-Trent and Staffordshire</c:v>
                </c:pt>
                <c:pt idx="16">
                  <c:v>Solent</c:v>
                </c:pt>
                <c:pt idx="17">
                  <c:v>South East</c:v>
                </c:pt>
                <c:pt idx="18">
                  <c:v>Leicester and Leicestershire</c:v>
                </c:pt>
                <c:pt idx="19">
                  <c:v>Worcestershire</c:v>
                </c:pt>
                <c:pt idx="20">
                  <c:v>Greater Cambridge and Greater Peterborough</c:v>
                </c:pt>
                <c:pt idx="21">
                  <c:v>Thames Valley Berkshire</c:v>
                </c:pt>
                <c:pt idx="22">
                  <c:v>Coast to Capital</c:v>
                </c:pt>
                <c:pt idx="23">
                  <c:v>Dorset</c:v>
                </c:pt>
                <c:pt idx="24">
                  <c:v>New Anglia</c:v>
                </c:pt>
                <c:pt idx="25">
                  <c:v>Buckinghamshire </c:v>
                </c:pt>
                <c:pt idx="26">
                  <c:v>The Marches</c:v>
                </c:pt>
                <c:pt idx="27">
                  <c:v>Cheshire and Warrington</c:v>
                </c:pt>
                <c:pt idx="28">
                  <c:v>Cornwall and Isles of Scilly</c:v>
                </c:pt>
                <c:pt idx="29">
                  <c:v>Hertfordshire</c:v>
                </c:pt>
                <c:pt idx="30">
                  <c:v>West of England</c:v>
                </c:pt>
                <c:pt idx="31">
                  <c:v>Heart of the South West</c:v>
                </c:pt>
                <c:pt idx="32">
                  <c:v>Swindon and Wiltshire</c:v>
                </c:pt>
                <c:pt idx="33">
                  <c:v>Cumbria</c:v>
                </c:pt>
                <c:pt idx="34">
                  <c:v>Enterprise M3</c:v>
                </c:pt>
                <c:pt idx="35">
                  <c:v>Gloucestershire</c:v>
                </c:pt>
                <c:pt idx="36">
                  <c:v>Oxfordshire</c:v>
                </c:pt>
                <c:pt idx="37">
                  <c:v>York, North Yorkshire and East Riding</c:v>
                </c:pt>
              </c:strCache>
            </c:strRef>
          </c:cat>
          <c:val>
            <c:numRef>
              <c:f>'Claimant rate by LEP'!$AE$8:$AE$45</c:f>
              <c:numCache>
                <c:formatCode>#,##0.0</c:formatCode>
                <c:ptCount val="38"/>
                <c:pt idx="0">
                  <c:v>6.2</c:v>
                </c:pt>
                <c:pt idx="1">
                  <c:v>6.1</c:v>
                </c:pt>
                <c:pt idx="2">
                  <c:v>5</c:v>
                </c:pt>
                <c:pt idx="3">
                  <c:v>4.8</c:v>
                </c:pt>
                <c:pt idx="4">
                  <c:v>4.7</c:v>
                </c:pt>
                <c:pt idx="5">
                  <c:v>4.7</c:v>
                </c:pt>
                <c:pt idx="6">
                  <c:v>4.7</c:v>
                </c:pt>
                <c:pt idx="7">
                  <c:v>4.0999999999999996</c:v>
                </c:pt>
                <c:pt idx="8">
                  <c:v>4.0999999999999996</c:v>
                </c:pt>
                <c:pt idx="9">
                  <c:v>4</c:v>
                </c:pt>
                <c:pt idx="10">
                  <c:v>4</c:v>
                </c:pt>
                <c:pt idx="11">
                  <c:v>3.6</c:v>
                </c:pt>
                <c:pt idx="12">
                  <c:v>3.6</c:v>
                </c:pt>
                <c:pt idx="13">
                  <c:v>3.4</c:v>
                </c:pt>
                <c:pt idx="14">
                  <c:v>3.3</c:v>
                </c:pt>
                <c:pt idx="15">
                  <c:v>3.3</c:v>
                </c:pt>
                <c:pt idx="16">
                  <c:v>3.2</c:v>
                </c:pt>
                <c:pt idx="17">
                  <c:v>3.2</c:v>
                </c:pt>
                <c:pt idx="18">
                  <c:v>3.1</c:v>
                </c:pt>
                <c:pt idx="19">
                  <c:v>3.1</c:v>
                </c:pt>
                <c:pt idx="20">
                  <c:v>3</c:v>
                </c:pt>
                <c:pt idx="21">
                  <c:v>2.9</c:v>
                </c:pt>
                <c:pt idx="22">
                  <c:v>2.8</c:v>
                </c:pt>
                <c:pt idx="23">
                  <c:v>2.8</c:v>
                </c:pt>
                <c:pt idx="24">
                  <c:v>2.8</c:v>
                </c:pt>
                <c:pt idx="25">
                  <c:v>2.7</c:v>
                </c:pt>
                <c:pt idx="26">
                  <c:v>2.7</c:v>
                </c:pt>
                <c:pt idx="27">
                  <c:v>2.6</c:v>
                </c:pt>
                <c:pt idx="28">
                  <c:v>2.6</c:v>
                </c:pt>
                <c:pt idx="29">
                  <c:v>2.5</c:v>
                </c:pt>
                <c:pt idx="30">
                  <c:v>2.5</c:v>
                </c:pt>
                <c:pt idx="31">
                  <c:v>2.4</c:v>
                </c:pt>
                <c:pt idx="32">
                  <c:v>2.4</c:v>
                </c:pt>
                <c:pt idx="33">
                  <c:v>2.2999999999999998</c:v>
                </c:pt>
                <c:pt idx="34">
                  <c:v>2.2000000000000002</c:v>
                </c:pt>
                <c:pt idx="35">
                  <c:v>2.2000000000000002</c:v>
                </c:pt>
                <c:pt idx="36">
                  <c:v>2.1</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Rate!$A$4:$A$116</c:f>
              <c:strCache>
                <c:ptCount val="113"/>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 (r)</c:v>
                </c:pt>
                <c:pt idx="110">
                  <c:v>March 2022</c:v>
                </c:pt>
                <c:pt idx="111">
                  <c:v>April 2022</c:v>
                </c:pt>
                <c:pt idx="112">
                  <c:v>May 2022 (p)</c:v>
                </c:pt>
              </c:strCache>
            </c:strRef>
          </c:cat>
          <c:val>
            <c:numRef>
              <c:f>Rate!$B$4:$B$116</c:f>
              <c:numCache>
                <c:formatCode>0.0%</c:formatCode>
                <c:ptCount val="113"/>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2.7290655339805826E-2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flow'!$B$11</c:f>
              <c:strCache>
                <c:ptCount val="1"/>
                <c:pt idx="0">
                  <c:v>On Flow</c:v>
                </c:pt>
              </c:strCache>
            </c:strRef>
          </c:tx>
          <c:spPr>
            <a:solidFill>
              <a:srgbClr val="006965"/>
            </a:solidFill>
            <a:ln>
              <a:noFill/>
            </a:ln>
            <a:effectLst/>
          </c:spPr>
          <c:invertIfNegative val="0"/>
          <c:cat>
            <c:strRef>
              <c:f>'Off-on flow'!$G$10:$AJ$10</c:f>
              <c:strCache>
                <c:ptCount val="30"/>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pt idx="24">
                  <c:v>December 2021</c:v>
                </c:pt>
                <c:pt idx="25">
                  <c:v>January 2022</c:v>
                </c:pt>
                <c:pt idx="26">
                  <c:v>February 2022</c:v>
                </c:pt>
                <c:pt idx="27">
                  <c:v>March 2022</c:v>
                </c:pt>
                <c:pt idx="28">
                  <c:v>April 2022</c:v>
                </c:pt>
                <c:pt idx="29">
                  <c:v>May 2022</c:v>
                </c:pt>
              </c:strCache>
            </c:strRef>
          </c:cat>
          <c:val>
            <c:numRef>
              <c:f>'Off-on flow'!$G$11:$AJ$11</c:f>
              <c:numCache>
                <c:formatCode>_-* #,##0_-;\-* #,##0_-;_-* "-"??_-;_-@_-</c:formatCode>
                <c:ptCount val="30"/>
                <c:pt idx="0">
                  <c:v>897</c:v>
                </c:pt>
                <c:pt idx="1">
                  <c:v>884</c:v>
                </c:pt>
                <c:pt idx="2">
                  <c:v>906</c:v>
                </c:pt>
                <c:pt idx="3">
                  <c:v>985</c:v>
                </c:pt>
                <c:pt idx="4">
                  <c:v>4151</c:v>
                </c:pt>
                <c:pt idx="5">
                  <c:v>6703</c:v>
                </c:pt>
                <c:pt idx="6">
                  <c:v>2832</c:v>
                </c:pt>
                <c:pt idx="7">
                  <c:v>2695</c:v>
                </c:pt>
                <c:pt idx="8">
                  <c:v>2031</c:v>
                </c:pt>
                <c:pt idx="9">
                  <c:v>2045</c:v>
                </c:pt>
                <c:pt idx="10">
                  <c:v>2278</c:v>
                </c:pt>
                <c:pt idx="11">
                  <c:v>2372</c:v>
                </c:pt>
                <c:pt idx="12">
                  <c:v>2185</c:v>
                </c:pt>
                <c:pt idx="13">
                  <c:v>1676</c:v>
                </c:pt>
                <c:pt idx="14">
                  <c:v>2640</c:v>
                </c:pt>
                <c:pt idx="15" formatCode="General">
                  <c:v>1821</c:v>
                </c:pt>
                <c:pt idx="16" formatCode="General">
                  <c:v>1625</c:v>
                </c:pt>
                <c:pt idx="17" formatCode="General">
                  <c:v>1296</c:v>
                </c:pt>
                <c:pt idx="18" formatCode="General">
                  <c:v>1396</c:v>
                </c:pt>
                <c:pt idx="19" formatCode="General">
                  <c:v>1790</c:v>
                </c:pt>
                <c:pt idx="20" formatCode="General">
                  <c:v>1332</c:v>
                </c:pt>
                <c:pt idx="21" formatCode="General">
                  <c:v>1424</c:v>
                </c:pt>
                <c:pt idx="22" formatCode="General">
                  <c:v>1544</c:v>
                </c:pt>
                <c:pt idx="23" formatCode="General">
                  <c:v>1444</c:v>
                </c:pt>
                <c:pt idx="24" formatCode="General">
                  <c:v>1412</c:v>
                </c:pt>
                <c:pt idx="25" formatCode="General">
                  <c:v>1311</c:v>
                </c:pt>
                <c:pt idx="26" formatCode="General">
                  <c:v>1544</c:v>
                </c:pt>
                <c:pt idx="27" formatCode="General">
                  <c:v>1487</c:v>
                </c:pt>
                <c:pt idx="28" formatCode="General">
                  <c:v>1204</c:v>
                </c:pt>
                <c:pt idx="29" formatCode="General">
                  <c:v>1447</c:v>
                </c:pt>
              </c:numCache>
            </c:numRef>
          </c:val>
          <c:extLst>
            <c:ext xmlns:c16="http://schemas.microsoft.com/office/drawing/2014/chart" uri="{C3380CC4-5D6E-409C-BE32-E72D297353CC}">
              <c16:uniqueId val="{00000000-9628-49A4-91EC-1363691D7AFB}"/>
            </c:ext>
          </c:extLst>
        </c:ser>
        <c:ser>
          <c:idx val="1"/>
          <c:order val="1"/>
          <c:tx>
            <c:strRef>
              <c:f>'Off-on flow'!$B$12</c:f>
              <c:strCache>
                <c:ptCount val="1"/>
                <c:pt idx="0">
                  <c:v>Off Flow</c:v>
                </c:pt>
              </c:strCache>
            </c:strRef>
          </c:tx>
          <c:spPr>
            <a:solidFill>
              <a:srgbClr val="7030A0"/>
            </a:solidFill>
            <a:ln>
              <a:noFill/>
            </a:ln>
            <a:effectLst/>
          </c:spPr>
          <c:invertIfNegative val="0"/>
          <c:cat>
            <c:strRef>
              <c:f>'Off-on flow'!$G$10:$AJ$10</c:f>
              <c:strCache>
                <c:ptCount val="30"/>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pt idx="24">
                  <c:v>December 2021</c:v>
                </c:pt>
                <c:pt idx="25">
                  <c:v>January 2022</c:v>
                </c:pt>
                <c:pt idx="26">
                  <c:v>February 2022</c:v>
                </c:pt>
                <c:pt idx="27">
                  <c:v>March 2022</c:v>
                </c:pt>
                <c:pt idx="28">
                  <c:v>April 2022</c:v>
                </c:pt>
                <c:pt idx="29">
                  <c:v>May 2022</c:v>
                </c:pt>
              </c:strCache>
            </c:strRef>
          </c:cat>
          <c:val>
            <c:numRef>
              <c:f>'Off-on flow'!$G$12:$AJ$12</c:f>
              <c:numCache>
                <c:formatCode>_-* #,##0_-;\-* #,##0_-;_-* "-"??_-;_-@_-</c:formatCode>
                <c:ptCount val="30"/>
                <c:pt idx="0">
                  <c:v>847</c:v>
                </c:pt>
                <c:pt idx="1">
                  <c:v>735</c:v>
                </c:pt>
                <c:pt idx="2">
                  <c:v>760</c:v>
                </c:pt>
                <c:pt idx="3">
                  <c:v>857</c:v>
                </c:pt>
                <c:pt idx="4">
                  <c:v>654</c:v>
                </c:pt>
                <c:pt idx="5">
                  <c:v>1307</c:v>
                </c:pt>
                <c:pt idx="6">
                  <c:v>3327</c:v>
                </c:pt>
                <c:pt idx="7">
                  <c:v>2348</c:v>
                </c:pt>
                <c:pt idx="8">
                  <c:v>1674</c:v>
                </c:pt>
                <c:pt idx="9">
                  <c:v>2496</c:v>
                </c:pt>
                <c:pt idx="10">
                  <c:v>2995</c:v>
                </c:pt>
                <c:pt idx="11">
                  <c:v>2170</c:v>
                </c:pt>
                <c:pt idx="12">
                  <c:v>2293</c:v>
                </c:pt>
                <c:pt idx="13">
                  <c:v>1894</c:v>
                </c:pt>
                <c:pt idx="14">
                  <c:v>1734</c:v>
                </c:pt>
                <c:pt idx="15">
                  <c:v>2066</c:v>
                </c:pt>
                <c:pt idx="16">
                  <c:v>1918</c:v>
                </c:pt>
                <c:pt idx="17">
                  <c:v>2305</c:v>
                </c:pt>
                <c:pt idx="18" formatCode="#,##0">
                  <c:v>2672</c:v>
                </c:pt>
                <c:pt idx="19" formatCode="#,##0">
                  <c:v>2004</c:v>
                </c:pt>
                <c:pt idx="20" formatCode="#,##0">
                  <c:v>1800</c:v>
                </c:pt>
                <c:pt idx="21" formatCode="#,##0">
                  <c:v>2344</c:v>
                </c:pt>
                <c:pt idx="22" formatCode="#,##0">
                  <c:v>1680</c:v>
                </c:pt>
                <c:pt idx="23" formatCode="#,##0">
                  <c:v>1992</c:v>
                </c:pt>
                <c:pt idx="24" formatCode="#,##0">
                  <c:v>2057</c:v>
                </c:pt>
                <c:pt idx="25" formatCode="#,##0">
                  <c:v>1373</c:v>
                </c:pt>
                <c:pt idx="26" formatCode="#,##0">
                  <c:v>1771</c:v>
                </c:pt>
                <c:pt idx="27" formatCode="#,##0">
                  <c:v>1793</c:v>
                </c:pt>
                <c:pt idx="28">
                  <c:v>1527</c:v>
                </c:pt>
                <c:pt idx="29" formatCode="General">
                  <c:v>1464</c:v>
                </c:pt>
              </c:numCache>
            </c:numRef>
          </c:val>
          <c:extLst>
            <c:ext xmlns:c16="http://schemas.microsoft.com/office/drawing/2014/chart" uri="{C3380CC4-5D6E-409C-BE32-E72D297353CC}">
              <c16:uniqueId val="{00000001-9628-49A4-91EC-1363691D7AFB}"/>
            </c:ext>
          </c:extLst>
        </c:ser>
        <c:dLbls>
          <c:showLegendKey val="0"/>
          <c:showVal val="0"/>
          <c:showCatName val="0"/>
          <c:showSerName val="0"/>
          <c:showPercent val="0"/>
          <c:showBubbleSize val="0"/>
        </c:dLbls>
        <c:gapWidth val="219"/>
        <c:overlap val="-27"/>
        <c:axId val="537931888"/>
        <c:axId val="537934840"/>
      </c:barChart>
      <c:catAx>
        <c:axId val="53793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4840"/>
        <c:crosses val="autoZero"/>
        <c:auto val="1"/>
        <c:lblAlgn val="ctr"/>
        <c:lblOffset val="100"/>
        <c:noMultiLvlLbl val="0"/>
      </c:catAx>
      <c:valAx>
        <c:axId val="53793484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1888"/>
        <c:crosses val="autoZero"/>
        <c:crossBetween val="between"/>
      </c:valAx>
      <c:spPr>
        <a:noFill/>
        <a:ln>
          <a:noFill/>
        </a:ln>
        <a:effectLst/>
      </c:spPr>
    </c:plotArea>
    <c:legend>
      <c:legendPos val="b"/>
      <c:layout>
        <c:manualLayout>
          <c:xMode val="edge"/>
          <c:yMode val="edge"/>
          <c:x val="0.10782758241153487"/>
          <c:y val="0.14780482019166905"/>
          <c:w val="0.12736379395740466"/>
          <c:h val="0.123141189866211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13/09/2022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May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366915287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7" name="Chart 6">
            <a:extLst>
              <a:ext uri="{FF2B5EF4-FFF2-40B4-BE49-F238E27FC236}">
                <a16:creationId xmlns:a16="http://schemas.microsoft.com/office/drawing/2014/main" id="{E0FA3D89-1667-4356-BAB9-BF554D0B74CC}"/>
              </a:ext>
            </a:extLst>
          </p:cNvPr>
          <p:cNvGraphicFramePr>
            <a:graphicFrameLocks/>
          </p:cNvGraphicFramePr>
          <p:nvPr>
            <p:extLst>
              <p:ext uri="{D42A27DB-BD31-4B8C-83A1-F6EECF244321}">
                <p14:modId xmlns:p14="http://schemas.microsoft.com/office/powerpoint/2010/main" val="3986470295"/>
              </p:ext>
            </p:extLst>
          </p:nvPr>
        </p:nvGraphicFramePr>
        <p:xfrm>
          <a:off x="1167724" y="1553724"/>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2" name="Object 1">
            <a:extLst>
              <a:ext uri="{FF2B5EF4-FFF2-40B4-BE49-F238E27FC236}">
                <a16:creationId xmlns:a16="http://schemas.microsoft.com/office/drawing/2014/main" id="{C22B679C-6E83-3605-28BE-1D940478FF60}"/>
              </a:ext>
            </a:extLst>
          </p:cNvPr>
          <p:cNvGraphicFramePr>
            <a:graphicFrameLocks noChangeAspect="1"/>
          </p:cNvGraphicFramePr>
          <p:nvPr>
            <p:extLst>
              <p:ext uri="{D42A27DB-BD31-4B8C-83A1-F6EECF244321}">
                <p14:modId xmlns:p14="http://schemas.microsoft.com/office/powerpoint/2010/main" val="3169687339"/>
              </p:ext>
            </p:extLst>
          </p:nvPr>
        </p:nvGraphicFramePr>
        <p:xfrm>
          <a:off x="3764604" y="3032918"/>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2" name="Object 1">
                        <a:extLst>
                          <a:ext uri="{FF2B5EF4-FFF2-40B4-BE49-F238E27FC236}">
                            <a16:creationId xmlns:a16="http://schemas.microsoft.com/office/drawing/2014/main" id="{C22B679C-6E83-3605-28BE-1D940478FF60}"/>
                          </a:ext>
                        </a:extLst>
                      </p:cNvPr>
                      <p:cNvPicPr/>
                      <p:nvPr/>
                    </p:nvPicPr>
                    <p:blipFill>
                      <a:blip r:embed="rId6"/>
                      <a:stretch>
                        <a:fillRect/>
                      </a:stretch>
                    </p:blipFill>
                    <p:spPr>
                      <a:xfrm>
                        <a:off x="3764604" y="3032918"/>
                        <a:ext cx="914400" cy="79216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959DD7E9-4152-5E29-2700-A5A04B6EF3DC}"/>
              </a:ext>
            </a:extLst>
          </p:cNvPr>
          <p:cNvGraphicFramePr>
            <a:graphicFrameLocks noChangeAspect="1"/>
          </p:cNvGraphicFramePr>
          <p:nvPr>
            <p:extLst>
              <p:ext uri="{D42A27DB-BD31-4B8C-83A1-F6EECF244321}">
                <p14:modId xmlns:p14="http://schemas.microsoft.com/office/powerpoint/2010/main" val="1101465567"/>
              </p:ext>
            </p:extLst>
          </p:nvPr>
        </p:nvGraphicFramePr>
        <p:xfrm>
          <a:off x="2467069" y="2368283"/>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8" name="Object 7">
                        <a:extLst>
                          <a:ext uri="{FF2B5EF4-FFF2-40B4-BE49-F238E27FC236}">
                            <a16:creationId xmlns:a16="http://schemas.microsoft.com/office/drawing/2014/main" id="{959DD7E9-4152-5E29-2700-A5A04B6EF3DC}"/>
                          </a:ext>
                        </a:extLst>
                      </p:cNvPr>
                      <p:cNvPicPr/>
                      <p:nvPr/>
                    </p:nvPicPr>
                    <p:blipFill>
                      <a:blip r:embed="rId8"/>
                      <a:stretch>
                        <a:fillRect/>
                      </a:stretch>
                    </p:blipFill>
                    <p:spPr>
                      <a:xfrm>
                        <a:off x="2467069" y="23682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September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August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August 2022, </a:t>
            </a:r>
            <a:r>
              <a:rPr lang="en-GB" sz="1400" b="1" dirty="0">
                <a:effectLst/>
                <a:latin typeface="Calibri" panose="020F0502020204030204" pitchFamily="34" charset="0"/>
                <a:ea typeface="Times New Roman" panose="02020603050405020304" pitchFamily="18" charset="0"/>
              </a:rPr>
              <a:t>8,895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205 </a:t>
            </a:r>
            <a:r>
              <a:rPr lang="en-GB" sz="1400" dirty="0">
                <a:latin typeface="Calibri" panose="020F0502020204030204" pitchFamily="34" charset="0"/>
                <a:ea typeface="Times New Roman" panose="02020603050405020304" pitchFamily="18" charset="0"/>
              </a:rPr>
              <a:t>between July 2022 and August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,355</a:t>
            </a:r>
            <a:r>
              <a:rPr lang="en-GB" sz="1400" dirty="0">
                <a:effectLst/>
                <a:latin typeface="Calibri" panose="020F0502020204030204" pitchFamily="34" charset="0"/>
                <a:ea typeface="Times New Roman" panose="02020603050405020304" pitchFamily="18" charset="0"/>
              </a:rPr>
              <a:t> more claimants in Buckinghamshire in August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2.7</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up from 2.6% in </a:t>
            </a:r>
            <a:r>
              <a:rPr lang="en-GB" sz="1400" dirty="0">
                <a:latin typeface="Calibri" panose="020F0502020204030204" pitchFamily="34" charset="0"/>
                <a:ea typeface="Times New Roman" panose="02020603050405020304" pitchFamily="18" charset="0"/>
              </a:rPr>
              <a:t>July</a:t>
            </a:r>
            <a:r>
              <a:rPr lang="en-GB" sz="1400" dirty="0">
                <a:effectLst/>
                <a:latin typeface="Calibri" panose="020F0502020204030204" pitchFamily="34" charset="0"/>
                <a:ea typeface="Times New Roman" panose="02020603050405020304" pitchFamily="18" charset="0"/>
              </a:rPr>
              <a:t> 2022,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12</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1.0 percentage points higher in August 2022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August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684201404"/>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August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August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2,265</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2.8</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845</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1.0</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1,400</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2.3</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580</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0.9</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1,270</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2.0</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560</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0.9</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1,175</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2.1</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425</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0.7</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2,785</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4.0</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945</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1.4</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dirty="0">
                          <a:solidFill>
                            <a:srgbClr val="000000"/>
                          </a:solidFill>
                          <a:effectLst/>
                          <a:latin typeface="+mn-lt"/>
                          <a:cs typeface="Arial" panose="020B0604020202020204" pitchFamily="34" charset="0"/>
                        </a:rPr>
                        <a:t>8,895</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2.7</a:t>
                      </a:r>
                    </a:p>
                  </a:txBody>
                  <a:tcPr marL="9525" marR="9525" marT="9525" marB="0"/>
                </a:tc>
                <a:tc>
                  <a:txBody>
                    <a:bodyPr/>
                    <a:lstStyle/>
                    <a:p>
                      <a:pPr algn="r" fontAlgn="b"/>
                      <a:r>
                        <a:rPr lang="en-GB" sz="1400" b="1" i="0" u="none" strike="noStrike" dirty="0">
                          <a:solidFill>
                            <a:srgbClr val="000000"/>
                          </a:solidFill>
                          <a:effectLst/>
                          <a:latin typeface="+mn-lt"/>
                          <a:cs typeface="Arial" panose="020B0604020202020204" pitchFamily="34" charset="0"/>
                        </a:rPr>
                        <a:t>3,355</a:t>
                      </a:r>
                    </a:p>
                  </a:txBody>
                  <a:tcPr marL="9525" marR="9525" marT="9525" marB="0"/>
                </a:tc>
                <a:tc>
                  <a:txBody>
                    <a:bodyPr/>
                    <a:lstStyle/>
                    <a:p>
                      <a:pPr algn="r" fontAlgn="b"/>
                      <a:r>
                        <a:rPr lang="en-GB" sz="1400" b="1" i="0" u="none" strike="noStrike" dirty="0">
                          <a:solidFill>
                            <a:srgbClr val="000000"/>
                          </a:solidFill>
                          <a:effectLst/>
                          <a:latin typeface="+mn-lt"/>
                          <a:cs typeface="Arial" panose="020B0604020202020204" pitchFamily="34" charset="0"/>
                        </a:rPr>
                        <a:t>1.0</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dirty="0">
                          <a:solidFill>
                            <a:srgbClr val="333333"/>
                          </a:solidFill>
                          <a:effectLst/>
                          <a:latin typeface="+mn-lt"/>
                          <a:cs typeface="Arial" panose="020B0604020202020204" pitchFamily="34" charset="0"/>
                        </a:rPr>
                        <a:t>1,324,060</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3.8</a:t>
                      </a:r>
                    </a:p>
                  </a:txBody>
                  <a:tcPr marL="9525" marR="9525" marT="9525" marB="0"/>
                </a:tc>
                <a:tc>
                  <a:txBody>
                    <a:bodyPr/>
                    <a:lstStyle/>
                    <a:p>
                      <a:pPr algn="r" fontAlgn="b"/>
                      <a:r>
                        <a:rPr lang="en-GB" sz="1400" b="0" i="0" u="none" strike="noStrike">
                          <a:solidFill>
                            <a:srgbClr val="000000"/>
                          </a:solidFill>
                          <a:effectLst/>
                          <a:latin typeface="+mn-lt"/>
                          <a:cs typeface="Arial" panose="020B0604020202020204" pitchFamily="34" charset="0"/>
                        </a:rPr>
                        <a:t>260,555</a:t>
                      </a:r>
                    </a:p>
                  </a:txBody>
                  <a:tcPr marL="9525" marR="9525" marT="9525" marB="0"/>
                </a:tc>
                <a:tc>
                  <a:txBody>
                    <a:bodyPr/>
                    <a:lstStyle/>
                    <a:p>
                      <a:pPr algn="r" fontAlgn="b"/>
                      <a:r>
                        <a:rPr lang="en-GB" sz="1400" b="0" i="0" u="none" strike="noStrike" dirty="0">
                          <a:solidFill>
                            <a:srgbClr val="000000"/>
                          </a:solidFill>
                          <a:effectLst/>
                          <a:latin typeface="+mn-lt"/>
                          <a:cs typeface="Arial" panose="020B0604020202020204" pitchFamily="34" charset="0"/>
                        </a:rPr>
                        <a:t>0.8</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3970407122"/>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August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3,355</a:t>
            </a:r>
            <a:r>
              <a:rPr lang="en-GB" sz="1400" dirty="0"/>
              <a:t> more claimants in August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August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576439687"/>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(August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305447773"/>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August 2022, the Claimant Count rate in Buckinghamshire for men rose by 1.0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77% increase in the number of 25-49 year old claimants in Buckinghamshire between March 2020 and August 2022, compared to a 61%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2045</TotalTime>
  <Words>1161</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August 2022 </vt:lpstr>
      <vt:lpstr>Table 1: Claimant Count – August 2022</vt:lpstr>
      <vt:lpstr>Chart 1: Claimant Count – August 2022</vt:lpstr>
      <vt:lpstr>Chart 3: Claimant Count rate % point change (March 2020 to August 2022) by Local Enterprise Partnership (LEP) area </vt:lpstr>
      <vt:lpstr>Chart 4: Claimant Count rate by LEP area (August 2022)</vt:lpstr>
      <vt:lpstr>Characteristics of claimants </vt:lpstr>
      <vt:lpstr>Chart 5: Alternative Claimant Count rate January 2013 to May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31</cp:revision>
  <dcterms:created xsi:type="dcterms:W3CDTF">2020-10-12T09:50:53Z</dcterms:created>
  <dcterms:modified xsi:type="dcterms:W3CDTF">2022-09-13T09:00:02Z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