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9AF99B-B7CD-4B20-862D-8CD107BEDD04}" v="10" dt="2022-03-15T09:52:12.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E79AF99B-B7CD-4B20-862D-8CD107BEDD04}"/>
    <pc:docChg chg="undo custSel modSld">
      <pc:chgData name="James Moorhouse" userId="52c77cd9-d034-4c34-a84a-9452b75c1451" providerId="ADAL" clId="{E79AF99B-B7CD-4B20-862D-8CD107BEDD04}" dt="2022-03-15T09:52:15.618" v="341" actId="1076"/>
      <pc:docMkLst>
        <pc:docMk/>
      </pc:docMkLst>
      <pc:sldChg chg="modSp mod">
        <pc:chgData name="James Moorhouse" userId="52c77cd9-d034-4c34-a84a-9452b75c1451" providerId="ADAL" clId="{E79AF99B-B7CD-4B20-862D-8CD107BEDD04}" dt="2022-03-15T09:36:13.487" v="4" actId="20577"/>
        <pc:sldMkLst>
          <pc:docMk/>
          <pc:sldMk cId="1774217855" sldId="259"/>
        </pc:sldMkLst>
        <pc:spChg chg="mod">
          <ac:chgData name="James Moorhouse" userId="52c77cd9-d034-4c34-a84a-9452b75c1451" providerId="ADAL" clId="{E79AF99B-B7CD-4B20-862D-8CD107BEDD04}" dt="2022-03-15T09:36:13.487" v="4" actId="20577"/>
          <ac:spMkLst>
            <pc:docMk/>
            <pc:sldMk cId="1774217855" sldId="259"/>
            <ac:spMk id="3" creationId="{A8581A80-8624-4DBD-8F01-21E1161B08F0}"/>
          </ac:spMkLst>
        </pc:spChg>
      </pc:sldChg>
      <pc:sldChg chg="modSp mod">
        <pc:chgData name="James Moorhouse" userId="52c77cd9-d034-4c34-a84a-9452b75c1451" providerId="ADAL" clId="{E79AF99B-B7CD-4B20-862D-8CD107BEDD04}" dt="2022-03-15T09:41:17.565" v="176" actId="6549"/>
        <pc:sldMkLst>
          <pc:docMk/>
          <pc:sldMk cId="1782592069" sldId="261"/>
        </pc:sldMkLst>
        <pc:spChg chg="mod">
          <ac:chgData name="James Moorhouse" userId="52c77cd9-d034-4c34-a84a-9452b75c1451" providerId="ADAL" clId="{E79AF99B-B7CD-4B20-862D-8CD107BEDD04}" dt="2022-03-15T09:36:18.381" v="12" actId="20577"/>
          <ac:spMkLst>
            <pc:docMk/>
            <pc:sldMk cId="1782592069" sldId="261"/>
            <ac:spMk id="2" creationId="{D4720172-0BCB-4846-86B4-38E883737772}"/>
          </ac:spMkLst>
        </pc:spChg>
        <pc:spChg chg="mod">
          <ac:chgData name="James Moorhouse" userId="52c77cd9-d034-4c34-a84a-9452b75c1451" providerId="ADAL" clId="{E79AF99B-B7CD-4B20-862D-8CD107BEDD04}" dt="2022-03-15T09:41:17.565" v="176" actId="6549"/>
          <ac:spMkLst>
            <pc:docMk/>
            <pc:sldMk cId="1782592069" sldId="261"/>
            <ac:spMk id="3" creationId="{FAE1525F-F82A-4FBC-9623-A842608A0A34}"/>
          </ac:spMkLst>
        </pc:spChg>
      </pc:sldChg>
      <pc:sldChg chg="modSp mod">
        <pc:chgData name="James Moorhouse" userId="52c77cd9-d034-4c34-a84a-9452b75c1451" providerId="ADAL" clId="{E79AF99B-B7CD-4B20-862D-8CD107BEDD04}" dt="2022-03-15T09:47:04.777" v="294" actId="27918"/>
        <pc:sldMkLst>
          <pc:docMk/>
          <pc:sldMk cId="1168261443" sldId="265"/>
        </pc:sldMkLst>
        <pc:spChg chg="mod">
          <ac:chgData name="James Moorhouse" userId="52c77cd9-d034-4c34-a84a-9452b75c1451" providerId="ADAL" clId="{E79AF99B-B7CD-4B20-862D-8CD107BEDD04}" dt="2022-03-15T09:46:37.920" v="282" actId="20577"/>
          <ac:spMkLst>
            <pc:docMk/>
            <pc:sldMk cId="1168261443" sldId="265"/>
            <ac:spMk id="2" creationId="{641FD23E-9816-438E-BA8B-E1A00E9C9378}"/>
          </ac:spMkLst>
        </pc:spChg>
        <pc:spChg chg="mod">
          <ac:chgData name="James Moorhouse" userId="52c77cd9-d034-4c34-a84a-9452b75c1451" providerId="ADAL" clId="{E79AF99B-B7CD-4B20-862D-8CD107BEDD04}" dt="2022-03-15T09:46:51.694" v="292" actId="20577"/>
          <ac:spMkLst>
            <pc:docMk/>
            <pc:sldMk cId="1168261443" sldId="265"/>
            <ac:spMk id="7" creationId="{F7EB83D6-104C-4011-8790-BAA7915D1A49}"/>
          </ac:spMkLst>
        </pc:spChg>
      </pc:sldChg>
      <pc:sldChg chg="modSp mod">
        <pc:chgData name="James Moorhouse" userId="52c77cd9-d034-4c34-a84a-9452b75c1451" providerId="ADAL" clId="{E79AF99B-B7CD-4B20-862D-8CD107BEDD04}" dt="2022-03-15T09:46:27.713" v="268" actId="404"/>
        <pc:sldMkLst>
          <pc:docMk/>
          <pc:sldMk cId="824477232" sldId="266"/>
        </pc:sldMkLst>
        <pc:spChg chg="mod">
          <ac:chgData name="James Moorhouse" userId="52c77cd9-d034-4c34-a84a-9452b75c1451" providerId="ADAL" clId="{E79AF99B-B7CD-4B20-862D-8CD107BEDD04}" dt="2022-03-15T09:42:27.519" v="188" actId="20577"/>
          <ac:spMkLst>
            <pc:docMk/>
            <pc:sldMk cId="824477232" sldId="266"/>
            <ac:spMk id="2" creationId="{572FBC78-9D9B-48EA-BD4E-CFE0B4C212A5}"/>
          </ac:spMkLst>
        </pc:spChg>
        <pc:graphicFrameChg chg="mod modGraphic">
          <ac:chgData name="James Moorhouse" userId="52c77cd9-d034-4c34-a84a-9452b75c1451" providerId="ADAL" clId="{E79AF99B-B7CD-4B20-862D-8CD107BEDD04}" dt="2022-03-15T09:46:27.713" v="268" actId="404"/>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E79AF99B-B7CD-4B20-862D-8CD107BEDD04}" dt="2022-03-15T09:48:00.932" v="306" actId="207"/>
        <pc:sldMkLst>
          <pc:docMk/>
          <pc:sldMk cId="1839828902" sldId="267"/>
        </pc:sldMkLst>
        <pc:spChg chg="mod">
          <ac:chgData name="James Moorhouse" userId="52c77cd9-d034-4c34-a84a-9452b75c1451" providerId="ADAL" clId="{E79AF99B-B7CD-4B20-862D-8CD107BEDD04}" dt="2022-03-15T09:47:13.986" v="302" actId="20577"/>
          <ac:spMkLst>
            <pc:docMk/>
            <pc:sldMk cId="1839828902" sldId="267"/>
            <ac:spMk id="2" creationId="{A888DD5D-F5C2-45CC-8629-E702EC0975DC}"/>
          </ac:spMkLst>
        </pc:spChg>
        <pc:graphicFrameChg chg="mod">
          <ac:chgData name="James Moorhouse" userId="52c77cd9-d034-4c34-a84a-9452b75c1451" providerId="ADAL" clId="{E79AF99B-B7CD-4B20-862D-8CD107BEDD04}" dt="2022-03-15T09:48:00.932" v="306"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E79AF99B-B7CD-4B20-862D-8CD107BEDD04}" dt="2022-03-15T09:48:45.423" v="318" actId="207"/>
        <pc:sldMkLst>
          <pc:docMk/>
          <pc:sldMk cId="2898189973" sldId="489"/>
        </pc:sldMkLst>
        <pc:spChg chg="mod">
          <ac:chgData name="James Moorhouse" userId="52c77cd9-d034-4c34-a84a-9452b75c1451" providerId="ADAL" clId="{E79AF99B-B7CD-4B20-862D-8CD107BEDD04}" dt="2022-03-15T09:48:13.842" v="314" actId="20577"/>
          <ac:spMkLst>
            <pc:docMk/>
            <pc:sldMk cId="2898189973" sldId="489"/>
            <ac:spMk id="6" creationId="{4E94CB3A-A406-4686-879C-D18296D4446E}"/>
          </ac:spMkLst>
        </pc:spChg>
        <pc:graphicFrameChg chg="mod">
          <ac:chgData name="James Moorhouse" userId="52c77cd9-d034-4c34-a84a-9452b75c1451" providerId="ADAL" clId="{E79AF99B-B7CD-4B20-862D-8CD107BEDD04}" dt="2022-03-15T09:48:45.423" v="318"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E79AF99B-B7CD-4B20-862D-8CD107BEDD04}" dt="2022-03-15T09:49:33.102" v="338" actId="20577"/>
        <pc:sldMkLst>
          <pc:docMk/>
          <pc:sldMk cId="3161025306" sldId="491"/>
        </pc:sldMkLst>
        <pc:spChg chg="mod">
          <ac:chgData name="James Moorhouse" userId="52c77cd9-d034-4c34-a84a-9452b75c1451" providerId="ADAL" clId="{E79AF99B-B7CD-4B20-862D-8CD107BEDD04}" dt="2022-03-15T09:49:33.102" v="338" actId="20577"/>
          <ac:spMkLst>
            <pc:docMk/>
            <pc:sldMk cId="3161025306" sldId="491"/>
            <ac:spMk id="3" creationId="{6D4A2A55-5B86-4D65-A777-20D763BA85CF}"/>
          </ac:spMkLst>
        </pc:spChg>
      </pc:sldChg>
      <pc:sldChg chg="addSp delSp modSp mod">
        <pc:chgData name="James Moorhouse" userId="52c77cd9-d034-4c34-a84a-9452b75c1451" providerId="ADAL" clId="{E79AF99B-B7CD-4B20-862D-8CD107BEDD04}" dt="2022-03-15T09:52:15.618" v="341" actId="1076"/>
        <pc:sldMkLst>
          <pc:docMk/>
          <pc:sldMk cId="4100966007" sldId="493"/>
        </pc:sldMkLst>
        <pc:graphicFrameChg chg="add mod">
          <ac:chgData name="James Moorhouse" userId="52c77cd9-d034-4c34-a84a-9452b75c1451" providerId="ADAL" clId="{E79AF99B-B7CD-4B20-862D-8CD107BEDD04}" dt="2022-03-15T09:52:15.618" v="341" actId="1076"/>
          <ac:graphicFrameMkLst>
            <pc:docMk/>
            <pc:sldMk cId="4100966007" sldId="493"/>
            <ac:graphicFrameMk id="2" creationId="{F98B8ACC-9914-4373-84F9-DF41EBC05061}"/>
          </ac:graphicFrameMkLst>
        </pc:graphicFrameChg>
        <pc:graphicFrameChg chg="del">
          <ac:chgData name="James Moorhouse" userId="52c77cd9-d034-4c34-a84a-9452b75c1451" providerId="ADAL" clId="{E79AF99B-B7CD-4B20-862D-8CD107BEDD04}" dt="2022-03-15T09:51:56.627" v="339" actId="478"/>
          <ac:graphicFrameMkLst>
            <pc:docMk/>
            <pc:sldMk cId="4100966007" sldId="493"/>
            <ac:graphicFrameMk id="7" creationId="{D27A44E3-9B5A-4142-A4DA-EEE33C52D6B3}"/>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Trend!$A$8:$A$45</c:f>
              <c:strCache>
                <c:ptCount val="3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strCache>
            </c:strRef>
          </c:cat>
          <c:val>
            <c:numRef>
              <c:f>Trend!$B$8:$B$45</c:f>
              <c:numCache>
                <c:formatCode>#,##0</c:formatCode>
                <c:ptCount val="38"/>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9965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Trend!$A$8:$A$45</c:f>
              <c:strCache>
                <c:ptCount val="3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strCache>
            </c:strRef>
          </c:cat>
          <c:val>
            <c:numRef>
              <c:f>Trend!$C$8:$C$45</c:f>
              <c:numCache>
                <c:formatCode>#,##0.0</c:formatCode>
                <c:ptCount val="38"/>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Trend!$A$8:$A$45</c:f>
              <c:strCache>
                <c:ptCount val="38"/>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strCache>
            </c:strRef>
          </c:cat>
          <c:val>
            <c:numRef>
              <c:f>Trend!$D$8:$D$45</c:f>
              <c:numCache>
                <c:formatCode>#,##0.0</c:formatCode>
                <c:ptCount val="38"/>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4.4000000000000004</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LEP'!$Z$48</c:f>
              <c:strCache>
                <c:ptCount val="1"/>
                <c:pt idx="0">
                  <c:v>March - Feb 2022</c:v>
                </c:pt>
              </c:strCache>
            </c:strRef>
          </c:tx>
          <c:spPr>
            <a:solidFill>
              <a:srgbClr val="006965"/>
            </a:solidFill>
            <a:ln>
              <a:noFill/>
            </a:ln>
            <a:effectLst/>
          </c:spPr>
          <c:invertIfNegative val="0"/>
          <c:dPt>
            <c:idx val="11"/>
            <c:invertIfNegative val="0"/>
            <c:bubble3D val="0"/>
            <c:spPr>
              <a:solidFill>
                <a:srgbClr val="7030A0"/>
              </a:solidFill>
              <a:ln>
                <a:noFill/>
              </a:ln>
              <a:effectLst/>
            </c:spPr>
            <c:extLst>
              <c:ext xmlns:c16="http://schemas.microsoft.com/office/drawing/2014/chart" uri="{C3380CC4-5D6E-409C-BE32-E72D297353CC}">
                <c16:uniqueId val="{00000007-2E8D-4228-AF96-DC1EC1B11D13}"/>
              </c:ext>
            </c:extLst>
          </c:dPt>
          <c:cat>
            <c:strRef>
              <c:f>'Claimant rate by LEP'!$A$49:$A$86</c:f>
              <c:strCache>
                <c:ptCount val="38"/>
                <c:pt idx="0">
                  <c:v>London</c:v>
                </c:pt>
                <c:pt idx="1">
                  <c:v>Greater Birmingham and Solihull</c:v>
                </c:pt>
                <c:pt idx="2">
                  <c:v>Leeds City Region</c:v>
                </c:pt>
                <c:pt idx="3">
                  <c:v>South East Midlands</c:v>
                </c:pt>
                <c:pt idx="4">
                  <c:v>Greater Manchester</c:v>
                </c:pt>
                <c:pt idx="5">
                  <c:v>Sheffield City Region</c:v>
                </c:pt>
                <c:pt idx="6">
                  <c:v>Black Country</c:v>
                </c:pt>
                <c:pt idx="7">
                  <c:v>Thames Valley Berkshire</c:v>
                </c:pt>
                <c:pt idx="8">
                  <c:v>Leicester and Leicestershire</c:v>
                </c:pt>
                <c:pt idx="9">
                  <c:v>Coventry and Warwickshire</c:v>
                </c:pt>
                <c:pt idx="10">
                  <c:v>Worcestershire</c:v>
                </c:pt>
                <c:pt idx="11">
                  <c:v>Buckinghamshire </c:v>
                </c:pt>
                <c:pt idx="12">
                  <c:v>Greater Cambridge and Greater Peterborough</c:v>
                </c:pt>
                <c:pt idx="13">
                  <c:v>Solent</c:v>
                </c:pt>
                <c:pt idx="14">
                  <c:v>Dorset</c:v>
                </c:pt>
                <c:pt idx="15">
                  <c:v>Hertfordshire</c:v>
                </c:pt>
                <c:pt idx="16">
                  <c:v>South East</c:v>
                </c:pt>
                <c:pt idx="17">
                  <c:v>Enterprise M3</c:v>
                </c:pt>
                <c:pt idx="18">
                  <c:v>Swindon and Wiltshire</c:v>
                </c:pt>
                <c:pt idx="19">
                  <c:v>Liverpool City Region</c:v>
                </c:pt>
                <c:pt idx="20">
                  <c:v>Derby, Derbyshire, Nottingham and Nottinghamshire</c:v>
                </c:pt>
                <c:pt idx="21">
                  <c:v>Humber</c:v>
                </c:pt>
                <c:pt idx="22">
                  <c:v>Lancashire</c:v>
                </c:pt>
                <c:pt idx="23">
                  <c:v>New Anglia</c:v>
                </c:pt>
                <c:pt idx="24">
                  <c:v>Oxfordshire</c:v>
                </c:pt>
                <c:pt idx="25">
                  <c:v>Stoke-on-Trent and Staffordshire</c:v>
                </c:pt>
                <c:pt idx="26">
                  <c:v>West of England</c:v>
                </c:pt>
                <c:pt idx="27">
                  <c:v>The Marches</c:v>
                </c:pt>
                <c:pt idx="28">
                  <c:v>Coast to Capital</c:v>
                </c:pt>
                <c:pt idx="29">
                  <c:v>Cornwall and Isles of Scilly</c:v>
                </c:pt>
                <c:pt idx="30">
                  <c:v>Gloucestershire</c:v>
                </c:pt>
                <c:pt idx="31">
                  <c:v>Cheshire and Warrington</c:v>
                </c:pt>
                <c:pt idx="32">
                  <c:v>Greater Lincolnshire</c:v>
                </c:pt>
                <c:pt idx="33">
                  <c:v>Heart of the South West</c:v>
                </c:pt>
                <c:pt idx="34">
                  <c:v>Cumbria</c:v>
                </c:pt>
                <c:pt idx="35">
                  <c:v>York, North Yorkshire and East Riding</c:v>
                </c:pt>
                <c:pt idx="36">
                  <c:v>Tees Valley</c:v>
                </c:pt>
                <c:pt idx="37">
                  <c:v>North East</c:v>
                </c:pt>
              </c:strCache>
            </c:strRef>
          </c:cat>
          <c:val>
            <c:numRef>
              <c:f>'Claimant rate by LEP'!$Z$49:$Z$86</c:f>
              <c:numCache>
                <c:formatCode>#,##0.0</c:formatCode>
                <c:ptCount val="38"/>
                <c:pt idx="0">
                  <c:v>2.4999999999999996</c:v>
                </c:pt>
                <c:pt idx="1">
                  <c:v>1.9000000000000004</c:v>
                </c:pt>
                <c:pt idx="2">
                  <c:v>1.9</c:v>
                </c:pt>
                <c:pt idx="3">
                  <c:v>1.8000000000000003</c:v>
                </c:pt>
                <c:pt idx="4">
                  <c:v>1.6000000000000005</c:v>
                </c:pt>
                <c:pt idx="5">
                  <c:v>1.5999999999999996</c:v>
                </c:pt>
                <c:pt idx="6">
                  <c:v>1.5</c:v>
                </c:pt>
                <c:pt idx="7">
                  <c:v>1.5</c:v>
                </c:pt>
                <c:pt idx="8">
                  <c:v>1.4000000000000004</c:v>
                </c:pt>
                <c:pt idx="9">
                  <c:v>1.4</c:v>
                </c:pt>
                <c:pt idx="10">
                  <c:v>1.3000000000000003</c:v>
                </c:pt>
                <c:pt idx="11">
                  <c:v>1.3</c:v>
                </c:pt>
                <c:pt idx="12">
                  <c:v>1.2999999999999998</c:v>
                </c:pt>
                <c:pt idx="13">
                  <c:v>1.2999999999999998</c:v>
                </c:pt>
                <c:pt idx="14">
                  <c:v>1.2000000000000002</c:v>
                </c:pt>
                <c:pt idx="15">
                  <c:v>1.2000000000000002</c:v>
                </c:pt>
                <c:pt idx="16">
                  <c:v>1.2000000000000002</c:v>
                </c:pt>
                <c:pt idx="17">
                  <c:v>1.2</c:v>
                </c:pt>
                <c:pt idx="18">
                  <c:v>1.1000000000000001</c:v>
                </c:pt>
                <c:pt idx="19">
                  <c:v>1.0999999999999996</c:v>
                </c:pt>
                <c:pt idx="20">
                  <c:v>1</c:v>
                </c:pt>
                <c:pt idx="21">
                  <c:v>1</c:v>
                </c:pt>
                <c:pt idx="22">
                  <c:v>1</c:v>
                </c:pt>
                <c:pt idx="23">
                  <c:v>1</c:v>
                </c:pt>
                <c:pt idx="24">
                  <c:v>1</c:v>
                </c:pt>
                <c:pt idx="25">
                  <c:v>1</c:v>
                </c:pt>
                <c:pt idx="26">
                  <c:v>1</c:v>
                </c:pt>
                <c:pt idx="27">
                  <c:v>0.90000000000000036</c:v>
                </c:pt>
                <c:pt idx="28">
                  <c:v>0.89999999999999991</c:v>
                </c:pt>
                <c:pt idx="29">
                  <c:v>0.79999999999999982</c:v>
                </c:pt>
                <c:pt idx="30">
                  <c:v>0.79999999999999982</c:v>
                </c:pt>
                <c:pt idx="31">
                  <c:v>0.70000000000000018</c:v>
                </c:pt>
                <c:pt idx="32">
                  <c:v>0.70000000000000018</c:v>
                </c:pt>
                <c:pt idx="33">
                  <c:v>0.70000000000000018</c:v>
                </c:pt>
                <c:pt idx="34">
                  <c:v>0.60000000000000009</c:v>
                </c:pt>
                <c:pt idx="35">
                  <c:v>0.59999999999999987</c:v>
                </c:pt>
                <c:pt idx="36">
                  <c:v>0.5</c:v>
                </c:pt>
                <c:pt idx="37">
                  <c:v>0.39999999999999947</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32"/>
            <c:invertIfNegative val="0"/>
            <c:bubble3D val="0"/>
            <c:spPr>
              <a:solidFill>
                <a:srgbClr val="7030A0"/>
              </a:solidFill>
              <a:ln>
                <a:noFill/>
              </a:ln>
              <a:effectLst/>
            </c:spPr>
            <c:extLst>
              <c:ext xmlns:c16="http://schemas.microsoft.com/office/drawing/2014/chart" uri="{C3380CC4-5D6E-409C-BE32-E72D297353CC}">
                <c16:uniqueId val="{00000005-A58A-40B2-8950-F850099AF8B8}"/>
              </c:ext>
            </c:extLst>
          </c:dPt>
          <c:cat>
            <c:strRef>
              <c:f>'Claimant rate by LEP'!$A$8:$A$45</c:f>
              <c:strCache>
                <c:ptCount val="38"/>
                <c:pt idx="0">
                  <c:v>Greater Birmingham and Solihull</c:v>
                </c:pt>
                <c:pt idx="1">
                  <c:v>Black Country</c:v>
                </c:pt>
                <c:pt idx="2">
                  <c:v>Greater Manchester</c:v>
                </c:pt>
                <c:pt idx="3">
                  <c:v>London</c:v>
                </c:pt>
                <c:pt idx="4">
                  <c:v>Tees Valley</c:v>
                </c:pt>
                <c:pt idx="5">
                  <c:v>Leeds City Region</c:v>
                </c:pt>
                <c:pt idx="6">
                  <c:v>Liverpool City Region</c:v>
                </c:pt>
                <c:pt idx="7">
                  <c:v>Humber</c:v>
                </c:pt>
                <c:pt idx="8">
                  <c:v>North East</c:v>
                </c:pt>
                <c:pt idx="9">
                  <c:v>Sheffield City Region</c:v>
                </c:pt>
                <c:pt idx="10">
                  <c:v>Lancashire</c:v>
                </c:pt>
                <c:pt idx="11">
                  <c:v>South East Midlands</c:v>
                </c:pt>
                <c:pt idx="12">
                  <c:v>Coventry and Warwickshire</c:v>
                </c:pt>
                <c:pt idx="13">
                  <c:v>Greater Lincolnshire</c:v>
                </c:pt>
                <c:pt idx="14">
                  <c:v>South East</c:v>
                </c:pt>
                <c:pt idx="15">
                  <c:v>Derby, Derbyshire, Nottingham and Nottinghamshire</c:v>
                </c:pt>
                <c:pt idx="16">
                  <c:v>Solent</c:v>
                </c:pt>
                <c:pt idx="17">
                  <c:v>Stoke-on-Trent and Staffordshire</c:v>
                </c:pt>
                <c:pt idx="18">
                  <c:v>Leicester and Leicestershire</c:v>
                </c:pt>
                <c:pt idx="19">
                  <c:v>Worcestershire</c:v>
                </c:pt>
                <c:pt idx="20">
                  <c:v>Cornwall and Isles of Scilly</c:v>
                </c:pt>
                <c:pt idx="21">
                  <c:v>Dorset</c:v>
                </c:pt>
                <c:pt idx="22">
                  <c:v>New Anglia</c:v>
                </c:pt>
                <c:pt idx="23">
                  <c:v>Coast to Capital</c:v>
                </c:pt>
                <c:pt idx="24">
                  <c:v>Greater Cambridge and Greater Peterborough</c:v>
                </c:pt>
                <c:pt idx="25">
                  <c:v>Thames Valley Berkshire</c:v>
                </c:pt>
                <c:pt idx="26">
                  <c:v>The Marches</c:v>
                </c:pt>
                <c:pt idx="27">
                  <c:v>Cheshire and Warrington</c:v>
                </c:pt>
                <c:pt idx="28">
                  <c:v>Heart of the South West</c:v>
                </c:pt>
                <c:pt idx="29">
                  <c:v>Hertfordshire</c:v>
                </c:pt>
                <c:pt idx="30">
                  <c:v>Swindon and Wiltshire</c:v>
                </c:pt>
                <c:pt idx="31">
                  <c:v>West of England</c:v>
                </c:pt>
                <c:pt idx="32">
                  <c:v>Buckinghamshire </c:v>
                </c:pt>
                <c:pt idx="33">
                  <c:v>Cumbria</c:v>
                </c:pt>
                <c:pt idx="34">
                  <c:v>Gloucestershire</c:v>
                </c:pt>
                <c:pt idx="35">
                  <c:v>Enterprise M3</c:v>
                </c:pt>
                <c:pt idx="36">
                  <c:v>Oxfordshire</c:v>
                </c:pt>
                <c:pt idx="37">
                  <c:v>York, North Yorkshire and East Riding</c:v>
                </c:pt>
              </c:strCache>
            </c:strRef>
          </c:cat>
          <c:val>
            <c:numRef>
              <c:f>'Claimant rate by LEP'!$Y$8:$Y$45</c:f>
              <c:numCache>
                <c:formatCode>#,##0.0</c:formatCode>
                <c:ptCount val="38"/>
                <c:pt idx="0">
                  <c:v>6.9</c:v>
                </c:pt>
                <c:pt idx="1">
                  <c:v>6.7</c:v>
                </c:pt>
                <c:pt idx="2">
                  <c:v>5.7</c:v>
                </c:pt>
                <c:pt idx="3">
                  <c:v>5.6</c:v>
                </c:pt>
                <c:pt idx="4">
                  <c:v>5.6</c:v>
                </c:pt>
                <c:pt idx="5">
                  <c:v>5.3</c:v>
                </c:pt>
                <c:pt idx="6">
                  <c:v>5.3</c:v>
                </c:pt>
                <c:pt idx="7">
                  <c:v>5</c:v>
                </c:pt>
                <c:pt idx="8">
                  <c:v>4.8</c:v>
                </c:pt>
                <c:pt idx="9">
                  <c:v>4.8</c:v>
                </c:pt>
                <c:pt idx="10">
                  <c:v>4.7</c:v>
                </c:pt>
                <c:pt idx="11">
                  <c:v>4.2</c:v>
                </c:pt>
                <c:pt idx="12">
                  <c:v>4</c:v>
                </c:pt>
                <c:pt idx="13">
                  <c:v>4</c:v>
                </c:pt>
                <c:pt idx="14">
                  <c:v>4</c:v>
                </c:pt>
                <c:pt idx="15">
                  <c:v>3.9</c:v>
                </c:pt>
                <c:pt idx="16">
                  <c:v>3.8</c:v>
                </c:pt>
                <c:pt idx="17">
                  <c:v>3.8</c:v>
                </c:pt>
                <c:pt idx="18">
                  <c:v>3.7</c:v>
                </c:pt>
                <c:pt idx="19">
                  <c:v>3.6</c:v>
                </c:pt>
                <c:pt idx="20">
                  <c:v>3.5</c:v>
                </c:pt>
                <c:pt idx="21">
                  <c:v>3.5</c:v>
                </c:pt>
                <c:pt idx="22">
                  <c:v>3.5</c:v>
                </c:pt>
                <c:pt idx="23">
                  <c:v>3.4</c:v>
                </c:pt>
                <c:pt idx="24">
                  <c:v>3.4</c:v>
                </c:pt>
                <c:pt idx="25">
                  <c:v>3.4</c:v>
                </c:pt>
                <c:pt idx="26">
                  <c:v>3.2</c:v>
                </c:pt>
                <c:pt idx="27">
                  <c:v>3.1</c:v>
                </c:pt>
                <c:pt idx="28">
                  <c:v>3.1</c:v>
                </c:pt>
                <c:pt idx="29">
                  <c:v>3.1</c:v>
                </c:pt>
                <c:pt idx="30">
                  <c:v>3.1</c:v>
                </c:pt>
                <c:pt idx="31">
                  <c:v>3.1</c:v>
                </c:pt>
                <c:pt idx="32">
                  <c:v>3</c:v>
                </c:pt>
                <c:pt idx="33">
                  <c:v>2.9</c:v>
                </c:pt>
                <c:pt idx="34">
                  <c:v>2.8</c:v>
                </c:pt>
                <c:pt idx="35">
                  <c:v>2.5</c:v>
                </c:pt>
                <c:pt idx="36">
                  <c:v>2.5</c:v>
                </c:pt>
                <c:pt idx="37">
                  <c:v>2.4</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Rate!$A$4:$A$110</c:f>
              <c:strCache>
                <c:ptCount val="107"/>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strCache>
            </c:strRef>
          </c:cat>
          <c:val>
            <c:numRef>
              <c:f>Rate!$B$4:$B$110</c:f>
              <c:numCache>
                <c:formatCode>0.0%</c:formatCode>
                <c:ptCount val="107"/>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3.7296723300970877E-2</c:v>
                </c:pt>
                <c:pt idx="104">
                  <c:v>3.4053398058252429E-2</c:v>
                </c:pt>
                <c:pt idx="105">
                  <c:v>3.3513349514563105E-2</c:v>
                </c:pt>
                <c:pt idx="106">
                  <c:v>3.2636529126213593E-2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flow'!$B$11</c:f>
              <c:strCache>
                <c:ptCount val="1"/>
                <c:pt idx="0">
                  <c:v>On Flow</c:v>
                </c:pt>
              </c:strCache>
            </c:strRef>
          </c:tx>
          <c:spPr>
            <a:solidFill>
              <a:srgbClr val="006965"/>
            </a:solidFill>
            <a:ln>
              <a:noFill/>
            </a:ln>
            <a:effectLst/>
          </c:spPr>
          <c:invertIfNegative val="0"/>
          <c:cat>
            <c:strRef>
              <c:f>'Off-on flow'!$G$10:$AD$10</c:f>
              <c:strCache>
                <c:ptCount val="24"/>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strCache>
            </c:strRef>
          </c:cat>
          <c:val>
            <c:numRef>
              <c:f>'Off-on flow'!$G$11:$AD$11</c:f>
              <c:numCache>
                <c:formatCode>_-* #,##0_-;\-* #,##0_-;_-* "-"??_-;_-@_-</c:formatCode>
                <c:ptCount val="24"/>
                <c:pt idx="0">
                  <c:v>897</c:v>
                </c:pt>
                <c:pt idx="1">
                  <c:v>884</c:v>
                </c:pt>
                <c:pt idx="2">
                  <c:v>906</c:v>
                </c:pt>
                <c:pt idx="3">
                  <c:v>985</c:v>
                </c:pt>
                <c:pt idx="4">
                  <c:v>4151</c:v>
                </c:pt>
                <c:pt idx="5">
                  <c:v>6703</c:v>
                </c:pt>
                <c:pt idx="6">
                  <c:v>2832</c:v>
                </c:pt>
                <c:pt idx="7">
                  <c:v>2695</c:v>
                </c:pt>
                <c:pt idx="8">
                  <c:v>2031</c:v>
                </c:pt>
                <c:pt idx="9">
                  <c:v>2045</c:v>
                </c:pt>
                <c:pt idx="10">
                  <c:v>2278</c:v>
                </c:pt>
                <c:pt idx="11">
                  <c:v>2372</c:v>
                </c:pt>
                <c:pt idx="12">
                  <c:v>2185</c:v>
                </c:pt>
                <c:pt idx="13">
                  <c:v>1676</c:v>
                </c:pt>
                <c:pt idx="14">
                  <c:v>2640</c:v>
                </c:pt>
                <c:pt idx="15">
                  <c:v>1821</c:v>
                </c:pt>
                <c:pt idx="16">
                  <c:v>1625</c:v>
                </c:pt>
                <c:pt idx="17">
                  <c:v>1354</c:v>
                </c:pt>
                <c:pt idx="18" formatCode="#,##0">
                  <c:v>1396</c:v>
                </c:pt>
                <c:pt idx="19" formatCode="#,##0">
                  <c:v>1790</c:v>
                </c:pt>
                <c:pt idx="20" formatCode="#,##0">
                  <c:v>1393</c:v>
                </c:pt>
                <c:pt idx="21" formatCode="#,##0">
                  <c:v>1423</c:v>
                </c:pt>
                <c:pt idx="22" formatCode="#,##0">
                  <c:v>1544</c:v>
                </c:pt>
                <c:pt idx="23" formatCode="#,##0">
                  <c:v>1527</c:v>
                </c:pt>
              </c:numCache>
            </c:numRef>
          </c:val>
          <c:extLst>
            <c:ext xmlns:c16="http://schemas.microsoft.com/office/drawing/2014/chart" uri="{C3380CC4-5D6E-409C-BE32-E72D297353CC}">
              <c16:uniqueId val="{00000000-9628-49A4-91EC-1363691D7AFB}"/>
            </c:ext>
          </c:extLst>
        </c:ser>
        <c:ser>
          <c:idx val="1"/>
          <c:order val="1"/>
          <c:tx>
            <c:strRef>
              <c:f>'Off-on flow'!$B$12</c:f>
              <c:strCache>
                <c:ptCount val="1"/>
                <c:pt idx="0">
                  <c:v>Off Flow</c:v>
                </c:pt>
              </c:strCache>
            </c:strRef>
          </c:tx>
          <c:spPr>
            <a:solidFill>
              <a:srgbClr val="7030A0"/>
            </a:solidFill>
            <a:ln>
              <a:noFill/>
            </a:ln>
            <a:effectLst/>
          </c:spPr>
          <c:invertIfNegative val="0"/>
          <c:cat>
            <c:strRef>
              <c:f>'Off-on flow'!$G$10:$AD$10</c:f>
              <c:strCache>
                <c:ptCount val="24"/>
                <c:pt idx="0">
                  <c:v>December 2019</c:v>
                </c:pt>
                <c:pt idx="1">
                  <c:v>January 2020</c:v>
                </c:pt>
                <c:pt idx="2">
                  <c:v>February 2020</c:v>
                </c:pt>
                <c:pt idx="3">
                  <c:v>March 2020</c:v>
                </c:pt>
                <c:pt idx="4">
                  <c:v>April 2020</c:v>
                </c:pt>
                <c:pt idx="5">
                  <c:v>May 2020</c:v>
                </c:pt>
                <c:pt idx="6">
                  <c:v>June 2020</c:v>
                </c:pt>
                <c:pt idx="7">
                  <c:v>July 2020</c:v>
                </c:pt>
                <c:pt idx="8">
                  <c:v>August 2020</c:v>
                </c:pt>
                <c:pt idx="9">
                  <c:v>September 2020</c:v>
                </c:pt>
                <c:pt idx="10">
                  <c:v>October 2020</c:v>
                </c:pt>
                <c:pt idx="11">
                  <c:v>November 2020</c:v>
                </c:pt>
                <c:pt idx="12">
                  <c:v>December 2020</c:v>
                </c:pt>
                <c:pt idx="13">
                  <c:v>January 2021</c:v>
                </c:pt>
                <c:pt idx="14">
                  <c:v>February 2021</c:v>
                </c:pt>
                <c:pt idx="15">
                  <c:v>March 2021</c:v>
                </c:pt>
                <c:pt idx="16">
                  <c:v>April 2021</c:v>
                </c:pt>
                <c:pt idx="17">
                  <c:v>May 2021</c:v>
                </c:pt>
                <c:pt idx="18">
                  <c:v>June 2021</c:v>
                </c:pt>
                <c:pt idx="19">
                  <c:v>July 2021</c:v>
                </c:pt>
                <c:pt idx="20">
                  <c:v>August 2021</c:v>
                </c:pt>
                <c:pt idx="21">
                  <c:v>September 2021</c:v>
                </c:pt>
                <c:pt idx="22">
                  <c:v>October 2021</c:v>
                </c:pt>
                <c:pt idx="23">
                  <c:v>November 2021</c:v>
                </c:pt>
              </c:strCache>
            </c:strRef>
          </c:cat>
          <c:val>
            <c:numRef>
              <c:f>'Off-on flow'!$G$12:$AD$12</c:f>
              <c:numCache>
                <c:formatCode>_-* #,##0_-;\-* #,##0_-;_-* "-"??_-;_-@_-</c:formatCode>
                <c:ptCount val="24"/>
                <c:pt idx="0">
                  <c:v>847</c:v>
                </c:pt>
                <c:pt idx="1">
                  <c:v>735</c:v>
                </c:pt>
                <c:pt idx="2">
                  <c:v>760</c:v>
                </c:pt>
                <c:pt idx="3">
                  <c:v>857</c:v>
                </c:pt>
                <c:pt idx="4">
                  <c:v>654</c:v>
                </c:pt>
                <c:pt idx="5">
                  <c:v>1307</c:v>
                </c:pt>
                <c:pt idx="6">
                  <c:v>3327</c:v>
                </c:pt>
                <c:pt idx="7">
                  <c:v>2348</c:v>
                </c:pt>
                <c:pt idx="8">
                  <c:v>1674</c:v>
                </c:pt>
                <c:pt idx="9">
                  <c:v>2496</c:v>
                </c:pt>
                <c:pt idx="10">
                  <c:v>2995</c:v>
                </c:pt>
                <c:pt idx="11">
                  <c:v>2170</c:v>
                </c:pt>
                <c:pt idx="12">
                  <c:v>2293</c:v>
                </c:pt>
                <c:pt idx="13">
                  <c:v>1894</c:v>
                </c:pt>
                <c:pt idx="14">
                  <c:v>1734</c:v>
                </c:pt>
                <c:pt idx="15">
                  <c:v>2066</c:v>
                </c:pt>
                <c:pt idx="16">
                  <c:v>1918</c:v>
                </c:pt>
                <c:pt idx="17">
                  <c:v>2187</c:v>
                </c:pt>
                <c:pt idx="18" formatCode="#,##0">
                  <c:v>2672</c:v>
                </c:pt>
                <c:pt idx="19" formatCode="#,##0">
                  <c:v>2004</c:v>
                </c:pt>
                <c:pt idx="20" formatCode="#,##0">
                  <c:v>1682</c:v>
                </c:pt>
                <c:pt idx="21" formatCode="#,##0">
                  <c:v>2344</c:v>
                </c:pt>
                <c:pt idx="22" formatCode="#,##0">
                  <c:v>1680</c:v>
                </c:pt>
                <c:pt idx="23" formatCode="#,##0">
                  <c:v>1826</c:v>
                </c:pt>
              </c:numCache>
            </c:numRef>
          </c:val>
          <c:extLst>
            <c:ext xmlns:c16="http://schemas.microsoft.com/office/drawing/2014/chart" uri="{C3380CC4-5D6E-409C-BE32-E72D297353CC}">
              <c16:uniqueId val="{00000001-9628-49A4-91EC-1363691D7AFB}"/>
            </c:ext>
          </c:extLst>
        </c:ser>
        <c:dLbls>
          <c:showLegendKey val="0"/>
          <c:showVal val="0"/>
          <c:showCatName val="0"/>
          <c:showSerName val="0"/>
          <c:showPercent val="0"/>
          <c:showBubbleSize val="0"/>
        </c:dLbls>
        <c:gapWidth val="219"/>
        <c:overlap val="-27"/>
        <c:axId val="537931888"/>
        <c:axId val="537934840"/>
      </c:barChart>
      <c:catAx>
        <c:axId val="53793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4840"/>
        <c:crosses val="autoZero"/>
        <c:auto val="1"/>
        <c:lblAlgn val="ctr"/>
        <c:lblOffset val="100"/>
        <c:noMultiLvlLbl val="0"/>
      </c:catAx>
      <c:valAx>
        <c:axId val="53793484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7931888"/>
        <c:crosses val="autoZero"/>
        <c:crossBetween val="between"/>
      </c:valAx>
      <c:spPr>
        <a:noFill/>
        <a:ln>
          <a:noFill/>
        </a:ln>
        <a:effectLst/>
      </c:spPr>
    </c:plotArea>
    <c:legend>
      <c:legendPos val="b"/>
      <c:layout>
        <c:manualLayout>
          <c:xMode val="edge"/>
          <c:yMode val="edge"/>
          <c:x val="0.10782758241153487"/>
          <c:y val="0.14780482019166905"/>
          <c:w val="0.12736379395740466"/>
          <c:h val="0.1231411898662112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15/03/2022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November 2021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314471581"/>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7" name="Chart 6">
            <a:extLst>
              <a:ext uri="{FF2B5EF4-FFF2-40B4-BE49-F238E27FC236}">
                <a16:creationId xmlns:a16="http://schemas.microsoft.com/office/drawing/2014/main" id="{E0FA3D89-1667-4356-BAB9-BF554D0B74CC}"/>
              </a:ext>
            </a:extLst>
          </p:cNvPr>
          <p:cNvGraphicFramePr>
            <a:graphicFrameLocks/>
          </p:cNvGraphicFramePr>
          <p:nvPr>
            <p:extLst>
              <p:ext uri="{D42A27DB-BD31-4B8C-83A1-F6EECF244321}">
                <p14:modId xmlns:p14="http://schemas.microsoft.com/office/powerpoint/2010/main" val="3322887281"/>
              </p:ext>
            </p:extLst>
          </p:nvPr>
        </p:nvGraphicFramePr>
        <p:xfrm>
          <a:off x="1167724" y="1553724"/>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9" name="Object 8">
            <a:extLst>
              <a:ext uri="{FF2B5EF4-FFF2-40B4-BE49-F238E27FC236}">
                <a16:creationId xmlns:a16="http://schemas.microsoft.com/office/drawing/2014/main" id="{E6F3BA1E-CD1F-4550-B4B0-DE66E7368D8F}"/>
              </a:ext>
            </a:extLst>
          </p:cNvPr>
          <p:cNvGraphicFramePr>
            <a:graphicFrameLocks noChangeAspect="1"/>
          </p:cNvGraphicFramePr>
          <p:nvPr>
            <p:extLst>
              <p:ext uri="{D42A27DB-BD31-4B8C-83A1-F6EECF244321}">
                <p14:modId xmlns:p14="http://schemas.microsoft.com/office/powerpoint/2010/main" val="1936860994"/>
              </p:ext>
            </p:extLst>
          </p:nvPr>
        </p:nvGraphicFramePr>
        <p:xfrm>
          <a:off x="3657600" y="3032918"/>
          <a:ext cx="914400" cy="792163"/>
        </p:xfrm>
        <a:graphic>
          <a:graphicData uri="http://schemas.openxmlformats.org/presentationml/2006/ole">
            <mc:AlternateContent xmlns:mc="http://schemas.openxmlformats.org/markup-compatibility/2006">
              <mc:Choice xmlns:v="urn:schemas-microsoft-com:vml" Requires="v">
                <p:oleObj name="Worksheet" showAsIcon="1" r:id="rId5" imgW="914400" imgH="792360" progId="Excel.Sheet.12">
                  <p:embed/>
                </p:oleObj>
              </mc:Choice>
              <mc:Fallback>
                <p:oleObj name="Worksheet" showAsIcon="1" r:id="rId5" imgW="914400" imgH="792360" progId="Excel.Sheet.12">
                  <p:embed/>
                  <p:pic>
                    <p:nvPicPr>
                      <p:cNvPr id="9" name="Object 8">
                        <a:extLst>
                          <a:ext uri="{FF2B5EF4-FFF2-40B4-BE49-F238E27FC236}">
                            <a16:creationId xmlns:a16="http://schemas.microsoft.com/office/drawing/2014/main" id="{E6F3BA1E-CD1F-4550-B4B0-DE66E7368D8F}"/>
                          </a:ext>
                        </a:extLst>
                      </p:cNvPr>
                      <p:cNvPicPr/>
                      <p:nvPr/>
                    </p:nvPicPr>
                    <p:blipFill>
                      <a:blip r:embed="rId6"/>
                      <a:stretch>
                        <a:fillRect/>
                      </a:stretch>
                    </p:blipFill>
                    <p:spPr>
                      <a:xfrm>
                        <a:off x="3657600" y="3032918"/>
                        <a:ext cx="914400" cy="792163"/>
                      </a:xfrm>
                      <a:prstGeom prst="rect">
                        <a:avLst/>
                      </a:prstGeom>
                    </p:spPr>
                  </p:pic>
                </p:oleObj>
              </mc:Fallback>
            </mc:AlternateContent>
          </a:graphicData>
        </a:graphic>
      </p:graphicFrame>
      <p:graphicFrame>
        <p:nvGraphicFramePr>
          <p:cNvPr id="2" name="Object 1">
            <a:extLst>
              <a:ext uri="{FF2B5EF4-FFF2-40B4-BE49-F238E27FC236}">
                <a16:creationId xmlns:a16="http://schemas.microsoft.com/office/drawing/2014/main" id="{F98B8ACC-9914-4373-84F9-DF41EBC05061}"/>
              </a:ext>
            </a:extLst>
          </p:cNvPr>
          <p:cNvGraphicFramePr>
            <a:graphicFrameLocks noChangeAspect="1"/>
          </p:cNvGraphicFramePr>
          <p:nvPr>
            <p:extLst>
              <p:ext uri="{D42A27DB-BD31-4B8C-83A1-F6EECF244321}">
                <p14:modId xmlns:p14="http://schemas.microsoft.com/office/powerpoint/2010/main" val="1111572905"/>
              </p:ext>
            </p:extLst>
          </p:nvPr>
        </p:nvGraphicFramePr>
        <p:xfrm>
          <a:off x="2467070" y="2368283"/>
          <a:ext cx="914400" cy="771525"/>
        </p:xfrm>
        <a:graphic>
          <a:graphicData uri="http://schemas.openxmlformats.org/presentationml/2006/ole">
            <mc:AlternateContent xmlns:mc="http://schemas.openxmlformats.org/markup-compatibility/2006">
              <mc:Choice xmlns:v="urn:schemas-microsoft-com:vml" Requires="v">
                <p:oleObj name="Worksheet" showAsIcon="1" r:id="rId7" imgW="914400" imgH="771480" progId="Excel.Sheet.12">
                  <p:embed/>
                </p:oleObj>
              </mc:Choice>
              <mc:Fallback>
                <p:oleObj name="Worksheet" showAsIcon="1" r:id="rId7" imgW="914400" imgH="771480" progId="Excel.Sheet.12">
                  <p:embed/>
                  <p:pic>
                    <p:nvPicPr>
                      <p:cNvPr id="2" name="Object 1">
                        <a:extLst>
                          <a:ext uri="{FF2B5EF4-FFF2-40B4-BE49-F238E27FC236}">
                            <a16:creationId xmlns:a16="http://schemas.microsoft.com/office/drawing/2014/main" id="{F98B8ACC-9914-4373-84F9-DF41EBC05061}"/>
                          </a:ext>
                        </a:extLst>
                      </p:cNvPr>
                      <p:cNvPicPr/>
                      <p:nvPr/>
                    </p:nvPicPr>
                    <p:blipFill>
                      <a:blip r:embed="rId8"/>
                      <a:stretch>
                        <a:fillRect/>
                      </a:stretch>
                    </p:blipFill>
                    <p:spPr>
                      <a:xfrm>
                        <a:off x="2467070" y="23682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March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February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February 2022, </a:t>
            </a:r>
            <a:r>
              <a:rPr lang="en-GB" sz="1400" b="1" dirty="0">
                <a:latin typeface="Calibri" panose="020F0502020204030204" pitchFamily="34" charset="0"/>
                <a:ea typeface="Times New Roman" panose="02020603050405020304" pitchFamily="18" charset="0"/>
              </a:rPr>
              <a:t>9,965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55 </a:t>
            </a:r>
            <a:r>
              <a:rPr lang="en-GB" sz="1400" dirty="0">
                <a:latin typeface="Calibri" panose="020F0502020204030204" pitchFamily="34" charset="0"/>
                <a:ea typeface="Times New Roman" panose="02020603050405020304" pitchFamily="18" charset="0"/>
              </a:rPr>
              <a:t>between January 2022 and February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latin typeface="Calibri" panose="020F0502020204030204" pitchFamily="34" charset="0"/>
                <a:ea typeface="Times New Roman" panose="02020603050405020304" pitchFamily="18" charset="0"/>
              </a:rPr>
              <a:t>4,425</a:t>
            </a:r>
            <a:r>
              <a:rPr lang="en-GB" sz="1400" dirty="0">
                <a:effectLst/>
                <a:latin typeface="Calibri" panose="020F0502020204030204" pitchFamily="34" charset="0"/>
                <a:ea typeface="Times New Roman" panose="02020603050405020304" pitchFamily="18" charset="0"/>
              </a:rPr>
              <a:t> more claimants in Buckinghamshire in February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effectLst/>
                <a:latin typeface="Calibri" panose="020F0502020204030204" pitchFamily="34" charset="0"/>
                <a:ea typeface="Times New Roman" panose="02020603050405020304" pitchFamily="18" charset="0"/>
              </a:rPr>
              <a:t>3.0%</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 from January 2022, and lower than the national average of 4.4%.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latin typeface="Calibri" panose="020F0502020204030204" pitchFamily="34" charset="0"/>
                <a:ea typeface="Times New Roman" panose="02020603050405020304" pitchFamily="18" charset="0"/>
              </a:rPr>
              <a:t>6</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1.3 percentage points higher in January 2022 than March 2020, </a:t>
            </a:r>
            <a:r>
              <a:rPr lang="en-GB" sz="1400" dirty="0">
                <a:latin typeface="Calibri" panose="020F0502020204030204" pitchFamily="34" charset="0"/>
                <a:ea typeface="Times New Roman" panose="02020603050405020304" pitchFamily="18" charset="0"/>
              </a:rPr>
              <a:t>compared to 1.4 percentage points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4.6</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February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439252726"/>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February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February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2,435</a:t>
                      </a:r>
                    </a:p>
                  </a:txBody>
                  <a:tcPr marL="9525" marR="9525" marT="9525" marB="0"/>
                </a:tc>
                <a:tc>
                  <a:txBody>
                    <a:bodyPr/>
                    <a:lstStyle/>
                    <a:p>
                      <a:pPr algn="r" fontAlgn="b"/>
                      <a:r>
                        <a:rPr lang="en-GB" sz="1400" b="0" i="0" u="none" strike="noStrike" dirty="0">
                          <a:solidFill>
                            <a:srgbClr val="000000"/>
                          </a:solidFill>
                          <a:effectLst/>
                          <a:latin typeface="+mn-lt"/>
                        </a:rPr>
                        <a:t>3.1</a:t>
                      </a:r>
                    </a:p>
                  </a:txBody>
                  <a:tcPr marL="7620" marR="7620" marT="7620" marB="0"/>
                </a:tc>
                <a:tc>
                  <a:txBody>
                    <a:bodyPr/>
                    <a:lstStyle/>
                    <a:p>
                      <a:pPr algn="r" fontAlgn="b"/>
                      <a:r>
                        <a:rPr lang="en-GB" sz="1400" b="0" i="0" u="none" strike="noStrike" dirty="0">
                          <a:solidFill>
                            <a:srgbClr val="000000"/>
                          </a:solidFill>
                          <a:effectLst/>
                          <a:latin typeface="Calibri" panose="020F0502020204030204" pitchFamily="34" charset="0"/>
                        </a:rPr>
                        <a:t>1,015</a:t>
                      </a:r>
                    </a:p>
                  </a:txBody>
                  <a:tcPr marL="9525" marR="9525" marT="9525" marB="0"/>
                </a:tc>
                <a:tc>
                  <a:txBody>
                    <a:bodyPr/>
                    <a:lstStyle/>
                    <a:p>
                      <a:pPr algn="r" fontAlgn="b"/>
                      <a:r>
                        <a:rPr lang="en-GB" sz="1400" b="0" i="0" u="none" strike="noStrike" dirty="0">
                          <a:solidFill>
                            <a:srgbClr val="000000"/>
                          </a:solidFill>
                          <a:effectLst/>
                          <a:latin typeface="+mn-lt"/>
                        </a:rPr>
                        <a:t>1.3</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1,635</a:t>
                      </a:r>
                    </a:p>
                  </a:txBody>
                  <a:tcPr marL="9525" marR="9525" marT="9525" marB="0"/>
                </a:tc>
                <a:tc>
                  <a:txBody>
                    <a:bodyPr/>
                    <a:lstStyle/>
                    <a:p>
                      <a:pPr algn="r" fontAlgn="b"/>
                      <a:r>
                        <a:rPr lang="en-GB" sz="1400" b="0" i="0" u="none" strike="noStrike" dirty="0">
                          <a:solidFill>
                            <a:srgbClr val="000000"/>
                          </a:solidFill>
                          <a:effectLst/>
                          <a:latin typeface="+mn-lt"/>
                        </a:rPr>
                        <a:t>2.7</a:t>
                      </a:r>
                    </a:p>
                  </a:txBody>
                  <a:tcPr marL="7620" marR="7620" marT="7620" marB="0"/>
                </a:tc>
                <a:tc>
                  <a:txBody>
                    <a:bodyPr/>
                    <a:lstStyle/>
                    <a:p>
                      <a:pPr algn="r" fontAlgn="b"/>
                      <a:r>
                        <a:rPr lang="en-GB" sz="1400" b="0" i="0" u="none" strike="noStrike" dirty="0">
                          <a:solidFill>
                            <a:srgbClr val="000000"/>
                          </a:solidFill>
                          <a:effectLst/>
                          <a:latin typeface="Calibri" panose="020F0502020204030204" pitchFamily="34" charset="0"/>
                        </a:rPr>
                        <a:t>815</a:t>
                      </a:r>
                    </a:p>
                  </a:txBody>
                  <a:tcPr marL="9525" marR="9525" marT="9525" marB="0"/>
                </a:tc>
                <a:tc>
                  <a:txBody>
                    <a:bodyPr/>
                    <a:lstStyle/>
                    <a:p>
                      <a:pPr algn="r" fontAlgn="b"/>
                      <a:r>
                        <a:rPr lang="en-GB" sz="1400" b="0" i="0" u="none" strike="noStrike" dirty="0">
                          <a:solidFill>
                            <a:srgbClr val="000000"/>
                          </a:solidFill>
                          <a:effectLst/>
                          <a:latin typeface="+mn-lt"/>
                        </a:rPr>
                        <a:t>1.3</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1,380</a:t>
                      </a:r>
                    </a:p>
                  </a:txBody>
                  <a:tcPr marL="9525" marR="9525" marT="9525" marB="0"/>
                </a:tc>
                <a:tc>
                  <a:txBody>
                    <a:bodyPr/>
                    <a:lstStyle/>
                    <a:p>
                      <a:pPr algn="r" fontAlgn="b"/>
                      <a:r>
                        <a:rPr lang="en-GB" sz="1400" b="0" i="0" u="none" strike="noStrike" dirty="0">
                          <a:solidFill>
                            <a:srgbClr val="000000"/>
                          </a:solidFill>
                          <a:effectLst/>
                          <a:latin typeface="+mn-lt"/>
                        </a:rPr>
                        <a:t>2.1</a:t>
                      </a:r>
                    </a:p>
                  </a:txBody>
                  <a:tcPr marL="7620" marR="7620" marT="7620" marB="0"/>
                </a:tc>
                <a:tc>
                  <a:txBody>
                    <a:bodyPr/>
                    <a:lstStyle/>
                    <a:p>
                      <a:pPr algn="r" fontAlgn="b"/>
                      <a:r>
                        <a:rPr lang="en-GB" sz="1400" b="0" i="0" u="none" strike="noStrike">
                          <a:solidFill>
                            <a:srgbClr val="000000"/>
                          </a:solidFill>
                          <a:effectLst/>
                          <a:latin typeface="Calibri" panose="020F0502020204030204" pitchFamily="34" charset="0"/>
                        </a:rPr>
                        <a:t>670</a:t>
                      </a:r>
                    </a:p>
                  </a:txBody>
                  <a:tcPr marL="9525" marR="9525" marT="9525" marB="0"/>
                </a:tc>
                <a:tc>
                  <a:txBody>
                    <a:bodyPr/>
                    <a:lstStyle/>
                    <a:p>
                      <a:pPr algn="r" fontAlgn="b"/>
                      <a:r>
                        <a:rPr lang="en-GB" sz="1400" b="0" i="0" u="none" strike="noStrike" dirty="0">
                          <a:solidFill>
                            <a:srgbClr val="000000"/>
                          </a:solidFill>
                          <a:effectLst/>
                          <a:latin typeface="+mn-lt"/>
                        </a:rPr>
                        <a:t>1.0</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1,320</a:t>
                      </a:r>
                    </a:p>
                  </a:txBody>
                  <a:tcPr marL="9525" marR="9525" marT="9525" marB="0"/>
                </a:tc>
                <a:tc>
                  <a:txBody>
                    <a:bodyPr/>
                    <a:lstStyle/>
                    <a:p>
                      <a:pPr algn="r" fontAlgn="b"/>
                      <a:r>
                        <a:rPr lang="en-GB" sz="1400" b="0" i="0" u="none" strike="noStrike" dirty="0">
                          <a:solidFill>
                            <a:srgbClr val="000000"/>
                          </a:solidFill>
                          <a:effectLst/>
                          <a:latin typeface="+mn-lt"/>
                        </a:rPr>
                        <a:t>2.4</a:t>
                      </a:r>
                    </a:p>
                  </a:txBody>
                  <a:tcPr marL="7620" marR="7620" marT="7620" marB="0"/>
                </a:tc>
                <a:tc>
                  <a:txBody>
                    <a:bodyPr/>
                    <a:lstStyle/>
                    <a:p>
                      <a:pPr algn="r" fontAlgn="b"/>
                      <a:r>
                        <a:rPr lang="en-GB" sz="1400" b="0" i="0" u="none" strike="noStrike" dirty="0">
                          <a:solidFill>
                            <a:srgbClr val="000000"/>
                          </a:solidFill>
                          <a:effectLst/>
                          <a:latin typeface="Calibri" panose="020F0502020204030204" pitchFamily="34" charset="0"/>
                        </a:rPr>
                        <a:t>570</a:t>
                      </a:r>
                    </a:p>
                  </a:txBody>
                  <a:tcPr marL="9525" marR="9525" marT="9525" marB="0"/>
                </a:tc>
                <a:tc>
                  <a:txBody>
                    <a:bodyPr/>
                    <a:lstStyle/>
                    <a:p>
                      <a:pPr algn="r" fontAlgn="b"/>
                      <a:r>
                        <a:rPr lang="en-GB" sz="1400" b="0" i="0" u="none" strike="noStrike" dirty="0">
                          <a:solidFill>
                            <a:srgbClr val="000000"/>
                          </a:solidFill>
                          <a:effectLst/>
                          <a:latin typeface="+mn-lt"/>
                        </a:rPr>
                        <a:t>1.0</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3,190</a:t>
                      </a:r>
                    </a:p>
                  </a:txBody>
                  <a:tcPr marL="9525" marR="9525" marT="9525" marB="0"/>
                </a:tc>
                <a:tc>
                  <a:txBody>
                    <a:bodyPr/>
                    <a:lstStyle/>
                    <a:p>
                      <a:pPr algn="r" fontAlgn="b"/>
                      <a:r>
                        <a:rPr lang="en-GB" sz="1400" b="0" i="0" u="none" strike="noStrike" dirty="0">
                          <a:solidFill>
                            <a:srgbClr val="000000"/>
                          </a:solidFill>
                          <a:effectLst/>
                          <a:latin typeface="+mn-lt"/>
                        </a:rPr>
                        <a:t>4.6</a:t>
                      </a:r>
                    </a:p>
                  </a:txBody>
                  <a:tcPr marL="7620" marR="7620" marT="7620" marB="0"/>
                </a:tc>
                <a:tc>
                  <a:txBody>
                    <a:bodyPr/>
                    <a:lstStyle/>
                    <a:p>
                      <a:pPr algn="r" fontAlgn="b"/>
                      <a:r>
                        <a:rPr lang="en-GB" sz="1400" b="0" i="0" u="none" strike="noStrike" dirty="0">
                          <a:solidFill>
                            <a:srgbClr val="000000"/>
                          </a:solidFill>
                          <a:effectLst/>
                          <a:latin typeface="Calibri" panose="020F0502020204030204" pitchFamily="34" charset="0"/>
                        </a:rPr>
                        <a:t>1,350</a:t>
                      </a:r>
                    </a:p>
                  </a:txBody>
                  <a:tcPr marL="9525" marR="9525" marT="9525" marB="0"/>
                </a:tc>
                <a:tc>
                  <a:txBody>
                    <a:bodyPr/>
                    <a:lstStyle/>
                    <a:p>
                      <a:pPr algn="r" fontAlgn="b"/>
                      <a:r>
                        <a:rPr lang="en-GB" sz="1400" b="0" i="0" u="none" strike="noStrike" dirty="0">
                          <a:solidFill>
                            <a:srgbClr val="000000"/>
                          </a:solidFill>
                          <a:effectLst/>
                          <a:latin typeface="+mn-lt"/>
                        </a:rPr>
                        <a:t>2.0</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dirty="0">
                          <a:solidFill>
                            <a:srgbClr val="333333"/>
                          </a:solidFill>
                          <a:effectLst/>
                          <a:latin typeface="+mn-lt"/>
                        </a:rPr>
                        <a:t>9,965</a:t>
                      </a:r>
                    </a:p>
                  </a:txBody>
                  <a:tcPr marL="7620" marR="7620" marT="7620" marB="0"/>
                </a:tc>
                <a:tc>
                  <a:txBody>
                    <a:bodyPr/>
                    <a:lstStyle/>
                    <a:p>
                      <a:pPr algn="r" fontAlgn="b"/>
                      <a:r>
                        <a:rPr lang="en-GB" sz="1400" b="1" i="0" u="none" strike="noStrike" dirty="0">
                          <a:solidFill>
                            <a:srgbClr val="000000"/>
                          </a:solidFill>
                          <a:effectLst/>
                          <a:latin typeface="+mn-lt"/>
                        </a:rPr>
                        <a:t>3.0</a:t>
                      </a:r>
                    </a:p>
                  </a:txBody>
                  <a:tcPr marL="7620" marR="7620" marT="7620" marB="0"/>
                </a:tc>
                <a:tc>
                  <a:txBody>
                    <a:bodyPr/>
                    <a:lstStyle/>
                    <a:p>
                      <a:pPr algn="r" fontAlgn="b"/>
                      <a:r>
                        <a:rPr lang="en-GB" sz="1400" b="1" i="0" u="none" strike="noStrike" dirty="0">
                          <a:solidFill>
                            <a:srgbClr val="000000"/>
                          </a:solidFill>
                          <a:effectLst/>
                          <a:latin typeface="+mn-lt"/>
                        </a:rPr>
                        <a:t>4,425</a:t>
                      </a:r>
                    </a:p>
                  </a:txBody>
                  <a:tcPr marL="7620" marR="7620" marT="7620" marB="0"/>
                </a:tc>
                <a:tc>
                  <a:txBody>
                    <a:bodyPr/>
                    <a:lstStyle/>
                    <a:p>
                      <a:pPr algn="r" fontAlgn="b"/>
                      <a:r>
                        <a:rPr lang="en-GB" sz="1400" b="1" i="0" u="none" strike="noStrike" dirty="0">
                          <a:solidFill>
                            <a:srgbClr val="000000"/>
                          </a:solidFill>
                          <a:effectLst/>
                          <a:latin typeface="+mn-lt"/>
                        </a:rPr>
                        <a:t>1.3</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1,556,140</a:t>
                      </a:r>
                    </a:p>
                  </a:txBody>
                  <a:tcPr marL="7620" marR="7620" marT="7620" marB="0"/>
                </a:tc>
                <a:tc>
                  <a:txBody>
                    <a:bodyPr/>
                    <a:lstStyle/>
                    <a:p>
                      <a:pPr algn="r" fontAlgn="b"/>
                      <a:r>
                        <a:rPr lang="en-GB" sz="1400" b="0" i="0" u="none" strike="noStrike" dirty="0">
                          <a:solidFill>
                            <a:srgbClr val="000000"/>
                          </a:solidFill>
                          <a:effectLst/>
                          <a:latin typeface="+mn-lt"/>
                        </a:rPr>
                        <a:t>4.4</a:t>
                      </a:r>
                    </a:p>
                  </a:txBody>
                  <a:tcPr marL="7620" marR="7620" marT="7620" marB="0"/>
                </a:tc>
                <a:tc>
                  <a:txBody>
                    <a:bodyPr/>
                    <a:lstStyle/>
                    <a:p>
                      <a:pPr algn="r" fontAlgn="b"/>
                      <a:r>
                        <a:rPr lang="en-GB" sz="1400" b="0" i="0" u="none" strike="noStrike" dirty="0">
                          <a:solidFill>
                            <a:srgbClr val="000000"/>
                          </a:solidFill>
                          <a:effectLst/>
                          <a:latin typeface="+mn-lt"/>
                        </a:rPr>
                        <a:t>492,635</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2523836894"/>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February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766065" y="133318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4,425</a:t>
            </a:r>
            <a:r>
              <a:rPr lang="en-GB" sz="1400" dirty="0"/>
              <a:t> more claimants in February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February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869918934"/>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(February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650452104"/>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February 2022, the Claimant Count rate in Buckinghamshire for men rose by 1.5 percentage points, compared to 1.2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96% increase in the number of 25-49 year old claimants in Buckinghamshire between March 2020 and February 2022, compared to a 80%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3.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1890</TotalTime>
  <Words>1152</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February 2022 </vt:lpstr>
      <vt:lpstr>Table 1: Claimant Count – February 2022</vt:lpstr>
      <vt:lpstr>Chart 1: Claimant Count – February 2022</vt:lpstr>
      <vt:lpstr>Chart 3: Claimant Count rate % point change (March 2020 to February 2022) by Local Enterprise Partnership (LEP) area </vt:lpstr>
      <vt:lpstr>Chart 4: Claimant Count rate by LEP area (February 2022)</vt:lpstr>
      <vt:lpstr>Characteristics of claimants </vt:lpstr>
      <vt:lpstr>Chart 5: Alternative Claimant Count rate January 2013 to November 2021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25</cp:revision>
  <dcterms:created xsi:type="dcterms:W3CDTF">2020-10-12T09:50:53Z</dcterms:created>
  <dcterms:modified xsi:type="dcterms:W3CDTF">2022-03-15T09:52:16Z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