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84" r:id="rId5"/>
  </p:sldMasterIdLst>
  <p:sldIdLst>
    <p:sldId id="256" r:id="rId6"/>
    <p:sldId id="257" r:id="rId7"/>
    <p:sldId id="342" r:id="rId8"/>
    <p:sldId id="258" r:id="rId9"/>
    <p:sldId id="268" r:id="rId10"/>
    <p:sldId id="303" r:id="rId11"/>
    <p:sldId id="318" r:id="rId12"/>
    <p:sldId id="320" r:id="rId13"/>
    <p:sldId id="344" r:id="rId14"/>
    <p:sldId id="308" r:id="rId15"/>
    <p:sldId id="321" r:id="rId16"/>
    <p:sldId id="345" r:id="rId17"/>
    <p:sldId id="275" r:id="rId18"/>
    <p:sldId id="259" r:id="rId19"/>
    <p:sldId id="262" r:id="rId20"/>
    <p:sldId id="264" r:id="rId21"/>
    <p:sldId id="265" r:id="rId22"/>
    <p:sldId id="260" r:id="rId23"/>
    <p:sldId id="270" r:id="rId24"/>
    <p:sldId id="271" r:id="rId25"/>
    <p:sldId id="263" r:id="rId26"/>
    <p:sldId id="276" r:id="rId27"/>
    <p:sldId id="272" r:id="rId28"/>
    <p:sldId id="278" r:id="rId29"/>
    <p:sldId id="273" r:id="rId30"/>
    <p:sldId id="277" r:id="rId31"/>
    <p:sldId id="279" r:id="rId32"/>
    <p:sldId id="280" r:id="rId33"/>
    <p:sldId id="282" r:id="rId34"/>
    <p:sldId id="283" r:id="rId35"/>
    <p:sldId id="286" r:id="rId36"/>
    <p:sldId id="288" r:id="rId37"/>
    <p:sldId id="287" r:id="rId38"/>
    <p:sldId id="289" r:id="rId39"/>
    <p:sldId id="290" r:id="rId40"/>
    <p:sldId id="291" r:id="rId41"/>
    <p:sldId id="292" r:id="rId42"/>
    <p:sldId id="281" r:id="rId43"/>
    <p:sldId id="293" r:id="rId44"/>
    <p:sldId id="294" r:id="rId45"/>
    <p:sldId id="284" r:id="rId46"/>
    <p:sldId id="296" r:id="rId47"/>
    <p:sldId id="297" r:id="rId48"/>
    <p:sldId id="298" r:id="rId49"/>
    <p:sldId id="299" r:id="rId50"/>
    <p:sldId id="301" r:id="rId51"/>
    <p:sldId id="304" r:id="rId52"/>
    <p:sldId id="305" r:id="rId53"/>
    <p:sldId id="306" r:id="rId54"/>
    <p:sldId id="312" r:id="rId55"/>
    <p:sldId id="355" r:id="rId56"/>
    <p:sldId id="307" r:id="rId57"/>
    <p:sldId id="354" r:id="rId58"/>
    <p:sldId id="309" r:id="rId59"/>
    <p:sldId id="310" r:id="rId60"/>
    <p:sldId id="311" r:id="rId61"/>
    <p:sldId id="313" r:id="rId62"/>
    <p:sldId id="314" r:id="rId63"/>
    <p:sldId id="329" r:id="rId64"/>
    <p:sldId id="316" r:id="rId65"/>
    <p:sldId id="322" r:id="rId66"/>
    <p:sldId id="324" r:id="rId67"/>
    <p:sldId id="323" r:id="rId68"/>
    <p:sldId id="325" r:id="rId69"/>
    <p:sldId id="326" r:id="rId70"/>
    <p:sldId id="327" r:id="rId71"/>
    <p:sldId id="352" r:id="rId72"/>
    <p:sldId id="331" r:id="rId73"/>
    <p:sldId id="332" r:id="rId74"/>
    <p:sldId id="333" r:id="rId75"/>
    <p:sldId id="334" r:id="rId76"/>
    <p:sldId id="337" r:id="rId77"/>
    <p:sldId id="335" r:id="rId78"/>
    <p:sldId id="348" r:id="rId79"/>
    <p:sldId id="339" r:id="rId80"/>
    <p:sldId id="340" r:id="rId81"/>
    <p:sldId id="341" r:id="rId82"/>
    <p:sldId id="353" r:id="rId83"/>
    <p:sldId id="350" r:id="rId84"/>
    <p:sldId id="261" r:id="rId85"/>
    <p:sldId id="266" r:id="rId86"/>
    <p:sldId id="347" r:id="rId8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96ADD5-9245-1314-2277-9FFE3E916FFD}" name="Caroline Hargrave" initials="CH" userId="S::Caroline.Perkins@buckslep.co.uk::b8f2e569-4c81-4f9d-96cf-9b35a10b634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roline Perkins" initials="CP" lastIdx="1" clrIdx="0">
    <p:extLst>
      <p:ext uri="{19B8F6BF-5375-455C-9EA6-DF929625EA0E}">
        <p15:presenceInfo xmlns:p15="http://schemas.microsoft.com/office/powerpoint/2012/main" userId="S::Caroline.Perkins@buckslep.co.uk::b8f2e569-4c81-4f9d-96cf-9b35a10b63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595959"/>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835E9A-9257-4203-BB81-523465AC7995}" v="106" dt="2022-02-06T14:23:31.4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149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presProps" Target="pres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1.xml"/><Relationship Id="rId90" Type="http://schemas.openxmlformats.org/officeDocument/2006/relationships/viewProps" Target="viewProps.xml"/><Relationship Id="rId95" Type="http://schemas.microsoft.com/office/2018/10/relationships/authors" Target="author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Hargrave" userId="b8f2e569-4c81-4f9d-96cf-9b35a10b6345" providerId="ADAL" clId="{E4835E9A-9257-4203-BB81-523465AC7995}"/>
    <pc:docChg chg="undo redo custSel addSld delSld modSld">
      <pc:chgData name="Caroline Hargrave" userId="b8f2e569-4c81-4f9d-96cf-9b35a10b6345" providerId="ADAL" clId="{E4835E9A-9257-4203-BB81-523465AC7995}" dt="2022-02-06T14:39:27.963" v="5341"/>
      <pc:docMkLst>
        <pc:docMk/>
      </pc:docMkLst>
      <pc:sldChg chg="modSp mod">
        <pc:chgData name="Caroline Hargrave" userId="b8f2e569-4c81-4f9d-96cf-9b35a10b6345" providerId="ADAL" clId="{E4835E9A-9257-4203-BB81-523465AC7995}" dt="2022-01-26T09:22:42.886" v="10" actId="20577"/>
        <pc:sldMkLst>
          <pc:docMk/>
          <pc:sldMk cId="4055365032" sldId="256"/>
        </pc:sldMkLst>
        <pc:spChg chg="mod">
          <ac:chgData name="Caroline Hargrave" userId="b8f2e569-4c81-4f9d-96cf-9b35a10b6345" providerId="ADAL" clId="{E4835E9A-9257-4203-BB81-523465AC7995}" dt="2022-01-26T09:22:42.886" v="10" actId="20577"/>
          <ac:spMkLst>
            <pc:docMk/>
            <pc:sldMk cId="4055365032" sldId="256"/>
            <ac:spMk id="2" creationId="{764BFFFE-5EAE-451C-A93A-092C17C3C47A}"/>
          </ac:spMkLst>
        </pc:spChg>
      </pc:sldChg>
      <pc:sldChg chg="modSp mod">
        <pc:chgData name="Caroline Hargrave" userId="b8f2e569-4c81-4f9d-96cf-9b35a10b6345" providerId="ADAL" clId="{E4835E9A-9257-4203-BB81-523465AC7995}" dt="2022-01-26T09:23:05.081" v="41" actId="20577"/>
        <pc:sldMkLst>
          <pc:docMk/>
          <pc:sldMk cId="4137546741" sldId="257"/>
        </pc:sldMkLst>
        <pc:spChg chg="mod">
          <ac:chgData name="Caroline Hargrave" userId="b8f2e569-4c81-4f9d-96cf-9b35a10b6345" providerId="ADAL" clId="{E4835E9A-9257-4203-BB81-523465AC7995}" dt="2022-01-26T09:23:05.081" v="41" actId="20577"/>
          <ac:spMkLst>
            <pc:docMk/>
            <pc:sldMk cId="4137546741" sldId="257"/>
            <ac:spMk id="3" creationId="{EF6EE10D-EC30-43F1-B9A3-394C519A535B}"/>
          </ac:spMkLst>
        </pc:spChg>
      </pc:sldChg>
      <pc:sldChg chg="delSp modSp mod">
        <pc:chgData name="Caroline Hargrave" userId="b8f2e569-4c81-4f9d-96cf-9b35a10b6345" providerId="ADAL" clId="{E4835E9A-9257-4203-BB81-523465AC7995}" dt="2022-01-26T11:21:18.484" v="510" actId="1076"/>
        <pc:sldMkLst>
          <pc:docMk/>
          <pc:sldMk cId="1697306558" sldId="259"/>
        </pc:sldMkLst>
        <pc:spChg chg="mod">
          <ac:chgData name="Caroline Hargrave" userId="b8f2e569-4c81-4f9d-96cf-9b35a10b6345" providerId="ADAL" clId="{E4835E9A-9257-4203-BB81-523465AC7995}" dt="2022-01-26T11:19:54.910" v="507" actId="3626"/>
          <ac:spMkLst>
            <pc:docMk/>
            <pc:sldMk cId="1697306558" sldId="259"/>
            <ac:spMk id="7" creationId="{0AB54BE8-5B74-45BE-9E69-860EBAEA6CC8}"/>
          </ac:spMkLst>
        </pc:spChg>
        <pc:spChg chg="mod">
          <ac:chgData name="Caroline Hargrave" userId="b8f2e569-4c81-4f9d-96cf-9b35a10b6345" providerId="ADAL" clId="{E4835E9A-9257-4203-BB81-523465AC7995}" dt="2022-01-26T11:20:55.080" v="508" actId="20577"/>
          <ac:spMkLst>
            <pc:docMk/>
            <pc:sldMk cId="1697306558" sldId="259"/>
            <ac:spMk id="13" creationId="{834C6E58-F845-4606-8F05-F34531C5A836}"/>
          </ac:spMkLst>
        </pc:spChg>
        <pc:picChg chg="mod">
          <ac:chgData name="Caroline Hargrave" userId="b8f2e569-4c81-4f9d-96cf-9b35a10b6345" providerId="ADAL" clId="{E4835E9A-9257-4203-BB81-523465AC7995}" dt="2022-01-26T11:21:18.484" v="510" actId="1076"/>
          <ac:picMkLst>
            <pc:docMk/>
            <pc:sldMk cId="1697306558" sldId="259"/>
            <ac:picMk id="15" creationId="{E9C9EE0A-5C0C-4F70-B357-F1DC414DC786}"/>
          </ac:picMkLst>
        </pc:picChg>
        <pc:picChg chg="mod">
          <ac:chgData name="Caroline Hargrave" userId="b8f2e569-4c81-4f9d-96cf-9b35a10b6345" providerId="ADAL" clId="{E4835E9A-9257-4203-BB81-523465AC7995}" dt="2022-01-26T11:21:18.484" v="510" actId="1076"/>
          <ac:picMkLst>
            <pc:docMk/>
            <pc:sldMk cId="1697306558" sldId="259"/>
            <ac:picMk id="17" creationId="{4D55713E-8B7C-457E-8ED6-7A2693E6FCB2}"/>
          </ac:picMkLst>
        </pc:picChg>
        <pc:picChg chg="mod">
          <ac:chgData name="Caroline Hargrave" userId="b8f2e569-4c81-4f9d-96cf-9b35a10b6345" providerId="ADAL" clId="{E4835E9A-9257-4203-BB81-523465AC7995}" dt="2022-01-26T11:21:18.484" v="510" actId="1076"/>
          <ac:picMkLst>
            <pc:docMk/>
            <pc:sldMk cId="1697306558" sldId="259"/>
            <ac:picMk id="18" creationId="{9783C044-784E-4136-AAC1-D6E397B099D7}"/>
          </ac:picMkLst>
        </pc:picChg>
        <pc:picChg chg="mod">
          <ac:chgData name="Caroline Hargrave" userId="b8f2e569-4c81-4f9d-96cf-9b35a10b6345" providerId="ADAL" clId="{E4835E9A-9257-4203-BB81-523465AC7995}" dt="2022-01-26T11:21:18.484" v="510" actId="1076"/>
          <ac:picMkLst>
            <pc:docMk/>
            <pc:sldMk cId="1697306558" sldId="259"/>
            <ac:picMk id="19" creationId="{7B46737B-847F-4724-A231-884889D1BD98}"/>
          </ac:picMkLst>
        </pc:picChg>
        <pc:picChg chg="mod">
          <ac:chgData name="Caroline Hargrave" userId="b8f2e569-4c81-4f9d-96cf-9b35a10b6345" providerId="ADAL" clId="{E4835E9A-9257-4203-BB81-523465AC7995}" dt="2022-01-26T11:21:18.484" v="510" actId="1076"/>
          <ac:picMkLst>
            <pc:docMk/>
            <pc:sldMk cId="1697306558" sldId="259"/>
            <ac:picMk id="20" creationId="{84ADA2C6-0EF8-4969-A4F9-F64DB1852640}"/>
          </ac:picMkLst>
        </pc:picChg>
        <pc:picChg chg="mod">
          <ac:chgData name="Caroline Hargrave" userId="b8f2e569-4c81-4f9d-96cf-9b35a10b6345" providerId="ADAL" clId="{E4835E9A-9257-4203-BB81-523465AC7995}" dt="2022-01-26T11:21:18.484" v="510" actId="1076"/>
          <ac:picMkLst>
            <pc:docMk/>
            <pc:sldMk cId="1697306558" sldId="259"/>
            <ac:picMk id="21" creationId="{896B0551-2D5F-4EE0-9EC8-7859B2949116}"/>
          </ac:picMkLst>
        </pc:picChg>
        <pc:picChg chg="del">
          <ac:chgData name="Caroline Hargrave" userId="b8f2e569-4c81-4f9d-96cf-9b35a10b6345" providerId="ADAL" clId="{E4835E9A-9257-4203-BB81-523465AC7995}" dt="2022-01-26T11:21:00.690" v="509" actId="478"/>
          <ac:picMkLst>
            <pc:docMk/>
            <pc:sldMk cId="1697306558" sldId="259"/>
            <ac:picMk id="22" creationId="{AFA7379E-3090-4093-9163-BA9DDF36E852}"/>
          </ac:picMkLst>
        </pc:picChg>
      </pc:sldChg>
      <pc:sldChg chg="addSp delSp modSp mod">
        <pc:chgData name="Caroline Hargrave" userId="b8f2e569-4c81-4f9d-96cf-9b35a10b6345" providerId="ADAL" clId="{E4835E9A-9257-4203-BB81-523465AC7995}" dt="2022-01-27T13:17:48.857" v="857" actId="20577"/>
        <pc:sldMkLst>
          <pc:docMk/>
          <pc:sldMk cId="4021282150" sldId="260"/>
        </pc:sldMkLst>
        <pc:spChg chg="mod">
          <ac:chgData name="Caroline Hargrave" userId="b8f2e569-4c81-4f9d-96cf-9b35a10b6345" providerId="ADAL" clId="{E4835E9A-9257-4203-BB81-523465AC7995}" dt="2022-01-27T13:17:48.857" v="857" actId="20577"/>
          <ac:spMkLst>
            <pc:docMk/>
            <pc:sldMk cId="4021282150" sldId="260"/>
            <ac:spMk id="6" creationId="{C05D0616-E2EC-4795-9C05-8CCA602AFF6D}"/>
          </ac:spMkLst>
        </pc:spChg>
        <pc:graphicFrameChg chg="del">
          <ac:chgData name="Caroline Hargrave" userId="b8f2e569-4c81-4f9d-96cf-9b35a10b6345" providerId="ADAL" clId="{E4835E9A-9257-4203-BB81-523465AC7995}" dt="2022-01-27T13:16:48.301" v="821" actId="478"/>
          <ac:graphicFrameMkLst>
            <pc:docMk/>
            <pc:sldMk cId="4021282150" sldId="260"/>
            <ac:graphicFrameMk id="4" creationId="{B9676D03-CF7A-446D-8C28-469E0A256664}"/>
          </ac:graphicFrameMkLst>
        </pc:graphicFrameChg>
        <pc:graphicFrameChg chg="add mod">
          <ac:chgData name="Caroline Hargrave" userId="b8f2e569-4c81-4f9d-96cf-9b35a10b6345" providerId="ADAL" clId="{E4835E9A-9257-4203-BB81-523465AC7995}" dt="2022-01-27T13:17:12.410" v="827" actId="1076"/>
          <ac:graphicFrameMkLst>
            <pc:docMk/>
            <pc:sldMk cId="4021282150" sldId="260"/>
            <ac:graphicFrameMk id="8" creationId="{6D016EEA-B2D8-42E7-9582-9BFDB4C60A10}"/>
          </ac:graphicFrameMkLst>
        </pc:graphicFrameChg>
      </pc:sldChg>
      <pc:sldChg chg="addSp delSp modSp mod">
        <pc:chgData name="Caroline Hargrave" userId="b8f2e569-4c81-4f9d-96cf-9b35a10b6345" providerId="ADAL" clId="{E4835E9A-9257-4203-BB81-523465AC7995}" dt="2022-01-26T12:29:40.013" v="745" actId="20577"/>
        <pc:sldMkLst>
          <pc:docMk/>
          <pc:sldMk cId="1022819080" sldId="262"/>
        </pc:sldMkLst>
        <pc:spChg chg="mod">
          <ac:chgData name="Caroline Hargrave" userId="b8f2e569-4c81-4f9d-96cf-9b35a10b6345" providerId="ADAL" clId="{E4835E9A-9257-4203-BB81-523465AC7995}" dt="2022-01-26T11:33:09.266" v="596" actId="20577"/>
          <ac:spMkLst>
            <pc:docMk/>
            <pc:sldMk cId="1022819080" sldId="262"/>
            <ac:spMk id="6" creationId="{0536CB9D-4990-4D57-9429-FA1E1236FE97}"/>
          </ac:spMkLst>
        </pc:spChg>
        <pc:spChg chg="mod">
          <ac:chgData name="Caroline Hargrave" userId="b8f2e569-4c81-4f9d-96cf-9b35a10b6345" providerId="ADAL" clId="{E4835E9A-9257-4203-BB81-523465AC7995}" dt="2022-01-26T11:32:42.470" v="590" actId="1076"/>
          <ac:spMkLst>
            <pc:docMk/>
            <pc:sldMk cId="1022819080" sldId="262"/>
            <ac:spMk id="7" creationId="{38033357-F089-47A7-9003-3CE65D47D47F}"/>
          </ac:spMkLst>
        </pc:spChg>
        <pc:spChg chg="mod">
          <ac:chgData name="Caroline Hargrave" userId="b8f2e569-4c81-4f9d-96cf-9b35a10b6345" providerId="ADAL" clId="{E4835E9A-9257-4203-BB81-523465AC7995}" dt="2022-01-26T11:32:38.646" v="589" actId="1076"/>
          <ac:spMkLst>
            <pc:docMk/>
            <pc:sldMk cId="1022819080" sldId="262"/>
            <ac:spMk id="10" creationId="{D2CBA3E5-1EDF-4D28-BFF8-7C1A2114745A}"/>
          </ac:spMkLst>
        </pc:spChg>
        <pc:spChg chg="mod">
          <ac:chgData name="Caroline Hargrave" userId="b8f2e569-4c81-4f9d-96cf-9b35a10b6345" providerId="ADAL" clId="{E4835E9A-9257-4203-BB81-523465AC7995}" dt="2022-01-26T11:28:52.086" v="566" actId="3626"/>
          <ac:spMkLst>
            <pc:docMk/>
            <pc:sldMk cId="1022819080" sldId="262"/>
            <ac:spMk id="12" creationId="{503193CB-1F32-41D9-8453-C7DE5F2DD531}"/>
          </ac:spMkLst>
        </pc:spChg>
        <pc:spChg chg="mod">
          <ac:chgData name="Caroline Hargrave" userId="b8f2e569-4c81-4f9d-96cf-9b35a10b6345" providerId="ADAL" clId="{E4835E9A-9257-4203-BB81-523465AC7995}" dt="2022-01-26T11:32:52.986" v="592" actId="20577"/>
          <ac:spMkLst>
            <pc:docMk/>
            <pc:sldMk cId="1022819080" sldId="262"/>
            <ac:spMk id="15" creationId="{73A5309E-1FAF-4180-9A38-7A76AF453395}"/>
          </ac:spMkLst>
        </pc:spChg>
        <pc:spChg chg="mod">
          <ac:chgData name="Caroline Hargrave" userId="b8f2e569-4c81-4f9d-96cf-9b35a10b6345" providerId="ADAL" clId="{E4835E9A-9257-4203-BB81-523465AC7995}" dt="2022-01-26T12:29:40.013" v="745" actId="20577"/>
          <ac:spMkLst>
            <pc:docMk/>
            <pc:sldMk cId="1022819080" sldId="262"/>
            <ac:spMk id="16" creationId="{9E7A42E5-108E-43C4-9061-1D5E7D3AF6DA}"/>
          </ac:spMkLst>
        </pc:spChg>
        <pc:graphicFrameChg chg="add del">
          <ac:chgData name="Caroline Hargrave" userId="b8f2e569-4c81-4f9d-96cf-9b35a10b6345" providerId="ADAL" clId="{E4835E9A-9257-4203-BB81-523465AC7995}" dt="2022-01-26T11:31:53.590" v="579" actId="478"/>
          <ac:graphicFrameMkLst>
            <pc:docMk/>
            <pc:sldMk cId="1022819080" sldId="262"/>
            <ac:graphicFrameMk id="5" creationId="{67A062FA-A26D-4453-A561-902AA5D109EE}"/>
          </ac:graphicFrameMkLst>
        </pc:graphicFrameChg>
        <pc:graphicFrameChg chg="add mod">
          <ac:chgData name="Caroline Hargrave" userId="b8f2e569-4c81-4f9d-96cf-9b35a10b6345" providerId="ADAL" clId="{E4835E9A-9257-4203-BB81-523465AC7995}" dt="2022-01-26T11:31:12.359" v="570"/>
          <ac:graphicFrameMkLst>
            <pc:docMk/>
            <pc:sldMk cId="1022819080" sldId="262"/>
            <ac:graphicFrameMk id="13" creationId="{5A10CD9B-6001-4207-8BBD-714B9CF8A1B8}"/>
          </ac:graphicFrameMkLst>
        </pc:graphicFrameChg>
        <pc:graphicFrameChg chg="add mod">
          <ac:chgData name="Caroline Hargrave" userId="b8f2e569-4c81-4f9d-96cf-9b35a10b6345" providerId="ADAL" clId="{E4835E9A-9257-4203-BB81-523465AC7995}" dt="2022-01-26T11:32:17.584" v="584" actId="1076"/>
          <ac:graphicFrameMkLst>
            <pc:docMk/>
            <pc:sldMk cId="1022819080" sldId="262"/>
            <ac:graphicFrameMk id="14" creationId="{5A10CD9B-6001-4207-8BBD-714B9CF8A1B8}"/>
          </ac:graphicFrameMkLst>
        </pc:graphicFrameChg>
        <pc:cxnChg chg="mod">
          <ac:chgData name="Caroline Hargrave" userId="b8f2e569-4c81-4f9d-96cf-9b35a10b6345" providerId="ADAL" clId="{E4835E9A-9257-4203-BB81-523465AC7995}" dt="2022-01-26T11:32:33.270" v="588" actId="14100"/>
          <ac:cxnSpMkLst>
            <pc:docMk/>
            <pc:sldMk cId="1022819080" sldId="262"/>
            <ac:cxnSpMk id="9" creationId="{281700AA-4122-48A2-B8B5-958BC92ADBD0}"/>
          </ac:cxnSpMkLst>
        </pc:cxnChg>
        <pc:cxnChg chg="mod">
          <ac:chgData name="Caroline Hargrave" userId="b8f2e569-4c81-4f9d-96cf-9b35a10b6345" providerId="ADAL" clId="{E4835E9A-9257-4203-BB81-523465AC7995}" dt="2022-01-26T11:32:44.655" v="591" actId="14100"/>
          <ac:cxnSpMkLst>
            <pc:docMk/>
            <pc:sldMk cId="1022819080" sldId="262"/>
            <ac:cxnSpMk id="11" creationId="{D9206740-4E34-4EDF-93BD-1B505F560FF6}"/>
          </ac:cxnSpMkLst>
        </pc:cxnChg>
      </pc:sldChg>
      <pc:sldChg chg="addSp delSp modSp mod">
        <pc:chgData name="Caroline Hargrave" userId="b8f2e569-4c81-4f9d-96cf-9b35a10b6345" providerId="ADAL" clId="{E4835E9A-9257-4203-BB81-523465AC7995}" dt="2022-01-27T13:23:20.874" v="1109" actId="20577"/>
        <pc:sldMkLst>
          <pc:docMk/>
          <pc:sldMk cId="3358068275" sldId="263"/>
        </pc:sldMkLst>
        <pc:spChg chg="ord">
          <ac:chgData name="Caroline Hargrave" userId="b8f2e569-4c81-4f9d-96cf-9b35a10b6345" providerId="ADAL" clId="{E4835E9A-9257-4203-BB81-523465AC7995}" dt="2022-01-27T13:22:32.728" v="1051" actId="166"/>
          <ac:spMkLst>
            <pc:docMk/>
            <pc:sldMk cId="3358068275" sldId="263"/>
            <ac:spMk id="10" creationId="{4DEF176C-8780-48DD-BD80-44BE4AE52A28}"/>
          </ac:spMkLst>
        </pc:spChg>
        <pc:spChg chg="mod">
          <ac:chgData name="Caroline Hargrave" userId="b8f2e569-4c81-4f9d-96cf-9b35a10b6345" providerId="ADAL" clId="{E4835E9A-9257-4203-BB81-523465AC7995}" dt="2022-01-27T13:23:20.874" v="1109" actId="20577"/>
          <ac:spMkLst>
            <pc:docMk/>
            <pc:sldMk cId="3358068275" sldId="263"/>
            <ac:spMk id="11" creationId="{5BB3313E-581B-46B8-A7BD-4FA81C315CF6}"/>
          </ac:spMkLst>
        </pc:spChg>
        <pc:picChg chg="del">
          <ac:chgData name="Caroline Hargrave" userId="b8f2e569-4c81-4f9d-96cf-9b35a10b6345" providerId="ADAL" clId="{E4835E9A-9257-4203-BB81-523465AC7995}" dt="2022-01-27T13:22:07.291" v="1048" actId="478"/>
          <ac:picMkLst>
            <pc:docMk/>
            <pc:sldMk cId="3358068275" sldId="263"/>
            <ac:picMk id="5" creationId="{386521B6-116F-44C2-917C-4EA76BCD94AE}"/>
          </ac:picMkLst>
        </pc:picChg>
        <pc:picChg chg="add mod">
          <ac:chgData name="Caroline Hargrave" userId="b8f2e569-4c81-4f9d-96cf-9b35a10b6345" providerId="ADAL" clId="{E4835E9A-9257-4203-BB81-523465AC7995}" dt="2022-01-27T13:22:39.481" v="1054" actId="14100"/>
          <ac:picMkLst>
            <pc:docMk/>
            <pc:sldMk cId="3358068275" sldId="263"/>
            <ac:picMk id="8" creationId="{764528F3-2D82-4DAD-8B80-A1CF309587A5}"/>
          </ac:picMkLst>
        </pc:picChg>
      </pc:sldChg>
      <pc:sldChg chg="modSp mod">
        <pc:chgData name="Caroline Hargrave" userId="b8f2e569-4c81-4f9d-96cf-9b35a10b6345" providerId="ADAL" clId="{E4835E9A-9257-4203-BB81-523465AC7995}" dt="2022-01-26T12:30:32.744" v="756" actId="20577"/>
        <pc:sldMkLst>
          <pc:docMk/>
          <pc:sldMk cId="4134916366" sldId="264"/>
        </pc:sldMkLst>
        <pc:spChg chg="mod">
          <ac:chgData name="Caroline Hargrave" userId="b8f2e569-4c81-4f9d-96cf-9b35a10b6345" providerId="ADAL" clId="{E4835E9A-9257-4203-BB81-523465AC7995}" dt="2022-01-26T12:29:40.632" v="746" actId="20577"/>
          <ac:spMkLst>
            <pc:docMk/>
            <pc:sldMk cId="4134916366" sldId="264"/>
            <ac:spMk id="3" creationId="{CD1E09D6-1325-43C6-9FEC-E241D04E6DB5}"/>
          </ac:spMkLst>
        </pc:spChg>
        <pc:spChg chg="mod">
          <ac:chgData name="Caroline Hargrave" userId="b8f2e569-4c81-4f9d-96cf-9b35a10b6345" providerId="ADAL" clId="{E4835E9A-9257-4203-BB81-523465AC7995}" dt="2022-01-26T12:30:32.744" v="756" actId="20577"/>
          <ac:spMkLst>
            <pc:docMk/>
            <pc:sldMk cId="4134916366" sldId="264"/>
            <ac:spMk id="5" creationId="{BEA9E1FA-0212-451C-87DA-B596E0EFD508}"/>
          </ac:spMkLst>
        </pc:spChg>
      </pc:sldChg>
      <pc:sldChg chg="modSp mod">
        <pc:chgData name="Caroline Hargrave" userId="b8f2e569-4c81-4f9d-96cf-9b35a10b6345" providerId="ADAL" clId="{E4835E9A-9257-4203-BB81-523465AC7995}" dt="2022-01-26T12:41:47.798" v="820" actId="20577"/>
        <pc:sldMkLst>
          <pc:docMk/>
          <pc:sldMk cId="785979720" sldId="265"/>
        </pc:sldMkLst>
        <pc:spChg chg="mod">
          <ac:chgData name="Caroline Hargrave" userId="b8f2e569-4c81-4f9d-96cf-9b35a10b6345" providerId="ADAL" clId="{E4835E9A-9257-4203-BB81-523465AC7995}" dt="2022-01-26T12:41:47.798" v="820" actId="20577"/>
          <ac:spMkLst>
            <pc:docMk/>
            <pc:sldMk cId="785979720" sldId="265"/>
            <ac:spMk id="5" creationId="{F1B55A33-7DE1-4FBF-A40E-B620D04774DE}"/>
          </ac:spMkLst>
        </pc:spChg>
        <pc:spChg chg="mod">
          <ac:chgData name="Caroline Hargrave" userId="b8f2e569-4c81-4f9d-96cf-9b35a10b6345" providerId="ADAL" clId="{E4835E9A-9257-4203-BB81-523465AC7995}" dt="2022-01-26T12:34:10.591" v="758" actId="20577"/>
          <ac:spMkLst>
            <pc:docMk/>
            <pc:sldMk cId="785979720" sldId="265"/>
            <ac:spMk id="6" creationId="{7FDDFCA0-99DC-401D-8DF3-5B775CBA4EFD}"/>
          </ac:spMkLst>
        </pc:spChg>
      </pc:sldChg>
      <pc:sldChg chg="modSp mod">
        <pc:chgData name="Caroline Hargrave" userId="b8f2e569-4c81-4f9d-96cf-9b35a10b6345" providerId="ADAL" clId="{E4835E9A-9257-4203-BB81-523465AC7995}" dt="2022-01-27T13:21:23.561" v="1047" actId="3626"/>
        <pc:sldMkLst>
          <pc:docMk/>
          <pc:sldMk cId="2330702329" sldId="271"/>
        </pc:sldMkLst>
        <pc:spChg chg="mod">
          <ac:chgData name="Caroline Hargrave" userId="b8f2e569-4c81-4f9d-96cf-9b35a10b6345" providerId="ADAL" clId="{E4835E9A-9257-4203-BB81-523465AC7995}" dt="2022-01-27T13:19:15.356" v="901" actId="20577"/>
          <ac:spMkLst>
            <pc:docMk/>
            <pc:sldMk cId="2330702329" sldId="271"/>
            <ac:spMk id="4" creationId="{FA00369C-3239-4DD2-935A-21690FCB8B7A}"/>
          </ac:spMkLst>
        </pc:spChg>
        <pc:spChg chg="mod">
          <ac:chgData name="Caroline Hargrave" userId="b8f2e569-4c81-4f9d-96cf-9b35a10b6345" providerId="ADAL" clId="{E4835E9A-9257-4203-BB81-523465AC7995}" dt="2022-01-27T13:20:03.145" v="932" actId="20577"/>
          <ac:spMkLst>
            <pc:docMk/>
            <pc:sldMk cId="2330702329" sldId="271"/>
            <ac:spMk id="5" creationId="{8EC995F7-2AF3-43FF-8E49-C421642AE5DF}"/>
          </ac:spMkLst>
        </pc:spChg>
        <pc:spChg chg="mod">
          <ac:chgData name="Caroline Hargrave" userId="b8f2e569-4c81-4f9d-96cf-9b35a10b6345" providerId="ADAL" clId="{E4835E9A-9257-4203-BB81-523465AC7995}" dt="2022-01-27T13:20:40.046" v="992" actId="1076"/>
          <ac:spMkLst>
            <pc:docMk/>
            <pc:sldMk cId="2330702329" sldId="271"/>
            <ac:spMk id="6" creationId="{1A2C1B72-B603-45E0-B532-382A7F7A1F7A}"/>
          </ac:spMkLst>
        </pc:spChg>
        <pc:spChg chg="mod">
          <ac:chgData name="Caroline Hargrave" userId="b8f2e569-4c81-4f9d-96cf-9b35a10b6345" providerId="ADAL" clId="{E4835E9A-9257-4203-BB81-523465AC7995}" dt="2022-01-27T13:20:30.986" v="990" actId="1076"/>
          <ac:spMkLst>
            <pc:docMk/>
            <pc:sldMk cId="2330702329" sldId="271"/>
            <ac:spMk id="8" creationId="{45208A49-2411-45DB-8963-1C4EDF4277EA}"/>
          </ac:spMkLst>
        </pc:spChg>
        <pc:spChg chg="mod">
          <ac:chgData name="Caroline Hargrave" userId="b8f2e569-4c81-4f9d-96cf-9b35a10b6345" providerId="ADAL" clId="{E4835E9A-9257-4203-BB81-523465AC7995}" dt="2022-01-27T13:21:23.561" v="1047" actId="3626"/>
          <ac:spMkLst>
            <pc:docMk/>
            <pc:sldMk cId="2330702329" sldId="271"/>
            <ac:spMk id="9" creationId="{A68D2B69-3869-4E6E-9395-81CF96E90D91}"/>
          </ac:spMkLst>
        </pc:spChg>
      </pc:sldChg>
      <pc:sldChg chg="addSp delSp modSp mod">
        <pc:chgData name="Caroline Hargrave" userId="b8f2e569-4c81-4f9d-96cf-9b35a10b6345" providerId="ADAL" clId="{E4835E9A-9257-4203-BB81-523465AC7995}" dt="2022-01-27T13:29:01.754" v="1656" actId="1076"/>
        <pc:sldMkLst>
          <pc:docMk/>
          <pc:sldMk cId="1280964331" sldId="272"/>
        </pc:sldMkLst>
        <pc:picChg chg="del">
          <ac:chgData name="Caroline Hargrave" userId="b8f2e569-4c81-4f9d-96cf-9b35a10b6345" providerId="ADAL" clId="{E4835E9A-9257-4203-BB81-523465AC7995}" dt="2022-01-27T13:28:21.851" v="1653" actId="21"/>
          <ac:picMkLst>
            <pc:docMk/>
            <pc:sldMk cId="1280964331" sldId="272"/>
            <ac:picMk id="4" creationId="{7D5E65F6-BADF-4215-9FBB-389C4CAFA19C}"/>
          </ac:picMkLst>
        </pc:picChg>
        <pc:picChg chg="add mod">
          <ac:chgData name="Caroline Hargrave" userId="b8f2e569-4c81-4f9d-96cf-9b35a10b6345" providerId="ADAL" clId="{E4835E9A-9257-4203-BB81-523465AC7995}" dt="2022-01-27T13:29:01.754" v="1656" actId="1076"/>
          <ac:picMkLst>
            <pc:docMk/>
            <pc:sldMk cId="1280964331" sldId="272"/>
            <ac:picMk id="7" creationId="{FF2E05FE-518A-448B-AE8B-039954281591}"/>
          </ac:picMkLst>
        </pc:picChg>
      </pc:sldChg>
      <pc:sldChg chg="addSp delSp modSp mod">
        <pc:chgData name="Caroline Hargrave" userId="b8f2e569-4c81-4f9d-96cf-9b35a10b6345" providerId="ADAL" clId="{E4835E9A-9257-4203-BB81-523465AC7995}" dt="2022-01-27T13:38:20.475" v="1923" actId="403"/>
        <pc:sldMkLst>
          <pc:docMk/>
          <pc:sldMk cId="4197391454" sldId="273"/>
        </pc:sldMkLst>
        <pc:spChg chg="mod">
          <ac:chgData name="Caroline Hargrave" userId="b8f2e569-4c81-4f9d-96cf-9b35a10b6345" providerId="ADAL" clId="{E4835E9A-9257-4203-BB81-523465AC7995}" dt="2022-01-27T13:35:04.383" v="1884" actId="20577"/>
          <ac:spMkLst>
            <pc:docMk/>
            <pc:sldMk cId="4197391454" sldId="273"/>
            <ac:spMk id="6" creationId="{04A7072D-4C4B-4E4B-AE32-03ED7ACDA856}"/>
          </ac:spMkLst>
        </pc:spChg>
        <pc:spChg chg="mod">
          <ac:chgData name="Caroline Hargrave" userId="b8f2e569-4c81-4f9d-96cf-9b35a10b6345" providerId="ADAL" clId="{E4835E9A-9257-4203-BB81-523465AC7995}" dt="2022-01-27T13:38:09.672" v="1921"/>
          <ac:spMkLst>
            <pc:docMk/>
            <pc:sldMk cId="4197391454" sldId="273"/>
            <ac:spMk id="7" creationId="{6E2B1E03-EA4B-4D2B-AEEB-959D98634230}"/>
          </ac:spMkLst>
        </pc:spChg>
        <pc:graphicFrameChg chg="del">
          <ac:chgData name="Caroline Hargrave" userId="b8f2e569-4c81-4f9d-96cf-9b35a10b6345" providerId="ADAL" clId="{E4835E9A-9257-4203-BB81-523465AC7995}" dt="2022-01-27T13:31:09.467" v="1657" actId="478"/>
          <ac:graphicFrameMkLst>
            <pc:docMk/>
            <pc:sldMk cId="4197391454" sldId="273"/>
            <ac:graphicFrameMk id="4" creationId="{85BC3BF5-A56C-4C67-9CB0-F1D2122374BE}"/>
          </ac:graphicFrameMkLst>
        </pc:graphicFrameChg>
        <pc:graphicFrameChg chg="add mod">
          <ac:chgData name="Caroline Hargrave" userId="b8f2e569-4c81-4f9d-96cf-9b35a10b6345" providerId="ADAL" clId="{E4835E9A-9257-4203-BB81-523465AC7995}" dt="2022-01-27T13:38:20.475" v="1923" actId="403"/>
          <ac:graphicFrameMkLst>
            <pc:docMk/>
            <pc:sldMk cId="4197391454" sldId="273"/>
            <ac:graphicFrameMk id="8" creationId="{0F18256C-D847-4236-A8FA-49EAC05A2D6F}"/>
          </ac:graphicFrameMkLst>
        </pc:graphicFrameChg>
      </pc:sldChg>
      <pc:sldChg chg="addSp delSp modSp mod">
        <pc:chgData name="Caroline Hargrave" userId="b8f2e569-4c81-4f9d-96cf-9b35a10b6345" providerId="ADAL" clId="{E4835E9A-9257-4203-BB81-523465AC7995}" dt="2022-01-27T13:28:10.553" v="1652" actId="27636"/>
        <pc:sldMkLst>
          <pc:docMk/>
          <pc:sldMk cId="3582148536" sldId="276"/>
        </pc:sldMkLst>
        <pc:spChg chg="mod">
          <ac:chgData name="Caroline Hargrave" userId="b8f2e569-4c81-4f9d-96cf-9b35a10b6345" providerId="ADAL" clId="{E4835E9A-9257-4203-BB81-523465AC7995}" dt="2022-01-27T13:24:07.666" v="1168" actId="20577"/>
          <ac:spMkLst>
            <pc:docMk/>
            <pc:sldMk cId="3582148536" sldId="276"/>
            <ac:spMk id="2" creationId="{B7EBB8FF-C19E-4AE9-8A96-D8BFF9D538EA}"/>
          </ac:spMkLst>
        </pc:spChg>
        <pc:spChg chg="mod">
          <ac:chgData name="Caroline Hargrave" userId="b8f2e569-4c81-4f9d-96cf-9b35a10b6345" providerId="ADAL" clId="{E4835E9A-9257-4203-BB81-523465AC7995}" dt="2022-01-27T13:28:10.553" v="1652" actId="27636"/>
          <ac:spMkLst>
            <pc:docMk/>
            <pc:sldMk cId="3582148536" sldId="276"/>
            <ac:spMk id="5" creationId="{46888787-76FD-47C3-8948-1E653B6E545A}"/>
          </ac:spMkLst>
        </pc:spChg>
        <pc:spChg chg="mod">
          <ac:chgData name="Caroline Hargrave" userId="b8f2e569-4c81-4f9d-96cf-9b35a10b6345" providerId="ADAL" clId="{E4835E9A-9257-4203-BB81-523465AC7995}" dt="2022-01-27T13:26:09.142" v="1382" actId="20577"/>
          <ac:spMkLst>
            <pc:docMk/>
            <pc:sldMk cId="3582148536" sldId="276"/>
            <ac:spMk id="8" creationId="{42C79FA6-A982-4C6C-A7D6-E91D1DAB4940}"/>
          </ac:spMkLst>
        </pc:spChg>
        <pc:picChg chg="add mod modCrop">
          <ac:chgData name="Caroline Hargrave" userId="b8f2e569-4c81-4f9d-96cf-9b35a10b6345" providerId="ADAL" clId="{E4835E9A-9257-4203-BB81-523465AC7995}" dt="2022-01-27T13:25:27.984" v="1201" actId="1076"/>
          <ac:picMkLst>
            <pc:docMk/>
            <pc:sldMk cId="3582148536" sldId="276"/>
            <ac:picMk id="4" creationId="{DD11E40F-5DF4-4AEE-AD6F-15F685BFA885}"/>
          </ac:picMkLst>
        </pc:picChg>
        <pc:picChg chg="del">
          <ac:chgData name="Caroline Hargrave" userId="b8f2e569-4c81-4f9d-96cf-9b35a10b6345" providerId="ADAL" clId="{E4835E9A-9257-4203-BB81-523465AC7995}" dt="2022-01-27T13:24:14.562" v="1169" actId="478"/>
          <ac:picMkLst>
            <pc:docMk/>
            <pc:sldMk cId="3582148536" sldId="276"/>
            <ac:picMk id="7" creationId="{0154D43A-2F0C-4A7B-840A-26BE14FED28E}"/>
          </ac:picMkLst>
        </pc:picChg>
      </pc:sldChg>
      <pc:sldChg chg="addSp delSp modSp mod">
        <pc:chgData name="Caroline Hargrave" userId="b8f2e569-4c81-4f9d-96cf-9b35a10b6345" providerId="ADAL" clId="{E4835E9A-9257-4203-BB81-523465AC7995}" dt="2022-01-27T13:40:01.480" v="2024" actId="20577"/>
        <pc:sldMkLst>
          <pc:docMk/>
          <pc:sldMk cId="2164044806" sldId="277"/>
        </pc:sldMkLst>
        <pc:spChg chg="mod">
          <ac:chgData name="Caroline Hargrave" userId="b8f2e569-4c81-4f9d-96cf-9b35a10b6345" providerId="ADAL" clId="{E4835E9A-9257-4203-BB81-523465AC7995}" dt="2022-01-27T13:36:26.766" v="1915" actId="20577"/>
          <ac:spMkLst>
            <pc:docMk/>
            <pc:sldMk cId="2164044806" sldId="277"/>
            <ac:spMk id="5" creationId="{4A105C94-C737-4BD6-9118-5CB6902879F8}"/>
          </ac:spMkLst>
        </pc:spChg>
        <pc:spChg chg="mod">
          <ac:chgData name="Caroline Hargrave" userId="b8f2e569-4c81-4f9d-96cf-9b35a10b6345" providerId="ADAL" clId="{E4835E9A-9257-4203-BB81-523465AC7995}" dt="2022-01-27T13:40:01.480" v="2024" actId="20577"/>
          <ac:spMkLst>
            <pc:docMk/>
            <pc:sldMk cId="2164044806" sldId="277"/>
            <ac:spMk id="6" creationId="{625EDB1F-6AEC-42E0-988E-704E7778ABA7}"/>
          </ac:spMkLst>
        </pc:spChg>
        <pc:graphicFrameChg chg="del">
          <ac:chgData name="Caroline Hargrave" userId="b8f2e569-4c81-4f9d-96cf-9b35a10b6345" providerId="ADAL" clId="{E4835E9A-9257-4203-BB81-523465AC7995}" dt="2022-01-27T13:35:53.099" v="1885" actId="478"/>
          <ac:graphicFrameMkLst>
            <pc:docMk/>
            <pc:sldMk cId="2164044806" sldId="277"/>
            <ac:graphicFrameMk id="7" creationId="{85BC3BF5-A56C-4C67-9CB0-F1D2122374BE}"/>
          </ac:graphicFrameMkLst>
        </pc:graphicFrameChg>
        <pc:graphicFrameChg chg="add mod">
          <ac:chgData name="Caroline Hargrave" userId="b8f2e569-4c81-4f9d-96cf-9b35a10b6345" providerId="ADAL" clId="{E4835E9A-9257-4203-BB81-523465AC7995}" dt="2022-01-27T13:38:24.017" v="1924" actId="403"/>
          <ac:graphicFrameMkLst>
            <pc:docMk/>
            <pc:sldMk cId="2164044806" sldId="277"/>
            <ac:graphicFrameMk id="8" creationId="{0F18256C-D847-4236-A8FA-49EAC05A2D6F}"/>
          </ac:graphicFrameMkLst>
        </pc:graphicFrameChg>
      </pc:sldChg>
      <pc:sldChg chg="addSp delSp modSp mod">
        <pc:chgData name="Caroline Hargrave" userId="b8f2e569-4c81-4f9d-96cf-9b35a10b6345" providerId="ADAL" clId="{E4835E9A-9257-4203-BB81-523465AC7995}" dt="2022-01-27T14:12:39.933" v="2214" actId="1076"/>
        <pc:sldMkLst>
          <pc:docMk/>
          <pc:sldMk cId="3790592515" sldId="279"/>
        </pc:sldMkLst>
        <pc:spChg chg="add mod">
          <ac:chgData name="Caroline Hargrave" userId="b8f2e569-4c81-4f9d-96cf-9b35a10b6345" providerId="ADAL" clId="{E4835E9A-9257-4203-BB81-523465AC7995}" dt="2022-01-27T14:07:03.142" v="2053" actId="255"/>
          <ac:spMkLst>
            <pc:docMk/>
            <pc:sldMk cId="3790592515" sldId="279"/>
            <ac:spMk id="3" creationId="{D6C9D374-6B8E-4DD3-A208-78403A63C079}"/>
          </ac:spMkLst>
        </pc:spChg>
        <pc:spChg chg="del">
          <ac:chgData name="Caroline Hargrave" userId="b8f2e569-4c81-4f9d-96cf-9b35a10b6345" providerId="ADAL" clId="{E4835E9A-9257-4203-BB81-523465AC7995}" dt="2022-01-27T14:06:25.340" v="2026" actId="478"/>
          <ac:spMkLst>
            <pc:docMk/>
            <pc:sldMk cId="3790592515" sldId="279"/>
            <ac:spMk id="6" creationId="{064503BB-9871-49AF-A157-D2B81B297806}"/>
          </ac:spMkLst>
        </pc:spChg>
        <pc:spChg chg="mod">
          <ac:chgData name="Caroline Hargrave" userId="b8f2e569-4c81-4f9d-96cf-9b35a10b6345" providerId="ADAL" clId="{E4835E9A-9257-4203-BB81-523465AC7995}" dt="2022-01-27T14:12:26.843" v="2211" actId="1076"/>
          <ac:spMkLst>
            <pc:docMk/>
            <pc:sldMk cId="3790592515" sldId="279"/>
            <ac:spMk id="9" creationId="{A138E84F-2822-4413-BD91-057F8F605780}"/>
          </ac:spMkLst>
        </pc:spChg>
        <pc:spChg chg="mod">
          <ac:chgData name="Caroline Hargrave" userId="b8f2e569-4c81-4f9d-96cf-9b35a10b6345" providerId="ADAL" clId="{E4835E9A-9257-4203-BB81-523465AC7995}" dt="2022-01-27T14:12:35.943" v="2213" actId="14100"/>
          <ac:spMkLst>
            <pc:docMk/>
            <pc:sldMk cId="3790592515" sldId="279"/>
            <ac:spMk id="10" creationId="{D4CEBE0A-8880-4F60-9C3E-D680B08E81C8}"/>
          </ac:spMkLst>
        </pc:spChg>
        <pc:graphicFrameChg chg="mod">
          <ac:chgData name="Caroline Hargrave" userId="b8f2e569-4c81-4f9d-96cf-9b35a10b6345" providerId="ADAL" clId="{E4835E9A-9257-4203-BB81-523465AC7995}" dt="2022-01-27T14:12:39.933" v="2214" actId="1076"/>
          <ac:graphicFrameMkLst>
            <pc:docMk/>
            <pc:sldMk cId="3790592515" sldId="279"/>
            <ac:graphicFrameMk id="8" creationId="{8DC8FB28-9980-49B4-B762-C3E63E27A8D3}"/>
          </ac:graphicFrameMkLst>
        </pc:graphicFrameChg>
      </pc:sldChg>
      <pc:sldChg chg="modSp mod">
        <pc:chgData name="Caroline Hargrave" userId="b8f2e569-4c81-4f9d-96cf-9b35a10b6345" providerId="ADAL" clId="{E4835E9A-9257-4203-BB81-523465AC7995}" dt="2022-01-27T14:14:20.088" v="2247" actId="1076"/>
        <pc:sldMkLst>
          <pc:docMk/>
          <pc:sldMk cId="216433026" sldId="280"/>
        </pc:sldMkLst>
        <pc:spChg chg="mod">
          <ac:chgData name="Caroline Hargrave" userId="b8f2e569-4c81-4f9d-96cf-9b35a10b6345" providerId="ADAL" clId="{E4835E9A-9257-4203-BB81-523465AC7995}" dt="2022-01-27T14:14:20.088" v="2247" actId="1076"/>
          <ac:spMkLst>
            <pc:docMk/>
            <pc:sldMk cId="216433026" sldId="280"/>
            <ac:spMk id="4" creationId="{24AD39DB-B599-4BA7-B7B1-F34369DB73F1}"/>
          </ac:spMkLst>
        </pc:spChg>
        <pc:graphicFrameChg chg="mod modGraphic">
          <ac:chgData name="Caroline Hargrave" userId="b8f2e569-4c81-4f9d-96cf-9b35a10b6345" providerId="ADAL" clId="{E4835E9A-9257-4203-BB81-523465AC7995}" dt="2022-01-27T14:13:12.484" v="2217" actId="403"/>
          <ac:graphicFrameMkLst>
            <pc:docMk/>
            <pc:sldMk cId="216433026" sldId="280"/>
            <ac:graphicFrameMk id="5" creationId="{1DC722F9-D0F0-4396-BC61-37B1660B97AE}"/>
          </ac:graphicFrameMkLst>
        </pc:graphicFrameChg>
      </pc:sldChg>
      <pc:sldChg chg="addSp delSp modSp add mod setBg delDesignElem">
        <pc:chgData name="Caroline Hargrave" userId="b8f2e569-4c81-4f9d-96cf-9b35a10b6345" providerId="ADAL" clId="{E4835E9A-9257-4203-BB81-523465AC7995}" dt="2022-02-01T11:49:35.253" v="3660" actId="404"/>
        <pc:sldMkLst>
          <pc:docMk/>
          <pc:sldMk cId="1166233878" sldId="281"/>
        </pc:sldMkLst>
        <pc:spChg chg="add mod">
          <ac:chgData name="Caroline Hargrave" userId="b8f2e569-4c81-4f9d-96cf-9b35a10b6345" providerId="ADAL" clId="{E4835E9A-9257-4203-BB81-523465AC7995}" dt="2022-02-01T11:47:33.861" v="3483" actId="1076"/>
          <ac:spMkLst>
            <pc:docMk/>
            <pc:sldMk cId="1166233878" sldId="281"/>
            <ac:spMk id="10" creationId="{1194633B-4057-4C75-8E32-1ACD8DCF74E6}"/>
          </ac:spMkLst>
        </pc:spChg>
        <pc:spChg chg="del">
          <ac:chgData name="Caroline Hargrave" userId="b8f2e569-4c81-4f9d-96cf-9b35a10b6345" providerId="ADAL" clId="{E4835E9A-9257-4203-BB81-523465AC7995}" dt="2022-02-01T11:47:17.946" v="3481"/>
          <ac:spMkLst>
            <pc:docMk/>
            <pc:sldMk cId="1166233878" sldId="281"/>
            <ac:spMk id="19" creationId="{A9F529C3-C941-49FD-8C67-82F134F64BDB}"/>
          </ac:spMkLst>
        </pc:spChg>
        <pc:spChg chg="mod">
          <ac:chgData name="Caroline Hargrave" userId="b8f2e569-4c81-4f9d-96cf-9b35a10b6345" providerId="ADAL" clId="{E4835E9A-9257-4203-BB81-523465AC7995}" dt="2022-02-01T11:49:35.253" v="3660" actId="404"/>
          <ac:spMkLst>
            <pc:docMk/>
            <pc:sldMk cId="1166233878" sldId="281"/>
            <ac:spMk id="20" creationId="{5E809E76-2C5A-413A-B877-E3B49479B3F6}"/>
          </ac:spMkLst>
        </pc:spChg>
        <pc:spChg chg="del">
          <ac:chgData name="Caroline Hargrave" userId="b8f2e569-4c81-4f9d-96cf-9b35a10b6345" providerId="ADAL" clId="{E4835E9A-9257-4203-BB81-523465AC7995}" dt="2022-02-01T11:47:17.946" v="3481"/>
          <ac:spMkLst>
            <pc:docMk/>
            <pc:sldMk cId="1166233878" sldId="281"/>
            <ac:spMk id="21" creationId="{20586029-32A0-47E5-9AEC-AE3ABA6B94D0}"/>
          </ac:spMkLst>
        </pc:spChg>
        <pc:cxnChg chg="del">
          <ac:chgData name="Caroline Hargrave" userId="b8f2e569-4c81-4f9d-96cf-9b35a10b6345" providerId="ADAL" clId="{E4835E9A-9257-4203-BB81-523465AC7995}" dt="2022-02-01T11:47:17.946" v="3481"/>
          <ac:cxnSpMkLst>
            <pc:docMk/>
            <pc:sldMk cId="1166233878" sldId="281"/>
            <ac:cxnSpMk id="23" creationId="{8C730EAB-A532-4295-A302-FB4B90DB9F5E}"/>
          </ac:cxnSpMkLst>
        </pc:cxnChg>
      </pc:sldChg>
      <pc:sldChg chg="addSp delSp modSp mod">
        <pc:chgData name="Caroline Hargrave" userId="b8f2e569-4c81-4f9d-96cf-9b35a10b6345" providerId="ADAL" clId="{E4835E9A-9257-4203-BB81-523465AC7995}" dt="2022-01-27T14:21:20.505" v="2364" actId="1076"/>
        <pc:sldMkLst>
          <pc:docMk/>
          <pc:sldMk cId="2233961827" sldId="283"/>
        </pc:sldMkLst>
        <pc:spChg chg="mod ord">
          <ac:chgData name="Caroline Hargrave" userId="b8f2e569-4c81-4f9d-96cf-9b35a10b6345" providerId="ADAL" clId="{E4835E9A-9257-4203-BB81-523465AC7995}" dt="2022-01-27T14:20:45.550" v="2350" actId="14100"/>
          <ac:spMkLst>
            <pc:docMk/>
            <pc:sldMk cId="2233961827" sldId="283"/>
            <ac:spMk id="4" creationId="{DA64692E-F107-45E3-B7E2-4DFAAAB29B60}"/>
          </ac:spMkLst>
        </pc:spChg>
        <pc:spChg chg="mod ord">
          <ac:chgData name="Caroline Hargrave" userId="b8f2e569-4c81-4f9d-96cf-9b35a10b6345" providerId="ADAL" clId="{E4835E9A-9257-4203-BB81-523465AC7995}" dt="2022-01-27T14:20:14.637" v="2345" actId="20577"/>
          <ac:spMkLst>
            <pc:docMk/>
            <pc:sldMk cId="2233961827" sldId="283"/>
            <ac:spMk id="5" creationId="{3B1B6E47-4D0F-4D8C-B44B-2E10107C06A3}"/>
          </ac:spMkLst>
        </pc:spChg>
        <pc:spChg chg="mod">
          <ac:chgData name="Caroline Hargrave" userId="b8f2e569-4c81-4f9d-96cf-9b35a10b6345" providerId="ADAL" clId="{E4835E9A-9257-4203-BB81-523465AC7995}" dt="2022-01-27T14:21:20.505" v="2364" actId="1076"/>
          <ac:spMkLst>
            <pc:docMk/>
            <pc:sldMk cId="2233961827" sldId="283"/>
            <ac:spMk id="6" creationId="{74A6E95E-BA76-4940-9E5A-8CBBCA5D55FD}"/>
          </ac:spMkLst>
        </pc:spChg>
        <pc:spChg chg="add del mod">
          <ac:chgData name="Caroline Hargrave" userId="b8f2e569-4c81-4f9d-96cf-9b35a10b6345" providerId="ADAL" clId="{E4835E9A-9257-4203-BB81-523465AC7995}" dt="2022-01-27T14:18:16.172" v="2284"/>
          <ac:spMkLst>
            <pc:docMk/>
            <pc:sldMk cId="2233961827" sldId="283"/>
            <ac:spMk id="9" creationId="{FA3F05C4-EE6C-4FF9-A7FE-0D74D3C7FA5B}"/>
          </ac:spMkLst>
        </pc:spChg>
        <pc:spChg chg="add mod">
          <ac:chgData name="Caroline Hargrave" userId="b8f2e569-4c81-4f9d-96cf-9b35a10b6345" providerId="ADAL" clId="{E4835E9A-9257-4203-BB81-523465AC7995}" dt="2022-01-27T14:21:09.308" v="2363" actId="20577"/>
          <ac:spMkLst>
            <pc:docMk/>
            <pc:sldMk cId="2233961827" sldId="283"/>
            <ac:spMk id="10" creationId="{9C58A7C8-26C3-417A-BD17-13889044DF2D}"/>
          </ac:spMkLst>
        </pc:spChg>
        <pc:picChg chg="del">
          <ac:chgData name="Caroline Hargrave" userId="b8f2e569-4c81-4f9d-96cf-9b35a10b6345" providerId="ADAL" clId="{E4835E9A-9257-4203-BB81-523465AC7995}" dt="2022-01-27T14:14:53.034" v="2250" actId="21"/>
          <ac:picMkLst>
            <pc:docMk/>
            <pc:sldMk cId="2233961827" sldId="283"/>
            <ac:picMk id="3" creationId="{B06E17D6-415C-42E7-AB30-51997FD2B757}"/>
          </ac:picMkLst>
        </pc:picChg>
        <pc:picChg chg="add mod">
          <ac:chgData name="Caroline Hargrave" userId="b8f2e569-4c81-4f9d-96cf-9b35a10b6345" providerId="ADAL" clId="{E4835E9A-9257-4203-BB81-523465AC7995}" dt="2022-01-27T14:18:09.737" v="2281" actId="1076"/>
          <ac:picMkLst>
            <pc:docMk/>
            <pc:sldMk cId="2233961827" sldId="283"/>
            <ac:picMk id="7" creationId="{3CEFCB8E-CEFC-40C7-BBA5-7F2664FB05D5}"/>
          </ac:picMkLst>
        </pc:picChg>
      </pc:sldChg>
      <pc:sldChg chg="addSp delSp modSp mod">
        <pc:chgData name="Caroline Hargrave" userId="b8f2e569-4c81-4f9d-96cf-9b35a10b6345" providerId="ADAL" clId="{E4835E9A-9257-4203-BB81-523465AC7995}" dt="2022-01-27T17:15:20.023" v="3329" actId="20577"/>
        <pc:sldMkLst>
          <pc:docMk/>
          <pc:sldMk cId="3651292631" sldId="284"/>
        </pc:sldMkLst>
        <pc:spChg chg="mod">
          <ac:chgData name="Caroline Hargrave" userId="b8f2e569-4c81-4f9d-96cf-9b35a10b6345" providerId="ADAL" clId="{E4835E9A-9257-4203-BB81-523465AC7995}" dt="2022-01-27T17:14:53.273" v="3325" actId="20577"/>
          <ac:spMkLst>
            <pc:docMk/>
            <pc:sldMk cId="3651292631" sldId="284"/>
            <ac:spMk id="4" creationId="{8F151AD0-6A23-49E6-B043-BC8D61C07C3E}"/>
          </ac:spMkLst>
        </pc:spChg>
        <pc:spChg chg="del">
          <ac:chgData name="Caroline Hargrave" userId="b8f2e569-4c81-4f9d-96cf-9b35a10b6345" providerId="ADAL" clId="{E4835E9A-9257-4203-BB81-523465AC7995}" dt="2022-01-27T17:14:23.573" v="3296" actId="21"/>
          <ac:spMkLst>
            <pc:docMk/>
            <pc:sldMk cId="3651292631" sldId="284"/>
            <ac:spMk id="5" creationId="{C215D778-0509-4F24-9865-25E05303AE72}"/>
          </ac:spMkLst>
        </pc:spChg>
        <pc:spChg chg="mod">
          <ac:chgData name="Caroline Hargrave" userId="b8f2e569-4c81-4f9d-96cf-9b35a10b6345" providerId="ADAL" clId="{E4835E9A-9257-4203-BB81-523465AC7995}" dt="2022-01-27T17:15:20.023" v="3329" actId="20577"/>
          <ac:spMkLst>
            <pc:docMk/>
            <pc:sldMk cId="3651292631" sldId="284"/>
            <ac:spMk id="7" creationId="{F1F59883-2B62-4C06-BF62-1654C1E253DE}"/>
          </ac:spMkLst>
        </pc:spChg>
        <pc:graphicFrameChg chg="del">
          <ac:chgData name="Caroline Hargrave" userId="b8f2e569-4c81-4f9d-96cf-9b35a10b6345" providerId="ADAL" clId="{E4835E9A-9257-4203-BB81-523465AC7995}" dt="2022-01-27T17:12:52.253" v="3265" actId="478"/>
          <ac:graphicFrameMkLst>
            <pc:docMk/>
            <pc:sldMk cId="3651292631" sldId="284"/>
            <ac:graphicFrameMk id="3" creationId="{EBFE0A3A-B8B9-4FBC-9086-10E2E09287B8}"/>
          </ac:graphicFrameMkLst>
        </pc:graphicFrameChg>
        <pc:graphicFrameChg chg="add mod">
          <ac:chgData name="Caroline Hargrave" userId="b8f2e569-4c81-4f9d-96cf-9b35a10b6345" providerId="ADAL" clId="{E4835E9A-9257-4203-BB81-523465AC7995}" dt="2022-01-27T17:14:40.222" v="3301" actId="1076"/>
          <ac:graphicFrameMkLst>
            <pc:docMk/>
            <pc:sldMk cId="3651292631" sldId="284"/>
            <ac:graphicFrameMk id="8" creationId="{C016C9AF-709A-4ECB-91CC-51C5F2C272DA}"/>
          </ac:graphicFrameMkLst>
        </pc:graphicFrameChg>
      </pc:sldChg>
      <pc:sldChg chg="delSp modSp mod">
        <pc:chgData name="Caroline Hargrave" userId="b8f2e569-4c81-4f9d-96cf-9b35a10b6345" providerId="ADAL" clId="{E4835E9A-9257-4203-BB81-523465AC7995}" dt="2022-01-27T14:34:50.483" v="2459" actId="1076"/>
        <pc:sldMkLst>
          <pc:docMk/>
          <pc:sldMk cId="1097771765" sldId="286"/>
        </pc:sldMkLst>
        <pc:spChg chg="mod">
          <ac:chgData name="Caroline Hargrave" userId="b8f2e569-4c81-4f9d-96cf-9b35a10b6345" providerId="ADAL" clId="{E4835E9A-9257-4203-BB81-523465AC7995}" dt="2022-01-27T14:34:50.483" v="2459" actId="1076"/>
          <ac:spMkLst>
            <pc:docMk/>
            <pc:sldMk cId="1097771765" sldId="286"/>
            <ac:spMk id="3" creationId="{10CCD588-77C3-4993-A5E6-B9BD48FC9A8F}"/>
          </ac:spMkLst>
        </pc:spChg>
        <pc:spChg chg="mod">
          <ac:chgData name="Caroline Hargrave" userId="b8f2e569-4c81-4f9d-96cf-9b35a10b6345" providerId="ADAL" clId="{E4835E9A-9257-4203-BB81-523465AC7995}" dt="2022-01-27T14:34:50.483" v="2459" actId="1076"/>
          <ac:spMkLst>
            <pc:docMk/>
            <pc:sldMk cId="1097771765" sldId="286"/>
            <ac:spMk id="4" creationId="{E42523EE-C61F-421C-A68A-1E3F727873C6}"/>
          </ac:spMkLst>
        </pc:spChg>
        <pc:spChg chg="del">
          <ac:chgData name="Caroline Hargrave" userId="b8f2e569-4c81-4f9d-96cf-9b35a10b6345" providerId="ADAL" clId="{E4835E9A-9257-4203-BB81-523465AC7995}" dt="2022-01-27T14:33:21.164" v="2391" actId="21"/>
          <ac:spMkLst>
            <pc:docMk/>
            <pc:sldMk cId="1097771765" sldId="286"/>
            <ac:spMk id="6" creationId="{04923B07-425B-4E60-BACE-7BE0FACA6520}"/>
          </ac:spMkLst>
        </pc:spChg>
      </pc:sldChg>
      <pc:sldChg chg="modSp mod">
        <pc:chgData name="Caroline Hargrave" userId="b8f2e569-4c81-4f9d-96cf-9b35a10b6345" providerId="ADAL" clId="{E4835E9A-9257-4203-BB81-523465AC7995}" dt="2022-01-27T14:35:11.403" v="2485" actId="20577"/>
        <pc:sldMkLst>
          <pc:docMk/>
          <pc:sldMk cId="2001844286" sldId="288"/>
        </pc:sldMkLst>
        <pc:spChg chg="mod">
          <ac:chgData name="Caroline Hargrave" userId="b8f2e569-4c81-4f9d-96cf-9b35a10b6345" providerId="ADAL" clId="{E4835E9A-9257-4203-BB81-523465AC7995}" dt="2022-01-27T14:33:52.724" v="2393" actId="20577"/>
          <ac:spMkLst>
            <pc:docMk/>
            <pc:sldMk cId="2001844286" sldId="288"/>
            <ac:spMk id="4" creationId="{83CE9193-DC3C-4923-93E6-43F830CAA7EB}"/>
          </ac:spMkLst>
        </pc:spChg>
        <pc:spChg chg="mod">
          <ac:chgData name="Caroline Hargrave" userId="b8f2e569-4c81-4f9d-96cf-9b35a10b6345" providerId="ADAL" clId="{E4835E9A-9257-4203-BB81-523465AC7995}" dt="2022-01-27T14:35:11.403" v="2485" actId="20577"/>
          <ac:spMkLst>
            <pc:docMk/>
            <pc:sldMk cId="2001844286" sldId="288"/>
            <ac:spMk id="5" creationId="{60FAF952-DFEC-407C-8124-14FAED0CC94D}"/>
          </ac:spMkLst>
        </pc:spChg>
        <pc:spChg chg="mod">
          <ac:chgData name="Caroline Hargrave" userId="b8f2e569-4c81-4f9d-96cf-9b35a10b6345" providerId="ADAL" clId="{E4835E9A-9257-4203-BB81-523465AC7995}" dt="2022-01-27T14:34:54.742" v="2460" actId="1076"/>
          <ac:spMkLst>
            <pc:docMk/>
            <pc:sldMk cId="2001844286" sldId="288"/>
            <ac:spMk id="7" creationId="{28BF8583-143B-448B-B7A7-5561E082F6D4}"/>
          </ac:spMkLst>
        </pc:spChg>
        <pc:graphicFrameChg chg="mod">
          <ac:chgData name="Caroline Hargrave" userId="b8f2e569-4c81-4f9d-96cf-9b35a10b6345" providerId="ADAL" clId="{E4835E9A-9257-4203-BB81-523465AC7995}" dt="2022-01-27T14:34:57.531" v="2461" actId="14100"/>
          <ac:graphicFrameMkLst>
            <pc:docMk/>
            <pc:sldMk cId="2001844286" sldId="288"/>
            <ac:graphicFrameMk id="3" creationId="{0F05DFDC-4559-4EAF-9394-9C0045E52461}"/>
          </ac:graphicFrameMkLst>
        </pc:graphicFrameChg>
      </pc:sldChg>
      <pc:sldChg chg="addSp delSp modSp mod">
        <pc:chgData name="Caroline Hargrave" userId="b8f2e569-4c81-4f9d-96cf-9b35a10b6345" providerId="ADAL" clId="{E4835E9A-9257-4203-BB81-523465AC7995}" dt="2022-01-27T14:40:26.905" v="2627" actId="1076"/>
        <pc:sldMkLst>
          <pc:docMk/>
          <pc:sldMk cId="1439839981" sldId="289"/>
        </pc:sldMkLst>
        <pc:spChg chg="mod">
          <ac:chgData name="Caroline Hargrave" userId="b8f2e569-4c81-4f9d-96cf-9b35a10b6345" providerId="ADAL" clId="{E4835E9A-9257-4203-BB81-523465AC7995}" dt="2022-01-27T14:39:40.259" v="2624" actId="20577"/>
          <ac:spMkLst>
            <pc:docMk/>
            <pc:sldMk cId="1439839981" sldId="289"/>
            <ac:spMk id="2" creationId="{AC2683EA-04AB-4A90-90BB-E82B474834BB}"/>
          </ac:spMkLst>
        </pc:spChg>
        <pc:spChg chg="mod">
          <ac:chgData name="Caroline Hargrave" userId="b8f2e569-4c81-4f9d-96cf-9b35a10b6345" providerId="ADAL" clId="{E4835E9A-9257-4203-BB81-523465AC7995}" dt="2022-01-27T14:40:26.905" v="2627" actId="1076"/>
          <ac:spMkLst>
            <pc:docMk/>
            <pc:sldMk cId="1439839981" sldId="289"/>
            <ac:spMk id="5" creationId="{0D414A17-F3B7-4EF1-A493-A7AB80D04BFA}"/>
          </ac:spMkLst>
        </pc:spChg>
        <pc:spChg chg="mod">
          <ac:chgData name="Caroline Hargrave" userId="b8f2e569-4c81-4f9d-96cf-9b35a10b6345" providerId="ADAL" clId="{E4835E9A-9257-4203-BB81-523465AC7995}" dt="2022-01-27T14:40:14.698" v="2626" actId="33524"/>
          <ac:spMkLst>
            <pc:docMk/>
            <pc:sldMk cId="1439839981" sldId="289"/>
            <ac:spMk id="6" creationId="{A8144C92-924A-4C18-AE01-9AD238D3E288}"/>
          </ac:spMkLst>
        </pc:spChg>
        <pc:graphicFrameChg chg="del">
          <ac:chgData name="Caroline Hargrave" userId="b8f2e569-4c81-4f9d-96cf-9b35a10b6345" providerId="ADAL" clId="{E4835E9A-9257-4203-BB81-523465AC7995}" dt="2022-01-27T14:35:44.174" v="2486" actId="478"/>
          <ac:graphicFrameMkLst>
            <pc:docMk/>
            <pc:sldMk cId="1439839981" sldId="289"/>
            <ac:graphicFrameMk id="4" creationId="{2F7190A3-4DFF-44FD-9995-55C749E635ED}"/>
          </ac:graphicFrameMkLst>
        </pc:graphicFrameChg>
        <pc:graphicFrameChg chg="add mod">
          <ac:chgData name="Caroline Hargrave" userId="b8f2e569-4c81-4f9d-96cf-9b35a10b6345" providerId="ADAL" clId="{E4835E9A-9257-4203-BB81-523465AC7995}" dt="2022-01-27T14:37:04.175" v="2496" actId="207"/>
          <ac:graphicFrameMkLst>
            <pc:docMk/>
            <pc:sldMk cId="1439839981" sldId="289"/>
            <ac:graphicFrameMk id="8" creationId="{1E13436F-7E0B-4A0E-B7BE-629E31AC1FB1}"/>
          </ac:graphicFrameMkLst>
        </pc:graphicFrameChg>
      </pc:sldChg>
      <pc:sldChg chg="addSp delSp modSp mod">
        <pc:chgData name="Caroline Hargrave" userId="b8f2e569-4c81-4f9d-96cf-9b35a10b6345" providerId="ADAL" clId="{E4835E9A-9257-4203-BB81-523465AC7995}" dt="2022-01-27T14:41:58.855" v="2657" actId="1076"/>
        <pc:sldMkLst>
          <pc:docMk/>
          <pc:sldMk cId="4168201586" sldId="290"/>
        </pc:sldMkLst>
        <pc:spChg chg="mod ord">
          <ac:chgData name="Caroline Hargrave" userId="b8f2e569-4c81-4f9d-96cf-9b35a10b6345" providerId="ADAL" clId="{E4835E9A-9257-4203-BB81-523465AC7995}" dt="2022-01-27T14:41:55.718" v="2656" actId="1076"/>
          <ac:spMkLst>
            <pc:docMk/>
            <pc:sldMk cId="4168201586" sldId="290"/>
            <ac:spMk id="4" creationId="{FF2185DB-7CC1-4402-A185-23D25882C512}"/>
          </ac:spMkLst>
        </pc:spChg>
        <pc:graphicFrameChg chg="del">
          <ac:chgData name="Caroline Hargrave" userId="b8f2e569-4c81-4f9d-96cf-9b35a10b6345" providerId="ADAL" clId="{E4835E9A-9257-4203-BB81-523465AC7995}" dt="2022-01-27T14:40:39.720" v="2640" actId="478"/>
          <ac:graphicFrameMkLst>
            <pc:docMk/>
            <pc:sldMk cId="4168201586" sldId="290"/>
            <ac:graphicFrameMk id="3" creationId="{2F78B8D7-328F-4595-B240-C4D5B4A8D628}"/>
          </ac:graphicFrameMkLst>
        </pc:graphicFrameChg>
        <pc:graphicFrameChg chg="add mod">
          <ac:chgData name="Caroline Hargrave" userId="b8f2e569-4c81-4f9d-96cf-9b35a10b6345" providerId="ADAL" clId="{E4835E9A-9257-4203-BB81-523465AC7995}" dt="2022-01-27T14:41:58.855" v="2657" actId="1076"/>
          <ac:graphicFrameMkLst>
            <pc:docMk/>
            <pc:sldMk cId="4168201586" sldId="290"/>
            <ac:graphicFrameMk id="7" creationId="{3782E4EB-39F6-4B4B-B025-1FFE803C14AE}"/>
          </ac:graphicFrameMkLst>
        </pc:graphicFrameChg>
      </pc:sldChg>
      <pc:sldChg chg="addSp delSp modSp mod">
        <pc:chgData name="Caroline Hargrave" userId="b8f2e569-4c81-4f9d-96cf-9b35a10b6345" providerId="ADAL" clId="{E4835E9A-9257-4203-BB81-523465AC7995}" dt="2022-01-27T16:50:55.708" v="2713" actId="20577"/>
        <pc:sldMkLst>
          <pc:docMk/>
          <pc:sldMk cId="2328045423" sldId="291"/>
        </pc:sldMkLst>
        <pc:spChg chg="mod ord">
          <ac:chgData name="Caroline Hargrave" userId="b8f2e569-4c81-4f9d-96cf-9b35a10b6345" providerId="ADAL" clId="{E4835E9A-9257-4203-BB81-523465AC7995}" dt="2022-01-27T16:50:55.708" v="2713" actId="20577"/>
          <ac:spMkLst>
            <pc:docMk/>
            <pc:sldMk cId="2328045423" sldId="291"/>
            <ac:spMk id="6" creationId="{C09F0E22-BAA5-4DF7-821C-7A15A4C65D60}"/>
          </ac:spMkLst>
        </pc:spChg>
        <pc:spChg chg="mod">
          <ac:chgData name="Caroline Hargrave" userId="b8f2e569-4c81-4f9d-96cf-9b35a10b6345" providerId="ADAL" clId="{E4835E9A-9257-4203-BB81-523465AC7995}" dt="2022-01-27T16:50:24.312" v="2705" actId="20577"/>
          <ac:spMkLst>
            <pc:docMk/>
            <pc:sldMk cId="2328045423" sldId="291"/>
            <ac:spMk id="8" creationId="{48CCF9D8-6A7A-459B-9BB1-FE77E9718484}"/>
          </ac:spMkLst>
        </pc:spChg>
        <pc:graphicFrameChg chg="add mod">
          <ac:chgData name="Caroline Hargrave" userId="b8f2e569-4c81-4f9d-96cf-9b35a10b6345" providerId="ADAL" clId="{E4835E9A-9257-4203-BB81-523465AC7995}" dt="2022-01-27T16:50:39.607" v="2709" actId="14100"/>
          <ac:graphicFrameMkLst>
            <pc:docMk/>
            <pc:sldMk cId="2328045423" sldId="291"/>
            <ac:graphicFrameMk id="9" creationId="{3D85BAB1-90B0-4425-8154-FF63EA41326C}"/>
          </ac:graphicFrameMkLst>
        </pc:graphicFrameChg>
        <pc:picChg chg="del">
          <ac:chgData name="Caroline Hargrave" userId="b8f2e569-4c81-4f9d-96cf-9b35a10b6345" providerId="ADAL" clId="{E4835E9A-9257-4203-BB81-523465AC7995}" dt="2022-01-27T16:49:06.934" v="2658" actId="21"/>
          <ac:picMkLst>
            <pc:docMk/>
            <pc:sldMk cId="2328045423" sldId="291"/>
            <ac:picMk id="5" creationId="{44964F18-D094-4AA2-AC5A-71FD80F5FC69}"/>
          </ac:picMkLst>
        </pc:picChg>
      </pc:sldChg>
      <pc:sldChg chg="modSp mod">
        <pc:chgData name="Caroline Hargrave" userId="b8f2e569-4c81-4f9d-96cf-9b35a10b6345" providerId="ADAL" clId="{E4835E9A-9257-4203-BB81-523465AC7995}" dt="2022-01-27T16:59:24.376" v="2868" actId="20577"/>
        <pc:sldMkLst>
          <pc:docMk/>
          <pc:sldMk cId="152536069" sldId="292"/>
        </pc:sldMkLst>
        <pc:spChg chg="mod">
          <ac:chgData name="Caroline Hargrave" userId="b8f2e569-4c81-4f9d-96cf-9b35a10b6345" providerId="ADAL" clId="{E4835E9A-9257-4203-BB81-523465AC7995}" dt="2022-01-27T16:55:21.514" v="2733" actId="20577"/>
          <ac:spMkLst>
            <pc:docMk/>
            <pc:sldMk cId="152536069" sldId="292"/>
            <ac:spMk id="5" creationId="{90F5E06B-F7A0-44A3-A7E6-DBB422327B0D}"/>
          </ac:spMkLst>
        </pc:spChg>
        <pc:spChg chg="mod">
          <ac:chgData name="Caroline Hargrave" userId="b8f2e569-4c81-4f9d-96cf-9b35a10b6345" providerId="ADAL" clId="{E4835E9A-9257-4203-BB81-523465AC7995}" dt="2022-01-27T16:59:24.376" v="2868" actId="20577"/>
          <ac:spMkLst>
            <pc:docMk/>
            <pc:sldMk cId="152536069" sldId="292"/>
            <ac:spMk id="6" creationId="{4B3875D6-42F6-4EFF-8DB1-8D994EFD6927}"/>
          </ac:spMkLst>
        </pc:spChg>
        <pc:graphicFrameChg chg="mod modGraphic">
          <ac:chgData name="Caroline Hargrave" userId="b8f2e569-4c81-4f9d-96cf-9b35a10b6345" providerId="ADAL" clId="{E4835E9A-9257-4203-BB81-523465AC7995}" dt="2022-01-27T16:54:54.432" v="2719" actId="1076"/>
          <ac:graphicFrameMkLst>
            <pc:docMk/>
            <pc:sldMk cId="152536069" sldId="292"/>
            <ac:graphicFrameMk id="3" creationId="{961A14A1-0929-49EE-B2FC-5A264C8662C1}"/>
          </ac:graphicFrameMkLst>
        </pc:graphicFrameChg>
        <pc:graphicFrameChg chg="mod modGraphic">
          <ac:chgData name="Caroline Hargrave" userId="b8f2e569-4c81-4f9d-96cf-9b35a10b6345" providerId="ADAL" clId="{E4835E9A-9257-4203-BB81-523465AC7995}" dt="2022-01-27T16:58:23.939" v="2752" actId="20577"/>
          <ac:graphicFrameMkLst>
            <pc:docMk/>
            <pc:sldMk cId="152536069" sldId="292"/>
            <ac:graphicFrameMk id="4" creationId="{A70C5650-2DFB-46D3-883D-F4D1F9336EA4}"/>
          </ac:graphicFrameMkLst>
        </pc:graphicFrameChg>
      </pc:sldChg>
      <pc:sldChg chg="addSp delSp modSp mod">
        <pc:chgData name="Caroline Hargrave" userId="b8f2e569-4c81-4f9d-96cf-9b35a10b6345" providerId="ADAL" clId="{E4835E9A-9257-4203-BB81-523465AC7995}" dt="2022-01-27T17:02:21.013" v="2878" actId="1076"/>
        <pc:sldMkLst>
          <pc:docMk/>
          <pc:sldMk cId="4017424891" sldId="293"/>
        </pc:sldMkLst>
        <pc:spChg chg="mod">
          <ac:chgData name="Caroline Hargrave" userId="b8f2e569-4c81-4f9d-96cf-9b35a10b6345" providerId="ADAL" clId="{E4835E9A-9257-4203-BB81-523465AC7995}" dt="2022-01-27T17:02:21.013" v="2878" actId="1076"/>
          <ac:spMkLst>
            <pc:docMk/>
            <pc:sldMk cId="4017424891" sldId="293"/>
            <ac:spMk id="2" creationId="{7307EA42-DB0F-4403-B00C-5C229C53CAB9}"/>
          </ac:spMkLst>
        </pc:spChg>
        <pc:spChg chg="mod ord">
          <ac:chgData name="Caroline Hargrave" userId="b8f2e569-4c81-4f9d-96cf-9b35a10b6345" providerId="ADAL" clId="{E4835E9A-9257-4203-BB81-523465AC7995}" dt="2022-01-27T17:02:07.342" v="2877" actId="1076"/>
          <ac:spMkLst>
            <pc:docMk/>
            <pc:sldMk cId="4017424891" sldId="293"/>
            <ac:spMk id="4" creationId="{43707C79-C2CC-4926-95DF-69C43BA5BBE4}"/>
          </ac:spMkLst>
        </pc:spChg>
        <pc:graphicFrameChg chg="del">
          <ac:chgData name="Caroline Hargrave" userId="b8f2e569-4c81-4f9d-96cf-9b35a10b6345" providerId="ADAL" clId="{E4835E9A-9257-4203-BB81-523465AC7995}" dt="2022-01-27T17:01:13.381" v="2869" actId="21"/>
          <ac:graphicFrameMkLst>
            <pc:docMk/>
            <pc:sldMk cId="4017424891" sldId="293"/>
            <ac:graphicFrameMk id="3" creationId="{DD01A3D4-FEF0-4B6B-A2C7-A8D56E78E883}"/>
          </ac:graphicFrameMkLst>
        </pc:graphicFrameChg>
        <pc:graphicFrameChg chg="add mod">
          <ac:chgData name="Caroline Hargrave" userId="b8f2e569-4c81-4f9d-96cf-9b35a10b6345" providerId="ADAL" clId="{E4835E9A-9257-4203-BB81-523465AC7995}" dt="2022-01-27T17:01:49.550" v="2874" actId="1076"/>
          <ac:graphicFrameMkLst>
            <pc:docMk/>
            <pc:sldMk cId="4017424891" sldId="293"/>
            <ac:graphicFrameMk id="7" creationId="{4A38D39E-83D5-49B9-A461-05F5CC07BAC4}"/>
          </ac:graphicFrameMkLst>
        </pc:graphicFrameChg>
      </pc:sldChg>
      <pc:sldChg chg="addSp delSp modSp mod">
        <pc:chgData name="Caroline Hargrave" userId="b8f2e569-4c81-4f9d-96cf-9b35a10b6345" providerId="ADAL" clId="{E4835E9A-9257-4203-BB81-523465AC7995}" dt="2022-01-27T17:12:25.512" v="3264" actId="20577"/>
        <pc:sldMkLst>
          <pc:docMk/>
          <pc:sldMk cId="247725346" sldId="294"/>
        </pc:sldMkLst>
        <pc:spChg chg="mod">
          <ac:chgData name="Caroline Hargrave" userId="b8f2e569-4c81-4f9d-96cf-9b35a10b6345" providerId="ADAL" clId="{E4835E9A-9257-4203-BB81-523465AC7995}" dt="2022-01-27T17:12:25.512" v="3264" actId="20577"/>
          <ac:spMkLst>
            <pc:docMk/>
            <pc:sldMk cId="247725346" sldId="294"/>
            <ac:spMk id="4" creationId="{D424D9E7-47E7-4499-A0E4-02C8619264B4}"/>
          </ac:spMkLst>
        </pc:spChg>
        <pc:graphicFrameChg chg="del">
          <ac:chgData name="Caroline Hargrave" userId="b8f2e569-4c81-4f9d-96cf-9b35a10b6345" providerId="ADAL" clId="{E4835E9A-9257-4203-BB81-523465AC7995}" dt="2022-01-27T17:02:36.199" v="2879" actId="478"/>
          <ac:graphicFrameMkLst>
            <pc:docMk/>
            <pc:sldMk cId="247725346" sldId="294"/>
            <ac:graphicFrameMk id="3" creationId="{84EE451A-6EDD-4862-91A7-8416849690F9}"/>
          </ac:graphicFrameMkLst>
        </pc:graphicFrameChg>
        <pc:graphicFrameChg chg="add mod">
          <ac:chgData name="Caroline Hargrave" userId="b8f2e569-4c81-4f9d-96cf-9b35a10b6345" providerId="ADAL" clId="{E4835E9A-9257-4203-BB81-523465AC7995}" dt="2022-01-27T17:10:57.158" v="2936" actId="208"/>
          <ac:graphicFrameMkLst>
            <pc:docMk/>
            <pc:sldMk cId="247725346" sldId="294"/>
            <ac:graphicFrameMk id="5" creationId="{6EC601B4-4BCA-4625-AD9E-9B0529FF496C}"/>
          </ac:graphicFrameMkLst>
        </pc:graphicFrameChg>
      </pc:sldChg>
      <pc:sldChg chg="del">
        <pc:chgData name="Caroline Hargrave" userId="b8f2e569-4c81-4f9d-96cf-9b35a10b6345" providerId="ADAL" clId="{E4835E9A-9257-4203-BB81-523465AC7995}" dt="2022-01-27T16:51:53.270" v="2714" actId="47"/>
        <pc:sldMkLst>
          <pc:docMk/>
          <pc:sldMk cId="1024818402" sldId="295"/>
        </pc:sldMkLst>
      </pc:sldChg>
      <pc:sldChg chg="addSp delSp modSp mod">
        <pc:chgData name="Caroline Hargrave" userId="b8f2e569-4c81-4f9d-96cf-9b35a10b6345" providerId="ADAL" clId="{E4835E9A-9257-4203-BB81-523465AC7995}" dt="2022-02-01T11:39:54.900" v="3449" actId="21"/>
        <pc:sldMkLst>
          <pc:docMk/>
          <pc:sldMk cId="3664877056" sldId="296"/>
        </pc:sldMkLst>
        <pc:spChg chg="mod">
          <ac:chgData name="Caroline Hargrave" userId="b8f2e569-4c81-4f9d-96cf-9b35a10b6345" providerId="ADAL" clId="{E4835E9A-9257-4203-BB81-523465AC7995}" dt="2022-02-01T11:30:05.074" v="3442" actId="20577"/>
          <ac:spMkLst>
            <pc:docMk/>
            <pc:sldMk cId="3664877056" sldId="296"/>
            <ac:spMk id="4" creationId="{4B3D2BAB-055B-4487-88B3-8E33F52D7C1D}"/>
          </ac:spMkLst>
        </pc:spChg>
        <pc:spChg chg="del mod">
          <ac:chgData name="Caroline Hargrave" userId="b8f2e569-4c81-4f9d-96cf-9b35a10b6345" providerId="ADAL" clId="{E4835E9A-9257-4203-BB81-523465AC7995}" dt="2022-02-01T11:39:54.900" v="3449" actId="21"/>
          <ac:spMkLst>
            <pc:docMk/>
            <pc:sldMk cId="3664877056" sldId="296"/>
            <ac:spMk id="5" creationId="{D23D79F4-893A-454E-98E6-CF2DDF7CC2A8}"/>
          </ac:spMkLst>
        </pc:spChg>
        <pc:spChg chg="mod">
          <ac:chgData name="Caroline Hargrave" userId="b8f2e569-4c81-4f9d-96cf-9b35a10b6345" providerId="ADAL" clId="{E4835E9A-9257-4203-BB81-523465AC7995}" dt="2022-02-01T11:30:33.853" v="3447" actId="20577"/>
          <ac:spMkLst>
            <pc:docMk/>
            <pc:sldMk cId="3664877056" sldId="296"/>
            <ac:spMk id="8" creationId="{6AB269B1-1641-41DD-9AA6-F8E2C8238EB4}"/>
          </ac:spMkLst>
        </pc:spChg>
        <pc:spChg chg="add del mod">
          <ac:chgData name="Caroline Hargrave" userId="b8f2e569-4c81-4f9d-96cf-9b35a10b6345" providerId="ADAL" clId="{E4835E9A-9257-4203-BB81-523465AC7995}" dt="2022-02-01T11:27:46.879" v="3338" actId="21"/>
          <ac:spMkLst>
            <pc:docMk/>
            <pc:sldMk cId="3664877056" sldId="296"/>
            <ac:spMk id="10" creationId="{060662DC-4436-4EB8-B919-59AC0C19673A}"/>
          </ac:spMkLst>
        </pc:spChg>
        <pc:spChg chg="add del mod">
          <ac:chgData name="Caroline Hargrave" userId="b8f2e569-4c81-4f9d-96cf-9b35a10b6345" providerId="ADAL" clId="{E4835E9A-9257-4203-BB81-523465AC7995}" dt="2022-02-01T11:28:03.399" v="3341" actId="21"/>
          <ac:spMkLst>
            <pc:docMk/>
            <pc:sldMk cId="3664877056" sldId="296"/>
            <ac:spMk id="11" creationId="{398EC3E2-3D1F-4DEB-8A1E-0B274CA10A62}"/>
          </ac:spMkLst>
        </pc:spChg>
        <pc:spChg chg="add mod">
          <ac:chgData name="Caroline Hargrave" userId="b8f2e569-4c81-4f9d-96cf-9b35a10b6345" providerId="ADAL" clId="{E4835E9A-9257-4203-BB81-523465AC7995}" dt="2022-02-01T11:28:20.653" v="3346" actId="208"/>
          <ac:spMkLst>
            <pc:docMk/>
            <pc:sldMk cId="3664877056" sldId="296"/>
            <ac:spMk id="12" creationId="{D33F6F19-49AC-4F28-ABBE-4D319E482911}"/>
          </ac:spMkLst>
        </pc:spChg>
        <pc:spChg chg="add mod">
          <ac:chgData name="Caroline Hargrave" userId="b8f2e569-4c81-4f9d-96cf-9b35a10b6345" providerId="ADAL" clId="{E4835E9A-9257-4203-BB81-523465AC7995}" dt="2022-02-01T11:28:33.337" v="3348" actId="1076"/>
          <ac:spMkLst>
            <pc:docMk/>
            <pc:sldMk cId="3664877056" sldId="296"/>
            <ac:spMk id="13" creationId="{CA481005-AE28-43A6-A745-74E5815C77DF}"/>
          </ac:spMkLst>
        </pc:spChg>
        <pc:graphicFrameChg chg="del">
          <ac:chgData name="Caroline Hargrave" userId="b8f2e569-4c81-4f9d-96cf-9b35a10b6345" providerId="ADAL" clId="{E4835E9A-9257-4203-BB81-523465AC7995}" dt="2022-02-01T11:27:12.320" v="3330" actId="478"/>
          <ac:graphicFrameMkLst>
            <pc:docMk/>
            <pc:sldMk cId="3664877056" sldId="296"/>
            <ac:graphicFrameMk id="3" creationId="{42F8E7C7-A9C0-4171-AAC6-C6EA960BD39F}"/>
          </ac:graphicFrameMkLst>
        </pc:graphicFrameChg>
        <pc:graphicFrameChg chg="add mod">
          <ac:chgData name="Caroline Hargrave" userId="b8f2e569-4c81-4f9d-96cf-9b35a10b6345" providerId="ADAL" clId="{E4835E9A-9257-4203-BB81-523465AC7995}" dt="2022-02-01T11:27:24.642" v="3335" actId="1076"/>
          <ac:graphicFrameMkLst>
            <pc:docMk/>
            <pc:sldMk cId="3664877056" sldId="296"/>
            <ac:graphicFrameMk id="9" creationId="{42F8E7C7-A9C0-4171-AAC6-C6EA960BD39F}"/>
          </ac:graphicFrameMkLst>
        </pc:graphicFrameChg>
      </pc:sldChg>
      <pc:sldChg chg="addSp delSp modSp mod">
        <pc:chgData name="Caroline Hargrave" userId="b8f2e569-4c81-4f9d-96cf-9b35a10b6345" providerId="ADAL" clId="{E4835E9A-9257-4203-BB81-523465AC7995}" dt="2022-02-01T11:41:29.755" v="3463" actId="20577"/>
        <pc:sldMkLst>
          <pc:docMk/>
          <pc:sldMk cId="3248855085" sldId="297"/>
        </pc:sldMkLst>
        <pc:spChg chg="mod">
          <ac:chgData name="Caroline Hargrave" userId="b8f2e569-4c81-4f9d-96cf-9b35a10b6345" providerId="ADAL" clId="{E4835E9A-9257-4203-BB81-523465AC7995}" dt="2022-02-01T11:41:29.755" v="3463" actId="20577"/>
          <ac:spMkLst>
            <pc:docMk/>
            <pc:sldMk cId="3248855085" sldId="297"/>
            <ac:spMk id="4" creationId="{2328FE07-FFE1-46CA-AC6B-4BF758231212}"/>
          </ac:spMkLst>
        </pc:spChg>
        <pc:spChg chg="mod">
          <ac:chgData name="Caroline Hargrave" userId="b8f2e569-4c81-4f9d-96cf-9b35a10b6345" providerId="ADAL" clId="{E4835E9A-9257-4203-BB81-523465AC7995}" dt="2022-02-01T11:41:10.204" v="3462" actId="20577"/>
          <ac:spMkLst>
            <pc:docMk/>
            <pc:sldMk cId="3248855085" sldId="297"/>
            <ac:spMk id="5" creationId="{07792A3F-1C71-4266-9089-224E35730229}"/>
          </ac:spMkLst>
        </pc:spChg>
        <pc:graphicFrameChg chg="del">
          <ac:chgData name="Caroline Hargrave" userId="b8f2e569-4c81-4f9d-96cf-9b35a10b6345" providerId="ADAL" clId="{E4835E9A-9257-4203-BB81-523465AC7995}" dt="2022-02-01T11:40:46.516" v="3452" actId="478"/>
          <ac:graphicFrameMkLst>
            <pc:docMk/>
            <pc:sldMk cId="3248855085" sldId="297"/>
            <ac:graphicFrameMk id="3" creationId="{6C3D7D23-0897-46BC-8356-994032286512}"/>
          </ac:graphicFrameMkLst>
        </pc:graphicFrameChg>
        <pc:graphicFrameChg chg="add mod">
          <ac:chgData name="Caroline Hargrave" userId="b8f2e569-4c81-4f9d-96cf-9b35a10b6345" providerId="ADAL" clId="{E4835E9A-9257-4203-BB81-523465AC7995}" dt="2022-02-01T11:41:02.669" v="3457" actId="207"/>
          <ac:graphicFrameMkLst>
            <pc:docMk/>
            <pc:sldMk cId="3248855085" sldId="297"/>
            <ac:graphicFrameMk id="6" creationId="{6C3D7D23-0897-46BC-8356-994032286512}"/>
          </ac:graphicFrameMkLst>
        </pc:graphicFrameChg>
      </pc:sldChg>
      <pc:sldChg chg="modSp mod">
        <pc:chgData name="Caroline Hargrave" userId="b8f2e569-4c81-4f9d-96cf-9b35a10b6345" providerId="ADAL" clId="{E4835E9A-9257-4203-BB81-523465AC7995}" dt="2022-02-01T11:43:23.054" v="3467" actId="20577"/>
        <pc:sldMkLst>
          <pc:docMk/>
          <pc:sldMk cId="1556206632" sldId="298"/>
        </pc:sldMkLst>
        <pc:spChg chg="mod">
          <ac:chgData name="Caroline Hargrave" userId="b8f2e569-4c81-4f9d-96cf-9b35a10b6345" providerId="ADAL" clId="{E4835E9A-9257-4203-BB81-523465AC7995}" dt="2022-02-01T11:43:23.054" v="3467" actId="20577"/>
          <ac:spMkLst>
            <pc:docMk/>
            <pc:sldMk cId="1556206632" sldId="298"/>
            <ac:spMk id="3" creationId="{8B4540BC-0131-4B4A-AF78-7ABB2866A965}"/>
          </ac:spMkLst>
        </pc:spChg>
      </pc:sldChg>
      <pc:sldChg chg="addSp delSp modSp mod">
        <pc:chgData name="Caroline Hargrave" userId="b8f2e569-4c81-4f9d-96cf-9b35a10b6345" providerId="ADAL" clId="{E4835E9A-9257-4203-BB81-523465AC7995}" dt="2022-02-01T11:54:07.174" v="3685" actId="20577"/>
        <pc:sldMkLst>
          <pc:docMk/>
          <pc:sldMk cId="2427368564" sldId="304"/>
        </pc:sldMkLst>
        <pc:spChg chg="mod">
          <ac:chgData name="Caroline Hargrave" userId="b8f2e569-4c81-4f9d-96cf-9b35a10b6345" providerId="ADAL" clId="{E4835E9A-9257-4203-BB81-523465AC7995}" dt="2022-02-01T11:54:07.174" v="3685" actId="20577"/>
          <ac:spMkLst>
            <pc:docMk/>
            <pc:sldMk cId="2427368564" sldId="304"/>
            <ac:spMk id="6" creationId="{09FA4CF6-D4E7-4AA0-8B1C-56E3F4BFED27}"/>
          </ac:spMkLst>
        </pc:spChg>
        <pc:graphicFrameChg chg="del">
          <ac:chgData name="Caroline Hargrave" userId="b8f2e569-4c81-4f9d-96cf-9b35a10b6345" providerId="ADAL" clId="{E4835E9A-9257-4203-BB81-523465AC7995}" dt="2022-02-01T11:53:26.489" v="3661" actId="478"/>
          <ac:graphicFrameMkLst>
            <pc:docMk/>
            <pc:sldMk cId="2427368564" sldId="304"/>
            <ac:graphicFrameMk id="3" creationId="{609BF15B-BB93-4895-96AD-8C91D116C2B7}"/>
          </ac:graphicFrameMkLst>
        </pc:graphicFrameChg>
        <pc:graphicFrameChg chg="add mod">
          <ac:chgData name="Caroline Hargrave" userId="b8f2e569-4c81-4f9d-96cf-9b35a10b6345" providerId="ADAL" clId="{E4835E9A-9257-4203-BB81-523465AC7995}" dt="2022-02-01T11:53:51.764" v="3666" actId="1076"/>
          <ac:graphicFrameMkLst>
            <pc:docMk/>
            <pc:sldMk cId="2427368564" sldId="304"/>
            <ac:graphicFrameMk id="7" creationId="{609BF15B-BB93-4895-96AD-8C91D116C2B7}"/>
          </ac:graphicFrameMkLst>
        </pc:graphicFrameChg>
      </pc:sldChg>
      <pc:sldChg chg="modSp mod">
        <pc:chgData name="Caroline Hargrave" userId="b8f2e569-4c81-4f9d-96cf-9b35a10b6345" providerId="ADAL" clId="{E4835E9A-9257-4203-BB81-523465AC7995}" dt="2022-02-01T11:55:01.825" v="3767" actId="20577"/>
        <pc:sldMkLst>
          <pc:docMk/>
          <pc:sldMk cId="813623270" sldId="305"/>
        </pc:sldMkLst>
        <pc:spChg chg="mod">
          <ac:chgData name="Caroline Hargrave" userId="b8f2e569-4c81-4f9d-96cf-9b35a10b6345" providerId="ADAL" clId="{E4835E9A-9257-4203-BB81-523465AC7995}" dt="2022-02-01T11:55:01.825" v="3767" actId="20577"/>
          <ac:spMkLst>
            <pc:docMk/>
            <pc:sldMk cId="813623270" sldId="305"/>
            <ac:spMk id="6" creationId="{EEDEEAFD-829E-41AB-8804-8D9AD07D3D52}"/>
          </ac:spMkLst>
        </pc:spChg>
      </pc:sldChg>
      <pc:sldChg chg="addSp delSp modSp mod">
        <pc:chgData name="Caroline Hargrave" userId="b8f2e569-4c81-4f9d-96cf-9b35a10b6345" providerId="ADAL" clId="{E4835E9A-9257-4203-BB81-523465AC7995}" dt="2022-02-01T11:58:32.356" v="3852" actId="1076"/>
        <pc:sldMkLst>
          <pc:docMk/>
          <pc:sldMk cId="3577567696" sldId="306"/>
        </pc:sldMkLst>
        <pc:spChg chg="del">
          <ac:chgData name="Caroline Hargrave" userId="b8f2e569-4c81-4f9d-96cf-9b35a10b6345" providerId="ADAL" clId="{E4835E9A-9257-4203-BB81-523465AC7995}" dt="2022-02-01T11:55:26.400" v="3773" actId="478"/>
          <ac:spMkLst>
            <pc:docMk/>
            <pc:sldMk cId="3577567696" sldId="306"/>
            <ac:spMk id="8" creationId="{48DBE460-006A-4DFD-8122-02BD3BA546EC}"/>
          </ac:spMkLst>
        </pc:spChg>
        <pc:spChg chg="add mod ord">
          <ac:chgData name="Caroline Hargrave" userId="b8f2e569-4c81-4f9d-96cf-9b35a10b6345" providerId="ADAL" clId="{E4835E9A-9257-4203-BB81-523465AC7995}" dt="2022-02-01T11:56:42.077" v="3779" actId="167"/>
          <ac:spMkLst>
            <pc:docMk/>
            <pc:sldMk cId="3577567696" sldId="306"/>
            <ac:spMk id="11" creationId="{54CC58C3-7BF6-4670-8C93-7FC1C46AD7DE}"/>
          </ac:spMkLst>
        </pc:spChg>
        <pc:spChg chg="add mod">
          <ac:chgData name="Caroline Hargrave" userId="b8f2e569-4c81-4f9d-96cf-9b35a10b6345" providerId="ADAL" clId="{E4835E9A-9257-4203-BB81-523465AC7995}" dt="2022-02-01T11:58:32.356" v="3852" actId="1076"/>
          <ac:spMkLst>
            <pc:docMk/>
            <pc:sldMk cId="3577567696" sldId="306"/>
            <ac:spMk id="12" creationId="{94501200-E3E1-4B3D-9F7D-6895C2D6B17E}"/>
          </ac:spMkLst>
        </pc:spChg>
        <pc:picChg chg="add mod">
          <ac:chgData name="Caroline Hargrave" userId="b8f2e569-4c81-4f9d-96cf-9b35a10b6345" providerId="ADAL" clId="{E4835E9A-9257-4203-BB81-523465AC7995}" dt="2022-02-01T11:56:20.477" v="3775" actId="1076"/>
          <ac:picMkLst>
            <pc:docMk/>
            <pc:sldMk cId="3577567696" sldId="306"/>
            <ac:picMk id="4" creationId="{DC72B8C8-D749-4D99-9BD7-46D59694CA9B}"/>
          </ac:picMkLst>
        </pc:picChg>
        <pc:picChg chg="del">
          <ac:chgData name="Caroline Hargrave" userId="b8f2e569-4c81-4f9d-96cf-9b35a10b6345" providerId="ADAL" clId="{E4835E9A-9257-4203-BB81-523465AC7995}" dt="2022-02-01T11:55:23.302" v="3770" actId="478"/>
          <ac:picMkLst>
            <pc:docMk/>
            <pc:sldMk cId="3577567696" sldId="306"/>
            <ac:picMk id="5" creationId="{A2D216FE-AAC8-448D-AE23-B8291D90307A}"/>
          </ac:picMkLst>
        </pc:picChg>
        <pc:picChg chg="del">
          <ac:chgData name="Caroline Hargrave" userId="b8f2e569-4c81-4f9d-96cf-9b35a10b6345" providerId="ADAL" clId="{E4835E9A-9257-4203-BB81-523465AC7995}" dt="2022-02-01T11:55:22.708" v="3769" actId="478"/>
          <ac:picMkLst>
            <pc:docMk/>
            <pc:sldMk cId="3577567696" sldId="306"/>
            <ac:picMk id="6" creationId="{170643B9-6876-4AA1-9F02-CA54CB690B09}"/>
          </ac:picMkLst>
        </pc:picChg>
        <pc:picChg chg="del">
          <ac:chgData name="Caroline Hargrave" userId="b8f2e569-4c81-4f9d-96cf-9b35a10b6345" providerId="ADAL" clId="{E4835E9A-9257-4203-BB81-523465AC7995}" dt="2022-02-01T11:55:23.997" v="3771" actId="478"/>
          <ac:picMkLst>
            <pc:docMk/>
            <pc:sldMk cId="3577567696" sldId="306"/>
            <ac:picMk id="7" creationId="{4F12B391-19D2-4D43-A401-CB37CB3E784F}"/>
          </ac:picMkLst>
        </pc:picChg>
        <pc:picChg chg="del">
          <ac:chgData name="Caroline Hargrave" userId="b8f2e569-4c81-4f9d-96cf-9b35a10b6345" providerId="ADAL" clId="{E4835E9A-9257-4203-BB81-523465AC7995}" dt="2022-02-01T11:55:21.746" v="3768" actId="478"/>
          <ac:picMkLst>
            <pc:docMk/>
            <pc:sldMk cId="3577567696" sldId="306"/>
            <ac:picMk id="10" creationId="{59BB0A20-F82C-486F-B99D-F5C4EC8B56EE}"/>
          </ac:picMkLst>
        </pc:picChg>
        <pc:cxnChg chg="del">
          <ac:chgData name="Caroline Hargrave" userId="b8f2e569-4c81-4f9d-96cf-9b35a10b6345" providerId="ADAL" clId="{E4835E9A-9257-4203-BB81-523465AC7995}" dt="2022-02-01T11:55:24.882" v="3772" actId="478"/>
          <ac:cxnSpMkLst>
            <pc:docMk/>
            <pc:sldMk cId="3577567696" sldId="306"/>
            <ac:cxnSpMk id="9" creationId="{172E83A2-67CC-4E6A-A545-0B58CDDC2F34}"/>
          </ac:cxnSpMkLst>
        </pc:cxnChg>
      </pc:sldChg>
      <pc:sldChg chg="delSp modSp mod">
        <pc:chgData name="Caroline Hargrave" userId="b8f2e569-4c81-4f9d-96cf-9b35a10b6345" providerId="ADAL" clId="{E4835E9A-9257-4203-BB81-523465AC7995}" dt="2022-02-01T13:30:43.272" v="4000" actId="21"/>
        <pc:sldMkLst>
          <pc:docMk/>
          <pc:sldMk cId="2607636428" sldId="307"/>
        </pc:sldMkLst>
        <pc:spChg chg="mod">
          <ac:chgData name="Caroline Hargrave" userId="b8f2e569-4c81-4f9d-96cf-9b35a10b6345" providerId="ADAL" clId="{E4835E9A-9257-4203-BB81-523465AC7995}" dt="2022-02-01T13:30:38.322" v="3999" actId="6549"/>
          <ac:spMkLst>
            <pc:docMk/>
            <pc:sldMk cId="2607636428" sldId="307"/>
            <ac:spMk id="4" creationId="{F587FCB9-D78E-41B0-82C7-70F2402BBA06}"/>
          </ac:spMkLst>
        </pc:spChg>
        <pc:spChg chg="del mod">
          <ac:chgData name="Caroline Hargrave" userId="b8f2e569-4c81-4f9d-96cf-9b35a10b6345" providerId="ADAL" clId="{E4835E9A-9257-4203-BB81-523465AC7995}" dt="2022-02-01T13:30:43.272" v="4000" actId="21"/>
          <ac:spMkLst>
            <pc:docMk/>
            <pc:sldMk cId="2607636428" sldId="307"/>
            <ac:spMk id="6" creationId="{E6CE1E86-B20F-40E8-B004-DA984E128231}"/>
          </ac:spMkLst>
        </pc:spChg>
        <pc:graphicFrameChg chg="mod modGraphic">
          <ac:chgData name="Caroline Hargrave" userId="b8f2e569-4c81-4f9d-96cf-9b35a10b6345" providerId="ADAL" clId="{E4835E9A-9257-4203-BB81-523465AC7995}" dt="2022-02-01T13:28:26.798" v="3963" actId="20577"/>
          <ac:graphicFrameMkLst>
            <pc:docMk/>
            <pc:sldMk cId="2607636428" sldId="307"/>
            <ac:graphicFrameMk id="3" creationId="{6191FB12-827E-4892-8781-02DAEABB3AE2}"/>
          </ac:graphicFrameMkLst>
        </pc:graphicFrameChg>
      </pc:sldChg>
      <pc:sldChg chg="modSp mod">
        <pc:chgData name="Caroline Hargrave" userId="b8f2e569-4c81-4f9d-96cf-9b35a10b6345" providerId="ADAL" clId="{E4835E9A-9257-4203-BB81-523465AC7995}" dt="2022-01-26T10:20:16.142" v="222" actId="20577"/>
        <pc:sldMkLst>
          <pc:docMk/>
          <pc:sldMk cId="1029355241" sldId="308"/>
        </pc:sldMkLst>
        <pc:spChg chg="mod">
          <ac:chgData name="Caroline Hargrave" userId="b8f2e569-4c81-4f9d-96cf-9b35a10b6345" providerId="ADAL" clId="{E4835E9A-9257-4203-BB81-523465AC7995}" dt="2022-01-26T10:20:16.142" v="222" actId="20577"/>
          <ac:spMkLst>
            <pc:docMk/>
            <pc:sldMk cId="1029355241" sldId="308"/>
            <ac:spMk id="4" creationId="{622BBB4D-157C-416F-9DA6-28AA46A36C41}"/>
          </ac:spMkLst>
        </pc:spChg>
      </pc:sldChg>
      <pc:sldChg chg="addSp delSp modSp mod">
        <pc:chgData name="Caroline Hargrave" userId="b8f2e569-4c81-4f9d-96cf-9b35a10b6345" providerId="ADAL" clId="{E4835E9A-9257-4203-BB81-523465AC7995}" dt="2022-02-01T13:44:59.253" v="4164" actId="1076"/>
        <pc:sldMkLst>
          <pc:docMk/>
          <pc:sldMk cId="2768227306" sldId="310"/>
        </pc:sldMkLst>
        <pc:spChg chg="mod">
          <ac:chgData name="Caroline Hargrave" userId="b8f2e569-4c81-4f9d-96cf-9b35a10b6345" providerId="ADAL" clId="{E4835E9A-9257-4203-BB81-523465AC7995}" dt="2022-02-01T13:44:59.253" v="4164" actId="1076"/>
          <ac:spMkLst>
            <pc:docMk/>
            <pc:sldMk cId="2768227306" sldId="310"/>
            <ac:spMk id="4" creationId="{7DEF3095-AD9F-43C2-B60C-9D382DFD8A09}"/>
          </ac:spMkLst>
        </pc:spChg>
        <pc:spChg chg="mod">
          <ac:chgData name="Caroline Hargrave" userId="b8f2e569-4c81-4f9d-96cf-9b35a10b6345" providerId="ADAL" clId="{E4835E9A-9257-4203-BB81-523465AC7995}" dt="2022-02-01T13:42:21.148" v="4079" actId="3626"/>
          <ac:spMkLst>
            <pc:docMk/>
            <pc:sldMk cId="2768227306" sldId="310"/>
            <ac:spMk id="5" creationId="{56B8858B-8BB1-4D04-A62B-3D5CD24F7E50}"/>
          </ac:spMkLst>
        </pc:spChg>
        <pc:graphicFrameChg chg="del">
          <ac:chgData name="Caroline Hargrave" userId="b8f2e569-4c81-4f9d-96cf-9b35a10b6345" providerId="ADAL" clId="{E4835E9A-9257-4203-BB81-523465AC7995}" dt="2022-02-01T13:41:40.761" v="4069" actId="478"/>
          <ac:graphicFrameMkLst>
            <pc:docMk/>
            <pc:sldMk cId="2768227306" sldId="310"/>
            <ac:graphicFrameMk id="3" creationId="{AADDCC24-8792-4AE5-8AC7-EDAA49E24CE0}"/>
          </ac:graphicFrameMkLst>
        </pc:graphicFrameChg>
        <pc:graphicFrameChg chg="add mod">
          <ac:chgData name="Caroline Hargrave" userId="b8f2e569-4c81-4f9d-96cf-9b35a10b6345" providerId="ADAL" clId="{E4835E9A-9257-4203-BB81-523465AC7995}" dt="2022-02-01T13:44:53.342" v="4163" actId="207"/>
          <ac:graphicFrameMkLst>
            <pc:docMk/>
            <pc:sldMk cId="2768227306" sldId="310"/>
            <ac:graphicFrameMk id="6" creationId="{AADDCC24-8792-4AE5-8AC7-EDAA49E24CE0}"/>
          </ac:graphicFrameMkLst>
        </pc:graphicFrameChg>
      </pc:sldChg>
      <pc:sldChg chg="modSp mod addCm delCm">
        <pc:chgData name="Caroline Hargrave" userId="b8f2e569-4c81-4f9d-96cf-9b35a10b6345" providerId="ADAL" clId="{E4835E9A-9257-4203-BB81-523465AC7995}" dt="2022-02-04T17:11:31.879" v="4244"/>
        <pc:sldMkLst>
          <pc:docMk/>
          <pc:sldMk cId="2982580234" sldId="311"/>
        </pc:sldMkLst>
        <pc:spChg chg="mod">
          <ac:chgData name="Caroline Hargrave" userId="b8f2e569-4c81-4f9d-96cf-9b35a10b6345" providerId="ADAL" clId="{E4835E9A-9257-4203-BB81-523465AC7995}" dt="2022-02-04T10:36:51.661" v="4225" actId="20577"/>
          <ac:spMkLst>
            <pc:docMk/>
            <pc:sldMk cId="2982580234" sldId="311"/>
            <ac:spMk id="3" creationId="{DA488B58-FB31-4916-90EF-4FD4DF19E4BF}"/>
          </ac:spMkLst>
        </pc:spChg>
        <pc:spChg chg="mod">
          <ac:chgData name="Caroline Hargrave" userId="b8f2e569-4c81-4f9d-96cf-9b35a10b6345" providerId="ADAL" clId="{E4835E9A-9257-4203-BB81-523465AC7995}" dt="2022-02-04T17:11:26.226" v="4243" actId="6549"/>
          <ac:spMkLst>
            <pc:docMk/>
            <pc:sldMk cId="2982580234" sldId="311"/>
            <ac:spMk id="6" creationId="{4BDBDB69-C439-41F3-BE0B-AB99A2E3B7EE}"/>
          </ac:spMkLst>
        </pc:spChg>
        <pc:spChg chg="mod">
          <ac:chgData name="Caroline Hargrave" userId="b8f2e569-4c81-4f9d-96cf-9b35a10b6345" providerId="ADAL" clId="{E4835E9A-9257-4203-BB81-523465AC7995}" dt="2022-02-04T10:34:23.229" v="4217" actId="20577"/>
          <ac:spMkLst>
            <pc:docMk/>
            <pc:sldMk cId="2982580234" sldId="311"/>
            <ac:spMk id="7" creationId="{FB59AE16-B46D-45B6-BEF0-C4E6CBBA501C}"/>
          </ac:spMkLst>
        </pc:spChg>
      </pc:sldChg>
      <pc:sldChg chg="modSp mod">
        <pc:chgData name="Caroline Hargrave" userId="b8f2e569-4c81-4f9d-96cf-9b35a10b6345" providerId="ADAL" clId="{E4835E9A-9257-4203-BB81-523465AC7995}" dt="2022-02-01T13:22:49.222" v="3919" actId="20577"/>
        <pc:sldMkLst>
          <pc:docMk/>
          <pc:sldMk cId="2944602498" sldId="312"/>
        </pc:sldMkLst>
        <pc:spChg chg="mod">
          <ac:chgData name="Caroline Hargrave" userId="b8f2e569-4c81-4f9d-96cf-9b35a10b6345" providerId="ADAL" clId="{E4835E9A-9257-4203-BB81-523465AC7995}" dt="2022-02-01T13:22:29.840" v="3914" actId="20577"/>
          <ac:spMkLst>
            <pc:docMk/>
            <pc:sldMk cId="2944602498" sldId="312"/>
            <ac:spMk id="3" creationId="{A70557AB-0CCD-4FC8-AD67-85E048F3633D}"/>
          </ac:spMkLst>
        </pc:spChg>
        <pc:spChg chg="mod">
          <ac:chgData name="Caroline Hargrave" userId="b8f2e569-4c81-4f9d-96cf-9b35a10b6345" providerId="ADAL" clId="{E4835E9A-9257-4203-BB81-523465AC7995}" dt="2022-02-01T13:22:49.222" v="3919" actId="20577"/>
          <ac:spMkLst>
            <pc:docMk/>
            <pc:sldMk cId="2944602498" sldId="312"/>
            <ac:spMk id="4" creationId="{04909ADC-FB99-4DFC-AD30-8201A5E7C1E3}"/>
          </ac:spMkLst>
        </pc:spChg>
        <pc:spChg chg="mod">
          <ac:chgData name="Caroline Hargrave" userId="b8f2e569-4c81-4f9d-96cf-9b35a10b6345" providerId="ADAL" clId="{E4835E9A-9257-4203-BB81-523465AC7995}" dt="2022-02-01T12:58:44.006" v="3908" actId="20577"/>
          <ac:spMkLst>
            <pc:docMk/>
            <pc:sldMk cId="2944602498" sldId="312"/>
            <ac:spMk id="5" creationId="{97633C0F-626B-4EAB-AD52-C92843ABA7A6}"/>
          </ac:spMkLst>
        </pc:spChg>
      </pc:sldChg>
      <pc:sldChg chg="addSp delSp modSp mod addCm delCm">
        <pc:chgData name="Caroline Hargrave" userId="b8f2e569-4c81-4f9d-96cf-9b35a10b6345" providerId="ADAL" clId="{E4835E9A-9257-4203-BB81-523465AC7995}" dt="2022-02-04T17:27:43.860" v="4356"/>
        <pc:sldMkLst>
          <pc:docMk/>
          <pc:sldMk cId="3974492913" sldId="313"/>
        </pc:sldMkLst>
        <pc:spChg chg="mod">
          <ac:chgData name="Caroline Hargrave" userId="b8f2e569-4c81-4f9d-96cf-9b35a10b6345" providerId="ADAL" clId="{E4835E9A-9257-4203-BB81-523465AC7995}" dt="2022-02-04T17:27:40.088" v="4355" actId="1076"/>
          <ac:spMkLst>
            <pc:docMk/>
            <pc:sldMk cId="3974492913" sldId="313"/>
            <ac:spMk id="3" creationId="{F93FB71C-ABAE-4C01-B8E3-7C5D2C3D3503}"/>
          </ac:spMkLst>
        </pc:spChg>
        <pc:spChg chg="mod">
          <ac:chgData name="Caroline Hargrave" userId="b8f2e569-4c81-4f9d-96cf-9b35a10b6345" providerId="ADAL" clId="{E4835E9A-9257-4203-BB81-523465AC7995}" dt="2022-02-04T17:14:22.758" v="4255" actId="20577"/>
          <ac:spMkLst>
            <pc:docMk/>
            <pc:sldMk cId="3974492913" sldId="313"/>
            <ac:spMk id="5" creationId="{3AC9CA8D-4B96-4DE0-A7B2-DAB84A6CDF25}"/>
          </ac:spMkLst>
        </pc:spChg>
        <pc:graphicFrameChg chg="add mod">
          <ac:chgData name="Caroline Hargrave" userId="b8f2e569-4c81-4f9d-96cf-9b35a10b6345" providerId="ADAL" clId="{E4835E9A-9257-4203-BB81-523465AC7995}" dt="2022-02-04T17:13:37.410" v="4248" actId="1076"/>
          <ac:graphicFrameMkLst>
            <pc:docMk/>
            <pc:sldMk cId="3974492913" sldId="313"/>
            <ac:graphicFrameMk id="6" creationId="{C0E0EA4B-31B1-434D-954B-F24D7EE84BDE}"/>
          </ac:graphicFrameMkLst>
        </pc:graphicFrameChg>
        <pc:graphicFrameChg chg="del">
          <ac:chgData name="Caroline Hargrave" userId="b8f2e569-4c81-4f9d-96cf-9b35a10b6345" providerId="ADAL" clId="{E4835E9A-9257-4203-BB81-523465AC7995}" dt="2022-02-04T17:13:24.884" v="4245" actId="478"/>
          <ac:graphicFrameMkLst>
            <pc:docMk/>
            <pc:sldMk cId="3974492913" sldId="313"/>
            <ac:graphicFrameMk id="7" creationId="{C0E0EA4B-31B1-434D-954B-F24D7EE84BDE}"/>
          </ac:graphicFrameMkLst>
        </pc:graphicFrameChg>
      </pc:sldChg>
      <pc:sldChg chg="addSp delSp modSp mod">
        <pc:chgData name="Caroline Hargrave" userId="b8f2e569-4c81-4f9d-96cf-9b35a10b6345" providerId="ADAL" clId="{E4835E9A-9257-4203-BB81-523465AC7995}" dt="2022-01-26T10:39:08.320" v="473" actId="20577"/>
        <pc:sldMkLst>
          <pc:docMk/>
          <pc:sldMk cId="3648349040" sldId="321"/>
        </pc:sldMkLst>
        <pc:spChg chg="mod">
          <ac:chgData name="Caroline Hargrave" userId="b8f2e569-4c81-4f9d-96cf-9b35a10b6345" providerId="ADAL" clId="{E4835E9A-9257-4203-BB81-523465AC7995}" dt="2022-01-26T10:39:08.320" v="473" actId="20577"/>
          <ac:spMkLst>
            <pc:docMk/>
            <pc:sldMk cId="3648349040" sldId="321"/>
            <ac:spMk id="3" creationId="{3AEF754B-2F34-45D0-8D83-884156F6128F}"/>
          </ac:spMkLst>
        </pc:spChg>
        <pc:graphicFrameChg chg="add del mod">
          <ac:chgData name="Caroline Hargrave" userId="b8f2e569-4c81-4f9d-96cf-9b35a10b6345" providerId="ADAL" clId="{E4835E9A-9257-4203-BB81-523465AC7995}" dt="2022-01-26T10:20:53.346" v="225"/>
          <ac:graphicFrameMkLst>
            <pc:docMk/>
            <pc:sldMk cId="3648349040" sldId="321"/>
            <ac:graphicFrameMk id="2" creationId="{8E6B4F9D-0820-41FD-A051-95F65DA2DF5C}"/>
          </ac:graphicFrameMkLst>
        </pc:graphicFrameChg>
      </pc:sldChg>
      <pc:sldChg chg="addSp delSp modSp mod addCm delCm">
        <pc:chgData name="Caroline Hargrave" userId="b8f2e569-4c81-4f9d-96cf-9b35a10b6345" providerId="ADAL" clId="{E4835E9A-9257-4203-BB81-523465AC7995}" dt="2022-02-05T19:52:21.416" v="4520"/>
        <pc:sldMkLst>
          <pc:docMk/>
          <pc:sldMk cId="469958013" sldId="323"/>
        </pc:sldMkLst>
        <pc:spChg chg="mod">
          <ac:chgData name="Caroline Hargrave" userId="b8f2e569-4c81-4f9d-96cf-9b35a10b6345" providerId="ADAL" clId="{E4835E9A-9257-4203-BB81-523465AC7995}" dt="2022-02-05T19:52:15.457" v="4519" actId="20577"/>
          <ac:spMkLst>
            <pc:docMk/>
            <pc:sldMk cId="469958013" sldId="323"/>
            <ac:spMk id="5" creationId="{4925D017-2158-455A-B024-46BE7CE83D15}"/>
          </ac:spMkLst>
        </pc:spChg>
        <pc:spChg chg="mod">
          <ac:chgData name="Caroline Hargrave" userId="b8f2e569-4c81-4f9d-96cf-9b35a10b6345" providerId="ADAL" clId="{E4835E9A-9257-4203-BB81-523465AC7995}" dt="2022-02-05T19:51:18.206" v="4430" actId="1076"/>
          <ac:spMkLst>
            <pc:docMk/>
            <pc:sldMk cId="469958013" sldId="323"/>
            <ac:spMk id="8" creationId="{8302A727-C361-4D44-BF92-86D77206A523}"/>
          </ac:spMkLst>
        </pc:spChg>
        <pc:graphicFrameChg chg="del">
          <ac:chgData name="Caroline Hargrave" userId="b8f2e569-4c81-4f9d-96cf-9b35a10b6345" providerId="ADAL" clId="{E4835E9A-9257-4203-BB81-523465AC7995}" dt="2022-02-05T19:51:12.077" v="4426" actId="478"/>
          <ac:graphicFrameMkLst>
            <pc:docMk/>
            <pc:sldMk cId="469958013" sldId="323"/>
            <ac:graphicFrameMk id="4" creationId="{A73A457B-47A8-43C7-88FB-78F2C889BEA2}"/>
          </ac:graphicFrameMkLst>
        </pc:graphicFrameChg>
        <pc:graphicFrameChg chg="add mod">
          <ac:chgData name="Caroline Hargrave" userId="b8f2e569-4c81-4f9d-96cf-9b35a10b6345" providerId="ADAL" clId="{E4835E9A-9257-4203-BB81-523465AC7995}" dt="2022-02-05T19:51:24.914" v="4431" actId="1076"/>
          <ac:graphicFrameMkLst>
            <pc:docMk/>
            <pc:sldMk cId="469958013" sldId="323"/>
            <ac:graphicFrameMk id="9" creationId="{EC221643-45AA-4428-9116-BBF773EC8526}"/>
          </ac:graphicFrameMkLst>
        </pc:graphicFrameChg>
      </pc:sldChg>
      <pc:sldChg chg="addSp delSp modSp mod addCm delCm">
        <pc:chgData name="Caroline Hargrave" userId="b8f2e569-4c81-4f9d-96cf-9b35a10b6345" providerId="ADAL" clId="{E4835E9A-9257-4203-BB81-523465AC7995}" dt="2022-02-05T19:42:14.374" v="4421"/>
        <pc:sldMkLst>
          <pc:docMk/>
          <pc:sldMk cId="1449701210" sldId="324"/>
        </pc:sldMkLst>
        <pc:spChg chg="mod">
          <ac:chgData name="Caroline Hargrave" userId="b8f2e569-4c81-4f9d-96cf-9b35a10b6345" providerId="ADAL" clId="{E4835E9A-9257-4203-BB81-523465AC7995}" dt="2022-02-05T19:41:01.816" v="4420" actId="20577"/>
          <ac:spMkLst>
            <pc:docMk/>
            <pc:sldMk cId="1449701210" sldId="324"/>
            <ac:spMk id="4" creationId="{1E2136E6-6619-46CE-97D4-826BB1831E21}"/>
          </ac:spMkLst>
        </pc:spChg>
        <pc:spChg chg="mod">
          <ac:chgData name="Caroline Hargrave" userId="b8f2e569-4c81-4f9d-96cf-9b35a10b6345" providerId="ADAL" clId="{E4835E9A-9257-4203-BB81-523465AC7995}" dt="2022-02-05T19:40:24.640" v="4371" actId="14100"/>
          <ac:spMkLst>
            <pc:docMk/>
            <pc:sldMk cId="1449701210" sldId="324"/>
            <ac:spMk id="5" creationId="{FF78D726-7BAE-4B02-BB3A-2262D339983C}"/>
          </ac:spMkLst>
        </pc:spChg>
        <pc:graphicFrameChg chg="del">
          <ac:chgData name="Caroline Hargrave" userId="b8f2e569-4c81-4f9d-96cf-9b35a10b6345" providerId="ADAL" clId="{E4835E9A-9257-4203-BB81-523465AC7995}" dt="2022-02-05T19:39:07.599" v="4359" actId="478"/>
          <ac:graphicFrameMkLst>
            <pc:docMk/>
            <pc:sldMk cId="1449701210" sldId="324"/>
            <ac:graphicFrameMk id="3" creationId="{70DB0EB3-E583-4618-8E9A-7CE4BF435E5B}"/>
          </ac:graphicFrameMkLst>
        </pc:graphicFrameChg>
        <pc:graphicFrameChg chg="add mod">
          <ac:chgData name="Caroline Hargrave" userId="b8f2e569-4c81-4f9d-96cf-9b35a10b6345" providerId="ADAL" clId="{E4835E9A-9257-4203-BB81-523465AC7995}" dt="2022-02-05T19:39:31.330" v="4366" actId="1076"/>
          <ac:graphicFrameMkLst>
            <pc:docMk/>
            <pc:sldMk cId="1449701210" sldId="324"/>
            <ac:graphicFrameMk id="6" creationId="{44BFB802-5918-4FCF-AF9A-56807FE62437}"/>
          </ac:graphicFrameMkLst>
        </pc:graphicFrameChg>
      </pc:sldChg>
      <pc:sldChg chg="addSp delSp modSp mod addCm delCm">
        <pc:chgData name="Caroline Hargrave" userId="b8f2e569-4c81-4f9d-96cf-9b35a10b6345" providerId="ADAL" clId="{E4835E9A-9257-4203-BB81-523465AC7995}" dt="2022-02-06T14:18:37.477" v="4717" actId="27918"/>
        <pc:sldMkLst>
          <pc:docMk/>
          <pc:sldMk cId="3347663973" sldId="325"/>
        </pc:sldMkLst>
        <pc:spChg chg="mod">
          <ac:chgData name="Caroline Hargrave" userId="b8f2e569-4c81-4f9d-96cf-9b35a10b6345" providerId="ADAL" clId="{E4835E9A-9257-4203-BB81-523465AC7995}" dt="2022-02-06T14:16:53.439" v="4666" actId="20577"/>
          <ac:spMkLst>
            <pc:docMk/>
            <pc:sldMk cId="3347663973" sldId="325"/>
            <ac:spMk id="2" creationId="{EA7DF5B4-22D3-4FBF-8AD7-E148AF6F03E4}"/>
          </ac:spMkLst>
        </pc:spChg>
        <pc:spChg chg="mod">
          <ac:chgData name="Caroline Hargrave" userId="b8f2e569-4c81-4f9d-96cf-9b35a10b6345" providerId="ADAL" clId="{E4835E9A-9257-4203-BB81-523465AC7995}" dt="2022-02-06T14:14:33.403" v="4531" actId="20577"/>
          <ac:spMkLst>
            <pc:docMk/>
            <pc:sldMk cId="3347663973" sldId="325"/>
            <ac:spMk id="3" creationId="{95510A70-5C8B-4392-BACF-F71D0F7AEEBB}"/>
          </ac:spMkLst>
        </pc:spChg>
        <pc:spChg chg="mod ord">
          <ac:chgData name="Caroline Hargrave" userId="b8f2e569-4c81-4f9d-96cf-9b35a10b6345" providerId="ADAL" clId="{E4835E9A-9257-4203-BB81-523465AC7995}" dt="2022-02-06T14:17:32.360" v="4715" actId="1076"/>
          <ac:spMkLst>
            <pc:docMk/>
            <pc:sldMk cId="3347663973" sldId="325"/>
            <ac:spMk id="5" creationId="{9F1D827B-C38E-4D01-A139-665C22D107FB}"/>
          </ac:spMkLst>
        </pc:spChg>
        <pc:graphicFrameChg chg="del">
          <ac:chgData name="Caroline Hargrave" userId="b8f2e569-4c81-4f9d-96cf-9b35a10b6345" providerId="ADAL" clId="{E4835E9A-9257-4203-BB81-523465AC7995}" dt="2022-02-06T14:14:08.840" v="4521" actId="478"/>
          <ac:graphicFrameMkLst>
            <pc:docMk/>
            <pc:sldMk cId="3347663973" sldId="325"/>
            <ac:graphicFrameMk id="4" creationId="{724D5243-E172-4459-94C2-EAFCBFCC13ED}"/>
          </ac:graphicFrameMkLst>
        </pc:graphicFrameChg>
        <pc:graphicFrameChg chg="add mod">
          <ac:chgData name="Caroline Hargrave" userId="b8f2e569-4c81-4f9d-96cf-9b35a10b6345" providerId="ADAL" clId="{E4835E9A-9257-4203-BB81-523465AC7995}" dt="2022-02-06T14:15:15.657" v="4534" actId="207"/>
          <ac:graphicFrameMkLst>
            <pc:docMk/>
            <pc:sldMk cId="3347663973" sldId="325"/>
            <ac:graphicFrameMk id="8" creationId="{FABBD1B2-5EBF-44F5-AB9C-24A8C8056443}"/>
          </ac:graphicFrameMkLst>
        </pc:graphicFrameChg>
      </pc:sldChg>
      <pc:sldChg chg="addSp delSp modSp mod addCm delCm">
        <pc:chgData name="Caroline Hargrave" userId="b8f2e569-4c81-4f9d-96cf-9b35a10b6345" providerId="ADAL" clId="{E4835E9A-9257-4203-BB81-523465AC7995}" dt="2022-02-06T14:39:15.754" v="5339"/>
        <pc:sldMkLst>
          <pc:docMk/>
          <pc:sldMk cId="2543137132" sldId="326"/>
        </pc:sldMkLst>
        <pc:spChg chg="mod">
          <ac:chgData name="Caroline Hargrave" userId="b8f2e569-4c81-4f9d-96cf-9b35a10b6345" providerId="ADAL" clId="{E4835E9A-9257-4203-BB81-523465AC7995}" dt="2022-02-06T14:23:44.274" v="4724" actId="20577"/>
          <ac:spMkLst>
            <pc:docMk/>
            <pc:sldMk cId="2543137132" sldId="326"/>
            <ac:spMk id="2" creationId="{3706FF46-BDB8-4FD6-9EDA-29EC260A8C7A}"/>
          </ac:spMkLst>
        </pc:spChg>
        <pc:spChg chg="mod">
          <ac:chgData name="Caroline Hargrave" userId="b8f2e569-4c81-4f9d-96cf-9b35a10b6345" providerId="ADAL" clId="{E4835E9A-9257-4203-BB81-523465AC7995}" dt="2022-02-06T14:23:54.118" v="4731" actId="20577"/>
          <ac:spMkLst>
            <pc:docMk/>
            <pc:sldMk cId="2543137132" sldId="326"/>
            <ac:spMk id="3" creationId="{B875388A-003B-462F-B712-45F968E61AF6}"/>
          </ac:spMkLst>
        </pc:spChg>
        <pc:spChg chg="mod ord">
          <ac:chgData name="Caroline Hargrave" userId="b8f2e569-4c81-4f9d-96cf-9b35a10b6345" providerId="ADAL" clId="{E4835E9A-9257-4203-BB81-523465AC7995}" dt="2022-02-06T14:27:54.626" v="5306" actId="1076"/>
          <ac:spMkLst>
            <pc:docMk/>
            <pc:sldMk cId="2543137132" sldId="326"/>
            <ac:spMk id="5" creationId="{26A036D5-5E5F-444B-A1F3-383216D60A17}"/>
          </ac:spMkLst>
        </pc:spChg>
        <pc:graphicFrameChg chg="del">
          <ac:chgData name="Caroline Hargrave" userId="b8f2e569-4c81-4f9d-96cf-9b35a10b6345" providerId="ADAL" clId="{E4835E9A-9257-4203-BB81-523465AC7995}" dt="2022-02-06T14:23:15.875" v="4718" actId="478"/>
          <ac:graphicFrameMkLst>
            <pc:docMk/>
            <pc:sldMk cId="2543137132" sldId="326"/>
            <ac:graphicFrameMk id="4" creationId="{5668EE32-E1E0-4B70-AA7F-39F9FAC2CAF5}"/>
          </ac:graphicFrameMkLst>
        </pc:graphicFrameChg>
        <pc:graphicFrameChg chg="add mod">
          <ac:chgData name="Caroline Hargrave" userId="b8f2e569-4c81-4f9d-96cf-9b35a10b6345" providerId="ADAL" clId="{E4835E9A-9257-4203-BB81-523465AC7995}" dt="2022-02-06T14:23:31.445" v="4722" actId="207"/>
          <ac:graphicFrameMkLst>
            <pc:docMk/>
            <pc:sldMk cId="2543137132" sldId="326"/>
            <ac:graphicFrameMk id="8" creationId="{C1A058CD-A089-4B37-803B-189256A7BCAC}"/>
          </ac:graphicFrameMkLst>
        </pc:graphicFrameChg>
      </pc:sldChg>
      <pc:sldChg chg="modSp mod addCm delCm">
        <pc:chgData name="Caroline Hargrave" userId="b8f2e569-4c81-4f9d-96cf-9b35a10b6345" providerId="ADAL" clId="{E4835E9A-9257-4203-BB81-523465AC7995}" dt="2022-02-06T14:39:27.963" v="5341"/>
        <pc:sldMkLst>
          <pc:docMk/>
          <pc:sldMk cId="1147368615" sldId="327"/>
        </pc:sldMkLst>
        <pc:graphicFrameChg chg="modGraphic">
          <ac:chgData name="Caroline Hargrave" userId="b8f2e569-4c81-4f9d-96cf-9b35a10b6345" providerId="ADAL" clId="{E4835E9A-9257-4203-BB81-523465AC7995}" dt="2022-02-06T14:39:17.063" v="5340" actId="20577"/>
          <ac:graphicFrameMkLst>
            <pc:docMk/>
            <pc:sldMk cId="1147368615" sldId="327"/>
            <ac:graphicFrameMk id="4" creationId="{4D9C9E90-9F57-4E4D-AB46-EF3A7C544CCF}"/>
          </ac:graphicFrameMkLst>
        </pc:graphicFrameChg>
      </pc:sldChg>
      <pc:sldChg chg="addSp delSp modSp mod">
        <pc:chgData name="Caroline Hargrave" userId="b8f2e569-4c81-4f9d-96cf-9b35a10b6345" providerId="ADAL" clId="{E4835E9A-9257-4203-BB81-523465AC7995}" dt="2022-02-01T13:48:51.472" v="4182" actId="208"/>
        <pc:sldMkLst>
          <pc:docMk/>
          <pc:sldMk cId="3111033036" sldId="333"/>
        </pc:sldMkLst>
        <pc:spChg chg="add mod">
          <ac:chgData name="Caroline Hargrave" userId="b8f2e569-4c81-4f9d-96cf-9b35a10b6345" providerId="ADAL" clId="{E4835E9A-9257-4203-BB81-523465AC7995}" dt="2022-02-01T13:48:51.472" v="4182" actId="208"/>
          <ac:spMkLst>
            <pc:docMk/>
            <pc:sldMk cId="3111033036" sldId="333"/>
            <ac:spMk id="2" creationId="{30F67CE7-5CE5-40EF-A5CC-EE3B213A1863}"/>
          </ac:spMkLst>
        </pc:spChg>
        <pc:spChg chg="mod">
          <ac:chgData name="Caroline Hargrave" userId="b8f2e569-4c81-4f9d-96cf-9b35a10b6345" providerId="ADAL" clId="{E4835E9A-9257-4203-BB81-523465AC7995}" dt="2022-02-01T13:48:23.403" v="4178" actId="20577"/>
          <ac:spMkLst>
            <pc:docMk/>
            <pc:sldMk cId="3111033036" sldId="333"/>
            <ac:spMk id="7" creationId="{C5448EE5-A53D-43F1-B321-AF4A0C5CAEAA}"/>
          </ac:spMkLst>
        </pc:spChg>
        <pc:graphicFrameChg chg="del">
          <ac:chgData name="Caroline Hargrave" userId="b8f2e569-4c81-4f9d-96cf-9b35a10b6345" providerId="ADAL" clId="{E4835E9A-9257-4203-BB81-523465AC7995}" dt="2022-02-01T13:47:43.270" v="4172" actId="21"/>
          <ac:graphicFrameMkLst>
            <pc:docMk/>
            <pc:sldMk cId="3111033036" sldId="333"/>
            <ac:graphicFrameMk id="5" creationId="{C81783A3-834D-48F5-B543-2D6DF1728298}"/>
          </ac:graphicFrameMkLst>
        </pc:graphicFrameChg>
        <pc:picChg chg="add mod">
          <ac:chgData name="Caroline Hargrave" userId="b8f2e569-4c81-4f9d-96cf-9b35a10b6345" providerId="ADAL" clId="{E4835E9A-9257-4203-BB81-523465AC7995}" dt="2022-02-01T13:48:10.481" v="4175" actId="1076"/>
          <ac:picMkLst>
            <pc:docMk/>
            <pc:sldMk cId="3111033036" sldId="333"/>
            <ac:picMk id="9" creationId="{71A8B2B5-018F-4C1C-B241-5E6C93963C48}"/>
          </ac:picMkLst>
        </pc:picChg>
      </pc:sldChg>
      <pc:sldChg chg="addSp delSp modSp mod">
        <pc:chgData name="Caroline Hargrave" userId="b8f2e569-4c81-4f9d-96cf-9b35a10b6345" providerId="ADAL" clId="{E4835E9A-9257-4203-BB81-523465AC7995}" dt="2022-02-01T13:49:41.811" v="4192" actId="1076"/>
        <pc:sldMkLst>
          <pc:docMk/>
          <pc:sldMk cId="3201094553" sldId="334"/>
        </pc:sldMkLst>
        <pc:spChg chg="add mod">
          <ac:chgData name="Caroline Hargrave" userId="b8f2e569-4c81-4f9d-96cf-9b35a10b6345" providerId="ADAL" clId="{E4835E9A-9257-4203-BB81-523465AC7995}" dt="2022-02-01T13:49:41.811" v="4192" actId="1076"/>
          <ac:spMkLst>
            <pc:docMk/>
            <pc:sldMk cId="3201094553" sldId="334"/>
            <ac:spMk id="4" creationId="{CB8DBE88-F4C4-4323-BB83-EED6F51B3E81}"/>
          </ac:spMkLst>
        </pc:spChg>
        <pc:graphicFrameChg chg="del">
          <ac:chgData name="Caroline Hargrave" userId="b8f2e569-4c81-4f9d-96cf-9b35a10b6345" providerId="ADAL" clId="{E4835E9A-9257-4203-BB81-523465AC7995}" dt="2022-02-01T13:48:59.058" v="4183" actId="21"/>
          <ac:graphicFrameMkLst>
            <pc:docMk/>
            <pc:sldMk cId="3201094553" sldId="334"/>
            <ac:graphicFrameMk id="6" creationId="{FE4F03AB-035F-4FF7-9DB0-94320E32CF25}"/>
          </ac:graphicFrameMkLst>
        </pc:graphicFrameChg>
        <pc:picChg chg="add mod">
          <ac:chgData name="Caroline Hargrave" userId="b8f2e569-4c81-4f9d-96cf-9b35a10b6345" providerId="ADAL" clId="{E4835E9A-9257-4203-BB81-523465AC7995}" dt="2022-02-01T13:49:17.233" v="4187" actId="1076"/>
          <ac:picMkLst>
            <pc:docMk/>
            <pc:sldMk cId="3201094553" sldId="334"/>
            <ac:picMk id="5" creationId="{7F5199B0-4BE1-463F-AE4D-90491D777685}"/>
          </ac:picMkLst>
        </pc:picChg>
      </pc:sldChg>
      <pc:sldChg chg="modSp mod">
        <pc:chgData name="Caroline Hargrave" userId="b8f2e569-4c81-4f9d-96cf-9b35a10b6345" providerId="ADAL" clId="{E4835E9A-9257-4203-BB81-523465AC7995}" dt="2022-02-01T13:49:57.851" v="4193" actId="20577"/>
        <pc:sldMkLst>
          <pc:docMk/>
          <pc:sldMk cId="1043683168" sldId="335"/>
        </pc:sldMkLst>
        <pc:spChg chg="mod">
          <ac:chgData name="Caroline Hargrave" userId="b8f2e569-4c81-4f9d-96cf-9b35a10b6345" providerId="ADAL" clId="{E4835E9A-9257-4203-BB81-523465AC7995}" dt="2022-02-01T13:49:57.851" v="4193" actId="20577"/>
          <ac:spMkLst>
            <pc:docMk/>
            <pc:sldMk cId="1043683168" sldId="335"/>
            <ac:spMk id="5" creationId="{D398F4BE-B1AD-4B34-8134-92B7E3A9A8F3}"/>
          </ac:spMkLst>
        </pc:spChg>
      </pc:sldChg>
      <pc:sldChg chg="modSp mod">
        <pc:chgData name="Caroline Hargrave" userId="b8f2e569-4c81-4f9d-96cf-9b35a10b6345" providerId="ADAL" clId="{E4835E9A-9257-4203-BB81-523465AC7995}" dt="2022-02-01T11:40:21.526" v="3451" actId="20577"/>
        <pc:sldMkLst>
          <pc:docMk/>
          <pc:sldMk cId="391999523" sldId="345"/>
        </pc:sldMkLst>
        <pc:spChg chg="mod">
          <ac:chgData name="Caroline Hargrave" userId="b8f2e569-4c81-4f9d-96cf-9b35a10b6345" providerId="ADAL" clId="{E4835E9A-9257-4203-BB81-523465AC7995}" dt="2022-02-01T11:40:21.526" v="3451" actId="20577"/>
          <ac:spMkLst>
            <pc:docMk/>
            <pc:sldMk cId="391999523" sldId="345"/>
            <ac:spMk id="6" creationId="{05587B94-B034-4552-A699-5ED3A1675984}"/>
          </ac:spMkLst>
        </pc:spChg>
      </pc:sldChg>
      <pc:sldChg chg="modSp mod">
        <pc:chgData name="Caroline Hargrave" userId="b8f2e569-4c81-4f9d-96cf-9b35a10b6345" providerId="ADAL" clId="{E4835E9A-9257-4203-BB81-523465AC7995}" dt="2022-02-01T13:50:19.122" v="4212" actId="20577"/>
        <pc:sldMkLst>
          <pc:docMk/>
          <pc:sldMk cId="2974167698" sldId="350"/>
        </pc:sldMkLst>
        <pc:spChg chg="mod">
          <ac:chgData name="Caroline Hargrave" userId="b8f2e569-4c81-4f9d-96cf-9b35a10b6345" providerId="ADAL" clId="{E4835E9A-9257-4203-BB81-523465AC7995}" dt="2022-02-01T13:50:19.122" v="4212" actId="20577"/>
          <ac:spMkLst>
            <pc:docMk/>
            <pc:sldMk cId="2974167698" sldId="350"/>
            <ac:spMk id="3" creationId="{EF6EE10D-EC30-43F1-B9A3-394C519A535B}"/>
          </ac:spMkLst>
        </pc:spChg>
      </pc:sldChg>
      <pc:sldChg chg="modSp mod">
        <pc:chgData name="Caroline Hargrave" userId="b8f2e569-4c81-4f9d-96cf-9b35a10b6345" providerId="ADAL" clId="{E4835E9A-9257-4203-BB81-523465AC7995}" dt="2022-02-01T13:39:38.174" v="4068" actId="1076"/>
        <pc:sldMkLst>
          <pc:docMk/>
          <pc:sldMk cId="3748118632" sldId="354"/>
        </pc:sldMkLst>
        <pc:spChg chg="mod">
          <ac:chgData name="Caroline Hargrave" userId="b8f2e569-4c81-4f9d-96cf-9b35a10b6345" providerId="ADAL" clId="{E4835E9A-9257-4203-BB81-523465AC7995}" dt="2022-02-01T13:36:51.381" v="4037" actId="20577"/>
          <ac:spMkLst>
            <pc:docMk/>
            <pc:sldMk cId="3748118632" sldId="354"/>
            <ac:spMk id="4" creationId="{26EDE016-AC16-4262-AE98-252114E97648}"/>
          </ac:spMkLst>
        </pc:spChg>
        <pc:spChg chg="mod">
          <ac:chgData name="Caroline Hargrave" userId="b8f2e569-4c81-4f9d-96cf-9b35a10b6345" providerId="ADAL" clId="{E4835E9A-9257-4203-BB81-523465AC7995}" dt="2022-02-01T13:39:38.174" v="4068" actId="1076"/>
          <ac:spMkLst>
            <pc:docMk/>
            <pc:sldMk cId="3748118632" sldId="354"/>
            <ac:spMk id="6" creationId="{8340CF90-E6CA-4A55-923D-82581295F0E0}"/>
          </ac:spMkLst>
        </pc:spChg>
      </pc:sldChg>
      <pc:sldChg chg="modSp mod">
        <pc:chgData name="Caroline Hargrave" userId="b8f2e569-4c81-4f9d-96cf-9b35a10b6345" providerId="ADAL" clId="{E4835E9A-9257-4203-BB81-523465AC7995}" dt="2022-02-01T13:25:23.648" v="3936" actId="14734"/>
        <pc:sldMkLst>
          <pc:docMk/>
          <pc:sldMk cId="4178333902" sldId="355"/>
        </pc:sldMkLst>
        <pc:spChg chg="mod">
          <ac:chgData name="Caroline Hargrave" userId="b8f2e569-4c81-4f9d-96cf-9b35a10b6345" providerId="ADAL" clId="{E4835E9A-9257-4203-BB81-523465AC7995}" dt="2022-02-01T13:24:02.716" v="3934" actId="20577"/>
          <ac:spMkLst>
            <pc:docMk/>
            <pc:sldMk cId="4178333902" sldId="355"/>
            <ac:spMk id="7" creationId="{ECAF190F-A4B3-400D-A120-8BFEAB2439DF}"/>
          </ac:spMkLst>
        </pc:spChg>
        <pc:graphicFrameChg chg="mod modGraphic">
          <ac:chgData name="Caroline Hargrave" userId="b8f2e569-4c81-4f9d-96cf-9b35a10b6345" providerId="ADAL" clId="{E4835E9A-9257-4203-BB81-523465AC7995}" dt="2022-02-01T13:25:23.648" v="3936" actId="14734"/>
          <ac:graphicFrameMkLst>
            <pc:docMk/>
            <pc:sldMk cId="4178333902" sldId="355"/>
            <ac:graphicFrameMk id="5" creationId="{AEB53A47-9148-43DA-84C2-228588073725}"/>
          </ac:graphicFrameMkLst>
        </pc:graphicFrameChg>
      </pc:sldChg>
      <pc:sldChg chg="modSp new del mod">
        <pc:chgData name="Caroline Hargrave" userId="b8f2e569-4c81-4f9d-96cf-9b35a10b6345" providerId="ADAL" clId="{E4835E9A-9257-4203-BB81-523465AC7995}" dt="2022-02-01T11:48:45.028" v="3647" actId="47"/>
        <pc:sldMkLst>
          <pc:docMk/>
          <pc:sldMk cId="2175424886" sldId="356"/>
        </pc:sldMkLst>
        <pc:spChg chg="mod">
          <ac:chgData name="Caroline Hargrave" userId="b8f2e569-4c81-4f9d-96cf-9b35a10b6345" providerId="ADAL" clId="{E4835E9A-9257-4203-BB81-523465AC7995}" dt="2022-02-01T11:45:00.545" v="3479" actId="20577"/>
          <ac:spMkLst>
            <pc:docMk/>
            <pc:sldMk cId="2175424886" sldId="356"/>
            <ac:spMk id="2" creationId="{C82EF920-E551-4F28-8D2F-2E7B6A9E1E4C}"/>
          </ac:spMkLst>
        </pc:spChg>
      </pc:sldChg>
      <pc:sldChg chg="new del">
        <pc:chgData name="Caroline Hargrave" userId="b8f2e569-4c81-4f9d-96cf-9b35a10b6345" providerId="ADAL" clId="{E4835E9A-9257-4203-BB81-523465AC7995}" dt="2022-02-01T11:44:02.247" v="3469" actId="47"/>
        <pc:sldMkLst>
          <pc:docMk/>
          <pc:sldMk cId="4141652501" sldId="35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embeddings/oleObject5.bin"/><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embeddings/oleObject6.bin"/><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embeddings/oleObject7.bin"/><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C:\Users\CarolinePerkins\Downloads\Side%20by%20side%20reports%20(29).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CarolinePerkins\Downloads\Side%20by%20side%20reports%20(30).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embeddings/oleObject8.bin"/><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oleObject" Target="../embeddings/oleObject9.bin"/><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oleObject" Target="file:///C:\Users\JamesMoorhouse\AppData\Local\Microsoft\Windows\INetCache\Content.Outlook\TRO4HXPG\201217%20Core%20Indicators%20Data%20v1.2.xlsm" TargetMode="External"/><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oleObject" Target="file:///C:\Users\JamesMoorhouse\AppData\Local\Microsoft\Windows\INetCache\Content.Outlook\TRO4HXPG\201217%20Core%20Indicators%20Data%20v1.2.xlsm" TargetMode="External"/><Relationship Id="rId2" Type="http://schemas.microsoft.com/office/2011/relationships/chartColorStyle" Target="colors33.xml"/><Relationship Id="rId1" Type="http://schemas.microsoft.com/office/2011/relationships/chartStyle" Target="style3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Sheet1!$E$5</c:f>
              <c:strCache>
                <c:ptCount val="1"/>
                <c:pt idx="0">
                  <c:v>Micro employer</c:v>
                </c:pt>
              </c:strCache>
            </c:strRef>
          </c:tx>
          <c:spPr>
            <a:solidFill>
              <a:schemeClr val="accent6"/>
            </a:solidFill>
            <a:ln>
              <a:solidFill>
                <a:schemeClr val="accent6"/>
              </a:solid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Sheet1!$F$4:$G$4</c:f>
              <c:strCache>
                <c:ptCount val="2"/>
                <c:pt idx="0">
                  <c:v>Buckinghamshire</c:v>
                </c:pt>
                <c:pt idx="1">
                  <c:v>UK</c:v>
                </c:pt>
              </c:strCache>
            </c:strRef>
          </c:cat>
          <c:val>
            <c:numRef>
              <c:f>Sheet1!$F$5:$G$5</c:f>
              <c:numCache>
                <c:formatCode>0%</c:formatCode>
                <c:ptCount val="2"/>
                <c:pt idx="0">
                  <c:v>0.42</c:v>
                </c:pt>
                <c:pt idx="1">
                  <c:v>0.32</c:v>
                </c:pt>
              </c:numCache>
            </c:numRef>
          </c:val>
          <c:extLst>
            <c:ext xmlns:c16="http://schemas.microsoft.com/office/drawing/2014/chart" uri="{C3380CC4-5D6E-409C-BE32-E72D297353CC}">
              <c16:uniqueId val="{00000000-57F6-4F6D-ACDB-602C2FBB3410}"/>
            </c:ext>
          </c:extLst>
        </c:ser>
        <c:ser>
          <c:idx val="1"/>
          <c:order val="1"/>
          <c:tx>
            <c:strRef>
              <c:f>Sheet1!$E$6</c:f>
              <c:strCache>
                <c:ptCount val="1"/>
                <c:pt idx="0">
                  <c:v>All other employers</c:v>
                </c:pt>
              </c:strCache>
            </c:strRef>
          </c:tx>
          <c:spPr>
            <a:solidFill>
              <a:schemeClr val="bg1"/>
            </a:solidFill>
            <a:ln>
              <a:solidFill>
                <a:schemeClr val="accent6"/>
              </a:solidFill>
            </a:ln>
            <a:effectLst/>
          </c:spPr>
          <c:invertIfNegative val="0"/>
          <c:cat>
            <c:strRef>
              <c:f>Sheet1!$F$4:$G$4</c:f>
              <c:strCache>
                <c:ptCount val="2"/>
                <c:pt idx="0">
                  <c:v>Buckinghamshire</c:v>
                </c:pt>
                <c:pt idx="1">
                  <c:v>UK</c:v>
                </c:pt>
              </c:strCache>
            </c:strRef>
          </c:cat>
          <c:val>
            <c:numRef>
              <c:f>Sheet1!$F$6:$G$6</c:f>
              <c:numCache>
                <c:formatCode>0%</c:formatCode>
                <c:ptCount val="2"/>
                <c:pt idx="0">
                  <c:v>0.57999999999999996</c:v>
                </c:pt>
                <c:pt idx="1">
                  <c:v>0.68</c:v>
                </c:pt>
              </c:numCache>
            </c:numRef>
          </c:val>
          <c:extLst>
            <c:ext xmlns:c16="http://schemas.microsoft.com/office/drawing/2014/chart" uri="{C3380CC4-5D6E-409C-BE32-E72D297353CC}">
              <c16:uniqueId val="{00000001-57F6-4F6D-ACDB-602C2FBB3410}"/>
            </c:ext>
          </c:extLst>
        </c:ser>
        <c:dLbls>
          <c:showLegendKey val="0"/>
          <c:showVal val="0"/>
          <c:showCatName val="0"/>
          <c:showSerName val="0"/>
          <c:showPercent val="0"/>
          <c:showBubbleSize val="0"/>
        </c:dLbls>
        <c:gapWidth val="38"/>
        <c:overlap val="100"/>
        <c:axId val="1276120656"/>
        <c:axId val="1276111920"/>
      </c:barChart>
      <c:catAx>
        <c:axId val="1276120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276111920"/>
        <c:crosses val="autoZero"/>
        <c:auto val="1"/>
        <c:lblAlgn val="ctr"/>
        <c:lblOffset val="100"/>
        <c:noMultiLvlLbl val="0"/>
      </c:catAx>
      <c:valAx>
        <c:axId val="127611192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2761206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7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50010232446308"/>
          <c:y val="3.6214875416597632E-2"/>
          <c:w val="0.86740332742367687"/>
          <c:h val="0.64676260504792704"/>
        </c:manualLayout>
      </c:layout>
      <c:barChart>
        <c:barDir val="col"/>
        <c:grouping val="clustered"/>
        <c:varyColors val="0"/>
        <c:ser>
          <c:idx val="0"/>
          <c:order val="0"/>
          <c:spPr>
            <a:solidFill>
              <a:srgbClr val="00B0F0"/>
            </a:solidFill>
            <a:ln>
              <a:noFill/>
            </a:ln>
            <a:effectLst/>
          </c:spPr>
          <c:invertIfNegative val="0"/>
          <c:dPt>
            <c:idx val="30"/>
            <c:invertIfNegative val="0"/>
            <c:bubble3D val="0"/>
            <c:spPr>
              <a:solidFill>
                <a:srgbClr val="7030A0"/>
              </a:solidFill>
              <a:ln>
                <a:noFill/>
              </a:ln>
              <a:effectLst/>
            </c:spPr>
            <c:extLst>
              <c:ext xmlns:c16="http://schemas.microsoft.com/office/drawing/2014/chart" uri="{C3380CC4-5D6E-409C-BE32-E72D297353CC}">
                <c16:uniqueId val="{00000001-3FFE-4662-8084-7C3D472AEF86}"/>
              </c:ext>
            </c:extLst>
          </c:dPt>
          <c:dPt>
            <c:idx val="31"/>
            <c:invertIfNegative val="0"/>
            <c:bubble3D val="0"/>
            <c:spPr>
              <a:solidFill>
                <a:srgbClr val="00B0F0"/>
              </a:solidFill>
              <a:ln>
                <a:noFill/>
              </a:ln>
              <a:effectLst/>
            </c:spPr>
            <c:extLst>
              <c:ext xmlns:c16="http://schemas.microsoft.com/office/drawing/2014/chart" uri="{C3380CC4-5D6E-409C-BE32-E72D297353CC}">
                <c16:uniqueId val="{00000003-3FFE-4662-8084-7C3D472AEF86}"/>
              </c:ext>
            </c:extLst>
          </c:dPt>
          <c:dPt>
            <c:idx val="32"/>
            <c:invertIfNegative val="0"/>
            <c:bubble3D val="0"/>
            <c:spPr>
              <a:solidFill>
                <a:srgbClr val="00B0F0"/>
              </a:solidFill>
              <a:ln>
                <a:noFill/>
              </a:ln>
              <a:effectLst/>
            </c:spPr>
            <c:extLst>
              <c:ext xmlns:c16="http://schemas.microsoft.com/office/drawing/2014/chart" uri="{C3380CC4-5D6E-409C-BE32-E72D297353CC}">
                <c16:uniqueId val="{00000005-3FFE-4662-8084-7C3D472AEF86}"/>
              </c:ext>
            </c:extLst>
          </c:dPt>
          <c:dPt>
            <c:idx val="33"/>
            <c:invertIfNegative val="0"/>
            <c:bubble3D val="0"/>
            <c:spPr>
              <a:solidFill>
                <a:srgbClr val="00B0F0"/>
              </a:solidFill>
              <a:ln>
                <a:noFill/>
              </a:ln>
              <a:effectLst/>
            </c:spPr>
            <c:extLst>
              <c:ext xmlns:c16="http://schemas.microsoft.com/office/drawing/2014/chart" uri="{C3380CC4-5D6E-409C-BE32-E72D297353CC}">
                <c16:uniqueId val="{00000007-3FFE-4662-8084-7C3D472AEF86}"/>
              </c:ext>
            </c:extLst>
          </c:dPt>
          <c:cat>
            <c:strRef>
              <c:f>'Claimant rate by LEP'!$A$8:$A$45</c:f>
              <c:strCache>
                <c:ptCount val="38"/>
                <c:pt idx="0">
                  <c:v>Greater Birmingham and Solihull</c:v>
                </c:pt>
                <c:pt idx="1">
                  <c:v>Black Country</c:v>
                </c:pt>
                <c:pt idx="2">
                  <c:v>London</c:v>
                </c:pt>
                <c:pt idx="3">
                  <c:v>Greater Manchester</c:v>
                </c:pt>
                <c:pt idx="4">
                  <c:v>Tees Valley</c:v>
                </c:pt>
                <c:pt idx="5">
                  <c:v>Leeds City Region</c:v>
                </c:pt>
                <c:pt idx="6">
                  <c:v>Liverpool City Region</c:v>
                </c:pt>
                <c:pt idx="7">
                  <c:v>Humber</c:v>
                </c:pt>
                <c:pt idx="8">
                  <c:v>North East</c:v>
                </c:pt>
                <c:pt idx="9">
                  <c:v>Sheffield City Region</c:v>
                </c:pt>
                <c:pt idx="10">
                  <c:v>Lancashire</c:v>
                </c:pt>
                <c:pt idx="11">
                  <c:v>South East Midlands</c:v>
                </c:pt>
                <c:pt idx="12">
                  <c:v>South East</c:v>
                </c:pt>
                <c:pt idx="13">
                  <c:v>Coventry and Warwickshire</c:v>
                </c:pt>
                <c:pt idx="14">
                  <c:v>Greater Lincolnshire</c:v>
                </c:pt>
                <c:pt idx="15">
                  <c:v>Derby, Derbyshire, Nottingham and Nottinghamshire</c:v>
                </c:pt>
                <c:pt idx="16">
                  <c:v>Solent</c:v>
                </c:pt>
                <c:pt idx="17">
                  <c:v>Stoke-on-Trent and Staffordshire</c:v>
                </c:pt>
                <c:pt idx="18">
                  <c:v>Leicester and Leicestershire</c:v>
                </c:pt>
                <c:pt idx="19">
                  <c:v>Worcestershire</c:v>
                </c:pt>
                <c:pt idx="20">
                  <c:v>Cornwall and Isles of Scilly</c:v>
                </c:pt>
                <c:pt idx="21">
                  <c:v>Greater Cambridge and Greater Peterborough</c:v>
                </c:pt>
                <c:pt idx="22">
                  <c:v>New Anglia</c:v>
                </c:pt>
                <c:pt idx="23">
                  <c:v>Thames Valley Berkshire</c:v>
                </c:pt>
                <c:pt idx="24">
                  <c:v>Coast to Capital</c:v>
                </c:pt>
                <c:pt idx="25">
                  <c:v>Dorset</c:v>
                </c:pt>
                <c:pt idx="26">
                  <c:v>Hertfordshire</c:v>
                </c:pt>
                <c:pt idx="27">
                  <c:v>West of England</c:v>
                </c:pt>
                <c:pt idx="28">
                  <c:v>Cheshire and Warrington</c:v>
                </c:pt>
                <c:pt idx="29">
                  <c:v>The Marches</c:v>
                </c:pt>
                <c:pt idx="30">
                  <c:v>Buckinghamshire </c:v>
                </c:pt>
                <c:pt idx="31">
                  <c:v>Heart of the South West</c:v>
                </c:pt>
                <c:pt idx="32">
                  <c:v>Swindon and Wiltshire</c:v>
                </c:pt>
                <c:pt idx="33">
                  <c:v>Cumbria</c:v>
                </c:pt>
                <c:pt idx="34">
                  <c:v>Gloucestershire</c:v>
                </c:pt>
                <c:pt idx="35">
                  <c:v>Oxfordshire</c:v>
                </c:pt>
                <c:pt idx="36">
                  <c:v>Enterprise M3</c:v>
                </c:pt>
                <c:pt idx="37">
                  <c:v>York, North Yorkshire and East Riding</c:v>
                </c:pt>
              </c:strCache>
            </c:strRef>
          </c:cat>
          <c:val>
            <c:numRef>
              <c:f>'Claimant rate by LEP'!$W$8:$W$45</c:f>
              <c:numCache>
                <c:formatCode>#,##0.0</c:formatCode>
                <c:ptCount val="38"/>
                <c:pt idx="0">
                  <c:v>6.9</c:v>
                </c:pt>
                <c:pt idx="1">
                  <c:v>6.8</c:v>
                </c:pt>
                <c:pt idx="2">
                  <c:v>5.8</c:v>
                </c:pt>
                <c:pt idx="3">
                  <c:v>5.7</c:v>
                </c:pt>
                <c:pt idx="4">
                  <c:v>5.7</c:v>
                </c:pt>
                <c:pt idx="5">
                  <c:v>5.5</c:v>
                </c:pt>
                <c:pt idx="6">
                  <c:v>5.4</c:v>
                </c:pt>
                <c:pt idx="7">
                  <c:v>5</c:v>
                </c:pt>
                <c:pt idx="8">
                  <c:v>4.9000000000000004</c:v>
                </c:pt>
                <c:pt idx="9">
                  <c:v>4.9000000000000004</c:v>
                </c:pt>
                <c:pt idx="10">
                  <c:v>4.7</c:v>
                </c:pt>
                <c:pt idx="11">
                  <c:v>4.3</c:v>
                </c:pt>
                <c:pt idx="12">
                  <c:v>4.0999999999999996</c:v>
                </c:pt>
                <c:pt idx="13">
                  <c:v>4</c:v>
                </c:pt>
                <c:pt idx="14">
                  <c:v>4</c:v>
                </c:pt>
                <c:pt idx="15">
                  <c:v>3.9</c:v>
                </c:pt>
                <c:pt idx="16">
                  <c:v>3.9</c:v>
                </c:pt>
                <c:pt idx="17">
                  <c:v>3.9</c:v>
                </c:pt>
                <c:pt idx="18">
                  <c:v>3.7</c:v>
                </c:pt>
                <c:pt idx="19">
                  <c:v>3.6</c:v>
                </c:pt>
                <c:pt idx="20">
                  <c:v>3.5</c:v>
                </c:pt>
                <c:pt idx="21">
                  <c:v>3.5</c:v>
                </c:pt>
                <c:pt idx="22">
                  <c:v>3.5</c:v>
                </c:pt>
                <c:pt idx="23">
                  <c:v>3.5</c:v>
                </c:pt>
                <c:pt idx="24">
                  <c:v>3.4</c:v>
                </c:pt>
                <c:pt idx="25">
                  <c:v>3.4</c:v>
                </c:pt>
                <c:pt idx="26">
                  <c:v>3.3</c:v>
                </c:pt>
                <c:pt idx="27">
                  <c:v>3.3</c:v>
                </c:pt>
                <c:pt idx="28">
                  <c:v>3.2</c:v>
                </c:pt>
                <c:pt idx="29">
                  <c:v>3.2</c:v>
                </c:pt>
                <c:pt idx="30">
                  <c:v>3.1</c:v>
                </c:pt>
                <c:pt idx="31">
                  <c:v>3.1</c:v>
                </c:pt>
                <c:pt idx="32">
                  <c:v>3.1</c:v>
                </c:pt>
                <c:pt idx="33">
                  <c:v>3</c:v>
                </c:pt>
                <c:pt idx="34">
                  <c:v>2.9</c:v>
                </c:pt>
                <c:pt idx="35">
                  <c:v>2.6</c:v>
                </c:pt>
                <c:pt idx="36">
                  <c:v>2.5</c:v>
                </c:pt>
                <c:pt idx="37">
                  <c:v>2.4</c:v>
                </c:pt>
              </c:numCache>
            </c:numRef>
          </c:val>
          <c:extLst>
            <c:ext xmlns:c16="http://schemas.microsoft.com/office/drawing/2014/chart" uri="{C3380CC4-5D6E-409C-BE32-E72D297353CC}">
              <c16:uniqueId val="{00000008-3FFE-4662-8084-7C3D472AEF86}"/>
            </c:ext>
          </c:extLst>
        </c:ser>
        <c:dLbls>
          <c:showLegendKey val="0"/>
          <c:showVal val="0"/>
          <c:showCatName val="0"/>
          <c:showSerName val="0"/>
          <c:showPercent val="0"/>
          <c:showBubbleSize val="0"/>
        </c:dLbls>
        <c:gapWidth val="219"/>
        <c:overlap val="-27"/>
        <c:axId val="629872783"/>
        <c:axId val="551263375"/>
      </c:barChart>
      <c:catAx>
        <c:axId val="6298727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1263375"/>
        <c:crosses val="autoZero"/>
        <c:auto val="1"/>
        <c:lblAlgn val="ctr"/>
        <c:lblOffset val="100"/>
        <c:noMultiLvlLbl val="0"/>
      </c:catAx>
      <c:valAx>
        <c:axId val="551263375"/>
        <c:scaling>
          <c:orientation val="minMax"/>
          <c:max val="7"/>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987278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'Claimant rate by LEP'!$X$48</c:f>
              <c:strCache>
                <c:ptCount val="1"/>
                <c:pt idx="0">
                  <c:v>March - Dec 2021</c:v>
                </c:pt>
              </c:strCache>
            </c:strRef>
          </c:tx>
          <c:spPr>
            <a:solidFill>
              <a:srgbClr val="00B0F0"/>
            </a:solidFill>
            <a:ln>
              <a:noFill/>
            </a:ln>
            <a:effectLst/>
          </c:spPr>
          <c:invertIfNegative val="0"/>
          <c:dPt>
            <c:idx val="9"/>
            <c:invertIfNegative val="0"/>
            <c:bubble3D val="0"/>
            <c:spPr>
              <a:solidFill>
                <a:srgbClr val="7030A0"/>
              </a:solidFill>
              <a:ln>
                <a:noFill/>
              </a:ln>
              <a:effectLst/>
            </c:spPr>
            <c:extLst>
              <c:ext xmlns:c16="http://schemas.microsoft.com/office/drawing/2014/chart" uri="{C3380CC4-5D6E-409C-BE32-E72D297353CC}">
                <c16:uniqueId val="{00000001-1677-4943-A076-0DA87586F372}"/>
              </c:ext>
            </c:extLst>
          </c:dPt>
          <c:dPt>
            <c:idx val="10"/>
            <c:invertIfNegative val="0"/>
            <c:bubble3D val="0"/>
            <c:spPr>
              <a:solidFill>
                <a:srgbClr val="00B0F0"/>
              </a:solidFill>
              <a:ln>
                <a:noFill/>
              </a:ln>
              <a:effectLst/>
            </c:spPr>
            <c:extLst>
              <c:ext xmlns:c16="http://schemas.microsoft.com/office/drawing/2014/chart" uri="{C3380CC4-5D6E-409C-BE32-E72D297353CC}">
                <c16:uniqueId val="{00000003-1677-4943-A076-0DA87586F372}"/>
              </c:ext>
            </c:extLst>
          </c:dPt>
          <c:dPt>
            <c:idx val="11"/>
            <c:invertIfNegative val="0"/>
            <c:bubble3D val="0"/>
            <c:spPr>
              <a:solidFill>
                <a:srgbClr val="00B0F0"/>
              </a:solidFill>
              <a:ln>
                <a:noFill/>
              </a:ln>
              <a:effectLst/>
            </c:spPr>
            <c:extLst>
              <c:ext xmlns:c16="http://schemas.microsoft.com/office/drawing/2014/chart" uri="{C3380CC4-5D6E-409C-BE32-E72D297353CC}">
                <c16:uniqueId val="{00000005-1677-4943-A076-0DA87586F372}"/>
              </c:ext>
            </c:extLst>
          </c:dPt>
          <c:dPt>
            <c:idx val="12"/>
            <c:invertIfNegative val="0"/>
            <c:bubble3D val="0"/>
            <c:spPr>
              <a:solidFill>
                <a:srgbClr val="00B0F0"/>
              </a:solidFill>
              <a:ln>
                <a:noFill/>
              </a:ln>
              <a:effectLst/>
            </c:spPr>
            <c:extLst>
              <c:ext xmlns:c16="http://schemas.microsoft.com/office/drawing/2014/chart" uri="{C3380CC4-5D6E-409C-BE32-E72D297353CC}">
                <c16:uniqueId val="{00000007-1677-4943-A076-0DA87586F372}"/>
              </c:ext>
            </c:extLst>
          </c:dPt>
          <c:dPt>
            <c:idx val="13"/>
            <c:invertIfNegative val="0"/>
            <c:bubble3D val="0"/>
            <c:spPr>
              <a:solidFill>
                <a:srgbClr val="00B0F0"/>
              </a:solidFill>
              <a:ln>
                <a:noFill/>
              </a:ln>
              <a:effectLst/>
            </c:spPr>
            <c:extLst>
              <c:ext xmlns:c16="http://schemas.microsoft.com/office/drawing/2014/chart" uri="{C3380CC4-5D6E-409C-BE32-E72D297353CC}">
                <c16:uniqueId val="{00000009-1677-4943-A076-0DA87586F372}"/>
              </c:ext>
            </c:extLst>
          </c:dPt>
          <c:dPt>
            <c:idx val="14"/>
            <c:invertIfNegative val="0"/>
            <c:bubble3D val="0"/>
            <c:spPr>
              <a:solidFill>
                <a:srgbClr val="00B0F0"/>
              </a:solidFill>
              <a:ln>
                <a:noFill/>
              </a:ln>
              <a:effectLst/>
            </c:spPr>
            <c:extLst>
              <c:ext xmlns:c16="http://schemas.microsoft.com/office/drawing/2014/chart" uri="{C3380CC4-5D6E-409C-BE32-E72D297353CC}">
                <c16:uniqueId val="{0000000B-1677-4943-A076-0DA87586F372}"/>
              </c:ext>
            </c:extLst>
          </c:dPt>
          <c:dPt>
            <c:idx val="15"/>
            <c:invertIfNegative val="0"/>
            <c:bubble3D val="0"/>
            <c:spPr>
              <a:solidFill>
                <a:srgbClr val="00B0F0"/>
              </a:solidFill>
              <a:ln>
                <a:noFill/>
              </a:ln>
              <a:effectLst/>
            </c:spPr>
            <c:extLst>
              <c:ext xmlns:c16="http://schemas.microsoft.com/office/drawing/2014/chart" uri="{C3380CC4-5D6E-409C-BE32-E72D297353CC}">
                <c16:uniqueId val="{0000000D-1677-4943-A076-0DA87586F372}"/>
              </c:ext>
            </c:extLst>
          </c:dPt>
          <c:dPt>
            <c:idx val="16"/>
            <c:invertIfNegative val="0"/>
            <c:bubble3D val="0"/>
            <c:spPr>
              <a:solidFill>
                <a:srgbClr val="00B0F0"/>
              </a:solidFill>
              <a:ln>
                <a:noFill/>
              </a:ln>
              <a:effectLst/>
            </c:spPr>
            <c:extLst>
              <c:ext xmlns:c16="http://schemas.microsoft.com/office/drawing/2014/chart" uri="{C3380CC4-5D6E-409C-BE32-E72D297353CC}">
                <c16:uniqueId val="{0000000F-1677-4943-A076-0DA87586F372}"/>
              </c:ext>
            </c:extLst>
          </c:dPt>
          <c:dPt>
            <c:idx val="18"/>
            <c:invertIfNegative val="0"/>
            <c:bubble3D val="0"/>
            <c:spPr>
              <a:solidFill>
                <a:srgbClr val="00B0F0"/>
              </a:solidFill>
              <a:ln>
                <a:noFill/>
              </a:ln>
              <a:effectLst/>
            </c:spPr>
            <c:extLst>
              <c:ext xmlns:c16="http://schemas.microsoft.com/office/drawing/2014/chart" uri="{C3380CC4-5D6E-409C-BE32-E72D297353CC}">
                <c16:uniqueId val="{00000011-1677-4943-A076-0DA87586F372}"/>
              </c:ext>
            </c:extLst>
          </c:dPt>
          <c:dPt>
            <c:idx val="19"/>
            <c:invertIfNegative val="0"/>
            <c:bubble3D val="0"/>
            <c:spPr>
              <a:solidFill>
                <a:srgbClr val="00B0F0"/>
              </a:solidFill>
              <a:ln>
                <a:noFill/>
              </a:ln>
              <a:effectLst/>
            </c:spPr>
            <c:extLst>
              <c:ext xmlns:c16="http://schemas.microsoft.com/office/drawing/2014/chart" uri="{C3380CC4-5D6E-409C-BE32-E72D297353CC}">
                <c16:uniqueId val="{00000013-1677-4943-A076-0DA87586F372}"/>
              </c:ext>
            </c:extLst>
          </c:dPt>
          <c:dPt>
            <c:idx val="20"/>
            <c:invertIfNegative val="0"/>
            <c:bubble3D val="0"/>
            <c:spPr>
              <a:solidFill>
                <a:srgbClr val="00B0F0"/>
              </a:solidFill>
              <a:ln>
                <a:noFill/>
              </a:ln>
              <a:effectLst/>
            </c:spPr>
            <c:extLst>
              <c:ext xmlns:c16="http://schemas.microsoft.com/office/drawing/2014/chart" uri="{C3380CC4-5D6E-409C-BE32-E72D297353CC}">
                <c16:uniqueId val="{00000015-1677-4943-A076-0DA87586F372}"/>
              </c:ext>
            </c:extLst>
          </c:dPt>
          <c:dPt>
            <c:idx val="22"/>
            <c:invertIfNegative val="0"/>
            <c:bubble3D val="0"/>
            <c:spPr>
              <a:solidFill>
                <a:srgbClr val="00B0F0"/>
              </a:solidFill>
              <a:ln>
                <a:noFill/>
              </a:ln>
              <a:effectLst/>
            </c:spPr>
            <c:extLst>
              <c:ext xmlns:c16="http://schemas.microsoft.com/office/drawing/2014/chart" uri="{C3380CC4-5D6E-409C-BE32-E72D297353CC}">
                <c16:uniqueId val="{00000017-1677-4943-A076-0DA87586F372}"/>
              </c:ext>
            </c:extLst>
          </c:dPt>
          <c:dPt>
            <c:idx val="25"/>
            <c:invertIfNegative val="0"/>
            <c:bubble3D val="0"/>
            <c:spPr>
              <a:solidFill>
                <a:srgbClr val="00B0F0"/>
              </a:solidFill>
              <a:ln>
                <a:noFill/>
              </a:ln>
              <a:effectLst/>
            </c:spPr>
            <c:extLst>
              <c:ext xmlns:c16="http://schemas.microsoft.com/office/drawing/2014/chart" uri="{C3380CC4-5D6E-409C-BE32-E72D297353CC}">
                <c16:uniqueId val="{00000019-1677-4943-A076-0DA87586F372}"/>
              </c:ext>
            </c:extLst>
          </c:dPt>
          <c:cat>
            <c:strRef>
              <c:f>'Claimant rate by LEP'!$A$49:$A$84</c:f>
              <c:strCache>
                <c:ptCount val="36"/>
                <c:pt idx="0">
                  <c:v>London</c:v>
                </c:pt>
                <c:pt idx="1">
                  <c:v>Leeds City Region</c:v>
                </c:pt>
                <c:pt idx="2">
                  <c:v>Greater Birmingham and Solihull</c:v>
                </c:pt>
                <c:pt idx="3">
                  <c:v>South East Midlands</c:v>
                </c:pt>
                <c:pt idx="4">
                  <c:v>Sheffield City Region</c:v>
                </c:pt>
                <c:pt idx="5">
                  <c:v>Greater Manchester</c:v>
                </c:pt>
                <c:pt idx="6">
                  <c:v>Thames Valley Berkshire</c:v>
                </c:pt>
                <c:pt idx="7">
                  <c:v>Black Country</c:v>
                </c:pt>
                <c:pt idx="8">
                  <c:v>Leicester and Leicestershire</c:v>
                </c:pt>
                <c:pt idx="9">
                  <c:v>Buckinghamshire </c:v>
                </c:pt>
                <c:pt idx="10">
                  <c:v>Coventry and Warwickshire</c:v>
                </c:pt>
                <c:pt idx="11">
                  <c:v>Solent</c:v>
                </c:pt>
                <c:pt idx="12">
                  <c:v>Greater Cambridge and Greater Peterborough</c:v>
                </c:pt>
                <c:pt idx="13">
                  <c:v>Hertfordshire</c:v>
                </c:pt>
                <c:pt idx="14">
                  <c:v>Worcestershire</c:v>
                </c:pt>
                <c:pt idx="15">
                  <c:v>South East</c:v>
                </c:pt>
                <c:pt idx="16">
                  <c:v>Liverpool City Region</c:v>
                </c:pt>
                <c:pt idx="17">
                  <c:v>Enterprise M3</c:v>
                </c:pt>
                <c:pt idx="18">
                  <c:v>West of England</c:v>
                </c:pt>
                <c:pt idx="19">
                  <c:v>Stoke-on-Trent and Staffordshire</c:v>
                </c:pt>
                <c:pt idx="20">
                  <c:v>Dorset</c:v>
                </c:pt>
                <c:pt idx="21">
                  <c:v>Swindon and Wiltshire</c:v>
                </c:pt>
                <c:pt idx="22">
                  <c:v>Oxfordshire</c:v>
                </c:pt>
                <c:pt idx="23">
                  <c:v>Humber</c:v>
                </c:pt>
                <c:pt idx="24">
                  <c:v>Lancashire</c:v>
                </c:pt>
                <c:pt idx="25">
                  <c:v>Derby, Derbyshire, Nottingham and Nottinghamshire</c:v>
                </c:pt>
                <c:pt idx="26">
                  <c:v>New Anglia</c:v>
                </c:pt>
                <c:pt idx="27">
                  <c:v>The Marches</c:v>
                </c:pt>
                <c:pt idx="28">
                  <c:v>Coast to Capital</c:v>
                </c:pt>
                <c:pt idx="29">
                  <c:v>Gloucestershire</c:v>
                </c:pt>
                <c:pt idx="30">
                  <c:v>Cheshire and Warrington</c:v>
                </c:pt>
                <c:pt idx="31">
                  <c:v>Cornwall and Isles of Scilly</c:v>
                </c:pt>
                <c:pt idx="32">
                  <c:v>Greater Lincolnshire</c:v>
                </c:pt>
                <c:pt idx="33">
                  <c:v>Heart of the South West</c:v>
                </c:pt>
                <c:pt idx="34">
                  <c:v>Cumbria</c:v>
                </c:pt>
                <c:pt idx="35">
                  <c:v>Tees Valley</c:v>
                </c:pt>
              </c:strCache>
            </c:strRef>
          </c:cat>
          <c:val>
            <c:numRef>
              <c:f>'Claimant rate by LEP'!$X$49:$X$84</c:f>
              <c:numCache>
                <c:formatCode>#,##0.0</c:formatCode>
                <c:ptCount val="36"/>
                <c:pt idx="0">
                  <c:v>2.6999999999999997</c:v>
                </c:pt>
                <c:pt idx="1">
                  <c:v>2.1</c:v>
                </c:pt>
                <c:pt idx="2">
                  <c:v>1.9000000000000004</c:v>
                </c:pt>
                <c:pt idx="3">
                  <c:v>1.9</c:v>
                </c:pt>
                <c:pt idx="4">
                  <c:v>1.7000000000000002</c:v>
                </c:pt>
                <c:pt idx="5">
                  <c:v>1.6000000000000005</c:v>
                </c:pt>
                <c:pt idx="6">
                  <c:v>1.6</c:v>
                </c:pt>
                <c:pt idx="7">
                  <c:v>1.5999999999999996</c:v>
                </c:pt>
                <c:pt idx="8">
                  <c:v>1.4000000000000004</c:v>
                </c:pt>
                <c:pt idx="9">
                  <c:v>1.4000000000000001</c:v>
                </c:pt>
                <c:pt idx="10">
                  <c:v>1.4</c:v>
                </c:pt>
                <c:pt idx="11">
                  <c:v>1.4</c:v>
                </c:pt>
                <c:pt idx="12">
                  <c:v>1.4</c:v>
                </c:pt>
                <c:pt idx="13">
                  <c:v>1.4</c:v>
                </c:pt>
                <c:pt idx="14">
                  <c:v>1.3000000000000003</c:v>
                </c:pt>
                <c:pt idx="15">
                  <c:v>1.2999999999999998</c:v>
                </c:pt>
                <c:pt idx="16">
                  <c:v>1.2000000000000002</c:v>
                </c:pt>
                <c:pt idx="17">
                  <c:v>1.2</c:v>
                </c:pt>
                <c:pt idx="18">
                  <c:v>1.1999999999999997</c:v>
                </c:pt>
                <c:pt idx="19">
                  <c:v>1.1000000000000001</c:v>
                </c:pt>
                <c:pt idx="20">
                  <c:v>1.1000000000000001</c:v>
                </c:pt>
                <c:pt idx="21">
                  <c:v>1.1000000000000001</c:v>
                </c:pt>
                <c:pt idx="22">
                  <c:v>1.1000000000000001</c:v>
                </c:pt>
                <c:pt idx="23">
                  <c:v>1</c:v>
                </c:pt>
                <c:pt idx="24">
                  <c:v>1</c:v>
                </c:pt>
                <c:pt idx="25">
                  <c:v>1</c:v>
                </c:pt>
                <c:pt idx="26">
                  <c:v>1</c:v>
                </c:pt>
                <c:pt idx="27">
                  <c:v>0.90000000000000036</c:v>
                </c:pt>
                <c:pt idx="28">
                  <c:v>0.89999999999999991</c:v>
                </c:pt>
                <c:pt idx="29">
                  <c:v>0.89999999999999991</c:v>
                </c:pt>
                <c:pt idx="30">
                  <c:v>0.80000000000000027</c:v>
                </c:pt>
                <c:pt idx="31">
                  <c:v>0.79999999999999982</c:v>
                </c:pt>
                <c:pt idx="32">
                  <c:v>0.70000000000000018</c:v>
                </c:pt>
                <c:pt idx="33">
                  <c:v>0.70000000000000018</c:v>
                </c:pt>
                <c:pt idx="34">
                  <c:v>0.70000000000000018</c:v>
                </c:pt>
                <c:pt idx="35">
                  <c:v>0.60000000000000053</c:v>
                </c:pt>
              </c:numCache>
            </c:numRef>
          </c:val>
          <c:extLst>
            <c:ext xmlns:c16="http://schemas.microsoft.com/office/drawing/2014/chart" uri="{C3380CC4-5D6E-409C-BE32-E72D297353CC}">
              <c16:uniqueId val="{0000001A-1677-4943-A076-0DA87586F372}"/>
            </c:ext>
          </c:extLst>
        </c:ser>
        <c:dLbls>
          <c:showLegendKey val="0"/>
          <c:showVal val="0"/>
          <c:showCatName val="0"/>
          <c:showSerName val="0"/>
          <c:showPercent val="0"/>
          <c:showBubbleSize val="0"/>
        </c:dLbls>
        <c:gapWidth val="219"/>
        <c:overlap val="-27"/>
        <c:axId val="1332740128"/>
        <c:axId val="2014510160"/>
      </c:barChart>
      <c:catAx>
        <c:axId val="1332740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14510160"/>
        <c:crosses val="autoZero"/>
        <c:auto val="1"/>
        <c:lblAlgn val="ctr"/>
        <c:lblOffset val="100"/>
        <c:noMultiLvlLbl val="0"/>
      </c:catAx>
      <c:valAx>
        <c:axId val="201451016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327401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Rate!$B$3</c:f>
              <c:strCache>
                <c:ptCount val="1"/>
                <c:pt idx="0">
                  <c:v>Buckinghamshire </c:v>
                </c:pt>
              </c:strCache>
            </c:strRef>
          </c:tx>
          <c:spPr>
            <a:ln w="28575" cap="rnd">
              <a:solidFill>
                <a:srgbClr val="7030A0"/>
              </a:solidFill>
              <a:round/>
            </a:ln>
            <a:effectLst/>
          </c:spPr>
          <c:marker>
            <c:symbol val="none"/>
          </c:marker>
          <c:cat>
            <c:strRef>
              <c:f>Rate!$A$4:$A$110</c:f>
              <c:strCache>
                <c:ptCount val="107"/>
                <c:pt idx="0">
                  <c:v>January 2013</c:v>
                </c:pt>
                <c:pt idx="1">
                  <c:v>February 2013</c:v>
                </c:pt>
                <c:pt idx="2">
                  <c:v>March 2013</c:v>
                </c:pt>
                <c:pt idx="3">
                  <c:v>April 2013</c:v>
                </c:pt>
                <c:pt idx="4">
                  <c:v>May 2013</c:v>
                </c:pt>
                <c:pt idx="5">
                  <c:v>June 2013</c:v>
                </c:pt>
                <c:pt idx="6">
                  <c:v>July 2013</c:v>
                </c:pt>
                <c:pt idx="7">
                  <c:v>August 2013</c:v>
                </c:pt>
                <c:pt idx="8">
                  <c:v>September 2013</c:v>
                </c:pt>
                <c:pt idx="9">
                  <c:v>October 2013</c:v>
                </c:pt>
                <c:pt idx="10">
                  <c:v>November 2013</c:v>
                </c:pt>
                <c:pt idx="11">
                  <c:v>December 2013</c:v>
                </c:pt>
                <c:pt idx="12">
                  <c:v>January 2014</c:v>
                </c:pt>
                <c:pt idx="13">
                  <c:v>February 2014</c:v>
                </c:pt>
                <c:pt idx="14">
                  <c:v>March 2014</c:v>
                </c:pt>
                <c:pt idx="15">
                  <c:v>April 2014</c:v>
                </c:pt>
                <c:pt idx="16">
                  <c:v>May 2014</c:v>
                </c:pt>
                <c:pt idx="17">
                  <c:v>June 2014</c:v>
                </c:pt>
                <c:pt idx="18">
                  <c:v>July 2014</c:v>
                </c:pt>
                <c:pt idx="19">
                  <c:v>August 2014</c:v>
                </c:pt>
                <c:pt idx="20">
                  <c:v>September 2014</c:v>
                </c:pt>
                <c:pt idx="21">
                  <c:v>October 2014</c:v>
                </c:pt>
                <c:pt idx="22">
                  <c:v>November 2014</c:v>
                </c:pt>
                <c:pt idx="23">
                  <c:v>December 2014</c:v>
                </c:pt>
                <c:pt idx="24">
                  <c:v>January 2015</c:v>
                </c:pt>
                <c:pt idx="25">
                  <c:v>February 2015</c:v>
                </c:pt>
                <c:pt idx="26">
                  <c:v>March 2015</c:v>
                </c:pt>
                <c:pt idx="27">
                  <c:v>April 2015</c:v>
                </c:pt>
                <c:pt idx="28">
                  <c:v>May 2015</c:v>
                </c:pt>
                <c:pt idx="29">
                  <c:v>June 2015</c:v>
                </c:pt>
                <c:pt idx="30">
                  <c:v>July 2015</c:v>
                </c:pt>
                <c:pt idx="31">
                  <c:v>August 2015</c:v>
                </c:pt>
                <c:pt idx="32">
                  <c:v>September 2015</c:v>
                </c:pt>
                <c:pt idx="33">
                  <c:v>October 2015</c:v>
                </c:pt>
                <c:pt idx="34">
                  <c:v>November 2015</c:v>
                </c:pt>
                <c:pt idx="35">
                  <c:v>December 2015</c:v>
                </c:pt>
                <c:pt idx="36">
                  <c:v>January 2016</c:v>
                </c:pt>
                <c:pt idx="37">
                  <c:v>February 2016</c:v>
                </c:pt>
                <c:pt idx="38">
                  <c:v>March 2016</c:v>
                </c:pt>
                <c:pt idx="39">
                  <c:v>April 2016</c:v>
                </c:pt>
                <c:pt idx="40">
                  <c:v>May 2016</c:v>
                </c:pt>
                <c:pt idx="41">
                  <c:v>June 2016</c:v>
                </c:pt>
                <c:pt idx="42">
                  <c:v>July 2016</c:v>
                </c:pt>
                <c:pt idx="43">
                  <c:v>August 2016</c:v>
                </c:pt>
                <c:pt idx="44">
                  <c:v>September 2016</c:v>
                </c:pt>
                <c:pt idx="45">
                  <c:v>October 2016</c:v>
                </c:pt>
                <c:pt idx="46">
                  <c:v>November 2016</c:v>
                </c:pt>
                <c:pt idx="47">
                  <c:v>December 2016</c:v>
                </c:pt>
                <c:pt idx="48">
                  <c:v>January 2017</c:v>
                </c:pt>
                <c:pt idx="49">
                  <c:v>February 2017</c:v>
                </c:pt>
                <c:pt idx="50">
                  <c:v>March 2017</c:v>
                </c:pt>
                <c:pt idx="51">
                  <c:v>April 2017</c:v>
                </c:pt>
                <c:pt idx="52">
                  <c:v>May 2017</c:v>
                </c:pt>
                <c:pt idx="53">
                  <c:v>June 2017</c:v>
                </c:pt>
                <c:pt idx="54">
                  <c:v>July 2017</c:v>
                </c:pt>
                <c:pt idx="55">
                  <c:v>August 2017</c:v>
                </c:pt>
                <c:pt idx="56">
                  <c:v>September 2017</c:v>
                </c:pt>
                <c:pt idx="57">
                  <c:v>October 2017</c:v>
                </c:pt>
                <c:pt idx="58">
                  <c:v>November 2017</c:v>
                </c:pt>
                <c:pt idx="59">
                  <c:v>December 2017</c:v>
                </c:pt>
                <c:pt idx="60">
                  <c:v>January 2018</c:v>
                </c:pt>
                <c:pt idx="61">
                  <c:v>February 2018</c:v>
                </c:pt>
                <c:pt idx="62">
                  <c:v>March 2018</c:v>
                </c:pt>
                <c:pt idx="63">
                  <c:v>April 2018</c:v>
                </c:pt>
                <c:pt idx="64">
                  <c:v>May 2018</c:v>
                </c:pt>
                <c:pt idx="65">
                  <c:v>June 2018</c:v>
                </c:pt>
                <c:pt idx="66">
                  <c:v>July 2018</c:v>
                </c:pt>
                <c:pt idx="67">
                  <c:v>August 2018</c:v>
                </c:pt>
                <c:pt idx="68">
                  <c:v>September 2018</c:v>
                </c:pt>
                <c:pt idx="69">
                  <c:v>October 2018</c:v>
                </c:pt>
                <c:pt idx="70">
                  <c:v>November 2018</c:v>
                </c:pt>
                <c:pt idx="71">
                  <c:v>December 2018</c:v>
                </c:pt>
                <c:pt idx="72">
                  <c:v>January 2019</c:v>
                </c:pt>
                <c:pt idx="73">
                  <c:v>February 2019</c:v>
                </c:pt>
                <c:pt idx="74">
                  <c:v>March 2019</c:v>
                </c:pt>
                <c:pt idx="75">
                  <c:v>April 2019</c:v>
                </c:pt>
                <c:pt idx="76">
                  <c:v>May 2019</c:v>
                </c:pt>
                <c:pt idx="77">
                  <c:v>June 2019</c:v>
                </c:pt>
                <c:pt idx="78">
                  <c:v>July 2019</c:v>
                </c:pt>
                <c:pt idx="79">
                  <c:v>August 2019</c:v>
                </c:pt>
                <c:pt idx="80">
                  <c:v>September 2019</c:v>
                </c:pt>
                <c:pt idx="81">
                  <c:v>October 2019</c:v>
                </c:pt>
                <c:pt idx="82">
                  <c:v>November 2019</c:v>
                </c:pt>
                <c:pt idx="83">
                  <c:v>December 2019</c:v>
                </c:pt>
                <c:pt idx="84">
                  <c:v>January 2020</c:v>
                </c:pt>
                <c:pt idx="85">
                  <c:v>February 2020</c:v>
                </c:pt>
                <c:pt idx="86">
                  <c:v>March 2020</c:v>
                </c:pt>
                <c:pt idx="87">
                  <c:v>April 2020</c:v>
                </c:pt>
                <c:pt idx="88">
                  <c:v>May 2020</c:v>
                </c:pt>
                <c:pt idx="89">
                  <c:v>June 2020</c:v>
                </c:pt>
                <c:pt idx="90">
                  <c:v>July 2020</c:v>
                </c:pt>
                <c:pt idx="91">
                  <c:v>August 2020</c:v>
                </c:pt>
                <c:pt idx="92">
                  <c:v>September 2020</c:v>
                </c:pt>
                <c:pt idx="93">
                  <c:v>October 2020</c:v>
                </c:pt>
                <c:pt idx="94">
                  <c:v>November 2020</c:v>
                </c:pt>
                <c:pt idx="95">
                  <c:v>December 2020</c:v>
                </c:pt>
                <c:pt idx="96">
                  <c:v>January 2021</c:v>
                </c:pt>
                <c:pt idx="97">
                  <c:v>February 2021</c:v>
                </c:pt>
                <c:pt idx="98">
                  <c:v>March 2021</c:v>
                </c:pt>
                <c:pt idx="99">
                  <c:v>April 2021</c:v>
                </c:pt>
                <c:pt idx="100">
                  <c:v>May 2021</c:v>
                </c:pt>
                <c:pt idx="101">
                  <c:v>June 2021</c:v>
                </c:pt>
                <c:pt idx="102">
                  <c:v>July 2021</c:v>
                </c:pt>
                <c:pt idx="103">
                  <c:v>August 2021</c:v>
                </c:pt>
                <c:pt idx="104">
                  <c:v>September 2021</c:v>
                </c:pt>
                <c:pt idx="105">
                  <c:v>October 2021</c:v>
                </c:pt>
                <c:pt idx="106">
                  <c:v>November 2021</c:v>
                </c:pt>
              </c:strCache>
            </c:strRef>
          </c:cat>
          <c:val>
            <c:numRef>
              <c:f>Rate!$B$4:$B$110</c:f>
              <c:numCache>
                <c:formatCode>0.0%</c:formatCode>
                <c:ptCount val="107"/>
                <c:pt idx="0">
                  <c:v>2.9962406015037593E-2</c:v>
                </c:pt>
                <c:pt idx="1">
                  <c:v>3.0908521303258146E-2</c:v>
                </c:pt>
                <c:pt idx="2">
                  <c:v>3.1472431077694235E-2</c:v>
                </c:pt>
                <c:pt idx="3">
                  <c:v>3.0814536340852131E-2</c:v>
                </c:pt>
                <c:pt idx="4">
                  <c:v>2.9802631578947369E-2</c:v>
                </c:pt>
                <c:pt idx="5">
                  <c:v>2.9191729323308272E-2</c:v>
                </c:pt>
                <c:pt idx="6">
                  <c:v>2.8630952380952382E-2</c:v>
                </c:pt>
                <c:pt idx="7">
                  <c:v>2.8201754385964912E-2</c:v>
                </c:pt>
                <c:pt idx="8">
                  <c:v>2.7017543859649124E-2</c:v>
                </c:pt>
                <c:pt idx="9">
                  <c:v>2.6124686716791981E-2</c:v>
                </c:pt>
                <c:pt idx="10">
                  <c:v>2.5397869674185464E-2</c:v>
                </c:pt>
                <c:pt idx="11">
                  <c:v>2.4765037593984962E-2</c:v>
                </c:pt>
                <c:pt idx="12">
                  <c:v>2.4727499221426346E-2</c:v>
                </c:pt>
                <c:pt idx="13">
                  <c:v>2.5110557458735597E-2</c:v>
                </c:pt>
                <c:pt idx="14">
                  <c:v>2.4624727499221427E-2</c:v>
                </c:pt>
                <c:pt idx="15">
                  <c:v>2.3621924634070382E-2</c:v>
                </c:pt>
                <c:pt idx="16">
                  <c:v>2.3157894736842106E-2</c:v>
                </c:pt>
                <c:pt idx="17">
                  <c:v>2.2513235752102147E-2</c:v>
                </c:pt>
                <c:pt idx="18">
                  <c:v>2.1937091248832141E-2</c:v>
                </c:pt>
                <c:pt idx="19">
                  <c:v>2.1582061663033322E-2</c:v>
                </c:pt>
                <c:pt idx="20">
                  <c:v>2.077234506384304E-2</c:v>
                </c:pt>
                <c:pt idx="21">
                  <c:v>2.0311429461227031E-2</c:v>
                </c:pt>
                <c:pt idx="22">
                  <c:v>1.9785113671753347E-2</c:v>
                </c:pt>
                <c:pt idx="23">
                  <c:v>1.8997197134848955E-2</c:v>
                </c:pt>
                <c:pt idx="24">
                  <c:v>1.8556860321384424E-2</c:v>
                </c:pt>
                <c:pt idx="25">
                  <c:v>1.9375772558714463E-2</c:v>
                </c:pt>
                <c:pt idx="26">
                  <c:v>1.9245982694684798E-2</c:v>
                </c:pt>
                <c:pt idx="27">
                  <c:v>1.869592088998764E-2</c:v>
                </c:pt>
                <c:pt idx="28">
                  <c:v>1.8547589616810876E-2</c:v>
                </c:pt>
                <c:pt idx="29">
                  <c:v>1.8445611866501854E-2</c:v>
                </c:pt>
                <c:pt idx="30">
                  <c:v>1.8152039555006182E-2</c:v>
                </c:pt>
                <c:pt idx="31">
                  <c:v>1.803152039555006E-2</c:v>
                </c:pt>
                <c:pt idx="32">
                  <c:v>1.7530902348578493E-2</c:v>
                </c:pt>
                <c:pt idx="33">
                  <c:v>1.7360939431396785E-2</c:v>
                </c:pt>
                <c:pt idx="34">
                  <c:v>1.7138442521631644E-2</c:v>
                </c:pt>
                <c:pt idx="35">
                  <c:v>1.6779975278121136E-2</c:v>
                </c:pt>
                <c:pt idx="36">
                  <c:v>1.6547071450475313E-2</c:v>
                </c:pt>
                <c:pt idx="37">
                  <c:v>1.7129714811407543E-2</c:v>
                </c:pt>
                <c:pt idx="38">
                  <c:v>1.7184912603495861E-2</c:v>
                </c:pt>
                <c:pt idx="39">
                  <c:v>1.7209444955535114E-2</c:v>
                </c:pt>
                <c:pt idx="40">
                  <c:v>1.7243176939589083E-2</c:v>
                </c:pt>
                <c:pt idx="41">
                  <c:v>1.7040785035265255E-2</c:v>
                </c:pt>
                <c:pt idx="42">
                  <c:v>1.7095982827353574E-2</c:v>
                </c:pt>
                <c:pt idx="43">
                  <c:v>1.7040785035265255E-2</c:v>
                </c:pt>
                <c:pt idx="44">
                  <c:v>1.6921189819073902E-2</c:v>
                </c:pt>
                <c:pt idx="45">
                  <c:v>1.6921189819073902E-2</c:v>
                </c:pt>
                <c:pt idx="46">
                  <c:v>1.6893590923029746E-2</c:v>
                </c:pt>
                <c:pt idx="47">
                  <c:v>1.6688132474701012E-2</c:v>
                </c:pt>
                <c:pt idx="48">
                  <c:v>1.6543172075933865E-2</c:v>
                </c:pt>
                <c:pt idx="49">
                  <c:v>1.7173913043478262E-2</c:v>
                </c:pt>
                <c:pt idx="50">
                  <c:v>1.7498469075321495E-2</c:v>
                </c:pt>
                <c:pt idx="51">
                  <c:v>1.7519902020820575E-2</c:v>
                </c:pt>
                <c:pt idx="52">
                  <c:v>1.7581139007960808E-2</c:v>
                </c:pt>
                <c:pt idx="53">
                  <c:v>1.7682180036742191E-2</c:v>
                </c:pt>
                <c:pt idx="54">
                  <c:v>1.7455603184323331E-2</c:v>
                </c:pt>
                <c:pt idx="55">
                  <c:v>1.7014696876913656E-2</c:v>
                </c:pt>
                <c:pt idx="56">
                  <c:v>1.6956521739130436E-2</c:v>
                </c:pt>
                <c:pt idx="57">
                  <c:v>1.6840171463563994E-2</c:v>
                </c:pt>
                <c:pt idx="58">
                  <c:v>1.6935088793631353E-2</c:v>
                </c:pt>
                <c:pt idx="59">
                  <c:v>1.6635027556644214E-2</c:v>
                </c:pt>
                <c:pt idx="60">
                  <c:v>1.6399145559963382E-2</c:v>
                </c:pt>
                <c:pt idx="61">
                  <c:v>1.6798901434238633E-2</c:v>
                </c:pt>
                <c:pt idx="62">
                  <c:v>1.7006408300274643E-2</c:v>
                </c:pt>
                <c:pt idx="63">
                  <c:v>1.7171193164479705E-2</c:v>
                </c:pt>
                <c:pt idx="64">
                  <c:v>1.7326823314006715E-2</c:v>
                </c:pt>
                <c:pt idx="65">
                  <c:v>1.7210863594751297E-2</c:v>
                </c:pt>
                <c:pt idx="66">
                  <c:v>1.6997253585596582E-2</c:v>
                </c:pt>
                <c:pt idx="67">
                  <c:v>1.7088800732377174E-2</c:v>
                </c:pt>
                <c:pt idx="68">
                  <c:v>1.6985047299359169E-2</c:v>
                </c:pt>
                <c:pt idx="69">
                  <c:v>1.6640219713152275E-2</c:v>
                </c:pt>
                <c:pt idx="70">
                  <c:v>1.6264876411351846E-2</c:v>
                </c:pt>
                <c:pt idx="71">
                  <c:v>1.6289288983826672E-2</c:v>
                </c:pt>
                <c:pt idx="72">
                  <c:v>1.6392694063926939E-2</c:v>
                </c:pt>
                <c:pt idx="73">
                  <c:v>1.695890410958904E-2</c:v>
                </c:pt>
                <c:pt idx="74">
                  <c:v>1.7348554033485539E-2</c:v>
                </c:pt>
                <c:pt idx="75">
                  <c:v>1.7382039573820396E-2</c:v>
                </c:pt>
                <c:pt idx="76">
                  <c:v>1.715068493150685E-2</c:v>
                </c:pt>
                <c:pt idx="77">
                  <c:v>1.7497716894977169E-2</c:v>
                </c:pt>
                <c:pt idx="78">
                  <c:v>1.7348554033485539E-2</c:v>
                </c:pt>
                <c:pt idx="79">
                  <c:v>1.7707762557077626E-2</c:v>
                </c:pt>
                <c:pt idx="80">
                  <c:v>1.7738203957382039E-2</c:v>
                </c:pt>
                <c:pt idx="81">
                  <c:v>1.7838660578386605E-2</c:v>
                </c:pt>
                <c:pt idx="82">
                  <c:v>1.7869101978691019E-2</c:v>
                </c:pt>
                <c:pt idx="83">
                  <c:v>1.7996955859969559E-2</c:v>
                </c:pt>
                <c:pt idx="84">
                  <c:v>1.8367718446601941E-2</c:v>
                </c:pt>
                <c:pt idx="85">
                  <c:v>1.8871359223300972E-2</c:v>
                </c:pt>
                <c:pt idx="86">
                  <c:v>1.9265776699029125E-2</c:v>
                </c:pt>
                <c:pt idx="87">
                  <c:v>2.9047330097087379E-2</c:v>
                </c:pt>
                <c:pt idx="88">
                  <c:v>4.798847087378641E-2</c:v>
                </c:pt>
                <c:pt idx="89">
                  <c:v>4.6614077669902915E-2</c:v>
                </c:pt>
                <c:pt idx="90">
                  <c:v>4.764866504854369E-2</c:v>
                </c:pt>
                <c:pt idx="91">
                  <c:v>4.8965412621359221E-2</c:v>
                </c:pt>
                <c:pt idx="92">
                  <c:v>4.7645631067961165E-2</c:v>
                </c:pt>
                <c:pt idx="93">
                  <c:v>4.569478155339806E-2</c:v>
                </c:pt>
                <c:pt idx="94">
                  <c:v>4.6438106796116506E-2</c:v>
                </c:pt>
                <c:pt idx="95">
                  <c:v>4.6125606796116506E-2</c:v>
                </c:pt>
                <c:pt idx="96">
                  <c:v>4.5315533980582523E-2</c:v>
                </c:pt>
                <c:pt idx="97">
                  <c:v>4.7842839805825245E-2</c:v>
                </c:pt>
                <c:pt idx="98">
                  <c:v>4.7157160194174756E-2</c:v>
                </c:pt>
                <c:pt idx="99">
                  <c:v>4.6344053398058249E-2</c:v>
                </c:pt>
                <c:pt idx="100">
                  <c:v>4.2782160194174759E-2</c:v>
                </c:pt>
                <c:pt idx="101">
                  <c:v>3.9108009708737866E-2</c:v>
                </c:pt>
                <c:pt idx="102">
                  <c:v>3.8370752427184469E-2</c:v>
                </c:pt>
                <c:pt idx="103">
                  <c:v>3.7296723300970877E-2</c:v>
                </c:pt>
                <c:pt idx="104">
                  <c:v>3.4053398058252429E-2</c:v>
                </c:pt>
                <c:pt idx="105">
                  <c:v>3.3513349514563105E-2</c:v>
                </c:pt>
                <c:pt idx="106">
                  <c:v>3.2636529126213593E-2</c:v>
                </c:pt>
              </c:numCache>
            </c:numRef>
          </c:val>
          <c:smooth val="0"/>
          <c:extLst>
            <c:ext xmlns:c16="http://schemas.microsoft.com/office/drawing/2014/chart" uri="{C3380CC4-5D6E-409C-BE32-E72D297353CC}">
              <c16:uniqueId val="{00000000-E42C-404B-B6F4-ABA16CE74715}"/>
            </c:ext>
          </c:extLst>
        </c:ser>
        <c:dLbls>
          <c:showLegendKey val="0"/>
          <c:showVal val="0"/>
          <c:showCatName val="0"/>
          <c:showSerName val="0"/>
          <c:showPercent val="0"/>
          <c:showBubbleSize val="0"/>
        </c:dLbls>
        <c:smooth val="0"/>
        <c:axId val="572942016"/>
        <c:axId val="642613744"/>
      </c:lineChart>
      <c:catAx>
        <c:axId val="572942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2613744"/>
        <c:crosses val="autoZero"/>
        <c:auto val="1"/>
        <c:lblAlgn val="ctr"/>
        <c:lblOffset val="100"/>
        <c:noMultiLvlLbl val="0"/>
      </c:catAx>
      <c:valAx>
        <c:axId val="642613744"/>
        <c:scaling>
          <c:orientation val="minMax"/>
        </c:scaling>
        <c:delete val="0"/>
        <c:axPos val="l"/>
        <c:majorGridlines>
          <c:spPr>
            <a:ln w="9525" cap="flat" cmpd="sng" algn="ctr">
              <a:no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29420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'Off-on flow'!$B$11</c:f>
              <c:strCache>
                <c:ptCount val="1"/>
                <c:pt idx="0">
                  <c:v>On Flow</c:v>
                </c:pt>
              </c:strCache>
            </c:strRef>
          </c:tx>
          <c:spPr>
            <a:solidFill>
              <a:srgbClr val="00B0F0"/>
            </a:solidFill>
            <a:ln>
              <a:noFill/>
            </a:ln>
            <a:effectLst/>
          </c:spPr>
          <c:invertIfNegative val="0"/>
          <c:cat>
            <c:strRef>
              <c:f>'Off-on flow'!$G$10:$AD$10</c:f>
              <c:strCache>
                <c:ptCount val="24"/>
                <c:pt idx="0">
                  <c:v>December 2019</c:v>
                </c:pt>
                <c:pt idx="1">
                  <c:v>January 2020</c:v>
                </c:pt>
                <c:pt idx="2">
                  <c:v>February 2020</c:v>
                </c:pt>
                <c:pt idx="3">
                  <c:v>March 2020</c:v>
                </c:pt>
                <c:pt idx="4">
                  <c:v>April 2020</c:v>
                </c:pt>
                <c:pt idx="5">
                  <c:v>May 2020</c:v>
                </c:pt>
                <c:pt idx="6">
                  <c:v>June 2020</c:v>
                </c:pt>
                <c:pt idx="7">
                  <c:v>July 2020</c:v>
                </c:pt>
                <c:pt idx="8">
                  <c:v>August 2020</c:v>
                </c:pt>
                <c:pt idx="9">
                  <c:v>September 2020</c:v>
                </c:pt>
                <c:pt idx="10">
                  <c:v>October 2020</c:v>
                </c:pt>
                <c:pt idx="11">
                  <c:v>November 2020</c:v>
                </c:pt>
                <c:pt idx="12">
                  <c:v>December 2020</c:v>
                </c:pt>
                <c:pt idx="13">
                  <c:v>January 2021</c:v>
                </c:pt>
                <c:pt idx="14">
                  <c:v>February 2021</c:v>
                </c:pt>
                <c:pt idx="15">
                  <c:v>March 2021</c:v>
                </c:pt>
                <c:pt idx="16">
                  <c:v>April 2021</c:v>
                </c:pt>
                <c:pt idx="17">
                  <c:v>May 2021</c:v>
                </c:pt>
                <c:pt idx="18">
                  <c:v>June 2021</c:v>
                </c:pt>
                <c:pt idx="19">
                  <c:v>July 2021</c:v>
                </c:pt>
                <c:pt idx="20">
                  <c:v>August 2021</c:v>
                </c:pt>
                <c:pt idx="21">
                  <c:v>September 2021</c:v>
                </c:pt>
                <c:pt idx="22">
                  <c:v>October 2021</c:v>
                </c:pt>
                <c:pt idx="23">
                  <c:v>November 2021</c:v>
                </c:pt>
              </c:strCache>
            </c:strRef>
          </c:cat>
          <c:val>
            <c:numRef>
              <c:f>'Off-on flow'!$G$11:$AD$11</c:f>
              <c:numCache>
                <c:formatCode>_-* #,##0_-;\-* #,##0_-;_-* "-"??_-;_-@_-</c:formatCode>
                <c:ptCount val="24"/>
                <c:pt idx="0">
                  <c:v>897</c:v>
                </c:pt>
                <c:pt idx="1">
                  <c:v>884</c:v>
                </c:pt>
                <c:pt idx="2">
                  <c:v>906</c:v>
                </c:pt>
                <c:pt idx="3">
                  <c:v>985</c:v>
                </c:pt>
                <c:pt idx="4">
                  <c:v>4151</c:v>
                </c:pt>
                <c:pt idx="5">
                  <c:v>6703</c:v>
                </c:pt>
                <c:pt idx="6">
                  <c:v>2832</c:v>
                </c:pt>
                <c:pt idx="7">
                  <c:v>2695</c:v>
                </c:pt>
                <c:pt idx="8">
                  <c:v>2031</c:v>
                </c:pt>
                <c:pt idx="9">
                  <c:v>2045</c:v>
                </c:pt>
                <c:pt idx="10">
                  <c:v>2278</c:v>
                </c:pt>
                <c:pt idx="11">
                  <c:v>2372</c:v>
                </c:pt>
                <c:pt idx="12">
                  <c:v>2185</c:v>
                </c:pt>
                <c:pt idx="13">
                  <c:v>1676</c:v>
                </c:pt>
                <c:pt idx="14">
                  <c:v>2640</c:v>
                </c:pt>
                <c:pt idx="15">
                  <c:v>1821</c:v>
                </c:pt>
                <c:pt idx="16">
                  <c:v>1625</c:v>
                </c:pt>
                <c:pt idx="17">
                  <c:v>1354</c:v>
                </c:pt>
                <c:pt idx="18" formatCode="#,##0">
                  <c:v>1396</c:v>
                </c:pt>
                <c:pt idx="19" formatCode="#,##0">
                  <c:v>1790</c:v>
                </c:pt>
                <c:pt idx="20" formatCode="#,##0">
                  <c:v>1393</c:v>
                </c:pt>
                <c:pt idx="21" formatCode="#,##0">
                  <c:v>1423</c:v>
                </c:pt>
                <c:pt idx="22" formatCode="#,##0">
                  <c:v>1544</c:v>
                </c:pt>
                <c:pt idx="23" formatCode="#,##0">
                  <c:v>1527</c:v>
                </c:pt>
              </c:numCache>
            </c:numRef>
          </c:val>
          <c:extLst>
            <c:ext xmlns:c16="http://schemas.microsoft.com/office/drawing/2014/chart" uri="{C3380CC4-5D6E-409C-BE32-E72D297353CC}">
              <c16:uniqueId val="{00000000-85DF-4BA3-872C-D1F58945E896}"/>
            </c:ext>
          </c:extLst>
        </c:ser>
        <c:ser>
          <c:idx val="1"/>
          <c:order val="1"/>
          <c:tx>
            <c:strRef>
              <c:f>'Off-on flow'!$B$12</c:f>
              <c:strCache>
                <c:ptCount val="1"/>
                <c:pt idx="0">
                  <c:v>Off Flow</c:v>
                </c:pt>
              </c:strCache>
            </c:strRef>
          </c:tx>
          <c:spPr>
            <a:solidFill>
              <a:srgbClr val="7030A0"/>
            </a:solidFill>
            <a:ln w="15875">
              <a:solidFill>
                <a:srgbClr val="7030A0"/>
              </a:solidFill>
            </a:ln>
            <a:effectLst/>
          </c:spPr>
          <c:invertIfNegative val="0"/>
          <c:cat>
            <c:strRef>
              <c:f>'Off-on flow'!$G$10:$AD$10</c:f>
              <c:strCache>
                <c:ptCount val="24"/>
                <c:pt idx="0">
                  <c:v>December 2019</c:v>
                </c:pt>
                <c:pt idx="1">
                  <c:v>January 2020</c:v>
                </c:pt>
                <c:pt idx="2">
                  <c:v>February 2020</c:v>
                </c:pt>
                <c:pt idx="3">
                  <c:v>March 2020</c:v>
                </c:pt>
                <c:pt idx="4">
                  <c:v>April 2020</c:v>
                </c:pt>
                <c:pt idx="5">
                  <c:v>May 2020</c:v>
                </c:pt>
                <c:pt idx="6">
                  <c:v>June 2020</c:v>
                </c:pt>
                <c:pt idx="7">
                  <c:v>July 2020</c:v>
                </c:pt>
                <c:pt idx="8">
                  <c:v>August 2020</c:v>
                </c:pt>
                <c:pt idx="9">
                  <c:v>September 2020</c:v>
                </c:pt>
                <c:pt idx="10">
                  <c:v>October 2020</c:v>
                </c:pt>
                <c:pt idx="11">
                  <c:v>November 2020</c:v>
                </c:pt>
                <c:pt idx="12">
                  <c:v>December 2020</c:v>
                </c:pt>
                <c:pt idx="13">
                  <c:v>January 2021</c:v>
                </c:pt>
                <c:pt idx="14">
                  <c:v>February 2021</c:v>
                </c:pt>
                <c:pt idx="15">
                  <c:v>March 2021</c:v>
                </c:pt>
                <c:pt idx="16">
                  <c:v>April 2021</c:v>
                </c:pt>
                <c:pt idx="17">
                  <c:v>May 2021</c:v>
                </c:pt>
                <c:pt idx="18">
                  <c:v>June 2021</c:v>
                </c:pt>
                <c:pt idx="19">
                  <c:v>July 2021</c:v>
                </c:pt>
                <c:pt idx="20">
                  <c:v>August 2021</c:v>
                </c:pt>
                <c:pt idx="21">
                  <c:v>September 2021</c:v>
                </c:pt>
                <c:pt idx="22">
                  <c:v>October 2021</c:v>
                </c:pt>
                <c:pt idx="23">
                  <c:v>November 2021</c:v>
                </c:pt>
              </c:strCache>
            </c:strRef>
          </c:cat>
          <c:val>
            <c:numRef>
              <c:f>'Off-on flow'!$G$12:$AD$12</c:f>
              <c:numCache>
                <c:formatCode>_-* #,##0_-;\-* #,##0_-;_-* "-"??_-;_-@_-</c:formatCode>
                <c:ptCount val="24"/>
                <c:pt idx="0">
                  <c:v>847</c:v>
                </c:pt>
                <c:pt idx="1">
                  <c:v>735</c:v>
                </c:pt>
                <c:pt idx="2">
                  <c:v>760</c:v>
                </c:pt>
                <c:pt idx="3">
                  <c:v>857</c:v>
                </c:pt>
                <c:pt idx="4">
                  <c:v>654</c:v>
                </c:pt>
                <c:pt idx="5">
                  <c:v>1307</c:v>
                </c:pt>
                <c:pt idx="6">
                  <c:v>3327</c:v>
                </c:pt>
                <c:pt idx="7">
                  <c:v>2348</c:v>
                </c:pt>
                <c:pt idx="8">
                  <c:v>1674</c:v>
                </c:pt>
                <c:pt idx="9">
                  <c:v>2496</c:v>
                </c:pt>
                <c:pt idx="10">
                  <c:v>2995</c:v>
                </c:pt>
                <c:pt idx="11">
                  <c:v>2170</c:v>
                </c:pt>
                <c:pt idx="12">
                  <c:v>2293</c:v>
                </c:pt>
                <c:pt idx="13">
                  <c:v>1894</c:v>
                </c:pt>
                <c:pt idx="14">
                  <c:v>1734</c:v>
                </c:pt>
                <c:pt idx="15">
                  <c:v>2066</c:v>
                </c:pt>
                <c:pt idx="16">
                  <c:v>1918</c:v>
                </c:pt>
                <c:pt idx="17">
                  <c:v>2187</c:v>
                </c:pt>
                <c:pt idx="18" formatCode="#,##0">
                  <c:v>2672</c:v>
                </c:pt>
                <c:pt idx="19" formatCode="#,##0">
                  <c:v>2004</c:v>
                </c:pt>
                <c:pt idx="20" formatCode="#,##0">
                  <c:v>1682</c:v>
                </c:pt>
                <c:pt idx="21" formatCode="#,##0">
                  <c:v>2344</c:v>
                </c:pt>
                <c:pt idx="22" formatCode="#,##0">
                  <c:v>1680</c:v>
                </c:pt>
                <c:pt idx="23" formatCode="#,##0">
                  <c:v>1826</c:v>
                </c:pt>
              </c:numCache>
            </c:numRef>
          </c:val>
          <c:extLst>
            <c:ext xmlns:c16="http://schemas.microsoft.com/office/drawing/2014/chart" uri="{C3380CC4-5D6E-409C-BE32-E72D297353CC}">
              <c16:uniqueId val="{00000001-85DF-4BA3-872C-D1F58945E896}"/>
            </c:ext>
          </c:extLst>
        </c:ser>
        <c:dLbls>
          <c:showLegendKey val="0"/>
          <c:showVal val="0"/>
          <c:showCatName val="0"/>
          <c:showSerName val="0"/>
          <c:showPercent val="0"/>
          <c:showBubbleSize val="0"/>
        </c:dLbls>
        <c:gapWidth val="68"/>
        <c:overlap val="-27"/>
        <c:axId val="537931888"/>
        <c:axId val="537934840"/>
      </c:barChart>
      <c:catAx>
        <c:axId val="537931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37934840"/>
        <c:crosses val="autoZero"/>
        <c:auto val="1"/>
        <c:lblAlgn val="ctr"/>
        <c:lblOffset val="100"/>
        <c:noMultiLvlLbl val="0"/>
      </c:catAx>
      <c:valAx>
        <c:axId val="537934840"/>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37931888"/>
        <c:crosses val="autoZero"/>
        <c:crossBetween val="between"/>
      </c:valAx>
      <c:spPr>
        <a:noFill/>
        <a:ln>
          <a:noFill/>
        </a:ln>
        <a:effectLst/>
      </c:spPr>
    </c:plotArea>
    <c:legend>
      <c:legendPos val="b"/>
      <c:layout>
        <c:manualLayout>
          <c:xMode val="edge"/>
          <c:yMode val="edge"/>
          <c:x val="0.672895604005183"/>
          <c:y val="0.17004510010855842"/>
          <c:w val="0.20216075155694258"/>
          <c:h val="9.8156060100180964E-2"/>
        </c:manualLayout>
      </c:layout>
      <c:overlay val="0"/>
      <c:spPr>
        <a:solidFill>
          <a:schemeClr val="bg1"/>
        </a:solidFill>
        <a:ln>
          <a:solidFill>
            <a:srgbClr val="006965"/>
          </a:solid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6.9148658898931584E-2"/>
          <c:y val="0.15387913278459514"/>
          <c:w val="0.86073159352566408"/>
          <c:h val="0.64541120281367936"/>
        </c:manualLayout>
      </c:layout>
      <c:lineChart>
        <c:grouping val="standard"/>
        <c:varyColors val="0"/>
        <c:ser>
          <c:idx val="0"/>
          <c:order val="0"/>
          <c:tx>
            <c:strRef>
              <c:f>'Graph - GVA'!$L$28</c:f>
              <c:strCache>
                <c:ptCount val="1"/>
                <c:pt idx="0">
                  <c:v>Buckinghamshire</c:v>
                </c:pt>
              </c:strCache>
            </c:strRef>
          </c:tx>
          <c:spPr>
            <a:ln w="28575" cap="rnd">
              <a:solidFill>
                <a:srgbClr val="7030A0"/>
              </a:solidFill>
              <a:round/>
            </a:ln>
            <a:effectLst/>
          </c:spPr>
          <c:marker>
            <c:symbol val="none"/>
          </c:marker>
          <c:dLbls>
            <c:dLbl>
              <c:idx val="15"/>
              <c:layout>
                <c:manualLayout>
                  <c:x val="0"/>
                  <c:y val="-4.26376095274577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EA9-4FF9-A724-6277BFC0181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'Graph - GVA'!$M$27:$AB$27</c:f>
              <c:numCache>
                <c:formatCode>General</c:formatCode>
                <c:ptCount val="16"/>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numCache>
            </c:numRef>
          </c:cat>
          <c:val>
            <c:numRef>
              <c:f>'Graph - GVA'!$M$28:$AB$28</c:f>
              <c:numCache>
                <c:formatCode>_-"£"* #,##0.0_-;\-"£"* #,##0.0_-;_-"£"* "-"??_-;_-@_-</c:formatCode>
                <c:ptCount val="16"/>
                <c:pt idx="0">
                  <c:v>28.6</c:v>
                </c:pt>
                <c:pt idx="1">
                  <c:v>28.3</c:v>
                </c:pt>
                <c:pt idx="2">
                  <c:v>30</c:v>
                </c:pt>
                <c:pt idx="3">
                  <c:v>30.9</c:v>
                </c:pt>
                <c:pt idx="4">
                  <c:v>31.6</c:v>
                </c:pt>
                <c:pt idx="5">
                  <c:v>32.5</c:v>
                </c:pt>
                <c:pt idx="6">
                  <c:v>33.6</c:v>
                </c:pt>
                <c:pt idx="7">
                  <c:v>34.1</c:v>
                </c:pt>
                <c:pt idx="8">
                  <c:v>34.1</c:v>
                </c:pt>
                <c:pt idx="9">
                  <c:v>33.9</c:v>
                </c:pt>
                <c:pt idx="10">
                  <c:v>33.700000000000003</c:v>
                </c:pt>
                <c:pt idx="11">
                  <c:v>33.5</c:v>
                </c:pt>
                <c:pt idx="12">
                  <c:v>33.5</c:v>
                </c:pt>
                <c:pt idx="13">
                  <c:v>34.200000000000003</c:v>
                </c:pt>
                <c:pt idx="14">
                  <c:v>35.200000000000003</c:v>
                </c:pt>
                <c:pt idx="15">
                  <c:v>35.9</c:v>
                </c:pt>
              </c:numCache>
            </c:numRef>
          </c:val>
          <c:smooth val="0"/>
          <c:extLst>
            <c:ext xmlns:c16="http://schemas.microsoft.com/office/drawing/2014/chart" uri="{C3380CC4-5D6E-409C-BE32-E72D297353CC}">
              <c16:uniqueId val="{00000001-EEA9-4FF9-A724-6277BFC01812}"/>
            </c:ext>
          </c:extLst>
        </c:ser>
        <c:ser>
          <c:idx val="1"/>
          <c:order val="1"/>
          <c:tx>
            <c:strRef>
              <c:f>'Graph - GVA'!$L$29</c:f>
              <c:strCache>
                <c:ptCount val="1"/>
                <c:pt idx="0">
                  <c:v>UK less Extra-Regio</c:v>
                </c:pt>
              </c:strCache>
            </c:strRef>
          </c:tx>
          <c:spPr>
            <a:ln w="28575" cap="rnd">
              <a:solidFill>
                <a:schemeClr val="accent1">
                  <a:tint val="77000"/>
                </a:schemeClr>
              </a:solidFill>
              <a:round/>
            </a:ln>
            <a:effectLst/>
          </c:spPr>
          <c:marker>
            <c:symbol val="none"/>
          </c:marker>
          <c:dLbls>
            <c:dLbl>
              <c:idx val="15"/>
              <c:layout>
                <c:manualLayout>
                  <c:x val="0"/>
                  <c:y val="3.83738485747120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EA9-4FF9-A724-6277BFC0181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'Graph - GVA'!$M$27:$AB$27</c:f>
              <c:numCache>
                <c:formatCode>General</c:formatCode>
                <c:ptCount val="16"/>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numCache>
            </c:numRef>
          </c:cat>
          <c:val>
            <c:numRef>
              <c:f>'Graph - GVA'!$M$29:$AB$29</c:f>
              <c:numCache>
                <c:formatCode>_-"£"* #,##0.0_-;\-"£"* #,##0.0_-;_-"£"* "-"??_-;_-@_-</c:formatCode>
                <c:ptCount val="16"/>
                <c:pt idx="0">
                  <c:v>25.4</c:v>
                </c:pt>
                <c:pt idx="1">
                  <c:v>25.3</c:v>
                </c:pt>
                <c:pt idx="2">
                  <c:v>26.8</c:v>
                </c:pt>
                <c:pt idx="3">
                  <c:v>27.8</c:v>
                </c:pt>
                <c:pt idx="4">
                  <c:v>28.6</c:v>
                </c:pt>
                <c:pt idx="5">
                  <c:v>29.2</c:v>
                </c:pt>
                <c:pt idx="6">
                  <c:v>29.7</c:v>
                </c:pt>
                <c:pt idx="7">
                  <c:v>30.2</c:v>
                </c:pt>
                <c:pt idx="8">
                  <c:v>30.7</c:v>
                </c:pt>
                <c:pt idx="9">
                  <c:v>31.3</c:v>
                </c:pt>
                <c:pt idx="10">
                  <c:v>32</c:v>
                </c:pt>
                <c:pt idx="11">
                  <c:v>32.700000000000003</c:v>
                </c:pt>
                <c:pt idx="12">
                  <c:v>33.4</c:v>
                </c:pt>
                <c:pt idx="13">
                  <c:v>34.200000000000003</c:v>
                </c:pt>
                <c:pt idx="14">
                  <c:v>34.799999999999997</c:v>
                </c:pt>
                <c:pt idx="15">
                  <c:v>35.200000000000003</c:v>
                </c:pt>
              </c:numCache>
            </c:numRef>
          </c:val>
          <c:smooth val="0"/>
          <c:extLst>
            <c:ext xmlns:c16="http://schemas.microsoft.com/office/drawing/2014/chart" uri="{C3380CC4-5D6E-409C-BE32-E72D297353CC}">
              <c16:uniqueId val="{00000003-EEA9-4FF9-A724-6277BFC01812}"/>
            </c:ext>
          </c:extLst>
        </c:ser>
        <c:dLbls>
          <c:showLegendKey val="0"/>
          <c:showVal val="0"/>
          <c:showCatName val="0"/>
          <c:showSerName val="0"/>
          <c:showPercent val="0"/>
          <c:showBubbleSize val="0"/>
        </c:dLbls>
        <c:smooth val="0"/>
        <c:axId val="666082448"/>
        <c:axId val="666091960"/>
      </c:lineChart>
      <c:catAx>
        <c:axId val="666082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6091960"/>
        <c:crosses val="autoZero"/>
        <c:auto val="1"/>
        <c:lblAlgn val="ctr"/>
        <c:lblOffset val="100"/>
        <c:noMultiLvlLbl val="0"/>
      </c:catAx>
      <c:valAx>
        <c:axId val="66609196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6082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'Graph - Median wages'!$B$19</c:f>
              <c:strCache>
                <c:ptCount val="1"/>
                <c:pt idx="0">
                  <c:v>Residents - Gross weekly pay (Buckinghamshire Thames Valley)</c:v>
                </c:pt>
              </c:strCache>
            </c:strRef>
          </c:tx>
          <c:spPr>
            <a:ln w="28575" cap="rnd">
              <a:solidFill>
                <a:schemeClr val="accent1">
                  <a:lumMod val="40000"/>
                  <a:lumOff val="60000"/>
                </a:schemeClr>
              </a:solidFill>
              <a:round/>
            </a:ln>
            <a:effectLst/>
          </c:spPr>
          <c:marker>
            <c:symbol val="none"/>
          </c:marker>
          <c:dLbls>
            <c:dLbl>
              <c:idx val="7"/>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923-4AB1-8F6B-49EF2A87374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'Graph - Median wages'!$C$18:$J$18</c:f>
              <c:numCache>
                <c:formatCode>General</c:formatCode>
                <c:ptCount val="8"/>
                <c:pt idx="0">
                  <c:v>2014</c:v>
                </c:pt>
                <c:pt idx="1">
                  <c:v>2015</c:v>
                </c:pt>
                <c:pt idx="2">
                  <c:v>2016</c:v>
                </c:pt>
                <c:pt idx="3">
                  <c:v>2017</c:v>
                </c:pt>
                <c:pt idx="4">
                  <c:v>2018</c:v>
                </c:pt>
                <c:pt idx="5">
                  <c:v>2019</c:v>
                </c:pt>
                <c:pt idx="6">
                  <c:v>2020</c:v>
                </c:pt>
                <c:pt idx="7">
                  <c:v>2021</c:v>
                </c:pt>
              </c:numCache>
            </c:numRef>
          </c:cat>
          <c:val>
            <c:numRef>
              <c:f>'Graph - Median wages'!$C$19:$J$19</c:f>
              <c:numCache>
                <c:formatCode>"£"#,##0.0</c:formatCode>
                <c:ptCount val="8"/>
                <c:pt idx="0">
                  <c:v>611.79999999999995</c:v>
                </c:pt>
                <c:pt idx="1">
                  <c:v>613.29999999999995</c:v>
                </c:pt>
                <c:pt idx="2">
                  <c:v>622.79999999999995</c:v>
                </c:pt>
                <c:pt idx="3">
                  <c:v>638.1</c:v>
                </c:pt>
                <c:pt idx="4">
                  <c:v>660.5</c:v>
                </c:pt>
                <c:pt idx="5">
                  <c:v>670.7</c:v>
                </c:pt>
                <c:pt idx="6">
                  <c:v>670.8</c:v>
                </c:pt>
                <c:pt idx="7">
                  <c:v>689.9</c:v>
                </c:pt>
              </c:numCache>
            </c:numRef>
          </c:val>
          <c:smooth val="0"/>
          <c:extLst>
            <c:ext xmlns:c16="http://schemas.microsoft.com/office/drawing/2014/chart" uri="{C3380CC4-5D6E-409C-BE32-E72D297353CC}">
              <c16:uniqueId val="{00000001-7923-4AB1-8F6B-49EF2A87374F}"/>
            </c:ext>
          </c:extLst>
        </c:ser>
        <c:ser>
          <c:idx val="1"/>
          <c:order val="1"/>
          <c:tx>
            <c:strRef>
              <c:f>'Graph - Median wages'!$B$20</c:f>
              <c:strCache>
                <c:ptCount val="1"/>
                <c:pt idx="0">
                  <c:v>Workplace - Gross weekly pay (Buckinghamshire Thames Valley)</c:v>
                </c:pt>
              </c:strCache>
            </c:strRef>
          </c:tx>
          <c:spPr>
            <a:ln w="28575" cap="rnd">
              <a:solidFill>
                <a:schemeClr val="accent1"/>
              </a:solidFill>
              <a:round/>
            </a:ln>
            <a:effectLst/>
          </c:spPr>
          <c:marker>
            <c:symbol val="none"/>
          </c:marker>
          <c:dLbls>
            <c:dLbl>
              <c:idx val="7"/>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923-4AB1-8F6B-49EF2A87374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'Graph - Median wages'!$C$18:$J$18</c:f>
              <c:numCache>
                <c:formatCode>General</c:formatCode>
                <c:ptCount val="8"/>
                <c:pt idx="0">
                  <c:v>2014</c:v>
                </c:pt>
                <c:pt idx="1">
                  <c:v>2015</c:v>
                </c:pt>
                <c:pt idx="2">
                  <c:v>2016</c:v>
                </c:pt>
                <c:pt idx="3">
                  <c:v>2017</c:v>
                </c:pt>
                <c:pt idx="4">
                  <c:v>2018</c:v>
                </c:pt>
                <c:pt idx="5">
                  <c:v>2019</c:v>
                </c:pt>
                <c:pt idx="6">
                  <c:v>2020</c:v>
                </c:pt>
                <c:pt idx="7">
                  <c:v>2021</c:v>
                </c:pt>
              </c:numCache>
            </c:numRef>
          </c:cat>
          <c:val>
            <c:numRef>
              <c:f>'Graph - Median wages'!$C$20:$J$20</c:f>
              <c:numCache>
                <c:formatCode>"£"#,##0.0</c:formatCode>
                <c:ptCount val="8"/>
                <c:pt idx="0">
                  <c:v>534.70000000000005</c:v>
                </c:pt>
                <c:pt idx="1">
                  <c:v>558</c:v>
                </c:pt>
                <c:pt idx="2">
                  <c:v>576.6</c:v>
                </c:pt>
                <c:pt idx="3">
                  <c:v>598.6</c:v>
                </c:pt>
                <c:pt idx="4">
                  <c:v>602.6</c:v>
                </c:pt>
                <c:pt idx="5">
                  <c:v>644</c:v>
                </c:pt>
                <c:pt idx="6">
                  <c:v>624.5</c:v>
                </c:pt>
                <c:pt idx="7">
                  <c:v>670.8</c:v>
                </c:pt>
              </c:numCache>
            </c:numRef>
          </c:val>
          <c:smooth val="0"/>
          <c:extLst>
            <c:ext xmlns:c16="http://schemas.microsoft.com/office/drawing/2014/chart" uri="{C3380CC4-5D6E-409C-BE32-E72D297353CC}">
              <c16:uniqueId val="{00000003-7923-4AB1-8F6B-49EF2A87374F}"/>
            </c:ext>
          </c:extLst>
        </c:ser>
        <c:ser>
          <c:idx val="2"/>
          <c:order val="2"/>
          <c:tx>
            <c:strRef>
              <c:f>'Graph - Median wages'!$B$21</c:f>
              <c:strCache>
                <c:ptCount val="1"/>
                <c:pt idx="0">
                  <c:v>Residents - Gross weekly pay (England)</c:v>
                </c:pt>
              </c:strCache>
            </c:strRef>
          </c:tx>
          <c:spPr>
            <a:ln w="28575" cap="rnd">
              <a:solidFill>
                <a:schemeClr val="accent2">
                  <a:lumMod val="20000"/>
                  <a:lumOff val="80000"/>
                </a:schemeClr>
              </a:solidFill>
              <a:round/>
            </a:ln>
            <a:effectLst/>
          </c:spPr>
          <c:marker>
            <c:symbol val="none"/>
          </c:marker>
          <c:dLbls>
            <c:delete val="1"/>
          </c:dLbls>
          <c:cat>
            <c:numRef>
              <c:f>'Graph - Median wages'!$C$18:$J$18</c:f>
              <c:numCache>
                <c:formatCode>General</c:formatCode>
                <c:ptCount val="8"/>
                <c:pt idx="0">
                  <c:v>2014</c:v>
                </c:pt>
                <c:pt idx="1">
                  <c:v>2015</c:v>
                </c:pt>
                <c:pt idx="2">
                  <c:v>2016</c:v>
                </c:pt>
                <c:pt idx="3">
                  <c:v>2017</c:v>
                </c:pt>
                <c:pt idx="4">
                  <c:v>2018</c:v>
                </c:pt>
                <c:pt idx="5">
                  <c:v>2019</c:v>
                </c:pt>
                <c:pt idx="6">
                  <c:v>2020</c:v>
                </c:pt>
                <c:pt idx="7">
                  <c:v>2021</c:v>
                </c:pt>
              </c:numCache>
            </c:numRef>
          </c:cat>
          <c:val>
            <c:numRef>
              <c:f>'Graph - Median wages'!$C$21:$J$21</c:f>
              <c:numCache>
                <c:formatCode>"£"#,##0.0</c:formatCode>
                <c:ptCount val="8"/>
                <c:pt idx="0">
                  <c:v>523.6</c:v>
                </c:pt>
                <c:pt idx="1">
                  <c:v>531.9</c:v>
                </c:pt>
                <c:pt idx="2">
                  <c:v>544.70000000000005</c:v>
                </c:pt>
                <c:pt idx="3">
                  <c:v>555.79999999999995</c:v>
                </c:pt>
                <c:pt idx="4">
                  <c:v>574.79999999999995</c:v>
                </c:pt>
                <c:pt idx="5">
                  <c:v>592.1</c:v>
                </c:pt>
                <c:pt idx="6">
                  <c:v>589.9</c:v>
                </c:pt>
                <c:pt idx="7">
                  <c:v>613.29999999999995</c:v>
                </c:pt>
              </c:numCache>
            </c:numRef>
          </c:val>
          <c:smooth val="0"/>
          <c:extLst>
            <c:ext xmlns:c16="http://schemas.microsoft.com/office/drawing/2014/chart" uri="{C3380CC4-5D6E-409C-BE32-E72D297353CC}">
              <c16:uniqueId val="{00000004-7923-4AB1-8F6B-49EF2A87374F}"/>
            </c:ext>
          </c:extLst>
        </c:ser>
        <c:ser>
          <c:idx val="3"/>
          <c:order val="3"/>
          <c:tx>
            <c:strRef>
              <c:f>'Graph - Median wages'!$B$22</c:f>
              <c:strCache>
                <c:ptCount val="1"/>
                <c:pt idx="0">
                  <c:v>Workplace - Gross weekly pay (England)</c:v>
                </c:pt>
              </c:strCache>
            </c:strRef>
          </c:tx>
          <c:spPr>
            <a:ln w="28575" cap="rnd">
              <a:solidFill>
                <a:schemeClr val="accent2"/>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5-7923-4AB1-8F6B-49EF2A87374F}"/>
                </c:ext>
              </c:extLst>
            </c:dLbl>
            <c:dLbl>
              <c:idx val="1"/>
              <c:delete val="1"/>
              <c:extLst>
                <c:ext xmlns:c15="http://schemas.microsoft.com/office/drawing/2012/chart" uri="{CE6537A1-D6FC-4f65-9D91-7224C49458BB}"/>
                <c:ext xmlns:c16="http://schemas.microsoft.com/office/drawing/2014/chart" uri="{C3380CC4-5D6E-409C-BE32-E72D297353CC}">
                  <c16:uniqueId val="{00000006-7923-4AB1-8F6B-49EF2A87374F}"/>
                </c:ext>
              </c:extLst>
            </c:dLbl>
            <c:dLbl>
              <c:idx val="2"/>
              <c:delete val="1"/>
              <c:extLst>
                <c:ext xmlns:c15="http://schemas.microsoft.com/office/drawing/2012/chart" uri="{CE6537A1-D6FC-4f65-9D91-7224C49458BB}"/>
                <c:ext xmlns:c16="http://schemas.microsoft.com/office/drawing/2014/chart" uri="{C3380CC4-5D6E-409C-BE32-E72D297353CC}">
                  <c16:uniqueId val="{00000007-7923-4AB1-8F6B-49EF2A87374F}"/>
                </c:ext>
              </c:extLst>
            </c:dLbl>
            <c:dLbl>
              <c:idx val="3"/>
              <c:delete val="1"/>
              <c:extLst>
                <c:ext xmlns:c15="http://schemas.microsoft.com/office/drawing/2012/chart" uri="{CE6537A1-D6FC-4f65-9D91-7224C49458BB}"/>
                <c:ext xmlns:c16="http://schemas.microsoft.com/office/drawing/2014/chart" uri="{C3380CC4-5D6E-409C-BE32-E72D297353CC}">
                  <c16:uniqueId val="{00000008-7923-4AB1-8F6B-49EF2A87374F}"/>
                </c:ext>
              </c:extLst>
            </c:dLbl>
            <c:dLbl>
              <c:idx val="4"/>
              <c:delete val="1"/>
              <c:extLst>
                <c:ext xmlns:c15="http://schemas.microsoft.com/office/drawing/2012/chart" uri="{CE6537A1-D6FC-4f65-9D91-7224C49458BB}"/>
                <c:ext xmlns:c16="http://schemas.microsoft.com/office/drawing/2014/chart" uri="{C3380CC4-5D6E-409C-BE32-E72D297353CC}">
                  <c16:uniqueId val="{00000009-7923-4AB1-8F6B-49EF2A87374F}"/>
                </c:ext>
              </c:extLst>
            </c:dLbl>
            <c:dLbl>
              <c:idx val="5"/>
              <c:delete val="1"/>
              <c:extLst>
                <c:ext xmlns:c15="http://schemas.microsoft.com/office/drawing/2012/chart" uri="{CE6537A1-D6FC-4f65-9D91-7224C49458BB}"/>
                <c:ext xmlns:c16="http://schemas.microsoft.com/office/drawing/2014/chart" uri="{C3380CC4-5D6E-409C-BE32-E72D297353CC}">
                  <c16:uniqueId val="{0000000A-7923-4AB1-8F6B-49EF2A87374F}"/>
                </c:ext>
              </c:extLst>
            </c:dLbl>
            <c:dLbl>
              <c:idx val="6"/>
              <c:delete val="1"/>
              <c:extLst>
                <c:ext xmlns:c15="http://schemas.microsoft.com/office/drawing/2012/chart" uri="{CE6537A1-D6FC-4f65-9D91-7224C49458BB}"/>
                <c:ext xmlns:c16="http://schemas.microsoft.com/office/drawing/2014/chart" uri="{C3380CC4-5D6E-409C-BE32-E72D297353CC}">
                  <c16:uniqueId val="{0000000B-7923-4AB1-8F6B-49EF2A87374F}"/>
                </c:ext>
              </c:extLst>
            </c:dLbl>
            <c:numFmt formatCode="&quot;£&quot;#,##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'Graph - Median wages'!$C$18:$J$18</c:f>
              <c:numCache>
                <c:formatCode>General</c:formatCode>
                <c:ptCount val="8"/>
                <c:pt idx="0">
                  <c:v>2014</c:v>
                </c:pt>
                <c:pt idx="1">
                  <c:v>2015</c:v>
                </c:pt>
                <c:pt idx="2">
                  <c:v>2016</c:v>
                </c:pt>
                <c:pt idx="3">
                  <c:v>2017</c:v>
                </c:pt>
                <c:pt idx="4">
                  <c:v>2018</c:v>
                </c:pt>
                <c:pt idx="5">
                  <c:v>2019</c:v>
                </c:pt>
                <c:pt idx="6">
                  <c:v>2020</c:v>
                </c:pt>
                <c:pt idx="7">
                  <c:v>2021</c:v>
                </c:pt>
              </c:numCache>
            </c:numRef>
          </c:cat>
          <c:val>
            <c:numRef>
              <c:f>'Graph - Median wages'!$C$22:$J$22</c:f>
              <c:numCache>
                <c:formatCode>"£"#,##0.0</c:formatCode>
                <c:ptCount val="8"/>
                <c:pt idx="0">
                  <c:v>523.5</c:v>
                </c:pt>
                <c:pt idx="1">
                  <c:v>531.6</c:v>
                </c:pt>
                <c:pt idx="2">
                  <c:v>544.20000000000005</c:v>
                </c:pt>
                <c:pt idx="3">
                  <c:v>555.79999999999995</c:v>
                </c:pt>
                <c:pt idx="4">
                  <c:v>574.79999999999995</c:v>
                </c:pt>
                <c:pt idx="5">
                  <c:v>592.20000000000005</c:v>
                </c:pt>
                <c:pt idx="6">
                  <c:v>590</c:v>
                </c:pt>
                <c:pt idx="7">
                  <c:v>613.29999999999995</c:v>
                </c:pt>
              </c:numCache>
            </c:numRef>
          </c:val>
          <c:smooth val="0"/>
          <c:extLst>
            <c:ext xmlns:c16="http://schemas.microsoft.com/office/drawing/2014/chart" uri="{C3380CC4-5D6E-409C-BE32-E72D297353CC}">
              <c16:uniqueId val="{0000000C-7923-4AB1-8F6B-49EF2A87374F}"/>
            </c:ext>
          </c:extLst>
        </c:ser>
        <c:dLbls>
          <c:showLegendKey val="0"/>
          <c:showVal val="1"/>
          <c:showCatName val="0"/>
          <c:showSerName val="0"/>
          <c:showPercent val="0"/>
          <c:showBubbleSize val="0"/>
        </c:dLbls>
        <c:smooth val="0"/>
        <c:axId val="1073775520"/>
        <c:axId val="973563776"/>
      </c:lineChart>
      <c:catAx>
        <c:axId val="1073775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3563776"/>
        <c:crosses val="autoZero"/>
        <c:auto val="1"/>
        <c:lblAlgn val="ctr"/>
        <c:lblOffset val="100"/>
        <c:noMultiLvlLbl val="0"/>
      </c:catAx>
      <c:valAx>
        <c:axId val="973563776"/>
        <c:scaling>
          <c:orientation val="minMax"/>
          <c:min val="400"/>
        </c:scaling>
        <c:delete val="0"/>
        <c:axPos val="l"/>
        <c:majorGridlines>
          <c:spPr>
            <a:ln w="9525" cap="flat" cmpd="sng" algn="ctr">
              <a:solidFill>
                <a:schemeClr val="tx1">
                  <a:lumMod val="15000"/>
                  <a:lumOff val="85000"/>
                </a:schemeClr>
              </a:solidFill>
              <a:round/>
            </a:ln>
            <a:effectLst/>
          </c:spPr>
        </c:majorGridlines>
        <c:numFmt formatCode="&quot;£&quot;#,##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73775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'Graph - Population by age'!$B$14:$B$15</c:f>
              <c:strCache>
                <c:ptCount val="1"/>
                <c:pt idx="0">
                  <c:v>Buckinghamshire</c:v>
                </c:pt>
              </c:strCache>
            </c:strRef>
          </c:tx>
          <c:spPr>
            <a:solidFill>
              <a:srgbClr val="7030A0"/>
            </a:solidFill>
            <a:ln>
              <a:noFill/>
            </a:ln>
            <a:effectLst/>
          </c:spPr>
          <c:invertIfNegative val="0"/>
          <c:cat>
            <c:strRef>
              <c:f>'Graph - Population by age'!$D$13:$J$13</c:f>
              <c:strCache>
                <c:ptCount val="7"/>
                <c:pt idx="0">
                  <c:v>Under 16</c:v>
                </c:pt>
                <c:pt idx="1">
                  <c:v>16-19</c:v>
                </c:pt>
                <c:pt idx="2">
                  <c:v>20-24</c:v>
                </c:pt>
                <c:pt idx="3">
                  <c:v>25-34</c:v>
                </c:pt>
                <c:pt idx="4">
                  <c:v>35-49</c:v>
                </c:pt>
                <c:pt idx="5">
                  <c:v>50-64</c:v>
                </c:pt>
                <c:pt idx="6">
                  <c:v>65+</c:v>
                </c:pt>
              </c:strCache>
            </c:strRef>
          </c:cat>
          <c:val>
            <c:numRef>
              <c:f>'Graph - Population by age'!$D$15:$J$15</c:f>
              <c:numCache>
                <c:formatCode>0%</c:formatCode>
                <c:ptCount val="7"/>
                <c:pt idx="0">
                  <c:v>0.20725697364091691</c:v>
                </c:pt>
                <c:pt idx="1">
                  <c:v>4.3982378532519288E-2</c:v>
                </c:pt>
                <c:pt idx="2">
                  <c:v>4.4560011698899574E-2</c:v>
                </c:pt>
                <c:pt idx="3">
                  <c:v>0.10865170182429715</c:v>
                </c:pt>
                <c:pt idx="4">
                  <c:v>0.20338902496983877</c:v>
                </c:pt>
                <c:pt idx="5">
                  <c:v>0.20184440463568895</c:v>
                </c:pt>
                <c:pt idx="6">
                  <c:v>0.19031550469783937</c:v>
                </c:pt>
              </c:numCache>
            </c:numRef>
          </c:val>
          <c:extLst>
            <c:ext xmlns:c16="http://schemas.microsoft.com/office/drawing/2014/chart" uri="{C3380CC4-5D6E-409C-BE32-E72D297353CC}">
              <c16:uniqueId val="{00000000-2054-45DF-921B-FD197A5A80CC}"/>
            </c:ext>
          </c:extLst>
        </c:ser>
        <c:ser>
          <c:idx val="1"/>
          <c:order val="1"/>
          <c:tx>
            <c:strRef>
              <c:f>'Graph - Population by age'!$B$16:$B$17</c:f>
              <c:strCache>
                <c:ptCount val="1"/>
                <c:pt idx="0">
                  <c:v>England</c:v>
                </c:pt>
              </c:strCache>
            </c:strRef>
          </c:tx>
          <c:spPr>
            <a:solidFill>
              <a:schemeClr val="accent1">
                <a:shade val="76000"/>
              </a:schemeClr>
            </a:solidFill>
            <a:ln>
              <a:noFill/>
            </a:ln>
            <a:effectLst/>
          </c:spPr>
          <c:invertIfNegative val="0"/>
          <c:cat>
            <c:strRef>
              <c:f>'Graph - Population by age'!$D$13:$J$13</c:f>
              <c:strCache>
                <c:ptCount val="7"/>
                <c:pt idx="0">
                  <c:v>Under 16</c:v>
                </c:pt>
                <c:pt idx="1">
                  <c:v>16-19</c:v>
                </c:pt>
                <c:pt idx="2">
                  <c:v>20-24</c:v>
                </c:pt>
                <c:pt idx="3">
                  <c:v>25-34</c:v>
                </c:pt>
                <c:pt idx="4">
                  <c:v>35-49</c:v>
                </c:pt>
                <c:pt idx="5">
                  <c:v>50-64</c:v>
                </c:pt>
                <c:pt idx="6">
                  <c:v>65+</c:v>
                </c:pt>
              </c:strCache>
            </c:strRef>
          </c:cat>
          <c:val>
            <c:numRef>
              <c:f>'Graph - Population by age'!$D$17:$J$17</c:f>
              <c:numCache>
                <c:formatCode>0%</c:formatCode>
                <c:ptCount val="7"/>
                <c:pt idx="0">
                  <c:v>0.19190474831378837</c:v>
                </c:pt>
                <c:pt idx="1">
                  <c:v>4.3821555307256718E-2</c:v>
                </c:pt>
                <c:pt idx="2">
                  <c:v>6.1406074729649644E-2</c:v>
                </c:pt>
                <c:pt idx="3">
                  <c:v>0.13432584373180487</c:v>
                </c:pt>
                <c:pt idx="4">
                  <c:v>0.19192085791196478</c:v>
                </c:pt>
                <c:pt idx="5">
                  <c:v>0.19158124777697272</c:v>
                </c:pt>
                <c:pt idx="6">
                  <c:v>0.18503967222856291</c:v>
                </c:pt>
              </c:numCache>
            </c:numRef>
          </c:val>
          <c:extLst>
            <c:ext xmlns:c16="http://schemas.microsoft.com/office/drawing/2014/chart" uri="{C3380CC4-5D6E-409C-BE32-E72D297353CC}">
              <c16:uniqueId val="{00000001-2054-45DF-921B-FD197A5A80CC}"/>
            </c:ext>
          </c:extLst>
        </c:ser>
        <c:dLbls>
          <c:showLegendKey val="0"/>
          <c:showVal val="0"/>
          <c:showCatName val="0"/>
          <c:showSerName val="0"/>
          <c:showPercent val="0"/>
          <c:showBubbleSize val="0"/>
        </c:dLbls>
        <c:gapWidth val="219"/>
        <c:overlap val="-27"/>
        <c:axId val="14166143"/>
        <c:axId val="14172799"/>
      </c:barChart>
      <c:catAx>
        <c:axId val="14166143"/>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Age group</a:t>
                </a:r>
                <a:r>
                  <a:rPr lang="en-GB" baseline="0"/>
                  <a:t> (years)</a:t>
                </a:r>
                <a:endParaRPr lang="en-GB"/>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172799"/>
        <c:crosses val="autoZero"/>
        <c:auto val="1"/>
        <c:lblAlgn val="ctr"/>
        <c:lblOffset val="100"/>
        <c:noMultiLvlLbl val="0"/>
      </c:catAx>
      <c:valAx>
        <c:axId val="14172799"/>
        <c:scaling>
          <c:orientation val="minMax"/>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1661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1"/>
          <c:order val="0"/>
          <c:tx>
            <c:strRef>
              <c:f>'Graph - Qualifications'!$B$22</c:f>
              <c:strCache>
                <c:ptCount val="1"/>
                <c:pt idx="0">
                  <c:v>Buckinghamshire</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 - Qualifications'!$C$18:$I$18</c:f>
              <c:strCache>
                <c:ptCount val="7"/>
                <c:pt idx="0">
                  <c:v>No qualifications</c:v>
                </c:pt>
                <c:pt idx="1">
                  <c:v>Level 1</c:v>
                </c:pt>
                <c:pt idx="2">
                  <c:v>Level 2</c:v>
                </c:pt>
                <c:pt idx="3">
                  <c:v>Level 3</c:v>
                </c:pt>
                <c:pt idx="4">
                  <c:v>Level 4+</c:v>
                </c:pt>
                <c:pt idx="5">
                  <c:v>Trade apprenticeships</c:v>
                </c:pt>
                <c:pt idx="6">
                  <c:v>Other qualifications</c:v>
                </c:pt>
              </c:strCache>
            </c:strRef>
          </c:cat>
          <c:val>
            <c:numRef>
              <c:f>'Graph - Qualifications'!$C$22:$I$22</c:f>
              <c:numCache>
                <c:formatCode>0%</c:formatCode>
                <c:ptCount val="7"/>
                <c:pt idx="0">
                  <c:v>5.4807103490508269E-2</c:v>
                </c:pt>
                <c:pt idx="1">
                  <c:v>9.7060624617268831E-2</c:v>
                </c:pt>
                <c:pt idx="2">
                  <c:v>0.14329454990814453</c:v>
                </c:pt>
                <c:pt idx="3">
                  <c:v>0.18891610532761788</c:v>
                </c:pt>
                <c:pt idx="4">
                  <c:v>0.44856093080220455</c:v>
                </c:pt>
                <c:pt idx="5">
                  <c:v>1.4084507042253521E-2</c:v>
                </c:pt>
                <c:pt idx="6">
                  <c:v>5.3276178812002452E-2</c:v>
                </c:pt>
              </c:numCache>
            </c:numRef>
          </c:val>
          <c:extLst>
            <c:ext xmlns:c16="http://schemas.microsoft.com/office/drawing/2014/chart" uri="{C3380CC4-5D6E-409C-BE32-E72D297353CC}">
              <c16:uniqueId val="{00000000-7409-4B36-8CFB-BED0D459942A}"/>
            </c:ext>
          </c:extLst>
        </c:ser>
        <c:ser>
          <c:idx val="0"/>
          <c:order val="1"/>
          <c:tx>
            <c:strRef>
              <c:f>'Graph - Qualifications'!$B$21</c:f>
              <c:strCache>
                <c:ptCount val="1"/>
                <c:pt idx="0">
                  <c:v>England</c:v>
                </c:pt>
              </c:strCache>
            </c:strRef>
          </c:tx>
          <c:spPr>
            <a:solidFill>
              <a:schemeClr val="accent1">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 - Qualifications'!$C$18:$I$18</c:f>
              <c:strCache>
                <c:ptCount val="7"/>
                <c:pt idx="0">
                  <c:v>No qualifications</c:v>
                </c:pt>
                <c:pt idx="1">
                  <c:v>Level 1</c:v>
                </c:pt>
                <c:pt idx="2">
                  <c:v>Level 2</c:v>
                </c:pt>
                <c:pt idx="3">
                  <c:v>Level 3</c:v>
                </c:pt>
                <c:pt idx="4">
                  <c:v>Level 4+</c:v>
                </c:pt>
                <c:pt idx="5">
                  <c:v>Trade apprenticeships</c:v>
                </c:pt>
                <c:pt idx="6">
                  <c:v>Other qualifications</c:v>
                </c:pt>
              </c:strCache>
            </c:strRef>
          </c:cat>
          <c:val>
            <c:numRef>
              <c:f>'Graph - Qualifications'!$C$21:$I$21</c:f>
              <c:numCache>
                <c:formatCode>0%</c:formatCode>
                <c:ptCount val="7"/>
                <c:pt idx="0">
                  <c:v>6.1898836397285981E-2</c:v>
                </c:pt>
                <c:pt idx="1">
                  <c:v>9.8732365628170157E-2</c:v>
                </c:pt>
                <c:pt idx="2">
                  <c:v>0.15508188900799205</c:v>
                </c:pt>
                <c:pt idx="3">
                  <c:v>0.17085619203899174</c:v>
                </c:pt>
                <c:pt idx="4">
                  <c:v>0.42779714401487479</c:v>
                </c:pt>
                <c:pt idx="5">
                  <c:v>2.6757976957849934E-2</c:v>
                </c:pt>
                <c:pt idx="6">
                  <c:v>5.8875595954835318E-2</c:v>
                </c:pt>
              </c:numCache>
            </c:numRef>
          </c:val>
          <c:extLst>
            <c:ext xmlns:c16="http://schemas.microsoft.com/office/drawing/2014/chart" uri="{C3380CC4-5D6E-409C-BE32-E72D297353CC}">
              <c16:uniqueId val="{00000001-7409-4B36-8CFB-BED0D459942A}"/>
            </c:ext>
          </c:extLst>
        </c:ser>
        <c:dLbls>
          <c:showLegendKey val="0"/>
          <c:showVal val="0"/>
          <c:showCatName val="0"/>
          <c:showSerName val="0"/>
          <c:showPercent val="0"/>
          <c:showBubbleSize val="0"/>
        </c:dLbls>
        <c:gapWidth val="219"/>
        <c:overlap val="-27"/>
        <c:axId val="957326111"/>
        <c:axId val="1491099807"/>
      </c:barChart>
      <c:catAx>
        <c:axId val="9573261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91099807"/>
        <c:crosses val="autoZero"/>
        <c:auto val="1"/>
        <c:lblAlgn val="ctr"/>
        <c:lblOffset val="100"/>
        <c:noMultiLvlLbl val="0"/>
      </c:catAx>
      <c:valAx>
        <c:axId val="1491099807"/>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57326111"/>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Sheet1!$D$3</c:f>
              <c:strCache>
                <c:ptCount val="1"/>
                <c:pt idx="0">
                  <c:v>Buckinghamshire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Sheet1!$E$2</c:f>
              <c:strCache>
                <c:ptCount val="1"/>
                <c:pt idx="0">
                  <c:v>Enter school sixth form after Y11</c:v>
                </c:pt>
              </c:strCache>
            </c:strRef>
          </c:cat>
          <c:val>
            <c:numRef>
              <c:f>Sheet1!$E$3</c:f>
              <c:numCache>
                <c:formatCode>0%</c:formatCode>
                <c:ptCount val="1"/>
                <c:pt idx="0">
                  <c:v>0.64</c:v>
                </c:pt>
              </c:numCache>
            </c:numRef>
          </c:val>
          <c:extLst>
            <c:ext xmlns:c16="http://schemas.microsoft.com/office/drawing/2014/chart" uri="{C3380CC4-5D6E-409C-BE32-E72D297353CC}">
              <c16:uniqueId val="{00000000-F566-45C3-BC86-693E53658AAE}"/>
            </c:ext>
          </c:extLst>
        </c:ser>
        <c:ser>
          <c:idx val="1"/>
          <c:order val="1"/>
          <c:tx>
            <c:strRef>
              <c:f>Sheet1!$D$4</c:f>
              <c:strCache>
                <c:ptCount val="1"/>
                <c:pt idx="0">
                  <c:v>England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Sheet1!$E$2</c:f>
              <c:strCache>
                <c:ptCount val="1"/>
                <c:pt idx="0">
                  <c:v>Enter school sixth form after Y11</c:v>
                </c:pt>
              </c:strCache>
            </c:strRef>
          </c:cat>
          <c:val>
            <c:numRef>
              <c:f>Sheet1!$E$4</c:f>
              <c:numCache>
                <c:formatCode>0%</c:formatCode>
                <c:ptCount val="1"/>
                <c:pt idx="0">
                  <c:v>0.37</c:v>
                </c:pt>
              </c:numCache>
            </c:numRef>
          </c:val>
          <c:extLst>
            <c:ext xmlns:c16="http://schemas.microsoft.com/office/drawing/2014/chart" uri="{C3380CC4-5D6E-409C-BE32-E72D297353CC}">
              <c16:uniqueId val="{00000001-F566-45C3-BC86-693E53658AAE}"/>
            </c:ext>
          </c:extLst>
        </c:ser>
        <c:dLbls>
          <c:showLegendKey val="0"/>
          <c:showVal val="0"/>
          <c:showCatName val="0"/>
          <c:showSerName val="0"/>
          <c:showPercent val="0"/>
          <c:showBubbleSize val="0"/>
        </c:dLbls>
        <c:gapWidth val="219"/>
        <c:overlap val="-27"/>
        <c:axId val="1705405151"/>
        <c:axId val="1705387679"/>
      </c:barChart>
      <c:catAx>
        <c:axId val="17054051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5387679"/>
        <c:crosses val="autoZero"/>
        <c:auto val="1"/>
        <c:lblAlgn val="ctr"/>
        <c:lblOffset val="100"/>
        <c:noMultiLvlLbl val="0"/>
      </c:catAx>
      <c:valAx>
        <c:axId val="1705387679"/>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54051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Sheet1!$D$3</c:f>
              <c:strCache>
                <c:ptCount val="1"/>
                <c:pt idx="0">
                  <c:v>Buckinghamshire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Sheet1!$E$2</c:f>
              <c:strCache>
                <c:ptCount val="1"/>
                <c:pt idx="0">
                  <c:v>Go to University after school</c:v>
                </c:pt>
              </c:strCache>
            </c:strRef>
          </c:cat>
          <c:val>
            <c:numRef>
              <c:f>Sheet1!$E$3</c:f>
              <c:numCache>
                <c:formatCode>0%</c:formatCode>
                <c:ptCount val="1"/>
                <c:pt idx="0">
                  <c:v>0.64</c:v>
                </c:pt>
              </c:numCache>
            </c:numRef>
          </c:val>
          <c:extLst>
            <c:ext xmlns:c16="http://schemas.microsoft.com/office/drawing/2014/chart" uri="{C3380CC4-5D6E-409C-BE32-E72D297353CC}">
              <c16:uniqueId val="{00000000-6BFF-45BE-911B-60B8088CA0D9}"/>
            </c:ext>
          </c:extLst>
        </c:ser>
        <c:ser>
          <c:idx val="1"/>
          <c:order val="1"/>
          <c:tx>
            <c:strRef>
              <c:f>Sheet1!$D$4</c:f>
              <c:strCache>
                <c:ptCount val="1"/>
                <c:pt idx="0">
                  <c:v>England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Sheet1!$E$2</c:f>
              <c:strCache>
                <c:ptCount val="1"/>
                <c:pt idx="0">
                  <c:v>Go to University after school</c:v>
                </c:pt>
              </c:strCache>
            </c:strRef>
          </c:cat>
          <c:val>
            <c:numRef>
              <c:f>Sheet1!$E$4</c:f>
              <c:numCache>
                <c:formatCode>0%</c:formatCode>
                <c:ptCount val="1"/>
                <c:pt idx="0">
                  <c:v>0.55000000000000004</c:v>
                </c:pt>
              </c:numCache>
            </c:numRef>
          </c:val>
          <c:extLst>
            <c:ext xmlns:c16="http://schemas.microsoft.com/office/drawing/2014/chart" uri="{C3380CC4-5D6E-409C-BE32-E72D297353CC}">
              <c16:uniqueId val="{00000001-6BFF-45BE-911B-60B8088CA0D9}"/>
            </c:ext>
          </c:extLst>
        </c:ser>
        <c:dLbls>
          <c:showLegendKey val="0"/>
          <c:showVal val="0"/>
          <c:showCatName val="0"/>
          <c:showSerName val="0"/>
          <c:showPercent val="0"/>
          <c:showBubbleSize val="0"/>
        </c:dLbls>
        <c:gapWidth val="219"/>
        <c:overlap val="-27"/>
        <c:axId val="1705405151"/>
        <c:axId val="1705387679"/>
      </c:barChart>
      <c:catAx>
        <c:axId val="17054051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5387679"/>
        <c:crosses val="autoZero"/>
        <c:auto val="1"/>
        <c:lblAlgn val="ctr"/>
        <c:lblOffset val="100"/>
        <c:noMultiLvlLbl val="0"/>
      </c:catAx>
      <c:valAx>
        <c:axId val="1705387679"/>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54051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'Graph - Bus. births &amp; deaths'!$G$46</c:f>
              <c:strCache>
                <c:ptCount val="1"/>
                <c:pt idx="0">
                  <c:v>England</c:v>
                </c:pt>
              </c:strCache>
            </c:strRef>
          </c:tx>
          <c:spPr>
            <a:solidFill>
              <a:schemeClr val="accent1"/>
            </a:solidFill>
            <a:ln>
              <a:noFill/>
            </a:ln>
            <a:effectLst/>
          </c:spPr>
          <c:invertIfNegative val="0"/>
          <c:cat>
            <c:strRef>
              <c:f>'Graph - Bus. births &amp; deaths'!$H$45:$L$45</c:f>
              <c:strCache>
                <c:ptCount val="5"/>
                <c:pt idx="0">
                  <c:v>1-year</c:v>
                </c:pt>
                <c:pt idx="1">
                  <c:v>2-year</c:v>
                </c:pt>
                <c:pt idx="2">
                  <c:v>3-year</c:v>
                </c:pt>
                <c:pt idx="3">
                  <c:v>4-year</c:v>
                </c:pt>
                <c:pt idx="4">
                  <c:v>5-year</c:v>
                </c:pt>
              </c:strCache>
            </c:strRef>
          </c:cat>
          <c:val>
            <c:numRef>
              <c:f>'Graph - Bus. births &amp; deaths'!$H$46:$L$46</c:f>
              <c:numCache>
                <c:formatCode>0%</c:formatCode>
                <c:ptCount val="5"/>
                <c:pt idx="0">
                  <c:v>0.89717059276590172</c:v>
                </c:pt>
                <c:pt idx="1">
                  <c:v>0.71373141702875909</c:v>
                </c:pt>
                <c:pt idx="2">
                  <c:v>0.5519015302341127</c:v>
                </c:pt>
                <c:pt idx="3">
                  <c:v>0.45905570168427479</c:v>
                </c:pt>
                <c:pt idx="4">
                  <c:v>0.39496897388574831</c:v>
                </c:pt>
              </c:numCache>
            </c:numRef>
          </c:val>
          <c:extLst>
            <c:ext xmlns:c16="http://schemas.microsoft.com/office/drawing/2014/chart" uri="{C3380CC4-5D6E-409C-BE32-E72D297353CC}">
              <c16:uniqueId val="{00000000-9E65-424E-9CF3-1554FA7921B7}"/>
            </c:ext>
          </c:extLst>
        </c:ser>
        <c:ser>
          <c:idx val="1"/>
          <c:order val="1"/>
          <c:tx>
            <c:strRef>
              <c:f>'Graph - Bus. births &amp; deaths'!$G$47</c:f>
              <c:strCache>
                <c:ptCount val="1"/>
                <c:pt idx="0">
                  <c:v>Buckinghamshire</c:v>
                </c:pt>
              </c:strCache>
            </c:strRef>
          </c:tx>
          <c:spPr>
            <a:solidFill>
              <a:srgbClr val="7030A0"/>
            </a:solidFill>
            <a:ln>
              <a:noFill/>
            </a:ln>
            <a:effectLst/>
          </c:spPr>
          <c:invertIfNegative val="0"/>
          <c:cat>
            <c:strRef>
              <c:f>'Graph - Bus. births &amp; deaths'!$H$45:$L$45</c:f>
              <c:strCache>
                <c:ptCount val="5"/>
                <c:pt idx="0">
                  <c:v>1-year</c:v>
                </c:pt>
                <c:pt idx="1">
                  <c:v>2-year</c:v>
                </c:pt>
                <c:pt idx="2">
                  <c:v>3-year</c:v>
                </c:pt>
                <c:pt idx="3">
                  <c:v>4-year</c:v>
                </c:pt>
                <c:pt idx="4">
                  <c:v>5-year</c:v>
                </c:pt>
              </c:strCache>
            </c:strRef>
          </c:cat>
          <c:val>
            <c:numRef>
              <c:f>'Graph - Bus. births &amp; deaths'!$H$47:$L$47</c:f>
              <c:numCache>
                <c:formatCode>0%</c:formatCode>
                <c:ptCount val="5"/>
                <c:pt idx="0">
                  <c:v>0.90117035110533161</c:v>
                </c:pt>
                <c:pt idx="1">
                  <c:v>0.73602080624187272</c:v>
                </c:pt>
                <c:pt idx="2">
                  <c:v>0.5981794538361509</c:v>
                </c:pt>
                <c:pt idx="3">
                  <c:v>0.51235370611183351</c:v>
                </c:pt>
                <c:pt idx="4">
                  <c:v>0.44343302990897271</c:v>
                </c:pt>
              </c:numCache>
            </c:numRef>
          </c:val>
          <c:extLst>
            <c:ext xmlns:c16="http://schemas.microsoft.com/office/drawing/2014/chart" uri="{C3380CC4-5D6E-409C-BE32-E72D297353CC}">
              <c16:uniqueId val="{00000001-9E65-424E-9CF3-1554FA7921B7}"/>
            </c:ext>
          </c:extLst>
        </c:ser>
        <c:dLbls>
          <c:showLegendKey val="0"/>
          <c:showVal val="0"/>
          <c:showCatName val="0"/>
          <c:showSerName val="0"/>
          <c:showPercent val="0"/>
          <c:showBubbleSize val="0"/>
        </c:dLbls>
        <c:gapWidth val="219"/>
        <c:overlap val="-27"/>
        <c:axId val="597039744"/>
        <c:axId val="597041056"/>
      </c:barChart>
      <c:catAx>
        <c:axId val="597039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7041056"/>
        <c:crosses val="autoZero"/>
        <c:auto val="1"/>
        <c:lblAlgn val="ctr"/>
        <c:lblOffset val="100"/>
        <c:noMultiLvlLbl val="0"/>
      </c:catAx>
      <c:valAx>
        <c:axId val="5970410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7039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Sheet3!$H$2</c:f>
              <c:strCache>
                <c:ptCount val="1"/>
                <c:pt idx="0">
                  <c:v>Under 19</c:v>
                </c:pt>
              </c:strCache>
            </c:strRef>
          </c:tx>
          <c:spPr>
            <a:solidFill>
              <a:schemeClr val="accent1"/>
            </a:solidFill>
            <a:ln>
              <a:noFill/>
            </a:ln>
            <a:effectLst/>
          </c:spPr>
          <c:invertIfNegative val="0"/>
          <c:cat>
            <c:strRef>
              <c:f>Sheet3!$G$3:$G$8</c:f>
              <c:strCache>
                <c:ptCount val="6"/>
                <c:pt idx="0">
                  <c:v>2015/16</c:v>
                </c:pt>
                <c:pt idx="1">
                  <c:v>2016/17</c:v>
                </c:pt>
                <c:pt idx="2">
                  <c:v>2017/18</c:v>
                </c:pt>
                <c:pt idx="3">
                  <c:v>2018/19</c:v>
                </c:pt>
                <c:pt idx="4">
                  <c:v>2019/20</c:v>
                </c:pt>
                <c:pt idx="5">
                  <c:v>2020/21 </c:v>
                </c:pt>
              </c:strCache>
            </c:strRef>
          </c:cat>
          <c:val>
            <c:numRef>
              <c:f>Sheet3!$H$3:$H$8</c:f>
              <c:numCache>
                <c:formatCode>0%</c:formatCode>
                <c:ptCount val="6"/>
                <c:pt idx="0">
                  <c:v>0.3176895306859206</c:v>
                </c:pt>
                <c:pt idx="1">
                  <c:v>0.28813559322033899</c:v>
                </c:pt>
                <c:pt idx="2">
                  <c:v>0.28076923076923077</c:v>
                </c:pt>
                <c:pt idx="3">
                  <c:v>0.25087108013937282</c:v>
                </c:pt>
                <c:pt idx="4">
                  <c:v>0.24229074889867841</c:v>
                </c:pt>
                <c:pt idx="5">
                  <c:v>0.17</c:v>
                </c:pt>
              </c:numCache>
            </c:numRef>
          </c:val>
          <c:extLst>
            <c:ext xmlns:c16="http://schemas.microsoft.com/office/drawing/2014/chart" uri="{C3380CC4-5D6E-409C-BE32-E72D297353CC}">
              <c16:uniqueId val="{00000000-8E51-4AB7-919B-573814F4E616}"/>
            </c:ext>
          </c:extLst>
        </c:ser>
        <c:ser>
          <c:idx val="1"/>
          <c:order val="1"/>
          <c:tx>
            <c:strRef>
              <c:f>Sheet3!$I$2</c:f>
              <c:strCache>
                <c:ptCount val="1"/>
                <c:pt idx="0">
                  <c:v>19-24</c:v>
                </c:pt>
              </c:strCache>
            </c:strRef>
          </c:tx>
          <c:spPr>
            <a:solidFill>
              <a:schemeClr val="accent2"/>
            </a:solidFill>
            <a:ln>
              <a:noFill/>
            </a:ln>
            <a:effectLst/>
          </c:spPr>
          <c:invertIfNegative val="0"/>
          <c:cat>
            <c:strRef>
              <c:f>Sheet3!$G$3:$G$8</c:f>
              <c:strCache>
                <c:ptCount val="6"/>
                <c:pt idx="0">
                  <c:v>2015/16</c:v>
                </c:pt>
                <c:pt idx="1">
                  <c:v>2016/17</c:v>
                </c:pt>
                <c:pt idx="2">
                  <c:v>2017/18</c:v>
                </c:pt>
                <c:pt idx="3">
                  <c:v>2018/19</c:v>
                </c:pt>
                <c:pt idx="4">
                  <c:v>2019/20</c:v>
                </c:pt>
                <c:pt idx="5">
                  <c:v>2020/21 </c:v>
                </c:pt>
              </c:strCache>
            </c:strRef>
          </c:cat>
          <c:val>
            <c:numRef>
              <c:f>Sheet3!$I$3:$I$8</c:f>
              <c:numCache>
                <c:formatCode>0%</c:formatCode>
                <c:ptCount val="6"/>
                <c:pt idx="0">
                  <c:v>0.32129963898916969</c:v>
                </c:pt>
                <c:pt idx="1">
                  <c:v>0.31186440677966104</c:v>
                </c:pt>
                <c:pt idx="2">
                  <c:v>0.31923076923076921</c:v>
                </c:pt>
                <c:pt idx="3">
                  <c:v>0.29268292682926828</c:v>
                </c:pt>
                <c:pt idx="4">
                  <c:v>0.31277533039647576</c:v>
                </c:pt>
                <c:pt idx="5">
                  <c:v>0.32539682539682541</c:v>
                </c:pt>
              </c:numCache>
            </c:numRef>
          </c:val>
          <c:extLst>
            <c:ext xmlns:c16="http://schemas.microsoft.com/office/drawing/2014/chart" uri="{C3380CC4-5D6E-409C-BE32-E72D297353CC}">
              <c16:uniqueId val="{00000001-8E51-4AB7-919B-573814F4E616}"/>
            </c:ext>
          </c:extLst>
        </c:ser>
        <c:ser>
          <c:idx val="2"/>
          <c:order val="2"/>
          <c:tx>
            <c:strRef>
              <c:f>Sheet3!$J$2</c:f>
              <c:strCache>
                <c:ptCount val="1"/>
                <c:pt idx="0">
                  <c:v>25+</c:v>
                </c:pt>
              </c:strCache>
            </c:strRef>
          </c:tx>
          <c:spPr>
            <a:solidFill>
              <a:schemeClr val="accent3"/>
            </a:solidFill>
            <a:ln>
              <a:noFill/>
            </a:ln>
            <a:effectLst/>
          </c:spPr>
          <c:invertIfNegative val="0"/>
          <c:cat>
            <c:strRef>
              <c:f>Sheet3!$G$3:$G$8</c:f>
              <c:strCache>
                <c:ptCount val="6"/>
                <c:pt idx="0">
                  <c:v>2015/16</c:v>
                </c:pt>
                <c:pt idx="1">
                  <c:v>2016/17</c:v>
                </c:pt>
                <c:pt idx="2">
                  <c:v>2017/18</c:v>
                </c:pt>
                <c:pt idx="3">
                  <c:v>2018/19</c:v>
                </c:pt>
                <c:pt idx="4">
                  <c:v>2019/20</c:v>
                </c:pt>
                <c:pt idx="5">
                  <c:v>2020/21 </c:v>
                </c:pt>
              </c:strCache>
            </c:strRef>
          </c:cat>
          <c:val>
            <c:numRef>
              <c:f>Sheet3!$J$3:$J$8</c:f>
              <c:numCache>
                <c:formatCode>0%</c:formatCode>
                <c:ptCount val="6"/>
                <c:pt idx="0">
                  <c:v>0.36101083032490977</c:v>
                </c:pt>
                <c:pt idx="1">
                  <c:v>0.4</c:v>
                </c:pt>
                <c:pt idx="2">
                  <c:v>0.4</c:v>
                </c:pt>
                <c:pt idx="3">
                  <c:v>0.45644599303135891</c:v>
                </c:pt>
                <c:pt idx="4">
                  <c:v>0.44493392070484583</c:v>
                </c:pt>
                <c:pt idx="5">
                  <c:v>0.5</c:v>
                </c:pt>
              </c:numCache>
            </c:numRef>
          </c:val>
          <c:extLst>
            <c:ext xmlns:c16="http://schemas.microsoft.com/office/drawing/2014/chart" uri="{C3380CC4-5D6E-409C-BE32-E72D297353CC}">
              <c16:uniqueId val="{00000002-8E51-4AB7-919B-573814F4E616}"/>
            </c:ext>
          </c:extLst>
        </c:ser>
        <c:dLbls>
          <c:showLegendKey val="0"/>
          <c:showVal val="0"/>
          <c:showCatName val="0"/>
          <c:showSerName val="0"/>
          <c:showPercent val="0"/>
          <c:showBubbleSize val="0"/>
        </c:dLbls>
        <c:gapWidth val="219"/>
        <c:overlap val="-27"/>
        <c:axId val="526065632"/>
        <c:axId val="526071040"/>
      </c:barChart>
      <c:catAx>
        <c:axId val="526065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6071040"/>
        <c:crosses val="autoZero"/>
        <c:auto val="1"/>
        <c:lblAlgn val="ctr"/>
        <c:lblOffset val="100"/>
        <c:noMultiLvlLbl val="0"/>
      </c:catAx>
      <c:valAx>
        <c:axId val="5260710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60656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Sheet2!$K$2</c:f>
              <c:strCache>
                <c:ptCount val="1"/>
                <c:pt idx="0">
                  <c:v>Intermediate Apprenticeship</c:v>
                </c:pt>
              </c:strCache>
            </c:strRef>
          </c:tx>
          <c:spPr>
            <a:solidFill>
              <a:schemeClr val="accent1"/>
            </a:solidFill>
            <a:ln>
              <a:noFill/>
            </a:ln>
            <a:effectLst/>
          </c:spPr>
          <c:invertIfNegative val="0"/>
          <c:cat>
            <c:strRef>
              <c:f>Sheet2!$J$3:$J$8</c:f>
              <c:strCache>
                <c:ptCount val="6"/>
                <c:pt idx="0">
                  <c:v>2015/16</c:v>
                </c:pt>
                <c:pt idx="1">
                  <c:v>2016/17</c:v>
                </c:pt>
                <c:pt idx="2">
                  <c:v>2017/18</c:v>
                </c:pt>
                <c:pt idx="3">
                  <c:v>2018/19</c:v>
                </c:pt>
                <c:pt idx="4">
                  <c:v>2019/20</c:v>
                </c:pt>
                <c:pt idx="5">
                  <c:v>2020/21</c:v>
                </c:pt>
              </c:strCache>
            </c:strRef>
          </c:cat>
          <c:val>
            <c:numRef>
              <c:f>Sheet2!$K$3:$K$8</c:f>
              <c:numCache>
                <c:formatCode>0%</c:formatCode>
                <c:ptCount val="6"/>
                <c:pt idx="0">
                  <c:v>0.54347826086956519</c:v>
                </c:pt>
                <c:pt idx="1">
                  <c:v>0.48310810810810811</c:v>
                </c:pt>
                <c:pt idx="2">
                  <c:v>0.36259541984732824</c:v>
                </c:pt>
                <c:pt idx="3">
                  <c:v>0.29020979020979021</c:v>
                </c:pt>
                <c:pt idx="4">
                  <c:v>0.25110132158590309</c:v>
                </c:pt>
                <c:pt idx="5">
                  <c:v>0.203125</c:v>
                </c:pt>
              </c:numCache>
            </c:numRef>
          </c:val>
          <c:extLst>
            <c:ext xmlns:c16="http://schemas.microsoft.com/office/drawing/2014/chart" uri="{C3380CC4-5D6E-409C-BE32-E72D297353CC}">
              <c16:uniqueId val="{00000000-EE10-45EE-8B23-B4E9045938BD}"/>
            </c:ext>
          </c:extLst>
        </c:ser>
        <c:ser>
          <c:idx val="1"/>
          <c:order val="1"/>
          <c:tx>
            <c:strRef>
              <c:f>Sheet2!$L$2</c:f>
              <c:strCache>
                <c:ptCount val="1"/>
                <c:pt idx="0">
                  <c:v>Advanced Apprenticeship</c:v>
                </c:pt>
              </c:strCache>
            </c:strRef>
          </c:tx>
          <c:spPr>
            <a:solidFill>
              <a:schemeClr val="accent2"/>
            </a:solidFill>
            <a:ln>
              <a:noFill/>
            </a:ln>
            <a:effectLst/>
          </c:spPr>
          <c:invertIfNegative val="0"/>
          <c:cat>
            <c:strRef>
              <c:f>Sheet2!$J$3:$J$8</c:f>
              <c:strCache>
                <c:ptCount val="6"/>
                <c:pt idx="0">
                  <c:v>2015/16</c:v>
                </c:pt>
                <c:pt idx="1">
                  <c:v>2016/17</c:v>
                </c:pt>
                <c:pt idx="2">
                  <c:v>2017/18</c:v>
                </c:pt>
                <c:pt idx="3">
                  <c:v>2018/19</c:v>
                </c:pt>
                <c:pt idx="4">
                  <c:v>2019/20</c:v>
                </c:pt>
                <c:pt idx="5">
                  <c:v>2020/21</c:v>
                </c:pt>
              </c:strCache>
            </c:strRef>
          </c:cat>
          <c:val>
            <c:numRef>
              <c:f>Sheet2!$L$3:$L$8</c:f>
              <c:numCache>
                <c:formatCode>0%</c:formatCode>
                <c:ptCount val="6"/>
                <c:pt idx="0">
                  <c:v>0.40217391304347827</c:v>
                </c:pt>
                <c:pt idx="1">
                  <c:v>0.42905405405405406</c:v>
                </c:pt>
                <c:pt idx="2">
                  <c:v>0.47709923664122139</c:v>
                </c:pt>
                <c:pt idx="3">
                  <c:v>0.47202797202797203</c:v>
                </c:pt>
                <c:pt idx="4">
                  <c:v>0.44052863436123346</c:v>
                </c:pt>
                <c:pt idx="5">
                  <c:v>0.43</c:v>
                </c:pt>
              </c:numCache>
            </c:numRef>
          </c:val>
          <c:extLst>
            <c:ext xmlns:c16="http://schemas.microsoft.com/office/drawing/2014/chart" uri="{C3380CC4-5D6E-409C-BE32-E72D297353CC}">
              <c16:uniqueId val="{00000001-EE10-45EE-8B23-B4E9045938BD}"/>
            </c:ext>
          </c:extLst>
        </c:ser>
        <c:ser>
          <c:idx val="2"/>
          <c:order val="2"/>
          <c:tx>
            <c:strRef>
              <c:f>Sheet2!$M$2</c:f>
              <c:strCache>
                <c:ptCount val="1"/>
                <c:pt idx="0">
                  <c:v>Higher Apprenticeship</c:v>
                </c:pt>
              </c:strCache>
            </c:strRef>
          </c:tx>
          <c:spPr>
            <a:solidFill>
              <a:schemeClr val="accent3"/>
            </a:solidFill>
            <a:ln>
              <a:noFill/>
            </a:ln>
            <a:effectLst/>
          </c:spPr>
          <c:invertIfNegative val="0"/>
          <c:cat>
            <c:strRef>
              <c:f>Sheet2!$J$3:$J$8</c:f>
              <c:strCache>
                <c:ptCount val="6"/>
                <c:pt idx="0">
                  <c:v>2015/16</c:v>
                </c:pt>
                <c:pt idx="1">
                  <c:v>2016/17</c:v>
                </c:pt>
                <c:pt idx="2">
                  <c:v>2017/18</c:v>
                </c:pt>
                <c:pt idx="3">
                  <c:v>2018/19</c:v>
                </c:pt>
                <c:pt idx="4">
                  <c:v>2019/20</c:v>
                </c:pt>
                <c:pt idx="5">
                  <c:v>2020/21</c:v>
                </c:pt>
              </c:strCache>
            </c:strRef>
          </c:cat>
          <c:val>
            <c:numRef>
              <c:f>Sheet2!$M$3:$M$8</c:f>
              <c:numCache>
                <c:formatCode>0%</c:formatCode>
                <c:ptCount val="6"/>
                <c:pt idx="0">
                  <c:v>5.434782608695652E-2</c:v>
                </c:pt>
                <c:pt idx="1">
                  <c:v>8.7837837837837843E-2</c:v>
                </c:pt>
                <c:pt idx="2">
                  <c:v>0.16030534351145037</c:v>
                </c:pt>
                <c:pt idx="3">
                  <c:v>0.23776223776223776</c:v>
                </c:pt>
                <c:pt idx="4">
                  <c:v>0.30837004405286345</c:v>
                </c:pt>
                <c:pt idx="5">
                  <c:v>0.37</c:v>
                </c:pt>
              </c:numCache>
            </c:numRef>
          </c:val>
          <c:extLst>
            <c:ext xmlns:c16="http://schemas.microsoft.com/office/drawing/2014/chart" uri="{C3380CC4-5D6E-409C-BE32-E72D297353CC}">
              <c16:uniqueId val="{00000002-EE10-45EE-8B23-B4E9045938BD}"/>
            </c:ext>
          </c:extLst>
        </c:ser>
        <c:dLbls>
          <c:showLegendKey val="0"/>
          <c:showVal val="0"/>
          <c:showCatName val="0"/>
          <c:showSerName val="0"/>
          <c:showPercent val="0"/>
          <c:showBubbleSize val="0"/>
        </c:dLbls>
        <c:gapWidth val="219"/>
        <c:overlap val="-27"/>
        <c:axId val="360215936"/>
        <c:axId val="360213440"/>
      </c:barChart>
      <c:catAx>
        <c:axId val="360215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0213440"/>
        <c:crosses val="autoZero"/>
        <c:auto val="1"/>
        <c:lblAlgn val="ctr"/>
        <c:lblOffset val="100"/>
        <c:noMultiLvlLbl val="0"/>
      </c:catAx>
      <c:valAx>
        <c:axId val="3602134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0215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282044285487058"/>
          <c:y val="3.3231213745340653E-2"/>
          <c:w val="0.59677808473354632"/>
          <c:h val="0.82220287055196173"/>
        </c:manualLayout>
      </c:layout>
      <c:barChart>
        <c:barDir val="bar"/>
        <c:grouping val="clustered"/>
        <c:varyColors val="0"/>
        <c:ser>
          <c:idx val="0"/>
          <c:order val="0"/>
          <c:spPr>
            <a:solidFill>
              <a:srgbClr val="7030A0"/>
            </a:solidFill>
            <a:ln>
              <a:noFill/>
            </a:ln>
            <a:effectLst/>
          </c:spPr>
          <c:invertIfNegative val="0"/>
          <c:dLbls>
            <c:dLbl>
              <c:idx val="0"/>
              <c:tx>
                <c:rich>
                  <a:bodyPr/>
                  <a:lstStyle/>
                  <a:p>
                    <a:fld id="{659A4F9D-E245-49D8-A780-79FC4B60E744}" type="CELLRANGE">
                      <a:rPr lang="en-US"/>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4E96-4382-AD1D-0D865D9CDEAB}"/>
                </c:ext>
              </c:extLst>
            </c:dLbl>
            <c:dLbl>
              <c:idx val="1"/>
              <c:tx>
                <c:rich>
                  <a:bodyPr/>
                  <a:lstStyle/>
                  <a:p>
                    <a:fld id="{CFD34944-8336-433F-B71F-FD8DA36F7CD2}"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4E96-4382-AD1D-0D865D9CDEAB}"/>
                </c:ext>
              </c:extLst>
            </c:dLbl>
            <c:dLbl>
              <c:idx val="2"/>
              <c:tx>
                <c:rich>
                  <a:bodyPr/>
                  <a:lstStyle/>
                  <a:p>
                    <a:fld id="{674C9F2C-A1DB-47F5-B491-713B28C45A2A}"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4E96-4382-AD1D-0D865D9CDEAB}"/>
                </c:ext>
              </c:extLst>
            </c:dLbl>
            <c:dLbl>
              <c:idx val="3"/>
              <c:tx>
                <c:rich>
                  <a:bodyPr/>
                  <a:lstStyle/>
                  <a:p>
                    <a:fld id="{75262930-C82A-4D9D-A558-3C432966B339}"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4E96-4382-AD1D-0D865D9CDEAB}"/>
                </c:ext>
              </c:extLst>
            </c:dLbl>
            <c:dLbl>
              <c:idx val="4"/>
              <c:tx>
                <c:rich>
                  <a:bodyPr/>
                  <a:lstStyle/>
                  <a:p>
                    <a:fld id="{75F08AFA-97B6-4900-9540-8185B76B8879}"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4E96-4382-AD1D-0D865D9CDEAB}"/>
                </c:ext>
              </c:extLst>
            </c:dLbl>
            <c:dLbl>
              <c:idx val="5"/>
              <c:tx>
                <c:rich>
                  <a:bodyPr/>
                  <a:lstStyle/>
                  <a:p>
                    <a:fld id="{7B8CD6D3-4652-4610-9E3B-6B34568BBFDD}"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4E96-4382-AD1D-0D865D9CDEAB}"/>
                </c:ext>
              </c:extLst>
            </c:dLbl>
            <c:dLbl>
              <c:idx val="6"/>
              <c:tx>
                <c:rich>
                  <a:bodyPr/>
                  <a:lstStyle/>
                  <a:p>
                    <a:fld id="{36B89B5F-5A84-4E27-BC57-58F62A13E742}"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4E96-4382-AD1D-0D865D9CDEAB}"/>
                </c:ext>
              </c:extLst>
            </c:dLbl>
            <c:dLbl>
              <c:idx val="7"/>
              <c:tx>
                <c:rich>
                  <a:bodyPr/>
                  <a:lstStyle/>
                  <a:p>
                    <a:fld id="{3B0D1FBF-0186-4EBC-9802-30BCAA4BE53D}"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4E96-4382-AD1D-0D865D9CDEAB}"/>
                </c:ext>
              </c:extLst>
            </c:dLbl>
            <c:dLbl>
              <c:idx val="8"/>
              <c:tx>
                <c:rich>
                  <a:bodyPr/>
                  <a:lstStyle/>
                  <a:p>
                    <a:fld id="{254CD263-76F1-43DD-8582-CA589BD51D10}"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4E96-4382-AD1D-0D865D9CDEAB}"/>
                </c:ext>
              </c:extLst>
            </c:dLbl>
            <c:dLbl>
              <c:idx val="9"/>
              <c:tx>
                <c:rich>
                  <a:bodyPr/>
                  <a:lstStyle/>
                  <a:p>
                    <a:fld id="{F73D11AC-E706-4FDC-88BA-3D306410AC19}"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4E96-4382-AD1D-0D865D9CDEAB}"/>
                </c:ext>
              </c:extLst>
            </c:dLbl>
            <c:dLbl>
              <c:idx val="10"/>
              <c:tx>
                <c:rich>
                  <a:bodyPr/>
                  <a:lstStyle/>
                  <a:p>
                    <a:fld id="{325B5CB9-9016-4015-BA7E-63B1689600DF}"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4E96-4382-AD1D-0D865D9CDEAB}"/>
                </c:ext>
              </c:extLst>
            </c:dLbl>
            <c:dLbl>
              <c:idx val="11"/>
              <c:tx>
                <c:rich>
                  <a:bodyPr/>
                  <a:lstStyle/>
                  <a:p>
                    <a:fld id="{F79C4928-FA12-466A-AC1D-BB93433C582A}"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4E96-4382-AD1D-0D865D9CDEAB}"/>
                </c:ext>
              </c:extLst>
            </c:dLbl>
            <c:dLbl>
              <c:idx val="12"/>
              <c:tx>
                <c:rich>
                  <a:bodyPr/>
                  <a:lstStyle/>
                  <a:p>
                    <a:fld id="{D1CB6513-8F38-4533-B9A7-6615AE46FF7C}"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4E96-4382-AD1D-0D865D9CDEAB}"/>
                </c:ext>
              </c:extLst>
            </c:dLbl>
            <c:dLbl>
              <c:idx val="13"/>
              <c:tx>
                <c:rich>
                  <a:bodyPr/>
                  <a:lstStyle/>
                  <a:p>
                    <a:fld id="{E0B167F7-781B-4ADB-9CAD-9D3E38F95928}"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4E96-4382-AD1D-0D865D9CDEAB}"/>
                </c:ext>
              </c:extLst>
            </c:dLbl>
            <c:dLbl>
              <c:idx val="14"/>
              <c:tx>
                <c:rich>
                  <a:bodyPr/>
                  <a:lstStyle/>
                  <a:p>
                    <a:fld id="{57EE33B3-E3C8-4B74-B02E-7BFF2D814D12}"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4E96-4382-AD1D-0D865D9CDEAB}"/>
                </c:ext>
              </c:extLst>
            </c:dLbl>
            <c:dLbl>
              <c:idx val="15"/>
              <c:tx>
                <c:rich>
                  <a:bodyPr/>
                  <a:lstStyle/>
                  <a:p>
                    <a:fld id="{9127F2E8-9E43-4ED2-A772-993914ED162D}"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4E96-4382-AD1D-0D865D9CDEAB}"/>
                </c:ext>
              </c:extLst>
            </c:dLbl>
            <c:dLbl>
              <c:idx val="16"/>
              <c:tx>
                <c:rich>
                  <a:bodyPr/>
                  <a:lstStyle/>
                  <a:p>
                    <a:fld id="{C5F21821-5BC7-4573-9AD9-F7EAB826E643}"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4E96-4382-AD1D-0D865D9CDEAB}"/>
                </c:ext>
              </c:extLst>
            </c:dLbl>
            <c:dLbl>
              <c:idx val="17"/>
              <c:tx>
                <c:rich>
                  <a:bodyPr/>
                  <a:lstStyle/>
                  <a:p>
                    <a:fld id="{42FB5E41-EA7E-42F7-A3F8-6B00D8FFFF8C}"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4E96-4382-AD1D-0D865D9CDEAB}"/>
                </c:ext>
              </c:extLst>
            </c:dLbl>
            <c:dLbl>
              <c:idx val="18"/>
              <c:tx>
                <c:rich>
                  <a:bodyPr/>
                  <a:lstStyle/>
                  <a:p>
                    <a:fld id="{E826658A-5B8F-4B3F-AC34-F50F86466B12}"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4E96-4382-AD1D-0D865D9CDEAB}"/>
                </c:ext>
              </c:extLst>
            </c:dLbl>
            <c:dLbl>
              <c:idx val="19"/>
              <c:tx>
                <c:rich>
                  <a:bodyPr/>
                  <a:lstStyle/>
                  <a:p>
                    <a:fld id="{94BF0D50-4F97-45B4-A3D0-D3F14E0F1BCB}"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4E96-4382-AD1D-0D865D9CDEAB}"/>
                </c:ext>
              </c:extLst>
            </c:dLbl>
            <c:dLbl>
              <c:idx val="20"/>
              <c:tx>
                <c:rich>
                  <a:bodyPr/>
                  <a:lstStyle/>
                  <a:p>
                    <a:fld id="{7FF014E5-33E9-413B-997C-0EE6EC83A5D3}"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4-4E96-4382-AD1D-0D865D9CDEAB}"/>
                </c:ext>
              </c:extLst>
            </c:dLbl>
            <c:dLbl>
              <c:idx val="21"/>
              <c:tx>
                <c:rich>
                  <a:bodyPr/>
                  <a:lstStyle/>
                  <a:p>
                    <a:fld id="{AE574948-CB80-4E7B-806B-A848B67AF9AF}"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4E96-4382-AD1D-0D865D9CDEAB}"/>
                </c:ext>
              </c:extLst>
            </c:dLbl>
            <c:dLbl>
              <c:idx val="22"/>
              <c:tx>
                <c:rich>
                  <a:bodyPr/>
                  <a:lstStyle/>
                  <a:p>
                    <a:fld id="{4830685F-B921-4BF0-8126-891A773A74C7}"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4E96-4382-AD1D-0D865D9CDEAB}"/>
                </c:ext>
              </c:extLst>
            </c:dLbl>
            <c:dLbl>
              <c:idx val="23"/>
              <c:tx>
                <c:rich>
                  <a:bodyPr/>
                  <a:lstStyle/>
                  <a:p>
                    <a:fld id="{0873053C-CB7D-4F9E-9DB6-465E1A05B556}"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4E96-4382-AD1D-0D865D9CDEA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'Graph - HE qualifiers'!$C$16:$Z$16</c:f>
              <c:strCache>
                <c:ptCount val="24"/>
                <c:pt idx="0">
                  <c:v>Medicine and dentistry</c:v>
                </c:pt>
                <c:pt idx="1">
                  <c:v>Subjects allied to medicine</c:v>
                </c:pt>
                <c:pt idx="2">
                  <c:v>Biological and sport sciences</c:v>
                </c:pt>
                <c:pt idx="3">
                  <c:v>Psychology</c:v>
                </c:pt>
                <c:pt idx="4">
                  <c:v>Veterinary sciences</c:v>
                </c:pt>
                <c:pt idx="5">
                  <c:v>Agriculture, food and related studies</c:v>
                </c:pt>
                <c:pt idx="6">
                  <c:v>Physical sciences</c:v>
                </c:pt>
                <c:pt idx="7">
                  <c:v>General and others in sciences</c:v>
                </c:pt>
                <c:pt idx="8">
                  <c:v>Mathematical sciences</c:v>
                </c:pt>
                <c:pt idx="9">
                  <c:v>Engineering and technology</c:v>
                </c:pt>
                <c:pt idx="10">
                  <c:v>Computing</c:v>
                </c:pt>
                <c:pt idx="11">
                  <c:v>Geographical and environmental studies</c:v>
                </c:pt>
                <c:pt idx="12">
                  <c:v>Architecture, building and planning</c:v>
                </c:pt>
                <c:pt idx="13">
                  <c:v>Geographical and environmental studies</c:v>
                </c:pt>
                <c:pt idx="14">
                  <c:v>Humanities and liberal arts (non-speci</c:v>
                </c:pt>
                <c:pt idx="15">
                  <c:v>Social sciences</c:v>
                </c:pt>
                <c:pt idx="16">
                  <c:v>Law</c:v>
                </c:pt>
                <c:pt idx="17">
                  <c:v>Business and management</c:v>
                </c:pt>
                <c:pt idx="18">
                  <c:v>Communications and media</c:v>
                </c:pt>
                <c:pt idx="19">
                  <c:v>Language and area studies</c:v>
                </c:pt>
                <c:pt idx="20">
                  <c:v>Historical, philosophical and religiou</c:v>
                </c:pt>
                <c:pt idx="21">
                  <c:v>Creative arts and design</c:v>
                </c:pt>
                <c:pt idx="22">
                  <c:v>Education and teaching</c:v>
                </c:pt>
                <c:pt idx="23">
                  <c:v>Combined and general studies</c:v>
                </c:pt>
              </c:strCache>
            </c:strRef>
          </c:cat>
          <c:val>
            <c:numRef>
              <c:f>'Graph - HE qualifiers'!$C$17:$Z$17</c:f>
              <c:numCache>
                <c:formatCode>_(* #,##0_);_(* \(#,##0\);_(* "-"??_);_(@_)</c:formatCode>
                <c:ptCount val="24"/>
                <c:pt idx="0">
                  <c:v>70</c:v>
                </c:pt>
                <c:pt idx="1">
                  <c:v>800</c:v>
                </c:pt>
                <c:pt idx="2">
                  <c:v>185</c:v>
                </c:pt>
                <c:pt idx="3">
                  <c:v>130</c:v>
                </c:pt>
                <c:pt idx="4">
                  <c:v>0</c:v>
                </c:pt>
                <c:pt idx="5">
                  <c:v>0</c:v>
                </c:pt>
                <c:pt idx="6">
                  <c:v>0</c:v>
                </c:pt>
                <c:pt idx="7">
                  <c:v>0</c:v>
                </c:pt>
                <c:pt idx="8">
                  <c:v>0</c:v>
                </c:pt>
                <c:pt idx="9">
                  <c:v>50</c:v>
                </c:pt>
                <c:pt idx="10">
                  <c:v>150</c:v>
                </c:pt>
                <c:pt idx="11">
                  <c:v>0</c:v>
                </c:pt>
                <c:pt idx="12">
                  <c:v>0</c:v>
                </c:pt>
                <c:pt idx="13">
                  <c:v>0</c:v>
                </c:pt>
                <c:pt idx="14">
                  <c:v>0</c:v>
                </c:pt>
                <c:pt idx="15">
                  <c:v>265</c:v>
                </c:pt>
                <c:pt idx="16">
                  <c:v>170</c:v>
                </c:pt>
                <c:pt idx="17">
                  <c:v>1150</c:v>
                </c:pt>
                <c:pt idx="18">
                  <c:v>120</c:v>
                </c:pt>
                <c:pt idx="19">
                  <c:v>45</c:v>
                </c:pt>
                <c:pt idx="20">
                  <c:v>60</c:v>
                </c:pt>
                <c:pt idx="21">
                  <c:v>415</c:v>
                </c:pt>
                <c:pt idx="22">
                  <c:v>900</c:v>
                </c:pt>
                <c:pt idx="23">
                  <c:v>0</c:v>
                </c:pt>
              </c:numCache>
            </c:numRef>
          </c:val>
          <c:extLst>
            <c:ext xmlns:c15="http://schemas.microsoft.com/office/drawing/2012/chart" uri="{02D57815-91ED-43cb-92C2-25804820EDAC}">
              <c15:datalabelsRange>
                <c15:f>'Graph - HE qualifiers'!$C$18:$Z$18</c15:f>
                <c15:dlblRangeCache>
                  <c:ptCount val="24"/>
                  <c:pt idx="0">
                    <c:v>2%</c:v>
                  </c:pt>
                  <c:pt idx="1">
                    <c:v>18%</c:v>
                  </c:pt>
                  <c:pt idx="2">
                    <c:v>4%</c:v>
                  </c:pt>
                  <c:pt idx="3">
                    <c:v>3%</c:v>
                  </c:pt>
                  <c:pt idx="4">
                    <c:v>0%</c:v>
                  </c:pt>
                  <c:pt idx="5">
                    <c:v>0%</c:v>
                  </c:pt>
                  <c:pt idx="6">
                    <c:v>0%</c:v>
                  </c:pt>
                  <c:pt idx="7">
                    <c:v>0%</c:v>
                  </c:pt>
                  <c:pt idx="8">
                    <c:v>0%</c:v>
                  </c:pt>
                  <c:pt idx="9">
                    <c:v>1%</c:v>
                  </c:pt>
                  <c:pt idx="10">
                    <c:v>3%</c:v>
                  </c:pt>
                  <c:pt idx="11">
                    <c:v>0%</c:v>
                  </c:pt>
                  <c:pt idx="12">
                    <c:v>0%</c:v>
                  </c:pt>
                  <c:pt idx="13">
                    <c:v>0%</c:v>
                  </c:pt>
                  <c:pt idx="14">
                    <c:v>0%</c:v>
                  </c:pt>
                  <c:pt idx="15">
                    <c:v>6%</c:v>
                  </c:pt>
                  <c:pt idx="16">
                    <c:v>4%</c:v>
                  </c:pt>
                  <c:pt idx="17">
                    <c:v>25%</c:v>
                  </c:pt>
                  <c:pt idx="18">
                    <c:v>3%</c:v>
                  </c:pt>
                  <c:pt idx="19">
                    <c:v>1%</c:v>
                  </c:pt>
                  <c:pt idx="20">
                    <c:v>1%</c:v>
                  </c:pt>
                  <c:pt idx="21">
                    <c:v>9%</c:v>
                  </c:pt>
                  <c:pt idx="22">
                    <c:v>20%</c:v>
                  </c:pt>
                  <c:pt idx="23">
                    <c:v>0%</c:v>
                  </c:pt>
                </c15:dlblRangeCache>
              </c15:datalabelsRange>
            </c:ext>
            <c:ext xmlns:c16="http://schemas.microsoft.com/office/drawing/2014/chart" uri="{C3380CC4-5D6E-409C-BE32-E72D297353CC}">
              <c16:uniqueId val="{00000018-4E96-4382-AD1D-0D865D9CDEAB}"/>
            </c:ext>
          </c:extLst>
        </c:ser>
        <c:dLbls>
          <c:dLblPos val="outEnd"/>
          <c:showLegendKey val="0"/>
          <c:showVal val="1"/>
          <c:showCatName val="0"/>
          <c:showSerName val="0"/>
          <c:showPercent val="0"/>
          <c:showBubbleSize val="0"/>
        </c:dLbls>
        <c:gapWidth val="182"/>
        <c:axId val="537042288"/>
        <c:axId val="1720515152"/>
      </c:barChart>
      <c:catAx>
        <c:axId val="53704228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20515152"/>
        <c:crosses val="autoZero"/>
        <c:auto val="1"/>
        <c:lblAlgn val="ctr"/>
        <c:lblOffset val="100"/>
        <c:noMultiLvlLbl val="0"/>
      </c:catAx>
      <c:valAx>
        <c:axId val="17205151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Number of HE qualifiers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7042288"/>
        <c:crosses val="max"/>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Sheet1!$D$3</c:f>
              <c:strCache>
                <c:ptCount val="1"/>
                <c:pt idx="0">
                  <c:v>Buckinghamshire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Sheet1!$E$2:$F$2</c:f>
              <c:strCache>
                <c:ptCount val="2"/>
                <c:pt idx="0">
                  <c:v>Full-time employment</c:v>
                </c:pt>
                <c:pt idx="1">
                  <c:v>Part-time employment</c:v>
                </c:pt>
              </c:strCache>
            </c:strRef>
          </c:cat>
          <c:val>
            <c:numRef>
              <c:f>Sheet1!$E$3:$F$3</c:f>
              <c:numCache>
                <c:formatCode>0%</c:formatCode>
                <c:ptCount val="2"/>
                <c:pt idx="0">
                  <c:v>0.64</c:v>
                </c:pt>
                <c:pt idx="1">
                  <c:v>0.12</c:v>
                </c:pt>
              </c:numCache>
            </c:numRef>
          </c:val>
          <c:extLst>
            <c:ext xmlns:c16="http://schemas.microsoft.com/office/drawing/2014/chart" uri="{C3380CC4-5D6E-409C-BE32-E72D297353CC}">
              <c16:uniqueId val="{00000000-606C-4491-A4FB-40376AC9B4B9}"/>
            </c:ext>
          </c:extLst>
        </c:ser>
        <c:ser>
          <c:idx val="1"/>
          <c:order val="1"/>
          <c:tx>
            <c:strRef>
              <c:f>Sheet1!$D$4</c:f>
              <c:strCache>
                <c:ptCount val="1"/>
                <c:pt idx="0">
                  <c:v>England</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Sheet1!$E$2:$F$2</c:f>
              <c:strCache>
                <c:ptCount val="2"/>
                <c:pt idx="0">
                  <c:v>Full-time employment</c:v>
                </c:pt>
                <c:pt idx="1">
                  <c:v>Part-time employment</c:v>
                </c:pt>
              </c:strCache>
            </c:strRef>
          </c:cat>
          <c:val>
            <c:numRef>
              <c:f>Sheet1!$E$4:$F$4</c:f>
              <c:numCache>
                <c:formatCode>0%</c:formatCode>
                <c:ptCount val="2"/>
                <c:pt idx="0">
                  <c:v>0.55000000000000004</c:v>
                </c:pt>
                <c:pt idx="1">
                  <c:v>0.11</c:v>
                </c:pt>
              </c:numCache>
            </c:numRef>
          </c:val>
          <c:extLst>
            <c:ext xmlns:c16="http://schemas.microsoft.com/office/drawing/2014/chart" uri="{C3380CC4-5D6E-409C-BE32-E72D297353CC}">
              <c16:uniqueId val="{00000001-606C-4491-A4FB-40376AC9B4B9}"/>
            </c:ext>
          </c:extLst>
        </c:ser>
        <c:dLbls>
          <c:showLegendKey val="0"/>
          <c:showVal val="0"/>
          <c:showCatName val="0"/>
          <c:showSerName val="0"/>
          <c:showPercent val="0"/>
          <c:showBubbleSize val="0"/>
        </c:dLbls>
        <c:gapWidth val="219"/>
        <c:overlap val="-27"/>
        <c:axId val="1705405151"/>
        <c:axId val="1705387679"/>
      </c:barChart>
      <c:catAx>
        <c:axId val="17054051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5387679"/>
        <c:crosses val="autoZero"/>
        <c:auto val="1"/>
        <c:lblAlgn val="ctr"/>
        <c:lblOffset val="100"/>
        <c:noMultiLvlLbl val="0"/>
      </c:catAx>
      <c:valAx>
        <c:axId val="17053876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54051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bar"/>
        <c:grouping val="clustered"/>
        <c:varyColors val="0"/>
        <c:ser>
          <c:idx val="0"/>
          <c:order val="0"/>
          <c:tx>
            <c:strRef>
              <c:f>'Graph - Graduate retention'!$E$20</c:f>
              <c:strCache>
                <c:ptCount val="1"/>
                <c:pt idx="0">
                  <c:v>1 year after graduation</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 - Graduate retention'!$F$16:$Q$16</c:f>
              <c:strCache>
                <c:ptCount val="12"/>
                <c:pt idx="0">
                  <c:v>North East</c:v>
                </c:pt>
                <c:pt idx="1">
                  <c:v>North West</c:v>
                </c:pt>
                <c:pt idx="2">
                  <c:v>Yorkshire and the Humber</c:v>
                </c:pt>
                <c:pt idx="3">
                  <c:v>East Midlands</c:v>
                </c:pt>
                <c:pt idx="4">
                  <c:v>West Midlands</c:v>
                </c:pt>
                <c:pt idx="5">
                  <c:v>East of England</c:v>
                </c:pt>
                <c:pt idx="6">
                  <c:v>London</c:v>
                </c:pt>
                <c:pt idx="7">
                  <c:v>South East</c:v>
                </c:pt>
                <c:pt idx="8">
                  <c:v>South West</c:v>
                </c:pt>
                <c:pt idx="9">
                  <c:v>Scotland</c:v>
                </c:pt>
                <c:pt idx="10">
                  <c:v>Northern Ireland</c:v>
                </c:pt>
                <c:pt idx="11">
                  <c:v>Wales</c:v>
                </c:pt>
              </c:strCache>
            </c:strRef>
          </c:cat>
          <c:val>
            <c:numRef>
              <c:f>'Graph - Graduate retention'!$F$20:$Q$20</c:f>
              <c:numCache>
                <c:formatCode>0%</c:formatCode>
                <c:ptCount val="12"/>
                <c:pt idx="0">
                  <c:v>8.7209302325581394E-3</c:v>
                </c:pt>
                <c:pt idx="1">
                  <c:v>4.9418604651162788E-2</c:v>
                </c:pt>
                <c:pt idx="2">
                  <c:v>2.3255813953488372E-2</c:v>
                </c:pt>
                <c:pt idx="3">
                  <c:v>4.3604651162790699E-2</c:v>
                </c:pt>
                <c:pt idx="4">
                  <c:v>2.616279069767442E-2</c:v>
                </c:pt>
                <c:pt idx="5">
                  <c:v>9.0116279069767435E-2</c:v>
                </c:pt>
                <c:pt idx="6">
                  <c:v>0.27034883720930231</c:v>
                </c:pt>
                <c:pt idx="7">
                  <c:v>0.40406976744186046</c:v>
                </c:pt>
                <c:pt idx="8">
                  <c:v>3.7790697674418602E-2</c:v>
                </c:pt>
                <c:pt idx="9">
                  <c:v>0</c:v>
                </c:pt>
                <c:pt idx="10">
                  <c:v>0</c:v>
                </c:pt>
                <c:pt idx="11">
                  <c:v>0</c:v>
                </c:pt>
              </c:numCache>
            </c:numRef>
          </c:val>
          <c:extLst>
            <c:ext xmlns:c16="http://schemas.microsoft.com/office/drawing/2014/chart" uri="{C3380CC4-5D6E-409C-BE32-E72D297353CC}">
              <c16:uniqueId val="{00000000-3584-4215-BDE7-9E0F30D1F3D0}"/>
            </c:ext>
          </c:extLst>
        </c:ser>
        <c:ser>
          <c:idx val="1"/>
          <c:order val="1"/>
          <c:tx>
            <c:strRef>
              <c:f>'Graph - Graduate retention'!$E$21</c:f>
              <c:strCache>
                <c:ptCount val="1"/>
                <c:pt idx="0">
                  <c:v>3 years after graduation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 - Graduate retention'!$F$16:$Q$16</c:f>
              <c:strCache>
                <c:ptCount val="12"/>
                <c:pt idx="0">
                  <c:v>North East</c:v>
                </c:pt>
                <c:pt idx="1">
                  <c:v>North West</c:v>
                </c:pt>
                <c:pt idx="2">
                  <c:v>Yorkshire and the Humber</c:v>
                </c:pt>
                <c:pt idx="3">
                  <c:v>East Midlands</c:v>
                </c:pt>
                <c:pt idx="4">
                  <c:v>West Midlands</c:v>
                </c:pt>
                <c:pt idx="5">
                  <c:v>East of England</c:v>
                </c:pt>
                <c:pt idx="6">
                  <c:v>London</c:v>
                </c:pt>
                <c:pt idx="7">
                  <c:v>South East</c:v>
                </c:pt>
                <c:pt idx="8">
                  <c:v>South West</c:v>
                </c:pt>
                <c:pt idx="9">
                  <c:v>Scotland</c:v>
                </c:pt>
                <c:pt idx="10">
                  <c:v>Northern Ireland</c:v>
                </c:pt>
                <c:pt idx="11">
                  <c:v>Wales</c:v>
                </c:pt>
              </c:strCache>
            </c:strRef>
          </c:cat>
          <c:val>
            <c:numRef>
              <c:f>'Graph - Graduate retention'!$F$21:$Q$21</c:f>
              <c:numCache>
                <c:formatCode>0%</c:formatCode>
                <c:ptCount val="12"/>
                <c:pt idx="0">
                  <c:v>0</c:v>
                </c:pt>
                <c:pt idx="1">
                  <c:v>3.0898876404494381E-2</c:v>
                </c:pt>
                <c:pt idx="2">
                  <c:v>1.9662921348314606E-2</c:v>
                </c:pt>
                <c:pt idx="3">
                  <c:v>3.9325842696629212E-2</c:v>
                </c:pt>
                <c:pt idx="4">
                  <c:v>3.6516853932584269E-2</c:v>
                </c:pt>
                <c:pt idx="5">
                  <c:v>0.10393258426966293</c:v>
                </c:pt>
                <c:pt idx="6">
                  <c:v>0.27247191011235955</c:v>
                </c:pt>
                <c:pt idx="7">
                  <c:v>0.3904494382022472</c:v>
                </c:pt>
                <c:pt idx="8">
                  <c:v>3.3707865168539325E-2</c:v>
                </c:pt>
                <c:pt idx="9">
                  <c:v>0</c:v>
                </c:pt>
                <c:pt idx="10">
                  <c:v>0</c:v>
                </c:pt>
                <c:pt idx="11">
                  <c:v>8.4269662921348312E-3</c:v>
                </c:pt>
              </c:numCache>
            </c:numRef>
          </c:val>
          <c:extLst>
            <c:ext xmlns:c16="http://schemas.microsoft.com/office/drawing/2014/chart" uri="{C3380CC4-5D6E-409C-BE32-E72D297353CC}">
              <c16:uniqueId val="{00000001-3584-4215-BDE7-9E0F30D1F3D0}"/>
            </c:ext>
          </c:extLst>
        </c:ser>
        <c:ser>
          <c:idx val="2"/>
          <c:order val="2"/>
          <c:tx>
            <c:strRef>
              <c:f>'Graph - Graduate retention'!$E$22</c:f>
              <c:strCache>
                <c:ptCount val="1"/>
                <c:pt idx="0">
                  <c:v>5 years after graduation</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 - Graduate retention'!$F$16:$Q$16</c:f>
              <c:strCache>
                <c:ptCount val="12"/>
                <c:pt idx="0">
                  <c:v>North East</c:v>
                </c:pt>
                <c:pt idx="1">
                  <c:v>North West</c:v>
                </c:pt>
                <c:pt idx="2">
                  <c:v>Yorkshire and the Humber</c:v>
                </c:pt>
                <c:pt idx="3">
                  <c:v>East Midlands</c:v>
                </c:pt>
                <c:pt idx="4">
                  <c:v>West Midlands</c:v>
                </c:pt>
                <c:pt idx="5">
                  <c:v>East of England</c:v>
                </c:pt>
                <c:pt idx="6">
                  <c:v>London</c:v>
                </c:pt>
                <c:pt idx="7">
                  <c:v>South East</c:v>
                </c:pt>
                <c:pt idx="8">
                  <c:v>South West</c:v>
                </c:pt>
                <c:pt idx="9">
                  <c:v>Scotland</c:v>
                </c:pt>
                <c:pt idx="10">
                  <c:v>Northern Ireland</c:v>
                </c:pt>
                <c:pt idx="11">
                  <c:v>Wales</c:v>
                </c:pt>
              </c:strCache>
            </c:strRef>
          </c:cat>
          <c:val>
            <c:numRef>
              <c:f>'Graph - Graduate retention'!$F$22:$Q$22</c:f>
              <c:numCache>
                <c:formatCode>0%</c:formatCode>
                <c:ptCount val="12"/>
                <c:pt idx="0">
                  <c:v>6.024096385542169E-3</c:v>
                </c:pt>
                <c:pt idx="1">
                  <c:v>1.8072289156626505E-2</c:v>
                </c:pt>
                <c:pt idx="2">
                  <c:v>1.2048192771084338E-2</c:v>
                </c:pt>
                <c:pt idx="3">
                  <c:v>2.4096385542168676E-2</c:v>
                </c:pt>
                <c:pt idx="4">
                  <c:v>3.614457831325301E-2</c:v>
                </c:pt>
                <c:pt idx="5">
                  <c:v>0.11144578313253012</c:v>
                </c:pt>
                <c:pt idx="6">
                  <c:v>0.26506024096385544</c:v>
                </c:pt>
                <c:pt idx="7">
                  <c:v>0.39457831325301207</c:v>
                </c:pt>
                <c:pt idx="8">
                  <c:v>4.8192771084337352E-2</c:v>
                </c:pt>
                <c:pt idx="9">
                  <c:v>0</c:v>
                </c:pt>
                <c:pt idx="10">
                  <c:v>0</c:v>
                </c:pt>
                <c:pt idx="11">
                  <c:v>9.0361445783132526E-3</c:v>
                </c:pt>
              </c:numCache>
            </c:numRef>
          </c:val>
          <c:extLst>
            <c:ext xmlns:c16="http://schemas.microsoft.com/office/drawing/2014/chart" uri="{C3380CC4-5D6E-409C-BE32-E72D297353CC}">
              <c16:uniqueId val="{00000002-3584-4215-BDE7-9E0F30D1F3D0}"/>
            </c:ext>
          </c:extLst>
        </c:ser>
        <c:dLbls>
          <c:showLegendKey val="0"/>
          <c:showVal val="0"/>
          <c:showCatName val="0"/>
          <c:showSerName val="0"/>
          <c:showPercent val="0"/>
          <c:showBubbleSize val="0"/>
        </c:dLbls>
        <c:gapWidth val="100"/>
        <c:overlap val="-10"/>
        <c:axId val="1533851727"/>
        <c:axId val="810262303"/>
      </c:barChart>
      <c:catAx>
        <c:axId val="153385172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0262303"/>
        <c:crosses val="autoZero"/>
        <c:auto val="1"/>
        <c:lblAlgn val="ctr"/>
        <c:lblOffset val="100"/>
        <c:noMultiLvlLbl val="0"/>
      </c:catAx>
      <c:valAx>
        <c:axId val="810262303"/>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 of matched graduates from local institutions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385172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Sheet1!$D$3</c:f>
              <c:strCache>
                <c:ptCount val="1"/>
                <c:pt idx="0">
                  <c:v>Buckinghamshire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Sheet1!$E$2</c:f>
              <c:strCache>
                <c:ptCount val="1"/>
                <c:pt idx="0">
                  <c:v>Provided training to employees in last 12 months</c:v>
                </c:pt>
              </c:strCache>
            </c:strRef>
          </c:cat>
          <c:val>
            <c:numRef>
              <c:f>Sheet1!$E$3</c:f>
              <c:numCache>
                <c:formatCode>0%</c:formatCode>
                <c:ptCount val="1"/>
                <c:pt idx="0">
                  <c:v>0.56999999999999995</c:v>
                </c:pt>
              </c:numCache>
            </c:numRef>
          </c:val>
          <c:extLst>
            <c:ext xmlns:c16="http://schemas.microsoft.com/office/drawing/2014/chart" uri="{C3380CC4-5D6E-409C-BE32-E72D297353CC}">
              <c16:uniqueId val="{00000000-5748-463F-BCE4-0A2443854299}"/>
            </c:ext>
          </c:extLst>
        </c:ser>
        <c:ser>
          <c:idx val="1"/>
          <c:order val="1"/>
          <c:tx>
            <c:strRef>
              <c:f>Sheet1!$D$4</c:f>
              <c:strCache>
                <c:ptCount val="1"/>
                <c:pt idx="0">
                  <c:v>England</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Sheet1!$E$2</c:f>
              <c:strCache>
                <c:ptCount val="1"/>
                <c:pt idx="0">
                  <c:v>Provided training to employees in last 12 months</c:v>
                </c:pt>
              </c:strCache>
            </c:strRef>
          </c:cat>
          <c:val>
            <c:numRef>
              <c:f>Sheet1!$E$4</c:f>
              <c:numCache>
                <c:formatCode>0%</c:formatCode>
                <c:ptCount val="1"/>
                <c:pt idx="0">
                  <c:v>0.61</c:v>
                </c:pt>
              </c:numCache>
            </c:numRef>
          </c:val>
          <c:extLst>
            <c:ext xmlns:c16="http://schemas.microsoft.com/office/drawing/2014/chart" uri="{C3380CC4-5D6E-409C-BE32-E72D297353CC}">
              <c16:uniqueId val="{00000001-5748-463F-BCE4-0A2443854299}"/>
            </c:ext>
          </c:extLst>
        </c:ser>
        <c:dLbls>
          <c:showLegendKey val="0"/>
          <c:showVal val="0"/>
          <c:showCatName val="0"/>
          <c:showSerName val="0"/>
          <c:showPercent val="0"/>
          <c:showBubbleSize val="0"/>
        </c:dLbls>
        <c:gapWidth val="219"/>
        <c:overlap val="-27"/>
        <c:axId val="1705405151"/>
        <c:axId val="1705387679"/>
      </c:barChart>
      <c:catAx>
        <c:axId val="17054051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5387679"/>
        <c:crosses val="autoZero"/>
        <c:auto val="1"/>
        <c:lblAlgn val="ctr"/>
        <c:lblOffset val="100"/>
        <c:noMultiLvlLbl val="0"/>
      </c:catAx>
      <c:valAx>
        <c:axId val="1705387679"/>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54051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Report1_Data!$C$1</c:f>
              <c:strCache>
                <c:ptCount val="1"/>
                <c:pt idx="0">
                  <c:v>England</c:v>
                </c:pt>
              </c:strCache>
            </c:strRef>
          </c:tx>
          <c:spPr>
            <a:solidFill>
              <a:schemeClr val="accent1"/>
            </a:solidFill>
            <a:ln>
              <a:noFill/>
            </a:ln>
            <a:effectLst/>
          </c:spPr>
          <c:invertIfNegative val="0"/>
          <c:cat>
            <c:strRef>
              <c:f>Report1_Data!$B$2:$B$10</c:f>
              <c:strCache>
                <c:ptCount val="9"/>
                <c:pt idx="0">
                  <c:v>PROCESS, PLANT AND MACHINE OPERATIVES</c:v>
                </c:pt>
                <c:pt idx="1">
                  <c:v>ELEMENTARY OCCUPATIONS</c:v>
                </c:pt>
                <c:pt idx="2">
                  <c:v>SKILLED TRADES OCCUPATIONS</c:v>
                </c:pt>
                <c:pt idx="3">
                  <c:v>CARING, LEISURE AND OTHER SERVICE OCCUPATIONS</c:v>
                </c:pt>
                <c:pt idx="4">
                  <c:v>SALES AND CUSTOMER SERVICE OCCUPATIONS</c:v>
                </c:pt>
                <c:pt idx="5">
                  <c:v>ADMINISTRATIVE AND SECRETARIAL OCCUPATIONS</c:v>
                </c:pt>
                <c:pt idx="6">
                  <c:v>MANAGERS, DIRECTORS AND SENIOR OFFICIALS</c:v>
                </c:pt>
                <c:pt idx="7">
                  <c:v>ASSOCIATE PROFESSIONAL AND TECHNICAL OCCUPATIONS</c:v>
                </c:pt>
                <c:pt idx="8">
                  <c:v>PROFESSIONAL OCCUPATIONS</c:v>
                </c:pt>
              </c:strCache>
            </c:strRef>
          </c:cat>
          <c:val>
            <c:numRef>
              <c:f>Report1_Data!$C$2:$C$10</c:f>
              <c:numCache>
                <c:formatCode>0.0%</c:formatCode>
                <c:ptCount val="9"/>
                <c:pt idx="0">
                  <c:v>4.0620946852408198E-2</c:v>
                </c:pt>
                <c:pt idx="1">
                  <c:v>6.2546681263829396E-2</c:v>
                </c:pt>
                <c:pt idx="2">
                  <c:v>6.3808985481002306E-2</c:v>
                </c:pt>
                <c:pt idx="3">
                  <c:v>7.5189574129775602E-2</c:v>
                </c:pt>
                <c:pt idx="4">
                  <c:v>7.7458408511292196E-2</c:v>
                </c:pt>
                <c:pt idx="5">
                  <c:v>9.0914894218649497E-2</c:v>
                </c:pt>
                <c:pt idx="6">
                  <c:v>9.8178106140947907E-2</c:v>
                </c:pt>
                <c:pt idx="7">
                  <c:v>0.175830737271921</c:v>
                </c:pt>
                <c:pt idx="8">
                  <c:v>0.315451666130174</c:v>
                </c:pt>
              </c:numCache>
            </c:numRef>
          </c:val>
          <c:extLst>
            <c:ext xmlns:c16="http://schemas.microsoft.com/office/drawing/2014/chart" uri="{C3380CC4-5D6E-409C-BE32-E72D297353CC}">
              <c16:uniqueId val="{00000000-6694-493D-B2A1-7D3D23AFFDCF}"/>
            </c:ext>
          </c:extLst>
        </c:ser>
        <c:ser>
          <c:idx val="1"/>
          <c:order val="1"/>
          <c:tx>
            <c:strRef>
              <c:f>Report1_Data!$D$1</c:f>
              <c:strCache>
                <c:ptCount val="1"/>
                <c:pt idx="0">
                  <c:v>Bucks</c:v>
                </c:pt>
              </c:strCache>
            </c:strRef>
          </c:tx>
          <c:spPr>
            <a:solidFill>
              <a:schemeClr val="accent2"/>
            </a:solidFill>
            <a:ln>
              <a:noFill/>
            </a:ln>
            <a:effectLst/>
          </c:spPr>
          <c:invertIfNegative val="0"/>
          <c:cat>
            <c:strRef>
              <c:f>Report1_Data!$B$2:$B$10</c:f>
              <c:strCache>
                <c:ptCount val="9"/>
                <c:pt idx="0">
                  <c:v>PROCESS, PLANT AND MACHINE OPERATIVES</c:v>
                </c:pt>
                <c:pt idx="1">
                  <c:v>ELEMENTARY OCCUPATIONS</c:v>
                </c:pt>
                <c:pt idx="2">
                  <c:v>SKILLED TRADES OCCUPATIONS</c:v>
                </c:pt>
                <c:pt idx="3">
                  <c:v>CARING, LEISURE AND OTHER SERVICE OCCUPATIONS</c:v>
                </c:pt>
                <c:pt idx="4">
                  <c:v>SALES AND CUSTOMER SERVICE OCCUPATIONS</c:v>
                </c:pt>
                <c:pt idx="5">
                  <c:v>ADMINISTRATIVE AND SECRETARIAL OCCUPATIONS</c:v>
                </c:pt>
                <c:pt idx="6">
                  <c:v>MANAGERS, DIRECTORS AND SENIOR OFFICIALS</c:v>
                </c:pt>
                <c:pt idx="7">
                  <c:v>ASSOCIATE PROFESSIONAL AND TECHNICAL OCCUPATIONS</c:v>
                </c:pt>
                <c:pt idx="8">
                  <c:v>PROFESSIONAL OCCUPATIONS</c:v>
                </c:pt>
              </c:strCache>
            </c:strRef>
          </c:cat>
          <c:val>
            <c:numRef>
              <c:f>Report1_Data!$D$2:$D$10</c:f>
              <c:numCache>
                <c:formatCode>0.0%</c:formatCode>
                <c:ptCount val="9"/>
                <c:pt idx="0">
                  <c:v>4.3999999999999997E-2</c:v>
                </c:pt>
                <c:pt idx="1">
                  <c:v>6.3E-2</c:v>
                </c:pt>
                <c:pt idx="2">
                  <c:v>6.9000000000000006E-2</c:v>
                </c:pt>
                <c:pt idx="3">
                  <c:v>7.8E-2</c:v>
                </c:pt>
                <c:pt idx="4">
                  <c:v>8.5999999999999993E-2</c:v>
                </c:pt>
                <c:pt idx="5">
                  <c:v>9.5000000000000001E-2</c:v>
                </c:pt>
                <c:pt idx="6">
                  <c:v>9.2999999999999999E-2</c:v>
                </c:pt>
                <c:pt idx="7">
                  <c:v>0.17899999999999999</c:v>
                </c:pt>
                <c:pt idx="8">
                  <c:v>0.29299999999999998</c:v>
                </c:pt>
              </c:numCache>
            </c:numRef>
          </c:val>
          <c:extLst>
            <c:ext xmlns:c16="http://schemas.microsoft.com/office/drawing/2014/chart" uri="{C3380CC4-5D6E-409C-BE32-E72D297353CC}">
              <c16:uniqueId val="{00000001-6694-493D-B2A1-7D3D23AFFDCF}"/>
            </c:ext>
          </c:extLst>
        </c:ser>
        <c:dLbls>
          <c:showLegendKey val="0"/>
          <c:showVal val="0"/>
          <c:showCatName val="0"/>
          <c:showSerName val="0"/>
          <c:showPercent val="0"/>
          <c:showBubbleSize val="0"/>
        </c:dLbls>
        <c:gapWidth val="182"/>
        <c:axId val="298095231"/>
        <c:axId val="298091487"/>
      </c:barChart>
      <c:catAx>
        <c:axId val="2980952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8091487"/>
        <c:crosses val="autoZero"/>
        <c:auto val="1"/>
        <c:lblAlgn val="ctr"/>
        <c:lblOffset val="100"/>
        <c:noMultiLvlLbl val="0"/>
      </c:catAx>
      <c:valAx>
        <c:axId val="298091487"/>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80952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Report2_Data!$C$1</c:f>
              <c:strCache>
                <c:ptCount val="1"/>
                <c:pt idx="0">
                  <c:v>Job Postings</c:v>
                </c:pt>
              </c:strCache>
            </c:strRef>
          </c:tx>
          <c:spPr>
            <a:solidFill>
              <a:schemeClr val="accent1"/>
            </a:solidFill>
            <a:ln>
              <a:noFill/>
            </a:ln>
            <a:effectLst/>
          </c:spPr>
          <c:invertIfNegative val="0"/>
          <c:dPt>
            <c:idx val="0"/>
            <c:invertIfNegative val="0"/>
            <c:bubble3D val="0"/>
            <c:spPr>
              <a:solidFill>
                <a:srgbClr val="7030A0"/>
              </a:solidFill>
              <a:ln>
                <a:noFill/>
              </a:ln>
              <a:effectLst/>
            </c:spPr>
            <c:extLst>
              <c:ext xmlns:c16="http://schemas.microsoft.com/office/drawing/2014/chart" uri="{C3380CC4-5D6E-409C-BE32-E72D297353CC}">
                <c16:uniqueId val="{00000001-D48E-4F00-8281-CF5C06599550}"/>
              </c:ext>
            </c:extLst>
          </c:dPt>
          <c:dPt>
            <c:idx val="1"/>
            <c:invertIfNegative val="0"/>
            <c:bubble3D val="0"/>
            <c:spPr>
              <a:solidFill>
                <a:srgbClr val="7030A0"/>
              </a:solidFill>
              <a:ln>
                <a:noFill/>
              </a:ln>
              <a:effectLst/>
            </c:spPr>
            <c:extLst>
              <c:ext xmlns:c16="http://schemas.microsoft.com/office/drawing/2014/chart" uri="{C3380CC4-5D6E-409C-BE32-E72D297353CC}">
                <c16:uniqueId val="{00000003-D48E-4F00-8281-CF5C06599550}"/>
              </c:ext>
            </c:extLst>
          </c:dPt>
          <c:dPt>
            <c:idx val="3"/>
            <c:invertIfNegative val="0"/>
            <c:bubble3D val="0"/>
            <c:spPr>
              <a:solidFill>
                <a:srgbClr val="7030A0"/>
              </a:solidFill>
              <a:ln>
                <a:noFill/>
              </a:ln>
              <a:effectLst/>
            </c:spPr>
            <c:extLst>
              <c:ext xmlns:c16="http://schemas.microsoft.com/office/drawing/2014/chart" uri="{C3380CC4-5D6E-409C-BE32-E72D297353CC}">
                <c16:uniqueId val="{00000005-D48E-4F00-8281-CF5C06599550}"/>
              </c:ext>
            </c:extLst>
          </c:dPt>
          <c:dPt>
            <c:idx val="8"/>
            <c:invertIfNegative val="0"/>
            <c:bubble3D val="0"/>
            <c:spPr>
              <a:solidFill>
                <a:srgbClr val="7030A0"/>
              </a:solidFill>
              <a:ln>
                <a:noFill/>
              </a:ln>
              <a:effectLst/>
            </c:spPr>
            <c:extLst>
              <c:ext xmlns:c16="http://schemas.microsoft.com/office/drawing/2014/chart" uri="{C3380CC4-5D6E-409C-BE32-E72D297353CC}">
                <c16:uniqueId val="{00000007-D48E-4F00-8281-CF5C06599550}"/>
              </c:ext>
            </c:extLst>
          </c:dPt>
          <c:dPt>
            <c:idx val="9"/>
            <c:invertIfNegative val="0"/>
            <c:bubble3D val="0"/>
            <c:spPr>
              <a:solidFill>
                <a:srgbClr val="7030A0"/>
              </a:solidFill>
              <a:ln>
                <a:noFill/>
              </a:ln>
              <a:effectLst/>
            </c:spPr>
            <c:extLst>
              <c:ext xmlns:c16="http://schemas.microsoft.com/office/drawing/2014/chart" uri="{C3380CC4-5D6E-409C-BE32-E72D297353CC}">
                <c16:uniqueId val="{00000009-D48E-4F00-8281-CF5C06599550}"/>
              </c:ext>
            </c:extLst>
          </c:dPt>
          <c:dPt>
            <c:idx val="10"/>
            <c:invertIfNegative val="0"/>
            <c:bubble3D val="0"/>
            <c:spPr>
              <a:solidFill>
                <a:srgbClr val="7030A0"/>
              </a:solidFill>
              <a:ln>
                <a:noFill/>
              </a:ln>
              <a:effectLst/>
            </c:spPr>
            <c:extLst>
              <c:ext xmlns:c16="http://schemas.microsoft.com/office/drawing/2014/chart" uri="{C3380CC4-5D6E-409C-BE32-E72D297353CC}">
                <c16:uniqueId val="{0000000B-D48E-4F00-8281-CF5C06599550}"/>
              </c:ext>
            </c:extLst>
          </c:dPt>
          <c:dPt>
            <c:idx val="11"/>
            <c:invertIfNegative val="0"/>
            <c:bubble3D val="0"/>
            <c:spPr>
              <a:solidFill>
                <a:srgbClr val="7030A0"/>
              </a:solidFill>
              <a:ln>
                <a:noFill/>
              </a:ln>
              <a:effectLst/>
            </c:spPr>
            <c:extLst>
              <c:ext xmlns:c16="http://schemas.microsoft.com/office/drawing/2014/chart" uri="{C3380CC4-5D6E-409C-BE32-E72D297353CC}">
                <c16:uniqueId val="{0000000D-D48E-4F00-8281-CF5C06599550}"/>
              </c:ext>
            </c:extLst>
          </c:dPt>
          <c:dPt>
            <c:idx val="12"/>
            <c:invertIfNegative val="0"/>
            <c:bubble3D val="0"/>
            <c:spPr>
              <a:solidFill>
                <a:srgbClr val="7030A0"/>
              </a:solidFill>
              <a:ln>
                <a:noFill/>
              </a:ln>
              <a:effectLst/>
            </c:spPr>
            <c:extLst>
              <c:ext xmlns:c16="http://schemas.microsoft.com/office/drawing/2014/chart" uri="{C3380CC4-5D6E-409C-BE32-E72D297353CC}">
                <c16:uniqueId val="{0000000F-D48E-4F00-8281-CF5C06599550}"/>
              </c:ext>
            </c:extLst>
          </c:dPt>
          <c:dPt>
            <c:idx val="13"/>
            <c:invertIfNegative val="0"/>
            <c:bubble3D val="0"/>
            <c:spPr>
              <a:solidFill>
                <a:srgbClr val="7030A0"/>
              </a:solidFill>
              <a:ln>
                <a:noFill/>
              </a:ln>
              <a:effectLst/>
            </c:spPr>
            <c:extLst>
              <c:ext xmlns:c16="http://schemas.microsoft.com/office/drawing/2014/chart" uri="{C3380CC4-5D6E-409C-BE32-E72D297353CC}">
                <c16:uniqueId val="{00000011-D48E-4F00-8281-CF5C06599550}"/>
              </c:ext>
            </c:extLst>
          </c:dPt>
          <c:dPt>
            <c:idx val="15"/>
            <c:invertIfNegative val="0"/>
            <c:bubble3D val="0"/>
            <c:spPr>
              <a:solidFill>
                <a:srgbClr val="7030A0"/>
              </a:solidFill>
              <a:ln>
                <a:noFill/>
              </a:ln>
              <a:effectLst/>
            </c:spPr>
            <c:extLst>
              <c:ext xmlns:c16="http://schemas.microsoft.com/office/drawing/2014/chart" uri="{C3380CC4-5D6E-409C-BE32-E72D297353CC}">
                <c16:uniqueId val="{00000013-D48E-4F00-8281-CF5C06599550}"/>
              </c:ext>
            </c:extLst>
          </c:dPt>
          <c:dPt>
            <c:idx val="16"/>
            <c:invertIfNegative val="0"/>
            <c:bubble3D val="0"/>
            <c:spPr>
              <a:solidFill>
                <a:srgbClr val="7030A0"/>
              </a:solidFill>
              <a:ln>
                <a:noFill/>
              </a:ln>
              <a:effectLst/>
            </c:spPr>
            <c:extLst>
              <c:ext xmlns:c16="http://schemas.microsoft.com/office/drawing/2014/chart" uri="{C3380CC4-5D6E-409C-BE32-E72D297353CC}">
                <c16:uniqueId val="{00000015-D48E-4F00-8281-CF5C06599550}"/>
              </c:ext>
            </c:extLst>
          </c:dPt>
          <c:dPt>
            <c:idx val="18"/>
            <c:invertIfNegative val="0"/>
            <c:bubble3D val="0"/>
            <c:spPr>
              <a:solidFill>
                <a:srgbClr val="7030A0"/>
              </a:solidFill>
              <a:ln>
                <a:noFill/>
              </a:ln>
              <a:effectLst/>
            </c:spPr>
            <c:extLst>
              <c:ext xmlns:c16="http://schemas.microsoft.com/office/drawing/2014/chart" uri="{C3380CC4-5D6E-409C-BE32-E72D297353CC}">
                <c16:uniqueId val="{00000017-D48E-4F00-8281-CF5C06599550}"/>
              </c:ext>
            </c:extLst>
          </c:dPt>
          <c:dPt>
            <c:idx val="23"/>
            <c:invertIfNegative val="0"/>
            <c:bubble3D val="0"/>
            <c:spPr>
              <a:solidFill>
                <a:srgbClr val="7030A0"/>
              </a:solidFill>
              <a:ln>
                <a:noFill/>
              </a:ln>
              <a:effectLst/>
            </c:spPr>
            <c:extLst>
              <c:ext xmlns:c16="http://schemas.microsoft.com/office/drawing/2014/chart" uri="{C3380CC4-5D6E-409C-BE32-E72D297353CC}">
                <c16:uniqueId val="{00000019-D48E-4F00-8281-CF5C06599550}"/>
              </c:ext>
            </c:extLst>
          </c:dPt>
          <c:dPt>
            <c:idx val="25"/>
            <c:invertIfNegative val="0"/>
            <c:bubble3D val="0"/>
            <c:spPr>
              <a:solidFill>
                <a:srgbClr val="7030A0"/>
              </a:solidFill>
              <a:ln>
                <a:noFill/>
              </a:ln>
              <a:effectLst/>
            </c:spPr>
            <c:extLst>
              <c:ext xmlns:c16="http://schemas.microsoft.com/office/drawing/2014/chart" uri="{C3380CC4-5D6E-409C-BE32-E72D297353CC}">
                <c16:uniqueId val="{0000001B-D48E-4F00-8281-CF5C06599550}"/>
              </c:ext>
            </c:extLst>
          </c:dPt>
          <c:cat>
            <c:strRef>
              <c:f>Report2_Data!$B$2:$B$27</c:f>
              <c:strCache>
                <c:ptCount val="26"/>
                <c:pt idx="0">
                  <c:v>Office / Administrative Assistant</c:v>
                </c:pt>
                <c:pt idx="1">
                  <c:v>Customer Service Representative</c:v>
                </c:pt>
                <c:pt idx="2">
                  <c:v>Registered General Nurse (RGN)</c:v>
                </c:pt>
                <c:pt idx="3">
                  <c:v>Account Manager / Representative</c:v>
                </c:pt>
                <c:pt idx="4">
                  <c:v>Software Developer / Engineer</c:v>
                </c:pt>
                <c:pt idx="5">
                  <c:v>Project Manager</c:v>
                </c:pt>
                <c:pt idx="6">
                  <c:v>Caregiver / Personal Care Aide</c:v>
                </c:pt>
                <c:pt idx="7">
                  <c:v>Teaching Assistant</c:v>
                </c:pt>
                <c:pt idx="8">
                  <c:v>Labourer / Material Handler</c:v>
                </c:pt>
                <c:pt idx="9">
                  <c:v>Lawyer</c:v>
                </c:pt>
                <c:pt idx="10">
                  <c:v>Accountant</c:v>
                </c:pt>
                <c:pt idx="11">
                  <c:v>Bookkeeper / Accounting Clerk</c:v>
                </c:pt>
                <c:pt idx="12">
                  <c:v>Care assistant</c:v>
                </c:pt>
                <c:pt idx="13">
                  <c:v>Computer Support Specialist</c:v>
                </c:pt>
                <c:pt idx="14">
                  <c:v>Sales Manager</c:v>
                </c:pt>
                <c:pt idx="15">
                  <c:v>Marketing Manager</c:v>
                </c:pt>
                <c:pt idx="16">
                  <c:v>Primary School Teacher</c:v>
                </c:pt>
                <c:pt idx="17">
                  <c:v>General cleaner</c:v>
                </c:pt>
                <c:pt idx="18">
                  <c:v>Sales Assistant</c:v>
                </c:pt>
                <c:pt idx="19">
                  <c:v>Chef</c:v>
                </c:pt>
                <c:pt idx="20">
                  <c:v>Delivery Driver</c:v>
                </c:pt>
                <c:pt idx="21">
                  <c:v>Sales Representative</c:v>
                </c:pt>
                <c:pt idx="22">
                  <c:v>Financial Manager</c:v>
                </c:pt>
                <c:pt idx="23">
                  <c:v>Civil Engineer</c:v>
                </c:pt>
                <c:pt idx="24">
                  <c:v>Production Worker</c:v>
                </c:pt>
                <c:pt idx="25">
                  <c:v>Receptionist</c:v>
                </c:pt>
              </c:strCache>
            </c:strRef>
          </c:cat>
          <c:val>
            <c:numRef>
              <c:f>Report2_Data!$C$2:$C$27</c:f>
              <c:numCache>
                <c:formatCode>0.0\%</c:formatCode>
                <c:ptCount val="26"/>
                <c:pt idx="0">
                  <c:v>3.4884268340525701</c:v>
                </c:pt>
                <c:pt idx="1">
                  <c:v>2.7383287563750498</c:v>
                </c:pt>
                <c:pt idx="2">
                  <c:v>2.4888191447626502</c:v>
                </c:pt>
                <c:pt idx="3">
                  <c:v>2.204786190663</c:v>
                </c:pt>
                <c:pt idx="4">
                  <c:v>2.1718320910160802</c:v>
                </c:pt>
                <c:pt idx="5">
                  <c:v>1.9254609650843499</c:v>
                </c:pt>
                <c:pt idx="6">
                  <c:v>1.7669674382110601</c:v>
                </c:pt>
                <c:pt idx="7">
                  <c:v>1.58964299725383</c:v>
                </c:pt>
                <c:pt idx="8">
                  <c:v>1.5300117693213</c:v>
                </c:pt>
                <c:pt idx="9">
                  <c:v>1.4389956845821901</c:v>
                </c:pt>
                <c:pt idx="10">
                  <c:v>1.3840721851706601</c:v>
                </c:pt>
                <c:pt idx="11">
                  <c:v>1.3652412710866999</c:v>
                </c:pt>
                <c:pt idx="12">
                  <c:v>1.3558258140447199</c:v>
                </c:pt>
                <c:pt idx="13">
                  <c:v>1.22087092977638</c:v>
                </c:pt>
                <c:pt idx="14">
                  <c:v>1.20360925853276</c:v>
                </c:pt>
                <c:pt idx="15">
                  <c:v>1.0702236171047499</c:v>
                </c:pt>
                <c:pt idx="16">
                  <c:v>1.0655158885837599</c:v>
                </c:pt>
                <c:pt idx="17">
                  <c:v>1.0451157316594699</c:v>
                </c:pt>
                <c:pt idx="18">
                  <c:v>1.0372695174578299</c:v>
                </c:pt>
                <c:pt idx="19">
                  <c:v>1.0074539034915699</c:v>
                </c:pt>
                <c:pt idx="20">
                  <c:v>0.94782267555904298</c:v>
                </c:pt>
                <c:pt idx="21">
                  <c:v>0.93056100431541799</c:v>
                </c:pt>
                <c:pt idx="22">
                  <c:v>0.89603766182816802</c:v>
                </c:pt>
                <c:pt idx="23">
                  <c:v>0.88662220478619103</c:v>
                </c:pt>
                <c:pt idx="24">
                  <c:v>0.88348371910553203</c:v>
                </c:pt>
                <c:pt idx="25">
                  <c:v>0.87877599058454303</c:v>
                </c:pt>
              </c:numCache>
            </c:numRef>
          </c:val>
          <c:extLst>
            <c:ext xmlns:c16="http://schemas.microsoft.com/office/drawing/2014/chart" uri="{C3380CC4-5D6E-409C-BE32-E72D297353CC}">
              <c16:uniqueId val="{0000001C-D48E-4F00-8281-CF5C06599550}"/>
            </c:ext>
          </c:extLst>
        </c:ser>
        <c:dLbls>
          <c:showLegendKey val="0"/>
          <c:showVal val="0"/>
          <c:showCatName val="0"/>
          <c:showSerName val="0"/>
          <c:showPercent val="0"/>
          <c:showBubbleSize val="0"/>
        </c:dLbls>
        <c:gapWidth val="182"/>
        <c:axId val="204279247"/>
        <c:axId val="204273007"/>
      </c:barChart>
      <c:catAx>
        <c:axId val="20427924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4273007"/>
        <c:crosses val="autoZero"/>
        <c:auto val="1"/>
        <c:lblAlgn val="ctr"/>
        <c:lblOffset val="100"/>
        <c:noMultiLvlLbl val="0"/>
      </c:catAx>
      <c:valAx>
        <c:axId val="204273007"/>
        <c:scaling>
          <c:orientation val="minMax"/>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427924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7030A0"/>
            </a:solidFill>
            <a:ln>
              <a:noFill/>
            </a:ln>
            <a:effectLst/>
          </c:spPr>
          <c:invertIfNegative val="0"/>
          <c:cat>
            <c:strRef>
              <c:f>Report1_Data!$I$3:$I$22</c:f>
              <c:strCache>
                <c:ptCount val="20"/>
                <c:pt idx="0">
                  <c:v>Lawyer</c:v>
                </c:pt>
                <c:pt idx="1">
                  <c:v>Care assistant</c:v>
                </c:pt>
                <c:pt idx="2">
                  <c:v>Registered General Nurse (RGN)</c:v>
                </c:pt>
                <c:pt idx="3">
                  <c:v>Office / Administrative Assistant</c:v>
                </c:pt>
                <c:pt idx="4">
                  <c:v>Labourer / Material Handler</c:v>
                </c:pt>
                <c:pt idx="5">
                  <c:v>Accountant</c:v>
                </c:pt>
                <c:pt idx="6">
                  <c:v>Caregiver / Personal Care Aide</c:v>
                </c:pt>
                <c:pt idx="7">
                  <c:v>General cleaner</c:v>
                </c:pt>
                <c:pt idx="8">
                  <c:v>Delivery Driver</c:v>
                </c:pt>
                <c:pt idx="9">
                  <c:v>Teaching Assistant</c:v>
                </c:pt>
                <c:pt idx="10">
                  <c:v>Civil Engineer</c:v>
                </c:pt>
                <c:pt idx="11">
                  <c:v>Project Manager</c:v>
                </c:pt>
                <c:pt idx="12">
                  <c:v>Production Worker</c:v>
                </c:pt>
                <c:pt idx="13">
                  <c:v>Financial Manager</c:v>
                </c:pt>
                <c:pt idx="14">
                  <c:v>Bookkeeper / Accounting Clerk</c:v>
                </c:pt>
                <c:pt idx="15">
                  <c:v>Account Manager / Representative</c:v>
                </c:pt>
                <c:pt idx="16">
                  <c:v>Nursery nurses, assistants and playworkers</c:v>
                </c:pt>
                <c:pt idx="17">
                  <c:v>Marketing Manager</c:v>
                </c:pt>
                <c:pt idx="18">
                  <c:v>Tutor</c:v>
                </c:pt>
                <c:pt idx="19">
                  <c:v>Retail Sales Associate</c:v>
                </c:pt>
              </c:strCache>
            </c:strRef>
          </c:cat>
          <c:val>
            <c:numRef>
              <c:f>Report1_Data!$J$3:$J$22</c:f>
              <c:numCache>
                <c:formatCode>#,##0</c:formatCode>
                <c:ptCount val="20"/>
                <c:pt idx="0">
                  <c:v>428</c:v>
                </c:pt>
                <c:pt idx="1">
                  <c:v>414</c:v>
                </c:pt>
                <c:pt idx="2">
                  <c:v>412</c:v>
                </c:pt>
                <c:pt idx="3">
                  <c:v>408</c:v>
                </c:pt>
                <c:pt idx="4">
                  <c:v>404</c:v>
                </c:pt>
                <c:pt idx="5">
                  <c:v>401</c:v>
                </c:pt>
                <c:pt idx="6">
                  <c:v>382</c:v>
                </c:pt>
                <c:pt idx="7">
                  <c:v>366</c:v>
                </c:pt>
                <c:pt idx="8">
                  <c:v>307</c:v>
                </c:pt>
                <c:pt idx="9">
                  <c:v>285</c:v>
                </c:pt>
                <c:pt idx="10">
                  <c:v>266</c:v>
                </c:pt>
                <c:pt idx="11">
                  <c:v>229</c:v>
                </c:pt>
                <c:pt idx="12">
                  <c:v>226</c:v>
                </c:pt>
                <c:pt idx="13">
                  <c:v>208</c:v>
                </c:pt>
                <c:pt idx="14">
                  <c:v>200</c:v>
                </c:pt>
                <c:pt idx="15">
                  <c:v>199</c:v>
                </c:pt>
                <c:pt idx="16">
                  <c:v>163</c:v>
                </c:pt>
                <c:pt idx="17">
                  <c:v>146</c:v>
                </c:pt>
                <c:pt idx="18">
                  <c:v>122</c:v>
                </c:pt>
                <c:pt idx="19">
                  <c:v>116</c:v>
                </c:pt>
              </c:numCache>
            </c:numRef>
          </c:val>
          <c:extLst>
            <c:ext xmlns:c16="http://schemas.microsoft.com/office/drawing/2014/chart" uri="{C3380CC4-5D6E-409C-BE32-E72D297353CC}">
              <c16:uniqueId val="{00000000-F082-45A2-BCAC-F0AAE8DC1D4A}"/>
            </c:ext>
          </c:extLst>
        </c:ser>
        <c:dLbls>
          <c:showLegendKey val="0"/>
          <c:showVal val="0"/>
          <c:showCatName val="0"/>
          <c:showSerName val="0"/>
          <c:showPercent val="0"/>
          <c:showBubbleSize val="0"/>
        </c:dLbls>
        <c:gapWidth val="182"/>
        <c:axId val="1566373103"/>
        <c:axId val="1566390575"/>
      </c:barChart>
      <c:catAx>
        <c:axId val="156637310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66390575"/>
        <c:crosses val="autoZero"/>
        <c:auto val="1"/>
        <c:lblAlgn val="ctr"/>
        <c:lblOffset val="100"/>
        <c:noMultiLvlLbl val="0"/>
      </c:catAx>
      <c:valAx>
        <c:axId val="1566390575"/>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6637310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7030A0"/>
            </a:solidFill>
            <a:ln>
              <a:noFill/>
            </a:ln>
            <a:effectLst/>
          </c:spPr>
          <c:invertIfNegative val="0"/>
          <c:cat>
            <c:strRef>
              <c:f>Report1_Data!$I$181:$I$200</c:f>
              <c:strCache>
                <c:ptCount val="20"/>
                <c:pt idx="0">
                  <c:v>Science Teacher</c:v>
                </c:pt>
                <c:pt idx="1">
                  <c:v>CNC Operator</c:v>
                </c:pt>
                <c:pt idx="2">
                  <c:v>Credit Analyst / Authoriser</c:v>
                </c:pt>
                <c:pt idx="3">
                  <c:v>Marketing Coordinator / Assistant</c:v>
                </c:pt>
                <c:pt idx="4">
                  <c:v>Electronics Engineer</c:v>
                </c:pt>
                <c:pt idx="5">
                  <c:v>Event Specialist</c:v>
                </c:pt>
                <c:pt idx="6">
                  <c:v>Food Service Team Member</c:v>
                </c:pt>
                <c:pt idx="7">
                  <c:v>Retail Store Manager / Supervisor</c:v>
                </c:pt>
                <c:pt idx="8">
                  <c:v>CAD Designer / Draughtsperson/Draughtsman</c:v>
                </c:pt>
                <c:pt idx="9">
                  <c:v>Secondary School Teacher</c:v>
                </c:pt>
                <c:pt idx="10">
                  <c:v>Restaurant / Food Service Supervisor</c:v>
                </c:pt>
                <c:pt idx="11">
                  <c:v>Waiter / Waitress</c:v>
                </c:pt>
                <c:pt idx="12">
                  <c:v>Veterinarian</c:v>
                </c:pt>
                <c:pt idx="13">
                  <c:v>Product Development Engineer</c:v>
                </c:pt>
                <c:pt idx="14">
                  <c:v>Web Developer</c:v>
                </c:pt>
                <c:pt idx="15">
                  <c:v>Marketing Representative</c:v>
                </c:pt>
                <c:pt idx="16">
                  <c:v>Bartender</c:v>
                </c:pt>
                <c:pt idx="17">
                  <c:v>Physician</c:v>
                </c:pt>
                <c:pt idx="18">
                  <c:v>Procurement Manager</c:v>
                </c:pt>
                <c:pt idx="19">
                  <c:v>Chef</c:v>
                </c:pt>
              </c:strCache>
            </c:strRef>
          </c:cat>
          <c:val>
            <c:numRef>
              <c:f>Report1_Data!$J$181:$J$200</c:f>
              <c:numCache>
                <c:formatCode>#,##0</c:formatCode>
                <c:ptCount val="20"/>
                <c:pt idx="0">
                  <c:v>-21</c:v>
                </c:pt>
                <c:pt idx="1">
                  <c:v>-22</c:v>
                </c:pt>
                <c:pt idx="2">
                  <c:v>-22</c:v>
                </c:pt>
                <c:pt idx="3">
                  <c:v>-23</c:v>
                </c:pt>
                <c:pt idx="4">
                  <c:v>-24</c:v>
                </c:pt>
                <c:pt idx="5">
                  <c:v>-31</c:v>
                </c:pt>
                <c:pt idx="6">
                  <c:v>-32</c:v>
                </c:pt>
                <c:pt idx="7">
                  <c:v>-39</c:v>
                </c:pt>
                <c:pt idx="8">
                  <c:v>-43</c:v>
                </c:pt>
                <c:pt idx="9">
                  <c:v>-52</c:v>
                </c:pt>
                <c:pt idx="10">
                  <c:v>-55</c:v>
                </c:pt>
                <c:pt idx="11">
                  <c:v>-57</c:v>
                </c:pt>
                <c:pt idx="12">
                  <c:v>-58</c:v>
                </c:pt>
                <c:pt idx="13">
                  <c:v>-65</c:v>
                </c:pt>
                <c:pt idx="14">
                  <c:v>-65</c:v>
                </c:pt>
                <c:pt idx="15">
                  <c:v>-66</c:v>
                </c:pt>
                <c:pt idx="16">
                  <c:v>-67</c:v>
                </c:pt>
                <c:pt idx="17">
                  <c:v>-76</c:v>
                </c:pt>
                <c:pt idx="18">
                  <c:v>-77</c:v>
                </c:pt>
                <c:pt idx="19">
                  <c:v>-340</c:v>
                </c:pt>
              </c:numCache>
            </c:numRef>
          </c:val>
          <c:extLst>
            <c:ext xmlns:c16="http://schemas.microsoft.com/office/drawing/2014/chart" uri="{C3380CC4-5D6E-409C-BE32-E72D297353CC}">
              <c16:uniqueId val="{00000000-EAE7-437E-96DE-5AEC5296977A}"/>
            </c:ext>
          </c:extLst>
        </c:ser>
        <c:dLbls>
          <c:showLegendKey val="0"/>
          <c:showVal val="0"/>
          <c:showCatName val="0"/>
          <c:showSerName val="0"/>
          <c:showPercent val="0"/>
          <c:showBubbleSize val="0"/>
        </c:dLbls>
        <c:gapWidth val="182"/>
        <c:axId val="1566357295"/>
        <c:axId val="1566361871"/>
      </c:barChart>
      <c:catAx>
        <c:axId val="1566357295"/>
        <c:scaling>
          <c:orientation val="minMax"/>
        </c:scaling>
        <c:delete val="0"/>
        <c:axPos val="l"/>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66361871"/>
        <c:crosses val="autoZero"/>
        <c:auto val="1"/>
        <c:lblAlgn val="ctr"/>
        <c:lblOffset val="100"/>
        <c:noMultiLvlLbl val="0"/>
      </c:catAx>
      <c:valAx>
        <c:axId val="156636187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6635729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Sheet1!$C$11</c:f>
              <c:strCache>
                <c:ptCount val="1"/>
                <c:pt idx="0">
                  <c:v>Bucks</c:v>
                </c:pt>
              </c:strCache>
            </c:strRef>
          </c:tx>
          <c:spPr>
            <a:solidFill>
              <a:schemeClr val="accent1"/>
            </a:solidFill>
            <a:ln>
              <a:noFill/>
            </a:ln>
            <a:effectLst/>
          </c:spPr>
          <c:invertIfNegative val="0"/>
          <c:cat>
            <c:strRef>
              <c:f>Sheet1!$B$12:$B$29</c:f>
              <c:strCache>
                <c:ptCount val="18"/>
                <c:pt idx="0">
                  <c:v>Health </c:v>
                </c:pt>
                <c:pt idx="1">
                  <c:v>Business admin &amp; support services </c:v>
                </c:pt>
                <c:pt idx="2">
                  <c:v>Education </c:v>
                </c:pt>
                <c:pt idx="3">
                  <c:v>Professional, scientific &amp; technical </c:v>
                </c:pt>
                <c:pt idx="4">
                  <c:v>Retail </c:v>
                </c:pt>
                <c:pt idx="5">
                  <c:v>Wholesale </c:v>
                </c:pt>
                <c:pt idx="6">
                  <c:v>Manufacturing </c:v>
                </c:pt>
                <c:pt idx="7">
                  <c:v>Construction </c:v>
                </c:pt>
                <c:pt idx="8">
                  <c:v>Hospitality</c:v>
                </c:pt>
                <c:pt idx="9">
                  <c:v>Info &amp; comms</c:v>
                </c:pt>
                <c:pt idx="10">
                  <c:v>Arts, ent, recreation &amp; other services </c:v>
                </c:pt>
                <c:pt idx="11">
                  <c:v>Transport &amp; storage </c:v>
                </c:pt>
                <c:pt idx="12">
                  <c:v>Public admin &amp; defence </c:v>
                </c:pt>
                <c:pt idx="13">
                  <c:v>Motor trades </c:v>
                </c:pt>
                <c:pt idx="14">
                  <c:v>Financial &amp; insurance </c:v>
                </c:pt>
                <c:pt idx="15">
                  <c:v>Property </c:v>
                </c:pt>
                <c:pt idx="16">
                  <c:v>Mining, quarrying &amp; utilities </c:v>
                </c:pt>
                <c:pt idx="17">
                  <c:v>Agriculture etc</c:v>
                </c:pt>
              </c:strCache>
            </c:strRef>
          </c:cat>
          <c:val>
            <c:numRef>
              <c:f>Sheet1!$C$12:$C$29</c:f>
              <c:numCache>
                <c:formatCode>0%</c:formatCode>
                <c:ptCount val="18"/>
                <c:pt idx="0">
                  <c:v>0.11203319502074689</c:v>
                </c:pt>
                <c:pt idx="1">
                  <c:v>9.9585062240663894E-2</c:v>
                </c:pt>
                <c:pt idx="2">
                  <c:v>9.1286307053941904E-2</c:v>
                </c:pt>
                <c:pt idx="3">
                  <c:v>8.7136929460580909E-2</c:v>
                </c:pt>
                <c:pt idx="4">
                  <c:v>8.2987551867219914E-2</c:v>
                </c:pt>
                <c:pt idx="5">
                  <c:v>7.4688796680497924E-2</c:v>
                </c:pt>
                <c:pt idx="6">
                  <c:v>7.0539419087136929E-2</c:v>
                </c:pt>
                <c:pt idx="7">
                  <c:v>6.6390041493775934E-2</c:v>
                </c:pt>
                <c:pt idx="8">
                  <c:v>6.2240663900414939E-2</c:v>
                </c:pt>
                <c:pt idx="9">
                  <c:v>6.2240663900414939E-2</c:v>
                </c:pt>
                <c:pt idx="10">
                  <c:v>4.9792531120331947E-2</c:v>
                </c:pt>
                <c:pt idx="11">
                  <c:v>2.9045643153526972E-2</c:v>
                </c:pt>
                <c:pt idx="12">
                  <c:v>2.9045643153526972E-2</c:v>
                </c:pt>
                <c:pt idx="13">
                  <c:v>2.0746887966804978E-2</c:v>
                </c:pt>
                <c:pt idx="14">
                  <c:v>2.0746887966804978E-2</c:v>
                </c:pt>
                <c:pt idx="15">
                  <c:v>1.8672199170124481E-2</c:v>
                </c:pt>
                <c:pt idx="16">
                  <c:v>1.4522821576763486E-2</c:v>
                </c:pt>
                <c:pt idx="17">
                  <c:v>8.2987551867219917E-3</c:v>
                </c:pt>
              </c:numCache>
            </c:numRef>
          </c:val>
          <c:extLst>
            <c:ext xmlns:c16="http://schemas.microsoft.com/office/drawing/2014/chart" uri="{C3380CC4-5D6E-409C-BE32-E72D297353CC}">
              <c16:uniqueId val="{00000000-FB7D-496E-9EBD-3465BA4F1DB3}"/>
            </c:ext>
          </c:extLst>
        </c:ser>
        <c:ser>
          <c:idx val="1"/>
          <c:order val="1"/>
          <c:tx>
            <c:strRef>
              <c:f>Sheet1!$D$11</c:f>
              <c:strCache>
                <c:ptCount val="1"/>
                <c:pt idx="0">
                  <c:v>England</c:v>
                </c:pt>
              </c:strCache>
            </c:strRef>
          </c:tx>
          <c:spPr>
            <a:solidFill>
              <a:schemeClr val="accent6"/>
            </a:solidFill>
            <a:ln>
              <a:noFill/>
            </a:ln>
            <a:effectLst/>
          </c:spPr>
          <c:invertIfNegative val="0"/>
          <c:cat>
            <c:strRef>
              <c:f>Sheet1!$B$12:$B$29</c:f>
              <c:strCache>
                <c:ptCount val="18"/>
                <c:pt idx="0">
                  <c:v>Health </c:v>
                </c:pt>
                <c:pt idx="1">
                  <c:v>Business admin &amp; support services </c:v>
                </c:pt>
                <c:pt idx="2">
                  <c:v>Education </c:v>
                </c:pt>
                <c:pt idx="3">
                  <c:v>Professional, scientific &amp; technical </c:v>
                </c:pt>
                <c:pt idx="4">
                  <c:v>Retail </c:v>
                </c:pt>
                <c:pt idx="5">
                  <c:v>Wholesale </c:v>
                </c:pt>
                <c:pt idx="6">
                  <c:v>Manufacturing </c:v>
                </c:pt>
                <c:pt idx="7">
                  <c:v>Construction </c:v>
                </c:pt>
                <c:pt idx="8">
                  <c:v>Hospitality</c:v>
                </c:pt>
                <c:pt idx="9">
                  <c:v>Info &amp; comms</c:v>
                </c:pt>
                <c:pt idx="10">
                  <c:v>Arts, ent, recreation &amp; other services </c:v>
                </c:pt>
                <c:pt idx="11">
                  <c:v>Transport &amp; storage </c:v>
                </c:pt>
                <c:pt idx="12">
                  <c:v>Public admin &amp; defence </c:v>
                </c:pt>
                <c:pt idx="13">
                  <c:v>Motor trades </c:v>
                </c:pt>
                <c:pt idx="14">
                  <c:v>Financial &amp; insurance </c:v>
                </c:pt>
                <c:pt idx="15">
                  <c:v>Property </c:v>
                </c:pt>
                <c:pt idx="16">
                  <c:v>Mining, quarrying &amp; utilities </c:v>
                </c:pt>
                <c:pt idx="17">
                  <c:v>Agriculture etc</c:v>
                </c:pt>
              </c:strCache>
            </c:strRef>
          </c:cat>
          <c:val>
            <c:numRef>
              <c:f>Sheet1!$D$12:$D$29</c:f>
              <c:numCache>
                <c:formatCode>0%</c:formatCode>
                <c:ptCount val="18"/>
                <c:pt idx="0">
                  <c:v>0.13151470531251211</c:v>
                </c:pt>
                <c:pt idx="1">
                  <c:v>8.9278102840314649E-2</c:v>
                </c:pt>
                <c:pt idx="2">
                  <c:v>8.9626845429534627E-2</c:v>
                </c:pt>
                <c:pt idx="3">
                  <c:v>8.9820591312434611E-2</c:v>
                </c:pt>
                <c:pt idx="4">
                  <c:v>9.2881776262254426E-2</c:v>
                </c:pt>
                <c:pt idx="5">
                  <c:v>3.9136668345797654E-2</c:v>
                </c:pt>
                <c:pt idx="6">
                  <c:v>7.742085480683536E-2</c:v>
                </c:pt>
                <c:pt idx="7">
                  <c:v>4.7196497074437169E-2</c:v>
                </c:pt>
                <c:pt idx="8">
                  <c:v>7.145348161351571E-2</c:v>
                </c:pt>
                <c:pt idx="9">
                  <c:v>4.6305266013097222E-2</c:v>
                </c:pt>
                <c:pt idx="10">
                  <c:v>4.1849110706397491E-2</c:v>
                </c:pt>
                <c:pt idx="11">
                  <c:v>5.1923896617196888E-2</c:v>
                </c:pt>
                <c:pt idx="12">
                  <c:v>4.1926609059557488E-2</c:v>
                </c:pt>
                <c:pt idx="13">
                  <c:v>1.7592126167318943E-2</c:v>
                </c:pt>
                <c:pt idx="14">
                  <c:v>3.5339249040957879E-2</c:v>
                </c:pt>
                <c:pt idx="15">
                  <c:v>1.83283605223389E-2</c:v>
                </c:pt>
                <c:pt idx="16">
                  <c:v>1.1702251327159298E-2</c:v>
                </c:pt>
                <c:pt idx="17">
                  <c:v>6.703607548339598E-3</c:v>
                </c:pt>
              </c:numCache>
            </c:numRef>
          </c:val>
          <c:extLst>
            <c:ext xmlns:c16="http://schemas.microsoft.com/office/drawing/2014/chart" uri="{C3380CC4-5D6E-409C-BE32-E72D297353CC}">
              <c16:uniqueId val="{00000001-FB7D-496E-9EBD-3465BA4F1DB3}"/>
            </c:ext>
          </c:extLst>
        </c:ser>
        <c:dLbls>
          <c:showLegendKey val="0"/>
          <c:showVal val="0"/>
          <c:showCatName val="0"/>
          <c:showSerName val="0"/>
          <c:showPercent val="0"/>
          <c:showBubbleSize val="0"/>
        </c:dLbls>
        <c:gapWidth val="112"/>
        <c:axId val="1863564704"/>
        <c:axId val="1863566784"/>
      </c:barChart>
      <c:catAx>
        <c:axId val="186356470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863566784"/>
        <c:crosses val="autoZero"/>
        <c:auto val="1"/>
        <c:lblAlgn val="ctr"/>
        <c:lblOffset val="100"/>
        <c:noMultiLvlLbl val="0"/>
      </c:catAx>
      <c:valAx>
        <c:axId val="1863566784"/>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8635647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050"/>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35764632524716738"/>
          <c:y val="0.11180605792152011"/>
          <c:w val="0.60247917887208557"/>
          <c:h val="0.78300353389982413"/>
        </c:manualLayout>
      </c:layout>
      <c:barChart>
        <c:barDir val="bar"/>
        <c:grouping val="clustered"/>
        <c:varyColors val="0"/>
        <c:ser>
          <c:idx val="1"/>
          <c:order val="0"/>
          <c:tx>
            <c:strRef>
              <c:f>'Graph - Skills needed'!$B$21</c:f>
              <c:strCache>
                <c:ptCount val="1"/>
                <c:pt idx="0">
                  <c:v>Buckinghamshire Thames Valley</c:v>
                </c:pt>
              </c:strCache>
            </c:strRef>
          </c:tx>
          <c:spPr>
            <a:solidFill>
              <a:schemeClr val="accent6"/>
            </a:solidFill>
            <a:ln>
              <a:noFill/>
            </a:ln>
            <a:effectLst/>
          </c:spPr>
          <c:invertIfNegative val="0"/>
          <c:cat>
            <c:strRef>
              <c:f>'Graph - Skills needed'!$C$19:$R$19</c:f>
              <c:strCache>
                <c:ptCount val="16"/>
                <c:pt idx="0">
                  <c:v>Specialist skills or knowledge needed to perform the role</c:v>
                </c:pt>
                <c:pt idx="1">
                  <c:v>Knowledge of products and services offered by
your organisation and organisations like yours</c:v>
                </c:pt>
                <c:pt idx="2">
                  <c:v>Adapting to new equipment or materials</c:v>
                </c:pt>
                <c:pt idx="3">
                  <c:v>Solving complex problems requiring 
a solution specific to the situation</c:v>
                </c:pt>
                <c:pt idx="4">
                  <c:v>Reading and understanding instructions,
 guidelines, manuals or reports</c:v>
                </c:pt>
                <c:pt idx="5">
                  <c:v>Knowledge of how your organisation works</c:v>
                </c:pt>
                <c:pt idx="6">
                  <c:v>Computer literacy / basic IT skills</c:v>
                </c:pt>
                <c:pt idx="7">
                  <c:v>Advanced or specialist IT skills</c:v>
                </c:pt>
                <c:pt idx="8">
                  <c:v>Writing instructions, guidelines, manuals or reports</c:v>
                </c:pt>
                <c:pt idx="9">
                  <c:v>More complex numerical or 
statistical skills and understanding</c:v>
                </c:pt>
                <c:pt idx="10">
                  <c:v>Basic numerical skills and understanding</c:v>
                </c:pt>
                <c:pt idx="11">
                  <c:v>Manual dexterity </c:v>
                </c:pt>
                <c:pt idx="12">
                  <c:v>Communicating in a foreign language</c:v>
                </c:pt>
                <c:pt idx="13">
                  <c:v>Written Welsh language skills</c:v>
                </c:pt>
                <c:pt idx="14">
                  <c:v>Oral Welsh language skills</c:v>
                </c:pt>
                <c:pt idx="15">
                  <c:v>None of the above</c:v>
                </c:pt>
              </c:strCache>
            </c:strRef>
          </c:cat>
          <c:val>
            <c:numRef>
              <c:f>'Graph - Skills needed'!$C$21:$R$21</c:f>
              <c:numCache>
                <c:formatCode>0%</c:formatCode>
                <c:ptCount val="16"/>
                <c:pt idx="0">
                  <c:v>0.49</c:v>
                </c:pt>
                <c:pt idx="1">
                  <c:v>0.5</c:v>
                </c:pt>
                <c:pt idx="2">
                  <c:v>0.48</c:v>
                </c:pt>
                <c:pt idx="3">
                  <c:v>0.39</c:v>
                </c:pt>
                <c:pt idx="4">
                  <c:v>0.37</c:v>
                </c:pt>
                <c:pt idx="5">
                  <c:v>0.28000000000000003</c:v>
                </c:pt>
                <c:pt idx="6">
                  <c:v>0.26</c:v>
                </c:pt>
                <c:pt idx="7">
                  <c:v>0.31</c:v>
                </c:pt>
                <c:pt idx="8">
                  <c:v>0.21</c:v>
                </c:pt>
                <c:pt idx="9">
                  <c:v>0.08</c:v>
                </c:pt>
                <c:pt idx="10">
                  <c:v>0.13</c:v>
                </c:pt>
                <c:pt idx="11">
                  <c:v>0.16</c:v>
                </c:pt>
                <c:pt idx="12">
                  <c:v>0.05</c:v>
                </c:pt>
                <c:pt idx="13">
                  <c:v>0</c:v>
                </c:pt>
                <c:pt idx="14">
                  <c:v>0</c:v>
                </c:pt>
                <c:pt idx="15">
                  <c:v>7.0000000000000007E-2</c:v>
                </c:pt>
              </c:numCache>
            </c:numRef>
          </c:val>
          <c:extLst>
            <c:ext xmlns:c16="http://schemas.microsoft.com/office/drawing/2014/chart" uri="{C3380CC4-5D6E-409C-BE32-E72D297353CC}">
              <c16:uniqueId val="{00000000-1111-4692-B89A-9A401FF2C007}"/>
            </c:ext>
          </c:extLst>
        </c:ser>
        <c:ser>
          <c:idx val="0"/>
          <c:order val="1"/>
          <c:tx>
            <c:strRef>
              <c:f>'Graph - Skills needed'!$B$20</c:f>
              <c:strCache>
                <c:ptCount val="1"/>
                <c:pt idx="0">
                  <c:v>England</c:v>
                </c:pt>
              </c:strCache>
            </c:strRef>
          </c:tx>
          <c:spPr>
            <a:solidFill>
              <a:schemeClr val="accent1"/>
            </a:solidFill>
            <a:ln>
              <a:noFill/>
            </a:ln>
            <a:effectLst/>
          </c:spPr>
          <c:invertIfNegative val="0"/>
          <c:cat>
            <c:strRef>
              <c:f>'Graph - Skills needed'!$C$19:$R$19</c:f>
              <c:strCache>
                <c:ptCount val="16"/>
                <c:pt idx="0">
                  <c:v>Specialist skills or knowledge needed to perform the role</c:v>
                </c:pt>
                <c:pt idx="1">
                  <c:v>Knowledge of products and services offered by
your organisation and organisations like yours</c:v>
                </c:pt>
                <c:pt idx="2">
                  <c:v>Adapting to new equipment or materials</c:v>
                </c:pt>
                <c:pt idx="3">
                  <c:v>Solving complex problems requiring 
a solution specific to the situation</c:v>
                </c:pt>
                <c:pt idx="4">
                  <c:v>Reading and understanding instructions,
 guidelines, manuals or reports</c:v>
                </c:pt>
                <c:pt idx="5">
                  <c:v>Knowledge of how your organisation works</c:v>
                </c:pt>
                <c:pt idx="6">
                  <c:v>Computer literacy / basic IT skills</c:v>
                </c:pt>
                <c:pt idx="7">
                  <c:v>Advanced or specialist IT skills</c:v>
                </c:pt>
                <c:pt idx="8">
                  <c:v>Writing instructions, guidelines, manuals or reports</c:v>
                </c:pt>
                <c:pt idx="9">
                  <c:v>More complex numerical or 
statistical skills and understanding</c:v>
                </c:pt>
                <c:pt idx="10">
                  <c:v>Basic numerical skills and understanding</c:v>
                </c:pt>
                <c:pt idx="11">
                  <c:v>Manual dexterity </c:v>
                </c:pt>
                <c:pt idx="12">
                  <c:v>Communicating in a foreign language</c:v>
                </c:pt>
                <c:pt idx="13">
                  <c:v>Written Welsh language skills</c:v>
                </c:pt>
                <c:pt idx="14">
                  <c:v>Oral Welsh language skills</c:v>
                </c:pt>
                <c:pt idx="15">
                  <c:v>None of the above</c:v>
                </c:pt>
              </c:strCache>
            </c:strRef>
          </c:cat>
          <c:val>
            <c:numRef>
              <c:f>'Graph - Skills needed'!$C$20:$R$20</c:f>
              <c:numCache>
                <c:formatCode>0%</c:formatCode>
                <c:ptCount val="16"/>
                <c:pt idx="0">
                  <c:v>0.5</c:v>
                </c:pt>
                <c:pt idx="1">
                  <c:v>0.48</c:v>
                </c:pt>
                <c:pt idx="2">
                  <c:v>0.45</c:v>
                </c:pt>
                <c:pt idx="3">
                  <c:v>0.38</c:v>
                </c:pt>
                <c:pt idx="4">
                  <c:v>0.3</c:v>
                </c:pt>
                <c:pt idx="5">
                  <c:v>0.3</c:v>
                </c:pt>
                <c:pt idx="6">
                  <c:v>0.3</c:v>
                </c:pt>
                <c:pt idx="7">
                  <c:v>0.28999999999999998</c:v>
                </c:pt>
                <c:pt idx="8">
                  <c:v>0.23</c:v>
                </c:pt>
                <c:pt idx="9">
                  <c:v>0.18</c:v>
                </c:pt>
                <c:pt idx="10">
                  <c:v>0.16</c:v>
                </c:pt>
                <c:pt idx="11">
                  <c:v>0.14000000000000001</c:v>
                </c:pt>
                <c:pt idx="12">
                  <c:v>0.09</c:v>
                </c:pt>
                <c:pt idx="13">
                  <c:v>0</c:v>
                </c:pt>
                <c:pt idx="14">
                  <c:v>0</c:v>
                </c:pt>
                <c:pt idx="15">
                  <c:v>0.11</c:v>
                </c:pt>
              </c:numCache>
            </c:numRef>
          </c:val>
          <c:extLst>
            <c:ext xmlns:c16="http://schemas.microsoft.com/office/drawing/2014/chart" uri="{C3380CC4-5D6E-409C-BE32-E72D297353CC}">
              <c16:uniqueId val="{00000001-1111-4692-B89A-9A401FF2C007}"/>
            </c:ext>
          </c:extLst>
        </c:ser>
        <c:dLbls>
          <c:showLegendKey val="0"/>
          <c:showVal val="0"/>
          <c:showCatName val="0"/>
          <c:showSerName val="0"/>
          <c:showPercent val="0"/>
          <c:showBubbleSize val="0"/>
        </c:dLbls>
        <c:gapWidth val="100"/>
        <c:axId val="67606336"/>
        <c:axId val="28984912"/>
      </c:barChart>
      <c:catAx>
        <c:axId val="67606336"/>
        <c:scaling>
          <c:orientation val="maxMin"/>
        </c:scaling>
        <c:delete val="0"/>
        <c:axPos val="l"/>
        <c:numFmt formatCode="@"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28984912"/>
        <c:crosses val="autoZero"/>
        <c:auto val="0"/>
        <c:lblAlgn val="ctr"/>
        <c:lblOffset val="100"/>
        <c:noMultiLvlLbl val="0"/>
      </c:catAx>
      <c:valAx>
        <c:axId val="2898491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606336"/>
        <c:crosses val="max"/>
        <c:crossBetween val="between"/>
      </c:valAx>
      <c:spPr>
        <a:noFill/>
        <a:ln>
          <a:noFill/>
        </a:ln>
        <a:effectLst/>
      </c:spPr>
    </c:plotArea>
    <c:legend>
      <c:legendPos val="t"/>
      <c:layout>
        <c:manualLayout>
          <c:xMode val="edge"/>
          <c:yMode val="edge"/>
          <c:x val="2.3431877769502604E-2"/>
          <c:y val="2.2077568755546555E-2"/>
          <c:w val="0.35805602847419488"/>
          <c:h val="4.657019754208862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stacked"/>
        <c:varyColors val="0"/>
        <c:ser>
          <c:idx val="0"/>
          <c:order val="0"/>
          <c:tx>
            <c:strRef>
              <c:f>'Graph - Vacancy Summary'!$D$20</c:f>
              <c:strCache>
                <c:ptCount val="1"/>
                <c:pt idx="0">
                  <c:v>Skills  shortage vacancies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 - Vacancy Summary'!$B$21:$B$22</c:f>
              <c:strCache>
                <c:ptCount val="2"/>
                <c:pt idx="0">
                  <c:v>Buckinghamshire Thames Valley</c:v>
                </c:pt>
                <c:pt idx="1">
                  <c:v>England</c:v>
                </c:pt>
              </c:strCache>
            </c:strRef>
          </c:cat>
          <c:val>
            <c:numRef>
              <c:f>'Graph - Vacancy Summary'!$D$21:$D$22</c:f>
              <c:numCache>
                <c:formatCode>0%</c:formatCode>
                <c:ptCount val="2"/>
                <c:pt idx="0">
                  <c:v>0.28000000000000003</c:v>
                </c:pt>
                <c:pt idx="1">
                  <c:v>0.25</c:v>
                </c:pt>
              </c:numCache>
            </c:numRef>
          </c:val>
          <c:extLst>
            <c:ext xmlns:c16="http://schemas.microsoft.com/office/drawing/2014/chart" uri="{C3380CC4-5D6E-409C-BE32-E72D297353CC}">
              <c16:uniqueId val="{00000000-77A4-4AC2-9620-7357307EE0D4}"/>
            </c:ext>
          </c:extLst>
        </c:ser>
        <c:ser>
          <c:idx val="1"/>
          <c:order val="1"/>
          <c:tx>
            <c:strRef>
              <c:f>'Graph - Vacancy Summary'!$E$20</c:f>
              <c:strCache>
                <c:ptCount val="1"/>
                <c:pt idx="0">
                  <c:v>Other hard-to-fill vacancies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 - Vacancy Summary'!$B$21:$B$22</c:f>
              <c:strCache>
                <c:ptCount val="2"/>
                <c:pt idx="0">
                  <c:v>Buckinghamshire Thames Valley</c:v>
                </c:pt>
                <c:pt idx="1">
                  <c:v>England</c:v>
                </c:pt>
              </c:strCache>
            </c:strRef>
          </c:cat>
          <c:val>
            <c:numRef>
              <c:f>'Graph - Vacancy Summary'!$E$21:$E$22</c:f>
              <c:numCache>
                <c:formatCode>0%</c:formatCode>
                <c:ptCount val="2"/>
                <c:pt idx="0">
                  <c:v>0.25</c:v>
                </c:pt>
                <c:pt idx="1">
                  <c:v>0.12</c:v>
                </c:pt>
              </c:numCache>
            </c:numRef>
          </c:val>
          <c:extLst>
            <c:ext xmlns:c16="http://schemas.microsoft.com/office/drawing/2014/chart" uri="{C3380CC4-5D6E-409C-BE32-E72D297353CC}">
              <c16:uniqueId val="{00000001-77A4-4AC2-9620-7357307EE0D4}"/>
            </c:ext>
          </c:extLst>
        </c:ser>
        <c:dLbls>
          <c:showLegendKey val="0"/>
          <c:showVal val="0"/>
          <c:showCatName val="0"/>
          <c:showSerName val="0"/>
          <c:showPercent val="0"/>
          <c:showBubbleSize val="0"/>
        </c:dLbls>
        <c:gapWidth val="121"/>
        <c:overlap val="100"/>
        <c:axId val="67440640"/>
        <c:axId val="107169024"/>
      </c:barChart>
      <c:catAx>
        <c:axId val="67440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7169024"/>
        <c:crosses val="autoZero"/>
        <c:auto val="1"/>
        <c:lblAlgn val="ctr"/>
        <c:lblOffset val="100"/>
        <c:noMultiLvlLbl val="0"/>
      </c:catAx>
      <c:valAx>
        <c:axId val="107169024"/>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 of all vacancies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440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n-GB" sz="1100"/>
              <a:t>Proportion of staff not fully proficient, 2019</a:t>
            </a: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3F83-42B8-B24C-657B9899732E}"/>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 - Staff proficiency'!$B$23:$B$24</c:f>
              <c:strCache>
                <c:ptCount val="2"/>
                <c:pt idx="0">
                  <c:v>Buckinghamshire Thames Valley</c:v>
                </c:pt>
                <c:pt idx="1">
                  <c:v>England</c:v>
                </c:pt>
              </c:strCache>
            </c:strRef>
          </c:cat>
          <c:val>
            <c:numRef>
              <c:f>'Graph - Staff proficiency'!$C$23:$C$24</c:f>
              <c:numCache>
                <c:formatCode>0.0%</c:formatCode>
                <c:ptCount val="2"/>
                <c:pt idx="0">
                  <c:v>3.9399999999999998E-2</c:v>
                </c:pt>
                <c:pt idx="1">
                  <c:v>4.58E-2</c:v>
                </c:pt>
              </c:numCache>
            </c:numRef>
          </c:val>
          <c:extLst>
            <c:ext xmlns:c16="http://schemas.microsoft.com/office/drawing/2014/chart" uri="{C3380CC4-5D6E-409C-BE32-E72D297353CC}">
              <c16:uniqueId val="{00000003-3F83-42B8-B24C-657B9899732E}"/>
            </c:ext>
          </c:extLst>
        </c:ser>
        <c:dLbls>
          <c:showLegendKey val="0"/>
          <c:showVal val="0"/>
          <c:showCatName val="0"/>
          <c:showSerName val="0"/>
          <c:showPercent val="0"/>
          <c:showBubbleSize val="0"/>
        </c:dLbls>
        <c:gapWidth val="219"/>
        <c:overlap val="-27"/>
        <c:axId val="98822144"/>
        <c:axId val="30821424"/>
      </c:barChart>
      <c:catAx>
        <c:axId val="98822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821424"/>
        <c:crosses val="autoZero"/>
        <c:auto val="1"/>
        <c:lblAlgn val="ctr"/>
        <c:lblOffset val="100"/>
        <c:noMultiLvlLbl val="0"/>
      </c:catAx>
      <c:valAx>
        <c:axId val="30821424"/>
        <c:scaling>
          <c:orientation val="minMax"/>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 of all staff</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8822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n-GB" sz="1100"/>
              <a:t>Proportion of establishments with any under-utilised staff, 2019</a:t>
            </a: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7BC2-45C9-9E1E-0169C42E3AB6}"/>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 - Staff proficiency'!$B$23:$B$24</c:f>
              <c:strCache>
                <c:ptCount val="2"/>
                <c:pt idx="0">
                  <c:v>Buckinghamshire Thames Valley</c:v>
                </c:pt>
                <c:pt idx="1">
                  <c:v>England</c:v>
                </c:pt>
              </c:strCache>
            </c:strRef>
          </c:cat>
          <c:val>
            <c:numRef>
              <c:f>'Graph - Staff proficiency'!$D$23:$D$24</c:f>
              <c:numCache>
                <c:formatCode>0.0%</c:formatCode>
                <c:ptCount val="2"/>
                <c:pt idx="0">
                  <c:v>0.31</c:v>
                </c:pt>
                <c:pt idx="1">
                  <c:v>0.34</c:v>
                </c:pt>
              </c:numCache>
            </c:numRef>
          </c:val>
          <c:extLst>
            <c:ext xmlns:c16="http://schemas.microsoft.com/office/drawing/2014/chart" uri="{C3380CC4-5D6E-409C-BE32-E72D297353CC}">
              <c16:uniqueId val="{00000003-7BC2-45C9-9E1E-0169C42E3AB6}"/>
            </c:ext>
          </c:extLst>
        </c:ser>
        <c:dLbls>
          <c:showLegendKey val="0"/>
          <c:showVal val="0"/>
          <c:showCatName val="0"/>
          <c:showSerName val="0"/>
          <c:showPercent val="0"/>
          <c:showBubbleSize val="0"/>
        </c:dLbls>
        <c:gapWidth val="219"/>
        <c:overlap val="-27"/>
        <c:axId val="1632847087"/>
        <c:axId val="352562207"/>
      </c:barChart>
      <c:catAx>
        <c:axId val="16328470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2562207"/>
        <c:crosses val="autoZero"/>
        <c:auto val="1"/>
        <c:lblAlgn val="ctr"/>
        <c:lblOffset val="100"/>
        <c:noMultiLvlLbl val="0"/>
      </c:catAx>
      <c:valAx>
        <c:axId val="352562207"/>
        <c:scaling>
          <c:orientation val="minMax"/>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 of establishments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328470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Sheet1!$C$38</c:f>
              <c:strCache>
                <c:ptCount val="1"/>
                <c:pt idx="0">
                  <c:v>Full time</c:v>
                </c:pt>
              </c:strCache>
            </c:strRef>
          </c:tx>
          <c:spPr>
            <a:solidFill>
              <a:schemeClr val="accent6"/>
            </a:solidFill>
            <a:ln>
              <a:noFill/>
            </a:ln>
            <a:effectLst/>
          </c:spPr>
          <c:invertIfNegative val="0"/>
          <c:cat>
            <c:strRef>
              <c:f>Sheet1!$B$39:$B$56</c:f>
              <c:strCache>
                <c:ptCount val="18"/>
                <c:pt idx="0">
                  <c:v>Farming etc</c:v>
                </c:pt>
                <c:pt idx="1">
                  <c:v>Utilities etc</c:v>
                </c:pt>
                <c:pt idx="2">
                  <c:v>Property </c:v>
                </c:pt>
                <c:pt idx="3">
                  <c:v>Financial &amp; insurance </c:v>
                </c:pt>
                <c:pt idx="4">
                  <c:v>Transport &amp; storage </c:v>
                </c:pt>
                <c:pt idx="5">
                  <c:v>Motor trades </c:v>
                </c:pt>
                <c:pt idx="6">
                  <c:v>Public admin &amp; defence </c:v>
                </c:pt>
                <c:pt idx="7">
                  <c:v>Arts, entertainment &amp; recreation</c:v>
                </c:pt>
                <c:pt idx="8">
                  <c:v>Digital tech</c:v>
                </c:pt>
                <c:pt idx="9">
                  <c:v>Construction </c:v>
                </c:pt>
                <c:pt idx="10">
                  <c:v>Hospitality</c:v>
                </c:pt>
                <c:pt idx="11">
                  <c:v>Wholesale </c:v>
                </c:pt>
                <c:pt idx="12">
                  <c:v>Manufacturing </c:v>
                </c:pt>
                <c:pt idx="13">
                  <c:v>Retail </c:v>
                </c:pt>
                <c:pt idx="14">
                  <c:v>Professional, scientific &amp; technical </c:v>
                </c:pt>
                <c:pt idx="15">
                  <c:v>Education </c:v>
                </c:pt>
                <c:pt idx="16">
                  <c:v>Business admin &amp; support services </c:v>
                </c:pt>
                <c:pt idx="17">
                  <c:v>Health </c:v>
                </c:pt>
              </c:strCache>
            </c:strRef>
          </c:cat>
          <c:val>
            <c:numRef>
              <c:f>Sheet1!$C$39:$C$56</c:f>
              <c:numCache>
                <c:formatCode>#,##0</c:formatCode>
                <c:ptCount val="18"/>
                <c:pt idx="0">
                  <c:v>1500</c:v>
                </c:pt>
                <c:pt idx="1">
                  <c:v>3500</c:v>
                </c:pt>
                <c:pt idx="2">
                  <c:v>3500</c:v>
                </c:pt>
                <c:pt idx="3">
                  <c:v>4000</c:v>
                </c:pt>
                <c:pt idx="4">
                  <c:v>5000</c:v>
                </c:pt>
                <c:pt idx="5">
                  <c:v>4000</c:v>
                </c:pt>
                <c:pt idx="6">
                  <c:v>5000</c:v>
                </c:pt>
                <c:pt idx="7">
                  <c:v>6000</c:v>
                </c:pt>
                <c:pt idx="8">
                  <c:v>13000</c:v>
                </c:pt>
                <c:pt idx="9">
                  <c:v>13000</c:v>
                </c:pt>
                <c:pt idx="10">
                  <c:v>7000</c:v>
                </c:pt>
                <c:pt idx="11">
                  <c:v>16000</c:v>
                </c:pt>
                <c:pt idx="12">
                  <c:v>15000</c:v>
                </c:pt>
                <c:pt idx="13">
                  <c:v>8000</c:v>
                </c:pt>
                <c:pt idx="14">
                  <c:v>16000</c:v>
                </c:pt>
                <c:pt idx="15">
                  <c:v>12000</c:v>
                </c:pt>
                <c:pt idx="16">
                  <c:v>16000</c:v>
                </c:pt>
                <c:pt idx="17">
                  <c:v>16000</c:v>
                </c:pt>
              </c:numCache>
            </c:numRef>
          </c:val>
          <c:extLst>
            <c:ext xmlns:c16="http://schemas.microsoft.com/office/drawing/2014/chart" uri="{C3380CC4-5D6E-409C-BE32-E72D297353CC}">
              <c16:uniqueId val="{00000000-0C5B-4587-8B1B-9384835B3BBC}"/>
            </c:ext>
          </c:extLst>
        </c:ser>
        <c:ser>
          <c:idx val="1"/>
          <c:order val="1"/>
          <c:tx>
            <c:strRef>
              <c:f>Sheet1!$D$38</c:f>
              <c:strCache>
                <c:ptCount val="1"/>
                <c:pt idx="0">
                  <c:v>Part time</c:v>
                </c:pt>
              </c:strCache>
            </c:strRef>
          </c:tx>
          <c:spPr>
            <a:solidFill>
              <a:schemeClr val="accent1"/>
            </a:solidFill>
            <a:ln>
              <a:noFill/>
            </a:ln>
            <a:effectLst/>
          </c:spPr>
          <c:invertIfNegative val="0"/>
          <c:cat>
            <c:strRef>
              <c:f>Sheet1!$B$39:$B$56</c:f>
              <c:strCache>
                <c:ptCount val="18"/>
                <c:pt idx="0">
                  <c:v>Farming etc</c:v>
                </c:pt>
                <c:pt idx="1">
                  <c:v>Utilities etc</c:v>
                </c:pt>
                <c:pt idx="2">
                  <c:v>Property </c:v>
                </c:pt>
                <c:pt idx="3">
                  <c:v>Financial &amp; insurance </c:v>
                </c:pt>
                <c:pt idx="4">
                  <c:v>Transport &amp; storage </c:v>
                </c:pt>
                <c:pt idx="5">
                  <c:v>Motor trades </c:v>
                </c:pt>
                <c:pt idx="6">
                  <c:v>Public admin &amp; defence </c:v>
                </c:pt>
                <c:pt idx="7">
                  <c:v>Arts, entertainment &amp; recreation</c:v>
                </c:pt>
                <c:pt idx="8">
                  <c:v>Digital tech</c:v>
                </c:pt>
                <c:pt idx="9">
                  <c:v>Construction </c:v>
                </c:pt>
                <c:pt idx="10">
                  <c:v>Hospitality</c:v>
                </c:pt>
                <c:pt idx="11">
                  <c:v>Wholesale </c:v>
                </c:pt>
                <c:pt idx="12">
                  <c:v>Manufacturing </c:v>
                </c:pt>
                <c:pt idx="13">
                  <c:v>Retail </c:v>
                </c:pt>
                <c:pt idx="14">
                  <c:v>Professional, scientific &amp; technical </c:v>
                </c:pt>
                <c:pt idx="15">
                  <c:v>Education </c:v>
                </c:pt>
                <c:pt idx="16">
                  <c:v>Business admin &amp; support services </c:v>
                </c:pt>
                <c:pt idx="17">
                  <c:v>Health </c:v>
                </c:pt>
              </c:strCache>
            </c:strRef>
          </c:cat>
          <c:val>
            <c:numRef>
              <c:f>Sheet1!$D$39:$D$56</c:f>
              <c:numCache>
                <c:formatCode>#,##0</c:formatCode>
                <c:ptCount val="18"/>
                <c:pt idx="0">
                  <c:v>350</c:v>
                </c:pt>
                <c:pt idx="1">
                  <c:v>150</c:v>
                </c:pt>
                <c:pt idx="2">
                  <c:v>1500</c:v>
                </c:pt>
                <c:pt idx="3">
                  <c:v>900</c:v>
                </c:pt>
                <c:pt idx="4">
                  <c:v>1750</c:v>
                </c:pt>
                <c:pt idx="5">
                  <c:v>800</c:v>
                </c:pt>
                <c:pt idx="6">
                  <c:v>1250</c:v>
                </c:pt>
                <c:pt idx="7">
                  <c:v>6000</c:v>
                </c:pt>
                <c:pt idx="8">
                  <c:v>2500</c:v>
                </c:pt>
                <c:pt idx="9">
                  <c:v>2250</c:v>
                </c:pt>
                <c:pt idx="10">
                  <c:v>8000</c:v>
                </c:pt>
                <c:pt idx="11">
                  <c:v>1750</c:v>
                </c:pt>
                <c:pt idx="12">
                  <c:v>2000</c:v>
                </c:pt>
                <c:pt idx="13">
                  <c:v>12000</c:v>
                </c:pt>
                <c:pt idx="14">
                  <c:v>5000</c:v>
                </c:pt>
                <c:pt idx="15">
                  <c:v>10000</c:v>
                </c:pt>
                <c:pt idx="16">
                  <c:v>8000</c:v>
                </c:pt>
                <c:pt idx="17">
                  <c:v>11000</c:v>
                </c:pt>
              </c:numCache>
            </c:numRef>
          </c:val>
          <c:extLst>
            <c:ext xmlns:c16="http://schemas.microsoft.com/office/drawing/2014/chart" uri="{C3380CC4-5D6E-409C-BE32-E72D297353CC}">
              <c16:uniqueId val="{00000001-0C5B-4587-8B1B-9384835B3BBC}"/>
            </c:ext>
          </c:extLst>
        </c:ser>
        <c:dLbls>
          <c:showLegendKey val="0"/>
          <c:showVal val="0"/>
          <c:showCatName val="0"/>
          <c:showSerName val="0"/>
          <c:showPercent val="0"/>
          <c:showBubbleSize val="0"/>
        </c:dLbls>
        <c:gapWidth val="108"/>
        <c:overlap val="100"/>
        <c:axId val="2049930768"/>
        <c:axId val="2049926608"/>
      </c:barChart>
      <c:catAx>
        <c:axId val="20499307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49926608"/>
        <c:crosses val="autoZero"/>
        <c:auto val="1"/>
        <c:lblAlgn val="ctr"/>
        <c:lblOffset val="100"/>
        <c:noMultiLvlLbl val="0"/>
      </c:catAx>
      <c:valAx>
        <c:axId val="204992660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49930768"/>
        <c:crosses val="autoZero"/>
        <c:crossBetween val="between"/>
      </c:valAx>
      <c:spPr>
        <a:noFill/>
        <a:ln>
          <a:noFill/>
        </a:ln>
        <a:effectLst/>
      </c:spPr>
    </c:plotArea>
    <c:legend>
      <c:legendPos val="b"/>
      <c:layout>
        <c:manualLayout>
          <c:xMode val="edge"/>
          <c:yMode val="edge"/>
          <c:x val="0.39167142150709422"/>
          <c:y val="0.70374581617664766"/>
          <c:w val="0.16512736632558611"/>
          <c:h val="5.1605865780538898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5772484961119"/>
          <c:y val="9.6355514564175987E-2"/>
          <c:w val="0.52874260282682051"/>
          <c:h val="0.77612971018482835"/>
        </c:manualLayout>
      </c:layout>
      <c:radarChart>
        <c:radarStyle val="marker"/>
        <c:varyColors val="0"/>
        <c:ser>
          <c:idx val="0"/>
          <c:order val="0"/>
          <c:tx>
            <c:strRef>
              <c:f>'Chart B1'!$C$25</c:f>
              <c:strCache>
                <c:ptCount val="1"/>
                <c:pt idx="0">
                  <c:v>England</c:v>
                </c:pt>
              </c:strCache>
            </c:strRef>
          </c:tx>
          <c:spPr>
            <a:ln w="28575" cap="rnd">
              <a:solidFill>
                <a:srgbClr val="7030A0"/>
              </a:solidFill>
              <a:round/>
            </a:ln>
            <a:effectLst/>
          </c:spPr>
          <c:marker>
            <c:symbol val="none"/>
          </c:marker>
          <c:cat>
            <c:strRef>
              <c:f>'Chart B1'!$B$26:$B$43</c:f>
              <c:strCache>
                <c:ptCount val="18"/>
                <c:pt idx="0">
                  <c:v>Agriculture etc</c:v>
                </c:pt>
                <c:pt idx="1">
                  <c:v>Mining, quarrying &amp; utilities </c:v>
                </c:pt>
                <c:pt idx="2">
                  <c:v>Manufacturing </c:v>
                </c:pt>
                <c:pt idx="3">
                  <c:v>Construction </c:v>
                </c:pt>
                <c:pt idx="4">
                  <c:v>Motor trades </c:v>
                </c:pt>
                <c:pt idx="5">
                  <c:v>Wholesale </c:v>
                </c:pt>
                <c:pt idx="6">
                  <c:v>Retail </c:v>
                </c:pt>
                <c:pt idx="7">
                  <c:v>Transport &amp; storage </c:v>
                </c:pt>
                <c:pt idx="8">
                  <c:v>Hospitality</c:v>
                </c:pt>
                <c:pt idx="9">
                  <c:v>Info &amp; comms</c:v>
                </c:pt>
                <c:pt idx="10">
                  <c:v>Financial &amp; insurance </c:v>
                </c:pt>
                <c:pt idx="11">
                  <c:v>Property </c:v>
                </c:pt>
                <c:pt idx="12">
                  <c:v>Professional, scientific &amp; technical </c:v>
                </c:pt>
                <c:pt idx="13">
                  <c:v>Business admin &amp; support services </c:v>
                </c:pt>
                <c:pt idx="14">
                  <c:v>Public admin &amp; defence </c:v>
                </c:pt>
                <c:pt idx="15">
                  <c:v>Education </c:v>
                </c:pt>
                <c:pt idx="16">
                  <c:v>Health </c:v>
                </c:pt>
                <c:pt idx="17">
                  <c:v>Arts, ent, recreation &amp; other services </c:v>
                </c:pt>
              </c:strCache>
            </c:strRef>
          </c:cat>
          <c:val>
            <c:numRef>
              <c:f>'Chart B1'!$C$26:$C$43</c:f>
              <c:numCache>
                <c:formatCode>General</c:formatCode>
                <c:ptCount val="18"/>
                <c:pt idx="0" formatCode="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numCache>
            </c:numRef>
          </c:val>
          <c:extLst>
            <c:ext xmlns:c16="http://schemas.microsoft.com/office/drawing/2014/chart" uri="{C3380CC4-5D6E-409C-BE32-E72D297353CC}">
              <c16:uniqueId val="{00000000-BFDB-4886-A9E2-0154CC4849FE}"/>
            </c:ext>
          </c:extLst>
        </c:ser>
        <c:ser>
          <c:idx val="1"/>
          <c:order val="1"/>
          <c:tx>
            <c:strRef>
              <c:f>'Chart B1'!$D$25</c:f>
              <c:strCache>
                <c:ptCount val="1"/>
                <c:pt idx="0">
                  <c:v>Bucks</c:v>
                </c:pt>
              </c:strCache>
            </c:strRef>
          </c:tx>
          <c:spPr>
            <a:ln w="28575" cap="rnd">
              <a:solidFill>
                <a:schemeClr val="accent1"/>
              </a:solidFill>
              <a:round/>
            </a:ln>
            <a:effectLst/>
          </c:spPr>
          <c:marker>
            <c:symbol val="none"/>
          </c:marker>
          <c:dLbls>
            <c:dLbl>
              <c:idx val="3"/>
              <c:layout>
                <c:manualLayout>
                  <c:x val="-2.8805672501661866E-2"/>
                  <c:y val="-3.118178983473708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FDB-4886-A9E2-0154CC4849FE}"/>
                </c:ext>
              </c:extLst>
            </c:dLbl>
            <c:dLbl>
              <c:idx val="5"/>
              <c:layout>
                <c:manualLayout>
                  <c:x val="-5.9827165964990027E-2"/>
                  <c:y val="-5.92454006859994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FDB-4886-A9E2-0154CC4849FE}"/>
                </c:ext>
              </c:extLst>
            </c:dLbl>
            <c:dLbl>
              <c:idx val="9"/>
              <c:layout>
                <c:manualLayout>
                  <c:x val="-2.8805672501661946E-2"/>
                  <c:y val="-8.41908325537885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FDB-4886-A9E2-0154CC4849F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B1'!$B$26:$B$43</c:f>
              <c:strCache>
                <c:ptCount val="18"/>
                <c:pt idx="0">
                  <c:v>Agriculture etc</c:v>
                </c:pt>
                <c:pt idx="1">
                  <c:v>Mining, quarrying &amp; utilities </c:v>
                </c:pt>
                <c:pt idx="2">
                  <c:v>Manufacturing </c:v>
                </c:pt>
                <c:pt idx="3">
                  <c:v>Construction </c:v>
                </c:pt>
                <c:pt idx="4">
                  <c:v>Motor trades </c:v>
                </c:pt>
                <c:pt idx="5">
                  <c:v>Wholesale </c:v>
                </c:pt>
                <c:pt idx="6">
                  <c:v>Retail </c:v>
                </c:pt>
                <c:pt idx="7">
                  <c:v>Transport &amp; storage </c:v>
                </c:pt>
                <c:pt idx="8">
                  <c:v>Hospitality</c:v>
                </c:pt>
                <c:pt idx="9">
                  <c:v>Info &amp; comms</c:v>
                </c:pt>
                <c:pt idx="10">
                  <c:v>Financial &amp; insurance </c:v>
                </c:pt>
                <c:pt idx="11">
                  <c:v>Property </c:v>
                </c:pt>
                <c:pt idx="12">
                  <c:v>Professional, scientific &amp; technical </c:v>
                </c:pt>
                <c:pt idx="13">
                  <c:v>Business admin &amp; support services </c:v>
                </c:pt>
                <c:pt idx="14">
                  <c:v>Public admin &amp; defence </c:v>
                </c:pt>
                <c:pt idx="15">
                  <c:v>Education </c:v>
                </c:pt>
                <c:pt idx="16">
                  <c:v>Health </c:v>
                </c:pt>
                <c:pt idx="17">
                  <c:v>Arts, ent, recreation &amp; other services </c:v>
                </c:pt>
              </c:strCache>
            </c:strRef>
          </c:cat>
          <c:val>
            <c:numRef>
              <c:f>'Chart B1'!$D$26:$D$43</c:f>
              <c:numCache>
                <c:formatCode>0.0</c:formatCode>
                <c:ptCount val="18"/>
                <c:pt idx="0">
                  <c:v>1.237953613316384</c:v>
                </c:pt>
                <c:pt idx="1">
                  <c:v>1.2410280014289248</c:v>
                </c:pt>
                <c:pt idx="2">
                  <c:v>0.91111651070157285</c:v>
                </c:pt>
                <c:pt idx="3">
                  <c:v>1.4066730712888962</c:v>
                </c:pt>
                <c:pt idx="4">
                  <c:v>1.1793280567386257</c:v>
                </c:pt>
                <c:pt idx="5">
                  <c:v>1.9084096791421878</c:v>
                </c:pt>
                <c:pt idx="6">
                  <c:v>0.89347507344069432</c:v>
                </c:pt>
                <c:pt idx="7">
                  <c:v>0.55938874094258995</c:v>
                </c:pt>
                <c:pt idx="8">
                  <c:v>0.8710655169620436</c:v>
                </c:pt>
                <c:pt idx="9">
                  <c:v>1.3441379190610947</c:v>
                </c:pt>
                <c:pt idx="10">
                  <c:v>0.58707778263085098</c:v>
                </c:pt>
                <c:pt idx="11">
                  <c:v>1.0187599238549736</c:v>
                </c:pt>
                <c:pt idx="12">
                  <c:v>0.97012197523261934</c:v>
                </c:pt>
                <c:pt idx="13">
                  <c:v>1.1154477869986168</c:v>
                </c:pt>
                <c:pt idx="14">
                  <c:v>0.69277348693444596</c:v>
                </c:pt>
                <c:pt idx="15">
                  <c:v>1.0185152296329782</c:v>
                </c:pt>
                <c:pt idx="16">
                  <c:v>0.85186819796712288</c:v>
                </c:pt>
                <c:pt idx="17">
                  <c:v>1.1898109727985244</c:v>
                </c:pt>
              </c:numCache>
            </c:numRef>
          </c:val>
          <c:extLst>
            <c:ext xmlns:c16="http://schemas.microsoft.com/office/drawing/2014/chart" uri="{C3380CC4-5D6E-409C-BE32-E72D297353CC}">
              <c16:uniqueId val="{00000004-BFDB-4886-A9E2-0154CC4849FE}"/>
            </c:ext>
          </c:extLst>
        </c:ser>
        <c:dLbls>
          <c:showLegendKey val="0"/>
          <c:showVal val="0"/>
          <c:showCatName val="0"/>
          <c:showSerName val="0"/>
          <c:showPercent val="0"/>
          <c:showBubbleSize val="0"/>
        </c:dLbls>
        <c:axId val="1973286863"/>
        <c:axId val="1973286447"/>
      </c:radarChart>
      <c:catAx>
        <c:axId val="19732868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73286447"/>
        <c:crosses val="autoZero"/>
        <c:auto val="1"/>
        <c:lblAlgn val="ctr"/>
        <c:lblOffset val="100"/>
        <c:noMultiLvlLbl val="0"/>
      </c:catAx>
      <c:valAx>
        <c:axId val="1973286447"/>
        <c:scaling>
          <c:orientation val="minMax"/>
        </c:scaling>
        <c:delete val="0"/>
        <c:axPos val="l"/>
        <c:majorGridlines>
          <c:spPr>
            <a:ln w="9525" cap="flat" cmpd="sng" algn="ctr">
              <a:solidFill>
                <a:schemeClr val="tx1">
                  <a:lumMod val="65000"/>
                  <a:lumOff val="3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73286863"/>
        <c:crosses val="autoZero"/>
        <c:crossBetween val="between"/>
      </c:valAx>
      <c:spPr>
        <a:noFill/>
        <a:ln>
          <a:noFill/>
        </a:ln>
        <a:effectLst/>
      </c:spPr>
    </c:plotArea>
    <c:legend>
      <c:legendPos val="t"/>
      <c:layout>
        <c:manualLayout>
          <c:xMode val="edge"/>
          <c:yMode val="edge"/>
          <c:x val="0.74649875287328216"/>
          <c:y val="0.84790209790209803"/>
          <c:w val="0.2440625356613032"/>
          <c:h val="4.916992456362535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'Chart B2'!$C$21</c:f>
              <c:strCache>
                <c:ptCount val="1"/>
                <c:pt idx="0">
                  <c:v>Bucks workers</c:v>
                </c:pt>
              </c:strCache>
            </c:strRef>
          </c:tx>
          <c:spPr>
            <a:solidFill>
              <a:schemeClr val="accent1"/>
            </a:solidFill>
            <a:ln>
              <a:noFill/>
            </a:ln>
            <a:effectLst/>
          </c:spPr>
          <c:invertIfNegative val="0"/>
          <c:cat>
            <c:strRef>
              <c:f>'Chart B2'!$A$22:$A$30</c:f>
              <c:strCache>
                <c:ptCount val="9"/>
                <c:pt idx="0">
                  <c:v>Managers, directors and senior officials</c:v>
                </c:pt>
                <c:pt idx="1">
                  <c:v>Professional occupations </c:v>
                </c:pt>
                <c:pt idx="2">
                  <c:v>Associate prof &amp; tech occupations</c:v>
                </c:pt>
                <c:pt idx="3">
                  <c:v>Administrative and secretarial occupations </c:v>
                </c:pt>
                <c:pt idx="4">
                  <c:v>Skilled trades occupations </c:v>
                </c:pt>
                <c:pt idx="5">
                  <c:v>Caring, leisure and other service occupations </c:v>
                </c:pt>
                <c:pt idx="6">
                  <c:v>Sales and customer service occupations </c:v>
                </c:pt>
                <c:pt idx="7">
                  <c:v>Process, plant and machine operatives</c:v>
                </c:pt>
                <c:pt idx="8">
                  <c:v>Elementary occupations</c:v>
                </c:pt>
              </c:strCache>
            </c:strRef>
          </c:cat>
          <c:val>
            <c:numRef>
              <c:f>'Chart B2'!$C$22:$C$30</c:f>
              <c:numCache>
                <c:formatCode>0%</c:formatCode>
                <c:ptCount val="9"/>
                <c:pt idx="0">
                  <c:v>0.13039686000872219</c:v>
                </c:pt>
                <c:pt idx="1">
                  <c:v>0.21151330135194069</c:v>
                </c:pt>
                <c:pt idx="2">
                  <c:v>0.19973833406018315</c:v>
                </c:pt>
                <c:pt idx="3">
                  <c:v>0.11818578281726995</c:v>
                </c:pt>
                <c:pt idx="4">
                  <c:v>0.1094635848233755</c:v>
                </c:pt>
                <c:pt idx="5">
                  <c:v>6.9777583951155686E-2</c:v>
                </c:pt>
                <c:pt idx="6">
                  <c:v>3.9686000872219802E-2</c:v>
                </c:pt>
                <c:pt idx="7">
                  <c:v>2.7911033580462277E-2</c:v>
                </c:pt>
                <c:pt idx="8">
                  <c:v>9.3327518534670736E-2</c:v>
                </c:pt>
              </c:numCache>
            </c:numRef>
          </c:val>
          <c:extLst>
            <c:ext xmlns:c16="http://schemas.microsoft.com/office/drawing/2014/chart" uri="{C3380CC4-5D6E-409C-BE32-E72D297353CC}">
              <c16:uniqueId val="{00000000-322E-4FAE-A9C3-35F0BF7192A2}"/>
            </c:ext>
          </c:extLst>
        </c:ser>
        <c:ser>
          <c:idx val="1"/>
          <c:order val="1"/>
          <c:tx>
            <c:strRef>
              <c:f>'Chart B2'!$D$21</c:f>
              <c:strCache>
                <c:ptCount val="1"/>
                <c:pt idx="0">
                  <c:v>England </c:v>
                </c:pt>
              </c:strCache>
            </c:strRef>
          </c:tx>
          <c:spPr>
            <a:solidFill>
              <a:schemeClr val="accent2"/>
            </a:solidFill>
            <a:ln>
              <a:noFill/>
            </a:ln>
            <a:effectLst/>
          </c:spPr>
          <c:invertIfNegative val="0"/>
          <c:cat>
            <c:strRef>
              <c:f>'Chart B2'!$A$22:$A$30</c:f>
              <c:strCache>
                <c:ptCount val="9"/>
                <c:pt idx="0">
                  <c:v>Managers, directors and senior officials</c:v>
                </c:pt>
                <c:pt idx="1">
                  <c:v>Professional occupations </c:v>
                </c:pt>
                <c:pt idx="2">
                  <c:v>Associate prof &amp; tech occupations</c:v>
                </c:pt>
                <c:pt idx="3">
                  <c:v>Administrative and secretarial occupations </c:v>
                </c:pt>
                <c:pt idx="4">
                  <c:v>Skilled trades occupations </c:v>
                </c:pt>
                <c:pt idx="5">
                  <c:v>Caring, leisure and other service occupations </c:v>
                </c:pt>
                <c:pt idx="6">
                  <c:v>Sales and customer service occupations </c:v>
                </c:pt>
                <c:pt idx="7">
                  <c:v>Process, plant and machine operatives</c:v>
                </c:pt>
                <c:pt idx="8">
                  <c:v>Elementary occupations</c:v>
                </c:pt>
              </c:strCache>
            </c:strRef>
          </c:cat>
          <c:val>
            <c:numRef>
              <c:f>'Chart B2'!$D$22:$D$30</c:f>
              <c:numCache>
                <c:formatCode>0%</c:formatCode>
                <c:ptCount val="9"/>
                <c:pt idx="0">
                  <c:v>0.11235057698636013</c:v>
                </c:pt>
                <c:pt idx="1">
                  <c:v>0.23427014275836824</c:v>
                </c:pt>
                <c:pt idx="2">
                  <c:v>0.15657202438835008</c:v>
                </c:pt>
                <c:pt idx="3">
                  <c:v>0.10279637798245192</c:v>
                </c:pt>
                <c:pt idx="4">
                  <c:v>8.9071460527921253E-2</c:v>
                </c:pt>
                <c:pt idx="5">
                  <c:v>8.9115829873140651E-2</c:v>
                </c:pt>
                <c:pt idx="6">
                  <c:v>6.9685754112483692E-2</c:v>
                </c:pt>
                <c:pt idx="7">
                  <c:v>5.5613276787067817E-2</c:v>
                </c:pt>
                <c:pt idx="8">
                  <c:v>9.0524556583856219E-2</c:v>
                </c:pt>
              </c:numCache>
            </c:numRef>
          </c:val>
          <c:extLst>
            <c:ext xmlns:c16="http://schemas.microsoft.com/office/drawing/2014/chart" uri="{C3380CC4-5D6E-409C-BE32-E72D297353CC}">
              <c16:uniqueId val="{00000001-322E-4FAE-A9C3-35F0BF7192A2}"/>
            </c:ext>
          </c:extLst>
        </c:ser>
        <c:dLbls>
          <c:showLegendKey val="0"/>
          <c:showVal val="0"/>
          <c:showCatName val="0"/>
          <c:showSerName val="0"/>
          <c:showPercent val="0"/>
          <c:showBubbleSize val="0"/>
        </c:dLbls>
        <c:gapWidth val="182"/>
        <c:axId val="1336675567"/>
        <c:axId val="1336679311"/>
      </c:barChart>
      <c:catAx>
        <c:axId val="133667556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336679311"/>
        <c:crosses val="autoZero"/>
        <c:auto val="1"/>
        <c:lblAlgn val="ctr"/>
        <c:lblOffset val="100"/>
        <c:noMultiLvlLbl val="0"/>
      </c:catAx>
      <c:valAx>
        <c:axId val="1336679311"/>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336675567"/>
        <c:crosses val="autoZero"/>
        <c:crossBetween val="between"/>
      </c:valAx>
      <c:spPr>
        <a:noFill/>
        <a:ln>
          <a:noFill/>
        </a:ln>
        <a:effectLst/>
      </c:spPr>
    </c:plotArea>
    <c:legend>
      <c:legendPos val="r"/>
      <c:layout>
        <c:manualLayout>
          <c:xMode val="edge"/>
          <c:yMode val="edge"/>
          <c:x val="0.5579300281191788"/>
          <c:y val="0.68431095880558046"/>
          <c:w val="0.22271777835888595"/>
          <c:h val="0.13357955595932935"/>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'Chart B2'!$B$21</c:f>
              <c:strCache>
                <c:ptCount val="1"/>
                <c:pt idx="0">
                  <c:v>Bucks residents</c:v>
                </c:pt>
              </c:strCache>
            </c:strRef>
          </c:tx>
          <c:spPr>
            <a:solidFill>
              <a:schemeClr val="accent1"/>
            </a:solidFill>
            <a:ln>
              <a:noFill/>
            </a:ln>
            <a:effectLst/>
          </c:spPr>
          <c:invertIfNegative val="0"/>
          <c:cat>
            <c:strRef>
              <c:f>'Chart B2'!$A$22:$A$30</c:f>
              <c:strCache>
                <c:ptCount val="9"/>
                <c:pt idx="0">
                  <c:v>Managers, directors and senior officials</c:v>
                </c:pt>
                <c:pt idx="1">
                  <c:v>Professional occupations </c:v>
                </c:pt>
                <c:pt idx="2">
                  <c:v>Associate prof &amp; tech occupations</c:v>
                </c:pt>
                <c:pt idx="3">
                  <c:v>Administrative and secretarial occupations </c:v>
                </c:pt>
                <c:pt idx="4">
                  <c:v>Skilled trades occupations </c:v>
                </c:pt>
                <c:pt idx="5">
                  <c:v>Caring, leisure and other service occupations </c:v>
                </c:pt>
                <c:pt idx="6">
                  <c:v>Sales and customer service occupations </c:v>
                </c:pt>
                <c:pt idx="7">
                  <c:v>Process, plant and machine operatives</c:v>
                </c:pt>
                <c:pt idx="8">
                  <c:v>Elementary occupations</c:v>
                </c:pt>
              </c:strCache>
            </c:strRef>
          </c:cat>
          <c:val>
            <c:numRef>
              <c:f>'Chart B2'!$B$22:$B$30</c:f>
              <c:numCache>
                <c:formatCode>0%</c:formatCode>
                <c:ptCount val="9"/>
                <c:pt idx="0">
                  <c:v>0.15022590361445784</c:v>
                </c:pt>
                <c:pt idx="1">
                  <c:v>0.22251506024096385</c:v>
                </c:pt>
                <c:pt idx="2">
                  <c:v>0.21046686746987953</c:v>
                </c:pt>
                <c:pt idx="3">
                  <c:v>0.10655120481927711</c:v>
                </c:pt>
                <c:pt idx="4">
                  <c:v>9.8268072289156627E-2</c:v>
                </c:pt>
                <c:pt idx="5">
                  <c:v>7.1536144578313254E-2</c:v>
                </c:pt>
                <c:pt idx="6">
                  <c:v>3.8027108433734941E-2</c:v>
                </c:pt>
                <c:pt idx="7">
                  <c:v>3.2003012048192774E-2</c:v>
                </c:pt>
                <c:pt idx="8">
                  <c:v>7.0406626506024098E-2</c:v>
                </c:pt>
              </c:numCache>
            </c:numRef>
          </c:val>
          <c:extLst>
            <c:ext xmlns:c16="http://schemas.microsoft.com/office/drawing/2014/chart" uri="{C3380CC4-5D6E-409C-BE32-E72D297353CC}">
              <c16:uniqueId val="{00000000-20B5-45C6-9210-05F0888893CB}"/>
            </c:ext>
          </c:extLst>
        </c:ser>
        <c:ser>
          <c:idx val="1"/>
          <c:order val="1"/>
          <c:tx>
            <c:strRef>
              <c:f>'Chart B2'!$C$21</c:f>
              <c:strCache>
                <c:ptCount val="1"/>
                <c:pt idx="0">
                  <c:v>Bucks workers</c:v>
                </c:pt>
              </c:strCache>
            </c:strRef>
          </c:tx>
          <c:spPr>
            <a:solidFill>
              <a:schemeClr val="accent2"/>
            </a:solidFill>
            <a:ln>
              <a:noFill/>
            </a:ln>
            <a:effectLst/>
          </c:spPr>
          <c:invertIfNegative val="0"/>
          <c:cat>
            <c:strRef>
              <c:f>'Chart B2'!$A$22:$A$30</c:f>
              <c:strCache>
                <c:ptCount val="9"/>
                <c:pt idx="0">
                  <c:v>Managers, directors and senior officials</c:v>
                </c:pt>
                <c:pt idx="1">
                  <c:v>Professional occupations </c:v>
                </c:pt>
                <c:pt idx="2">
                  <c:v>Associate prof &amp; tech occupations</c:v>
                </c:pt>
                <c:pt idx="3">
                  <c:v>Administrative and secretarial occupations </c:v>
                </c:pt>
                <c:pt idx="4">
                  <c:v>Skilled trades occupations </c:v>
                </c:pt>
                <c:pt idx="5">
                  <c:v>Caring, leisure and other service occupations </c:v>
                </c:pt>
                <c:pt idx="6">
                  <c:v>Sales and customer service occupations </c:v>
                </c:pt>
                <c:pt idx="7">
                  <c:v>Process, plant and machine operatives</c:v>
                </c:pt>
                <c:pt idx="8">
                  <c:v>Elementary occupations</c:v>
                </c:pt>
              </c:strCache>
            </c:strRef>
          </c:cat>
          <c:val>
            <c:numRef>
              <c:f>'Chart B2'!$C$22:$C$30</c:f>
              <c:numCache>
                <c:formatCode>0%</c:formatCode>
                <c:ptCount val="9"/>
                <c:pt idx="0">
                  <c:v>0.13039686000872219</c:v>
                </c:pt>
                <c:pt idx="1">
                  <c:v>0.21151330135194069</c:v>
                </c:pt>
                <c:pt idx="2">
                  <c:v>0.19973833406018315</c:v>
                </c:pt>
                <c:pt idx="3">
                  <c:v>0.11818578281726995</c:v>
                </c:pt>
                <c:pt idx="4">
                  <c:v>0.1094635848233755</c:v>
                </c:pt>
                <c:pt idx="5">
                  <c:v>6.9777583951155686E-2</c:v>
                </c:pt>
                <c:pt idx="6">
                  <c:v>3.9686000872219802E-2</c:v>
                </c:pt>
                <c:pt idx="7">
                  <c:v>2.7911033580462277E-2</c:v>
                </c:pt>
                <c:pt idx="8">
                  <c:v>9.3327518534670736E-2</c:v>
                </c:pt>
              </c:numCache>
            </c:numRef>
          </c:val>
          <c:extLst>
            <c:ext xmlns:c16="http://schemas.microsoft.com/office/drawing/2014/chart" uri="{C3380CC4-5D6E-409C-BE32-E72D297353CC}">
              <c16:uniqueId val="{00000001-20B5-45C6-9210-05F0888893CB}"/>
            </c:ext>
          </c:extLst>
        </c:ser>
        <c:dLbls>
          <c:showLegendKey val="0"/>
          <c:showVal val="0"/>
          <c:showCatName val="0"/>
          <c:showSerName val="0"/>
          <c:showPercent val="0"/>
          <c:showBubbleSize val="0"/>
        </c:dLbls>
        <c:gapWidth val="182"/>
        <c:axId val="1336675567"/>
        <c:axId val="1336679311"/>
      </c:barChart>
      <c:catAx>
        <c:axId val="133667556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336679311"/>
        <c:crosses val="autoZero"/>
        <c:auto val="1"/>
        <c:lblAlgn val="ctr"/>
        <c:lblOffset val="100"/>
        <c:noMultiLvlLbl val="0"/>
      </c:catAx>
      <c:valAx>
        <c:axId val="1336679311"/>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336675567"/>
        <c:crosses val="autoZero"/>
        <c:crossBetween val="between"/>
      </c:valAx>
      <c:spPr>
        <a:noFill/>
        <a:ln>
          <a:noFill/>
        </a:ln>
        <a:effectLst/>
      </c:spPr>
    </c:plotArea>
    <c:legend>
      <c:legendPos val="r"/>
      <c:layout>
        <c:manualLayout>
          <c:xMode val="edge"/>
          <c:yMode val="edge"/>
          <c:x val="0.54562990511794884"/>
          <c:y val="0.72417220286746109"/>
          <c:w val="0.16407298718656477"/>
          <c:h val="0.12729963664784774"/>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Data!$B$8</c:f>
              <c:strCache>
                <c:ptCount val="1"/>
                <c:pt idx="0">
                  <c:v>England - APS</c:v>
                </c:pt>
              </c:strCache>
            </c:strRef>
          </c:tx>
          <c:spPr>
            <a:ln w="28575" cap="rnd">
              <a:solidFill>
                <a:schemeClr val="accent1"/>
              </a:solidFill>
              <a:round/>
            </a:ln>
            <a:effectLst/>
          </c:spPr>
          <c:marker>
            <c:symbol val="none"/>
          </c:marker>
          <c:cat>
            <c:strRef>
              <c:f>Data!$A$9:$A$76</c:f>
              <c:strCache>
                <c:ptCount val="68"/>
                <c:pt idx="0">
                  <c:v>Jan 2004-Dec 2004</c:v>
                </c:pt>
                <c:pt idx="1">
                  <c:v>Apr 2004-Mar 2005</c:v>
                </c:pt>
                <c:pt idx="2">
                  <c:v>Jul 2004-Jun 2005</c:v>
                </c:pt>
                <c:pt idx="3">
                  <c:v>Oct 2004-Sep 2005</c:v>
                </c:pt>
                <c:pt idx="4">
                  <c:v>Jan 2005-Dec 2005</c:v>
                </c:pt>
                <c:pt idx="5">
                  <c:v>Apr 2005-Mar 2006</c:v>
                </c:pt>
                <c:pt idx="6">
                  <c:v>Jul 2005-Jun 2006</c:v>
                </c:pt>
                <c:pt idx="7">
                  <c:v>Oct 2005-Sep 2006</c:v>
                </c:pt>
                <c:pt idx="8">
                  <c:v>Jan 2006-Dec 2006</c:v>
                </c:pt>
                <c:pt idx="9">
                  <c:v>Apr 2006-Mar 2007</c:v>
                </c:pt>
                <c:pt idx="10">
                  <c:v>Jul 2006-Jun 2007</c:v>
                </c:pt>
                <c:pt idx="11">
                  <c:v>Oct 2006-Sep 2007</c:v>
                </c:pt>
                <c:pt idx="12">
                  <c:v>Jan 2007-Dec 2007</c:v>
                </c:pt>
                <c:pt idx="13">
                  <c:v>Apr 2007-Mar 2008</c:v>
                </c:pt>
                <c:pt idx="14">
                  <c:v>Jul 2007-Jun 2008</c:v>
                </c:pt>
                <c:pt idx="15">
                  <c:v>Oct 2007-Sep 2008</c:v>
                </c:pt>
                <c:pt idx="16">
                  <c:v>Jan 2008-Dec 2008</c:v>
                </c:pt>
                <c:pt idx="17">
                  <c:v>Apr 2008-Mar 2009</c:v>
                </c:pt>
                <c:pt idx="18">
                  <c:v>Jul 2008-Jun 2009</c:v>
                </c:pt>
                <c:pt idx="19">
                  <c:v>Oct 2008-Sep 2009</c:v>
                </c:pt>
                <c:pt idx="20">
                  <c:v>Jan 2009-Dec 2009</c:v>
                </c:pt>
                <c:pt idx="21">
                  <c:v>Apr 2009-Mar 2010</c:v>
                </c:pt>
                <c:pt idx="22">
                  <c:v>Jul 2009-Jun 2010</c:v>
                </c:pt>
                <c:pt idx="23">
                  <c:v>Oct 2009-Sep 2010</c:v>
                </c:pt>
                <c:pt idx="24">
                  <c:v>Jan 2010-Dec 2010</c:v>
                </c:pt>
                <c:pt idx="25">
                  <c:v>Apr 2010-Mar 2011</c:v>
                </c:pt>
                <c:pt idx="26">
                  <c:v>Jul 2010-Jun 2011</c:v>
                </c:pt>
                <c:pt idx="27">
                  <c:v>Oct 2010-Sep 2011</c:v>
                </c:pt>
                <c:pt idx="28">
                  <c:v>Jan 2011-Dec 2011</c:v>
                </c:pt>
                <c:pt idx="29">
                  <c:v>Apr 2011-Mar 2012</c:v>
                </c:pt>
                <c:pt idx="30">
                  <c:v>Jul 2011-Jun 2012</c:v>
                </c:pt>
                <c:pt idx="31">
                  <c:v>Oct 2011-Sep 2012</c:v>
                </c:pt>
                <c:pt idx="32">
                  <c:v>Jan 2012-Dec 2012</c:v>
                </c:pt>
                <c:pt idx="33">
                  <c:v>Apr 2012-Mar 2013</c:v>
                </c:pt>
                <c:pt idx="34">
                  <c:v>Jul 2012-Jun 2013</c:v>
                </c:pt>
                <c:pt idx="35">
                  <c:v>Oct 2012-Sep 2013</c:v>
                </c:pt>
                <c:pt idx="36">
                  <c:v>Jan 2013-Dec 2013</c:v>
                </c:pt>
                <c:pt idx="37">
                  <c:v>Apr 2013-Mar 2014</c:v>
                </c:pt>
                <c:pt idx="38">
                  <c:v>Jul 2013-Jun 2014</c:v>
                </c:pt>
                <c:pt idx="39">
                  <c:v>Oct 2013-Sep 2014</c:v>
                </c:pt>
                <c:pt idx="40">
                  <c:v>Jan 2014-Dec 2014</c:v>
                </c:pt>
                <c:pt idx="41">
                  <c:v>Apr 2014-Mar 2015</c:v>
                </c:pt>
                <c:pt idx="42">
                  <c:v>Jul 2014-Jun 2015</c:v>
                </c:pt>
                <c:pt idx="43">
                  <c:v>Oct 2014-Sep 2015</c:v>
                </c:pt>
                <c:pt idx="44">
                  <c:v>Jan 2015-Dec 2015</c:v>
                </c:pt>
                <c:pt idx="45">
                  <c:v>Apr 2015-Mar 2016</c:v>
                </c:pt>
                <c:pt idx="46">
                  <c:v>Jul 2015-Jun 2016</c:v>
                </c:pt>
                <c:pt idx="47">
                  <c:v>Oct 2015-Sep 2016</c:v>
                </c:pt>
                <c:pt idx="48">
                  <c:v>Jan 2016-Dec 2016</c:v>
                </c:pt>
                <c:pt idx="49">
                  <c:v>Apr 2016-Mar 2017</c:v>
                </c:pt>
                <c:pt idx="50">
                  <c:v>Jul 2016-Jun 2017</c:v>
                </c:pt>
                <c:pt idx="51">
                  <c:v>Oct 2016-Sep 2017</c:v>
                </c:pt>
                <c:pt idx="52">
                  <c:v>Jan 2017-Dec 2017</c:v>
                </c:pt>
                <c:pt idx="53">
                  <c:v>Apr 2017-Mar 2018</c:v>
                </c:pt>
                <c:pt idx="54">
                  <c:v>Jul 2017-Jun 2018</c:v>
                </c:pt>
                <c:pt idx="55">
                  <c:v>Oct 2017-Sep 2018</c:v>
                </c:pt>
                <c:pt idx="56">
                  <c:v>Jan 2018-Dec 2018</c:v>
                </c:pt>
                <c:pt idx="57">
                  <c:v>Apr 2018-Mar 2019</c:v>
                </c:pt>
                <c:pt idx="58">
                  <c:v>Jul 2018-Jun 2019</c:v>
                </c:pt>
                <c:pt idx="59">
                  <c:v>Oct 2018-Sep 2019</c:v>
                </c:pt>
                <c:pt idx="60">
                  <c:v>Jan 2019-Dec 2019</c:v>
                </c:pt>
                <c:pt idx="61">
                  <c:v>Apr 2019-Mar 2020</c:v>
                </c:pt>
                <c:pt idx="62">
                  <c:v>Jul 2019-Jun 2020</c:v>
                </c:pt>
                <c:pt idx="63">
                  <c:v>Oct 2019-Sep 2020</c:v>
                </c:pt>
                <c:pt idx="64">
                  <c:v>Jan 2020-Dec 2020</c:v>
                </c:pt>
                <c:pt idx="65">
                  <c:v>Apr 2020-Mar 2021</c:v>
                </c:pt>
                <c:pt idx="66">
                  <c:v>Jul 2020-Jun 2021</c:v>
                </c:pt>
                <c:pt idx="67">
                  <c:v>Oct 2020-Sep 2021</c:v>
                </c:pt>
              </c:strCache>
            </c:strRef>
          </c:cat>
          <c:val>
            <c:numRef>
              <c:f>Data!$B$9:$B$76</c:f>
              <c:numCache>
                <c:formatCode>#,##0.0</c:formatCode>
                <c:ptCount val="68"/>
                <c:pt idx="0">
                  <c:v>4.8</c:v>
                </c:pt>
                <c:pt idx="1">
                  <c:v>4.7</c:v>
                </c:pt>
                <c:pt idx="2">
                  <c:v>4.8</c:v>
                </c:pt>
                <c:pt idx="3">
                  <c:v>4.8</c:v>
                </c:pt>
                <c:pt idx="4">
                  <c:v>4.9000000000000004</c:v>
                </c:pt>
                <c:pt idx="5">
                  <c:v>5.0999999999999996</c:v>
                </c:pt>
                <c:pt idx="6">
                  <c:v>5.3</c:v>
                </c:pt>
                <c:pt idx="7">
                  <c:v>5.5</c:v>
                </c:pt>
                <c:pt idx="8">
                  <c:v>5.5</c:v>
                </c:pt>
                <c:pt idx="9">
                  <c:v>5.4</c:v>
                </c:pt>
                <c:pt idx="10">
                  <c:v>5.4</c:v>
                </c:pt>
                <c:pt idx="11">
                  <c:v>5.3</c:v>
                </c:pt>
                <c:pt idx="12">
                  <c:v>5.3</c:v>
                </c:pt>
                <c:pt idx="13">
                  <c:v>5.3</c:v>
                </c:pt>
                <c:pt idx="14">
                  <c:v>5.3</c:v>
                </c:pt>
                <c:pt idx="15">
                  <c:v>5.5</c:v>
                </c:pt>
                <c:pt idx="16">
                  <c:v>5.9</c:v>
                </c:pt>
                <c:pt idx="17">
                  <c:v>6.3</c:v>
                </c:pt>
                <c:pt idx="18">
                  <c:v>7</c:v>
                </c:pt>
                <c:pt idx="19">
                  <c:v>7.5</c:v>
                </c:pt>
                <c:pt idx="20">
                  <c:v>7.8</c:v>
                </c:pt>
                <c:pt idx="21">
                  <c:v>8</c:v>
                </c:pt>
                <c:pt idx="22">
                  <c:v>7.9</c:v>
                </c:pt>
                <c:pt idx="23">
                  <c:v>7.8</c:v>
                </c:pt>
                <c:pt idx="24">
                  <c:v>7.8</c:v>
                </c:pt>
                <c:pt idx="25">
                  <c:v>7.7</c:v>
                </c:pt>
                <c:pt idx="26">
                  <c:v>7.9</c:v>
                </c:pt>
                <c:pt idx="27">
                  <c:v>8</c:v>
                </c:pt>
                <c:pt idx="28">
                  <c:v>8.1</c:v>
                </c:pt>
                <c:pt idx="29">
                  <c:v>8.1999999999999993</c:v>
                </c:pt>
                <c:pt idx="30">
                  <c:v>8.1999999999999993</c:v>
                </c:pt>
                <c:pt idx="31">
                  <c:v>8.1</c:v>
                </c:pt>
                <c:pt idx="32">
                  <c:v>8</c:v>
                </c:pt>
                <c:pt idx="33">
                  <c:v>8</c:v>
                </c:pt>
                <c:pt idx="34">
                  <c:v>8</c:v>
                </c:pt>
                <c:pt idx="35">
                  <c:v>7.9</c:v>
                </c:pt>
                <c:pt idx="36">
                  <c:v>7.6</c:v>
                </c:pt>
                <c:pt idx="37">
                  <c:v>7.3</c:v>
                </c:pt>
                <c:pt idx="38">
                  <c:v>7</c:v>
                </c:pt>
                <c:pt idx="39">
                  <c:v>6.6</c:v>
                </c:pt>
                <c:pt idx="40">
                  <c:v>6.4</c:v>
                </c:pt>
                <c:pt idx="41">
                  <c:v>6</c:v>
                </c:pt>
                <c:pt idx="42">
                  <c:v>5.7</c:v>
                </c:pt>
                <c:pt idx="43">
                  <c:v>5.5</c:v>
                </c:pt>
                <c:pt idx="44">
                  <c:v>5.3</c:v>
                </c:pt>
                <c:pt idx="45">
                  <c:v>5.2</c:v>
                </c:pt>
                <c:pt idx="46">
                  <c:v>5.2</c:v>
                </c:pt>
                <c:pt idx="47">
                  <c:v>5.0999999999999996</c:v>
                </c:pt>
                <c:pt idx="48">
                  <c:v>5</c:v>
                </c:pt>
                <c:pt idx="49">
                  <c:v>4.9000000000000004</c:v>
                </c:pt>
                <c:pt idx="50">
                  <c:v>4.7</c:v>
                </c:pt>
                <c:pt idx="51">
                  <c:v>4.5999999999999996</c:v>
                </c:pt>
                <c:pt idx="52">
                  <c:v>4.5</c:v>
                </c:pt>
                <c:pt idx="53">
                  <c:v>4.4000000000000004</c:v>
                </c:pt>
                <c:pt idx="54">
                  <c:v>4.3</c:v>
                </c:pt>
                <c:pt idx="55">
                  <c:v>4.3</c:v>
                </c:pt>
                <c:pt idx="56">
                  <c:v>4.2</c:v>
                </c:pt>
                <c:pt idx="57">
                  <c:v>4.2</c:v>
                </c:pt>
                <c:pt idx="58">
                  <c:v>4.0999999999999996</c:v>
                </c:pt>
                <c:pt idx="59">
                  <c:v>4</c:v>
                </c:pt>
                <c:pt idx="60">
                  <c:v>4</c:v>
                </c:pt>
                <c:pt idx="61">
                  <c:v>4.0999999999999996</c:v>
                </c:pt>
                <c:pt idx="62">
                  <c:v>4.0999999999999996</c:v>
                </c:pt>
                <c:pt idx="63">
                  <c:v>4.4000000000000004</c:v>
                </c:pt>
                <c:pt idx="64">
                  <c:v>4.7</c:v>
                </c:pt>
                <c:pt idx="65">
                  <c:v>4.9000000000000004</c:v>
                </c:pt>
                <c:pt idx="66">
                  <c:v>5.0999999999999996</c:v>
                </c:pt>
                <c:pt idx="67">
                  <c:v>4.9000000000000004</c:v>
                </c:pt>
              </c:numCache>
            </c:numRef>
          </c:val>
          <c:smooth val="0"/>
          <c:extLst>
            <c:ext xmlns:c16="http://schemas.microsoft.com/office/drawing/2014/chart" uri="{C3380CC4-5D6E-409C-BE32-E72D297353CC}">
              <c16:uniqueId val="{00000000-4A7A-4C9A-AD52-89E8272FBCFA}"/>
            </c:ext>
          </c:extLst>
        </c:ser>
        <c:ser>
          <c:idx val="1"/>
          <c:order val="1"/>
          <c:tx>
            <c:strRef>
              <c:f>Data!$C$8</c:f>
              <c:strCache>
                <c:ptCount val="1"/>
                <c:pt idx="0">
                  <c:v>Bucks - APS</c:v>
                </c:pt>
              </c:strCache>
            </c:strRef>
          </c:tx>
          <c:spPr>
            <a:ln w="28575" cap="rnd">
              <a:solidFill>
                <a:schemeClr val="accent2"/>
              </a:solidFill>
              <a:round/>
            </a:ln>
            <a:effectLst/>
          </c:spPr>
          <c:marker>
            <c:symbol val="none"/>
          </c:marker>
          <c:cat>
            <c:strRef>
              <c:f>Data!$A$9:$A$76</c:f>
              <c:strCache>
                <c:ptCount val="68"/>
                <c:pt idx="0">
                  <c:v>Jan 2004-Dec 2004</c:v>
                </c:pt>
                <c:pt idx="1">
                  <c:v>Apr 2004-Mar 2005</c:v>
                </c:pt>
                <c:pt idx="2">
                  <c:v>Jul 2004-Jun 2005</c:v>
                </c:pt>
                <c:pt idx="3">
                  <c:v>Oct 2004-Sep 2005</c:v>
                </c:pt>
                <c:pt idx="4">
                  <c:v>Jan 2005-Dec 2005</c:v>
                </c:pt>
                <c:pt idx="5">
                  <c:v>Apr 2005-Mar 2006</c:v>
                </c:pt>
                <c:pt idx="6">
                  <c:v>Jul 2005-Jun 2006</c:v>
                </c:pt>
                <c:pt idx="7">
                  <c:v>Oct 2005-Sep 2006</c:v>
                </c:pt>
                <c:pt idx="8">
                  <c:v>Jan 2006-Dec 2006</c:v>
                </c:pt>
                <c:pt idx="9">
                  <c:v>Apr 2006-Mar 2007</c:v>
                </c:pt>
                <c:pt idx="10">
                  <c:v>Jul 2006-Jun 2007</c:v>
                </c:pt>
                <c:pt idx="11">
                  <c:v>Oct 2006-Sep 2007</c:v>
                </c:pt>
                <c:pt idx="12">
                  <c:v>Jan 2007-Dec 2007</c:v>
                </c:pt>
                <c:pt idx="13">
                  <c:v>Apr 2007-Mar 2008</c:v>
                </c:pt>
                <c:pt idx="14">
                  <c:v>Jul 2007-Jun 2008</c:v>
                </c:pt>
                <c:pt idx="15">
                  <c:v>Oct 2007-Sep 2008</c:v>
                </c:pt>
                <c:pt idx="16">
                  <c:v>Jan 2008-Dec 2008</c:v>
                </c:pt>
                <c:pt idx="17">
                  <c:v>Apr 2008-Mar 2009</c:v>
                </c:pt>
                <c:pt idx="18">
                  <c:v>Jul 2008-Jun 2009</c:v>
                </c:pt>
                <c:pt idx="19">
                  <c:v>Oct 2008-Sep 2009</c:v>
                </c:pt>
                <c:pt idx="20">
                  <c:v>Jan 2009-Dec 2009</c:v>
                </c:pt>
                <c:pt idx="21">
                  <c:v>Apr 2009-Mar 2010</c:v>
                </c:pt>
                <c:pt idx="22">
                  <c:v>Jul 2009-Jun 2010</c:v>
                </c:pt>
                <c:pt idx="23">
                  <c:v>Oct 2009-Sep 2010</c:v>
                </c:pt>
                <c:pt idx="24">
                  <c:v>Jan 2010-Dec 2010</c:v>
                </c:pt>
                <c:pt idx="25">
                  <c:v>Apr 2010-Mar 2011</c:v>
                </c:pt>
                <c:pt idx="26">
                  <c:v>Jul 2010-Jun 2011</c:v>
                </c:pt>
                <c:pt idx="27">
                  <c:v>Oct 2010-Sep 2011</c:v>
                </c:pt>
                <c:pt idx="28">
                  <c:v>Jan 2011-Dec 2011</c:v>
                </c:pt>
                <c:pt idx="29">
                  <c:v>Apr 2011-Mar 2012</c:v>
                </c:pt>
                <c:pt idx="30">
                  <c:v>Jul 2011-Jun 2012</c:v>
                </c:pt>
                <c:pt idx="31">
                  <c:v>Oct 2011-Sep 2012</c:v>
                </c:pt>
                <c:pt idx="32">
                  <c:v>Jan 2012-Dec 2012</c:v>
                </c:pt>
                <c:pt idx="33">
                  <c:v>Apr 2012-Mar 2013</c:v>
                </c:pt>
                <c:pt idx="34">
                  <c:v>Jul 2012-Jun 2013</c:v>
                </c:pt>
                <c:pt idx="35">
                  <c:v>Oct 2012-Sep 2013</c:v>
                </c:pt>
                <c:pt idx="36">
                  <c:v>Jan 2013-Dec 2013</c:v>
                </c:pt>
                <c:pt idx="37">
                  <c:v>Apr 2013-Mar 2014</c:v>
                </c:pt>
                <c:pt idx="38">
                  <c:v>Jul 2013-Jun 2014</c:v>
                </c:pt>
                <c:pt idx="39">
                  <c:v>Oct 2013-Sep 2014</c:v>
                </c:pt>
                <c:pt idx="40">
                  <c:v>Jan 2014-Dec 2014</c:v>
                </c:pt>
                <c:pt idx="41">
                  <c:v>Apr 2014-Mar 2015</c:v>
                </c:pt>
                <c:pt idx="42">
                  <c:v>Jul 2014-Jun 2015</c:v>
                </c:pt>
                <c:pt idx="43">
                  <c:v>Oct 2014-Sep 2015</c:v>
                </c:pt>
                <c:pt idx="44">
                  <c:v>Jan 2015-Dec 2015</c:v>
                </c:pt>
                <c:pt idx="45">
                  <c:v>Apr 2015-Mar 2016</c:v>
                </c:pt>
                <c:pt idx="46">
                  <c:v>Jul 2015-Jun 2016</c:v>
                </c:pt>
                <c:pt idx="47">
                  <c:v>Oct 2015-Sep 2016</c:v>
                </c:pt>
                <c:pt idx="48">
                  <c:v>Jan 2016-Dec 2016</c:v>
                </c:pt>
                <c:pt idx="49">
                  <c:v>Apr 2016-Mar 2017</c:v>
                </c:pt>
                <c:pt idx="50">
                  <c:v>Jul 2016-Jun 2017</c:v>
                </c:pt>
                <c:pt idx="51">
                  <c:v>Oct 2016-Sep 2017</c:v>
                </c:pt>
                <c:pt idx="52">
                  <c:v>Jan 2017-Dec 2017</c:v>
                </c:pt>
                <c:pt idx="53">
                  <c:v>Apr 2017-Mar 2018</c:v>
                </c:pt>
                <c:pt idx="54">
                  <c:v>Jul 2017-Jun 2018</c:v>
                </c:pt>
                <c:pt idx="55">
                  <c:v>Oct 2017-Sep 2018</c:v>
                </c:pt>
                <c:pt idx="56">
                  <c:v>Jan 2018-Dec 2018</c:v>
                </c:pt>
                <c:pt idx="57">
                  <c:v>Apr 2018-Mar 2019</c:v>
                </c:pt>
                <c:pt idx="58">
                  <c:v>Jul 2018-Jun 2019</c:v>
                </c:pt>
                <c:pt idx="59">
                  <c:v>Oct 2018-Sep 2019</c:v>
                </c:pt>
                <c:pt idx="60">
                  <c:v>Jan 2019-Dec 2019</c:v>
                </c:pt>
                <c:pt idx="61">
                  <c:v>Apr 2019-Mar 2020</c:v>
                </c:pt>
                <c:pt idx="62">
                  <c:v>Jul 2019-Jun 2020</c:v>
                </c:pt>
                <c:pt idx="63">
                  <c:v>Oct 2019-Sep 2020</c:v>
                </c:pt>
                <c:pt idx="64">
                  <c:v>Jan 2020-Dec 2020</c:v>
                </c:pt>
                <c:pt idx="65">
                  <c:v>Apr 2020-Mar 2021</c:v>
                </c:pt>
                <c:pt idx="66">
                  <c:v>Jul 2020-Jun 2021</c:v>
                </c:pt>
                <c:pt idx="67">
                  <c:v>Oct 2020-Sep 2021</c:v>
                </c:pt>
              </c:strCache>
            </c:strRef>
          </c:cat>
          <c:val>
            <c:numRef>
              <c:f>Data!$C$9:$C$76</c:f>
              <c:numCache>
                <c:formatCode>#,##0.0</c:formatCode>
                <c:ptCount val="68"/>
                <c:pt idx="0">
                  <c:v>3.6</c:v>
                </c:pt>
                <c:pt idx="1">
                  <c:v>3.2</c:v>
                </c:pt>
                <c:pt idx="2">
                  <c:v>3.1</c:v>
                </c:pt>
                <c:pt idx="3">
                  <c:v>3</c:v>
                </c:pt>
                <c:pt idx="4">
                  <c:v>3.6</c:v>
                </c:pt>
                <c:pt idx="5">
                  <c:v>3.6</c:v>
                </c:pt>
                <c:pt idx="6">
                  <c:v>4.2</c:v>
                </c:pt>
                <c:pt idx="7">
                  <c:v>3.8</c:v>
                </c:pt>
                <c:pt idx="8">
                  <c:v>4</c:v>
                </c:pt>
                <c:pt idx="9">
                  <c:v>3.7</c:v>
                </c:pt>
                <c:pt idx="10">
                  <c:v>3.9</c:v>
                </c:pt>
                <c:pt idx="11">
                  <c:v>4.2</c:v>
                </c:pt>
                <c:pt idx="12">
                  <c:v>3.9</c:v>
                </c:pt>
                <c:pt idx="13">
                  <c:v>4</c:v>
                </c:pt>
                <c:pt idx="14">
                  <c:v>4.7</c:v>
                </c:pt>
                <c:pt idx="15">
                  <c:v>4.0999999999999996</c:v>
                </c:pt>
                <c:pt idx="16">
                  <c:v>4.9000000000000004</c:v>
                </c:pt>
                <c:pt idx="17">
                  <c:v>4.4000000000000004</c:v>
                </c:pt>
                <c:pt idx="18">
                  <c:v>4</c:v>
                </c:pt>
                <c:pt idx="19">
                  <c:v>4.7</c:v>
                </c:pt>
                <c:pt idx="20">
                  <c:v>5.7</c:v>
                </c:pt>
                <c:pt idx="21">
                  <c:v>6.5</c:v>
                </c:pt>
                <c:pt idx="22">
                  <c:v>7.1</c:v>
                </c:pt>
                <c:pt idx="23">
                  <c:v>6.5</c:v>
                </c:pt>
                <c:pt idx="24">
                  <c:v>6.2</c:v>
                </c:pt>
                <c:pt idx="25">
                  <c:v>6.1</c:v>
                </c:pt>
                <c:pt idx="26">
                  <c:v>5.5</c:v>
                </c:pt>
                <c:pt idx="27">
                  <c:v>6.4</c:v>
                </c:pt>
                <c:pt idx="28">
                  <c:v>6</c:v>
                </c:pt>
                <c:pt idx="29">
                  <c:v>5.6</c:v>
                </c:pt>
                <c:pt idx="30">
                  <c:v>5.7</c:v>
                </c:pt>
                <c:pt idx="31">
                  <c:v>5.0999999999999996</c:v>
                </c:pt>
                <c:pt idx="32">
                  <c:v>5.2</c:v>
                </c:pt>
                <c:pt idx="33">
                  <c:v>5.5</c:v>
                </c:pt>
                <c:pt idx="34">
                  <c:v>5.8</c:v>
                </c:pt>
                <c:pt idx="35">
                  <c:v>5.3</c:v>
                </c:pt>
                <c:pt idx="36">
                  <c:v>4.5</c:v>
                </c:pt>
                <c:pt idx="37">
                  <c:v>4.3</c:v>
                </c:pt>
                <c:pt idx="38">
                  <c:v>4.0999999999999996</c:v>
                </c:pt>
                <c:pt idx="39">
                  <c:v>4.5</c:v>
                </c:pt>
                <c:pt idx="40">
                  <c:v>4.0999999999999996</c:v>
                </c:pt>
                <c:pt idx="41">
                  <c:v>4.3</c:v>
                </c:pt>
                <c:pt idx="42">
                  <c:v>4.7</c:v>
                </c:pt>
                <c:pt idx="43">
                  <c:v>4</c:v>
                </c:pt>
                <c:pt idx="44">
                  <c:v>3.8</c:v>
                </c:pt>
                <c:pt idx="45">
                  <c:v>3.5</c:v>
                </c:pt>
                <c:pt idx="46">
                  <c:v>3.1</c:v>
                </c:pt>
                <c:pt idx="47">
                  <c:v>2.6</c:v>
                </c:pt>
                <c:pt idx="48">
                  <c:v>3.1</c:v>
                </c:pt>
                <c:pt idx="49">
                  <c:v>3.1</c:v>
                </c:pt>
                <c:pt idx="50">
                  <c:v>2.5</c:v>
                </c:pt>
                <c:pt idx="51">
                  <c:v>2.7</c:v>
                </c:pt>
                <c:pt idx="52">
                  <c:v>1.8</c:v>
                </c:pt>
                <c:pt idx="53">
                  <c:v>1.6</c:v>
                </c:pt>
                <c:pt idx="54">
                  <c:v>1.7</c:v>
                </c:pt>
                <c:pt idx="55">
                  <c:v>2.2999999999999998</c:v>
                </c:pt>
                <c:pt idx="56">
                  <c:v>2.2000000000000002</c:v>
                </c:pt>
                <c:pt idx="57">
                  <c:v>2.9</c:v>
                </c:pt>
                <c:pt idx="58">
                  <c:v>2.4</c:v>
                </c:pt>
                <c:pt idx="59">
                  <c:v>3</c:v>
                </c:pt>
                <c:pt idx="60">
                  <c:v>3.6</c:v>
                </c:pt>
                <c:pt idx="61">
                  <c:v>3</c:v>
                </c:pt>
                <c:pt idx="62">
                  <c:v>4</c:v>
                </c:pt>
                <c:pt idx="63">
                  <c:v>3.6</c:v>
                </c:pt>
                <c:pt idx="64">
                  <c:v>3.6</c:v>
                </c:pt>
                <c:pt idx="65">
                  <c:v>4.3</c:v>
                </c:pt>
                <c:pt idx="66">
                  <c:v>3.9</c:v>
                </c:pt>
                <c:pt idx="67">
                  <c:v>3.8</c:v>
                </c:pt>
              </c:numCache>
            </c:numRef>
          </c:val>
          <c:smooth val="0"/>
          <c:extLst>
            <c:ext xmlns:c16="http://schemas.microsoft.com/office/drawing/2014/chart" uri="{C3380CC4-5D6E-409C-BE32-E72D297353CC}">
              <c16:uniqueId val="{00000001-4A7A-4C9A-AD52-89E8272FBCFA}"/>
            </c:ext>
          </c:extLst>
        </c:ser>
        <c:dLbls>
          <c:showLegendKey val="0"/>
          <c:showVal val="0"/>
          <c:showCatName val="0"/>
          <c:showSerName val="0"/>
          <c:showPercent val="0"/>
          <c:showBubbleSize val="0"/>
        </c:dLbls>
        <c:smooth val="0"/>
        <c:axId val="2078166032"/>
        <c:axId val="2078186000"/>
      </c:lineChart>
      <c:catAx>
        <c:axId val="2078166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2078186000"/>
        <c:crosses val="autoZero"/>
        <c:auto val="1"/>
        <c:lblAlgn val="ctr"/>
        <c:lblOffset val="100"/>
        <c:noMultiLvlLbl val="0"/>
      </c:catAx>
      <c:valAx>
        <c:axId val="2078186000"/>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8166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992322474020466E-2"/>
          <c:y val="2.5393670050611019E-2"/>
          <c:w val="0.8861277858426978"/>
          <c:h val="0.77246780847901364"/>
        </c:manualLayout>
      </c:layout>
      <c:barChart>
        <c:barDir val="col"/>
        <c:grouping val="clustered"/>
        <c:varyColors val="0"/>
        <c:ser>
          <c:idx val="0"/>
          <c:order val="0"/>
          <c:tx>
            <c:strRef>
              <c:f>Trend!$B$7</c:f>
              <c:strCache>
                <c:ptCount val="1"/>
                <c:pt idx="0">
                  <c:v>Bucks - number</c:v>
                </c:pt>
              </c:strCache>
            </c:strRef>
          </c:tx>
          <c:spPr>
            <a:solidFill>
              <a:srgbClr val="00B0F0"/>
            </a:solidFill>
            <a:ln>
              <a:noFill/>
            </a:ln>
            <a:effectLst/>
          </c:spPr>
          <c:invertIfNegative val="0"/>
          <c:cat>
            <c:strRef>
              <c:f>Trend!$A$8:$A$43</c:f>
              <c:strCache>
                <c:ptCount val="36"/>
                <c:pt idx="0">
                  <c:v>January 2019</c:v>
                </c:pt>
                <c:pt idx="1">
                  <c:v>February 2019</c:v>
                </c:pt>
                <c:pt idx="2">
                  <c:v>March 2019</c:v>
                </c:pt>
                <c:pt idx="3">
                  <c:v>April 2019</c:v>
                </c:pt>
                <c:pt idx="4">
                  <c:v>May 2019</c:v>
                </c:pt>
                <c:pt idx="5">
                  <c:v>June 2019</c:v>
                </c:pt>
                <c:pt idx="6">
                  <c:v>July 2019</c:v>
                </c:pt>
                <c:pt idx="7">
                  <c:v>August 2019</c:v>
                </c:pt>
                <c:pt idx="8">
                  <c:v>September 2019</c:v>
                </c:pt>
                <c:pt idx="9">
                  <c:v>October 2019</c:v>
                </c:pt>
                <c:pt idx="10">
                  <c:v>November 2019</c:v>
                </c:pt>
                <c:pt idx="11">
                  <c:v>December 2019</c:v>
                </c:pt>
                <c:pt idx="12">
                  <c:v>January 2020</c:v>
                </c:pt>
                <c:pt idx="13">
                  <c:v>February 2020</c:v>
                </c:pt>
                <c:pt idx="14">
                  <c:v>March 2020</c:v>
                </c:pt>
                <c:pt idx="15">
                  <c:v>April 2020</c:v>
                </c:pt>
                <c:pt idx="16">
                  <c:v>May 2020</c:v>
                </c:pt>
                <c:pt idx="17">
                  <c:v>June 2020</c:v>
                </c:pt>
                <c:pt idx="18">
                  <c:v>July 2020</c:v>
                </c:pt>
                <c:pt idx="19">
                  <c:v>August 2020</c:v>
                </c:pt>
                <c:pt idx="20">
                  <c:v>September 2020</c:v>
                </c:pt>
                <c:pt idx="21">
                  <c:v>October 2020</c:v>
                </c:pt>
                <c:pt idx="22">
                  <c:v>November 2020</c:v>
                </c:pt>
                <c:pt idx="23">
                  <c:v>December 2020</c:v>
                </c:pt>
                <c:pt idx="24">
                  <c:v>January 2021</c:v>
                </c:pt>
                <c:pt idx="25">
                  <c:v>February 2021</c:v>
                </c:pt>
                <c:pt idx="26">
                  <c:v>March 2021</c:v>
                </c:pt>
                <c:pt idx="27">
                  <c:v>April 2021</c:v>
                </c:pt>
                <c:pt idx="28">
                  <c:v>May 2021</c:v>
                </c:pt>
                <c:pt idx="29">
                  <c:v>June 2021</c:v>
                </c:pt>
                <c:pt idx="30">
                  <c:v>July 2021</c:v>
                </c:pt>
                <c:pt idx="31">
                  <c:v>August 2021</c:v>
                </c:pt>
                <c:pt idx="32">
                  <c:v>September 2021</c:v>
                </c:pt>
                <c:pt idx="33">
                  <c:v>October 2021</c:v>
                </c:pt>
                <c:pt idx="34">
                  <c:v>November 2021</c:v>
                </c:pt>
                <c:pt idx="35">
                  <c:v>December 2021</c:v>
                </c:pt>
              </c:strCache>
            </c:strRef>
          </c:cat>
          <c:val>
            <c:numRef>
              <c:f>Trend!$B$8:$B$43</c:f>
              <c:numCache>
                <c:formatCode>#,##0</c:formatCode>
                <c:ptCount val="36"/>
                <c:pt idx="0">
                  <c:v>3450</c:v>
                </c:pt>
                <c:pt idx="1">
                  <c:v>3680</c:v>
                </c:pt>
                <c:pt idx="2">
                  <c:v>3885</c:v>
                </c:pt>
                <c:pt idx="3">
                  <c:v>4065</c:v>
                </c:pt>
                <c:pt idx="4">
                  <c:v>4105</c:v>
                </c:pt>
                <c:pt idx="5">
                  <c:v>4350</c:v>
                </c:pt>
                <c:pt idx="6">
                  <c:v>4395</c:v>
                </c:pt>
                <c:pt idx="7">
                  <c:v>4590</c:v>
                </c:pt>
                <c:pt idx="8">
                  <c:v>4700</c:v>
                </c:pt>
                <c:pt idx="9">
                  <c:v>4850</c:v>
                </c:pt>
                <c:pt idx="10">
                  <c:v>4925</c:v>
                </c:pt>
                <c:pt idx="11">
                  <c:v>5020</c:v>
                </c:pt>
                <c:pt idx="12">
                  <c:v>5195</c:v>
                </c:pt>
                <c:pt idx="13">
                  <c:v>5365</c:v>
                </c:pt>
                <c:pt idx="14">
                  <c:v>5540</c:v>
                </c:pt>
                <c:pt idx="15">
                  <c:v>9500</c:v>
                </c:pt>
                <c:pt idx="16">
                  <c:v>15250</c:v>
                </c:pt>
                <c:pt idx="17">
                  <c:v>14605</c:v>
                </c:pt>
                <c:pt idx="18">
                  <c:v>15030</c:v>
                </c:pt>
                <c:pt idx="19">
                  <c:v>15660</c:v>
                </c:pt>
                <c:pt idx="20">
                  <c:v>15460</c:v>
                </c:pt>
                <c:pt idx="21">
                  <c:v>14625</c:v>
                </c:pt>
                <c:pt idx="22">
                  <c:v>14965</c:v>
                </c:pt>
                <c:pt idx="23">
                  <c:v>14870</c:v>
                </c:pt>
                <c:pt idx="24">
                  <c:v>14765</c:v>
                </c:pt>
                <c:pt idx="25">
                  <c:v>15515</c:v>
                </c:pt>
                <c:pt idx="26">
                  <c:v>15350</c:v>
                </c:pt>
                <c:pt idx="27">
                  <c:v>15040</c:v>
                </c:pt>
                <c:pt idx="28">
                  <c:v>13890</c:v>
                </c:pt>
                <c:pt idx="29">
                  <c:v>12745</c:v>
                </c:pt>
                <c:pt idx="30">
                  <c:v>12605</c:v>
                </c:pt>
                <c:pt idx="31">
                  <c:v>11970</c:v>
                </c:pt>
                <c:pt idx="32">
                  <c:v>11230</c:v>
                </c:pt>
                <c:pt idx="33">
                  <c:v>11030</c:v>
                </c:pt>
                <c:pt idx="34">
                  <c:v>10710</c:v>
                </c:pt>
                <c:pt idx="35">
                  <c:v>10310</c:v>
                </c:pt>
              </c:numCache>
            </c:numRef>
          </c:val>
          <c:extLst>
            <c:ext xmlns:c16="http://schemas.microsoft.com/office/drawing/2014/chart" uri="{C3380CC4-5D6E-409C-BE32-E72D297353CC}">
              <c16:uniqueId val="{00000000-5FD8-464E-9F45-D9B699C27342}"/>
            </c:ext>
          </c:extLst>
        </c:ser>
        <c:dLbls>
          <c:showLegendKey val="0"/>
          <c:showVal val="0"/>
          <c:showCatName val="0"/>
          <c:showSerName val="0"/>
          <c:showPercent val="0"/>
          <c:showBubbleSize val="0"/>
        </c:dLbls>
        <c:gapWidth val="149"/>
        <c:overlap val="-27"/>
        <c:axId val="88502512"/>
        <c:axId val="1772360224"/>
      </c:barChart>
      <c:lineChart>
        <c:grouping val="standard"/>
        <c:varyColors val="0"/>
        <c:ser>
          <c:idx val="1"/>
          <c:order val="1"/>
          <c:tx>
            <c:strRef>
              <c:f>Trend!$C$7</c:f>
              <c:strCache>
                <c:ptCount val="1"/>
                <c:pt idx="0">
                  <c:v>Bucks %</c:v>
                </c:pt>
              </c:strCache>
            </c:strRef>
          </c:tx>
          <c:spPr>
            <a:ln w="28575" cap="rnd">
              <a:solidFill>
                <a:srgbClr val="7030A0"/>
              </a:solidFill>
              <a:round/>
            </a:ln>
            <a:effectLst/>
          </c:spPr>
          <c:marker>
            <c:symbol val="none"/>
          </c:marker>
          <c:cat>
            <c:strRef>
              <c:f>Trend!$A$8:$A$43</c:f>
              <c:strCache>
                <c:ptCount val="36"/>
                <c:pt idx="0">
                  <c:v>January 2019</c:v>
                </c:pt>
                <c:pt idx="1">
                  <c:v>February 2019</c:v>
                </c:pt>
                <c:pt idx="2">
                  <c:v>March 2019</c:v>
                </c:pt>
                <c:pt idx="3">
                  <c:v>April 2019</c:v>
                </c:pt>
                <c:pt idx="4">
                  <c:v>May 2019</c:v>
                </c:pt>
                <c:pt idx="5">
                  <c:v>June 2019</c:v>
                </c:pt>
                <c:pt idx="6">
                  <c:v>July 2019</c:v>
                </c:pt>
                <c:pt idx="7">
                  <c:v>August 2019</c:v>
                </c:pt>
                <c:pt idx="8">
                  <c:v>September 2019</c:v>
                </c:pt>
                <c:pt idx="9">
                  <c:v>October 2019</c:v>
                </c:pt>
                <c:pt idx="10">
                  <c:v>November 2019</c:v>
                </c:pt>
                <c:pt idx="11">
                  <c:v>December 2019</c:v>
                </c:pt>
                <c:pt idx="12">
                  <c:v>January 2020</c:v>
                </c:pt>
                <c:pt idx="13">
                  <c:v>February 2020</c:v>
                </c:pt>
                <c:pt idx="14">
                  <c:v>March 2020</c:v>
                </c:pt>
                <c:pt idx="15">
                  <c:v>April 2020</c:v>
                </c:pt>
                <c:pt idx="16">
                  <c:v>May 2020</c:v>
                </c:pt>
                <c:pt idx="17">
                  <c:v>June 2020</c:v>
                </c:pt>
                <c:pt idx="18">
                  <c:v>July 2020</c:v>
                </c:pt>
                <c:pt idx="19">
                  <c:v>August 2020</c:v>
                </c:pt>
                <c:pt idx="20">
                  <c:v>September 2020</c:v>
                </c:pt>
                <c:pt idx="21">
                  <c:v>October 2020</c:v>
                </c:pt>
                <c:pt idx="22">
                  <c:v>November 2020</c:v>
                </c:pt>
                <c:pt idx="23">
                  <c:v>December 2020</c:v>
                </c:pt>
                <c:pt idx="24">
                  <c:v>January 2021</c:v>
                </c:pt>
                <c:pt idx="25">
                  <c:v>February 2021</c:v>
                </c:pt>
                <c:pt idx="26">
                  <c:v>March 2021</c:v>
                </c:pt>
                <c:pt idx="27">
                  <c:v>April 2021</c:v>
                </c:pt>
                <c:pt idx="28">
                  <c:v>May 2021</c:v>
                </c:pt>
                <c:pt idx="29">
                  <c:v>June 2021</c:v>
                </c:pt>
                <c:pt idx="30">
                  <c:v>July 2021</c:v>
                </c:pt>
                <c:pt idx="31">
                  <c:v>August 2021</c:v>
                </c:pt>
                <c:pt idx="32">
                  <c:v>September 2021</c:v>
                </c:pt>
                <c:pt idx="33">
                  <c:v>October 2021</c:v>
                </c:pt>
                <c:pt idx="34">
                  <c:v>November 2021</c:v>
                </c:pt>
                <c:pt idx="35">
                  <c:v>December 2021</c:v>
                </c:pt>
              </c:strCache>
            </c:strRef>
          </c:cat>
          <c:val>
            <c:numRef>
              <c:f>Trend!$C$8:$C$43</c:f>
              <c:numCache>
                <c:formatCode>#,##0.0</c:formatCode>
                <c:ptCount val="36"/>
                <c:pt idx="0">
                  <c:v>1.1000000000000001</c:v>
                </c:pt>
                <c:pt idx="1">
                  <c:v>1.1000000000000001</c:v>
                </c:pt>
                <c:pt idx="2">
                  <c:v>1.2</c:v>
                </c:pt>
                <c:pt idx="3">
                  <c:v>1.2</c:v>
                </c:pt>
                <c:pt idx="4">
                  <c:v>1.3</c:v>
                </c:pt>
                <c:pt idx="5">
                  <c:v>1.3</c:v>
                </c:pt>
                <c:pt idx="6">
                  <c:v>1.3</c:v>
                </c:pt>
                <c:pt idx="7">
                  <c:v>1.4</c:v>
                </c:pt>
                <c:pt idx="8">
                  <c:v>1.4</c:v>
                </c:pt>
                <c:pt idx="9">
                  <c:v>1.5</c:v>
                </c:pt>
                <c:pt idx="10">
                  <c:v>1.5</c:v>
                </c:pt>
                <c:pt idx="11">
                  <c:v>1.5</c:v>
                </c:pt>
                <c:pt idx="12">
                  <c:v>1.6</c:v>
                </c:pt>
                <c:pt idx="13">
                  <c:v>1.6</c:v>
                </c:pt>
                <c:pt idx="14">
                  <c:v>1.7</c:v>
                </c:pt>
                <c:pt idx="15">
                  <c:v>2.9</c:v>
                </c:pt>
                <c:pt idx="16">
                  <c:v>4.5999999999999996</c:v>
                </c:pt>
                <c:pt idx="17">
                  <c:v>4.4000000000000004</c:v>
                </c:pt>
                <c:pt idx="18">
                  <c:v>4.5999999999999996</c:v>
                </c:pt>
                <c:pt idx="19">
                  <c:v>4.8</c:v>
                </c:pt>
                <c:pt idx="20">
                  <c:v>4.7</c:v>
                </c:pt>
                <c:pt idx="21">
                  <c:v>4.5</c:v>
                </c:pt>
                <c:pt idx="22">
                  <c:v>4.5999999999999996</c:v>
                </c:pt>
                <c:pt idx="23">
                  <c:v>4.5</c:v>
                </c:pt>
                <c:pt idx="24">
                  <c:v>4.5</c:v>
                </c:pt>
                <c:pt idx="25">
                  <c:v>4.7</c:v>
                </c:pt>
                <c:pt idx="26">
                  <c:v>4.7</c:v>
                </c:pt>
                <c:pt idx="27">
                  <c:v>4.5999999999999996</c:v>
                </c:pt>
                <c:pt idx="28">
                  <c:v>4.2</c:v>
                </c:pt>
                <c:pt idx="29">
                  <c:v>3.9</c:v>
                </c:pt>
                <c:pt idx="30">
                  <c:v>3.8</c:v>
                </c:pt>
                <c:pt idx="31">
                  <c:v>3.6</c:v>
                </c:pt>
                <c:pt idx="32">
                  <c:v>3.4</c:v>
                </c:pt>
                <c:pt idx="33">
                  <c:v>3.3</c:v>
                </c:pt>
                <c:pt idx="34">
                  <c:v>3.2</c:v>
                </c:pt>
                <c:pt idx="35">
                  <c:v>3.1</c:v>
                </c:pt>
              </c:numCache>
            </c:numRef>
          </c:val>
          <c:smooth val="0"/>
          <c:extLst>
            <c:ext xmlns:c16="http://schemas.microsoft.com/office/drawing/2014/chart" uri="{C3380CC4-5D6E-409C-BE32-E72D297353CC}">
              <c16:uniqueId val="{00000001-5FD8-464E-9F45-D9B699C27342}"/>
            </c:ext>
          </c:extLst>
        </c:ser>
        <c:ser>
          <c:idx val="2"/>
          <c:order val="2"/>
          <c:tx>
            <c:strRef>
              <c:f>Trend!$D$7</c:f>
              <c:strCache>
                <c:ptCount val="1"/>
                <c:pt idx="0">
                  <c:v>England %</c:v>
                </c:pt>
              </c:strCache>
            </c:strRef>
          </c:tx>
          <c:spPr>
            <a:ln w="28575" cap="rnd">
              <a:solidFill>
                <a:srgbClr val="002060"/>
              </a:solidFill>
              <a:round/>
            </a:ln>
            <a:effectLst/>
          </c:spPr>
          <c:marker>
            <c:symbol val="none"/>
          </c:marker>
          <c:cat>
            <c:strRef>
              <c:f>Trend!$A$8:$A$43</c:f>
              <c:strCache>
                <c:ptCount val="36"/>
                <c:pt idx="0">
                  <c:v>January 2019</c:v>
                </c:pt>
                <c:pt idx="1">
                  <c:v>February 2019</c:v>
                </c:pt>
                <c:pt idx="2">
                  <c:v>March 2019</c:v>
                </c:pt>
                <c:pt idx="3">
                  <c:v>April 2019</c:v>
                </c:pt>
                <c:pt idx="4">
                  <c:v>May 2019</c:v>
                </c:pt>
                <c:pt idx="5">
                  <c:v>June 2019</c:v>
                </c:pt>
                <c:pt idx="6">
                  <c:v>July 2019</c:v>
                </c:pt>
                <c:pt idx="7">
                  <c:v>August 2019</c:v>
                </c:pt>
                <c:pt idx="8">
                  <c:v>September 2019</c:v>
                </c:pt>
                <c:pt idx="9">
                  <c:v>October 2019</c:v>
                </c:pt>
                <c:pt idx="10">
                  <c:v>November 2019</c:v>
                </c:pt>
                <c:pt idx="11">
                  <c:v>December 2019</c:v>
                </c:pt>
                <c:pt idx="12">
                  <c:v>January 2020</c:v>
                </c:pt>
                <c:pt idx="13">
                  <c:v>February 2020</c:v>
                </c:pt>
                <c:pt idx="14">
                  <c:v>March 2020</c:v>
                </c:pt>
                <c:pt idx="15">
                  <c:v>April 2020</c:v>
                </c:pt>
                <c:pt idx="16">
                  <c:v>May 2020</c:v>
                </c:pt>
                <c:pt idx="17">
                  <c:v>June 2020</c:v>
                </c:pt>
                <c:pt idx="18">
                  <c:v>July 2020</c:v>
                </c:pt>
                <c:pt idx="19">
                  <c:v>August 2020</c:v>
                </c:pt>
                <c:pt idx="20">
                  <c:v>September 2020</c:v>
                </c:pt>
                <c:pt idx="21">
                  <c:v>October 2020</c:v>
                </c:pt>
                <c:pt idx="22">
                  <c:v>November 2020</c:v>
                </c:pt>
                <c:pt idx="23">
                  <c:v>December 2020</c:v>
                </c:pt>
                <c:pt idx="24">
                  <c:v>January 2021</c:v>
                </c:pt>
                <c:pt idx="25">
                  <c:v>February 2021</c:v>
                </c:pt>
                <c:pt idx="26">
                  <c:v>March 2021</c:v>
                </c:pt>
                <c:pt idx="27">
                  <c:v>April 2021</c:v>
                </c:pt>
                <c:pt idx="28">
                  <c:v>May 2021</c:v>
                </c:pt>
                <c:pt idx="29">
                  <c:v>June 2021</c:v>
                </c:pt>
                <c:pt idx="30">
                  <c:v>July 2021</c:v>
                </c:pt>
                <c:pt idx="31">
                  <c:v>August 2021</c:v>
                </c:pt>
                <c:pt idx="32">
                  <c:v>September 2021</c:v>
                </c:pt>
                <c:pt idx="33">
                  <c:v>October 2021</c:v>
                </c:pt>
                <c:pt idx="34">
                  <c:v>November 2021</c:v>
                </c:pt>
                <c:pt idx="35">
                  <c:v>December 2021</c:v>
                </c:pt>
              </c:strCache>
            </c:strRef>
          </c:cat>
          <c:val>
            <c:numRef>
              <c:f>Trend!$D$8:$D$43</c:f>
              <c:numCache>
                <c:formatCode>#,##0.0</c:formatCode>
                <c:ptCount val="36"/>
                <c:pt idx="0">
                  <c:v>2.4</c:v>
                </c:pt>
                <c:pt idx="1">
                  <c:v>2.5</c:v>
                </c:pt>
                <c:pt idx="2">
                  <c:v>2.6</c:v>
                </c:pt>
                <c:pt idx="3">
                  <c:v>2.6</c:v>
                </c:pt>
                <c:pt idx="4">
                  <c:v>2.6</c:v>
                </c:pt>
                <c:pt idx="5">
                  <c:v>2.7</c:v>
                </c:pt>
                <c:pt idx="6">
                  <c:v>2.7</c:v>
                </c:pt>
                <c:pt idx="7">
                  <c:v>2.8</c:v>
                </c:pt>
                <c:pt idx="8">
                  <c:v>2.8</c:v>
                </c:pt>
                <c:pt idx="9">
                  <c:v>2.8</c:v>
                </c:pt>
                <c:pt idx="10">
                  <c:v>2.8</c:v>
                </c:pt>
                <c:pt idx="11">
                  <c:v>2.9</c:v>
                </c:pt>
                <c:pt idx="12">
                  <c:v>2.9</c:v>
                </c:pt>
                <c:pt idx="13">
                  <c:v>3</c:v>
                </c:pt>
                <c:pt idx="14">
                  <c:v>3</c:v>
                </c:pt>
                <c:pt idx="15">
                  <c:v>5</c:v>
                </c:pt>
                <c:pt idx="16">
                  <c:v>6.4</c:v>
                </c:pt>
                <c:pt idx="17">
                  <c:v>6.3</c:v>
                </c:pt>
                <c:pt idx="18">
                  <c:v>6.4</c:v>
                </c:pt>
                <c:pt idx="19">
                  <c:v>6.5</c:v>
                </c:pt>
                <c:pt idx="20">
                  <c:v>6.4</c:v>
                </c:pt>
                <c:pt idx="21">
                  <c:v>6.2</c:v>
                </c:pt>
                <c:pt idx="22">
                  <c:v>6.3</c:v>
                </c:pt>
                <c:pt idx="23">
                  <c:v>6.3</c:v>
                </c:pt>
                <c:pt idx="24">
                  <c:v>6.2</c:v>
                </c:pt>
                <c:pt idx="25">
                  <c:v>6.5</c:v>
                </c:pt>
                <c:pt idx="26">
                  <c:v>6.5</c:v>
                </c:pt>
                <c:pt idx="27">
                  <c:v>6.4</c:v>
                </c:pt>
                <c:pt idx="28">
                  <c:v>6</c:v>
                </c:pt>
                <c:pt idx="29">
                  <c:v>5.6</c:v>
                </c:pt>
                <c:pt idx="30">
                  <c:v>5.4</c:v>
                </c:pt>
                <c:pt idx="31">
                  <c:v>5.2</c:v>
                </c:pt>
                <c:pt idx="32">
                  <c:v>5</c:v>
                </c:pt>
                <c:pt idx="33">
                  <c:v>4.8</c:v>
                </c:pt>
                <c:pt idx="34">
                  <c:v>4.7</c:v>
                </c:pt>
                <c:pt idx="35">
                  <c:v>4.5</c:v>
                </c:pt>
              </c:numCache>
            </c:numRef>
          </c:val>
          <c:smooth val="0"/>
          <c:extLst>
            <c:ext xmlns:c16="http://schemas.microsoft.com/office/drawing/2014/chart" uri="{C3380CC4-5D6E-409C-BE32-E72D297353CC}">
              <c16:uniqueId val="{00000002-5FD8-464E-9F45-D9B699C27342}"/>
            </c:ext>
          </c:extLst>
        </c:ser>
        <c:dLbls>
          <c:showLegendKey val="0"/>
          <c:showVal val="0"/>
          <c:showCatName val="0"/>
          <c:showSerName val="0"/>
          <c:showPercent val="0"/>
          <c:showBubbleSize val="0"/>
        </c:dLbls>
        <c:marker val="1"/>
        <c:smooth val="0"/>
        <c:axId val="2083602400"/>
        <c:axId val="1772351904"/>
      </c:lineChart>
      <c:catAx>
        <c:axId val="2083602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72351904"/>
        <c:crosses val="autoZero"/>
        <c:auto val="1"/>
        <c:lblAlgn val="ctr"/>
        <c:lblOffset val="100"/>
        <c:noMultiLvlLbl val="0"/>
      </c:catAx>
      <c:valAx>
        <c:axId val="1772351904"/>
        <c:scaling>
          <c:orientation val="minMax"/>
        </c:scaling>
        <c:delete val="0"/>
        <c:axPos val="l"/>
        <c:majorGridlines>
          <c:spPr>
            <a:ln w="9525" cap="flat" cmpd="sng" algn="ctr">
              <a:no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3602400"/>
        <c:crosses val="autoZero"/>
        <c:crossBetween val="between"/>
      </c:valAx>
      <c:valAx>
        <c:axId val="1772360224"/>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8502512"/>
        <c:crosses val="max"/>
        <c:crossBetween val="between"/>
      </c:valAx>
      <c:catAx>
        <c:axId val="88502512"/>
        <c:scaling>
          <c:orientation val="minMax"/>
        </c:scaling>
        <c:delete val="1"/>
        <c:axPos val="b"/>
        <c:numFmt formatCode="General" sourceLinked="1"/>
        <c:majorTickMark val="out"/>
        <c:minorTickMark val="none"/>
        <c:tickLblPos val="nextTo"/>
        <c:crossAx val="1772360224"/>
        <c:crosses val="autoZero"/>
        <c:auto val="1"/>
        <c:lblAlgn val="ctr"/>
        <c:lblOffset val="100"/>
        <c:noMultiLvlLbl val="0"/>
      </c:catAx>
      <c:spPr>
        <a:noFill/>
        <a:ln>
          <a:noFill/>
        </a:ln>
        <a:effectLst/>
      </c:spPr>
    </c:plotArea>
    <c:legend>
      <c:legendPos val="b"/>
      <c:layout>
        <c:manualLayout>
          <c:xMode val="edge"/>
          <c:yMode val="edge"/>
          <c:x val="6.6345644311874494E-2"/>
          <c:y val="3.8166706503935874E-2"/>
          <c:w val="0.2407141842576811"/>
          <c:h val="0.26770770812118627"/>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withinLinear" id="14">
  <a:schemeClr val="accent1"/>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withinLinearReversed" id="21">
  <a:schemeClr val="accent1"/>
</cs:colorStyle>
</file>

<file path=ppt/charts/colors17.xml><?xml version="1.0" encoding="utf-8"?>
<cs:colorStyle xmlns:cs="http://schemas.microsoft.com/office/drawing/2012/chartStyle" xmlns:a="http://schemas.openxmlformats.org/drawingml/2006/main" meth="withinLinear" id="14">
  <a:schemeClr val="accent1"/>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withinLinear" id="14">
  <a:schemeClr val="accent1"/>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withinLinear" id="14">
  <a:schemeClr val="accent1"/>
</cs:colorStyle>
</file>

<file path=ppt/charts/colors31.xml><?xml version="1.0" encoding="utf-8"?>
<cs:colorStyle xmlns:cs="http://schemas.microsoft.com/office/drawing/2012/chartStyle" xmlns:a="http://schemas.openxmlformats.org/drawingml/2006/main" meth="withinLinear" id="14">
  <a:schemeClr val="accent1"/>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2A483-04F2-45EA-BE92-5749F3EE10E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BEB48AF9-7AB9-4EF9-80BF-39C0741DC1F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209456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4D66B-EEF6-4E18-98A3-7BD0FE24C57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F35A750-50BD-4EDB-81E8-291C814DF6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82259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1E5C7A-F4BA-46B2-8D33-25FE9F6D4AE1}"/>
              </a:ext>
            </a:extLst>
          </p:cNvPr>
          <p:cNvSpPr>
            <a:spLocks noGrp="1"/>
          </p:cNvSpPr>
          <p:nvPr>
            <p:ph type="title" orient="vert"/>
          </p:nvPr>
        </p:nvSpPr>
        <p:spPr>
          <a:xfrm>
            <a:off x="6543675" y="723207"/>
            <a:ext cx="1971675" cy="5228706"/>
          </a:xfrm>
        </p:spPr>
        <p:txBody>
          <a:bodyPr vert="eaVert"/>
          <a:lstStyle>
            <a:lvl1pPr>
              <a:defRPr lang="en-GB" dirty="0"/>
            </a:lvl1p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0400DDD-00C9-4A25-BAA7-13B9FE36A084}"/>
              </a:ext>
            </a:extLst>
          </p:cNvPr>
          <p:cNvSpPr>
            <a:spLocks noGrp="1"/>
          </p:cNvSpPr>
          <p:nvPr>
            <p:ph type="body" orient="vert" idx="1"/>
          </p:nvPr>
        </p:nvSpPr>
        <p:spPr>
          <a:xfrm>
            <a:off x="628650" y="723207"/>
            <a:ext cx="5800725" cy="52287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58604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A2484-6147-45F1-8C85-53E62E27143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3F9823F-CD4B-4927-80BB-BE954DC45E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79219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2BFEE-72E3-41A0-9471-C92732D06572}"/>
              </a:ext>
            </a:extLst>
          </p:cNvPr>
          <p:cNvSpPr>
            <a:spLocks noGrp="1"/>
          </p:cNvSpPr>
          <p:nvPr>
            <p:ph type="title"/>
          </p:nvPr>
        </p:nvSpPr>
        <p:spPr>
          <a:xfrm>
            <a:off x="623888" y="1244226"/>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AE5C9D6-D122-4453-AC39-D5A1EDC71AE6}"/>
              </a:ext>
            </a:extLst>
          </p:cNvPr>
          <p:cNvSpPr>
            <a:spLocks noGrp="1"/>
          </p:cNvSpPr>
          <p:nvPr>
            <p:ph type="body" idx="1"/>
          </p:nvPr>
        </p:nvSpPr>
        <p:spPr>
          <a:xfrm>
            <a:off x="623888" y="4123951"/>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61977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74BB2-408E-41B5-9580-59281DC8BAB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54EA63-DC63-43BD-B9BB-EB809672D205}"/>
              </a:ext>
            </a:extLst>
          </p:cNvPr>
          <p:cNvSpPr>
            <a:spLocks noGrp="1"/>
          </p:cNvSpPr>
          <p:nvPr>
            <p:ph sz="half" idx="1"/>
          </p:nvPr>
        </p:nvSpPr>
        <p:spPr>
          <a:xfrm>
            <a:off x="628650" y="1825625"/>
            <a:ext cx="3886200" cy="4142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F8F8DC2-BA55-484D-AB5C-E85B63D3D564}"/>
              </a:ext>
            </a:extLst>
          </p:cNvPr>
          <p:cNvSpPr>
            <a:spLocks noGrp="1"/>
          </p:cNvSpPr>
          <p:nvPr>
            <p:ph sz="half" idx="2"/>
          </p:nvPr>
        </p:nvSpPr>
        <p:spPr>
          <a:xfrm>
            <a:off x="4629150" y="1825625"/>
            <a:ext cx="3886200" cy="4142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93720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56A62-1D6C-450A-A49F-BFC0D0A19E83}"/>
              </a:ext>
            </a:extLst>
          </p:cNvPr>
          <p:cNvSpPr>
            <a:spLocks noGrp="1"/>
          </p:cNvSpPr>
          <p:nvPr>
            <p:ph type="title"/>
          </p:nvPr>
        </p:nvSpPr>
        <p:spPr>
          <a:xfrm>
            <a:off x="629841" y="731520"/>
            <a:ext cx="7886700" cy="959169"/>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BE0EF39-873D-4371-8E3A-9D905AD358A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2957836-C175-4167-9445-69725FD7C68A}"/>
              </a:ext>
            </a:extLst>
          </p:cNvPr>
          <p:cNvSpPr>
            <a:spLocks noGrp="1"/>
          </p:cNvSpPr>
          <p:nvPr>
            <p:ph sz="half" idx="2"/>
          </p:nvPr>
        </p:nvSpPr>
        <p:spPr>
          <a:xfrm>
            <a:off x="629842" y="2505075"/>
            <a:ext cx="3868340" cy="3446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8659077-A6D3-4527-A947-50301046FC1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0CFB5D7-8338-4F46-8ECB-913AF95DE048}"/>
              </a:ext>
            </a:extLst>
          </p:cNvPr>
          <p:cNvSpPr>
            <a:spLocks noGrp="1"/>
          </p:cNvSpPr>
          <p:nvPr>
            <p:ph sz="quarter" idx="4"/>
          </p:nvPr>
        </p:nvSpPr>
        <p:spPr>
          <a:xfrm>
            <a:off x="4629150" y="2505075"/>
            <a:ext cx="3887391" cy="3446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27019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71F4A-1B07-405F-838B-CDE527BEEDA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628095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279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0F0A6-9B60-4DBA-8A7B-A13CC81F5A5A}"/>
              </a:ext>
            </a:extLst>
          </p:cNvPr>
          <p:cNvSpPr>
            <a:spLocks noGrp="1"/>
          </p:cNvSpPr>
          <p:nvPr>
            <p:ph type="title"/>
          </p:nvPr>
        </p:nvSpPr>
        <p:spPr>
          <a:xfrm>
            <a:off x="629841" y="764770"/>
            <a:ext cx="2949178" cy="1292629"/>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A6D1DFF-7A1B-4B80-8BC6-4A0276E65B7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A2EC080-DB0A-4FF8-B2AA-6EF57A2CDC6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3137003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7FB75-9B2D-4F49-AFFC-AE2A84CD97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CBD55BB-8FAB-4410-BD96-D6537F178C9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9C3F14DF-7A76-43D8-894F-4F6E129C195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2377063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5209DB-3681-482E-858A-AE12B81C650A}"/>
              </a:ext>
            </a:extLst>
          </p:cNvPr>
          <p:cNvSpPr>
            <a:spLocks noGrp="1"/>
          </p:cNvSpPr>
          <p:nvPr>
            <p:ph type="title"/>
          </p:nvPr>
        </p:nvSpPr>
        <p:spPr>
          <a:xfrm>
            <a:off x="628650" y="754321"/>
            <a:ext cx="7886700" cy="93636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7D6729F-0C21-41FA-A1C9-0CFBDD0BA89E}"/>
              </a:ext>
            </a:extLst>
          </p:cNvPr>
          <p:cNvSpPr>
            <a:spLocks noGrp="1"/>
          </p:cNvSpPr>
          <p:nvPr>
            <p:ph type="body" idx="1"/>
          </p:nvPr>
        </p:nvSpPr>
        <p:spPr>
          <a:xfrm>
            <a:off x="628650" y="1825625"/>
            <a:ext cx="7886700" cy="41526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a:extLst>
              <a:ext uri="{FF2B5EF4-FFF2-40B4-BE49-F238E27FC236}">
                <a16:creationId xmlns:a16="http://schemas.microsoft.com/office/drawing/2014/main" id="{049A8DBD-665B-47C2-ABF4-21E041AFF0B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5978367"/>
            <a:ext cx="9144000" cy="879581"/>
          </a:xfrm>
          <a:prstGeom prst="rect">
            <a:avLst/>
          </a:prstGeom>
        </p:spPr>
      </p:pic>
    </p:spTree>
    <p:extLst>
      <p:ext uri="{BB962C8B-B14F-4D97-AF65-F5344CB8AC3E}">
        <p14:creationId xmlns:p14="http://schemas.microsoft.com/office/powerpoint/2010/main" val="202389739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bucksskillshub.org/pages/about" TargetMode="External"/><Relationship Id="rId2" Type="http://schemas.openxmlformats.org/officeDocument/2006/relationships/hyperlink" Target="https://www.buckstvlep.co.uk/our-strategies/local-industrial-strategy/"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ons.gov.uk/businessindustryandtrade/business/activitysizeandlocation/adhocs/12240employmentinbuckinghamshirethamesvalley" TargetMode="External"/><Relationship Id="rId7" Type="http://schemas.openxmlformats.org/officeDocument/2006/relationships/image" Target="../media/image3.svg"/><Relationship Id="rId2" Type="http://schemas.openxmlformats.org/officeDocument/2006/relationships/hyperlink" Target="https://www.nomisweb.co.uk/query/select/getdatasetbytheme.asp?theme=27"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chart" Target="../charts/chart1.xml"/><Relationship Id="rId10" Type="http://schemas.openxmlformats.org/officeDocument/2006/relationships/slide" Target="slide80.xml"/><Relationship Id="rId4" Type="http://schemas.openxmlformats.org/officeDocument/2006/relationships/hyperlink" Target="https://www.nomisweb.co.uk/query/construct/components/kwcellComponent.asp?menuopt=43&amp;subcomp=" TargetMode="External"/><Relationship Id="rId9"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hyperlink" Target="https://www.nomisweb.co.uk/query/select/getdatasetbytheme.asp?theme=49" TargetMode="External"/><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hyperlink" Target="https://www.ons.gov.uk/businessindustryandtrade/business/activitysizeandlocation/datasets/businessdemographyreferencetable"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nomisweb.co.uk/query/select/getdatasetbytheme.asp?theme=27" TargetMode="External"/><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slide" Target="slide81.xml"/></Relationships>
</file>

<file path=ppt/slides/_rels/slide17.xml.rels><?xml version="1.0" encoding="UTF-8" standalone="yes"?>
<Relationships xmlns="http://schemas.openxmlformats.org/package/2006/relationships"><Relationship Id="rId3" Type="http://schemas.openxmlformats.org/officeDocument/2006/relationships/hyperlink" Target="https://www.nomisweb.co.uk/query/select/getdatasetbytheme.asp?theme=27" TargetMode="External"/><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slide" Target="slide81.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slide" Target="slide8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81.xml"/><Relationship Id="rId1" Type="http://schemas.openxmlformats.org/officeDocument/2006/relationships/slideLayout" Target="../slideLayouts/slideLayout2.xml"/><Relationship Id="rId5" Type="http://schemas.openxmlformats.org/officeDocument/2006/relationships/hyperlink" Target="https://www.nomisweb.co.uk/query/select/getdatasetbytheme.asp?theme=27" TargetMode="External"/><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2" Type="http://schemas.openxmlformats.org/officeDocument/2006/relationships/hyperlink" Target="mailto:caroline.perkins@buckslep.co.uk"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www.buckseconomy.co.uk/"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nomisweb.co.uk/query/select/getdatasetbytheme.asp?theme=27"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buckseconomy.co.uk/"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nomisweb.co.uk/query/select/getdatasetbytheme.asp?theme=75"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hyperlink" Target="https://www.nomisweb.co.uk/reports/lmp/lep/1925185578/report.aspx#tabempunemp"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hyperlink" Target="https://www.nomisweb.co.uk/reports/lmp/lep/1925185578/report.aspx#tabempunemp"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10.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nomisweb.co.uk/reports/lmp/lep/1925185578/report.aspx#tabempunemp" TargetMode="Externa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s://www.nomisweb.co.uk/reports/lmp/lep/1925185578/report.aspx#tabempunemp" TargetMode="External"/><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hyperlink" Target="https://www.gov.uk/government/statistics/alternative-claimant-count-statistics-january-2013-to-may-2020" TargetMode="Externa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s://www.nomisweb.co.uk/query/select/getdatasetbytheme.asp?theme=72" TargetMode="External"/><Relationship Id="rId2" Type="http://schemas.openxmlformats.org/officeDocument/2006/relationships/hyperlink" Target="https://www.buckseconomy.co.uk/jobs-and-skills/jobs-skills-research-reports/#Jobs-and-Skills-Claimant-Count" TargetMode="External"/><Relationship Id="rId1" Type="http://schemas.openxmlformats.org/officeDocument/2006/relationships/slideLayout" Target="../slideLayouts/slideLayout6.xml"/><Relationship Id="rId4" Type="http://schemas.openxmlformats.org/officeDocument/2006/relationships/chart" Target="../charts/chart9.xml"/></Relationships>
</file>

<file path=ppt/slides/_rels/slide3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hyperlink" Target="https://www.nomisweb.co.uk/query/select/getdatasetbytheme.asp?theme=72" TargetMode="Externa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hyperlink" Target="https://www.nomisweb.co.uk/query/select/getdatasetbytheme.asp?theme=72" TargetMode="Externa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hyperlink" Target="https://www.nomisweb.co.uk/query/select/getdatasetbytheme.asp?theme=72" TargetMode="Externa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hyperlink" Target="http://www.nomisweb.co.uk/" TargetMode="External"/><Relationship Id="rId4" Type="http://schemas.openxmlformats.org/officeDocument/2006/relationships/hyperlink" Target="https://public.tableau.com/app/profile/caroline1270/viz/OctoberClaimantCountRatebyWard/ClaimantCountRate?publish=yes" TargetMode="External"/></Relationships>
</file>

<file path=ppt/slides/_rels/slide3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hyperlink" Target="https://www.gov.uk/government/statistics/alternative-claimant-count-statistics-january-2013-to-may-2020"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slide" Target="slide28.xml"/><Relationship Id="rId3" Type="http://schemas.openxmlformats.org/officeDocument/2006/relationships/slide" Target="slide16.xml"/><Relationship Id="rId7" Type="http://schemas.openxmlformats.org/officeDocument/2006/relationships/slide" Target="slide22.xml"/><Relationship Id="rId12" Type="http://schemas.openxmlformats.org/officeDocument/2006/relationships/slide" Target="slide27.xml"/><Relationship Id="rId2" Type="http://schemas.openxmlformats.org/officeDocument/2006/relationships/slide" Target="slide14.xml"/><Relationship Id="rId1" Type="http://schemas.openxmlformats.org/officeDocument/2006/relationships/slideLayout" Target="../slideLayouts/slideLayout2.xml"/><Relationship Id="rId6" Type="http://schemas.openxmlformats.org/officeDocument/2006/relationships/slide" Target="slide21.xml"/><Relationship Id="rId11" Type="http://schemas.openxmlformats.org/officeDocument/2006/relationships/slide" Target="slide26.xml"/><Relationship Id="rId5" Type="http://schemas.openxmlformats.org/officeDocument/2006/relationships/slide" Target="slide20.xml"/><Relationship Id="rId10" Type="http://schemas.openxmlformats.org/officeDocument/2006/relationships/slide" Target="slide25.xml"/><Relationship Id="rId4" Type="http://schemas.openxmlformats.org/officeDocument/2006/relationships/slide" Target="slide18.xml"/><Relationship Id="rId9" Type="http://schemas.openxmlformats.org/officeDocument/2006/relationships/slide" Target="slide24.xml"/></Relationships>
</file>

<file path=ppt/slides/_rels/slide40.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hyperlink" Target="https://www.ons.gov.uk/employmentandlabourmarket/peopleinwork/labourproductivity/datasets/subregionalproductivitylabourproductivitygvaperhourworkedandgvaperfilledjobindicesbyuknuts2andnuts3subregions" TargetMode="Externa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hyperlink" Target="https://www.nomisweb.co.uk/sources/ashe" TargetMode="Externa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hyperlink" Target="https://www.ons.gov.uk/peoplepopulationandcommunity/populationandmigration/populationestimates/datasets/populationestimatesforukenglandandwalesscotlandandnorthernireland" TargetMode="External"/><Relationship Id="rId2" Type="http://schemas.openxmlformats.org/officeDocument/2006/relationships/hyperlink" Target="https://public.tableau.com/profile/david2283#!/vizhome/Poptest/BuckinghamshirePopulation" TargetMode="External"/><Relationship Id="rId1" Type="http://schemas.openxmlformats.org/officeDocument/2006/relationships/slideLayout" Target="../slideLayouts/slideLayout6.xml"/><Relationship Id="rId4" Type="http://schemas.openxmlformats.org/officeDocument/2006/relationships/chart" Target="../charts/char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hyperlink" Target="https://www.gov.uk/government/publications/the-long-shadow-of-deprivation-differences-in-opportunities" TargetMode="External"/><Relationship Id="rId2" Type="http://schemas.openxmlformats.org/officeDocument/2006/relationships/hyperlink" Target="https://assets.publishing.service.gov.uk/government/uploads/system/uploads/attachment_data/file/561021/Progress_8_and_Attainment_8_how_measures_are_calculated.pdf" TargetMode="Externa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hyperlink" Target="https://www.nomisweb.co.uk/reports/lmp/lep/1925185578/report.aspx#tabempunemp" TargetMode="Externa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8" Type="http://schemas.openxmlformats.org/officeDocument/2006/relationships/hyperlink" Target="https://www.adultlearningbc.ac.uk/" TargetMode="External"/><Relationship Id="rId3" Type="http://schemas.openxmlformats.org/officeDocument/2006/relationships/hyperlink" Target="https://www.buckscollegegroup.ac.uk/" TargetMode="External"/><Relationship Id="rId7" Type="http://schemas.openxmlformats.org/officeDocument/2006/relationships/hyperlink" Target="https://www.beds.ac.uk/about-us/campuses/aylesbury" TargetMode="External"/><Relationship Id="rId12" Type="http://schemas.openxmlformats.org/officeDocument/2006/relationships/hyperlink" Target="https://pinewoodgroup.com/on-the-lot?studio-name=pinewood-studios" TargetMode="External"/><Relationship Id="rId2" Type="http://schemas.openxmlformats.org/officeDocument/2006/relationships/hyperlink" Target="https://buckinghamshireutc.co.uk/" TargetMode="External"/><Relationship Id="rId1" Type="http://schemas.openxmlformats.org/officeDocument/2006/relationships/slideLayout" Target="../slideLayouts/slideLayout6.xml"/><Relationship Id="rId6" Type="http://schemas.openxmlformats.org/officeDocument/2006/relationships/hyperlink" Target="https://nfts.co.uk/" TargetMode="External"/><Relationship Id="rId11" Type="http://schemas.openxmlformats.org/officeDocument/2006/relationships/hyperlink" Target="https://www.henley.ac.uk/" TargetMode="External"/><Relationship Id="rId5" Type="http://schemas.openxmlformats.org/officeDocument/2006/relationships/hyperlink" Target="https://bucks.ac.uk/" TargetMode="External"/><Relationship Id="rId10" Type="http://schemas.openxmlformats.org/officeDocument/2006/relationships/hyperlink" Target="https://southcentraliot.co.uk/" TargetMode="External"/><Relationship Id="rId4" Type="http://schemas.openxmlformats.org/officeDocument/2006/relationships/hyperlink" Target="https://www.buckingham.ac.uk/" TargetMode="External"/><Relationship Id="rId9" Type="http://schemas.openxmlformats.org/officeDocument/2006/relationships/hyperlink" Target="https://www.utc-silverstone.co.uk/"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app.powerbi.com/view?r=eyJrIjoiYjY0NmZlNzYtMzEzMy00MjI0LTg2OTYtOGFjMjc3OTEyN2UwIiwidCI6ImJkM2MyYTViLTJkMDAtNGQxMS1iNzljLTJhYWY0MWM3NGJiOSJ9" TargetMode="External"/><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slide" Target="slide45.xml"/><Relationship Id="rId3" Type="http://schemas.openxmlformats.org/officeDocument/2006/relationships/slide" Target="slide31.xml"/><Relationship Id="rId7" Type="http://schemas.openxmlformats.org/officeDocument/2006/relationships/slide" Target="slide43.xml"/><Relationship Id="rId2" Type="http://schemas.openxmlformats.org/officeDocument/2006/relationships/slide" Target="slide30.xml"/><Relationship Id="rId1" Type="http://schemas.openxmlformats.org/officeDocument/2006/relationships/slideLayout" Target="../slideLayouts/slideLayout2.xml"/><Relationship Id="rId6" Type="http://schemas.openxmlformats.org/officeDocument/2006/relationships/slide" Target="slide42.xml"/><Relationship Id="rId5" Type="http://schemas.openxmlformats.org/officeDocument/2006/relationships/slide" Target="slide41.xml"/><Relationship Id="rId4" Type="http://schemas.openxmlformats.org/officeDocument/2006/relationships/slide" Target="slide32.xml"/></Relationships>
</file>

<file path=ppt/slides/_rels/slide50.xml.rels><?xml version="1.0" encoding="UTF-8" standalone="yes"?>
<Relationships xmlns="http://schemas.openxmlformats.org/package/2006/relationships"><Relationship Id="rId3" Type="http://schemas.openxmlformats.org/officeDocument/2006/relationships/hyperlink" Target="https://explore-education-statistics.service.gov.uk/find-statistics/16-18-destination-measures" TargetMode="External"/><Relationship Id="rId2" Type="http://schemas.openxmlformats.org/officeDocument/2006/relationships/hyperlink" Target="https://explore-education-statistics.service.gov.uk/find-statistics/key-stage-4-destination-measures" TargetMode="External"/><Relationship Id="rId1" Type="http://schemas.openxmlformats.org/officeDocument/2006/relationships/slideLayout" Target="../slideLayouts/slideLayout6.xml"/><Relationship Id="rId5" Type="http://schemas.openxmlformats.org/officeDocument/2006/relationships/chart" Target="../charts/chart19.xml"/><Relationship Id="rId4" Type="http://schemas.openxmlformats.org/officeDocument/2006/relationships/chart" Target="../charts/chart18.xml"/></Relationships>
</file>

<file path=ppt/slides/_rels/slide51.xml.rels><?xml version="1.0" encoding="UTF-8" standalone="yes"?>
<Relationships xmlns="http://schemas.openxmlformats.org/package/2006/relationships"><Relationship Id="rId3" Type="http://schemas.openxmlformats.org/officeDocument/2006/relationships/hyperlink" Target="https://explore-education-statistics.service.gov.uk/find-statistics/16-18-destination-measures" TargetMode="External"/><Relationship Id="rId2" Type="http://schemas.openxmlformats.org/officeDocument/2006/relationships/hyperlink" Target="https://explore-education-statistics.service.gov.uk/find-statistics/key-stage-4-destination-measures"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explore-education-statistics.service.gov.uk/find-statistics/apprenticeships-and-traineeships" TargetMode="Externa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6.xml"/><Relationship Id="rId4" Type="http://schemas.openxmlformats.org/officeDocument/2006/relationships/hyperlink" Target="https://explore-education-statistics.service.gov.uk/find-statistics/apprenticeships-and-traineeships/2020-21"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hyperlink" Target="https://www.hesa.ac.uk/data-and-analysis/students/table-19" TargetMode="External"/><Relationship Id="rId2" Type="http://schemas.openxmlformats.org/officeDocument/2006/relationships/hyperlink" Target="https://www.bhsca.co.uk/" TargetMode="External"/><Relationship Id="rId1" Type="http://schemas.openxmlformats.org/officeDocument/2006/relationships/slideLayout" Target="../slideLayouts/slideLayout6.xml"/><Relationship Id="rId4" Type="http://schemas.openxmlformats.org/officeDocument/2006/relationships/chart" Target="../charts/chart22.xml"/></Relationships>
</file>

<file path=ppt/slides/_rels/slide56.xml.rels><?xml version="1.0" encoding="UTF-8" standalone="yes"?>
<Relationships xmlns="http://schemas.openxmlformats.org/package/2006/relationships"><Relationship Id="rId3" Type="http://schemas.openxmlformats.org/officeDocument/2006/relationships/hyperlink" Target="https://www.hesa.ac.uk/data-and-analysis/graduates/table-6" TargetMode="External"/><Relationship Id="rId2" Type="http://schemas.openxmlformats.org/officeDocument/2006/relationships/chart" Target="../charts/chart23.xml"/><Relationship Id="rId1" Type="http://schemas.openxmlformats.org/officeDocument/2006/relationships/slideLayout" Target="../slideLayouts/slideLayout6.xml"/><Relationship Id="rId4" Type="http://schemas.openxmlformats.org/officeDocument/2006/relationships/hyperlink" Target="https://nfts.co.uk/graduate-impact-report" TargetMode="External"/></Relationships>
</file>

<file path=ppt/slides/_rels/slide57.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hyperlink" Target="https://explore-education-statistics.service.gov.uk/find-statistics/graduate-outcomes-leo-provider-level-data#dataDownloads-1" TargetMode="Externa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hyperlink" Target="https://www.gov.uk/government/publications/employer-skills-survey-2019-england-results" TargetMode="External"/><Relationship Id="rId2" Type="http://schemas.openxmlformats.org/officeDocument/2006/relationships/chart" Target="../charts/chart25.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slide" Target="slide48.xml"/><Relationship Id="rId7" Type="http://schemas.openxmlformats.org/officeDocument/2006/relationships/slide" Target="slide56.xml"/><Relationship Id="rId2" Type="http://schemas.openxmlformats.org/officeDocument/2006/relationships/slide" Target="slide47.xml"/><Relationship Id="rId1" Type="http://schemas.openxmlformats.org/officeDocument/2006/relationships/slideLayout" Target="../slideLayouts/slideLayout2.xml"/><Relationship Id="rId6" Type="http://schemas.openxmlformats.org/officeDocument/2006/relationships/slide" Target="slide55.xml"/><Relationship Id="rId5" Type="http://schemas.openxmlformats.org/officeDocument/2006/relationships/slide" Target="slide54.xml"/><Relationship Id="rId10" Type="http://schemas.openxmlformats.org/officeDocument/2006/relationships/slide" Target="slide59.xml"/><Relationship Id="rId4" Type="http://schemas.openxmlformats.org/officeDocument/2006/relationships/slide" Target="slide52.xml"/><Relationship Id="rId9" Type="http://schemas.openxmlformats.org/officeDocument/2006/relationships/slide" Target="slide5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slide" Target="slide25.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www.gov.uk/government/publications/employer-skills-survey-2019-england-results" TargetMode="External"/><Relationship Id="rId2" Type="http://schemas.openxmlformats.org/officeDocument/2006/relationships/chart" Target="../charts/chart3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https://www.gov.uk/government/publications/employer-skills-survey-2019-england-result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slide" Target="slide70.xml"/><Relationship Id="rId3" Type="http://schemas.openxmlformats.org/officeDocument/2006/relationships/slide" Target="slide62.xml"/><Relationship Id="rId7" Type="http://schemas.openxmlformats.org/officeDocument/2006/relationships/slide" Target="slide69.xml"/><Relationship Id="rId2" Type="http://schemas.openxmlformats.org/officeDocument/2006/relationships/slide" Target="slide61.xml"/><Relationship Id="rId1" Type="http://schemas.openxmlformats.org/officeDocument/2006/relationships/slideLayout" Target="../slideLayouts/slideLayout2.xml"/><Relationship Id="rId6" Type="http://schemas.openxmlformats.org/officeDocument/2006/relationships/slide" Target="slide68.xml"/><Relationship Id="rId11" Type="http://schemas.openxmlformats.org/officeDocument/2006/relationships/slide" Target="slide74.xml"/><Relationship Id="rId5" Type="http://schemas.openxmlformats.org/officeDocument/2006/relationships/slide" Target="slide67.xml"/><Relationship Id="rId10" Type="http://schemas.openxmlformats.org/officeDocument/2006/relationships/slide" Target="slide72.xml"/><Relationship Id="rId4" Type="http://schemas.openxmlformats.org/officeDocument/2006/relationships/slide" Target="slide64.xml"/><Relationship Id="rId9" Type="http://schemas.openxmlformats.org/officeDocument/2006/relationships/slide" Target="slide71.xml"/></Relationships>
</file>

<file path=ppt/slides/_rels/slide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hyperlink" Target="https://www.gov.uk/government/publications/employer-skills-survey-2019-england-results" TargetMode="External"/><Relationship Id="rId2" Type="http://schemas.openxmlformats.org/officeDocument/2006/relationships/chart" Target="../charts/chart31.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chart" Target="../charts/chart32.xml"/><Relationship Id="rId1" Type="http://schemas.openxmlformats.org/officeDocument/2006/relationships/slideLayout" Target="../slideLayouts/slideLayout6.xml"/><Relationship Id="rId4" Type="http://schemas.openxmlformats.org/officeDocument/2006/relationships/hyperlink" Target="https://www.gov.uk/government/publications/employer-skills-survey-2019-england-results"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hyperlink" Target="https://bucksskillshub.org/educators" TargetMode="External"/><Relationship Id="rId2" Type="http://schemas.openxmlformats.org/officeDocument/2006/relationships/hyperlink" Target="https://www.buckstvlep.co.uk/our-strategie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slide" Target="slide7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4BFFFE-5EAE-451C-A93A-092C17C3C47A}"/>
              </a:ext>
            </a:extLst>
          </p:cNvPr>
          <p:cNvSpPr txBox="1"/>
          <p:nvPr/>
        </p:nvSpPr>
        <p:spPr>
          <a:xfrm>
            <a:off x="844731" y="2571517"/>
            <a:ext cx="7410995" cy="2185214"/>
          </a:xfrm>
          <a:prstGeom prst="rect">
            <a:avLst/>
          </a:prstGeom>
          <a:noFill/>
        </p:spPr>
        <p:txBody>
          <a:bodyPr wrap="square" rtlCol="0">
            <a:spAutoFit/>
          </a:bodyPr>
          <a:lstStyle/>
          <a:p>
            <a:r>
              <a:rPr lang="en-GB" sz="3600" b="1" dirty="0">
                <a:solidFill>
                  <a:srgbClr val="00B0F0"/>
                </a:solidFill>
              </a:rPr>
              <a:t>Buckinghamshire Labour Market and Skills Analysis: 2022</a:t>
            </a:r>
          </a:p>
          <a:p>
            <a:endParaRPr lang="en-GB" sz="3600" b="1" dirty="0">
              <a:solidFill>
                <a:srgbClr val="00B0F0"/>
              </a:solidFill>
            </a:endParaRPr>
          </a:p>
          <a:p>
            <a:r>
              <a:rPr lang="en-GB" sz="2400" b="1" dirty="0">
                <a:solidFill>
                  <a:srgbClr val="00B0F0"/>
                </a:solidFill>
              </a:rPr>
              <a:t>February 2022</a:t>
            </a:r>
          </a:p>
        </p:txBody>
      </p:sp>
    </p:spTree>
    <p:extLst>
      <p:ext uri="{BB962C8B-B14F-4D97-AF65-F5344CB8AC3E}">
        <p14:creationId xmlns:p14="http://schemas.microsoft.com/office/powerpoint/2010/main" val="4055365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2BBB4D-157C-416F-9DA6-28AA46A36C41}"/>
              </a:ext>
            </a:extLst>
          </p:cNvPr>
          <p:cNvSpPr txBox="1"/>
          <p:nvPr/>
        </p:nvSpPr>
        <p:spPr>
          <a:xfrm>
            <a:off x="342899" y="1101013"/>
            <a:ext cx="8437207" cy="4692375"/>
          </a:xfrm>
          <a:prstGeom prst="rect">
            <a:avLst/>
          </a:prstGeom>
          <a:solidFill>
            <a:schemeClr val="bg2"/>
          </a:solidFill>
          <a:ln>
            <a:solidFill>
              <a:schemeClr val="accent6"/>
            </a:solidFill>
          </a:ln>
        </p:spPr>
        <p:txBody>
          <a:bodyPr wrap="square" rtlCol="0">
            <a:spAutoFit/>
          </a:bodyPr>
          <a:lstStyle/>
          <a:p>
            <a:pPr marL="285750" indent="-285750">
              <a:lnSpc>
                <a:spcPct val="107000"/>
              </a:lnSpc>
              <a:buFont typeface="Arial" panose="020B0604020202020204" pitchFamily="34" charset="0"/>
              <a:buChar char="•"/>
            </a:pPr>
            <a:r>
              <a:rPr lang="en-GB" sz="1400" dirty="0">
                <a:ea typeface="Times New Roman" panose="02020603050405020304" pitchFamily="18" charset="0"/>
                <a:cs typeface="Calibri" panose="020F0502020204030204" pitchFamily="34" charset="0"/>
              </a:rPr>
              <a:t>Clear long-term economic growth aspirations set out in the </a:t>
            </a:r>
            <a:r>
              <a:rPr lang="en-GB" sz="1400" dirty="0">
                <a:ea typeface="Times New Roman" panose="02020603050405020304" pitchFamily="18" charset="0"/>
                <a:cs typeface="Calibri" panose="020F0502020204030204" pitchFamily="34" charset="0"/>
                <a:hlinkClick r:id="rId2"/>
              </a:rPr>
              <a:t>Buckinghamshire Local Industrial Strategy</a:t>
            </a:r>
            <a:r>
              <a:rPr lang="en-GB" sz="1400" dirty="0">
                <a:ea typeface="Times New Roman" panose="02020603050405020304" pitchFamily="18" charset="0"/>
                <a:cs typeface="Calibri" panose="020F0502020204030204" pitchFamily="34" charset="0"/>
              </a:rPr>
              <a:t>. </a:t>
            </a:r>
          </a:p>
          <a:p>
            <a:pPr marL="285750" indent="-285750">
              <a:lnSpc>
                <a:spcPct val="107000"/>
              </a:lnSpc>
              <a:buFont typeface="Arial" panose="020B0604020202020204" pitchFamily="34" charset="0"/>
              <a:buChar char="•"/>
            </a:pPr>
            <a:endParaRPr lang="en-GB" sz="1400" dirty="0">
              <a:ea typeface="Times New Roman" panose="02020603050405020304" pitchFamily="18" charset="0"/>
              <a:cs typeface="Calibri" panose="020F0502020204030204" pitchFamily="34" charset="0"/>
            </a:endParaRPr>
          </a:p>
          <a:p>
            <a:pPr marL="285750" indent="-285750">
              <a:lnSpc>
                <a:spcPct val="107000"/>
              </a:lnSpc>
              <a:buFont typeface="Arial" panose="020B0604020202020204" pitchFamily="34" charset="0"/>
              <a:buChar char="•"/>
            </a:pPr>
            <a:r>
              <a:rPr lang="en-GB" sz="1400" dirty="0">
                <a:ea typeface="Times New Roman" panose="02020603050405020304" pitchFamily="18" charset="0"/>
                <a:cs typeface="Calibri" panose="020F0502020204030204" pitchFamily="34" charset="0"/>
              </a:rPr>
              <a:t>Significant job growth expected in a variety of sectors over the next few years, in particular in the film &amp; TV and construction sectors. </a:t>
            </a:r>
          </a:p>
          <a:p>
            <a:pPr>
              <a:lnSpc>
                <a:spcPct val="107000"/>
              </a:lnSpc>
            </a:pPr>
            <a:endParaRPr lang="en-GB" sz="1400" dirty="0">
              <a:effectLst/>
              <a:ea typeface="Times New Roman" panose="02020603050405020304" pitchFamily="18" charset="0"/>
              <a:cs typeface="Calibri" panose="020F0502020204030204" pitchFamily="34" charset="0"/>
            </a:endParaRPr>
          </a:p>
          <a:p>
            <a:pPr marL="285750" indent="-285750">
              <a:lnSpc>
                <a:spcPct val="107000"/>
              </a:lnSpc>
              <a:buFont typeface="Arial" panose="020B0604020202020204" pitchFamily="34" charset="0"/>
              <a:buChar char="•"/>
            </a:pPr>
            <a:r>
              <a:rPr lang="en-GB" sz="1400" dirty="0">
                <a:effectLst/>
                <a:ea typeface="Times New Roman" panose="02020603050405020304" pitchFamily="18" charset="0"/>
                <a:cs typeface="Calibri" panose="020F0502020204030204" pitchFamily="34" charset="0"/>
              </a:rPr>
              <a:t>High levels of employer involvement in the local skills agenda. </a:t>
            </a:r>
          </a:p>
          <a:p>
            <a:pPr>
              <a:lnSpc>
                <a:spcPct val="107000"/>
              </a:lnSpc>
            </a:pPr>
            <a:endParaRPr lang="en-GB" sz="1400" dirty="0">
              <a:effectLst/>
              <a:ea typeface="Times New Roman" panose="02020603050405020304" pitchFamily="18" charset="0"/>
              <a:cs typeface="Calibri" panose="020F0502020204030204" pitchFamily="34" charset="0"/>
            </a:endParaRPr>
          </a:p>
          <a:p>
            <a:pPr marL="285750" indent="-285750">
              <a:lnSpc>
                <a:spcPct val="107000"/>
              </a:lnSpc>
              <a:buFont typeface="Arial" panose="020B0604020202020204" pitchFamily="34" charset="0"/>
              <a:buChar char="•"/>
            </a:pPr>
            <a:r>
              <a:rPr lang="en-GB" sz="1400" dirty="0">
                <a:effectLst/>
                <a:ea typeface="Times New Roman" panose="02020603050405020304" pitchFamily="18" charset="0"/>
                <a:cs typeface="Calibri" panose="020F0502020204030204" pitchFamily="34" charset="0"/>
              </a:rPr>
              <a:t>A strong collaborative culture (between education institutions, and between employers and educators). </a:t>
            </a:r>
          </a:p>
          <a:p>
            <a:pPr>
              <a:lnSpc>
                <a:spcPct val="107000"/>
              </a:lnSpc>
            </a:pPr>
            <a:endParaRPr lang="en-GB" sz="1400" dirty="0">
              <a:effectLst/>
              <a:ea typeface="Times New Roman" panose="02020603050405020304" pitchFamily="18" charset="0"/>
              <a:cs typeface="Calibri" panose="020F0502020204030204" pitchFamily="34" charset="0"/>
            </a:endParaRPr>
          </a:p>
          <a:p>
            <a:pPr marL="285750" indent="-285750">
              <a:lnSpc>
                <a:spcPct val="107000"/>
              </a:lnSpc>
              <a:buFont typeface="Arial" panose="020B0604020202020204" pitchFamily="34" charset="0"/>
              <a:buChar char="•"/>
            </a:pPr>
            <a:r>
              <a:rPr lang="en-GB" sz="1400" dirty="0">
                <a:effectLst/>
                <a:ea typeface="Times New Roman" panose="02020603050405020304" pitchFamily="18" charset="0"/>
                <a:cs typeface="Calibri" panose="020F0502020204030204" pitchFamily="34" charset="0"/>
              </a:rPr>
              <a:t>Further and Higher Education Institutions with a strong history of employer engagement, and a focus on applied learning and employability. </a:t>
            </a:r>
          </a:p>
          <a:p>
            <a:pPr>
              <a:lnSpc>
                <a:spcPct val="107000"/>
              </a:lnSpc>
            </a:pPr>
            <a:endParaRPr lang="en-GB" sz="1400" dirty="0">
              <a:effectLst/>
              <a:ea typeface="Times New Roman" panose="02020603050405020304" pitchFamily="18" charset="0"/>
              <a:cs typeface="Calibri" panose="020F0502020204030204" pitchFamily="34" charset="0"/>
            </a:endParaRPr>
          </a:p>
          <a:p>
            <a:pPr marL="285750" indent="-285750">
              <a:lnSpc>
                <a:spcPct val="107000"/>
              </a:lnSpc>
              <a:buFont typeface="Arial" panose="020B0604020202020204" pitchFamily="34" charset="0"/>
              <a:buChar char="•"/>
            </a:pPr>
            <a:r>
              <a:rPr lang="en-GB" sz="1400" dirty="0">
                <a:effectLst/>
                <a:ea typeface="Times New Roman" panose="02020603050405020304" pitchFamily="18" charset="0"/>
                <a:cs typeface="Calibri" panose="020F0502020204030204" pitchFamily="34" charset="0"/>
              </a:rPr>
              <a:t>A top performing </a:t>
            </a:r>
            <a:r>
              <a:rPr lang="en-GB" sz="1400" dirty="0">
                <a:effectLst/>
                <a:ea typeface="Times New Roman" panose="02020603050405020304" pitchFamily="18" charset="0"/>
                <a:cs typeface="Calibri" panose="020F0502020204030204" pitchFamily="34" charset="0"/>
                <a:hlinkClick r:id="rId3"/>
              </a:rPr>
              <a:t>Careers Hub</a:t>
            </a:r>
            <a:r>
              <a:rPr lang="en-GB" sz="1400" dirty="0">
                <a:effectLst/>
                <a:ea typeface="Times New Roman" panose="02020603050405020304" pitchFamily="18" charset="0"/>
                <a:cs typeface="Calibri" panose="020F0502020204030204" pitchFamily="34" charset="0"/>
              </a:rPr>
              <a:t>. </a:t>
            </a:r>
          </a:p>
          <a:p>
            <a:pPr>
              <a:lnSpc>
                <a:spcPct val="107000"/>
              </a:lnSpc>
            </a:pPr>
            <a:endParaRPr lang="en-GB" sz="1400" dirty="0">
              <a:effectLst/>
              <a:ea typeface="Times New Roman" panose="02020603050405020304" pitchFamily="18" charset="0"/>
              <a:cs typeface="Calibri" panose="020F0502020204030204" pitchFamily="34" charset="0"/>
            </a:endParaRPr>
          </a:p>
          <a:p>
            <a:pPr marL="285750" indent="-285750">
              <a:lnSpc>
                <a:spcPct val="107000"/>
              </a:lnSpc>
              <a:buFont typeface="Arial" panose="020B0604020202020204" pitchFamily="34" charset="0"/>
              <a:buChar char="•"/>
            </a:pPr>
            <a:r>
              <a:rPr lang="en-GB" sz="1400" dirty="0">
                <a:effectLst/>
                <a:ea typeface="Times New Roman" panose="02020603050405020304" pitchFamily="18" charset="0"/>
                <a:cs typeface="Calibri" panose="020F0502020204030204" pitchFamily="34" charset="0"/>
              </a:rPr>
              <a:t>High performing schools. </a:t>
            </a:r>
          </a:p>
          <a:p>
            <a:pPr>
              <a:lnSpc>
                <a:spcPct val="107000"/>
              </a:lnSpc>
            </a:pPr>
            <a:endParaRPr lang="en-GB" sz="1400" dirty="0">
              <a:effectLst/>
              <a:ea typeface="Times New Roman" panose="02020603050405020304" pitchFamily="18" charset="0"/>
              <a:cs typeface="Calibri" panose="020F0502020204030204" pitchFamily="34" charset="0"/>
            </a:endParaRPr>
          </a:p>
          <a:p>
            <a:pPr marL="285750" indent="-285750">
              <a:lnSpc>
                <a:spcPct val="107000"/>
              </a:lnSpc>
              <a:buFont typeface="Arial" panose="020B0604020202020204" pitchFamily="34" charset="0"/>
              <a:buChar char="•"/>
            </a:pPr>
            <a:r>
              <a:rPr lang="en-GB" sz="1400" dirty="0">
                <a:effectLst/>
                <a:ea typeface="Times New Roman" panose="02020603050405020304" pitchFamily="18" charset="0"/>
                <a:cs typeface="Calibri" panose="020F0502020204030204" pitchFamily="34" charset="0"/>
              </a:rPr>
              <a:t>Higher than average Level 2 and 3 attainment by young people aged 19 and high levels of qualifications amongst residents.</a:t>
            </a:r>
          </a:p>
          <a:p>
            <a:pPr>
              <a:lnSpc>
                <a:spcPct val="107000"/>
              </a:lnSpc>
            </a:pPr>
            <a:endParaRPr lang="en-GB" sz="1400" dirty="0">
              <a:effectLst/>
              <a:ea typeface="Times New Roman" panose="02020603050405020304" pitchFamily="18" charset="0"/>
              <a:cs typeface="Calibri" panose="020F0502020204030204" pitchFamily="34" charset="0"/>
            </a:endParaRPr>
          </a:p>
          <a:p>
            <a:pPr marL="285750" indent="-285750">
              <a:lnSpc>
                <a:spcPct val="107000"/>
              </a:lnSpc>
              <a:buFont typeface="Arial" panose="020B0604020202020204" pitchFamily="34" charset="0"/>
              <a:buChar char="•"/>
            </a:pPr>
            <a:r>
              <a:rPr lang="en-GB" sz="1400" dirty="0">
                <a:effectLst/>
                <a:ea typeface="Times New Roman" panose="02020603050405020304" pitchFamily="18" charset="0"/>
                <a:cs typeface="Calibri" panose="020F0502020204030204" pitchFamily="34" charset="0"/>
              </a:rPr>
              <a:t>World-class talent in industries such as high-performance engineering, film &amp; TV, space and medtech.</a:t>
            </a:r>
            <a:endParaRPr lang="en-GB" sz="1400" dirty="0"/>
          </a:p>
        </p:txBody>
      </p:sp>
      <p:sp>
        <p:nvSpPr>
          <p:cNvPr id="5" name="TextBox 4">
            <a:extLst>
              <a:ext uri="{FF2B5EF4-FFF2-40B4-BE49-F238E27FC236}">
                <a16:creationId xmlns:a16="http://schemas.microsoft.com/office/drawing/2014/main" id="{3A3F54F1-2C39-4334-ADB0-13397C4E5A0B}"/>
              </a:ext>
            </a:extLst>
          </p:cNvPr>
          <p:cNvSpPr txBox="1"/>
          <p:nvPr/>
        </p:nvSpPr>
        <p:spPr>
          <a:xfrm>
            <a:off x="233266" y="277198"/>
            <a:ext cx="8322906" cy="461665"/>
          </a:xfrm>
          <a:prstGeom prst="rect">
            <a:avLst/>
          </a:prstGeom>
          <a:noFill/>
        </p:spPr>
        <p:txBody>
          <a:bodyPr wrap="square">
            <a:spAutoFit/>
          </a:bodyPr>
          <a:lstStyle/>
          <a:p>
            <a:r>
              <a:rPr lang="en-GB" sz="2400" b="1">
                <a:solidFill>
                  <a:schemeClr val="accent6"/>
                </a:solidFill>
                <a:latin typeface="+mj-lt"/>
              </a:rPr>
              <a:t>Buckinghamshire’s labour market and skills strengths</a:t>
            </a:r>
          </a:p>
        </p:txBody>
      </p:sp>
    </p:spTree>
    <p:extLst>
      <p:ext uri="{BB962C8B-B14F-4D97-AF65-F5344CB8AC3E}">
        <p14:creationId xmlns:p14="http://schemas.microsoft.com/office/powerpoint/2010/main" val="1029355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EF754B-2F34-45D0-8D83-884156F6128F}"/>
              </a:ext>
            </a:extLst>
          </p:cNvPr>
          <p:cNvSpPr txBox="1"/>
          <p:nvPr/>
        </p:nvSpPr>
        <p:spPr>
          <a:xfrm>
            <a:off x="184278" y="870857"/>
            <a:ext cx="8670473" cy="5104026"/>
          </a:xfrm>
          <a:prstGeom prst="rect">
            <a:avLst/>
          </a:prstGeom>
          <a:solidFill>
            <a:schemeClr val="bg2"/>
          </a:solidFill>
          <a:ln>
            <a:solidFill>
              <a:schemeClr val="accent6"/>
            </a:solidFill>
          </a:ln>
        </p:spPr>
        <p:txBody>
          <a:bodyPr wrap="square" rtlCol="0">
            <a:spAutoFit/>
          </a:bodyPr>
          <a:lstStyle/>
          <a:p>
            <a:pPr marL="171450" lvl="0" indent="-171450">
              <a:lnSpc>
                <a:spcPct val="107000"/>
              </a:lnSpc>
              <a:buFont typeface="Arial" panose="020B0604020202020204" pitchFamily="34" charset="0"/>
              <a:buChar char="•"/>
            </a:pPr>
            <a:endParaRPr lang="en-GB" sz="1400" dirty="0">
              <a:effectLst/>
              <a:latin typeface="Calibri" panose="020F0502020204030204" pitchFamily="34" charset="0"/>
              <a:ea typeface="Times New Roman" panose="02020603050405020304" pitchFamily="18" charset="0"/>
              <a:cs typeface="Calibri" panose="020F0502020204030204" pitchFamily="34" charset="0"/>
            </a:endParaRPr>
          </a:p>
          <a:p>
            <a:pPr marL="171450" lvl="0" indent="-171450">
              <a:lnSpc>
                <a:spcPct val="107000"/>
              </a:lnSpc>
              <a:buFont typeface="Arial" panose="020B0604020202020204" pitchFamily="34" charset="0"/>
              <a:buChar char="•"/>
            </a:pPr>
            <a:r>
              <a:rPr lang="en-GB" sz="1400" dirty="0">
                <a:latin typeface="Calibri" panose="020F0502020204030204" pitchFamily="34" charset="0"/>
                <a:ea typeface="Times New Roman" panose="02020603050405020304" pitchFamily="18" charset="0"/>
              </a:rPr>
              <a:t>{Early 2022] </a:t>
            </a:r>
            <a:r>
              <a:rPr lang="en-GB" sz="1400" dirty="0">
                <a:effectLst/>
                <a:latin typeface="Calibri" panose="020F0502020204030204" pitchFamily="34" charset="0"/>
                <a:ea typeface="Times New Roman" panose="02020603050405020304" pitchFamily="18" charset="0"/>
              </a:rPr>
              <a:t>Recruitment difficulties causing problems for employers in many sectors and hampering economic recovery from the Covid-19 pandemic. Linked to a reduction in the size of the economically active population, and a rise in the number of economically inactive working-age residents. </a:t>
            </a:r>
          </a:p>
          <a:p>
            <a:pPr lvl="0">
              <a:lnSpc>
                <a:spcPct val="107000"/>
              </a:lnSpc>
            </a:pPr>
            <a:endParaRPr lang="en-GB" sz="1400" dirty="0">
              <a:effectLst/>
              <a:latin typeface="Calibri" panose="020F0502020204030204" pitchFamily="34" charset="0"/>
              <a:ea typeface="Times New Roman" panose="02020603050405020304" pitchFamily="18" charset="0"/>
              <a:cs typeface="Calibri" panose="020F0502020204030204" pitchFamily="34" charset="0"/>
            </a:endParaRPr>
          </a:p>
          <a:p>
            <a:pPr marL="171450" lvl="0" indent="-171450">
              <a:lnSpc>
                <a:spcPct val="107000"/>
              </a:lnSpc>
              <a:buFont typeface="Arial" panose="020B0604020202020204" pitchFamily="34" charset="0"/>
              <a:buChar char="•"/>
            </a:pPr>
            <a:r>
              <a:rPr lang="en-GB" sz="1400" dirty="0">
                <a:effectLst/>
                <a:latin typeface="Calibri" panose="020F0502020204030204" pitchFamily="34" charset="0"/>
                <a:ea typeface="Times New Roman" panose="02020603050405020304" pitchFamily="18" charset="0"/>
              </a:rPr>
              <a:t>[Early 2022] Unemployment at highest levels since 2016 (although lower than anticipated at the start of the pandemic and improving). </a:t>
            </a:r>
          </a:p>
          <a:p>
            <a:pPr lvl="0">
              <a:lnSpc>
                <a:spcPct val="107000"/>
              </a:lnSpc>
            </a:pPr>
            <a:endParaRPr lang="en-GB" sz="1400" dirty="0">
              <a:effectLst/>
              <a:latin typeface="Calibri" panose="020F0502020204030204" pitchFamily="34" charset="0"/>
              <a:ea typeface="Times New Roman" panose="02020603050405020304" pitchFamily="18" charset="0"/>
              <a:cs typeface="Calibri" panose="020F0502020204030204" pitchFamily="34" charset="0"/>
            </a:endParaRPr>
          </a:p>
          <a:p>
            <a:pPr marL="171450" lvl="0" indent="-171450">
              <a:lnSpc>
                <a:spcPct val="107000"/>
              </a:lnSpc>
              <a:buFont typeface="Arial" panose="020B0604020202020204" pitchFamily="34" charset="0"/>
              <a:buChar char="•"/>
            </a:pPr>
            <a:r>
              <a:rPr lang="en-GB" sz="1400" dirty="0">
                <a:effectLst/>
                <a:latin typeface="Calibri" panose="020F0502020204030204" pitchFamily="34" charset="0"/>
                <a:ea typeface="Times New Roman" panose="02020603050405020304" pitchFamily="18" charset="0"/>
              </a:rPr>
              <a:t>Growing mismatch between the demand for skills and labour within the local economy, and the skills and jobs sought by local residents. </a:t>
            </a:r>
          </a:p>
          <a:p>
            <a:pPr lvl="0">
              <a:lnSpc>
                <a:spcPct val="107000"/>
              </a:lnSpc>
            </a:pPr>
            <a:endParaRPr lang="en-GB" sz="1400" dirty="0">
              <a:effectLst/>
              <a:latin typeface="Calibri" panose="020F0502020204030204" pitchFamily="34" charset="0"/>
              <a:ea typeface="Times New Roman" panose="02020603050405020304" pitchFamily="18" charset="0"/>
              <a:cs typeface="Calibri" panose="020F0502020204030204" pitchFamily="34" charset="0"/>
            </a:endParaRPr>
          </a:p>
          <a:p>
            <a:pPr marL="171450" lvl="0" indent="-171450">
              <a:lnSpc>
                <a:spcPct val="107000"/>
              </a:lnSpc>
              <a:buFont typeface="Arial" panose="020B0604020202020204" pitchFamily="34" charset="0"/>
              <a:buChar char="•"/>
            </a:pPr>
            <a:r>
              <a:rPr lang="en-GB" sz="1400" dirty="0">
                <a:effectLst/>
                <a:latin typeface="Calibri" panose="020F0502020204030204" pitchFamily="34" charset="0"/>
                <a:ea typeface="Times New Roman" panose="02020603050405020304" pitchFamily="18" charset="0"/>
              </a:rPr>
              <a:t>The need to ensure strong local talent pipelines for growing sectors (including life sciences, health and social care; film &amp; TV; construction; high performance engineering; space).</a:t>
            </a:r>
          </a:p>
          <a:p>
            <a:pPr lvl="0">
              <a:lnSpc>
                <a:spcPct val="107000"/>
              </a:lnSpc>
            </a:pPr>
            <a:endParaRPr lang="en-GB" sz="1400" dirty="0">
              <a:effectLst/>
              <a:latin typeface="Calibri" panose="020F0502020204030204" pitchFamily="34" charset="0"/>
              <a:ea typeface="Times New Roman" panose="02020603050405020304" pitchFamily="18" charset="0"/>
            </a:endParaRPr>
          </a:p>
          <a:p>
            <a:pPr marL="171450" lvl="0" indent="-171450">
              <a:lnSpc>
                <a:spcPct val="107000"/>
              </a:lnSpc>
              <a:buFont typeface="Arial" panose="020B0604020202020204" pitchFamily="34" charset="0"/>
              <a:buChar char="•"/>
            </a:pPr>
            <a:r>
              <a:rPr lang="en-GB" sz="1400" dirty="0">
                <a:effectLst/>
                <a:latin typeface="Calibri" panose="020F0502020204030204" pitchFamily="34" charset="0"/>
                <a:ea typeface="Times New Roman" panose="02020603050405020304" pitchFamily="18" charset="0"/>
              </a:rPr>
              <a:t>The need to ensure a strong talent pipeline of green skills (including digital and engineering skills) to enable the shift towards a net zero economy.  </a:t>
            </a:r>
            <a:endParaRPr lang="en-GB" sz="1400" dirty="0">
              <a:latin typeface="Calibri" panose="020F0502020204030204" pitchFamily="34" charset="0"/>
              <a:ea typeface="Times New Roman" panose="02020603050405020304" pitchFamily="18" charset="0"/>
            </a:endParaRPr>
          </a:p>
          <a:p>
            <a:pPr lvl="0">
              <a:lnSpc>
                <a:spcPct val="107000"/>
              </a:lnSpc>
            </a:pPr>
            <a:endParaRPr lang="en-GB" sz="1400" dirty="0">
              <a:effectLst/>
              <a:latin typeface="Calibri" panose="020F0502020204030204" pitchFamily="34" charset="0"/>
              <a:ea typeface="Times New Roman" panose="02020603050405020304" pitchFamily="18" charset="0"/>
            </a:endParaRPr>
          </a:p>
          <a:p>
            <a:pPr marL="171450" indent="-171450">
              <a:lnSpc>
                <a:spcPct val="107000"/>
              </a:lnSpc>
              <a:buFont typeface="Arial" panose="020B0604020202020204" pitchFamily="34" charset="0"/>
              <a:buChar char="•"/>
            </a:pPr>
            <a:r>
              <a:rPr lang="en-GB" sz="1400" dirty="0">
                <a:effectLst/>
                <a:latin typeface="Calibri" panose="020F0502020204030204" pitchFamily="34" charset="0"/>
                <a:ea typeface="Times New Roman" panose="02020603050405020304" pitchFamily="18" charset="0"/>
                <a:cs typeface="Calibri" panose="020F0502020204030204" pitchFamily="34" charset="0"/>
              </a:rPr>
              <a:t>Retaining and attracting talent (school leavers, graduates and high skilled residents) – linked to the perceived attractiveness of the County’s main towns and the rural nature of much of the County. </a:t>
            </a:r>
          </a:p>
          <a:p>
            <a:pPr marL="171450" lvl="0" indent="-171450">
              <a:lnSpc>
                <a:spcPct val="107000"/>
              </a:lnSpc>
              <a:buFont typeface="Arial" panose="020B0604020202020204" pitchFamily="34" charset="0"/>
              <a:buChar char="•"/>
            </a:pPr>
            <a:endParaRPr lang="en-GB" sz="1100" dirty="0">
              <a:effectLst/>
              <a:latin typeface="Calibri" panose="020F0502020204030204" pitchFamily="34" charset="0"/>
              <a:ea typeface="Times New Roman" panose="02020603050405020304" pitchFamily="18" charset="0"/>
            </a:endParaRPr>
          </a:p>
          <a:p>
            <a:pPr lvl="0">
              <a:lnSpc>
                <a:spcPct val="107000"/>
              </a:lnSpc>
            </a:pPr>
            <a:endParaRPr lang="en-GB" sz="1400" dirty="0">
              <a:effectLst/>
              <a:latin typeface="Calibri" panose="020F0502020204030204" pitchFamily="34" charset="0"/>
              <a:ea typeface="Times New Roman" panose="02020603050405020304" pitchFamily="18" charset="0"/>
              <a:cs typeface="Calibri" panose="020F0502020204030204" pitchFamily="34" charset="0"/>
            </a:endParaRPr>
          </a:p>
          <a:p>
            <a:pPr lvl="0">
              <a:lnSpc>
                <a:spcPct val="107000"/>
              </a:lnSpc>
            </a:pPr>
            <a:endParaRPr lang="en-GB" sz="14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TextBox 3">
            <a:extLst>
              <a:ext uri="{FF2B5EF4-FFF2-40B4-BE49-F238E27FC236}">
                <a16:creationId xmlns:a16="http://schemas.microsoft.com/office/drawing/2014/main" id="{381E09AF-196A-461B-A623-08D6672EBAB5}"/>
              </a:ext>
            </a:extLst>
          </p:cNvPr>
          <p:cNvSpPr txBox="1"/>
          <p:nvPr/>
        </p:nvSpPr>
        <p:spPr>
          <a:xfrm>
            <a:off x="102636" y="166692"/>
            <a:ext cx="8341567" cy="461665"/>
          </a:xfrm>
          <a:prstGeom prst="rect">
            <a:avLst/>
          </a:prstGeom>
          <a:noFill/>
        </p:spPr>
        <p:txBody>
          <a:bodyPr wrap="square">
            <a:spAutoFit/>
          </a:bodyPr>
          <a:lstStyle/>
          <a:p>
            <a:r>
              <a:rPr lang="en-GB" sz="2400" b="1">
                <a:solidFill>
                  <a:schemeClr val="accent6"/>
                </a:solidFill>
                <a:latin typeface="+mj-lt"/>
              </a:rPr>
              <a:t>Buckinghamshire’s labour market and skills challenges (1)</a:t>
            </a:r>
          </a:p>
        </p:txBody>
      </p:sp>
    </p:spTree>
    <p:extLst>
      <p:ext uri="{BB962C8B-B14F-4D97-AF65-F5344CB8AC3E}">
        <p14:creationId xmlns:p14="http://schemas.microsoft.com/office/powerpoint/2010/main" val="3648349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34BFF7-EA85-4D54-ABDF-E466DB3871ED}"/>
              </a:ext>
            </a:extLst>
          </p:cNvPr>
          <p:cNvSpPr txBox="1">
            <a:spLocks noGrp="1"/>
          </p:cNvSpPr>
          <p:nvPr>
            <p:ph type="title"/>
          </p:nvPr>
        </p:nvSpPr>
        <p:spPr>
          <a:xfrm>
            <a:off x="134127" y="422181"/>
            <a:ext cx="7886700" cy="424732"/>
          </a:xfrm>
          <a:prstGeom prst="rect">
            <a:avLst/>
          </a:prstGeom>
          <a:noFill/>
        </p:spPr>
        <p:txBody>
          <a:bodyPr wrap="square">
            <a:spAutoFit/>
          </a:bodyPr>
          <a:lstStyle/>
          <a:p>
            <a:r>
              <a:rPr lang="en-GB" sz="2400" b="1">
                <a:solidFill>
                  <a:schemeClr val="accent6"/>
                </a:solidFill>
              </a:rPr>
              <a:t>Buckinghamshire’s labour market and skills challenges (2)</a:t>
            </a:r>
          </a:p>
        </p:txBody>
      </p:sp>
      <p:sp>
        <p:nvSpPr>
          <p:cNvPr id="6" name="TextBox 5">
            <a:extLst>
              <a:ext uri="{FF2B5EF4-FFF2-40B4-BE49-F238E27FC236}">
                <a16:creationId xmlns:a16="http://schemas.microsoft.com/office/drawing/2014/main" id="{05587B94-B034-4552-A699-5ED3A1675984}"/>
              </a:ext>
            </a:extLst>
          </p:cNvPr>
          <p:cNvSpPr txBox="1"/>
          <p:nvPr/>
        </p:nvSpPr>
        <p:spPr>
          <a:xfrm>
            <a:off x="236763" y="1104122"/>
            <a:ext cx="8670473" cy="3770328"/>
          </a:xfrm>
          <a:prstGeom prst="rect">
            <a:avLst/>
          </a:prstGeom>
          <a:solidFill>
            <a:schemeClr val="bg2"/>
          </a:solidFill>
          <a:ln>
            <a:solidFill>
              <a:schemeClr val="accent6"/>
            </a:solidFill>
          </a:ln>
        </p:spPr>
        <p:txBody>
          <a:bodyPr wrap="square" rtlCol="0">
            <a:spAutoFit/>
          </a:bodyPr>
          <a:lstStyle/>
          <a:p>
            <a:pPr marL="171450" lvl="0" indent="-171450">
              <a:lnSpc>
                <a:spcPct val="107000"/>
              </a:lnSpc>
              <a:buFont typeface="Arial" panose="020B0604020202020204" pitchFamily="34" charset="0"/>
              <a:buChar char="•"/>
            </a:pPr>
            <a:r>
              <a:rPr lang="en-GB" sz="1400" dirty="0">
                <a:latin typeface="Calibri" panose="020F0502020204030204" pitchFamily="34" charset="0"/>
                <a:ea typeface="Times New Roman" panose="02020603050405020304" pitchFamily="18" charset="0"/>
                <a:cs typeface="Calibri" panose="020F0502020204030204" pitchFamily="34" charset="0"/>
              </a:rPr>
              <a:t>Low take-up of apprenticeships. </a:t>
            </a:r>
          </a:p>
          <a:p>
            <a:pPr lvl="0">
              <a:lnSpc>
                <a:spcPct val="107000"/>
              </a:lnSpc>
            </a:pPr>
            <a:endParaRPr lang="en-GB" sz="1400" dirty="0">
              <a:latin typeface="Calibri" panose="020F0502020204030204" pitchFamily="34" charset="0"/>
              <a:ea typeface="Times New Roman" panose="02020603050405020304" pitchFamily="18" charset="0"/>
              <a:cs typeface="Calibri" panose="020F0502020204030204" pitchFamily="34" charset="0"/>
            </a:endParaRPr>
          </a:p>
          <a:p>
            <a:pPr marL="171450" lvl="0" indent="-171450">
              <a:lnSpc>
                <a:spcPct val="107000"/>
              </a:lnSpc>
              <a:buFont typeface="Arial" panose="020B0604020202020204" pitchFamily="34" charset="0"/>
              <a:buChar char="•"/>
            </a:pPr>
            <a:r>
              <a:rPr lang="en-GB" sz="1400" dirty="0">
                <a:latin typeface="Calibri" panose="020F0502020204030204" pitchFamily="34" charset="0"/>
                <a:ea typeface="Times New Roman" panose="02020603050405020304" pitchFamily="18" charset="0"/>
                <a:cs typeface="Calibri" panose="020F0502020204030204" pitchFamily="34" charset="0"/>
              </a:rPr>
              <a:t>A lack of engineering training provision within the county. </a:t>
            </a:r>
          </a:p>
          <a:p>
            <a:pPr lvl="0">
              <a:lnSpc>
                <a:spcPct val="107000"/>
              </a:lnSpc>
            </a:pPr>
            <a:endParaRPr lang="en-GB" sz="1400" dirty="0">
              <a:latin typeface="Calibri" panose="020F0502020204030204" pitchFamily="34" charset="0"/>
              <a:ea typeface="Times New Roman" panose="02020603050405020304" pitchFamily="18" charset="0"/>
              <a:cs typeface="Calibri" panose="020F0502020204030204" pitchFamily="34" charset="0"/>
            </a:endParaRPr>
          </a:p>
          <a:p>
            <a:pPr marL="171450" lvl="0" indent="-171450">
              <a:lnSpc>
                <a:spcPct val="107000"/>
              </a:lnSpc>
              <a:buFont typeface="Arial" panose="020B0604020202020204" pitchFamily="34" charset="0"/>
              <a:buChar char="•"/>
            </a:pPr>
            <a:r>
              <a:rPr lang="en-GB" sz="1400" dirty="0">
                <a:latin typeface="Calibri" panose="020F0502020204030204" pitchFamily="34" charset="0"/>
                <a:ea typeface="Times New Roman" panose="02020603050405020304" pitchFamily="18" charset="0"/>
                <a:cs typeface="Calibri" panose="020F0502020204030204" pitchFamily="34" charset="0"/>
              </a:rPr>
              <a:t>Low levels of interest in construction and health and social care careers, resulting in employers struggling to fill vacancies. </a:t>
            </a:r>
          </a:p>
          <a:p>
            <a:pPr lvl="0">
              <a:lnSpc>
                <a:spcPct val="107000"/>
              </a:lnSpc>
            </a:pPr>
            <a:endParaRPr lang="en-GB" sz="1400" dirty="0">
              <a:latin typeface="Calibri" panose="020F0502020204030204" pitchFamily="34" charset="0"/>
              <a:ea typeface="Times New Roman" panose="02020603050405020304" pitchFamily="18" charset="0"/>
              <a:cs typeface="Calibri" panose="020F0502020204030204" pitchFamily="34" charset="0"/>
            </a:endParaRPr>
          </a:p>
          <a:p>
            <a:pPr marL="171450" indent="-171450">
              <a:lnSpc>
                <a:spcPct val="107000"/>
              </a:lnSpc>
              <a:buFont typeface="Arial" panose="020B0604020202020204" pitchFamily="34" charset="0"/>
              <a:buChar char="•"/>
            </a:pPr>
            <a:r>
              <a:rPr lang="en-GB" sz="1400" dirty="0">
                <a:latin typeface="Calibri" panose="020F0502020204030204" pitchFamily="34" charset="0"/>
                <a:ea typeface="Times New Roman" panose="02020603050405020304" pitchFamily="18" charset="0"/>
                <a:cs typeface="Calibri" panose="020F0502020204030204" pitchFamily="34" charset="0"/>
              </a:rPr>
              <a:t>Employer views of the ‘work-readiness’ of young people, exacerbated by Covid-19.</a:t>
            </a:r>
          </a:p>
          <a:p>
            <a:pPr>
              <a:lnSpc>
                <a:spcPct val="107000"/>
              </a:lnSpc>
            </a:pPr>
            <a:endParaRPr lang="en-GB" sz="1400" dirty="0">
              <a:latin typeface="Calibri" panose="020F0502020204030204" pitchFamily="34" charset="0"/>
              <a:ea typeface="Times New Roman" panose="02020603050405020304" pitchFamily="18" charset="0"/>
              <a:cs typeface="Calibri" panose="020F0502020204030204" pitchFamily="34" charset="0"/>
            </a:endParaRPr>
          </a:p>
          <a:p>
            <a:pPr marL="171450" lvl="0" indent="-171450">
              <a:lnSpc>
                <a:spcPct val="107000"/>
              </a:lnSpc>
              <a:buFont typeface="Arial" panose="020B0604020202020204" pitchFamily="34" charset="0"/>
              <a:buChar char="•"/>
            </a:pPr>
            <a:r>
              <a:rPr lang="en-GB" sz="1400" dirty="0">
                <a:effectLst/>
                <a:latin typeface="Calibri" panose="020F0502020204030204" pitchFamily="34" charset="0"/>
                <a:ea typeface="Times New Roman" panose="02020603050405020304" pitchFamily="18" charset="0"/>
                <a:cs typeface="Calibri" panose="020F0502020204030204" pitchFamily="34" charset="0"/>
              </a:rPr>
              <a:t>Pockets of inequality and poor social mobility.</a:t>
            </a:r>
          </a:p>
          <a:p>
            <a:pPr>
              <a:lnSpc>
                <a:spcPct val="107000"/>
              </a:lnSpc>
            </a:pPr>
            <a:endParaRPr lang="en-GB" sz="1400" dirty="0">
              <a:latin typeface="Calibri" panose="020F0502020204030204" pitchFamily="34" charset="0"/>
              <a:ea typeface="Times New Roman" panose="02020603050405020304" pitchFamily="18" charset="0"/>
              <a:cs typeface="Calibri" panose="020F0502020204030204" pitchFamily="34" charset="0"/>
            </a:endParaRPr>
          </a:p>
          <a:p>
            <a:pPr marL="171450" indent="-171450">
              <a:lnSpc>
                <a:spcPct val="107000"/>
              </a:lnSpc>
              <a:buFont typeface="Arial" panose="020B0604020202020204" pitchFamily="34" charset="0"/>
              <a:buChar char="•"/>
            </a:pPr>
            <a:r>
              <a:rPr lang="en-GB" sz="1400" dirty="0">
                <a:latin typeface="Calibri" panose="020F0502020204030204" pitchFamily="34" charset="0"/>
                <a:ea typeface="Times New Roman" panose="02020603050405020304" pitchFamily="18" charset="0"/>
                <a:cs typeface="Calibri" panose="020F0502020204030204" pitchFamily="34" charset="0"/>
              </a:rPr>
              <a:t>Lower than average levels of training by County employers</a:t>
            </a:r>
          </a:p>
          <a:p>
            <a:pPr>
              <a:lnSpc>
                <a:spcPct val="107000"/>
              </a:lnSpc>
            </a:pPr>
            <a:endParaRPr lang="en-GB" sz="1400" dirty="0">
              <a:highlight>
                <a:srgbClr val="FFFF00"/>
              </a:highlight>
              <a:latin typeface="Calibri" panose="020F0502020204030204" pitchFamily="34" charset="0"/>
              <a:ea typeface="Times New Roman" panose="02020603050405020304" pitchFamily="18" charset="0"/>
              <a:cs typeface="Calibri" panose="020F0502020204030204" pitchFamily="34" charset="0"/>
            </a:endParaRPr>
          </a:p>
          <a:p>
            <a:pPr marL="171450" lvl="0" indent="-171450">
              <a:lnSpc>
                <a:spcPct val="107000"/>
              </a:lnSpc>
              <a:buFont typeface="Arial" panose="020B0604020202020204" pitchFamily="34" charset="0"/>
              <a:buChar char="•"/>
            </a:pPr>
            <a:r>
              <a:rPr lang="en-GB" sz="1400" dirty="0">
                <a:effectLst/>
                <a:latin typeface="Calibri" panose="020F0502020204030204" pitchFamily="34" charset="0"/>
                <a:ea typeface="Times New Roman" panose="02020603050405020304" pitchFamily="18" charset="0"/>
                <a:cs typeface="Calibri" panose="020F0502020204030204" pitchFamily="34" charset="0"/>
              </a:rPr>
              <a:t>The ever-growing and evolving demand for digital skills.</a:t>
            </a:r>
          </a:p>
          <a:p>
            <a:pPr lvl="0">
              <a:lnSpc>
                <a:spcPct val="107000"/>
              </a:lnSpc>
            </a:pPr>
            <a:endParaRPr lang="en-GB" sz="1400" dirty="0">
              <a:effectLst/>
              <a:latin typeface="Calibri" panose="020F0502020204030204" pitchFamily="34" charset="0"/>
              <a:ea typeface="Times New Roman" panose="02020603050405020304" pitchFamily="18" charset="0"/>
              <a:cs typeface="Calibri" panose="020F0502020204030204" pitchFamily="34" charset="0"/>
            </a:endParaRPr>
          </a:p>
          <a:p>
            <a:pPr marL="171450" lvl="0" indent="-171450">
              <a:lnSpc>
                <a:spcPct val="107000"/>
              </a:lnSpc>
              <a:spcAft>
                <a:spcPts val="800"/>
              </a:spcAft>
              <a:buFont typeface="Arial" panose="020B0604020202020204" pitchFamily="34" charset="0"/>
              <a:buChar char="•"/>
            </a:pPr>
            <a:r>
              <a:rPr lang="en-GB" sz="1400" dirty="0">
                <a:latin typeface="Calibri" panose="020F0502020204030204" pitchFamily="34" charset="0"/>
                <a:ea typeface="Times New Roman" panose="02020603050405020304" pitchFamily="18" charset="0"/>
                <a:cs typeface="Calibri" panose="020F0502020204030204" pitchFamily="34" charset="0"/>
              </a:rPr>
              <a:t>A need to ensure opportunities in growth sectors are accessible to all. </a:t>
            </a:r>
            <a:endParaRPr lang="en-GB" sz="1400"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91999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2AF98B-4B83-4A86-8D5A-1BC6E0467932}"/>
              </a:ext>
            </a:extLst>
          </p:cNvPr>
          <p:cNvSpPr>
            <a:spLocks noGrp="1"/>
          </p:cNvSpPr>
          <p:nvPr>
            <p:ph type="title"/>
          </p:nvPr>
        </p:nvSpPr>
        <p:spPr>
          <a:xfrm>
            <a:off x="628650" y="2244455"/>
            <a:ext cx="7886700" cy="936368"/>
          </a:xfrm>
        </p:spPr>
        <p:txBody>
          <a:bodyPr>
            <a:normAutofit/>
          </a:bodyPr>
          <a:lstStyle/>
          <a:p>
            <a:r>
              <a:rPr lang="en-GB" b="1">
                <a:solidFill>
                  <a:srgbClr val="7030A0"/>
                </a:solidFill>
              </a:rPr>
              <a:t>Section 1: About the economy</a:t>
            </a:r>
            <a:endParaRPr lang="en-GB"/>
          </a:p>
        </p:txBody>
      </p:sp>
    </p:spTree>
    <p:extLst>
      <p:ext uri="{BB962C8B-B14F-4D97-AF65-F5344CB8AC3E}">
        <p14:creationId xmlns:p14="http://schemas.microsoft.com/office/powerpoint/2010/main" val="2554031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0EC8B9E7-E28B-49F1-8354-B3FED0EE4F80}"/>
              </a:ext>
            </a:extLst>
          </p:cNvPr>
          <p:cNvSpPr/>
          <p:nvPr/>
        </p:nvSpPr>
        <p:spPr>
          <a:xfrm>
            <a:off x="4655819" y="917762"/>
            <a:ext cx="3842619" cy="24372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3AAF27F-F9EC-4883-9957-AA354CE310E7}"/>
              </a:ext>
            </a:extLst>
          </p:cNvPr>
          <p:cNvSpPr>
            <a:spLocks noGrp="1"/>
          </p:cNvSpPr>
          <p:nvPr>
            <p:ph type="title"/>
          </p:nvPr>
        </p:nvSpPr>
        <p:spPr>
          <a:xfrm>
            <a:off x="188361" y="455742"/>
            <a:ext cx="8132795" cy="393344"/>
          </a:xfrm>
        </p:spPr>
        <p:txBody>
          <a:bodyPr>
            <a:noAutofit/>
          </a:bodyPr>
          <a:lstStyle/>
          <a:p>
            <a:r>
              <a:rPr lang="en-GB" sz="2400" b="1">
                <a:solidFill>
                  <a:srgbClr val="7030A0"/>
                </a:solidFill>
              </a:rPr>
              <a:t>What kind of economy does Buckinghamshire have? </a:t>
            </a:r>
            <a:br>
              <a:rPr lang="en-GB" sz="2400"/>
            </a:br>
            <a:endParaRPr lang="en-GB" sz="2400"/>
          </a:p>
        </p:txBody>
      </p:sp>
      <p:sp>
        <p:nvSpPr>
          <p:cNvPr id="5" name="TextBox 4">
            <a:extLst>
              <a:ext uri="{FF2B5EF4-FFF2-40B4-BE49-F238E27FC236}">
                <a16:creationId xmlns:a16="http://schemas.microsoft.com/office/drawing/2014/main" id="{55A24BB9-6CA6-4ED9-BE40-DE55C54F013D}"/>
              </a:ext>
            </a:extLst>
          </p:cNvPr>
          <p:cNvSpPr txBox="1"/>
          <p:nvPr/>
        </p:nvSpPr>
        <p:spPr>
          <a:xfrm>
            <a:off x="368630" y="2369459"/>
            <a:ext cx="3934059" cy="2546979"/>
          </a:xfrm>
          <a:prstGeom prst="rect">
            <a:avLst/>
          </a:prstGeom>
          <a:noFill/>
          <a:ln w="12700">
            <a:solidFill>
              <a:srgbClr val="7030A0"/>
            </a:solidFill>
          </a:ln>
        </p:spPr>
        <p:txBody>
          <a:bodyPr wrap="square">
            <a:spAutoFit/>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Defining features of Buckinghamshire’s economy are: </a:t>
            </a:r>
          </a:p>
          <a:p>
            <a:pPr marL="342900" lvl="0" indent="-342900">
              <a:spcAft>
                <a:spcPts val="600"/>
              </a:spcAft>
              <a:buFont typeface="Arial" panose="020B0604020202020204" pitchFamily="34" charset="0"/>
              <a:buChar char="•"/>
            </a:pPr>
            <a:r>
              <a:rPr lang="en-GB" sz="1200">
                <a:effectLst/>
                <a:latin typeface="Calibri" panose="020F0502020204030204" pitchFamily="34" charset="0"/>
                <a:ea typeface="Calibri" panose="020F0502020204030204" pitchFamily="34" charset="0"/>
                <a:cs typeface="Arial" panose="020B0604020202020204" pitchFamily="34" charset="0"/>
              </a:rPr>
              <a:t>The predominance of </a:t>
            </a:r>
            <a:r>
              <a:rPr lang="en-GB" sz="1200" b="1">
                <a:solidFill>
                  <a:schemeClr val="accent6"/>
                </a:solidFill>
                <a:effectLst/>
                <a:latin typeface="Calibri" panose="020F0502020204030204" pitchFamily="34" charset="0"/>
                <a:ea typeface="Calibri" panose="020F0502020204030204" pitchFamily="34" charset="0"/>
                <a:cs typeface="Arial" panose="020B0604020202020204" pitchFamily="34" charset="0"/>
              </a:rPr>
              <a:t>small businesses</a:t>
            </a:r>
            <a:r>
              <a:rPr lang="en-GB" sz="1200" baseline="30000">
                <a:solidFill>
                  <a:schemeClr val="accent6"/>
                </a:solidFill>
                <a:effectLst/>
                <a:latin typeface="Calibri" panose="020F0502020204030204" pitchFamily="34" charset="0"/>
                <a:ea typeface="Calibri" panose="020F0502020204030204" pitchFamily="34" charset="0"/>
                <a:cs typeface="Arial" panose="020B0604020202020204" pitchFamily="34" charset="0"/>
              </a:rPr>
              <a:t>2</a:t>
            </a:r>
            <a:r>
              <a:rPr lang="en-GB" sz="1200">
                <a:effectLst/>
                <a:latin typeface="Calibri" panose="020F0502020204030204" pitchFamily="34" charset="0"/>
                <a:ea typeface="Calibri" panose="020F0502020204030204" pitchFamily="34" charset="0"/>
                <a:cs typeface="Arial" panose="020B0604020202020204" pitchFamily="34" charset="0"/>
              </a:rPr>
              <a:t>.  </a:t>
            </a:r>
          </a:p>
          <a:p>
            <a:pPr marL="342900" lvl="0" indent="-342900">
              <a:spcAft>
                <a:spcPts val="600"/>
              </a:spcAft>
              <a:buFont typeface="Arial" panose="020B0604020202020204" pitchFamily="34" charset="0"/>
              <a:buChar char="•"/>
            </a:pPr>
            <a:r>
              <a:rPr lang="en-GB" sz="1200">
                <a:effectLst/>
                <a:latin typeface="Calibri" panose="020F0502020204030204" pitchFamily="34" charset="0"/>
                <a:ea typeface="Calibri" panose="020F0502020204030204" pitchFamily="34" charset="0"/>
                <a:cs typeface="Arial" panose="020B0604020202020204" pitchFamily="34" charset="0"/>
              </a:rPr>
              <a:t>High levels of </a:t>
            </a:r>
            <a:r>
              <a:rPr lang="en-GB" sz="1200" b="1">
                <a:solidFill>
                  <a:schemeClr val="accent6"/>
                </a:solidFill>
                <a:effectLst/>
                <a:latin typeface="Calibri" panose="020F0502020204030204" pitchFamily="34" charset="0"/>
                <a:ea typeface="Calibri" panose="020F0502020204030204" pitchFamily="34" charset="0"/>
                <a:cs typeface="Arial" panose="020B0604020202020204" pitchFamily="34" charset="0"/>
              </a:rPr>
              <a:t>self-employment</a:t>
            </a:r>
            <a:r>
              <a:rPr lang="en-GB" sz="1200">
                <a:effectLst/>
                <a:latin typeface="Calibri" panose="020F0502020204030204" pitchFamily="34" charset="0"/>
                <a:ea typeface="Calibri" panose="020F0502020204030204" pitchFamily="34" charset="0"/>
                <a:cs typeface="Arial" panose="020B0604020202020204" pitchFamily="34" charset="0"/>
              </a:rPr>
              <a:t>, particularly within the county’s creative and construction sectors.</a:t>
            </a:r>
          </a:p>
          <a:p>
            <a:pPr marL="342900" lvl="0" indent="-342900">
              <a:spcAft>
                <a:spcPts val="600"/>
              </a:spcAft>
              <a:buFont typeface="Arial" panose="020B0604020202020204" pitchFamily="34" charset="0"/>
              <a:buChar char="•"/>
            </a:pPr>
            <a:r>
              <a:rPr lang="en-GB" sz="1200">
                <a:effectLst/>
                <a:latin typeface="Calibri" panose="020F0502020204030204" pitchFamily="34" charset="0"/>
                <a:ea typeface="Calibri" panose="020F0502020204030204" pitchFamily="34" charset="0"/>
                <a:cs typeface="Arial" panose="020B0604020202020204" pitchFamily="34" charset="0"/>
              </a:rPr>
              <a:t>World-class economic assets and high performing clusters of business activity in the areas of </a:t>
            </a:r>
            <a:r>
              <a:rPr lang="en-GB" sz="1200" b="1">
                <a:solidFill>
                  <a:schemeClr val="accent6"/>
                </a:solidFill>
                <a:effectLst/>
                <a:latin typeface="Calibri" panose="020F0502020204030204" pitchFamily="34" charset="0"/>
                <a:ea typeface="Calibri" panose="020F0502020204030204" pitchFamily="34" charset="0"/>
                <a:cs typeface="Arial" panose="020B0604020202020204" pitchFamily="34" charset="0"/>
              </a:rPr>
              <a:t>film and TV</a:t>
            </a:r>
            <a:r>
              <a:rPr lang="en-GB" sz="1200">
                <a:solidFill>
                  <a:schemeClr val="accent6"/>
                </a:solidFill>
                <a:effectLst/>
                <a:latin typeface="Calibri" panose="020F0502020204030204" pitchFamily="34" charset="0"/>
                <a:ea typeface="Calibri" panose="020F0502020204030204" pitchFamily="34" charset="0"/>
                <a:cs typeface="Arial" panose="020B0604020202020204" pitchFamily="34" charset="0"/>
              </a:rPr>
              <a:t>, </a:t>
            </a:r>
            <a:r>
              <a:rPr lang="en-GB" sz="1200" b="1">
                <a:solidFill>
                  <a:schemeClr val="accent6"/>
                </a:solidFill>
                <a:effectLst/>
                <a:latin typeface="Calibri" panose="020F0502020204030204" pitchFamily="34" charset="0"/>
                <a:ea typeface="Calibri" panose="020F0502020204030204" pitchFamily="34" charset="0"/>
                <a:cs typeface="Arial" panose="020B0604020202020204" pitchFamily="34" charset="0"/>
              </a:rPr>
              <a:t>high-performance engineering</a:t>
            </a:r>
            <a:r>
              <a:rPr lang="en-GB" sz="1200">
                <a:solidFill>
                  <a:schemeClr val="accent6"/>
                </a:solidFill>
                <a:effectLst/>
                <a:latin typeface="Calibri" panose="020F0502020204030204" pitchFamily="34" charset="0"/>
                <a:ea typeface="Calibri" panose="020F0502020204030204" pitchFamily="34" charset="0"/>
                <a:cs typeface="Arial" panose="020B0604020202020204" pitchFamily="34" charset="0"/>
              </a:rPr>
              <a:t>, </a:t>
            </a:r>
            <a:r>
              <a:rPr lang="en-GB" sz="1200" b="1">
                <a:solidFill>
                  <a:schemeClr val="accent6"/>
                </a:solidFill>
                <a:effectLst/>
                <a:latin typeface="Calibri" panose="020F0502020204030204" pitchFamily="34" charset="0"/>
                <a:ea typeface="Calibri" panose="020F0502020204030204" pitchFamily="34" charset="0"/>
                <a:cs typeface="Arial" panose="020B0604020202020204" pitchFamily="34" charset="0"/>
              </a:rPr>
              <a:t>space</a:t>
            </a:r>
            <a:r>
              <a:rPr lang="en-GB" sz="1200">
                <a:solidFill>
                  <a:schemeClr val="accent6"/>
                </a:solidFill>
                <a:effectLst/>
                <a:latin typeface="Calibri" panose="020F0502020204030204" pitchFamily="34" charset="0"/>
                <a:ea typeface="Calibri" panose="020F0502020204030204" pitchFamily="34" charset="0"/>
                <a:cs typeface="Arial" panose="020B0604020202020204" pitchFamily="34" charset="0"/>
              </a:rPr>
              <a:t> </a:t>
            </a:r>
            <a:r>
              <a:rPr lang="en-GB" sz="1200">
                <a:effectLst/>
                <a:latin typeface="Calibri" panose="020F0502020204030204" pitchFamily="34" charset="0"/>
                <a:ea typeface="Calibri" panose="020F0502020204030204" pitchFamily="34" charset="0"/>
                <a:cs typeface="Arial" panose="020B0604020202020204" pitchFamily="34" charset="0"/>
              </a:rPr>
              <a:t>and </a:t>
            </a:r>
            <a:r>
              <a:rPr lang="en-GB" sz="1200" b="1">
                <a:solidFill>
                  <a:schemeClr val="accent6"/>
                </a:solidFill>
                <a:effectLst/>
                <a:latin typeface="Calibri" panose="020F0502020204030204" pitchFamily="34" charset="0"/>
                <a:ea typeface="Calibri" panose="020F0502020204030204" pitchFamily="34" charset="0"/>
                <a:cs typeface="Arial" panose="020B0604020202020204" pitchFamily="34" charset="0"/>
              </a:rPr>
              <a:t>MedTech</a:t>
            </a:r>
            <a:r>
              <a:rPr lang="en-GB" sz="1200">
                <a:effectLst/>
                <a:latin typeface="Calibri" panose="020F0502020204030204" pitchFamily="34" charset="0"/>
                <a:ea typeface="Calibri" panose="020F0502020204030204" pitchFamily="34" charset="0"/>
                <a:cs typeface="Arial" panose="020B0604020202020204" pitchFamily="34" charset="0"/>
              </a:rPr>
              <a:t>. </a:t>
            </a:r>
          </a:p>
          <a:p>
            <a:pPr marL="342900" lvl="0" indent="-342900">
              <a:spcAft>
                <a:spcPts val="600"/>
              </a:spcAft>
              <a:buFont typeface="Arial" panose="020B0604020202020204" pitchFamily="34" charset="0"/>
              <a:buChar char="•"/>
            </a:pPr>
            <a:r>
              <a:rPr lang="en-GB" sz="1200">
                <a:effectLst/>
                <a:latin typeface="Calibri" panose="020F0502020204030204" pitchFamily="34" charset="0"/>
                <a:ea typeface="Calibri" panose="020F0502020204030204" pitchFamily="34" charset="0"/>
                <a:cs typeface="Arial" panose="020B0604020202020204" pitchFamily="34" charset="0"/>
              </a:rPr>
              <a:t>A large </a:t>
            </a:r>
            <a:r>
              <a:rPr lang="en-GB" sz="1200" b="1">
                <a:solidFill>
                  <a:schemeClr val="accent6"/>
                </a:solidFill>
                <a:effectLst/>
                <a:latin typeface="Calibri" panose="020F0502020204030204" pitchFamily="34" charset="0"/>
                <a:ea typeface="Calibri" panose="020F0502020204030204" pitchFamily="34" charset="0"/>
                <a:cs typeface="Arial" panose="020B0604020202020204" pitchFamily="34" charset="0"/>
              </a:rPr>
              <a:t>wholesale</a:t>
            </a:r>
            <a:r>
              <a:rPr lang="en-GB" sz="1200">
                <a:effectLst/>
                <a:latin typeface="Calibri" panose="020F0502020204030204" pitchFamily="34" charset="0"/>
                <a:ea typeface="Calibri" panose="020F0502020204030204" pitchFamily="34" charset="0"/>
                <a:cs typeface="Arial" panose="020B0604020202020204" pitchFamily="34" charset="0"/>
              </a:rPr>
              <a:t> sector (particularly the wholesale of pharmaceutical goods, machinery and equipment, computers and software)</a:t>
            </a:r>
            <a:r>
              <a:rPr lang="en-GB" sz="1200" baseline="30000">
                <a:effectLst/>
                <a:latin typeface="Calibri" panose="020F0502020204030204" pitchFamily="34" charset="0"/>
                <a:ea typeface="Calibri" panose="020F0502020204030204" pitchFamily="34" charset="0"/>
                <a:cs typeface="Arial" panose="020B0604020202020204" pitchFamily="34" charset="0"/>
              </a:rPr>
              <a:t>1</a:t>
            </a:r>
            <a:r>
              <a:rPr lang="en-GB" sz="1200">
                <a:effectLst/>
                <a:latin typeface="Calibri" panose="020F0502020204030204" pitchFamily="34" charset="0"/>
                <a:ea typeface="Calibri" panose="020F0502020204030204" pitchFamily="34" charset="0"/>
                <a:cs typeface="Arial" panose="020B0604020202020204" pitchFamily="34" charset="0"/>
              </a:rPr>
              <a:t>.</a:t>
            </a:r>
          </a:p>
          <a:p>
            <a:pPr marL="342900" lvl="0" indent="-342900">
              <a:spcAft>
                <a:spcPts val="600"/>
              </a:spcAft>
              <a:buFont typeface="Arial" panose="020B0604020202020204" pitchFamily="34" charset="0"/>
              <a:buChar char="•"/>
            </a:pPr>
            <a:r>
              <a:rPr lang="en-GB" sz="1200">
                <a:effectLst/>
                <a:latin typeface="Calibri" panose="020F0502020204030204" pitchFamily="34" charset="0"/>
                <a:ea typeface="Calibri" panose="020F0502020204030204" pitchFamily="34" charset="0"/>
                <a:cs typeface="Arial" panose="020B0604020202020204" pitchFamily="34" charset="0"/>
              </a:rPr>
              <a:t>A larger than average </a:t>
            </a:r>
            <a:r>
              <a:rPr lang="en-GB" sz="1200" b="1">
                <a:solidFill>
                  <a:schemeClr val="accent6"/>
                </a:solidFill>
                <a:effectLst/>
                <a:latin typeface="Calibri" panose="020F0502020204030204" pitchFamily="34" charset="0"/>
                <a:ea typeface="Calibri" panose="020F0502020204030204" pitchFamily="34" charset="0"/>
                <a:cs typeface="Arial" panose="020B0604020202020204" pitchFamily="34" charset="0"/>
              </a:rPr>
              <a:t>digital</a:t>
            </a:r>
            <a:r>
              <a:rPr lang="en-GB" sz="1200" b="1">
                <a:effectLst/>
                <a:latin typeface="Calibri" panose="020F0502020204030204" pitchFamily="34" charset="0"/>
                <a:ea typeface="Calibri" panose="020F0502020204030204" pitchFamily="34" charset="0"/>
                <a:cs typeface="Arial" panose="020B0604020202020204" pitchFamily="34" charset="0"/>
              </a:rPr>
              <a:t> </a:t>
            </a:r>
            <a:r>
              <a:rPr lang="en-GB" sz="1200">
                <a:effectLst/>
                <a:latin typeface="Calibri" panose="020F0502020204030204" pitchFamily="34" charset="0"/>
                <a:ea typeface="Calibri" panose="020F0502020204030204" pitchFamily="34" charset="0"/>
                <a:cs typeface="Arial" panose="020B0604020202020204" pitchFamily="34" charset="0"/>
              </a:rPr>
              <a:t>sector</a:t>
            </a:r>
            <a:r>
              <a:rPr lang="en-GB" sz="1200" baseline="30000">
                <a:effectLst/>
                <a:latin typeface="Calibri" panose="020F0502020204030204" pitchFamily="34" charset="0"/>
                <a:ea typeface="Calibri" panose="020F0502020204030204" pitchFamily="34" charset="0"/>
                <a:cs typeface="Arial" panose="020B0604020202020204" pitchFamily="34" charset="0"/>
              </a:rPr>
              <a:t>1</a:t>
            </a:r>
            <a:r>
              <a:rPr lang="en-GB" sz="1200">
                <a:effectLst/>
                <a:latin typeface="Calibri" panose="020F0502020204030204" pitchFamily="34" charset="0"/>
                <a:ea typeface="Calibri" panose="020F0502020204030204" pitchFamily="34" charset="0"/>
                <a:cs typeface="Arial" panose="020B0604020202020204" pitchFamily="34" charset="0"/>
              </a:rPr>
              <a:t>.</a:t>
            </a:r>
          </a:p>
        </p:txBody>
      </p:sp>
      <p:sp>
        <p:nvSpPr>
          <p:cNvPr id="6" name="Rectangle: Rounded Corners 5">
            <a:extLst>
              <a:ext uri="{FF2B5EF4-FFF2-40B4-BE49-F238E27FC236}">
                <a16:creationId xmlns:a16="http://schemas.microsoft.com/office/drawing/2014/main" id="{0D69E908-C3F3-4A12-8B0A-9136544A81C9}"/>
              </a:ext>
            </a:extLst>
          </p:cNvPr>
          <p:cNvSpPr/>
          <p:nvPr/>
        </p:nvSpPr>
        <p:spPr>
          <a:xfrm>
            <a:off x="4757679" y="1763495"/>
            <a:ext cx="1642110" cy="534133"/>
          </a:xfrm>
          <a:prstGeom prst="round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42% of the workforce work for micro &amp; small firms (employing fewer than 49 people) compared to 32% nationally</a:t>
            </a:r>
            <a:r>
              <a:rPr lang="en-GB" sz="1200" baseline="30000" dirty="0">
                <a:solidFill>
                  <a:schemeClr val="tx1"/>
                </a:solidFill>
                <a:effectLst/>
                <a:latin typeface="Calibri" panose="020F0502020204030204" pitchFamily="34" charset="0"/>
                <a:ea typeface="Calibri" panose="020F0502020204030204" pitchFamily="34" charset="0"/>
                <a:cs typeface="Arial" panose="020B0604020202020204" pitchFamily="34" charset="0"/>
              </a:rPr>
              <a:t>2</a:t>
            </a:r>
            <a:r>
              <a:rPr lang="en-GB" sz="1200" dirty="0">
                <a:solidFill>
                  <a:schemeClr val="tx1"/>
                </a:solidFill>
              </a:rPr>
              <a:t>.</a:t>
            </a:r>
          </a:p>
        </p:txBody>
      </p:sp>
      <p:sp>
        <p:nvSpPr>
          <p:cNvPr id="7" name="TextBox 6">
            <a:extLst>
              <a:ext uri="{FF2B5EF4-FFF2-40B4-BE49-F238E27FC236}">
                <a16:creationId xmlns:a16="http://schemas.microsoft.com/office/drawing/2014/main" id="{0AB54BE8-5B74-45BE-9E69-860EBAEA6CC8}"/>
              </a:ext>
            </a:extLst>
          </p:cNvPr>
          <p:cNvSpPr txBox="1"/>
          <p:nvPr/>
        </p:nvSpPr>
        <p:spPr>
          <a:xfrm>
            <a:off x="353393" y="5293907"/>
            <a:ext cx="3934059" cy="646331"/>
          </a:xfrm>
          <a:prstGeom prst="rect">
            <a:avLst/>
          </a:prstGeom>
          <a:noFill/>
          <a:ln>
            <a:noFill/>
          </a:ln>
        </p:spPr>
        <p:txBody>
          <a:bodyPr wrap="square" rtlCol="0">
            <a:spAutoFit/>
          </a:bodyPr>
          <a:lstStyle/>
          <a:p>
            <a:r>
              <a:rPr lang="en-GB" sz="1200" baseline="30000" dirty="0">
                <a:latin typeface="Calibri" panose="020F0502020204030204" pitchFamily="34" charset="0"/>
                <a:ea typeface="Times New Roman" panose="02020603050405020304" pitchFamily="18" charset="0"/>
              </a:rPr>
              <a:t>1</a:t>
            </a:r>
            <a:r>
              <a:rPr lang="en-GB" sz="1200" dirty="0">
                <a:latin typeface="Calibri" panose="020F0502020204030204" pitchFamily="34" charset="0"/>
                <a:ea typeface="Times New Roman" panose="02020603050405020304" pitchFamily="18" charset="0"/>
              </a:rPr>
              <a:t> </a:t>
            </a:r>
            <a:r>
              <a:rPr lang="en-GB" sz="1200" dirty="0">
                <a:latin typeface="Calibri" panose="020F0502020204030204" pitchFamily="34" charset="0"/>
                <a:ea typeface="Times New Roman" panose="02020603050405020304" pitchFamily="18" charset="0"/>
                <a:hlinkClick r:id="rId2"/>
              </a:rPr>
              <a:t>Business Register and Employment Survey, 2020, ONS </a:t>
            </a:r>
            <a:endParaRPr lang="en-GB" sz="1200" dirty="0">
              <a:latin typeface="Calibri" panose="020F0502020204030204" pitchFamily="34" charset="0"/>
              <a:ea typeface="Times New Roman" panose="02020603050405020304" pitchFamily="18" charset="0"/>
            </a:endParaRPr>
          </a:p>
          <a:p>
            <a:r>
              <a:rPr lang="en-GB" sz="1200" baseline="30000" dirty="0">
                <a:latin typeface="Calibri" panose="020F0502020204030204" pitchFamily="34" charset="0"/>
                <a:ea typeface="Times New Roman" panose="02020603050405020304" pitchFamily="18" charset="0"/>
              </a:rPr>
              <a:t>2</a:t>
            </a:r>
            <a:r>
              <a:rPr lang="en-GB" sz="1200" dirty="0">
                <a:latin typeface="Calibri" panose="020F0502020204030204" pitchFamily="34" charset="0"/>
                <a:ea typeface="Times New Roman" panose="02020603050405020304" pitchFamily="18" charset="0"/>
              </a:rPr>
              <a:t> </a:t>
            </a:r>
            <a:r>
              <a:rPr lang="en-GB" sz="1200" u="sng" dirty="0">
                <a:solidFill>
                  <a:srgbClr val="0563C1"/>
                </a:solidFill>
                <a:latin typeface="Calibri" panose="020F0502020204030204" pitchFamily="34" charset="0"/>
                <a:ea typeface="Times New Roman" panose="02020603050405020304" pitchFamily="18" charset="0"/>
                <a:hlinkClick r:id="rId3"/>
              </a:rPr>
              <a:t>Inter Departmental Business Register, ONS</a:t>
            </a:r>
            <a:endParaRPr lang="en-GB" sz="1200" u="sng" dirty="0">
              <a:solidFill>
                <a:srgbClr val="0563C1"/>
              </a:solidFill>
              <a:effectLst/>
              <a:latin typeface="Calibri" panose="020F0502020204030204" pitchFamily="34" charset="0"/>
              <a:ea typeface="Times New Roman" panose="02020603050405020304" pitchFamily="18" charset="0"/>
            </a:endParaRPr>
          </a:p>
          <a:p>
            <a:r>
              <a:rPr lang="en-GB" sz="1200" baseline="30000" dirty="0">
                <a:latin typeface="Calibri" panose="020F0502020204030204" pitchFamily="34" charset="0"/>
                <a:ea typeface="Times New Roman" panose="02020603050405020304" pitchFamily="18" charset="0"/>
              </a:rPr>
              <a:t>3</a:t>
            </a:r>
            <a:r>
              <a:rPr lang="en-GB" sz="1200" dirty="0">
                <a:latin typeface="Calibri" panose="020F0502020204030204" pitchFamily="34" charset="0"/>
                <a:ea typeface="Times New Roman" panose="02020603050405020304" pitchFamily="18" charset="0"/>
              </a:rPr>
              <a:t> </a:t>
            </a:r>
            <a:r>
              <a:rPr lang="en-GB" sz="1200" dirty="0">
                <a:latin typeface="Calibri" panose="020F0502020204030204" pitchFamily="34" charset="0"/>
                <a:ea typeface="Times New Roman" panose="02020603050405020304" pitchFamily="18" charset="0"/>
                <a:hlinkClick r:id="rId4"/>
              </a:rPr>
              <a:t>Annual Population Survey (</a:t>
            </a:r>
            <a:r>
              <a:rPr lang="en-GB" sz="1200" dirty="0">
                <a:effectLst/>
                <a:latin typeface="Calibri" panose="020F0502020204030204" pitchFamily="34" charset="0"/>
                <a:ea typeface="Calibri" panose="020F0502020204030204" pitchFamily="34" charset="0"/>
                <a:cs typeface="Arial" panose="020B0604020202020204" pitchFamily="34" charset="0"/>
                <a:hlinkClick r:id="rId4"/>
              </a:rPr>
              <a:t>12 months to June 2021)</a:t>
            </a:r>
            <a:r>
              <a:rPr lang="en-GB" sz="1200" dirty="0">
                <a:latin typeface="Calibri" panose="020F0502020204030204" pitchFamily="34" charset="0"/>
                <a:ea typeface="Times New Roman" panose="02020603050405020304" pitchFamily="18" charset="0"/>
                <a:hlinkClick r:id="rId4"/>
              </a:rPr>
              <a:t>, ONS </a:t>
            </a:r>
            <a:endParaRPr lang="en-GB" sz="1200" dirty="0"/>
          </a:p>
        </p:txBody>
      </p:sp>
      <p:graphicFrame>
        <p:nvGraphicFramePr>
          <p:cNvPr id="10" name="Chart 9">
            <a:extLst>
              <a:ext uri="{FF2B5EF4-FFF2-40B4-BE49-F238E27FC236}">
                <a16:creationId xmlns:a16="http://schemas.microsoft.com/office/drawing/2014/main" id="{91481835-0C59-4323-944A-1DD407680512}"/>
              </a:ext>
            </a:extLst>
          </p:cNvPr>
          <p:cNvGraphicFramePr>
            <a:graphicFrameLocks/>
          </p:cNvGraphicFramePr>
          <p:nvPr>
            <p:extLst>
              <p:ext uri="{D42A27DB-BD31-4B8C-83A1-F6EECF244321}">
                <p14:modId xmlns:p14="http://schemas.microsoft.com/office/powerpoint/2010/main" val="3987180823"/>
              </p:ext>
            </p:extLst>
          </p:nvPr>
        </p:nvGraphicFramePr>
        <p:xfrm>
          <a:off x="6399789" y="1021361"/>
          <a:ext cx="1901190" cy="2278810"/>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Rounded Corners 11">
            <a:extLst>
              <a:ext uri="{FF2B5EF4-FFF2-40B4-BE49-F238E27FC236}">
                <a16:creationId xmlns:a16="http://schemas.microsoft.com/office/drawing/2014/main" id="{333E4A84-3BDC-4758-9114-C645FB7E568F}"/>
              </a:ext>
            </a:extLst>
          </p:cNvPr>
          <p:cNvSpPr/>
          <p:nvPr/>
        </p:nvSpPr>
        <p:spPr>
          <a:xfrm>
            <a:off x="4655819" y="3440877"/>
            <a:ext cx="3842619" cy="162219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834C6E58-F845-4606-8F05-F34531C5A836}"/>
              </a:ext>
            </a:extLst>
          </p:cNvPr>
          <p:cNvSpPr txBox="1"/>
          <p:nvPr/>
        </p:nvSpPr>
        <p:spPr>
          <a:xfrm>
            <a:off x="4849928" y="3598013"/>
            <a:ext cx="3454400" cy="461665"/>
          </a:xfrm>
          <a:prstGeom prst="rect">
            <a:avLst/>
          </a:prstGeom>
          <a:noFill/>
        </p:spPr>
        <p:txBody>
          <a:bodyPr wrap="square" rtlCol="0">
            <a:spAutoFit/>
          </a:bodyPr>
          <a:lstStyle/>
          <a:p>
            <a:r>
              <a:rPr lang="en-GB" sz="1200" dirty="0"/>
              <a:t>1 in every 6 people working in the Buckinghamshire economy is self-employed</a:t>
            </a:r>
            <a:r>
              <a:rPr lang="en-GB" sz="1200" baseline="30000" dirty="0"/>
              <a:t>3</a:t>
            </a:r>
          </a:p>
        </p:txBody>
      </p:sp>
      <p:pic>
        <p:nvPicPr>
          <p:cNvPr id="15" name="Graphic 14" descr="Woman with solid fill">
            <a:extLst>
              <a:ext uri="{FF2B5EF4-FFF2-40B4-BE49-F238E27FC236}">
                <a16:creationId xmlns:a16="http://schemas.microsoft.com/office/drawing/2014/main" id="{E9C9EE0A-5C0C-4F70-B357-F1DC414DC786}"/>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74745" y="4155297"/>
            <a:ext cx="664545" cy="664545"/>
          </a:xfrm>
          <a:prstGeom prst="rect">
            <a:avLst/>
          </a:prstGeom>
        </p:spPr>
      </p:pic>
      <p:pic>
        <p:nvPicPr>
          <p:cNvPr id="17" name="Graphic 16" descr="Man with solid fill">
            <a:extLst>
              <a:ext uri="{FF2B5EF4-FFF2-40B4-BE49-F238E27FC236}">
                <a16:creationId xmlns:a16="http://schemas.microsoft.com/office/drawing/2014/main" id="{4D55713E-8B7C-457E-8ED6-7A2693E6FCB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92247" y="4145578"/>
            <a:ext cx="664545" cy="664545"/>
          </a:xfrm>
          <a:prstGeom prst="rect">
            <a:avLst/>
          </a:prstGeom>
        </p:spPr>
      </p:pic>
      <p:pic>
        <p:nvPicPr>
          <p:cNvPr id="18" name="Graphic 17" descr="Woman with solid fill">
            <a:extLst>
              <a:ext uri="{FF2B5EF4-FFF2-40B4-BE49-F238E27FC236}">
                <a16:creationId xmlns:a16="http://schemas.microsoft.com/office/drawing/2014/main" id="{9783C044-784E-4136-AAC1-D6E397B099D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97176" y="4134925"/>
            <a:ext cx="664545" cy="664545"/>
          </a:xfrm>
          <a:prstGeom prst="rect">
            <a:avLst/>
          </a:prstGeom>
        </p:spPr>
      </p:pic>
      <p:pic>
        <p:nvPicPr>
          <p:cNvPr id="19" name="Graphic 18" descr="Man with solid fill">
            <a:extLst>
              <a:ext uri="{FF2B5EF4-FFF2-40B4-BE49-F238E27FC236}">
                <a16:creationId xmlns:a16="http://schemas.microsoft.com/office/drawing/2014/main" id="{7B46737B-847F-4724-A231-884889D1BD9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86529" y="4152874"/>
            <a:ext cx="664545" cy="664545"/>
          </a:xfrm>
          <a:prstGeom prst="rect">
            <a:avLst/>
          </a:prstGeom>
        </p:spPr>
      </p:pic>
      <p:pic>
        <p:nvPicPr>
          <p:cNvPr id="20" name="Graphic 19" descr="Woman with solid fill">
            <a:extLst>
              <a:ext uri="{FF2B5EF4-FFF2-40B4-BE49-F238E27FC236}">
                <a16:creationId xmlns:a16="http://schemas.microsoft.com/office/drawing/2014/main" id="{84ADA2C6-0EF8-4969-A4F9-F64DB185264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86393" y="4145578"/>
            <a:ext cx="664545" cy="664545"/>
          </a:xfrm>
          <a:prstGeom prst="rect">
            <a:avLst/>
          </a:prstGeom>
        </p:spPr>
      </p:pic>
      <p:pic>
        <p:nvPicPr>
          <p:cNvPr id="21" name="Graphic 20" descr="Man with solid fill">
            <a:extLst>
              <a:ext uri="{FF2B5EF4-FFF2-40B4-BE49-F238E27FC236}">
                <a16:creationId xmlns:a16="http://schemas.microsoft.com/office/drawing/2014/main" id="{896B0551-2D5F-4EE0-9EC8-7859B294911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82061" y="4145578"/>
            <a:ext cx="664545" cy="664545"/>
          </a:xfrm>
          <a:prstGeom prst="rect">
            <a:avLst/>
          </a:prstGeom>
        </p:spPr>
      </p:pic>
      <p:sp>
        <p:nvSpPr>
          <p:cNvPr id="23" name="TextBox 22">
            <a:extLst>
              <a:ext uri="{FF2B5EF4-FFF2-40B4-BE49-F238E27FC236}">
                <a16:creationId xmlns:a16="http://schemas.microsoft.com/office/drawing/2014/main" id="{FC7620A8-4B2F-4DDB-B81D-4DE6076F7862}"/>
              </a:ext>
            </a:extLst>
          </p:cNvPr>
          <p:cNvSpPr txBox="1"/>
          <p:nvPr/>
        </p:nvSpPr>
        <p:spPr>
          <a:xfrm>
            <a:off x="353392" y="1186995"/>
            <a:ext cx="3934059" cy="1015663"/>
          </a:xfrm>
          <a:prstGeom prst="rect">
            <a:avLst/>
          </a:prstGeom>
          <a:noFill/>
          <a:ln w="12700">
            <a:solidFill>
              <a:srgbClr val="7030A0"/>
            </a:solidFill>
          </a:ln>
        </p:spPr>
        <p:txBody>
          <a:bodyPr wrap="square">
            <a:spAutoFit/>
          </a:bodyPr>
          <a:lstStyle/>
          <a:p>
            <a:pPr>
              <a:spcAft>
                <a:spcPts val="1500"/>
              </a:spcAft>
            </a:pPr>
            <a:r>
              <a:rPr lang="en-GB" sz="1200">
                <a:effectLst/>
                <a:latin typeface="Calibri" panose="020F0502020204030204" pitchFamily="34" charset="0"/>
                <a:ea typeface="Times New Roman" panose="02020603050405020304" pitchFamily="18" charset="0"/>
                <a:cs typeface="Calibri" panose="020F0502020204030204" pitchFamily="34" charset="0"/>
              </a:rPr>
              <a:t>As with most of the developed world, Buckinghamshire’s economy is dominated by the service sector, which provides 85% of all local employee jobs</a:t>
            </a:r>
            <a:r>
              <a:rPr lang="en-GB" sz="1200" baseline="30000">
                <a:effectLst/>
                <a:latin typeface="Calibri" panose="020F0502020204030204" pitchFamily="34" charset="0"/>
                <a:ea typeface="Times New Roman" panose="02020603050405020304" pitchFamily="18" charset="0"/>
                <a:cs typeface="Calibri" panose="020F0502020204030204" pitchFamily="34" charset="0"/>
              </a:rPr>
              <a:t>1</a:t>
            </a:r>
            <a:r>
              <a:rPr lang="en-GB" sz="1200">
                <a:effectLst/>
                <a:latin typeface="Calibri" panose="020F0502020204030204" pitchFamily="34" charset="0"/>
                <a:ea typeface="Times New Roman" panose="02020603050405020304" pitchFamily="18" charset="0"/>
                <a:cs typeface="Calibri" panose="020F0502020204030204" pitchFamily="34" charset="0"/>
              </a:rPr>
              <a:t>. Three in every five jobs in Buckinghamshire exist in the ‘</a:t>
            </a:r>
            <a:r>
              <a:rPr lang="en-GB" sz="1200">
                <a:effectLst/>
                <a:latin typeface="Calibri" panose="020F0502020204030204" pitchFamily="34" charset="0"/>
                <a:ea typeface="Times New Roman" panose="02020603050405020304" pitchFamily="18" charset="0"/>
                <a:cs typeface="Calibri" panose="020F0502020204030204" pitchFamily="34" charset="0"/>
                <a:hlinkClick r:id="rId10" action="ppaction://hlinksldjump"/>
              </a:rPr>
              <a:t>foundational economy</a:t>
            </a:r>
            <a:r>
              <a:rPr lang="en-GB" sz="1200">
                <a:effectLst/>
                <a:latin typeface="Calibri" panose="020F0502020204030204" pitchFamily="34" charset="0"/>
                <a:ea typeface="Times New Roman" panose="02020603050405020304" pitchFamily="18" charset="0"/>
                <a:cs typeface="Calibri" panose="020F0502020204030204" pitchFamily="34" charset="0"/>
              </a:rPr>
              <a:t>’ with the remainder being within the ‘</a:t>
            </a:r>
            <a:r>
              <a:rPr lang="en-GB" sz="1200">
                <a:effectLst/>
                <a:latin typeface="Calibri" panose="020F0502020204030204" pitchFamily="34" charset="0"/>
                <a:ea typeface="Times New Roman" panose="02020603050405020304" pitchFamily="18" charset="0"/>
                <a:cs typeface="Calibri" panose="020F0502020204030204" pitchFamily="34" charset="0"/>
                <a:hlinkClick r:id="rId10" action="ppaction://hlinksldjump"/>
              </a:rPr>
              <a:t>tradable economy</a:t>
            </a:r>
            <a:r>
              <a:rPr lang="en-GB" sz="1200">
                <a:effectLst/>
                <a:latin typeface="Calibri" panose="020F0502020204030204" pitchFamily="34" charset="0"/>
                <a:ea typeface="Times New Roman" panose="02020603050405020304" pitchFamily="18" charset="0"/>
                <a:cs typeface="Calibri" panose="020F0502020204030204" pitchFamily="34" charset="0"/>
              </a:rPr>
              <a:t>’. </a:t>
            </a:r>
            <a:endParaRPr lang="en-GB" sz="12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97306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5A10CD9B-6001-4207-8BBD-714B9CF8A1B8}"/>
              </a:ext>
            </a:extLst>
          </p:cNvPr>
          <p:cNvGraphicFramePr/>
          <p:nvPr>
            <p:extLst>
              <p:ext uri="{D42A27DB-BD31-4B8C-83A1-F6EECF244321}">
                <p14:modId xmlns:p14="http://schemas.microsoft.com/office/powerpoint/2010/main" val="2778251380"/>
              </p:ext>
            </p:extLst>
          </p:nvPr>
        </p:nvGraphicFramePr>
        <p:xfrm>
          <a:off x="4477671" y="1848416"/>
          <a:ext cx="4411805" cy="2326333"/>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1">
            <a:extLst>
              <a:ext uri="{FF2B5EF4-FFF2-40B4-BE49-F238E27FC236}">
                <a16:creationId xmlns:a16="http://schemas.microsoft.com/office/drawing/2014/main" id="{D5405E04-6FA9-4B4E-A04D-5AAE7E9033B6}"/>
              </a:ext>
            </a:extLst>
          </p:cNvPr>
          <p:cNvSpPr>
            <a:spLocks noGrp="1"/>
          </p:cNvSpPr>
          <p:nvPr>
            <p:ph type="title"/>
          </p:nvPr>
        </p:nvSpPr>
        <p:spPr>
          <a:xfrm>
            <a:off x="196850" y="127530"/>
            <a:ext cx="7886700" cy="936625"/>
          </a:xfrm>
        </p:spPr>
        <p:txBody>
          <a:bodyPr>
            <a:normAutofit/>
          </a:bodyPr>
          <a:lstStyle/>
          <a:p>
            <a:r>
              <a:rPr lang="en-GB" sz="2400" b="1">
                <a:solidFill>
                  <a:srgbClr val="7030A0"/>
                </a:solidFill>
              </a:rPr>
              <a:t>What kind of economy does Buckinghamshire have? </a:t>
            </a:r>
            <a:endParaRPr lang="en-GB"/>
          </a:p>
        </p:txBody>
      </p:sp>
      <p:sp>
        <p:nvSpPr>
          <p:cNvPr id="6" name="TextBox 5">
            <a:extLst>
              <a:ext uri="{FF2B5EF4-FFF2-40B4-BE49-F238E27FC236}">
                <a16:creationId xmlns:a16="http://schemas.microsoft.com/office/drawing/2014/main" id="{0536CB9D-4990-4D57-9429-FA1E1236FE97}"/>
              </a:ext>
            </a:extLst>
          </p:cNvPr>
          <p:cNvSpPr txBox="1"/>
          <p:nvPr/>
        </p:nvSpPr>
        <p:spPr>
          <a:xfrm>
            <a:off x="4732195" y="4316744"/>
            <a:ext cx="3934059" cy="830997"/>
          </a:xfrm>
          <a:prstGeom prst="rect">
            <a:avLst/>
          </a:prstGeom>
          <a:noFill/>
          <a:ln w="12700">
            <a:solidFill>
              <a:schemeClr val="accent1"/>
            </a:solidFill>
          </a:ln>
        </p:spPr>
        <p:txBody>
          <a:bodyPr wrap="square">
            <a:spAutoFit/>
          </a:bodyPr>
          <a:lstStyle/>
          <a:p>
            <a:pPr>
              <a:spcAft>
                <a:spcPts val="1500"/>
              </a:spcAft>
            </a:pPr>
            <a:r>
              <a:rPr lang="en-GB" sz="1200" dirty="0">
                <a:effectLst/>
                <a:latin typeface="Calibri" panose="020F0502020204030204" pitchFamily="34" charset="0"/>
                <a:ea typeface="Calibri" panose="020F0502020204030204" pitchFamily="34" charset="0"/>
                <a:cs typeface="Arial" panose="020B0604020202020204" pitchFamily="34" charset="0"/>
              </a:rPr>
              <a:t>Business survival rates in Buckinghamshire are higher than the national average. For example, 44% of firms ‘born’ in Buckinghamshire in 2015 were still operating 5 years later, compared to 39% nationally</a:t>
            </a:r>
            <a:r>
              <a:rPr lang="en-GB" sz="1200" baseline="30000" dirty="0">
                <a:effectLst/>
                <a:latin typeface="Calibri" panose="020F0502020204030204" pitchFamily="34" charset="0"/>
                <a:ea typeface="Calibri" panose="020F0502020204030204" pitchFamily="34" charset="0"/>
                <a:cs typeface="Arial" panose="020B0604020202020204" pitchFamily="34" charset="0"/>
              </a:rPr>
              <a:t>2</a:t>
            </a:r>
            <a:r>
              <a:rPr lang="en-GB" sz="1200" dirty="0">
                <a:effectLst/>
                <a:latin typeface="Calibri" panose="020F0502020204030204" pitchFamily="34" charset="0"/>
                <a:ea typeface="Calibri" panose="020F0502020204030204" pitchFamily="34" charset="0"/>
                <a:cs typeface="Arial" panose="020B0604020202020204" pitchFamily="34" charset="0"/>
              </a:rPr>
              <a:t>.  </a:t>
            </a:r>
            <a:endParaRPr lang="en-GB"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38033357-F089-47A7-9003-3CE65D47D47F}"/>
              </a:ext>
            </a:extLst>
          </p:cNvPr>
          <p:cNvSpPr/>
          <p:nvPr/>
        </p:nvSpPr>
        <p:spPr>
          <a:xfrm>
            <a:off x="8465189" y="2451862"/>
            <a:ext cx="424287" cy="27231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800" dirty="0"/>
              <a:t>44%</a:t>
            </a:r>
          </a:p>
        </p:txBody>
      </p:sp>
      <p:cxnSp>
        <p:nvCxnSpPr>
          <p:cNvPr id="9" name="Straight Arrow Connector 8">
            <a:extLst>
              <a:ext uri="{FF2B5EF4-FFF2-40B4-BE49-F238E27FC236}">
                <a16:creationId xmlns:a16="http://schemas.microsoft.com/office/drawing/2014/main" id="{281700AA-4122-48A2-B8B5-958BC92ADBD0}"/>
              </a:ext>
            </a:extLst>
          </p:cNvPr>
          <p:cNvCxnSpPr>
            <a:cxnSpLocks/>
          </p:cNvCxnSpPr>
          <p:nvPr/>
        </p:nvCxnSpPr>
        <p:spPr>
          <a:xfrm flipH="1">
            <a:off x="8232318" y="2623037"/>
            <a:ext cx="31157" cy="376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D2CBA3E5-1EDF-4D28-BFF8-7C1A2114745A}"/>
              </a:ext>
            </a:extLst>
          </p:cNvPr>
          <p:cNvSpPr/>
          <p:nvPr/>
        </p:nvSpPr>
        <p:spPr>
          <a:xfrm>
            <a:off x="8007974" y="2460526"/>
            <a:ext cx="424287" cy="272315"/>
          </a:xfrm>
          <a:prstGeom prst="roundRect">
            <a:avLst/>
          </a:prstGeom>
          <a:solidFill>
            <a:schemeClr val="accent1"/>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800" dirty="0"/>
              <a:t>39%</a:t>
            </a:r>
          </a:p>
        </p:txBody>
      </p:sp>
      <p:cxnSp>
        <p:nvCxnSpPr>
          <p:cNvPr id="11" name="Straight Arrow Connector 10">
            <a:extLst>
              <a:ext uri="{FF2B5EF4-FFF2-40B4-BE49-F238E27FC236}">
                <a16:creationId xmlns:a16="http://schemas.microsoft.com/office/drawing/2014/main" id="{D9206740-4E34-4EDF-93BD-1B505F560FF6}"/>
              </a:ext>
            </a:extLst>
          </p:cNvPr>
          <p:cNvCxnSpPr>
            <a:cxnSpLocks/>
          </p:cNvCxnSpPr>
          <p:nvPr/>
        </p:nvCxnSpPr>
        <p:spPr>
          <a:xfrm flipH="1">
            <a:off x="8475973" y="2623037"/>
            <a:ext cx="120738" cy="292248"/>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3A5309E-1FAF-4180-9A38-7A76AF453395}"/>
              </a:ext>
            </a:extLst>
          </p:cNvPr>
          <p:cNvSpPr txBox="1"/>
          <p:nvPr/>
        </p:nvSpPr>
        <p:spPr>
          <a:xfrm>
            <a:off x="4725635" y="1518710"/>
            <a:ext cx="3317027" cy="276999"/>
          </a:xfrm>
          <a:prstGeom prst="rect">
            <a:avLst/>
          </a:prstGeom>
          <a:noFill/>
        </p:spPr>
        <p:txBody>
          <a:bodyPr wrap="square" rtlCol="0">
            <a:spAutoFit/>
          </a:bodyPr>
          <a:lstStyle/>
          <a:p>
            <a:r>
              <a:rPr lang="en-GB" sz="1200" dirty="0"/>
              <a:t>% of firms ‘born’ in 2015 operating 5 years later</a:t>
            </a:r>
          </a:p>
        </p:txBody>
      </p:sp>
      <p:sp>
        <p:nvSpPr>
          <p:cNvPr id="16" name="TextBox 15">
            <a:extLst>
              <a:ext uri="{FF2B5EF4-FFF2-40B4-BE49-F238E27FC236}">
                <a16:creationId xmlns:a16="http://schemas.microsoft.com/office/drawing/2014/main" id="{9E7A42E5-108E-43C4-9061-1D5E7D3AF6DA}"/>
              </a:ext>
            </a:extLst>
          </p:cNvPr>
          <p:cNvSpPr txBox="1"/>
          <p:nvPr/>
        </p:nvSpPr>
        <p:spPr>
          <a:xfrm>
            <a:off x="331114" y="1176081"/>
            <a:ext cx="3934059" cy="4708981"/>
          </a:xfrm>
          <a:prstGeom prst="rect">
            <a:avLst/>
          </a:prstGeom>
          <a:noFill/>
          <a:ln w="12700">
            <a:solidFill>
              <a:srgbClr val="7030A0"/>
            </a:solidFill>
          </a:ln>
        </p:spPr>
        <p:txBody>
          <a:bodyPr wrap="square">
            <a:spAutoFit/>
          </a:bodyPr>
          <a:lstStyle/>
          <a:p>
            <a:r>
              <a:rPr lang="en-GB" sz="1200" dirty="0"/>
              <a:t>The number of VAT / PAYE registered businesses (enterprises) in Buckinghamshire increased by 1% between 2020 and 2021, from 31,280 to 31,470.  These businesses operate from 34,750 premises within the County</a:t>
            </a:r>
            <a:r>
              <a:rPr lang="en-GB" sz="1200" baseline="30000" dirty="0"/>
              <a:t>1</a:t>
            </a:r>
            <a:r>
              <a:rPr lang="en-GB" sz="1200" dirty="0"/>
              <a:t>. </a:t>
            </a:r>
          </a:p>
          <a:p>
            <a:endParaRPr lang="en-GB" sz="1200" dirty="0"/>
          </a:p>
          <a:p>
            <a:r>
              <a:rPr lang="en-GB" sz="1200" dirty="0"/>
              <a:t>Between 2014 and 2019, the rate of business births in Buckinghamshire exceeded the rate of business deaths</a:t>
            </a:r>
            <a:r>
              <a:rPr lang="en-GB" sz="1200" baseline="30000" dirty="0"/>
              <a:t>2</a:t>
            </a:r>
            <a:r>
              <a:rPr lang="en-GB" sz="1200" dirty="0"/>
              <a:t>. </a:t>
            </a:r>
            <a:r>
              <a:rPr lang="en-GB" sz="1200" dirty="0">
                <a:effectLst/>
                <a:latin typeface="Calibri" panose="020F0502020204030204" pitchFamily="34" charset="0"/>
                <a:ea typeface="Calibri" panose="020F0502020204030204" pitchFamily="34" charset="0"/>
                <a:cs typeface="Arial" panose="020B0604020202020204" pitchFamily="34" charset="0"/>
              </a:rPr>
              <a:t>In 2020 the gap narrowed, in Buckinghamshire and nationally. </a:t>
            </a:r>
            <a:endParaRPr lang="en-GB" sz="1200" dirty="0"/>
          </a:p>
          <a:p>
            <a:endParaRPr lang="en-GB" sz="1200" dirty="0"/>
          </a:p>
          <a:p>
            <a:r>
              <a:rPr lang="en-GB" sz="1200" dirty="0"/>
              <a:t>In recent years, business survival rates in Buckinghamshire have been higher than the national average. Fewer businesses have been created and fewer businesses have closed in Buckinghamshire (as a proportion of all existing business) than the national average. </a:t>
            </a:r>
          </a:p>
          <a:p>
            <a:endParaRPr lang="en-GB" sz="1200" dirty="0"/>
          </a:p>
          <a:p>
            <a:r>
              <a:rPr lang="en-GB" sz="1200" dirty="0"/>
              <a:t>In 2020, the number of business births as a proportion of all businesses was lower than the national average (10% versus 12%). However, business births as a proportion of the local working-age population were higher in Buckinghamshire than nationally (10.0 per 1,000 people versus 9.1).  </a:t>
            </a:r>
          </a:p>
          <a:p>
            <a:endParaRPr lang="en-GB" sz="1200" dirty="0"/>
          </a:p>
          <a:p>
            <a:r>
              <a:rPr lang="en-GB" sz="1200" dirty="0"/>
              <a:t>In 2020, there were slightly more high growth businesses in Buckinghamshire (as a proportion of all businesses employing more than 10 people) than the national average (4.6% compared with 4.4%)</a:t>
            </a:r>
            <a:r>
              <a:rPr lang="en-GB" sz="1200" baseline="30000" dirty="0"/>
              <a:t>2</a:t>
            </a:r>
            <a:r>
              <a:rPr lang="en-GB" sz="1200" dirty="0"/>
              <a:t>.</a:t>
            </a:r>
          </a:p>
        </p:txBody>
      </p:sp>
      <p:sp>
        <p:nvSpPr>
          <p:cNvPr id="12" name="TextBox 11">
            <a:extLst>
              <a:ext uri="{FF2B5EF4-FFF2-40B4-BE49-F238E27FC236}">
                <a16:creationId xmlns:a16="http://schemas.microsoft.com/office/drawing/2014/main" id="{503193CB-1F32-41D9-8453-C7DE5F2DD531}"/>
              </a:ext>
            </a:extLst>
          </p:cNvPr>
          <p:cNvSpPr txBox="1"/>
          <p:nvPr/>
        </p:nvSpPr>
        <p:spPr>
          <a:xfrm>
            <a:off x="4662652" y="5289736"/>
            <a:ext cx="3934059" cy="461665"/>
          </a:xfrm>
          <a:prstGeom prst="rect">
            <a:avLst/>
          </a:prstGeom>
          <a:noFill/>
          <a:ln>
            <a:noFill/>
          </a:ln>
        </p:spPr>
        <p:txBody>
          <a:bodyPr wrap="square" rtlCol="0">
            <a:spAutoFit/>
          </a:bodyPr>
          <a:lstStyle/>
          <a:p>
            <a:r>
              <a:rPr lang="en-GB" sz="1200" baseline="30000" dirty="0">
                <a:latin typeface="Calibri" panose="020F0502020204030204" pitchFamily="34" charset="0"/>
                <a:ea typeface="Times New Roman" panose="02020603050405020304" pitchFamily="18" charset="0"/>
              </a:rPr>
              <a:t>1</a:t>
            </a:r>
            <a:r>
              <a:rPr lang="en-GB" sz="1200" dirty="0">
                <a:latin typeface="Calibri" panose="020F0502020204030204" pitchFamily="34" charset="0"/>
                <a:ea typeface="Times New Roman" panose="02020603050405020304" pitchFamily="18" charset="0"/>
              </a:rPr>
              <a:t> </a:t>
            </a:r>
            <a:r>
              <a:rPr lang="en-GB" sz="1200" dirty="0">
                <a:latin typeface="Calibri" panose="020F0502020204030204" pitchFamily="34" charset="0"/>
                <a:ea typeface="Times New Roman" panose="02020603050405020304" pitchFamily="18" charset="0"/>
                <a:hlinkClick r:id="rId3"/>
              </a:rPr>
              <a:t>UK Business Count, 2020, ONS</a:t>
            </a:r>
            <a:endParaRPr lang="en-GB" sz="1200" dirty="0">
              <a:latin typeface="Calibri" panose="020F0502020204030204" pitchFamily="34" charset="0"/>
              <a:ea typeface="Times New Roman" panose="02020603050405020304" pitchFamily="18" charset="0"/>
            </a:endParaRPr>
          </a:p>
          <a:p>
            <a:r>
              <a:rPr lang="en-GB" sz="1200" baseline="30000" dirty="0">
                <a:latin typeface="Calibri" panose="020F0502020204030204" pitchFamily="34" charset="0"/>
                <a:ea typeface="Times New Roman" panose="02020603050405020304" pitchFamily="18" charset="0"/>
              </a:rPr>
              <a:t>2</a:t>
            </a:r>
            <a:r>
              <a:rPr lang="en-GB" sz="1200" dirty="0">
                <a:latin typeface="Calibri" panose="020F0502020204030204" pitchFamily="34" charset="0"/>
                <a:ea typeface="Times New Roman" panose="02020603050405020304" pitchFamily="18" charset="0"/>
              </a:rPr>
              <a:t> </a:t>
            </a:r>
            <a:r>
              <a:rPr lang="en-GB" sz="1200" u="sng" dirty="0">
                <a:solidFill>
                  <a:srgbClr val="0563C1"/>
                </a:solidFill>
                <a:latin typeface="Calibri" panose="020F0502020204030204" pitchFamily="34" charset="0"/>
                <a:ea typeface="Times New Roman" panose="02020603050405020304" pitchFamily="18" charset="0"/>
                <a:hlinkClick r:id="rId4"/>
              </a:rPr>
              <a:t>Business Demography, 2020, ONS</a:t>
            </a:r>
            <a:endParaRPr lang="en-GB" sz="1200" u="sng" dirty="0">
              <a:solidFill>
                <a:srgbClr val="0563C1"/>
              </a:solidFill>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1022819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DA7D5-1781-445A-A257-CBE221F2300F}"/>
              </a:ext>
            </a:extLst>
          </p:cNvPr>
          <p:cNvSpPr>
            <a:spLocks noGrp="1"/>
          </p:cNvSpPr>
          <p:nvPr>
            <p:ph type="title"/>
          </p:nvPr>
        </p:nvSpPr>
        <p:spPr>
          <a:xfrm>
            <a:off x="89894" y="260058"/>
            <a:ext cx="7886700" cy="617279"/>
          </a:xfrm>
        </p:spPr>
        <p:txBody>
          <a:bodyPr>
            <a:noAutofit/>
          </a:bodyPr>
          <a:lstStyle/>
          <a:p>
            <a:r>
              <a:rPr lang="en-GB" sz="2400" b="1">
                <a:solidFill>
                  <a:srgbClr val="7030A0"/>
                </a:solidFill>
              </a:rPr>
              <a:t>What are Buckinghamshire’s largest sectors? (in terms of employment)</a:t>
            </a:r>
            <a:endParaRPr lang="en-GB" sz="2400"/>
          </a:p>
        </p:txBody>
      </p:sp>
      <p:graphicFrame>
        <p:nvGraphicFramePr>
          <p:cNvPr id="4" name="Chart 3">
            <a:extLst>
              <a:ext uri="{FF2B5EF4-FFF2-40B4-BE49-F238E27FC236}">
                <a16:creationId xmlns:a16="http://schemas.microsoft.com/office/drawing/2014/main" id="{CFBC98D7-02A1-4B8E-910F-B4FF7725AFFE}"/>
              </a:ext>
            </a:extLst>
          </p:cNvPr>
          <p:cNvGraphicFramePr>
            <a:graphicFrameLocks/>
          </p:cNvGraphicFramePr>
          <p:nvPr>
            <p:extLst>
              <p:ext uri="{D42A27DB-BD31-4B8C-83A1-F6EECF244321}">
                <p14:modId xmlns:p14="http://schemas.microsoft.com/office/powerpoint/2010/main" val="2053561624"/>
              </p:ext>
            </p:extLst>
          </p:nvPr>
        </p:nvGraphicFramePr>
        <p:xfrm>
          <a:off x="89894" y="1446245"/>
          <a:ext cx="6684130" cy="4272329"/>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Rounded Corners 4">
            <a:extLst>
              <a:ext uri="{FF2B5EF4-FFF2-40B4-BE49-F238E27FC236}">
                <a16:creationId xmlns:a16="http://schemas.microsoft.com/office/drawing/2014/main" id="{BEA9E1FA-0212-451C-87DA-B596E0EFD508}"/>
              </a:ext>
            </a:extLst>
          </p:cNvPr>
          <p:cNvSpPr/>
          <p:nvPr/>
        </p:nvSpPr>
        <p:spPr>
          <a:xfrm>
            <a:off x="5651586" y="3047438"/>
            <a:ext cx="2980267" cy="13123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chemeClr val="tx1"/>
                </a:solidFill>
              </a:rPr>
              <a:t>Buckinghamshire’s largest sector in terms the number of jobs it provides is the </a:t>
            </a:r>
            <a:r>
              <a:rPr lang="en-GB" sz="1200" b="1" dirty="0">
                <a:solidFill>
                  <a:schemeClr val="tx1"/>
                </a:solidFill>
              </a:rPr>
              <a:t>health and social care</a:t>
            </a:r>
            <a:r>
              <a:rPr lang="en-GB" sz="1200" dirty="0">
                <a:solidFill>
                  <a:schemeClr val="tx1"/>
                </a:solidFill>
              </a:rPr>
              <a:t> sector.  Followed by business admin and support services; education; professional, scientific and technical; and retail.</a:t>
            </a:r>
          </a:p>
        </p:txBody>
      </p:sp>
      <p:sp>
        <p:nvSpPr>
          <p:cNvPr id="3" name="TextBox 2">
            <a:extLst>
              <a:ext uri="{FF2B5EF4-FFF2-40B4-BE49-F238E27FC236}">
                <a16:creationId xmlns:a16="http://schemas.microsoft.com/office/drawing/2014/main" id="{CD1E09D6-1325-43C6-9FEC-E241D04E6DB5}"/>
              </a:ext>
            </a:extLst>
          </p:cNvPr>
          <p:cNvSpPr txBox="1"/>
          <p:nvPr/>
        </p:nvSpPr>
        <p:spPr>
          <a:xfrm>
            <a:off x="89894" y="5703664"/>
            <a:ext cx="4058773" cy="276999"/>
          </a:xfrm>
          <a:prstGeom prst="rect">
            <a:avLst/>
          </a:prstGeom>
          <a:noFill/>
        </p:spPr>
        <p:txBody>
          <a:bodyPr wrap="square" rtlCol="0">
            <a:spAutoFit/>
          </a:bodyPr>
          <a:lstStyle/>
          <a:p>
            <a:r>
              <a:rPr lang="en-GB" sz="1200" dirty="0"/>
              <a:t>Source: </a:t>
            </a:r>
            <a:r>
              <a:rPr lang="en-GB" sz="1200" dirty="0">
                <a:latin typeface="Calibri" panose="020F0502020204030204" pitchFamily="34" charset="0"/>
                <a:ea typeface="Times New Roman" panose="02020603050405020304" pitchFamily="18" charset="0"/>
                <a:hlinkClick r:id="rId3"/>
              </a:rPr>
              <a:t>Business Register and Employment Survey, 2020, ONS</a:t>
            </a:r>
            <a:r>
              <a:rPr lang="en-GB" sz="1200" dirty="0"/>
              <a:t> </a:t>
            </a:r>
          </a:p>
        </p:txBody>
      </p:sp>
      <p:sp>
        <p:nvSpPr>
          <p:cNvPr id="6" name="TextBox 5">
            <a:extLst>
              <a:ext uri="{FF2B5EF4-FFF2-40B4-BE49-F238E27FC236}">
                <a16:creationId xmlns:a16="http://schemas.microsoft.com/office/drawing/2014/main" id="{1C12527B-1510-44CE-AB71-78576E077356}"/>
              </a:ext>
            </a:extLst>
          </p:cNvPr>
          <p:cNvSpPr txBox="1"/>
          <p:nvPr/>
        </p:nvSpPr>
        <p:spPr>
          <a:xfrm>
            <a:off x="208232" y="1139426"/>
            <a:ext cx="6447453" cy="307777"/>
          </a:xfrm>
          <a:prstGeom prst="rect">
            <a:avLst/>
          </a:prstGeom>
          <a:noFill/>
        </p:spPr>
        <p:txBody>
          <a:bodyPr wrap="square" rtlCol="0">
            <a:spAutoFit/>
          </a:bodyPr>
          <a:lstStyle/>
          <a:p>
            <a:r>
              <a:rPr lang="en-GB" sz="1400">
                <a:solidFill>
                  <a:schemeClr val="accent6"/>
                </a:solidFill>
              </a:rPr>
              <a:t>Proportion of the workforce employed in different sectors</a:t>
            </a:r>
          </a:p>
        </p:txBody>
      </p:sp>
      <p:sp>
        <p:nvSpPr>
          <p:cNvPr id="7" name="TextBox 6">
            <a:extLst>
              <a:ext uri="{FF2B5EF4-FFF2-40B4-BE49-F238E27FC236}">
                <a16:creationId xmlns:a16="http://schemas.microsoft.com/office/drawing/2014/main" id="{28421D37-7705-4F8D-9AB2-ED89653532C3}"/>
              </a:ext>
            </a:extLst>
          </p:cNvPr>
          <p:cNvSpPr txBox="1"/>
          <p:nvPr/>
        </p:nvSpPr>
        <p:spPr>
          <a:xfrm>
            <a:off x="5651586" y="4665306"/>
            <a:ext cx="2980267" cy="276999"/>
          </a:xfrm>
          <a:prstGeom prst="rect">
            <a:avLst/>
          </a:prstGeom>
          <a:noFill/>
        </p:spPr>
        <p:txBody>
          <a:bodyPr wrap="square" rtlCol="0">
            <a:spAutoFit/>
          </a:bodyPr>
          <a:lstStyle/>
          <a:p>
            <a:r>
              <a:rPr lang="en-GB" sz="1200" dirty="0"/>
              <a:t>Sector definitions can be found </a:t>
            </a:r>
            <a:r>
              <a:rPr lang="en-GB" sz="1200" dirty="0">
                <a:hlinkClick r:id="rId4" action="ppaction://hlinksldjump"/>
              </a:rPr>
              <a:t>here</a:t>
            </a:r>
            <a:r>
              <a:rPr lang="en-GB" sz="1200" dirty="0"/>
              <a:t>.  </a:t>
            </a:r>
          </a:p>
        </p:txBody>
      </p:sp>
    </p:spTree>
    <p:extLst>
      <p:ext uri="{BB962C8B-B14F-4D97-AF65-F5344CB8AC3E}">
        <p14:creationId xmlns:p14="http://schemas.microsoft.com/office/powerpoint/2010/main" val="4134916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9CB2-725D-42DD-B3A2-F67E0E79DCD6}"/>
              </a:ext>
            </a:extLst>
          </p:cNvPr>
          <p:cNvSpPr>
            <a:spLocks noGrp="1"/>
          </p:cNvSpPr>
          <p:nvPr>
            <p:ph type="title"/>
          </p:nvPr>
        </p:nvSpPr>
        <p:spPr>
          <a:xfrm>
            <a:off x="205317" y="203204"/>
            <a:ext cx="7886700" cy="936368"/>
          </a:xfrm>
        </p:spPr>
        <p:txBody>
          <a:bodyPr>
            <a:noAutofit/>
          </a:bodyPr>
          <a:lstStyle/>
          <a:p>
            <a:r>
              <a:rPr lang="en-GB" sz="2400" b="1">
                <a:solidFill>
                  <a:srgbClr val="7030A0"/>
                </a:solidFill>
              </a:rPr>
              <a:t>What are Buckinghamshire’s largest sectors? (in terms of employment)</a:t>
            </a:r>
            <a:endParaRPr lang="en-GB" sz="2400"/>
          </a:p>
        </p:txBody>
      </p:sp>
      <p:graphicFrame>
        <p:nvGraphicFramePr>
          <p:cNvPr id="4" name="Content Placeholder 3">
            <a:extLst>
              <a:ext uri="{FF2B5EF4-FFF2-40B4-BE49-F238E27FC236}">
                <a16:creationId xmlns:a16="http://schemas.microsoft.com/office/drawing/2014/main" id="{ADE54866-4513-4211-AB4C-2DF945D73BAC}"/>
              </a:ext>
            </a:extLst>
          </p:cNvPr>
          <p:cNvGraphicFramePr>
            <a:graphicFrameLocks noGrp="1"/>
          </p:cNvGraphicFramePr>
          <p:nvPr>
            <p:ph idx="1"/>
            <p:extLst>
              <p:ext uri="{D42A27DB-BD31-4B8C-83A1-F6EECF244321}">
                <p14:modId xmlns:p14="http://schemas.microsoft.com/office/powerpoint/2010/main" val="3665546560"/>
              </p:ext>
            </p:extLst>
          </p:nvPr>
        </p:nvGraphicFramePr>
        <p:xfrm>
          <a:off x="84667" y="1352549"/>
          <a:ext cx="7433733" cy="4455583"/>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Rounded Corners 4">
            <a:extLst>
              <a:ext uri="{FF2B5EF4-FFF2-40B4-BE49-F238E27FC236}">
                <a16:creationId xmlns:a16="http://schemas.microsoft.com/office/drawing/2014/main" id="{F1B55A33-7DE1-4FBF-A40E-B620D04774DE}"/>
              </a:ext>
            </a:extLst>
          </p:cNvPr>
          <p:cNvSpPr/>
          <p:nvPr/>
        </p:nvSpPr>
        <p:spPr>
          <a:xfrm>
            <a:off x="5912843" y="2581772"/>
            <a:ext cx="2980267" cy="189441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chemeClr val="tx1"/>
                </a:solidFill>
              </a:rPr>
              <a:t>The prevalence of part-time working varies considerably by sector.  Buckinghamshire’s retail and health and social care sectors employ the largest number of people on a part-time basis.  Buckinghamshire’s wholesale, health, business admin &amp; support and professional, scientific and technical sectors employ the most people on a full-time basis. </a:t>
            </a:r>
          </a:p>
        </p:txBody>
      </p:sp>
      <p:sp>
        <p:nvSpPr>
          <p:cNvPr id="6" name="TextBox 5">
            <a:extLst>
              <a:ext uri="{FF2B5EF4-FFF2-40B4-BE49-F238E27FC236}">
                <a16:creationId xmlns:a16="http://schemas.microsoft.com/office/drawing/2014/main" id="{7FDDFCA0-99DC-401D-8DF3-5B775CBA4EFD}"/>
              </a:ext>
            </a:extLst>
          </p:cNvPr>
          <p:cNvSpPr txBox="1"/>
          <p:nvPr/>
        </p:nvSpPr>
        <p:spPr>
          <a:xfrm>
            <a:off x="89894" y="5703664"/>
            <a:ext cx="4058773" cy="276999"/>
          </a:xfrm>
          <a:prstGeom prst="rect">
            <a:avLst/>
          </a:prstGeom>
          <a:noFill/>
        </p:spPr>
        <p:txBody>
          <a:bodyPr wrap="square" rtlCol="0">
            <a:spAutoFit/>
          </a:bodyPr>
          <a:lstStyle/>
          <a:p>
            <a:r>
              <a:rPr lang="en-GB" sz="1200" dirty="0"/>
              <a:t>Source: </a:t>
            </a:r>
            <a:r>
              <a:rPr lang="en-GB" sz="1200" dirty="0">
                <a:latin typeface="Calibri" panose="020F0502020204030204" pitchFamily="34" charset="0"/>
                <a:ea typeface="Times New Roman" panose="02020603050405020304" pitchFamily="18" charset="0"/>
                <a:hlinkClick r:id="rId3"/>
              </a:rPr>
              <a:t>Business Register and Employment Survey, 2020, ONS</a:t>
            </a:r>
            <a:r>
              <a:rPr lang="en-GB" sz="1200" dirty="0"/>
              <a:t> </a:t>
            </a:r>
          </a:p>
        </p:txBody>
      </p:sp>
      <p:sp>
        <p:nvSpPr>
          <p:cNvPr id="7" name="TextBox 6">
            <a:extLst>
              <a:ext uri="{FF2B5EF4-FFF2-40B4-BE49-F238E27FC236}">
                <a16:creationId xmlns:a16="http://schemas.microsoft.com/office/drawing/2014/main" id="{5AA63B62-6E53-4AA1-AEB0-750A9AFAEEA5}"/>
              </a:ext>
            </a:extLst>
          </p:cNvPr>
          <p:cNvSpPr txBox="1"/>
          <p:nvPr/>
        </p:nvSpPr>
        <p:spPr>
          <a:xfrm>
            <a:off x="5912842" y="4615179"/>
            <a:ext cx="2980267" cy="276999"/>
          </a:xfrm>
          <a:prstGeom prst="rect">
            <a:avLst/>
          </a:prstGeom>
          <a:noFill/>
        </p:spPr>
        <p:txBody>
          <a:bodyPr wrap="square" rtlCol="0">
            <a:spAutoFit/>
          </a:bodyPr>
          <a:lstStyle/>
          <a:p>
            <a:r>
              <a:rPr lang="en-GB" sz="1200"/>
              <a:t>Sector definitions can be found </a:t>
            </a:r>
            <a:r>
              <a:rPr lang="en-GB" sz="1200">
                <a:hlinkClick r:id="rId4" action="ppaction://hlinksldjump"/>
              </a:rPr>
              <a:t>here</a:t>
            </a:r>
            <a:r>
              <a:rPr lang="en-GB" sz="1200"/>
              <a:t>.  </a:t>
            </a:r>
          </a:p>
        </p:txBody>
      </p:sp>
      <p:sp>
        <p:nvSpPr>
          <p:cNvPr id="8" name="TextBox 7">
            <a:extLst>
              <a:ext uri="{FF2B5EF4-FFF2-40B4-BE49-F238E27FC236}">
                <a16:creationId xmlns:a16="http://schemas.microsoft.com/office/drawing/2014/main" id="{86D04F59-6975-4992-ACA3-E8897003E8AB}"/>
              </a:ext>
            </a:extLst>
          </p:cNvPr>
          <p:cNvSpPr txBox="1"/>
          <p:nvPr/>
        </p:nvSpPr>
        <p:spPr>
          <a:xfrm>
            <a:off x="288579" y="1086119"/>
            <a:ext cx="7025907" cy="307777"/>
          </a:xfrm>
          <a:prstGeom prst="rect">
            <a:avLst/>
          </a:prstGeom>
          <a:noFill/>
        </p:spPr>
        <p:txBody>
          <a:bodyPr wrap="square">
            <a:spAutoFit/>
          </a:bodyPr>
          <a:lstStyle/>
          <a:p>
            <a:r>
              <a:rPr lang="en-GB" sz="1400">
                <a:solidFill>
                  <a:schemeClr val="accent6"/>
                </a:solidFill>
              </a:rPr>
              <a:t>Number of full and part-time workers by sector</a:t>
            </a:r>
          </a:p>
        </p:txBody>
      </p:sp>
    </p:spTree>
    <p:extLst>
      <p:ext uri="{BB962C8B-B14F-4D97-AF65-F5344CB8AC3E}">
        <p14:creationId xmlns:p14="http://schemas.microsoft.com/office/powerpoint/2010/main" val="785979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EE44E-485E-4B04-9AD0-CEF07CD09D20}"/>
              </a:ext>
            </a:extLst>
          </p:cNvPr>
          <p:cNvSpPr>
            <a:spLocks noGrp="1"/>
          </p:cNvSpPr>
          <p:nvPr>
            <p:ph type="title"/>
          </p:nvPr>
        </p:nvSpPr>
        <p:spPr>
          <a:xfrm>
            <a:off x="205316" y="85455"/>
            <a:ext cx="7886700" cy="936368"/>
          </a:xfrm>
        </p:spPr>
        <p:txBody>
          <a:bodyPr>
            <a:normAutofit/>
          </a:bodyPr>
          <a:lstStyle/>
          <a:p>
            <a:r>
              <a:rPr lang="en-GB" sz="2400" b="1">
                <a:solidFill>
                  <a:srgbClr val="7030A0"/>
                </a:solidFill>
              </a:rPr>
              <a:t>What are Buckinghamshire’s sector specialisms? </a:t>
            </a:r>
            <a:endParaRPr lang="en-GB"/>
          </a:p>
        </p:txBody>
      </p:sp>
      <p:sp>
        <p:nvSpPr>
          <p:cNvPr id="6" name="TextBox 5">
            <a:extLst>
              <a:ext uri="{FF2B5EF4-FFF2-40B4-BE49-F238E27FC236}">
                <a16:creationId xmlns:a16="http://schemas.microsoft.com/office/drawing/2014/main" id="{C05D0616-E2EC-4795-9C05-8CCA602AFF6D}"/>
              </a:ext>
            </a:extLst>
          </p:cNvPr>
          <p:cNvSpPr txBox="1"/>
          <p:nvPr/>
        </p:nvSpPr>
        <p:spPr>
          <a:xfrm>
            <a:off x="205316" y="1245528"/>
            <a:ext cx="3379234" cy="3648306"/>
          </a:xfrm>
          <a:prstGeom prst="rect">
            <a:avLst/>
          </a:prstGeom>
          <a:noFill/>
          <a:ln w="12700">
            <a:solidFill>
              <a:srgbClr val="7030A0"/>
            </a:solidFill>
          </a:ln>
        </p:spPr>
        <p:txBody>
          <a:bodyPr wrap="square">
            <a:spAutoFit/>
          </a:bodyPr>
          <a:lstStyle/>
          <a:p>
            <a:pPr>
              <a:lnSpc>
                <a:spcPct val="107000"/>
              </a:lnSpc>
              <a:spcAft>
                <a:spcPts val="800"/>
              </a:spcAft>
            </a:pPr>
            <a:r>
              <a:rPr lang="en-GB" sz="1200" dirty="0">
                <a:latin typeface="Calibri" panose="020F0502020204030204" pitchFamily="34" charset="0"/>
                <a:ea typeface="Calibri" panose="020F0502020204030204" pitchFamily="34" charset="0"/>
                <a:cs typeface="Arial" panose="020B0604020202020204" pitchFamily="34" charset="0"/>
              </a:rPr>
              <a:t>The chart to the right shows how the structure of Buckinghamshire’s economy differs to the national economy, based on the number of people employed in different sectors. </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The purple ring is the national average, and the blue ring is employment within the Buckinghamshire economy.  Where the blue ring sits outside the purple ring, Buckinghamshire has a higher proportion of people employed than the nationa</a:t>
            </a:r>
            <a:r>
              <a:rPr lang="en-GB" sz="1200" dirty="0">
                <a:latin typeface="Calibri" panose="020F0502020204030204" pitchFamily="34" charset="0"/>
                <a:ea typeface="Calibri" panose="020F0502020204030204" pitchFamily="34" charset="0"/>
                <a:cs typeface="Arial" panose="020B0604020202020204" pitchFamily="34" charset="0"/>
              </a:rPr>
              <a:t>l average.  </a:t>
            </a:r>
          </a:p>
          <a:p>
            <a:pPr>
              <a:lnSpc>
                <a:spcPct val="107000"/>
              </a:lnSpc>
              <a:spcAft>
                <a:spcPts val="800"/>
              </a:spcAft>
            </a:pPr>
            <a:r>
              <a:rPr lang="en-GB" sz="1200" dirty="0">
                <a:latin typeface="Calibri" panose="020F0502020204030204" pitchFamily="34" charset="0"/>
                <a:ea typeface="Calibri" panose="020F0502020204030204" pitchFamily="34" charset="0"/>
                <a:cs typeface="Arial" panose="020B0604020202020204" pitchFamily="34" charset="0"/>
              </a:rPr>
              <a:t>The numbers on the chart are location quotients.  A location quotient over 1 shows a local specialism.  The four broad sectors* of the economy in which Buckinghamshire has a specialism are: </a:t>
            </a:r>
            <a:r>
              <a:rPr lang="en-GB" sz="1200" b="1" dirty="0">
                <a:latin typeface="Calibri" panose="020F0502020204030204" pitchFamily="34" charset="0"/>
                <a:ea typeface="Calibri" panose="020F0502020204030204" pitchFamily="34" charset="0"/>
                <a:cs typeface="Arial" panose="020B0604020202020204" pitchFamily="34" charset="0"/>
              </a:rPr>
              <a:t>wholesale</a:t>
            </a:r>
            <a:r>
              <a:rPr lang="en-GB" sz="1200" dirty="0">
                <a:latin typeface="Calibri" panose="020F0502020204030204" pitchFamily="34" charset="0"/>
                <a:ea typeface="Calibri" panose="020F0502020204030204" pitchFamily="34" charset="0"/>
                <a:cs typeface="Arial" panose="020B0604020202020204" pitchFamily="34" charset="0"/>
              </a:rPr>
              <a:t> (1.9 times more employment in this sector locally than nationally), </a:t>
            </a:r>
            <a:r>
              <a:rPr lang="en-GB" sz="1200" b="1" dirty="0">
                <a:latin typeface="Calibri" panose="020F0502020204030204" pitchFamily="34" charset="0"/>
                <a:ea typeface="Calibri" panose="020F0502020204030204" pitchFamily="34" charset="0"/>
                <a:cs typeface="Arial" panose="020B0604020202020204" pitchFamily="34" charset="0"/>
              </a:rPr>
              <a:t>construction </a:t>
            </a:r>
            <a:r>
              <a:rPr lang="en-GB" sz="1200" dirty="0">
                <a:latin typeface="Calibri" panose="020F0502020204030204" pitchFamily="34" charset="0"/>
                <a:ea typeface="Calibri" panose="020F0502020204030204" pitchFamily="34" charset="0"/>
                <a:cs typeface="Arial" panose="020B0604020202020204" pitchFamily="34" charset="0"/>
              </a:rPr>
              <a:t>(1.4 times more) and  </a:t>
            </a:r>
            <a:r>
              <a:rPr lang="en-GB" sz="1200" b="1" dirty="0">
                <a:latin typeface="Calibri" panose="020F0502020204030204" pitchFamily="34" charset="0"/>
                <a:ea typeface="Calibri" panose="020F0502020204030204" pitchFamily="34" charset="0"/>
                <a:cs typeface="Arial" panose="020B0604020202020204" pitchFamily="34" charset="0"/>
              </a:rPr>
              <a:t>digital tech </a:t>
            </a:r>
            <a:r>
              <a:rPr lang="en-GB" sz="1200" dirty="0">
                <a:latin typeface="Calibri" panose="020F0502020204030204" pitchFamily="34" charset="0"/>
                <a:ea typeface="Calibri" panose="020F0502020204030204" pitchFamily="34" charset="0"/>
                <a:cs typeface="Arial" panose="020B0604020202020204" pitchFamily="34" charset="0"/>
              </a:rPr>
              <a:t>(1.3 times more).</a:t>
            </a:r>
            <a:endParaRPr lang="en-GB"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522AF1D0-9622-41B5-B389-19BEC812DD3D}"/>
              </a:ext>
            </a:extLst>
          </p:cNvPr>
          <p:cNvSpPr txBox="1"/>
          <p:nvPr/>
        </p:nvSpPr>
        <p:spPr>
          <a:xfrm>
            <a:off x="137582" y="5613448"/>
            <a:ext cx="8429859" cy="276999"/>
          </a:xfrm>
          <a:prstGeom prst="rect">
            <a:avLst/>
          </a:prstGeom>
          <a:noFill/>
          <a:ln>
            <a:solidFill>
              <a:schemeClr val="accent6">
                <a:lumMod val="20000"/>
                <a:lumOff val="80000"/>
              </a:schemeClr>
            </a:solidFill>
          </a:ln>
        </p:spPr>
        <p:txBody>
          <a:bodyPr wrap="square" rtlCol="0">
            <a:spAutoFit/>
          </a:bodyPr>
          <a:lstStyle/>
          <a:p>
            <a:r>
              <a:rPr lang="en-GB" sz="1200">
                <a:latin typeface="Calibri" panose="020F0502020204030204" pitchFamily="34" charset="0"/>
                <a:ea typeface="Times New Roman" panose="02020603050405020304" pitchFamily="18" charset="0"/>
              </a:rPr>
              <a:t>*this analysis uses broad </a:t>
            </a:r>
            <a:r>
              <a:rPr lang="en-GB" sz="1200">
                <a:latin typeface="Calibri" panose="020F0502020204030204" pitchFamily="34" charset="0"/>
                <a:ea typeface="Times New Roman" panose="02020603050405020304" pitchFamily="18" charset="0"/>
                <a:hlinkClick r:id="rId2" action="ppaction://hlinksldjump"/>
              </a:rPr>
              <a:t>Standard Industrial Classification codes</a:t>
            </a:r>
            <a:r>
              <a:rPr lang="en-GB" sz="1200">
                <a:latin typeface="Calibri" panose="020F0502020204030204" pitchFamily="34" charset="0"/>
                <a:ea typeface="Times New Roman" panose="02020603050405020304" pitchFamily="18" charset="0"/>
              </a:rPr>
              <a:t>.  The analysis on the following pages provides more granular insight</a:t>
            </a:r>
          </a:p>
        </p:txBody>
      </p:sp>
      <p:sp>
        <p:nvSpPr>
          <p:cNvPr id="3" name="TextBox 2">
            <a:extLst>
              <a:ext uri="{FF2B5EF4-FFF2-40B4-BE49-F238E27FC236}">
                <a16:creationId xmlns:a16="http://schemas.microsoft.com/office/drawing/2014/main" id="{B7D76524-A6C9-44AC-9285-5954892E1A4A}"/>
              </a:ext>
            </a:extLst>
          </p:cNvPr>
          <p:cNvSpPr txBox="1"/>
          <p:nvPr/>
        </p:nvSpPr>
        <p:spPr>
          <a:xfrm>
            <a:off x="5229809" y="867934"/>
            <a:ext cx="4973216" cy="307777"/>
          </a:xfrm>
          <a:prstGeom prst="rect">
            <a:avLst/>
          </a:prstGeom>
          <a:noFill/>
        </p:spPr>
        <p:txBody>
          <a:bodyPr wrap="square" rtlCol="0">
            <a:spAutoFit/>
          </a:bodyPr>
          <a:lstStyle/>
          <a:p>
            <a:r>
              <a:rPr lang="en-GB" sz="1400" b="1">
                <a:solidFill>
                  <a:schemeClr val="accent6"/>
                </a:solidFill>
              </a:rPr>
              <a:t>Employment location quotients</a:t>
            </a:r>
          </a:p>
        </p:txBody>
      </p:sp>
      <p:graphicFrame>
        <p:nvGraphicFramePr>
          <p:cNvPr id="8" name="Chart 7">
            <a:extLst>
              <a:ext uri="{FF2B5EF4-FFF2-40B4-BE49-F238E27FC236}">
                <a16:creationId xmlns:a16="http://schemas.microsoft.com/office/drawing/2014/main" id="{6D016EEA-B2D8-42E7-9582-9BFDB4C60A10}"/>
              </a:ext>
            </a:extLst>
          </p:cNvPr>
          <p:cNvGraphicFramePr/>
          <p:nvPr>
            <p:extLst>
              <p:ext uri="{D42A27DB-BD31-4B8C-83A1-F6EECF244321}">
                <p14:modId xmlns:p14="http://schemas.microsoft.com/office/powerpoint/2010/main" val="663919180"/>
              </p:ext>
            </p:extLst>
          </p:nvPr>
        </p:nvGraphicFramePr>
        <p:xfrm>
          <a:off x="3676448" y="1318504"/>
          <a:ext cx="5373284" cy="39699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21282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40F6C-2EBE-4AA2-B9DD-28DDC4621EFC}"/>
              </a:ext>
            </a:extLst>
          </p:cNvPr>
          <p:cNvSpPr>
            <a:spLocks noGrp="1"/>
          </p:cNvSpPr>
          <p:nvPr>
            <p:ph type="title"/>
          </p:nvPr>
        </p:nvSpPr>
        <p:spPr>
          <a:xfrm>
            <a:off x="179916" y="406338"/>
            <a:ext cx="7886700" cy="473346"/>
          </a:xfrm>
        </p:spPr>
        <p:txBody>
          <a:bodyPr>
            <a:normAutofit/>
          </a:bodyPr>
          <a:lstStyle/>
          <a:p>
            <a:r>
              <a:rPr lang="en-GB" sz="2400" b="1">
                <a:solidFill>
                  <a:srgbClr val="7030A0"/>
                </a:solidFill>
              </a:rPr>
              <a:t>What are Buckinghamshire’s sector specialisms? </a:t>
            </a:r>
            <a:endParaRPr lang="en-GB" sz="2400"/>
          </a:p>
        </p:txBody>
      </p:sp>
      <p:sp>
        <p:nvSpPr>
          <p:cNvPr id="4" name="TextBox 3">
            <a:extLst>
              <a:ext uri="{FF2B5EF4-FFF2-40B4-BE49-F238E27FC236}">
                <a16:creationId xmlns:a16="http://schemas.microsoft.com/office/drawing/2014/main" id="{0EBEF390-B25A-4898-98E0-ACAAA99702E0}"/>
              </a:ext>
            </a:extLst>
          </p:cNvPr>
          <p:cNvSpPr txBox="1"/>
          <p:nvPr/>
        </p:nvSpPr>
        <p:spPr>
          <a:xfrm>
            <a:off x="264581" y="1160603"/>
            <a:ext cx="4044951" cy="1767150"/>
          </a:xfrm>
          <a:prstGeom prst="rect">
            <a:avLst/>
          </a:prstGeom>
          <a:noFill/>
          <a:ln w="12700">
            <a:solidFill>
              <a:srgbClr val="7030A0"/>
            </a:solidFill>
          </a:ln>
        </p:spPr>
        <p:txBody>
          <a:bodyPr wrap="square">
            <a:spAutoFit/>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Some </a:t>
            </a:r>
            <a:r>
              <a:rPr lang="en-GB" sz="1200">
                <a:latin typeface="Calibri" panose="020F0502020204030204" pitchFamily="34" charset="0"/>
                <a:ea typeface="Calibri" panose="020F0502020204030204" pitchFamily="34" charset="0"/>
                <a:cs typeface="Arial" panose="020B0604020202020204" pitchFamily="34" charset="0"/>
              </a:rPr>
              <a:t>sectors or clusters of business activity are not well defined within the Standard Industrial Classification (SIC) code system or are not captured well when using the </a:t>
            </a:r>
            <a:r>
              <a:rPr lang="en-GB" sz="1200">
                <a:latin typeface="Calibri" panose="020F0502020204030204" pitchFamily="34" charset="0"/>
                <a:ea typeface="Calibri" panose="020F0502020204030204" pitchFamily="34" charset="0"/>
                <a:cs typeface="Arial" panose="020B0604020202020204" pitchFamily="34" charset="0"/>
                <a:hlinkClick r:id="rId2" action="ppaction://hlinksldjump"/>
              </a:rPr>
              <a:t>broad classification codes</a:t>
            </a:r>
            <a:r>
              <a:rPr lang="en-GB" sz="1200">
                <a:latin typeface="Calibri" panose="020F0502020204030204" pitchFamily="34" charset="0"/>
                <a:ea typeface="Calibri" panose="020F0502020204030204" pitchFamily="34" charset="0"/>
                <a:cs typeface="Arial" panose="020B0604020202020204" pitchFamily="34" charset="0"/>
              </a:rPr>
              <a:t> (see previous pages).  </a:t>
            </a:r>
          </a:p>
          <a:p>
            <a:pPr>
              <a:lnSpc>
                <a:spcPct val="107000"/>
              </a:lnSpc>
              <a:spcAft>
                <a:spcPts val="800"/>
              </a:spcAft>
            </a:pPr>
            <a:r>
              <a:rPr lang="en-GB" sz="1200">
                <a:latin typeface="Calibri" panose="020F0502020204030204" pitchFamily="34" charset="0"/>
                <a:ea typeface="Calibri" panose="020F0502020204030204" pitchFamily="34" charset="0"/>
                <a:cs typeface="Arial" panose="020B0604020202020204" pitchFamily="34" charset="0"/>
              </a:rPr>
              <a:t>However, using 4 and 5 digit SIC codes, along with our knowledge of the local economy, we can dig deeper to gain a more granular understanding of Buckinghamshire’s sector specialisms and the demand for labour and skills within them.   </a:t>
            </a:r>
            <a:endParaRPr lang="en-GB" sz="1200">
              <a:effectLst/>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498F606A-FF12-45B2-8B7A-95A6336B3140}"/>
              </a:ext>
            </a:extLst>
          </p:cNvPr>
          <p:cNvSpPr txBox="1"/>
          <p:nvPr/>
        </p:nvSpPr>
        <p:spPr>
          <a:xfrm>
            <a:off x="6160313" y="1102827"/>
            <a:ext cx="2404154" cy="2059795"/>
          </a:xfrm>
          <a:prstGeom prst="rect">
            <a:avLst/>
          </a:prstGeom>
          <a:noFill/>
        </p:spPr>
        <p:txBody>
          <a:bodyPr wrap="square">
            <a:spAutoFit/>
          </a:bodyPr>
          <a:lstStyle/>
          <a:p>
            <a:pPr lvl="0">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There are twice as many </a:t>
            </a:r>
            <a:r>
              <a:rPr lang="en-GB" sz="1200" b="1">
                <a:effectLst/>
                <a:latin typeface="Calibri" panose="020F0502020204030204" pitchFamily="34" charset="0"/>
                <a:ea typeface="Calibri" panose="020F0502020204030204" pitchFamily="34" charset="0"/>
                <a:cs typeface="Times New Roman" panose="02020603050405020304" pitchFamily="18" charset="0"/>
              </a:rPr>
              <a:t>creative industry</a:t>
            </a:r>
            <a:r>
              <a:rPr lang="en-GB" sz="1200">
                <a:effectLst/>
                <a:latin typeface="Calibri" panose="020F0502020204030204" pitchFamily="34" charset="0"/>
                <a:ea typeface="Calibri" panose="020F0502020204030204" pitchFamily="34" charset="0"/>
                <a:cs typeface="Times New Roman" panose="02020603050405020304" pitchFamily="18" charset="0"/>
              </a:rPr>
              <a:t> jobs within the Buckinghamshire economy than the national average, many of which are in the film and TV sector. Buckinghamshire also has higher than average levels of employment in advertising, specialist design, artistic creation and sound recording / music publication</a:t>
            </a:r>
            <a:r>
              <a:rPr lang="en-GB" sz="1200" baseline="30000">
                <a:effectLst/>
                <a:latin typeface="Calibri" panose="020F0502020204030204" pitchFamily="34" charset="0"/>
                <a:ea typeface="Calibri" panose="020F0502020204030204" pitchFamily="34" charset="0"/>
                <a:cs typeface="Times New Roman" panose="02020603050405020304" pitchFamily="18" charset="0"/>
              </a:rPr>
              <a:t>1</a:t>
            </a:r>
            <a:r>
              <a:rPr lang="en-GB" sz="12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7" name="Rectangle: Rounded Corners 6">
            <a:extLst>
              <a:ext uri="{FF2B5EF4-FFF2-40B4-BE49-F238E27FC236}">
                <a16:creationId xmlns:a16="http://schemas.microsoft.com/office/drawing/2014/main" id="{AE249196-6776-4CF0-B937-81B66F4303F5}"/>
              </a:ext>
            </a:extLst>
          </p:cNvPr>
          <p:cNvSpPr/>
          <p:nvPr/>
        </p:nvSpPr>
        <p:spPr>
          <a:xfrm>
            <a:off x="4751916" y="1054557"/>
            <a:ext cx="3842619" cy="215633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7A76E8B3-57A0-4AA2-BAFB-AF08A9023E1C}"/>
              </a:ext>
            </a:extLst>
          </p:cNvPr>
          <p:cNvPicPr>
            <a:picLocks noChangeAspect="1"/>
          </p:cNvPicPr>
          <p:nvPr/>
        </p:nvPicPr>
        <p:blipFill>
          <a:blip r:embed="rId3">
            <a:duotone>
              <a:schemeClr val="accent2">
                <a:shade val="45000"/>
                <a:satMod val="135000"/>
              </a:schemeClr>
              <a:prstClr val="white"/>
            </a:duotone>
          </a:blip>
          <a:stretch>
            <a:fillRect/>
          </a:stretch>
        </p:blipFill>
        <p:spPr>
          <a:xfrm>
            <a:off x="4790038" y="1452062"/>
            <a:ext cx="1332151" cy="1302808"/>
          </a:xfrm>
          <a:prstGeom prst="rect">
            <a:avLst/>
          </a:prstGeom>
        </p:spPr>
      </p:pic>
      <p:sp>
        <p:nvSpPr>
          <p:cNvPr id="10" name="Rectangle: Rounded Corners 9">
            <a:extLst>
              <a:ext uri="{FF2B5EF4-FFF2-40B4-BE49-F238E27FC236}">
                <a16:creationId xmlns:a16="http://schemas.microsoft.com/office/drawing/2014/main" id="{C3FE1F13-3D85-4B11-B602-4E5F24CAF1B0}"/>
              </a:ext>
            </a:extLst>
          </p:cNvPr>
          <p:cNvSpPr/>
          <p:nvPr/>
        </p:nvSpPr>
        <p:spPr>
          <a:xfrm>
            <a:off x="4721848" y="3348461"/>
            <a:ext cx="3842619" cy="137280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E30411E9-EFE2-44DE-BF61-0BA95B9FA880}"/>
              </a:ext>
            </a:extLst>
          </p:cNvPr>
          <p:cNvSpPr txBox="1"/>
          <p:nvPr/>
        </p:nvSpPr>
        <p:spPr>
          <a:xfrm>
            <a:off x="4842667" y="3481094"/>
            <a:ext cx="3600979" cy="1200329"/>
          </a:xfrm>
          <a:prstGeom prst="rect">
            <a:avLst/>
          </a:prstGeom>
          <a:noFill/>
        </p:spPr>
        <p:txBody>
          <a:bodyPr wrap="square" rtlCol="0">
            <a:spAutoFit/>
          </a:bodyPr>
          <a:lstStyle/>
          <a:p>
            <a:r>
              <a:rPr lang="en-GB" sz="1200"/>
              <a:t>For every 10 people working in the core </a:t>
            </a:r>
            <a:r>
              <a:rPr lang="en-GB" sz="1200" b="1"/>
              <a:t>life sciences </a:t>
            </a:r>
            <a:r>
              <a:rPr lang="en-GB" sz="1200"/>
              <a:t>sector in England there are 13 people working in the sector in Buckinghamshire.  In addition, companies involved with the wholesale of pharmaceuticals goods employ nearly 9 times as many people in Buckinghamshire than the national average</a:t>
            </a:r>
            <a:r>
              <a:rPr lang="en-GB" sz="1200" baseline="30000"/>
              <a:t>1</a:t>
            </a:r>
            <a:r>
              <a:rPr lang="en-GB" sz="1200"/>
              <a:t>.  </a:t>
            </a:r>
          </a:p>
        </p:txBody>
      </p:sp>
      <p:sp>
        <p:nvSpPr>
          <p:cNvPr id="12" name="Rectangle: Rounded Corners 11">
            <a:extLst>
              <a:ext uri="{FF2B5EF4-FFF2-40B4-BE49-F238E27FC236}">
                <a16:creationId xmlns:a16="http://schemas.microsoft.com/office/drawing/2014/main" id="{8FA90BAD-37BA-4B45-B4A2-C6C720DA8F87}"/>
              </a:ext>
            </a:extLst>
          </p:cNvPr>
          <p:cNvSpPr/>
          <p:nvPr/>
        </p:nvSpPr>
        <p:spPr>
          <a:xfrm>
            <a:off x="4721848" y="4853895"/>
            <a:ext cx="3842619" cy="10156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56B2F0D0-3C91-43E7-A03C-FB113FFAD45C}"/>
              </a:ext>
            </a:extLst>
          </p:cNvPr>
          <p:cNvSpPr txBox="1"/>
          <p:nvPr/>
        </p:nvSpPr>
        <p:spPr>
          <a:xfrm>
            <a:off x="4790038" y="4853896"/>
            <a:ext cx="3600979" cy="1015663"/>
          </a:xfrm>
          <a:prstGeom prst="rect">
            <a:avLst/>
          </a:prstGeom>
          <a:noFill/>
        </p:spPr>
        <p:txBody>
          <a:bodyPr wrap="square" rtlCol="0">
            <a:spAutoFit/>
          </a:bodyPr>
          <a:lstStyle/>
          <a:p>
            <a:r>
              <a:rPr lang="en-GB" sz="1200"/>
              <a:t>The Silverstone Technology Cluster, a world leading local cluster of </a:t>
            </a:r>
            <a:r>
              <a:rPr lang="en-GB" sz="1200" b="1"/>
              <a:t>high-tech businesses</a:t>
            </a:r>
            <a:r>
              <a:rPr lang="en-GB" sz="1200"/>
              <a:t>, has grown significantly in recent years. Over 4,000 companies operating in precision engineering alone are located within a one-hour radius of Silverstone. </a:t>
            </a:r>
          </a:p>
        </p:txBody>
      </p:sp>
      <p:pic>
        <p:nvPicPr>
          <p:cNvPr id="18" name="Picture 8" descr="BA (Hons) Film Studies with Film Production">
            <a:extLst>
              <a:ext uri="{FF2B5EF4-FFF2-40B4-BE49-F238E27FC236}">
                <a16:creationId xmlns:a16="http://schemas.microsoft.com/office/drawing/2014/main" id="{CAE217D6-93F5-40AB-9C68-6EF2E2057E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081" r="18830"/>
          <a:stretch/>
        </p:blipFill>
        <p:spPr bwMode="auto">
          <a:xfrm>
            <a:off x="993862" y="3101998"/>
            <a:ext cx="2586387" cy="242115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E42AD01-03AC-4F8C-892A-A251F8BBBA9B}"/>
              </a:ext>
            </a:extLst>
          </p:cNvPr>
          <p:cNvSpPr txBox="1"/>
          <p:nvPr/>
        </p:nvSpPr>
        <p:spPr>
          <a:xfrm>
            <a:off x="44588" y="5697397"/>
            <a:ext cx="4572000" cy="276999"/>
          </a:xfrm>
          <a:prstGeom prst="rect">
            <a:avLst/>
          </a:prstGeom>
          <a:noFill/>
        </p:spPr>
        <p:txBody>
          <a:bodyPr wrap="square">
            <a:spAutoFit/>
          </a:bodyPr>
          <a:lstStyle/>
          <a:p>
            <a:r>
              <a:rPr lang="en-GB" sz="1200" baseline="30000"/>
              <a:t>1 </a:t>
            </a:r>
            <a:r>
              <a:rPr lang="en-GB" sz="1200">
                <a:ea typeface="Times New Roman" panose="02020603050405020304" pitchFamily="18" charset="0"/>
                <a:hlinkClick r:id="rId5"/>
              </a:rPr>
              <a:t>Business Register and Employment Survey, 2019, ONS</a:t>
            </a:r>
            <a:r>
              <a:rPr lang="en-GB" sz="1200"/>
              <a:t> </a:t>
            </a:r>
          </a:p>
        </p:txBody>
      </p:sp>
    </p:spTree>
    <p:extLst>
      <p:ext uri="{BB962C8B-B14F-4D97-AF65-F5344CB8AC3E}">
        <p14:creationId xmlns:p14="http://schemas.microsoft.com/office/powerpoint/2010/main" val="1621018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7555A-A92C-4E18-8DBA-E3A1304F07AE}"/>
              </a:ext>
            </a:extLst>
          </p:cNvPr>
          <p:cNvSpPr>
            <a:spLocks noGrp="1"/>
          </p:cNvSpPr>
          <p:nvPr>
            <p:ph type="title"/>
          </p:nvPr>
        </p:nvSpPr>
        <p:spPr/>
        <p:txBody>
          <a:bodyPr/>
          <a:lstStyle/>
          <a:p>
            <a:r>
              <a:rPr lang="en-GB" b="1">
                <a:solidFill>
                  <a:srgbClr val="00B0F0"/>
                </a:solidFill>
              </a:rPr>
              <a:t>About </a:t>
            </a:r>
          </a:p>
        </p:txBody>
      </p:sp>
      <p:sp>
        <p:nvSpPr>
          <p:cNvPr id="3" name="Content Placeholder 2">
            <a:extLst>
              <a:ext uri="{FF2B5EF4-FFF2-40B4-BE49-F238E27FC236}">
                <a16:creationId xmlns:a16="http://schemas.microsoft.com/office/drawing/2014/main" id="{EF6EE10D-EC30-43F1-B9A3-394C519A535B}"/>
              </a:ext>
            </a:extLst>
          </p:cNvPr>
          <p:cNvSpPr>
            <a:spLocks noGrp="1"/>
          </p:cNvSpPr>
          <p:nvPr>
            <p:ph idx="1"/>
          </p:nvPr>
        </p:nvSpPr>
        <p:spPr/>
        <p:txBody>
          <a:bodyPr>
            <a:normAutofit/>
          </a:bodyPr>
          <a:lstStyle/>
          <a:p>
            <a:pPr marL="0" indent="0">
              <a:buNone/>
            </a:pPr>
            <a:r>
              <a:rPr lang="en-GB" sz="1800" dirty="0"/>
              <a:t>This slide deck has been produced to share analysis of Buckinghamshire’s labour market and skills needs in an accessible way. </a:t>
            </a:r>
          </a:p>
          <a:p>
            <a:pPr marL="0" indent="0">
              <a:buNone/>
            </a:pPr>
            <a:endParaRPr lang="en-GB" sz="1800" dirty="0"/>
          </a:p>
          <a:p>
            <a:pPr marL="0" indent="0">
              <a:buNone/>
            </a:pPr>
            <a:r>
              <a:rPr lang="en-GB" sz="1800" dirty="0"/>
              <a:t>Much of the information presented within this deck is also available in the Evidence Annex A of the 2022 Buckinghamshire Local Skills Report.  </a:t>
            </a:r>
          </a:p>
          <a:p>
            <a:pPr marL="0" indent="0">
              <a:buNone/>
            </a:pPr>
            <a:endParaRPr lang="en-GB" sz="1800" dirty="0"/>
          </a:p>
          <a:p>
            <a:pPr marL="0" indent="0">
              <a:buNone/>
            </a:pPr>
            <a:r>
              <a:rPr lang="en-GB" sz="1800" dirty="0"/>
              <a:t>Links to source data are provided wherever possible. </a:t>
            </a:r>
          </a:p>
          <a:p>
            <a:pPr marL="0" indent="0">
              <a:buNone/>
            </a:pPr>
            <a:endParaRPr lang="en-GB" sz="1800" dirty="0"/>
          </a:p>
          <a:p>
            <a:pPr marL="0" indent="0">
              <a:buNone/>
            </a:pPr>
            <a:r>
              <a:rPr lang="en-GB" sz="1800" dirty="0"/>
              <a:t>If you have any queries, feedback or suggestions for further analysis, please contact Caroline Perkins – </a:t>
            </a:r>
            <a:r>
              <a:rPr lang="en-GB" sz="1800" dirty="0">
                <a:hlinkClick r:id="rId2"/>
              </a:rPr>
              <a:t>caroline.perkins@buckslep.co.uk</a:t>
            </a:r>
            <a:r>
              <a:rPr lang="en-GB" sz="1800" dirty="0"/>
              <a:t> </a:t>
            </a:r>
          </a:p>
        </p:txBody>
      </p:sp>
    </p:spTree>
    <p:extLst>
      <p:ext uri="{BB962C8B-B14F-4D97-AF65-F5344CB8AC3E}">
        <p14:creationId xmlns:p14="http://schemas.microsoft.com/office/powerpoint/2010/main" val="41375467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798F-0A3E-4908-A95D-E9E91C5E0E83}"/>
              </a:ext>
            </a:extLst>
          </p:cNvPr>
          <p:cNvSpPr>
            <a:spLocks noGrp="1"/>
          </p:cNvSpPr>
          <p:nvPr>
            <p:ph type="title"/>
          </p:nvPr>
        </p:nvSpPr>
        <p:spPr>
          <a:xfrm>
            <a:off x="273050" y="411500"/>
            <a:ext cx="7886700" cy="936368"/>
          </a:xfrm>
        </p:spPr>
        <p:txBody>
          <a:bodyPr>
            <a:normAutofit fontScale="90000"/>
          </a:bodyPr>
          <a:lstStyle/>
          <a:p>
            <a:r>
              <a:rPr lang="en-GB" sz="2700" b="1">
                <a:solidFill>
                  <a:srgbClr val="7030A0"/>
                </a:solidFill>
              </a:rPr>
              <a:t>Which sectors are predicted to create the most jobs in Buckinghamshire over the next 10 years? </a:t>
            </a:r>
            <a:br>
              <a:rPr lang="en-GB"/>
            </a:br>
            <a:endParaRPr lang="en-GB"/>
          </a:p>
        </p:txBody>
      </p:sp>
      <p:sp>
        <p:nvSpPr>
          <p:cNvPr id="4" name="TextBox 3">
            <a:extLst>
              <a:ext uri="{FF2B5EF4-FFF2-40B4-BE49-F238E27FC236}">
                <a16:creationId xmlns:a16="http://schemas.microsoft.com/office/drawing/2014/main" id="{FA00369C-3239-4DD2-935A-21690FCB8B7A}"/>
              </a:ext>
            </a:extLst>
          </p:cNvPr>
          <p:cNvSpPr txBox="1"/>
          <p:nvPr/>
        </p:nvSpPr>
        <p:spPr>
          <a:xfrm>
            <a:off x="397933" y="1185275"/>
            <a:ext cx="4343400" cy="3348096"/>
          </a:xfrm>
          <a:prstGeom prst="rect">
            <a:avLst/>
          </a:prstGeom>
          <a:noFill/>
          <a:ln w="12700">
            <a:solidFill>
              <a:schemeClr val="accent2"/>
            </a:solidFill>
          </a:ln>
        </p:spPr>
        <p:txBody>
          <a:bodyPr wrap="square" rtlCol="0">
            <a:spAutoFit/>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Key growth sectors (from an employment perspective) within Buckinghamshire over the next 10 years will be: </a:t>
            </a:r>
          </a:p>
          <a:p>
            <a:pPr marL="342900" lvl="0" indent="-342900">
              <a:lnSpc>
                <a:spcPct val="107000"/>
              </a:lnSpc>
              <a:buFont typeface="Symbol" panose="05050102010706020507" pitchFamily="18" charset="2"/>
              <a:buChar char=""/>
            </a:pPr>
            <a:r>
              <a:rPr lang="en-GB" sz="1200" b="1" dirty="0">
                <a:solidFill>
                  <a:srgbClr val="7030A0"/>
                </a:solidFill>
                <a:effectLst/>
                <a:latin typeface="Calibri" panose="020F0502020204030204" pitchFamily="34" charset="0"/>
                <a:ea typeface="Calibri" panose="020F0502020204030204" pitchFamily="34" charset="0"/>
                <a:cs typeface="Arial" panose="020B0604020202020204" pitchFamily="34" charset="0"/>
              </a:rPr>
              <a:t>Construction</a:t>
            </a:r>
            <a:r>
              <a:rPr lang="en-GB" sz="1200" dirty="0">
                <a:effectLst/>
                <a:latin typeface="Calibri" panose="020F0502020204030204" pitchFamily="34" charset="0"/>
                <a:ea typeface="Calibri" panose="020F0502020204030204" pitchFamily="34" charset="0"/>
                <a:cs typeface="Arial" panose="020B0604020202020204" pitchFamily="34" charset="0"/>
              </a:rPr>
              <a:t> (in part due to HS2, East West Rail, Aylesbury Garden Town related construction activity, and a large house building programme) </a:t>
            </a:r>
          </a:p>
          <a:p>
            <a:pPr marL="342900" indent="-342900">
              <a:lnSpc>
                <a:spcPct val="107000"/>
              </a:lnSpc>
              <a:buFont typeface="Symbol" panose="05050102010706020507" pitchFamily="18" charset="2"/>
              <a:buChar char=""/>
            </a:pPr>
            <a:r>
              <a:rPr lang="en-GB" sz="1200" b="1" dirty="0">
                <a:solidFill>
                  <a:srgbClr val="7030A0"/>
                </a:solidFill>
                <a:latin typeface="Calibri" panose="020F0502020204030204" pitchFamily="34" charset="0"/>
                <a:ea typeface="Calibri" panose="020F0502020204030204" pitchFamily="34" charset="0"/>
                <a:cs typeface="Arial" panose="020B0604020202020204" pitchFamily="34" charset="0"/>
              </a:rPr>
              <a:t>Film and TV </a:t>
            </a:r>
            <a:r>
              <a:rPr lang="en-GB" sz="1200" dirty="0">
                <a:latin typeface="Calibri" panose="020F0502020204030204" pitchFamily="34" charset="0"/>
                <a:ea typeface="Calibri" panose="020F0502020204030204" pitchFamily="34" charset="0"/>
                <a:cs typeface="Arial" panose="020B0604020202020204" pitchFamily="34" charset="0"/>
              </a:rPr>
              <a:t>(linked to expansion plans at Pinewood Studios, plus the continuing inward investment boom of the West of London Screen Cluster, with many new studios opening within the next few years)</a:t>
            </a:r>
          </a:p>
          <a:p>
            <a:pPr marL="342900" indent="-342900">
              <a:lnSpc>
                <a:spcPct val="107000"/>
              </a:lnSpc>
              <a:buFont typeface="Symbol" panose="05050102010706020507" pitchFamily="18" charset="2"/>
              <a:buChar char=""/>
            </a:pPr>
            <a:r>
              <a:rPr lang="en-GB" sz="1200" b="1" dirty="0">
                <a:solidFill>
                  <a:srgbClr val="7030A0"/>
                </a:solidFill>
                <a:latin typeface="Calibri" panose="020F0502020204030204" pitchFamily="34" charset="0"/>
                <a:ea typeface="Calibri" panose="020F0502020204030204" pitchFamily="34" charset="0"/>
                <a:cs typeface="Arial" panose="020B0604020202020204" pitchFamily="34" charset="0"/>
              </a:rPr>
              <a:t>Life sciences, health and social care </a:t>
            </a:r>
            <a:r>
              <a:rPr lang="en-GB" sz="1200" dirty="0">
                <a:latin typeface="Calibri" panose="020F0502020204030204" pitchFamily="34" charset="0"/>
                <a:ea typeface="Calibri" panose="020F0502020204030204" pitchFamily="34" charset="0"/>
                <a:cs typeface="Arial" panose="020B0604020202020204" pitchFamily="34" charset="0"/>
              </a:rPr>
              <a:t>(linked to both the health needs of an ageing population and the need to respond to the aftermath of the Covid-19 pandemic) </a:t>
            </a:r>
          </a:p>
          <a:p>
            <a:pPr marL="342900" indent="-342900">
              <a:lnSpc>
                <a:spcPct val="107000"/>
              </a:lnSpc>
              <a:buFont typeface="Symbol" panose="05050102010706020507" pitchFamily="18" charset="2"/>
              <a:buChar char=""/>
            </a:pPr>
            <a:r>
              <a:rPr lang="en-GB" sz="1200" b="1" dirty="0">
                <a:solidFill>
                  <a:srgbClr val="7030A0"/>
                </a:solidFill>
                <a:latin typeface="Calibri" panose="020F0502020204030204" pitchFamily="34" charset="0"/>
                <a:ea typeface="Calibri" panose="020F0502020204030204" pitchFamily="34" charset="0"/>
                <a:cs typeface="Arial" panose="020B0604020202020204" pitchFamily="34" charset="0"/>
              </a:rPr>
              <a:t>Space</a:t>
            </a:r>
            <a:r>
              <a:rPr lang="en-GB" sz="1200" dirty="0">
                <a:latin typeface="Calibri" panose="020F0502020204030204" pitchFamily="34" charset="0"/>
                <a:ea typeface="Calibri" panose="020F0502020204030204" pitchFamily="34" charset="0"/>
                <a:cs typeface="Arial" panose="020B0604020202020204" pitchFamily="34" charset="0"/>
              </a:rPr>
              <a:t> (linked to expansion of the Westcott Space Cluster)</a:t>
            </a:r>
          </a:p>
          <a:p>
            <a:pPr marL="342900" lvl="0" indent="-342900">
              <a:lnSpc>
                <a:spcPct val="107000"/>
              </a:lnSpc>
              <a:spcAft>
                <a:spcPts val="800"/>
              </a:spcAft>
              <a:buFont typeface="Symbol" panose="05050102010706020507" pitchFamily="18" charset="2"/>
              <a:buChar char=""/>
            </a:pPr>
            <a:r>
              <a:rPr lang="en-GB" sz="1200" b="1" dirty="0">
                <a:solidFill>
                  <a:srgbClr val="7030A0"/>
                </a:solidFill>
                <a:effectLst/>
                <a:latin typeface="Calibri" panose="020F0502020204030204" pitchFamily="34" charset="0"/>
                <a:ea typeface="Calibri" panose="020F0502020204030204" pitchFamily="34" charset="0"/>
                <a:cs typeface="Arial" panose="020B0604020202020204" pitchFamily="34" charset="0"/>
              </a:rPr>
              <a:t>High performance engineering </a:t>
            </a:r>
            <a:r>
              <a:rPr lang="en-GB" sz="1200" dirty="0">
                <a:effectLst/>
                <a:latin typeface="Calibri" panose="020F0502020204030204" pitchFamily="34" charset="0"/>
                <a:ea typeface="Calibri" panose="020F0502020204030204" pitchFamily="34" charset="0"/>
                <a:cs typeface="Arial" panose="020B0604020202020204" pitchFamily="34" charset="0"/>
              </a:rPr>
              <a:t>(linked to expansion of the Silverstone Enterprise Zone and an increasing focus on the need for green technologies to combat climate change) </a:t>
            </a:r>
          </a:p>
        </p:txBody>
      </p:sp>
      <p:sp>
        <p:nvSpPr>
          <p:cNvPr id="5" name="Rectangle: Rounded Corners 4">
            <a:extLst>
              <a:ext uri="{FF2B5EF4-FFF2-40B4-BE49-F238E27FC236}">
                <a16:creationId xmlns:a16="http://schemas.microsoft.com/office/drawing/2014/main" id="{8EC995F7-2AF3-43FF-8E49-C421642AE5DF}"/>
              </a:ext>
            </a:extLst>
          </p:cNvPr>
          <p:cNvSpPr/>
          <p:nvPr/>
        </p:nvSpPr>
        <p:spPr>
          <a:xfrm>
            <a:off x="5029200" y="1157159"/>
            <a:ext cx="3539067" cy="10465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200" dirty="0"/>
              <a:t>The construction, film/TV and health &amp; social care sectors are expected to create the greatest volume of jobs in Buckinghamshire over the next five years. </a:t>
            </a:r>
          </a:p>
        </p:txBody>
      </p:sp>
      <p:sp>
        <p:nvSpPr>
          <p:cNvPr id="6" name="Rectangle: Rounded Corners 5">
            <a:extLst>
              <a:ext uri="{FF2B5EF4-FFF2-40B4-BE49-F238E27FC236}">
                <a16:creationId xmlns:a16="http://schemas.microsoft.com/office/drawing/2014/main" id="{1A2C1B72-B603-45E0-B532-382A7F7A1F7A}"/>
              </a:ext>
            </a:extLst>
          </p:cNvPr>
          <p:cNvSpPr/>
          <p:nvPr/>
        </p:nvSpPr>
        <p:spPr>
          <a:xfrm>
            <a:off x="5029198" y="2293389"/>
            <a:ext cx="3539067" cy="821263"/>
          </a:xfrm>
          <a:prstGeom prst="roundRect">
            <a:avLst/>
          </a:prstGeom>
          <a:solidFill>
            <a:srgbClr val="FFFFFF"/>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200" dirty="0">
                <a:solidFill>
                  <a:schemeClr val="tx1"/>
                </a:solidFill>
                <a:latin typeface="Calibri" panose="020F0502020204030204" pitchFamily="34" charset="0"/>
                <a:ea typeface="Calibri" panose="020F0502020204030204" pitchFamily="34" charset="0"/>
                <a:cs typeface="Arial" panose="020B0604020202020204" pitchFamily="34" charset="0"/>
              </a:rPr>
              <a:t>Pinewood Studios’ expansion plans are predicted to create 3,500 new jobs, including 1,500 construction jobs. There are also plans for a new studio at Marlow.</a:t>
            </a:r>
            <a:endParaRPr lang="en-GB" sz="1200" dirty="0">
              <a:solidFill>
                <a:schemeClr val="tx1"/>
              </a:solidFill>
            </a:endParaRPr>
          </a:p>
        </p:txBody>
      </p:sp>
      <p:sp>
        <p:nvSpPr>
          <p:cNvPr id="7" name="Rectangle: Rounded Corners 6">
            <a:extLst>
              <a:ext uri="{FF2B5EF4-FFF2-40B4-BE49-F238E27FC236}">
                <a16:creationId xmlns:a16="http://schemas.microsoft.com/office/drawing/2014/main" id="{3AECE9CD-911D-4B6A-847E-EFAD16A85DA6}"/>
              </a:ext>
            </a:extLst>
          </p:cNvPr>
          <p:cNvSpPr/>
          <p:nvPr/>
        </p:nvSpPr>
        <p:spPr>
          <a:xfrm>
            <a:off x="5029198" y="3984094"/>
            <a:ext cx="3539067" cy="821263"/>
          </a:xfrm>
          <a:prstGeom prst="round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200">
                <a:solidFill>
                  <a:schemeClr val="tx1"/>
                </a:solidFill>
                <a:latin typeface="Calibri" panose="020F0502020204030204" pitchFamily="34" charset="0"/>
                <a:ea typeface="Calibri" panose="020F0502020204030204" pitchFamily="34" charset="0"/>
                <a:cs typeface="Arial" panose="020B0604020202020204" pitchFamily="34" charset="0"/>
              </a:rPr>
              <a:t>It is anticipated that the 10-year plan for the Westcott Space Cluster will create over 2,000 jobs.</a:t>
            </a:r>
            <a:endParaRPr lang="en-GB" sz="1200">
              <a:solidFill>
                <a:schemeClr val="tx1"/>
              </a:solidFill>
            </a:endParaRPr>
          </a:p>
        </p:txBody>
      </p:sp>
      <p:sp>
        <p:nvSpPr>
          <p:cNvPr id="8" name="Rectangle: Rounded Corners 7">
            <a:extLst>
              <a:ext uri="{FF2B5EF4-FFF2-40B4-BE49-F238E27FC236}">
                <a16:creationId xmlns:a16="http://schemas.microsoft.com/office/drawing/2014/main" id="{45208A49-2411-45DB-8963-1C4EDF4277EA}"/>
              </a:ext>
            </a:extLst>
          </p:cNvPr>
          <p:cNvSpPr/>
          <p:nvPr/>
        </p:nvSpPr>
        <p:spPr>
          <a:xfrm>
            <a:off x="5029198" y="3204352"/>
            <a:ext cx="3539067" cy="64255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200" dirty="0">
                <a:solidFill>
                  <a:schemeClr val="bg1"/>
                </a:solidFill>
                <a:latin typeface="Calibri" panose="020F0502020204030204" pitchFamily="34" charset="0"/>
                <a:ea typeface="Calibri" panose="020F0502020204030204" pitchFamily="34" charset="0"/>
                <a:cs typeface="Arial" panose="020B0604020202020204" pitchFamily="34" charset="0"/>
              </a:rPr>
              <a:t>The construction of HS2 is expected to create around 4,000 jobs in Buckinghamshire and the surrounding areas. </a:t>
            </a:r>
            <a:endParaRPr lang="en-GB" sz="1200" dirty="0">
              <a:solidFill>
                <a:schemeClr val="bg1"/>
              </a:solidFill>
            </a:endParaRPr>
          </a:p>
        </p:txBody>
      </p:sp>
      <p:sp>
        <p:nvSpPr>
          <p:cNvPr id="9" name="TextBox 8">
            <a:extLst>
              <a:ext uri="{FF2B5EF4-FFF2-40B4-BE49-F238E27FC236}">
                <a16:creationId xmlns:a16="http://schemas.microsoft.com/office/drawing/2014/main" id="{A68D2B69-3869-4E6E-9395-81CF96E90D91}"/>
              </a:ext>
            </a:extLst>
          </p:cNvPr>
          <p:cNvSpPr txBox="1"/>
          <p:nvPr/>
        </p:nvSpPr>
        <p:spPr>
          <a:xfrm>
            <a:off x="5029198" y="5054510"/>
            <a:ext cx="3539067" cy="830997"/>
          </a:xfrm>
          <a:prstGeom prst="rect">
            <a:avLst/>
          </a:prstGeom>
          <a:noFill/>
          <a:ln>
            <a:solidFill>
              <a:schemeClr val="accent6">
                <a:lumMod val="20000"/>
                <a:lumOff val="80000"/>
              </a:schemeClr>
            </a:solidFill>
          </a:ln>
        </p:spPr>
        <p:txBody>
          <a:bodyPr wrap="square" rtlCol="0">
            <a:spAutoFit/>
          </a:bodyPr>
          <a:lstStyle/>
          <a:p>
            <a:r>
              <a:rPr lang="en-GB" sz="1200" dirty="0">
                <a:latin typeface="Calibri" panose="020F0502020204030204" pitchFamily="34" charset="0"/>
                <a:ea typeface="Times New Roman" panose="02020603050405020304" pitchFamily="18" charset="0"/>
              </a:rPr>
              <a:t>See the </a:t>
            </a:r>
            <a:r>
              <a:rPr lang="en-GB" sz="1200" dirty="0">
                <a:latin typeface="Calibri" panose="020F0502020204030204" pitchFamily="34" charset="0"/>
                <a:ea typeface="Times New Roman" panose="02020603050405020304" pitchFamily="18" charset="0"/>
                <a:hlinkClick r:id="rId2"/>
              </a:rPr>
              <a:t>Buckinghamshire Economic Intelligence Observatory </a:t>
            </a:r>
            <a:r>
              <a:rPr lang="en-GB" sz="1200" dirty="0">
                <a:latin typeface="Calibri" panose="020F0502020204030204" pitchFamily="34" charset="0"/>
                <a:ea typeface="Times New Roman" panose="02020603050405020304" pitchFamily="18" charset="0"/>
              </a:rPr>
              <a:t>website for more  detailed analysis of workforce trends, skills shortages and local training provision within these sectors. </a:t>
            </a:r>
          </a:p>
        </p:txBody>
      </p:sp>
      <p:sp>
        <p:nvSpPr>
          <p:cNvPr id="10" name="TextBox 9">
            <a:extLst>
              <a:ext uri="{FF2B5EF4-FFF2-40B4-BE49-F238E27FC236}">
                <a16:creationId xmlns:a16="http://schemas.microsoft.com/office/drawing/2014/main" id="{9302E6DE-8090-488E-B580-E4FA0C9C17FA}"/>
              </a:ext>
            </a:extLst>
          </p:cNvPr>
          <p:cNvSpPr txBox="1"/>
          <p:nvPr/>
        </p:nvSpPr>
        <p:spPr>
          <a:xfrm>
            <a:off x="397933" y="4614648"/>
            <a:ext cx="4343400" cy="1200329"/>
          </a:xfrm>
          <a:prstGeom prst="rect">
            <a:avLst/>
          </a:prstGeom>
          <a:noFill/>
          <a:ln>
            <a:solidFill>
              <a:schemeClr val="accent1"/>
            </a:solidFill>
          </a:ln>
        </p:spPr>
        <p:txBody>
          <a:bodyPr wrap="square" rtlCol="0">
            <a:spAutoFit/>
          </a:bodyPr>
          <a:lstStyle/>
          <a:p>
            <a:r>
              <a:rPr lang="en-GB" sz="1200" dirty="0">
                <a:effectLst/>
                <a:latin typeface="Calibri" panose="020F0502020204030204" pitchFamily="34" charset="0"/>
                <a:ea typeface="Calibri" panose="020F0502020204030204" pitchFamily="34" charset="0"/>
                <a:cs typeface="Arial" panose="020B0604020202020204" pitchFamily="34" charset="0"/>
              </a:rPr>
              <a:t>The Space, Creative </a:t>
            </a:r>
            <a:r>
              <a:rPr lang="en-GB" sz="1200" dirty="0">
                <a:latin typeface="Calibri" panose="020F0502020204030204" pitchFamily="34" charset="0"/>
                <a:ea typeface="Calibri" panose="020F0502020204030204" pitchFamily="34" charset="0"/>
                <a:cs typeface="Arial" panose="020B0604020202020204" pitchFamily="34" charset="0"/>
              </a:rPr>
              <a:t>Industries, High Performance Engineering and MedTech sectors are identified within </a:t>
            </a:r>
            <a:r>
              <a:rPr lang="en-GB" sz="1200" dirty="0">
                <a:effectLst/>
                <a:latin typeface="Calibri" panose="020F0502020204030204" pitchFamily="34" charset="0"/>
                <a:ea typeface="Calibri" panose="020F0502020204030204" pitchFamily="34" charset="0"/>
                <a:cs typeface="Arial" panose="020B0604020202020204" pitchFamily="34" charset="0"/>
              </a:rPr>
              <a:t>Buckinghamshire’s Local Industrial Strategy as key sectors.  Each has a significant ‘asset’ located within the County (Westcott Space Cluster, Pinewood Studios, Silverstone Park and Technology Cluster and Stoke Mandeville hospital) and strong long-term growth prospects. </a:t>
            </a:r>
            <a:endParaRPr lang="en-GB" sz="1200" dirty="0"/>
          </a:p>
        </p:txBody>
      </p:sp>
    </p:spTree>
    <p:extLst>
      <p:ext uri="{BB962C8B-B14F-4D97-AF65-F5344CB8AC3E}">
        <p14:creationId xmlns:p14="http://schemas.microsoft.com/office/powerpoint/2010/main" val="2330702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455F9EB-920C-41F4-8D1D-BF66BC416177}"/>
              </a:ext>
            </a:extLst>
          </p:cNvPr>
          <p:cNvSpPr>
            <a:spLocks noGrp="1"/>
          </p:cNvSpPr>
          <p:nvPr>
            <p:ph type="title"/>
          </p:nvPr>
        </p:nvSpPr>
        <p:spPr>
          <a:xfrm>
            <a:off x="222250" y="142245"/>
            <a:ext cx="7886700" cy="936368"/>
          </a:xfrm>
        </p:spPr>
        <p:txBody>
          <a:bodyPr>
            <a:normAutofit/>
          </a:bodyPr>
          <a:lstStyle/>
          <a:p>
            <a:r>
              <a:rPr lang="en-GB" sz="2400" b="1">
                <a:solidFill>
                  <a:schemeClr val="accent6"/>
                </a:solidFill>
              </a:rPr>
              <a:t>How many people work in Buckinghamshire’s key sectors? </a:t>
            </a:r>
          </a:p>
        </p:txBody>
      </p:sp>
      <p:sp>
        <p:nvSpPr>
          <p:cNvPr id="11" name="TextBox 10">
            <a:extLst>
              <a:ext uri="{FF2B5EF4-FFF2-40B4-BE49-F238E27FC236}">
                <a16:creationId xmlns:a16="http://schemas.microsoft.com/office/drawing/2014/main" id="{5BB3313E-581B-46B8-A7BD-4FA81C315CF6}"/>
              </a:ext>
            </a:extLst>
          </p:cNvPr>
          <p:cNvSpPr txBox="1"/>
          <p:nvPr/>
        </p:nvSpPr>
        <p:spPr>
          <a:xfrm>
            <a:off x="146050" y="5370694"/>
            <a:ext cx="8653463" cy="646331"/>
          </a:xfrm>
          <a:prstGeom prst="rect">
            <a:avLst/>
          </a:prstGeom>
          <a:noFill/>
        </p:spPr>
        <p:txBody>
          <a:bodyPr wrap="square" rtlCol="0">
            <a:spAutoFit/>
          </a:bodyPr>
          <a:lstStyle/>
          <a:p>
            <a:r>
              <a:rPr lang="en-GB" sz="1200" dirty="0"/>
              <a:t>Note 1 - whilst the digital technology sector is not expected to grow significantly in Buckinghamshire over the next decade, it does employ more people locally than nationally, and is a growing sector globally.  Note 2 – It is difficult to measure how many people are employed in the space sector in Buckinghamshire.  An estimate will be provided in due course. </a:t>
            </a:r>
          </a:p>
        </p:txBody>
      </p:sp>
      <p:sp>
        <p:nvSpPr>
          <p:cNvPr id="7" name="TextBox 6">
            <a:extLst>
              <a:ext uri="{FF2B5EF4-FFF2-40B4-BE49-F238E27FC236}">
                <a16:creationId xmlns:a16="http://schemas.microsoft.com/office/drawing/2014/main" id="{FE1647B1-B966-4EA1-AD74-DA5458441589}"/>
              </a:ext>
            </a:extLst>
          </p:cNvPr>
          <p:cNvSpPr txBox="1"/>
          <p:nvPr/>
        </p:nvSpPr>
        <p:spPr>
          <a:xfrm>
            <a:off x="5393094" y="4964008"/>
            <a:ext cx="3629608" cy="276999"/>
          </a:xfrm>
          <a:prstGeom prst="rect">
            <a:avLst/>
          </a:prstGeom>
          <a:noFill/>
        </p:spPr>
        <p:txBody>
          <a:bodyPr wrap="square">
            <a:spAutoFit/>
          </a:bodyPr>
          <a:lstStyle/>
          <a:p>
            <a:r>
              <a:rPr lang="en-GB" sz="1200" baseline="30000"/>
              <a:t> </a:t>
            </a:r>
            <a:r>
              <a:rPr lang="en-GB" sz="1200">
                <a:ea typeface="Times New Roman" panose="02020603050405020304" pitchFamily="18" charset="0"/>
                <a:hlinkClick r:id="rId2"/>
              </a:rPr>
              <a:t>Business Register and Employment Survey, 2019, ONS</a:t>
            </a:r>
            <a:r>
              <a:rPr lang="en-GB" sz="1200"/>
              <a:t> </a:t>
            </a:r>
          </a:p>
        </p:txBody>
      </p:sp>
      <p:pic>
        <p:nvPicPr>
          <p:cNvPr id="8" name="Picture 7" descr="Diagram&#10;&#10;Description automatically generated">
            <a:extLst>
              <a:ext uri="{FF2B5EF4-FFF2-40B4-BE49-F238E27FC236}">
                <a16:creationId xmlns:a16="http://schemas.microsoft.com/office/drawing/2014/main" id="{764528F3-2D82-4DAD-8B80-A1CF309587A5}"/>
              </a:ext>
            </a:extLst>
          </p:cNvPr>
          <p:cNvPicPr>
            <a:picLocks noChangeAspect="1"/>
          </p:cNvPicPr>
          <p:nvPr/>
        </p:nvPicPr>
        <p:blipFill>
          <a:blip r:embed="rId3"/>
          <a:stretch>
            <a:fillRect/>
          </a:stretch>
        </p:blipFill>
        <p:spPr>
          <a:xfrm>
            <a:off x="222250" y="840975"/>
            <a:ext cx="6306984" cy="4258926"/>
          </a:xfrm>
          <a:prstGeom prst="rect">
            <a:avLst/>
          </a:prstGeom>
        </p:spPr>
      </p:pic>
      <p:sp>
        <p:nvSpPr>
          <p:cNvPr id="10" name="TextBox 9">
            <a:extLst>
              <a:ext uri="{FF2B5EF4-FFF2-40B4-BE49-F238E27FC236}">
                <a16:creationId xmlns:a16="http://schemas.microsoft.com/office/drawing/2014/main" id="{4DEF176C-8780-48DD-BD80-44BE4AE52A28}"/>
              </a:ext>
            </a:extLst>
          </p:cNvPr>
          <p:cNvSpPr txBox="1"/>
          <p:nvPr/>
        </p:nvSpPr>
        <p:spPr>
          <a:xfrm>
            <a:off x="5741988" y="1164140"/>
            <a:ext cx="3057525" cy="1384995"/>
          </a:xfrm>
          <a:prstGeom prst="rect">
            <a:avLst/>
          </a:prstGeom>
          <a:noFill/>
          <a:ln w="12700">
            <a:solidFill>
              <a:schemeClr val="accent2"/>
            </a:solidFill>
          </a:ln>
        </p:spPr>
        <p:txBody>
          <a:bodyPr wrap="square" rtlCol="0">
            <a:spAutoFit/>
          </a:bodyPr>
          <a:lstStyle/>
          <a:p>
            <a:pPr algn="ctr"/>
            <a:r>
              <a:rPr lang="en-GB" sz="1200" dirty="0">
                <a:solidFill>
                  <a:schemeClr val="tx1"/>
                </a:solidFill>
              </a:rPr>
              <a:t>In total, approximately 40% of all those working in the Buckinghamshire economy work in the county’s key sectors.</a:t>
            </a:r>
          </a:p>
          <a:p>
            <a:pPr algn="ctr"/>
            <a:endParaRPr lang="en-GB" sz="1200" dirty="0">
              <a:solidFill>
                <a:schemeClr val="tx1"/>
              </a:solidFill>
            </a:endParaRPr>
          </a:p>
          <a:p>
            <a:pPr algn="ctr"/>
            <a:r>
              <a:rPr lang="en-GB" sz="1200" dirty="0">
                <a:solidFill>
                  <a:schemeClr val="tx1"/>
                </a:solidFill>
              </a:rPr>
              <a:t>These sectors vary considerably in size, with health and social care currently the largest and space the smallest.  </a:t>
            </a:r>
          </a:p>
        </p:txBody>
      </p:sp>
    </p:spTree>
    <p:extLst>
      <p:ext uri="{BB962C8B-B14F-4D97-AF65-F5344CB8AC3E}">
        <p14:creationId xmlns:p14="http://schemas.microsoft.com/office/powerpoint/2010/main" val="3358068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BB8FF-C19E-4AE9-8A96-D8BFF9D538EA}"/>
              </a:ext>
            </a:extLst>
          </p:cNvPr>
          <p:cNvSpPr>
            <a:spLocks noGrp="1"/>
          </p:cNvSpPr>
          <p:nvPr>
            <p:ph type="title"/>
          </p:nvPr>
        </p:nvSpPr>
        <p:spPr>
          <a:xfrm>
            <a:off x="95250" y="127788"/>
            <a:ext cx="7886700" cy="936368"/>
          </a:xfrm>
        </p:spPr>
        <p:txBody>
          <a:bodyPr>
            <a:normAutofit/>
          </a:bodyPr>
          <a:lstStyle/>
          <a:p>
            <a:r>
              <a:rPr lang="en-GB" sz="2400" b="1" dirty="0">
                <a:solidFill>
                  <a:schemeClr val="accent6"/>
                </a:solidFill>
              </a:rPr>
              <a:t>Which sectors face continued Covid-19 related disruption? </a:t>
            </a:r>
          </a:p>
        </p:txBody>
      </p:sp>
      <p:sp>
        <p:nvSpPr>
          <p:cNvPr id="5" name="Content Placeholder 2">
            <a:extLst>
              <a:ext uri="{FF2B5EF4-FFF2-40B4-BE49-F238E27FC236}">
                <a16:creationId xmlns:a16="http://schemas.microsoft.com/office/drawing/2014/main" id="{46888787-76FD-47C3-8948-1E653B6E545A}"/>
              </a:ext>
            </a:extLst>
          </p:cNvPr>
          <p:cNvSpPr>
            <a:spLocks noGrp="1"/>
          </p:cNvSpPr>
          <p:nvPr>
            <p:ph idx="1"/>
          </p:nvPr>
        </p:nvSpPr>
        <p:spPr>
          <a:xfrm>
            <a:off x="313266" y="1412594"/>
            <a:ext cx="4572000" cy="3208867"/>
          </a:xfrm>
          <a:solidFill>
            <a:schemeClr val="bg1"/>
          </a:solidFill>
          <a:ln w="12700">
            <a:solidFill>
              <a:schemeClr val="accent2"/>
            </a:solidFill>
          </a:ln>
        </p:spPr>
        <p:txBody>
          <a:bodyPr>
            <a:normAutofit/>
          </a:bodyPr>
          <a:lstStyle/>
          <a:p>
            <a:pPr marL="0" indent="0">
              <a:buNone/>
            </a:pPr>
            <a:r>
              <a:rPr lang="en-GB" sz="1200" dirty="0">
                <a:cs typeface="Arial" panose="020B0604020202020204" pitchFamily="34" charset="0"/>
              </a:rPr>
              <a:t>Sectors and occupations that continue to face Covid-19 related disruption, particularly when mitigation measures are put in place to slow the spread of new variants include: </a:t>
            </a:r>
          </a:p>
          <a:p>
            <a:pPr marL="0" indent="0" algn="ctr">
              <a:buNone/>
            </a:pPr>
            <a:endParaRPr lang="en-GB" sz="1200" dirty="0">
              <a:cs typeface="Arial" panose="020B0604020202020204" pitchFamily="34" charset="0"/>
            </a:endParaRPr>
          </a:p>
          <a:p>
            <a:r>
              <a:rPr lang="en-GB" sz="1200" dirty="0">
                <a:cs typeface="Arial" panose="020B0604020202020204" pitchFamily="34" charset="0"/>
              </a:rPr>
              <a:t>Hospitality</a:t>
            </a:r>
          </a:p>
          <a:p>
            <a:r>
              <a:rPr lang="en-GB" sz="1200" dirty="0">
                <a:cs typeface="Arial" panose="020B0604020202020204" pitchFamily="34" charset="0"/>
              </a:rPr>
              <a:t>Live events</a:t>
            </a:r>
          </a:p>
          <a:p>
            <a:r>
              <a:rPr lang="en-GB" sz="1200" dirty="0">
                <a:cs typeface="Arial" panose="020B0604020202020204" pitchFamily="34" charset="0"/>
              </a:rPr>
              <a:t>Aviation</a:t>
            </a:r>
          </a:p>
          <a:p>
            <a:r>
              <a:rPr lang="en-GB" sz="1200" dirty="0">
                <a:cs typeface="Arial" panose="020B0604020202020204" pitchFamily="34" charset="0"/>
              </a:rPr>
              <a:t>Travel &amp; transport (including inbound tourism) </a:t>
            </a:r>
          </a:p>
          <a:p>
            <a:r>
              <a:rPr lang="en-GB" sz="1200" dirty="0">
                <a:cs typeface="Arial" panose="020B0604020202020204" pitchFamily="34" charset="0"/>
              </a:rPr>
              <a:t>Leisure &amp; entertainment (including visitor attractions, fitness instructors) </a:t>
            </a:r>
          </a:p>
          <a:p>
            <a:r>
              <a:rPr lang="en-GB" sz="1200" dirty="0">
                <a:cs typeface="Arial" panose="020B0604020202020204" pitchFamily="34" charset="0"/>
              </a:rPr>
              <a:t>Personal services (including hair and beauty) </a:t>
            </a:r>
          </a:p>
          <a:p>
            <a:r>
              <a:rPr lang="en-GB" sz="1200" dirty="0">
                <a:cs typeface="Arial" panose="020B0604020202020204" pitchFamily="34" charset="0"/>
              </a:rPr>
              <a:t>Arts &amp; culture (including theatres) </a:t>
            </a:r>
          </a:p>
          <a:p>
            <a:r>
              <a:rPr lang="en-GB" sz="1200" dirty="0">
                <a:cs typeface="Arial" panose="020B0604020202020204" pitchFamily="34" charset="0"/>
              </a:rPr>
              <a:t>Suppliers to the above </a:t>
            </a:r>
          </a:p>
          <a:p>
            <a:pPr marL="0" indent="0" algn="ctr">
              <a:buNone/>
            </a:pPr>
            <a:endParaRPr lang="en-GB" sz="2400" dirty="0">
              <a:latin typeface="Arial" panose="020B0604020202020204" pitchFamily="34" charset="0"/>
              <a:cs typeface="Arial" panose="020B0604020202020204" pitchFamily="34" charset="0"/>
            </a:endParaRPr>
          </a:p>
          <a:p>
            <a:pPr algn="ctr"/>
            <a:endParaRPr lang="en-GB" sz="2400" dirty="0">
              <a:latin typeface="Arial" panose="020B0604020202020204" pitchFamily="34" charset="0"/>
              <a:cs typeface="Arial" panose="020B0604020202020204" pitchFamily="34" charset="0"/>
            </a:endParaRPr>
          </a:p>
          <a:p>
            <a:pPr marL="0" indent="0" algn="ctr">
              <a:buNone/>
            </a:pPr>
            <a:endParaRPr lang="en-GB" sz="2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2C79FA6-A982-4C6C-A7D6-E91D1DAB4940}"/>
              </a:ext>
            </a:extLst>
          </p:cNvPr>
          <p:cNvSpPr txBox="1"/>
          <p:nvPr/>
        </p:nvSpPr>
        <p:spPr>
          <a:xfrm>
            <a:off x="253999" y="4845360"/>
            <a:ext cx="4690533" cy="461665"/>
          </a:xfrm>
          <a:prstGeom prst="rect">
            <a:avLst/>
          </a:prstGeom>
          <a:noFill/>
        </p:spPr>
        <p:txBody>
          <a:bodyPr wrap="square" rtlCol="0">
            <a:spAutoFit/>
          </a:bodyPr>
          <a:lstStyle/>
          <a:p>
            <a:r>
              <a:rPr lang="en-GB" sz="1200" dirty="0"/>
              <a:t>For the latest business news, see the ‘how’s business in Bucks?’ blogs on the </a:t>
            </a:r>
            <a:r>
              <a:rPr lang="en-GB" sz="1200" dirty="0">
                <a:hlinkClick r:id="rId2"/>
              </a:rPr>
              <a:t>Buckinghamshire Economic Intelligence Observatory </a:t>
            </a:r>
            <a:r>
              <a:rPr lang="en-GB" sz="1200" dirty="0"/>
              <a:t>website. </a:t>
            </a:r>
            <a:endParaRPr lang="en-GB" sz="1400" dirty="0"/>
          </a:p>
        </p:txBody>
      </p:sp>
      <p:pic>
        <p:nvPicPr>
          <p:cNvPr id="4" name="Picture 3">
            <a:extLst>
              <a:ext uri="{FF2B5EF4-FFF2-40B4-BE49-F238E27FC236}">
                <a16:creationId xmlns:a16="http://schemas.microsoft.com/office/drawing/2014/main" id="{DD11E40F-5DF4-4AEE-AD6F-15F685BFA885}"/>
              </a:ext>
            </a:extLst>
          </p:cNvPr>
          <p:cNvPicPr>
            <a:picLocks noChangeAspect="1"/>
          </p:cNvPicPr>
          <p:nvPr/>
        </p:nvPicPr>
        <p:blipFill rotWithShape="1">
          <a:blip r:embed="rId3"/>
          <a:srcRect l="6495" t="25963" r="50000"/>
          <a:stretch/>
        </p:blipFill>
        <p:spPr>
          <a:xfrm>
            <a:off x="5062194" y="1743088"/>
            <a:ext cx="3978111" cy="2547878"/>
          </a:xfrm>
          <a:prstGeom prst="rect">
            <a:avLst/>
          </a:prstGeom>
        </p:spPr>
      </p:pic>
    </p:spTree>
    <p:extLst>
      <p:ext uri="{BB962C8B-B14F-4D97-AF65-F5344CB8AC3E}">
        <p14:creationId xmlns:p14="http://schemas.microsoft.com/office/powerpoint/2010/main" val="3582148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3C675-757F-438F-A8A5-FC7A03494565}"/>
              </a:ext>
            </a:extLst>
          </p:cNvPr>
          <p:cNvSpPr>
            <a:spLocks noGrp="1"/>
          </p:cNvSpPr>
          <p:nvPr>
            <p:ph type="title"/>
          </p:nvPr>
        </p:nvSpPr>
        <p:spPr>
          <a:xfrm>
            <a:off x="112183" y="110854"/>
            <a:ext cx="7886700" cy="936368"/>
          </a:xfrm>
        </p:spPr>
        <p:txBody>
          <a:bodyPr>
            <a:normAutofit/>
          </a:bodyPr>
          <a:lstStyle/>
          <a:p>
            <a:r>
              <a:rPr lang="en-GB" sz="2400" b="1">
                <a:solidFill>
                  <a:schemeClr val="accent6"/>
                </a:solidFill>
              </a:rPr>
              <a:t>Who are Buckinghamshire’s biggest employers? </a:t>
            </a:r>
          </a:p>
        </p:txBody>
      </p:sp>
      <p:sp>
        <p:nvSpPr>
          <p:cNvPr id="5" name="Rectangle: Rounded Corners 4">
            <a:extLst>
              <a:ext uri="{FF2B5EF4-FFF2-40B4-BE49-F238E27FC236}">
                <a16:creationId xmlns:a16="http://schemas.microsoft.com/office/drawing/2014/main" id="{B9EC4921-0E91-41DF-9C20-18DC11F3BEE0}"/>
              </a:ext>
            </a:extLst>
          </p:cNvPr>
          <p:cNvSpPr/>
          <p:nvPr/>
        </p:nvSpPr>
        <p:spPr>
          <a:xfrm>
            <a:off x="372534" y="5136306"/>
            <a:ext cx="8191934" cy="64633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B6838EDE-314E-47CB-B352-6A4F97E21ED9}"/>
              </a:ext>
            </a:extLst>
          </p:cNvPr>
          <p:cNvSpPr txBox="1"/>
          <p:nvPr/>
        </p:nvSpPr>
        <p:spPr>
          <a:xfrm>
            <a:off x="480701" y="5164447"/>
            <a:ext cx="7975600" cy="646331"/>
          </a:xfrm>
          <a:prstGeom prst="rect">
            <a:avLst/>
          </a:prstGeom>
          <a:noFill/>
        </p:spPr>
        <p:txBody>
          <a:bodyPr wrap="square" rtlCol="0">
            <a:spAutoFit/>
          </a:bodyPr>
          <a:lstStyle/>
          <a:p>
            <a:r>
              <a:rPr lang="en-GB" sz="1200"/>
              <a:t>In addition to the above, national companies who employ large numbers of people within the local economy include national construction companies, national retail chains, national hospitality chains, national care home chains and global film production companies.   </a:t>
            </a:r>
          </a:p>
        </p:txBody>
      </p:sp>
      <p:pic>
        <p:nvPicPr>
          <p:cNvPr id="7" name="Picture 6">
            <a:extLst>
              <a:ext uri="{FF2B5EF4-FFF2-40B4-BE49-F238E27FC236}">
                <a16:creationId xmlns:a16="http://schemas.microsoft.com/office/drawing/2014/main" id="{FF2E05FE-518A-448B-AE8B-039954281591}"/>
              </a:ext>
            </a:extLst>
          </p:cNvPr>
          <p:cNvPicPr>
            <a:picLocks noChangeAspect="1"/>
          </p:cNvPicPr>
          <p:nvPr/>
        </p:nvPicPr>
        <p:blipFill>
          <a:blip r:embed="rId2"/>
          <a:stretch>
            <a:fillRect/>
          </a:stretch>
        </p:blipFill>
        <p:spPr>
          <a:xfrm>
            <a:off x="1574277" y="1047222"/>
            <a:ext cx="5538630" cy="3713465"/>
          </a:xfrm>
          <a:prstGeom prst="rect">
            <a:avLst/>
          </a:prstGeom>
        </p:spPr>
      </p:pic>
    </p:spTree>
    <p:extLst>
      <p:ext uri="{BB962C8B-B14F-4D97-AF65-F5344CB8AC3E}">
        <p14:creationId xmlns:p14="http://schemas.microsoft.com/office/powerpoint/2010/main" val="1280964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3B27B-7CE4-4DCE-8D54-9E220274BD02}"/>
              </a:ext>
            </a:extLst>
          </p:cNvPr>
          <p:cNvSpPr>
            <a:spLocks noGrp="1"/>
          </p:cNvSpPr>
          <p:nvPr>
            <p:ph type="title"/>
          </p:nvPr>
        </p:nvSpPr>
        <p:spPr>
          <a:xfrm>
            <a:off x="147238" y="-97379"/>
            <a:ext cx="8360833" cy="936368"/>
          </a:xfrm>
        </p:spPr>
        <p:txBody>
          <a:bodyPr>
            <a:normAutofit/>
          </a:bodyPr>
          <a:lstStyle/>
          <a:p>
            <a:r>
              <a:rPr lang="en-GB" sz="2400" b="1">
                <a:solidFill>
                  <a:schemeClr val="accent6"/>
                </a:solidFill>
              </a:rPr>
              <a:t>How many people commute into and out of the county for work? </a:t>
            </a:r>
          </a:p>
        </p:txBody>
      </p:sp>
      <p:pic>
        <p:nvPicPr>
          <p:cNvPr id="4" name="Picture 3">
            <a:extLst>
              <a:ext uri="{FF2B5EF4-FFF2-40B4-BE49-F238E27FC236}">
                <a16:creationId xmlns:a16="http://schemas.microsoft.com/office/drawing/2014/main" id="{F855A75D-5842-4527-A543-B10F08B95AED}"/>
              </a:ext>
            </a:extLst>
          </p:cNvPr>
          <p:cNvPicPr/>
          <p:nvPr/>
        </p:nvPicPr>
        <p:blipFill rotWithShape="1">
          <a:blip r:embed="rId2"/>
          <a:srcRect b="7274"/>
          <a:stretch/>
        </p:blipFill>
        <p:spPr>
          <a:xfrm>
            <a:off x="3265252" y="507936"/>
            <a:ext cx="5731510" cy="3289088"/>
          </a:xfrm>
          <a:prstGeom prst="rect">
            <a:avLst/>
          </a:prstGeom>
        </p:spPr>
      </p:pic>
      <p:sp>
        <p:nvSpPr>
          <p:cNvPr id="5" name="TextBox 4">
            <a:extLst>
              <a:ext uri="{FF2B5EF4-FFF2-40B4-BE49-F238E27FC236}">
                <a16:creationId xmlns:a16="http://schemas.microsoft.com/office/drawing/2014/main" id="{98C363C5-57D0-4459-AFB7-1DF8823272DA}"/>
              </a:ext>
            </a:extLst>
          </p:cNvPr>
          <p:cNvSpPr txBox="1"/>
          <p:nvPr/>
        </p:nvSpPr>
        <p:spPr>
          <a:xfrm>
            <a:off x="177713" y="3797024"/>
            <a:ext cx="4468831" cy="1015663"/>
          </a:xfrm>
          <a:prstGeom prst="rect">
            <a:avLst/>
          </a:prstGeom>
          <a:noFill/>
          <a:ln w="12700">
            <a:solidFill>
              <a:schemeClr val="accent6"/>
            </a:solidFill>
          </a:ln>
        </p:spPr>
        <p:txBody>
          <a:bodyPr wrap="square" rtlCol="0">
            <a:spAutoFit/>
          </a:bodyPr>
          <a:lstStyle/>
          <a:p>
            <a:pPr>
              <a:spcAft>
                <a:spcPts val="1500"/>
              </a:spcAft>
            </a:pPr>
            <a:r>
              <a:rPr lang="en-GB" sz="1200">
                <a:effectLst/>
                <a:latin typeface="Calibri" panose="020F0502020204030204" pitchFamily="34" charset="0"/>
                <a:ea typeface="Times New Roman" panose="02020603050405020304" pitchFamily="18" charset="0"/>
                <a:cs typeface="Calibri" panose="020F0502020204030204" pitchFamily="34" charset="0"/>
              </a:rPr>
              <a:t>Buckinghamshire has one of least ‘self-contained’ labour markets in England. Pre-Covid-19, around a third of working residents travelled out of the county for work whilst 28% of all those working within the Buckinghamshire economy travel into the county from elsewhere. In total, 34,000 Buckinghamshire residents usually work in London.   </a:t>
            </a:r>
          </a:p>
        </p:txBody>
      </p:sp>
      <p:sp>
        <p:nvSpPr>
          <p:cNvPr id="3" name="TextBox 2">
            <a:extLst>
              <a:ext uri="{FF2B5EF4-FFF2-40B4-BE49-F238E27FC236}">
                <a16:creationId xmlns:a16="http://schemas.microsoft.com/office/drawing/2014/main" id="{2ECDC2FD-4A46-47A6-9236-924E9D4A2D0C}"/>
              </a:ext>
            </a:extLst>
          </p:cNvPr>
          <p:cNvSpPr txBox="1"/>
          <p:nvPr/>
        </p:nvSpPr>
        <p:spPr>
          <a:xfrm>
            <a:off x="177713" y="979178"/>
            <a:ext cx="2930968" cy="2677656"/>
          </a:xfrm>
          <a:prstGeom prst="rect">
            <a:avLst/>
          </a:prstGeom>
          <a:noFill/>
          <a:ln w="12700">
            <a:solidFill>
              <a:schemeClr val="tx1"/>
            </a:solidFill>
          </a:ln>
        </p:spPr>
        <p:txBody>
          <a:bodyPr wrap="square" rtlCol="0">
            <a:spAutoFit/>
          </a:bodyPr>
          <a:lstStyle/>
          <a:p>
            <a:pPr>
              <a:spcAft>
                <a:spcPts val="1500"/>
              </a:spcAft>
            </a:pPr>
            <a:r>
              <a:rPr lang="en-GB" sz="1200">
                <a:effectLst/>
                <a:latin typeface="Calibri" panose="020F0502020204030204" pitchFamily="34" charset="0"/>
                <a:ea typeface="Times New Roman" panose="02020603050405020304" pitchFamily="18" charset="0"/>
                <a:cs typeface="Calibri" panose="020F0502020204030204" pitchFamily="34" charset="0"/>
              </a:rPr>
              <a:t>Commuting patter</a:t>
            </a:r>
            <a:r>
              <a:rPr lang="en-GB" sz="1200">
                <a:latin typeface="Calibri" panose="020F0502020204030204" pitchFamily="34" charset="0"/>
                <a:ea typeface="Times New Roman" panose="02020603050405020304" pitchFamily="18" charset="0"/>
                <a:cs typeface="Calibri" panose="020F0502020204030204" pitchFamily="34" charset="0"/>
              </a:rPr>
              <a:t>ns </a:t>
            </a:r>
            <a:r>
              <a:rPr lang="en-GB" sz="1200">
                <a:effectLst/>
                <a:latin typeface="Calibri" panose="020F0502020204030204" pitchFamily="34" charset="0"/>
                <a:ea typeface="Times New Roman" panose="02020603050405020304" pitchFamily="18" charset="0"/>
                <a:cs typeface="Calibri" panose="020F0502020204030204" pitchFamily="34" charset="0"/>
              </a:rPr>
              <a:t>matter when undertaking local labour market and skills analysis, particularly when trying to compare data on the demand for, and supply of, skills. For example, whilst Buckinghamshire may have a large number of highly qualified residents, high levels of out-commuting, often for high paid jobs, means that the skills of many of these residents are not available to Buckinghamshire employers, nor are these individuals directly contributing to the output and productivity of the local economy.  </a:t>
            </a:r>
          </a:p>
        </p:txBody>
      </p:sp>
      <p:sp>
        <p:nvSpPr>
          <p:cNvPr id="6" name="TextBox 5">
            <a:extLst>
              <a:ext uri="{FF2B5EF4-FFF2-40B4-BE49-F238E27FC236}">
                <a16:creationId xmlns:a16="http://schemas.microsoft.com/office/drawing/2014/main" id="{8870056E-BC9B-4D6E-B81B-9AFEA68E8309}"/>
              </a:ext>
            </a:extLst>
          </p:cNvPr>
          <p:cNvSpPr txBox="1"/>
          <p:nvPr/>
        </p:nvSpPr>
        <p:spPr>
          <a:xfrm>
            <a:off x="177712" y="4918786"/>
            <a:ext cx="8819050" cy="1015663"/>
          </a:xfrm>
          <a:prstGeom prst="rect">
            <a:avLst/>
          </a:prstGeom>
          <a:noFill/>
          <a:ln w="12700">
            <a:solidFill>
              <a:schemeClr val="accent6"/>
            </a:solidFill>
          </a:ln>
        </p:spPr>
        <p:txBody>
          <a:bodyPr wrap="square" rtlCol="0">
            <a:spAutoFit/>
          </a:bodyPr>
          <a:lstStyle/>
          <a:p>
            <a:r>
              <a:rPr lang="en-GB" sz="1200"/>
              <a:t>It remains to be seen how the Covid-19 pandemic will affect commuting patterns in the long term.  It seems likely that whilst out-commuting professionals will reduce the number of days they commute to city offices, an increased acceptance of home working could result in more residents taking-up higher paid out-of-County roles than previously. </a:t>
            </a:r>
            <a:r>
              <a:rPr lang="en-GB" sz="1200" b="0" i="0">
                <a:effectLst/>
                <a:cs typeface="Arial" panose="020B0604020202020204" pitchFamily="34" charset="0"/>
              </a:rPr>
              <a:t>The shift of professionals from offices into their homes however takes their demand for locally consumed services </a:t>
            </a:r>
            <a:r>
              <a:rPr lang="en-GB" sz="1200">
                <a:cs typeface="Arial" panose="020B0604020202020204" pitchFamily="34" charset="0"/>
              </a:rPr>
              <a:t>(e.g. coffee shops, cafes, gyms, retail) with them. </a:t>
            </a:r>
            <a:r>
              <a:rPr lang="en-GB" sz="1200" b="0" i="0">
                <a:effectLst/>
                <a:cs typeface="Arial" panose="020B0604020202020204" pitchFamily="34" charset="0"/>
              </a:rPr>
              <a:t>This could lead to increased demand for people locally with consumer service sector skills. </a:t>
            </a:r>
          </a:p>
        </p:txBody>
      </p:sp>
      <p:sp>
        <p:nvSpPr>
          <p:cNvPr id="7" name="TextBox 6">
            <a:extLst>
              <a:ext uri="{FF2B5EF4-FFF2-40B4-BE49-F238E27FC236}">
                <a16:creationId xmlns:a16="http://schemas.microsoft.com/office/drawing/2014/main" id="{4A4915A0-7AD9-462E-A7D3-AF2EE4C22223}"/>
              </a:ext>
            </a:extLst>
          </p:cNvPr>
          <p:cNvSpPr txBox="1"/>
          <p:nvPr/>
        </p:nvSpPr>
        <p:spPr>
          <a:xfrm>
            <a:off x="4721292" y="3797025"/>
            <a:ext cx="4275470" cy="1015663"/>
          </a:xfrm>
          <a:prstGeom prst="rect">
            <a:avLst/>
          </a:prstGeom>
          <a:noFill/>
          <a:ln w="12700">
            <a:solidFill>
              <a:schemeClr val="accent6"/>
            </a:solidFill>
          </a:ln>
        </p:spPr>
        <p:txBody>
          <a:bodyPr wrap="square" rtlCol="0">
            <a:spAutoFit/>
          </a:bodyPr>
          <a:lstStyle/>
          <a:p>
            <a:r>
              <a:rPr lang="en-GB" sz="1200">
                <a:latin typeface="Calibri" panose="020F0502020204030204" pitchFamily="34" charset="0"/>
                <a:ea typeface="Calibri" panose="020F0502020204030204" pitchFamily="34" charset="0"/>
                <a:cs typeface="Arial" panose="020B0604020202020204" pitchFamily="34" charset="0"/>
              </a:rPr>
              <a:t>There are some sector specific commuting patterns. Within the film and TV sector for example (which is concentrated in the south of the county), </a:t>
            </a:r>
            <a:r>
              <a:rPr lang="en-GB" sz="1200">
                <a:latin typeface="Calibri" panose="020F0502020204030204" pitchFamily="34" charset="0"/>
                <a:ea typeface="Calibri" panose="020F0502020204030204" pitchFamily="34" charset="0"/>
                <a:cs typeface="Times New Roman" panose="02020603050405020304" pitchFamily="18" charset="0"/>
              </a:rPr>
              <a:t>f</a:t>
            </a:r>
            <a:r>
              <a:rPr lang="en-GB" sz="1200">
                <a:effectLst/>
                <a:latin typeface="Calibri" panose="020F0502020204030204" pitchFamily="34" charset="0"/>
                <a:ea typeface="Calibri" panose="020F0502020204030204" pitchFamily="34" charset="0"/>
                <a:cs typeface="Times New Roman" panose="02020603050405020304" pitchFamily="18" charset="0"/>
              </a:rPr>
              <a:t>ilm crews of up to 1,000 per large production, primarily freelancers, move between studios. </a:t>
            </a:r>
          </a:p>
          <a:p>
            <a:endParaRPr lang="en-GB" sz="120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8" name="TextBox 7">
            <a:extLst>
              <a:ext uri="{FF2B5EF4-FFF2-40B4-BE49-F238E27FC236}">
                <a16:creationId xmlns:a16="http://schemas.microsoft.com/office/drawing/2014/main" id="{0B25374D-CFB0-4DBD-9A23-EEB3700CF12D}"/>
              </a:ext>
            </a:extLst>
          </p:cNvPr>
          <p:cNvSpPr txBox="1"/>
          <p:nvPr/>
        </p:nvSpPr>
        <p:spPr>
          <a:xfrm>
            <a:off x="3377682" y="3265714"/>
            <a:ext cx="3088432" cy="276999"/>
          </a:xfrm>
          <a:prstGeom prst="rect">
            <a:avLst/>
          </a:prstGeom>
          <a:noFill/>
        </p:spPr>
        <p:txBody>
          <a:bodyPr wrap="square" rtlCol="0">
            <a:spAutoFit/>
          </a:bodyPr>
          <a:lstStyle/>
          <a:p>
            <a:r>
              <a:rPr lang="en-GB" sz="1200"/>
              <a:t>Source: </a:t>
            </a:r>
            <a:r>
              <a:rPr lang="en-GB" sz="1200">
                <a:hlinkClick r:id="rId3"/>
              </a:rPr>
              <a:t>Census 2011, ONS</a:t>
            </a:r>
            <a:endParaRPr lang="en-GB" sz="1200"/>
          </a:p>
        </p:txBody>
      </p:sp>
    </p:spTree>
    <p:extLst>
      <p:ext uri="{BB962C8B-B14F-4D97-AF65-F5344CB8AC3E}">
        <p14:creationId xmlns:p14="http://schemas.microsoft.com/office/powerpoint/2010/main" val="488523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CE0D3-E7A4-492E-B77D-7583B1423702}"/>
              </a:ext>
            </a:extLst>
          </p:cNvPr>
          <p:cNvSpPr>
            <a:spLocks noGrp="1"/>
          </p:cNvSpPr>
          <p:nvPr>
            <p:ph type="title"/>
          </p:nvPr>
        </p:nvSpPr>
        <p:spPr>
          <a:xfrm>
            <a:off x="120649" y="246321"/>
            <a:ext cx="8803217" cy="936368"/>
          </a:xfrm>
        </p:spPr>
        <p:txBody>
          <a:bodyPr>
            <a:normAutofit/>
          </a:bodyPr>
          <a:lstStyle/>
          <a:p>
            <a:r>
              <a:rPr lang="en-GB" sz="2400" b="1">
                <a:solidFill>
                  <a:schemeClr val="accent6"/>
                </a:solidFill>
              </a:rPr>
              <a:t>What is the occupational profile of the Buckinghamshire workforce? </a:t>
            </a:r>
            <a:endParaRPr lang="en-GB" sz="3200"/>
          </a:p>
        </p:txBody>
      </p:sp>
      <p:sp>
        <p:nvSpPr>
          <p:cNvPr id="6" name="TextBox 5">
            <a:extLst>
              <a:ext uri="{FF2B5EF4-FFF2-40B4-BE49-F238E27FC236}">
                <a16:creationId xmlns:a16="http://schemas.microsoft.com/office/drawing/2014/main" id="{04A7072D-4C4B-4E4B-AE32-03ED7ACDA856}"/>
              </a:ext>
            </a:extLst>
          </p:cNvPr>
          <p:cNvSpPr txBox="1"/>
          <p:nvPr/>
        </p:nvSpPr>
        <p:spPr>
          <a:xfrm>
            <a:off x="5240867" y="1380068"/>
            <a:ext cx="3530600" cy="3416320"/>
          </a:xfrm>
          <a:prstGeom prst="rect">
            <a:avLst/>
          </a:prstGeom>
          <a:noFill/>
          <a:ln w="12700">
            <a:solidFill>
              <a:schemeClr val="accent2"/>
            </a:solidFill>
          </a:ln>
        </p:spPr>
        <p:txBody>
          <a:bodyPr wrap="square" rtlCol="0">
            <a:spAutoFit/>
          </a:bodyPr>
          <a:lstStyle/>
          <a:p>
            <a:r>
              <a:rPr lang="en-GB" sz="1200" dirty="0"/>
              <a:t>This chart shows how the broad occupational profile of Buckinghamshire’s workforce compares to the occupational profile of England as a whole.  </a:t>
            </a:r>
          </a:p>
          <a:p>
            <a:endParaRPr lang="en-GB" sz="1200" dirty="0"/>
          </a:p>
          <a:p>
            <a:r>
              <a:rPr lang="en-GB" sz="1200" dirty="0"/>
              <a:t>The largest occupational group in Buckinghamshire is ‘professional’.  However, a slightly smaller proportion of the local workforce work in professional roles than nationally.  </a:t>
            </a:r>
          </a:p>
          <a:p>
            <a:endParaRPr lang="en-GB" sz="1200" dirty="0"/>
          </a:p>
          <a:p>
            <a:r>
              <a:rPr lang="en-GB" sz="1200" dirty="0"/>
              <a:t>The second largest occupational group in Buckinghamshire is ‘associate professional &amp; technical’.  A large proportion of the workforce work in this occupational group locally than nationally (20% versus 16%). </a:t>
            </a:r>
          </a:p>
          <a:p>
            <a:endParaRPr lang="en-GB" sz="1200" dirty="0"/>
          </a:p>
          <a:p>
            <a:r>
              <a:rPr lang="en-GB" sz="1200" dirty="0"/>
              <a:t>Fewer people work in ‘sales and customers service’ and in ‘process, plant and machine operatives’ roles in the Buckinghamshire economy than nationally</a:t>
            </a:r>
          </a:p>
        </p:txBody>
      </p:sp>
      <p:sp>
        <p:nvSpPr>
          <p:cNvPr id="7" name="TextBox 6">
            <a:extLst>
              <a:ext uri="{FF2B5EF4-FFF2-40B4-BE49-F238E27FC236}">
                <a16:creationId xmlns:a16="http://schemas.microsoft.com/office/drawing/2014/main" id="{6E2B1E03-EA4B-4D2B-AEEB-959D98634230}"/>
              </a:ext>
            </a:extLst>
          </p:cNvPr>
          <p:cNvSpPr txBox="1"/>
          <p:nvPr/>
        </p:nvSpPr>
        <p:spPr>
          <a:xfrm>
            <a:off x="120649" y="5581439"/>
            <a:ext cx="4572000" cy="276999"/>
          </a:xfrm>
          <a:prstGeom prst="rect">
            <a:avLst/>
          </a:prstGeom>
          <a:noFill/>
        </p:spPr>
        <p:txBody>
          <a:bodyPr wrap="square">
            <a:spAutoFit/>
          </a:bodyPr>
          <a:lstStyle/>
          <a:p>
            <a:r>
              <a:rPr lang="en-GB" sz="1200" dirty="0">
                <a:latin typeface="Calibri" panose="020F0502020204030204" pitchFamily="34" charset="0"/>
                <a:ea typeface="Times New Roman" panose="02020603050405020304" pitchFamily="18" charset="0"/>
                <a:hlinkClick r:id="rId2"/>
              </a:rPr>
              <a:t>Annual Population Survey (July 20 – Jun 21), ONS </a:t>
            </a:r>
            <a:endParaRPr lang="en-GB" sz="1200" dirty="0"/>
          </a:p>
        </p:txBody>
      </p:sp>
      <p:graphicFrame>
        <p:nvGraphicFramePr>
          <p:cNvPr id="8" name="Chart 7">
            <a:extLst>
              <a:ext uri="{FF2B5EF4-FFF2-40B4-BE49-F238E27FC236}">
                <a16:creationId xmlns:a16="http://schemas.microsoft.com/office/drawing/2014/main" id="{0F18256C-D847-4236-A8FA-49EAC05A2D6F}"/>
              </a:ext>
            </a:extLst>
          </p:cNvPr>
          <p:cNvGraphicFramePr>
            <a:graphicFrameLocks/>
          </p:cNvGraphicFramePr>
          <p:nvPr>
            <p:extLst>
              <p:ext uri="{D42A27DB-BD31-4B8C-83A1-F6EECF244321}">
                <p14:modId xmlns:p14="http://schemas.microsoft.com/office/powerpoint/2010/main" val="101814064"/>
              </p:ext>
            </p:extLst>
          </p:nvPr>
        </p:nvGraphicFramePr>
        <p:xfrm>
          <a:off x="120649" y="1135876"/>
          <a:ext cx="5846518" cy="41431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7391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DC009-E94F-4B32-AC14-7C485880742C}"/>
              </a:ext>
            </a:extLst>
          </p:cNvPr>
          <p:cNvSpPr>
            <a:spLocks noGrp="1"/>
          </p:cNvSpPr>
          <p:nvPr>
            <p:ph type="title"/>
          </p:nvPr>
        </p:nvSpPr>
        <p:spPr>
          <a:xfrm>
            <a:off x="179916" y="153188"/>
            <a:ext cx="7886700" cy="936368"/>
          </a:xfrm>
        </p:spPr>
        <p:txBody>
          <a:bodyPr>
            <a:noAutofit/>
          </a:bodyPr>
          <a:lstStyle/>
          <a:p>
            <a:r>
              <a:rPr lang="en-GB" sz="2400" b="1">
                <a:solidFill>
                  <a:schemeClr val="accent6"/>
                </a:solidFill>
              </a:rPr>
              <a:t>What are the occupations of Buckinghamshire residents? </a:t>
            </a:r>
            <a:endParaRPr lang="en-GB" sz="2400"/>
          </a:p>
        </p:txBody>
      </p:sp>
      <p:sp>
        <p:nvSpPr>
          <p:cNvPr id="6" name="TextBox 5">
            <a:extLst>
              <a:ext uri="{FF2B5EF4-FFF2-40B4-BE49-F238E27FC236}">
                <a16:creationId xmlns:a16="http://schemas.microsoft.com/office/drawing/2014/main" id="{625EDB1F-6AEC-42E0-988E-704E7778ABA7}"/>
              </a:ext>
            </a:extLst>
          </p:cNvPr>
          <p:cNvSpPr txBox="1"/>
          <p:nvPr/>
        </p:nvSpPr>
        <p:spPr>
          <a:xfrm>
            <a:off x="5417705" y="1628507"/>
            <a:ext cx="3395134" cy="3416320"/>
          </a:xfrm>
          <a:prstGeom prst="rect">
            <a:avLst/>
          </a:prstGeom>
          <a:noFill/>
          <a:ln w="12700">
            <a:solidFill>
              <a:schemeClr val="accent2"/>
            </a:solidFill>
          </a:ln>
        </p:spPr>
        <p:txBody>
          <a:bodyPr wrap="square" rtlCol="0">
            <a:spAutoFit/>
          </a:bodyPr>
          <a:lstStyle/>
          <a:p>
            <a:r>
              <a:rPr lang="en-GB" sz="1200" dirty="0">
                <a:solidFill>
                  <a:schemeClr val="tx1"/>
                </a:solidFill>
              </a:rPr>
              <a:t>This chart shows how the occupational profile of Buckinghamshire residents differs to the occupational profile of Buckinghamshire-based workers. </a:t>
            </a:r>
          </a:p>
          <a:p>
            <a:endParaRPr lang="en-GB" sz="1200" dirty="0"/>
          </a:p>
          <a:p>
            <a:r>
              <a:rPr lang="en-GB" sz="1200" dirty="0"/>
              <a:t>The biggest difference is at the top end.  15% of Buckinghamshire residents work as ‘managers, directors and senior officials’, compared to 13% within the local economy and 11% nationally. </a:t>
            </a:r>
          </a:p>
          <a:p>
            <a:endParaRPr lang="en-GB" sz="1200" dirty="0"/>
          </a:p>
          <a:p>
            <a:r>
              <a:rPr lang="en-GB" sz="1200" dirty="0"/>
              <a:t>Buckinghamshire residents are slightly more likely to work in professional and associate professional roles than those working in the Buckinghamshire economy. </a:t>
            </a:r>
          </a:p>
          <a:p>
            <a:endParaRPr lang="en-GB" sz="1200" dirty="0"/>
          </a:p>
          <a:p>
            <a:r>
              <a:rPr lang="en-GB" sz="1200" dirty="0"/>
              <a:t>Buckinghamshire residents are also less likely to work in admin and elementary roles than Buckinghamshire workers.</a:t>
            </a:r>
            <a:endParaRPr lang="en-GB" dirty="0"/>
          </a:p>
        </p:txBody>
      </p:sp>
      <p:sp>
        <p:nvSpPr>
          <p:cNvPr id="5" name="TextBox 4">
            <a:extLst>
              <a:ext uri="{FF2B5EF4-FFF2-40B4-BE49-F238E27FC236}">
                <a16:creationId xmlns:a16="http://schemas.microsoft.com/office/drawing/2014/main" id="{4A105C94-C737-4BD6-9118-5CB6902879F8}"/>
              </a:ext>
            </a:extLst>
          </p:cNvPr>
          <p:cNvSpPr txBox="1"/>
          <p:nvPr/>
        </p:nvSpPr>
        <p:spPr>
          <a:xfrm>
            <a:off x="120649" y="5691846"/>
            <a:ext cx="4572000" cy="276999"/>
          </a:xfrm>
          <a:prstGeom prst="rect">
            <a:avLst/>
          </a:prstGeom>
          <a:noFill/>
        </p:spPr>
        <p:txBody>
          <a:bodyPr wrap="square">
            <a:spAutoFit/>
          </a:bodyPr>
          <a:lstStyle/>
          <a:p>
            <a:r>
              <a:rPr lang="en-GB" sz="1200" dirty="0">
                <a:latin typeface="Calibri" panose="020F0502020204030204" pitchFamily="34" charset="0"/>
                <a:ea typeface="Times New Roman" panose="02020603050405020304" pitchFamily="18" charset="0"/>
                <a:hlinkClick r:id="rId2"/>
              </a:rPr>
              <a:t>Annual Population Survey (July 20 – Jun 21), ONS </a:t>
            </a:r>
            <a:endParaRPr lang="en-GB" sz="1200" dirty="0"/>
          </a:p>
        </p:txBody>
      </p:sp>
      <p:graphicFrame>
        <p:nvGraphicFramePr>
          <p:cNvPr id="8" name="Chart 7">
            <a:extLst>
              <a:ext uri="{FF2B5EF4-FFF2-40B4-BE49-F238E27FC236}">
                <a16:creationId xmlns:a16="http://schemas.microsoft.com/office/drawing/2014/main" id="{0F18256C-D847-4236-A8FA-49EAC05A2D6F}"/>
              </a:ext>
            </a:extLst>
          </p:cNvPr>
          <p:cNvGraphicFramePr>
            <a:graphicFrameLocks/>
          </p:cNvGraphicFramePr>
          <p:nvPr>
            <p:extLst>
              <p:ext uri="{D42A27DB-BD31-4B8C-83A1-F6EECF244321}">
                <p14:modId xmlns:p14="http://schemas.microsoft.com/office/powerpoint/2010/main" val="1907516099"/>
              </p:ext>
            </p:extLst>
          </p:nvPr>
        </p:nvGraphicFramePr>
        <p:xfrm>
          <a:off x="120648" y="1089556"/>
          <a:ext cx="6233017" cy="46022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640448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7A8EF-2AB4-4202-AC8E-7719CD6B6BAF}"/>
              </a:ext>
            </a:extLst>
          </p:cNvPr>
          <p:cNvSpPr>
            <a:spLocks noGrp="1"/>
          </p:cNvSpPr>
          <p:nvPr>
            <p:ph type="title"/>
          </p:nvPr>
        </p:nvSpPr>
        <p:spPr>
          <a:xfrm>
            <a:off x="120650" y="119321"/>
            <a:ext cx="7886700" cy="693479"/>
          </a:xfrm>
        </p:spPr>
        <p:txBody>
          <a:bodyPr>
            <a:normAutofit/>
          </a:bodyPr>
          <a:lstStyle/>
          <a:p>
            <a:r>
              <a:rPr lang="en-GB" sz="2400" b="1">
                <a:solidFill>
                  <a:schemeClr val="accent6"/>
                </a:solidFill>
              </a:rPr>
              <a:t>What are Buckinghamshire’s occupational specialisms? </a:t>
            </a:r>
          </a:p>
        </p:txBody>
      </p:sp>
      <p:graphicFrame>
        <p:nvGraphicFramePr>
          <p:cNvPr id="8" name="Table 8">
            <a:extLst>
              <a:ext uri="{FF2B5EF4-FFF2-40B4-BE49-F238E27FC236}">
                <a16:creationId xmlns:a16="http://schemas.microsoft.com/office/drawing/2014/main" id="{8DC8FB28-9980-49B4-B762-C3E63E27A8D3}"/>
              </a:ext>
            </a:extLst>
          </p:cNvPr>
          <p:cNvGraphicFramePr>
            <a:graphicFrameLocks noGrp="1"/>
          </p:cNvGraphicFramePr>
          <p:nvPr>
            <p:extLst>
              <p:ext uri="{D42A27DB-BD31-4B8C-83A1-F6EECF244321}">
                <p14:modId xmlns:p14="http://schemas.microsoft.com/office/powerpoint/2010/main" val="3052949385"/>
              </p:ext>
            </p:extLst>
          </p:nvPr>
        </p:nvGraphicFramePr>
        <p:xfrm>
          <a:off x="4064000" y="1277911"/>
          <a:ext cx="4818698" cy="3837845"/>
        </p:xfrm>
        <a:graphic>
          <a:graphicData uri="http://schemas.openxmlformats.org/drawingml/2006/table">
            <a:tbl>
              <a:tblPr firstRow="1" bandRow="1">
                <a:tableStyleId>{21E4AEA4-8DFA-4A89-87EB-49C32662AFE0}</a:tableStyleId>
              </a:tblPr>
              <a:tblGrid>
                <a:gridCol w="3125792">
                  <a:extLst>
                    <a:ext uri="{9D8B030D-6E8A-4147-A177-3AD203B41FA5}">
                      <a16:colId xmlns:a16="http://schemas.microsoft.com/office/drawing/2014/main" val="1323017796"/>
                    </a:ext>
                  </a:extLst>
                </a:gridCol>
                <a:gridCol w="846453">
                  <a:extLst>
                    <a:ext uri="{9D8B030D-6E8A-4147-A177-3AD203B41FA5}">
                      <a16:colId xmlns:a16="http://schemas.microsoft.com/office/drawing/2014/main" val="720345742"/>
                    </a:ext>
                  </a:extLst>
                </a:gridCol>
                <a:gridCol w="846453">
                  <a:extLst>
                    <a:ext uri="{9D8B030D-6E8A-4147-A177-3AD203B41FA5}">
                      <a16:colId xmlns:a16="http://schemas.microsoft.com/office/drawing/2014/main" val="2224355234"/>
                    </a:ext>
                  </a:extLst>
                </a:gridCol>
              </a:tblGrid>
              <a:tr h="335588">
                <a:tc>
                  <a:txBody>
                    <a:bodyPr/>
                    <a:lstStyle/>
                    <a:p>
                      <a:pPr>
                        <a:lnSpc>
                          <a:spcPct val="107000"/>
                        </a:lnSpc>
                        <a:spcAft>
                          <a:spcPts val="800"/>
                        </a:spcAft>
                      </a:pPr>
                      <a:r>
                        <a:rPr lang="en-GB" sz="10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Description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800"/>
                        </a:spcAft>
                      </a:pPr>
                      <a:r>
                        <a:rPr lang="en-GB" sz="10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2019 Jobs</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800"/>
                        </a:spcAft>
                      </a:pPr>
                      <a:r>
                        <a:rPr lang="en-GB" sz="10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2019 Location Quotient</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252353262"/>
                  </a:ext>
                </a:extLst>
              </a:tr>
              <a:tr h="335588">
                <a:tc>
                  <a:txBody>
                    <a:bodyPr/>
                    <a:lstStyle/>
                    <a:p>
                      <a:pPr>
                        <a:lnSpc>
                          <a:spcPct val="107000"/>
                        </a:lnSpc>
                        <a:spcAft>
                          <a:spcPts val="800"/>
                        </a:spcAft>
                      </a:pPr>
                      <a:r>
                        <a:rPr lang="en-GB"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Animal Care and Control Services</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1,200</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23220708"/>
                  </a:ext>
                </a:extLst>
              </a:tr>
              <a:tr h="335588">
                <a:tc>
                  <a:txBody>
                    <a:bodyPr/>
                    <a:lstStyle/>
                    <a:p>
                      <a:pP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Artistic, Literary and Media Occupations</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1,900</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050930810"/>
                  </a:ext>
                </a:extLst>
              </a:tr>
              <a:tr h="335588">
                <a:tc>
                  <a:txBody>
                    <a:bodyPr/>
                    <a:lstStyle/>
                    <a:p>
                      <a:pPr>
                        <a:lnSpc>
                          <a:spcPct val="107000"/>
                        </a:lnSpc>
                        <a:spcAft>
                          <a:spcPts val="800"/>
                        </a:spcAft>
                      </a:pPr>
                      <a:r>
                        <a:rPr lang="en-GB"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Hairdressers and Related Services</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1,600</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812669399"/>
                  </a:ext>
                </a:extLst>
              </a:tr>
              <a:tr h="335588">
                <a:tc>
                  <a:txBody>
                    <a:bodyPr/>
                    <a:lstStyle/>
                    <a:p>
                      <a:pPr>
                        <a:lnSpc>
                          <a:spcPct val="107000"/>
                        </a:lnSpc>
                        <a:spcAft>
                          <a:spcPts val="800"/>
                        </a:spcAft>
                      </a:pPr>
                      <a:r>
                        <a:rPr lang="en-GB"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Elementary Cleaning Occupations</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8,600</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68472393"/>
                  </a:ext>
                </a:extLst>
              </a:tr>
              <a:tr h="335588">
                <a:tc>
                  <a:txBody>
                    <a:bodyPr/>
                    <a:lstStyle/>
                    <a:p>
                      <a:pP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Cleaning and Housekeeping Managers and Supervisors</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32670760"/>
                  </a:ext>
                </a:extLst>
              </a:tr>
              <a:tr h="335588">
                <a:tc>
                  <a:txBody>
                    <a:bodyPr/>
                    <a:lstStyle/>
                    <a:p>
                      <a:pPr>
                        <a:lnSpc>
                          <a:spcPct val="107000"/>
                        </a:lnSpc>
                        <a:spcAft>
                          <a:spcPts val="800"/>
                        </a:spcAft>
                      </a:pPr>
                      <a:r>
                        <a:rPr lang="en-GB"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Sales, Marketing and Related Associate Professionals</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11,000</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574773949"/>
                  </a:ext>
                </a:extLst>
              </a:tr>
              <a:tr h="335588">
                <a:tc>
                  <a:txBody>
                    <a:bodyPr/>
                    <a:lstStyle/>
                    <a:p>
                      <a:pPr>
                        <a:lnSpc>
                          <a:spcPct val="107000"/>
                        </a:lnSpc>
                        <a:spcAft>
                          <a:spcPts val="800"/>
                        </a:spcAft>
                      </a:pPr>
                      <a:r>
                        <a:rPr lang="en-GB"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Sports and Fitness Occupations</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1,300</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291679711"/>
                  </a:ext>
                </a:extLst>
              </a:tr>
              <a:tr h="335588">
                <a:tc>
                  <a:txBody>
                    <a:bodyPr/>
                    <a:lstStyle/>
                    <a:p>
                      <a:pPr>
                        <a:lnSpc>
                          <a:spcPct val="107000"/>
                        </a:lnSpc>
                        <a:spcAft>
                          <a:spcPts val="800"/>
                        </a:spcAft>
                      </a:pPr>
                      <a:r>
                        <a:rPr lang="en-GB"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Functional Managers and Directors</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9,800</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93332894"/>
                  </a:ext>
                </a:extLst>
              </a:tr>
              <a:tr h="335588">
                <a:tc>
                  <a:txBody>
                    <a:bodyPr/>
                    <a:lstStyle/>
                    <a:p>
                      <a:pP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Childcare and Related Personal Services</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6,900</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41485767"/>
                  </a:ext>
                </a:extLst>
              </a:tr>
              <a:tr h="335588">
                <a:tc>
                  <a:txBody>
                    <a:bodyPr/>
                    <a:lstStyle/>
                    <a:p>
                      <a:pPr>
                        <a:lnSpc>
                          <a:spcPct val="107000"/>
                        </a:lnSpc>
                        <a:spcAft>
                          <a:spcPts val="800"/>
                        </a:spcAft>
                      </a:pPr>
                      <a:r>
                        <a:rPr lang="en-GB"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Vehicle Trades</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2,300</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r">
                        <a:lnSpc>
                          <a:spcPct val="107000"/>
                        </a:lnSpc>
                        <a:spcAft>
                          <a:spcPts val="800"/>
                        </a:spcAft>
                      </a:pPr>
                      <a:r>
                        <a:rPr lang="en-GB"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76091378"/>
                  </a:ext>
                </a:extLst>
              </a:tr>
            </a:tbl>
          </a:graphicData>
        </a:graphic>
      </p:graphicFrame>
      <p:sp>
        <p:nvSpPr>
          <p:cNvPr id="9" name="TextBox 8">
            <a:extLst>
              <a:ext uri="{FF2B5EF4-FFF2-40B4-BE49-F238E27FC236}">
                <a16:creationId xmlns:a16="http://schemas.microsoft.com/office/drawing/2014/main" id="{A138E84F-2822-4413-BD91-057F8F605780}"/>
              </a:ext>
            </a:extLst>
          </p:cNvPr>
          <p:cNvSpPr txBox="1"/>
          <p:nvPr/>
        </p:nvSpPr>
        <p:spPr>
          <a:xfrm>
            <a:off x="120649" y="1277911"/>
            <a:ext cx="3850217" cy="3046988"/>
          </a:xfrm>
          <a:prstGeom prst="rect">
            <a:avLst/>
          </a:prstGeom>
          <a:noFill/>
          <a:ln w="12700">
            <a:solidFill>
              <a:schemeClr val="tx1"/>
            </a:solidFill>
          </a:ln>
        </p:spPr>
        <p:txBody>
          <a:bodyPr wrap="square" rtlCol="0">
            <a:spAutoFit/>
          </a:bodyPr>
          <a:lstStyle/>
          <a:p>
            <a:r>
              <a:rPr lang="en-GB" sz="1200" dirty="0">
                <a:effectLst/>
                <a:latin typeface="Calibri" panose="020F0502020204030204" pitchFamily="34" charset="0"/>
                <a:ea typeface="Calibri" panose="020F0502020204030204" pitchFamily="34" charset="0"/>
                <a:cs typeface="Arial" panose="020B0604020202020204" pitchFamily="34" charset="0"/>
              </a:rPr>
              <a:t>This table provides a more granular picture. It lists Buckinghamshire’s top 10 occupational specialisms (number of employee jobs as a proportion of all employees).  </a:t>
            </a:r>
          </a:p>
          <a:p>
            <a:endParaRPr lang="en-GB" sz="1200" dirty="0">
              <a:latin typeface="Calibri" panose="020F0502020204030204" pitchFamily="34" charset="0"/>
              <a:ea typeface="Calibri" panose="020F0502020204030204" pitchFamily="34" charset="0"/>
              <a:cs typeface="Arial" panose="020B0604020202020204" pitchFamily="34" charset="0"/>
            </a:endParaRPr>
          </a:p>
          <a:p>
            <a:r>
              <a:rPr lang="en-GB" sz="1200" dirty="0">
                <a:effectLst/>
                <a:latin typeface="Calibri" panose="020F0502020204030204" pitchFamily="34" charset="0"/>
                <a:ea typeface="Calibri" panose="020F0502020204030204" pitchFamily="34" charset="0"/>
                <a:cs typeface="Arial" panose="020B0604020202020204" pitchFamily="34" charset="0"/>
              </a:rPr>
              <a:t>The top occupation is ‘animal care and control services’, in which 1.7 as many people are employed locally than the national average.  Followed by ‘artistic, literary and media occupations’. This is likely linked to the presence of Pinewood Studios in the south of the </a:t>
            </a:r>
            <a:r>
              <a:rPr lang="en-GB" sz="1200" dirty="0">
                <a:latin typeface="Calibri" panose="020F0502020204030204" pitchFamily="34" charset="0"/>
                <a:ea typeface="Calibri" panose="020F0502020204030204" pitchFamily="34" charset="0"/>
                <a:cs typeface="Arial" panose="020B0604020202020204" pitchFamily="34" charset="0"/>
              </a:rPr>
              <a:t>C</a:t>
            </a:r>
            <a:r>
              <a:rPr lang="en-GB" sz="1200" dirty="0">
                <a:effectLst/>
                <a:latin typeface="Calibri" panose="020F0502020204030204" pitchFamily="34" charset="0"/>
                <a:ea typeface="Calibri" panose="020F0502020204030204" pitchFamily="34" charset="0"/>
                <a:cs typeface="Arial" panose="020B0604020202020204" pitchFamily="34" charset="0"/>
              </a:rPr>
              <a:t>ounty. </a:t>
            </a:r>
          </a:p>
          <a:p>
            <a:endParaRPr lang="en-GB" sz="1200" dirty="0">
              <a:latin typeface="Calibri" panose="020F0502020204030204" pitchFamily="34" charset="0"/>
              <a:ea typeface="Calibri" panose="020F0502020204030204" pitchFamily="34" charset="0"/>
              <a:cs typeface="Arial" panose="020B0604020202020204" pitchFamily="34" charset="0"/>
            </a:endParaRPr>
          </a:p>
          <a:p>
            <a:r>
              <a:rPr lang="en-GB" sz="1200" dirty="0">
                <a:effectLst/>
                <a:latin typeface="Calibri" panose="020F0502020204030204" pitchFamily="34" charset="0"/>
                <a:ea typeface="Calibri" panose="020F0502020204030204" pitchFamily="34" charset="0"/>
                <a:cs typeface="Arial" panose="020B0604020202020204" pitchFamily="34" charset="0"/>
              </a:rPr>
              <a:t>Some of the County’s occupational specialisms reflect the relative affluence of Buckinghamshire residents, and their level of discretionary spend.  These include: animal care; hair and beauty; cleaning and sports / fitness occupations.  </a:t>
            </a:r>
          </a:p>
          <a:p>
            <a:endParaRPr lang="en-GB" sz="1200" dirty="0">
              <a:latin typeface="Calibri" panose="020F050202020403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4CEBE0A-8880-4F60-9C3E-D680B08E81C8}"/>
              </a:ext>
            </a:extLst>
          </p:cNvPr>
          <p:cNvSpPr txBox="1"/>
          <p:nvPr/>
        </p:nvSpPr>
        <p:spPr>
          <a:xfrm>
            <a:off x="120649" y="4490501"/>
            <a:ext cx="3850217" cy="1200329"/>
          </a:xfrm>
          <a:prstGeom prst="rect">
            <a:avLst/>
          </a:prstGeom>
          <a:noFill/>
          <a:ln>
            <a:solidFill>
              <a:schemeClr val="accent2"/>
            </a:solidFill>
          </a:ln>
        </p:spPr>
        <p:txBody>
          <a:bodyPr wrap="square" rtlCol="0">
            <a:spAutoFit/>
          </a:bodyPr>
          <a:lstStyle/>
          <a:p>
            <a:r>
              <a:rPr lang="en-GB" sz="1200" dirty="0">
                <a:effectLst/>
                <a:latin typeface="Calibri" panose="020F0502020204030204" pitchFamily="34" charset="0"/>
                <a:ea typeface="Calibri" panose="020F0502020204030204" pitchFamily="34" charset="0"/>
                <a:cs typeface="Times New Roman" panose="02020603050405020304" pitchFamily="18" charset="0"/>
              </a:rPr>
              <a:t>Location quotients (LQ) are a way of quantifying how concentrated a particular sector or occupation is in a local area as compared to the nation.  A LQ greater than 1 indicates a specialism.  A LQ of 2 would show that twice as many people are employed in a certain sector or occupation locally than nationally.</a:t>
            </a:r>
            <a:endParaRPr lang="en-GB" sz="1200" dirty="0"/>
          </a:p>
        </p:txBody>
      </p:sp>
      <p:sp>
        <p:nvSpPr>
          <p:cNvPr id="3" name="TextBox 2">
            <a:extLst>
              <a:ext uri="{FF2B5EF4-FFF2-40B4-BE49-F238E27FC236}">
                <a16:creationId xmlns:a16="http://schemas.microsoft.com/office/drawing/2014/main" id="{D6C9D374-6B8E-4DD3-A208-78403A63C079}"/>
              </a:ext>
            </a:extLst>
          </p:cNvPr>
          <p:cNvSpPr txBox="1"/>
          <p:nvPr/>
        </p:nvSpPr>
        <p:spPr>
          <a:xfrm>
            <a:off x="120649" y="5722070"/>
            <a:ext cx="3291854" cy="276999"/>
          </a:xfrm>
          <a:prstGeom prst="rect">
            <a:avLst/>
          </a:prstGeom>
          <a:noFill/>
        </p:spPr>
        <p:txBody>
          <a:bodyPr wrap="square" rtlCol="0">
            <a:spAutoFit/>
          </a:bodyPr>
          <a:lstStyle/>
          <a:p>
            <a:r>
              <a:rPr lang="en-GB" sz="1200" dirty="0"/>
              <a:t>Source: EMSI Analyst </a:t>
            </a:r>
          </a:p>
        </p:txBody>
      </p:sp>
    </p:spTree>
    <p:extLst>
      <p:ext uri="{BB962C8B-B14F-4D97-AF65-F5344CB8AC3E}">
        <p14:creationId xmlns:p14="http://schemas.microsoft.com/office/powerpoint/2010/main" val="37905925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783C5-1FBB-485F-BDD5-EB9B03EFC25E}"/>
              </a:ext>
            </a:extLst>
          </p:cNvPr>
          <p:cNvSpPr>
            <a:spLocks noGrp="1"/>
          </p:cNvSpPr>
          <p:nvPr>
            <p:ph type="title"/>
          </p:nvPr>
        </p:nvSpPr>
        <p:spPr>
          <a:xfrm>
            <a:off x="135467" y="228538"/>
            <a:ext cx="8532283" cy="464879"/>
          </a:xfrm>
        </p:spPr>
        <p:txBody>
          <a:bodyPr>
            <a:noAutofit/>
          </a:bodyPr>
          <a:lstStyle/>
          <a:p>
            <a:r>
              <a:rPr lang="en-GB" sz="2400" b="1">
                <a:solidFill>
                  <a:schemeClr val="accent6"/>
                </a:solidFill>
              </a:rPr>
              <a:t>What are the occupations of Buckinghamshire’s self-employed workforce?  </a:t>
            </a:r>
          </a:p>
        </p:txBody>
      </p:sp>
      <p:sp>
        <p:nvSpPr>
          <p:cNvPr id="4" name="TextBox 3">
            <a:extLst>
              <a:ext uri="{FF2B5EF4-FFF2-40B4-BE49-F238E27FC236}">
                <a16:creationId xmlns:a16="http://schemas.microsoft.com/office/drawing/2014/main" id="{24AD39DB-B599-4BA7-B7B1-F34369DB73F1}"/>
              </a:ext>
            </a:extLst>
          </p:cNvPr>
          <p:cNvSpPr txBox="1"/>
          <p:nvPr/>
        </p:nvSpPr>
        <p:spPr>
          <a:xfrm>
            <a:off x="135467" y="1028661"/>
            <a:ext cx="3894667" cy="4150495"/>
          </a:xfrm>
          <a:prstGeom prst="rect">
            <a:avLst/>
          </a:prstGeom>
          <a:noFill/>
          <a:ln w="12700">
            <a:solidFill>
              <a:schemeClr val="tx1"/>
            </a:solidFill>
          </a:ln>
        </p:spPr>
        <p:txBody>
          <a:bodyPr wrap="square" rtlCol="0">
            <a:spAutoFit/>
          </a:bodyPr>
          <a:lstStyle/>
          <a:p>
            <a:r>
              <a:rPr lang="en-GB" sz="1200" dirty="0">
                <a:effectLst/>
                <a:latin typeface="Calibri" panose="020F0502020204030204" pitchFamily="34" charset="0"/>
                <a:ea typeface="Calibri" panose="020F0502020204030204" pitchFamily="34" charset="0"/>
                <a:cs typeface="Calibri" panose="020F0502020204030204" pitchFamily="34" charset="0"/>
              </a:rPr>
              <a:t>The table to the right </a:t>
            </a:r>
            <a:r>
              <a:rPr lang="en-GB" sz="1200" dirty="0">
                <a:effectLst/>
                <a:latin typeface="Calibri" panose="020F0502020204030204" pitchFamily="34" charset="0"/>
                <a:ea typeface="Calibri" panose="020F0502020204030204" pitchFamily="34" charset="0"/>
                <a:cs typeface="Arial" panose="020B0604020202020204" pitchFamily="34" charset="0"/>
              </a:rPr>
              <a:t>provides estimates of the number of people working in different occupations on a self-employed basis within Buckinghamshire. Many of these occupations sit within the construction and creative sectors</a:t>
            </a:r>
            <a:r>
              <a:rPr lang="en-GB" sz="1200" dirty="0">
                <a:latin typeface="Calibri" panose="020F0502020204030204" pitchFamily="34" charset="0"/>
                <a:ea typeface="Calibri" panose="020F0502020204030204" pitchFamily="34" charset="0"/>
                <a:cs typeface="Arial" panose="020B0604020202020204" pitchFamily="34" charset="0"/>
              </a:rPr>
              <a:t>. The majority of those who are self-employed do not have any employees. </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endParaRPr lang="en-GB" sz="1200"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The extent to which those who are self-employed have been economically impact by the Covid-19 pandemic has depended on the following factors:</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Calibri" panose="020F0502020204030204" pitchFamily="34" charset="0"/>
              </a:rPr>
              <a:t>Ability to work from home. </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Calibri" panose="020F0502020204030204" pitchFamily="34" charset="0"/>
              </a:rPr>
              <a:t>Eligibility for the Self-Employed Income Support Scheme (SEISS) (based on earnings and length of time self-employed). </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Calibri" panose="020F0502020204030204" pitchFamily="34" charset="0"/>
              </a:rPr>
              <a:t>Whether or not individuals are company directors paid in part via dividends (those who are, have experienced some of the biggest drops in income).</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In terms of ability to work from home, most of the top occupations undertaken by self-employed people could not be undertaken from home.</a:t>
            </a:r>
            <a:endParaRPr lang="en-GB" sz="1200" dirty="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5" name="Table 5">
            <a:extLst>
              <a:ext uri="{FF2B5EF4-FFF2-40B4-BE49-F238E27FC236}">
                <a16:creationId xmlns:a16="http://schemas.microsoft.com/office/drawing/2014/main" id="{1DC722F9-D0F0-4396-BC61-37B1660B97AE}"/>
              </a:ext>
            </a:extLst>
          </p:cNvPr>
          <p:cNvGraphicFramePr>
            <a:graphicFrameLocks noGrp="1"/>
          </p:cNvGraphicFramePr>
          <p:nvPr>
            <p:extLst>
              <p:ext uri="{D42A27DB-BD31-4B8C-83A1-F6EECF244321}">
                <p14:modId xmlns:p14="http://schemas.microsoft.com/office/powerpoint/2010/main" val="2043454561"/>
              </p:ext>
            </p:extLst>
          </p:nvPr>
        </p:nvGraphicFramePr>
        <p:xfrm>
          <a:off x="4157133" y="831713"/>
          <a:ext cx="4851400" cy="4743220"/>
        </p:xfrm>
        <a:graphic>
          <a:graphicData uri="http://schemas.openxmlformats.org/drawingml/2006/table">
            <a:tbl>
              <a:tblPr firstRow="1" bandRow="1">
                <a:tableStyleId>{21E4AEA4-8DFA-4A89-87EB-49C32662AFE0}</a:tableStyleId>
              </a:tblPr>
              <a:tblGrid>
                <a:gridCol w="4093369">
                  <a:extLst>
                    <a:ext uri="{9D8B030D-6E8A-4147-A177-3AD203B41FA5}">
                      <a16:colId xmlns:a16="http://schemas.microsoft.com/office/drawing/2014/main" val="4174040534"/>
                    </a:ext>
                  </a:extLst>
                </a:gridCol>
                <a:gridCol w="758031">
                  <a:extLst>
                    <a:ext uri="{9D8B030D-6E8A-4147-A177-3AD203B41FA5}">
                      <a16:colId xmlns:a16="http://schemas.microsoft.com/office/drawing/2014/main" val="3549966065"/>
                    </a:ext>
                  </a:extLst>
                </a:gridCol>
              </a:tblGrid>
              <a:tr h="231178">
                <a:tc>
                  <a:txBody>
                    <a:bodyPr/>
                    <a:lstStyle/>
                    <a:p>
                      <a:pPr>
                        <a:lnSpc>
                          <a:spcPct val="107000"/>
                        </a:lnSpc>
                        <a:spcAft>
                          <a:spcPts val="800"/>
                        </a:spcAft>
                      </a:pPr>
                      <a:r>
                        <a:rPr lang="en-GB" sz="1100" dirty="0">
                          <a:solidFill>
                            <a:srgbClr val="FFFFFF"/>
                          </a:solidFill>
                          <a:effectLst/>
                        </a:rPr>
                        <a:t> Occupation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pPr>
                      <a:r>
                        <a:rPr lang="en-GB" sz="1100">
                          <a:solidFill>
                            <a:srgbClr val="FFFFFF"/>
                          </a:solidFill>
                          <a:effectLst/>
                        </a:rPr>
                        <a:t>Self-employed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76207585"/>
                  </a:ext>
                </a:extLst>
              </a:tr>
              <a:tr h="231178">
                <a:tc>
                  <a:txBody>
                    <a:bodyPr/>
                    <a:lstStyle/>
                    <a:p>
                      <a:pPr>
                        <a:lnSpc>
                          <a:spcPct val="107000"/>
                        </a:lnSpc>
                        <a:spcAft>
                          <a:spcPts val="800"/>
                        </a:spcAft>
                      </a:pPr>
                      <a:r>
                        <a:rPr lang="en-GB"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Taxi and Cab Drivers and Chauffeurs</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r">
                        <a:lnSpc>
                          <a:spcPct val="107000"/>
                        </a:lnSpc>
                        <a:spcAft>
                          <a:spcPts val="800"/>
                        </a:spcAft>
                      </a:pPr>
                      <a:r>
                        <a:rPr lang="en-GB"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2,700 </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149517738"/>
                  </a:ext>
                </a:extLst>
              </a:tr>
              <a:tr h="231178">
                <a:tc>
                  <a:txBody>
                    <a:bodyPr/>
                    <a:lstStyle/>
                    <a:p>
                      <a:pPr>
                        <a:lnSpc>
                          <a:spcPct val="107000"/>
                        </a:lnSpc>
                        <a:spcAft>
                          <a:spcPts val="800"/>
                        </a:spcAft>
                      </a:pPr>
                      <a:r>
                        <a:rPr lang="en-GB"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Cleaners and Domestics</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r">
                        <a:lnSpc>
                          <a:spcPct val="107000"/>
                        </a:lnSpc>
                        <a:spcAft>
                          <a:spcPts val="800"/>
                        </a:spcAft>
                      </a:pPr>
                      <a:r>
                        <a:rPr lang="en-GB"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1,700 </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1309951031"/>
                  </a:ext>
                </a:extLst>
              </a:tr>
              <a:tr h="231178">
                <a:tc>
                  <a:txBody>
                    <a:bodyPr/>
                    <a:lstStyle/>
                    <a:p>
                      <a:pPr>
                        <a:lnSpc>
                          <a:spcPct val="107000"/>
                        </a:lnSpc>
                        <a:spcAft>
                          <a:spcPts val="800"/>
                        </a:spcAft>
                      </a:pPr>
                      <a:r>
                        <a:rPr lang="en-GB"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Carpenters and Joiners</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r">
                        <a:lnSpc>
                          <a:spcPct val="107000"/>
                        </a:lnSpc>
                        <a:spcAft>
                          <a:spcPts val="800"/>
                        </a:spcAft>
                      </a:pPr>
                      <a:r>
                        <a:rPr lang="en-GB"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1,600 </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368351109"/>
                  </a:ext>
                </a:extLst>
              </a:tr>
              <a:tr h="231178">
                <a:tc>
                  <a:txBody>
                    <a:bodyPr/>
                    <a:lstStyle/>
                    <a:p>
                      <a:pPr>
                        <a:lnSpc>
                          <a:spcPct val="107000"/>
                        </a:lnSpc>
                        <a:spcAft>
                          <a:spcPts val="800"/>
                        </a:spcAft>
                      </a:pPr>
                      <a:r>
                        <a:rPr lang="en-GB"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Hairdressers and Barbers</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r">
                        <a:lnSpc>
                          <a:spcPct val="107000"/>
                        </a:lnSpc>
                        <a:spcAft>
                          <a:spcPts val="800"/>
                        </a:spcAft>
                      </a:pPr>
                      <a:r>
                        <a:rPr lang="en-GB"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1,500 </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4060136796"/>
                  </a:ext>
                </a:extLst>
              </a:tr>
              <a:tr h="231178">
                <a:tc>
                  <a:txBody>
                    <a:bodyPr/>
                    <a:lstStyle/>
                    <a:p>
                      <a:pPr>
                        <a:lnSpc>
                          <a:spcPct val="107000"/>
                        </a:lnSpc>
                        <a:spcAft>
                          <a:spcPts val="800"/>
                        </a:spcAft>
                      </a:pPr>
                      <a:r>
                        <a:rPr lang="en-GB"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Gardeners and Landscape Gardeners</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r">
                        <a:lnSpc>
                          <a:spcPct val="107000"/>
                        </a:lnSpc>
                        <a:spcAft>
                          <a:spcPts val="800"/>
                        </a:spcAft>
                      </a:pPr>
                      <a:r>
                        <a:rPr lang="en-GB"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1,500 </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3488247564"/>
                  </a:ext>
                </a:extLst>
              </a:tr>
              <a:tr h="231178">
                <a:tc>
                  <a:txBody>
                    <a:bodyPr/>
                    <a:lstStyle/>
                    <a:p>
                      <a:pPr>
                        <a:lnSpc>
                          <a:spcPct val="107000"/>
                        </a:lnSpc>
                        <a:spcAft>
                          <a:spcPts val="800"/>
                        </a:spcAft>
                      </a:pPr>
                      <a:r>
                        <a:rPr lang="en-GB"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Painters and Decorators</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r">
                        <a:lnSpc>
                          <a:spcPct val="107000"/>
                        </a:lnSpc>
                        <a:spcAft>
                          <a:spcPts val="800"/>
                        </a:spcAft>
                      </a:pPr>
                      <a:r>
                        <a:rPr lang="en-GB"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1,400 </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002204261"/>
                  </a:ext>
                </a:extLst>
              </a:tr>
              <a:tr h="231178">
                <a:tc>
                  <a:txBody>
                    <a:bodyPr/>
                    <a:lstStyle/>
                    <a:p>
                      <a:pPr>
                        <a:lnSpc>
                          <a:spcPct val="107000"/>
                        </a:lnSpc>
                        <a:spcAft>
                          <a:spcPts val="800"/>
                        </a:spcAft>
                      </a:pPr>
                      <a:r>
                        <a:rPr lang="en-GB"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Shopkeepers and Proprietors – Wholesale and Retail</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r">
                        <a:lnSpc>
                          <a:spcPct val="107000"/>
                        </a:lnSpc>
                        <a:spcAft>
                          <a:spcPts val="800"/>
                        </a:spcAft>
                      </a:pPr>
                      <a:r>
                        <a:rPr lang="en-GB"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1,200 </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602056284"/>
                  </a:ext>
                </a:extLst>
              </a:tr>
              <a:tr h="231178">
                <a:tc>
                  <a:txBody>
                    <a:bodyPr/>
                    <a:lstStyle/>
                    <a:p>
                      <a:pPr>
                        <a:lnSpc>
                          <a:spcPct val="107000"/>
                        </a:lnSpc>
                        <a:spcAft>
                          <a:spcPts val="800"/>
                        </a:spcAft>
                      </a:pPr>
                      <a:r>
                        <a:rPr lang="en-GB"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Beauticians and Related Occupations</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r">
                        <a:lnSpc>
                          <a:spcPct val="107000"/>
                        </a:lnSpc>
                        <a:spcAft>
                          <a:spcPts val="800"/>
                        </a:spcAft>
                      </a:pPr>
                      <a:r>
                        <a:rPr lang="en-GB"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1,200 </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3068767644"/>
                  </a:ext>
                </a:extLst>
              </a:tr>
              <a:tr h="231178">
                <a:tc>
                  <a:txBody>
                    <a:bodyPr/>
                    <a:lstStyle/>
                    <a:p>
                      <a:pPr>
                        <a:lnSpc>
                          <a:spcPct val="107000"/>
                        </a:lnSpc>
                        <a:spcAft>
                          <a:spcPts val="800"/>
                        </a:spcAft>
                      </a:pPr>
                      <a:r>
                        <a:rPr lang="en-GB"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Animal Care Services Occupations </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r">
                        <a:lnSpc>
                          <a:spcPct val="107000"/>
                        </a:lnSpc>
                        <a:spcAft>
                          <a:spcPts val="800"/>
                        </a:spcAft>
                      </a:pPr>
                      <a:r>
                        <a:rPr lang="en-GB"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1,100 </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693280076"/>
                  </a:ext>
                </a:extLst>
              </a:tr>
              <a:tr h="231178">
                <a:tc>
                  <a:txBody>
                    <a:bodyPr/>
                    <a:lstStyle/>
                    <a:p>
                      <a:pPr>
                        <a:lnSpc>
                          <a:spcPct val="107000"/>
                        </a:lnSpc>
                        <a:spcAft>
                          <a:spcPts val="800"/>
                        </a:spcAft>
                      </a:pPr>
                      <a:r>
                        <a:rPr lang="en-GB"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Electricians and Electrical Fitters</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r">
                        <a:lnSpc>
                          <a:spcPct val="107000"/>
                        </a:lnSpc>
                        <a:spcAft>
                          <a:spcPts val="800"/>
                        </a:spcAft>
                      </a:pPr>
                      <a:r>
                        <a:rPr lang="en-GB"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1,100 </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4194653027"/>
                  </a:ext>
                </a:extLst>
              </a:tr>
              <a:tr h="231178">
                <a:tc>
                  <a:txBody>
                    <a:bodyPr/>
                    <a:lstStyle/>
                    <a:p>
                      <a:pPr>
                        <a:lnSpc>
                          <a:spcPct val="107000"/>
                        </a:lnSpc>
                        <a:spcAft>
                          <a:spcPts val="800"/>
                        </a:spcAft>
                      </a:pPr>
                      <a:r>
                        <a:rPr lang="en-GB"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Construction and Building Trades </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r">
                        <a:lnSpc>
                          <a:spcPct val="107000"/>
                        </a:lnSpc>
                        <a:spcAft>
                          <a:spcPts val="800"/>
                        </a:spcAft>
                      </a:pPr>
                      <a:r>
                        <a:rPr lang="en-GB"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1,100 </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3167166221"/>
                  </a:ext>
                </a:extLst>
              </a:tr>
              <a:tr h="231178">
                <a:tc>
                  <a:txBody>
                    <a:bodyPr/>
                    <a:lstStyle/>
                    <a:p>
                      <a:pPr>
                        <a:lnSpc>
                          <a:spcPct val="107000"/>
                        </a:lnSpc>
                        <a:spcAft>
                          <a:spcPts val="800"/>
                        </a:spcAft>
                      </a:pPr>
                      <a:r>
                        <a:rPr lang="en-GB"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Plumbers and Heating and Ventilating Engineers</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r">
                        <a:lnSpc>
                          <a:spcPct val="107000"/>
                        </a:lnSpc>
                        <a:spcAft>
                          <a:spcPts val="800"/>
                        </a:spcAft>
                      </a:pPr>
                      <a:r>
                        <a:rPr lang="en-GB"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900 </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1804060802"/>
                  </a:ext>
                </a:extLst>
              </a:tr>
              <a:tr h="231178">
                <a:tc>
                  <a:txBody>
                    <a:bodyPr/>
                    <a:lstStyle/>
                    <a:p>
                      <a:pPr>
                        <a:lnSpc>
                          <a:spcPct val="107000"/>
                        </a:lnSpc>
                        <a:spcAft>
                          <a:spcPts val="800"/>
                        </a:spcAft>
                      </a:pPr>
                      <a:r>
                        <a:rPr lang="en-GB"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Authors, Writers and Translators</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r">
                        <a:lnSpc>
                          <a:spcPct val="107000"/>
                        </a:lnSpc>
                        <a:spcAft>
                          <a:spcPts val="800"/>
                        </a:spcAft>
                      </a:pPr>
                      <a:r>
                        <a:rPr lang="en-GB"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900 </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1873942986"/>
                  </a:ext>
                </a:extLst>
              </a:tr>
              <a:tr h="231178">
                <a:tc>
                  <a:txBody>
                    <a:bodyPr/>
                    <a:lstStyle/>
                    <a:p>
                      <a:pPr>
                        <a:lnSpc>
                          <a:spcPct val="107000"/>
                        </a:lnSpc>
                        <a:spcAft>
                          <a:spcPts val="800"/>
                        </a:spcAft>
                      </a:pPr>
                      <a:r>
                        <a:rPr lang="en-GB"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Elementary Construction Occupations</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r">
                        <a:lnSpc>
                          <a:spcPct val="107000"/>
                        </a:lnSpc>
                        <a:spcAft>
                          <a:spcPts val="800"/>
                        </a:spcAft>
                      </a:pPr>
                      <a:r>
                        <a:rPr lang="en-GB"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800 </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4184919456"/>
                  </a:ext>
                </a:extLst>
              </a:tr>
              <a:tr h="231178">
                <a:tc>
                  <a:txBody>
                    <a:bodyPr/>
                    <a:lstStyle/>
                    <a:p>
                      <a:pPr>
                        <a:lnSpc>
                          <a:spcPct val="107000"/>
                        </a:lnSpc>
                        <a:spcAft>
                          <a:spcPts val="800"/>
                        </a:spcAft>
                      </a:pPr>
                      <a:r>
                        <a:rPr lang="en-GB"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Actors, Entertainers and Presenters</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r">
                        <a:lnSpc>
                          <a:spcPct val="107000"/>
                        </a:lnSpc>
                        <a:spcAft>
                          <a:spcPts val="800"/>
                        </a:spcAft>
                      </a:pPr>
                      <a:r>
                        <a:rPr lang="en-GB"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800 </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1722990441"/>
                  </a:ext>
                </a:extLst>
              </a:tr>
              <a:tr h="231178">
                <a:tc>
                  <a:txBody>
                    <a:bodyPr/>
                    <a:lstStyle/>
                    <a:p>
                      <a:pPr>
                        <a:lnSpc>
                          <a:spcPct val="107000"/>
                        </a:lnSpc>
                        <a:spcAft>
                          <a:spcPts val="800"/>
                        </a:spcAft>
                      </a:pPr>
                      <a:r>
                        <a:rPr lang="en-GB"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Bricklayers and Masons</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r">
                        <a:lnSpc>
                          <a:spcPct val="107000"/>
                        </a:lnSpc>
                        <a:spcAft>
                          <a:spcPts val="800"/>
                        </a:spcAft>
                      </a:pPr>
                      <a:r>
                        <a:rPr lang="en-GB"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700 </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091363571"/>
                  </a:ext>
                </a:extLst>
              </a:tr>
              <a:tr h="231178">
                <a:tc>
                  <a:txBody>
                    <a:bodyPr/>
                    <a:lstStyle/>
                    <a:p>
                      <a:pPr>
                        <a:lnSpc>
                          <a:spcPct val="107000"/>
                        </a:lnSpc>
                        <a:spcAft>
                          <a:spcPts val="800"/>
                        </a:spcAft>
                      </a:pPr>
                      <a:r>
                        <a:rPr lang="en-GB"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Photographers, Audio-visual and Broadcasting Equipment Operators</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r">
                        <a:lnSpc>
                          <a:spcPct val="107000"/>
                        </a:lnSpc>
                        <a:spcAft>
                          <a:spcPts val="800"/>
                        </a:spcAft>
                      </a:pPr>
                      <a:r>
                        <a:rPr lang="en-GB"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700 </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3858399522"/>
                  </a:ext>
                </a:extLst>
              </a:tr>
              <a:tr h="231178">
                <a:tc>
                  <a:txBody>
                    <a:bodyPr/>
                    <a:lstStyle/>
                    <a:p>
                      <a:pPr>
                        <a:lnSpc>
                          <a:spcPct val="107000"/>
                        </a:lnSpc>
                        <a:spcAft>
                          <a:spcPts val="800"/>
                        </a:spcAft>
                      </a:pPr>
                      <a:r>
                        <a:rPr lang="en-GB"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Childminders and Related Occupations</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r">
                        <a:lnSpc>
                          <a:spcPct val="107000"/>
                        </a:lnSpc>
                        <a:spcAft>
                          <a:spcPts val="800"/>
                        </a:spcAft>
                      </a:pPr>
                      <a:r>
                        <a:rPr lang="en-GB"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600 </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1387563019"/>
                  </a:ext>
                </a:extLst>
              </a:tr>
              <a:tr h="231178">
                <a:tc>
                  <a:txBody>
                    <a:bodyPr/>
                    <a:lstStyle/>
                    <a:p>
                      <a:pPr>
                        <a:lnSpc>
                          <a:spcPct val="107000"/>
                        </a:lnSpc>
                        <a:spcAft>
                          <a:spcPts val="800"/>
                        </a:spcAft>
                      </a:pPr>
                      <a:r>
                        <a:rPr lang="en-GB"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Van Drivers</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lgn="r">
                        <a:lnSpc>
                          <a:spcPct val="107000"/>
                        </a:lnSpc>
                        <a:spcAft>
                          <a:spcPts val="800"/>
                        </a:spcAft>
                      </a:pPr>
                      <a:r>
                        <a:rPr lang="en-GB"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600 </a:t>
                      </a:r>
                      <a:endParaRPr lang="en-GB"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845247828"/>
                  </a:ext>
                </a:extLst>
              </a:tr>
            </a:tbl>
          </a:graphicData>
        </a:graphic>
      </p:graphicFrame>
      <p:sp>
        <p:nvSpPr>
          <p:cNvPr id="6" name="TextBox 5">
            <a:extLst>
              <a:ext uri="{FF2B5EF4-FFF2-40B4-BE49-F238E27FC236}">
                <a16:creationId xmlns:a16="http://schemas.microsoft.com/office/drawing/2014/main" id="{466A38F4-C574-42C5-839F-FBB6CF8D1865}"/>
              </a:ext>
            </a:extLst>
          </p:cNvPr>
          <p:cNvSpPr txBox="1"/>
          <p:nvPr/>
        </p:nvSpPr>
        <p:spPr>
          <a:xfrm>
            <a:off x="66396" y="5749288"/>
            <a:ext cx="5047472" cy="276999"/>
          </a:xfrm>
          <a:prstGeom prst="rect">
            <a:avLst/>
          </a:prstGeom>
          <a:noFill/>
        </p:spPr>
        <p:txBody>
          <a:bodyPr wrap="square">
            <a:spAutoFit/>
          </a:bodyPr>
          <a:lstStyle/>
          <a:p>
            <a:r>
              <a:rPr lang="en-GB" sz="1200">
                <a:latin typeface="Calibri" panose="020F0502020204030204" pitchFamily="34" charset="0"/>
                <a:ea typeface="Times New Roman" panose="02020603050405020304" pitchFamily="18" charset="0"/>
              </a:rPr>
              <a:t>Estimates based on national data along with local data from EMSI Analyst </a:t>
            </a:r>
            <a:endParaRPr lang="en-GB" sz="1200"/>
          </a:p>
        </p:txBody>
      </p:sp>
    </p:spTree>
    <p:extLst>
      <p:ext uri="{BB962C8B-B14F-4D97-AF65-F5344CB8AC3E}">
        <p14:creationId xmlns:p14="http://schemas.microsoft.com/office/powerpoint/2010/main" val="2164330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2AF98B-4B83-4A86-8D5A-1BC6E0467932}"/>
              </a:ext>
            </a:extLst>
          </p:cNvPr>
          <p:cNvSpPr>
            <a:spLocks noGrp="1"/>
          </p:cNvSpPr>
          <p:nvPr>
            <p:ph type="title"/>
          </p:nvPr>
        </p:nvSpPr>
        <p:spPr>
          <a:xfrm>
            <a:off x="628650" y="2244455"/>
            <a:ext cx="7886700" cy="936368"/>
          </a:xfrm>
        </p:spPr>
        <p:txBody>
          <a:bodyPr>
            <a:normAutofit/>
          </a:bodyPr>
          <a:lstStyle/>
          <a:p>
            <a:r>
              <a:rPr lang="en-GB" b="1">
                <a:solidFill>
                  <a:srgbClr val="7030A0"/>
                </a:solidFill>
              </a:rPr>
              <a:t>Section 2: About the labour market </a:t>
            </a:r>
            <a:endParaRPr lang="en-GB"/>
          </a:p>
        </p:txBody>
      </p:sp>
    </p:spTree>
    <p:extLst>
      <p:ext uri="{BB962C8B-B14F-4D97-AF65-F5344CB8AC3E}">
        <p14:creationId xmlns:p14="http://schemas.microsoft.com/office/powerpoint/2010/main" val="3796120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CD814-ACA1-48E1-8AE4-AD1920AF49A2}"/>
              </a:ext>
            </a:extLst>
          </p:cNvPr>
          <p:cNvSpPr>
            <a:spLocks noGrp="1"/>
          </p:cNvSpPr>
          <p:nvPr>
            <p:ph type="title"/>
          </p:nvPr>
        </p:nvSpPr>
        <p:spPr>
          <a:xfrm>
            <a:off x="628650" y="411500"/>
            <a:ext cx="7886700" cy="936368"/>
          </a:xfrm>
        </p:spPr>
        <p:txBody>
          <a:bodyPr/>
          <a:lstStyle/>
          <a:p>
            <a:r>
              <a:rPr lang="en-GB" b="1">
                <a:solidFill>
                  <a:srgbClr val="00B0F0"/>
                </a:solidFill>
              </a:rPr>
              <a:t>What would you like to know? </a:t>
            </a:r>
            <a:endParaRPr lang="en-GB"/>
          </a:p>
        </p:txBody>
      </p:sp>
      <p:sp>
        <p:nvSpPr>
          <p:cNvPr id="3" name="Content Placeholder 2">
            <a:extLst>
              <a:ext uri="{FF2B5EF4-FFF2-40B4-BE49-F238E27FC236}">
                <a16:creationId xmlns:a16="http://schemas.microsoft.com/office/drawing/2014/main" id="{0D04D3EC-5367-49F9-9D39-FC7115742770}"/>
              </a:ext>
            </a:extLst>
          </p:cNvPr>
          <p:cNvSpPr>
            <a:spLocks noGrp="1"/>
          </p:cNvSpPr>
          <p:nvPr>
            <p:ph idx="1"/>
          </p:nvPr>
        </p:nvSpPr>
        <p:spPr/>
        <p:txBody>
          <a:bodyPr/>
          <a:lstStyle/>
          <a:p>
            <a:pPr marL="0" indent="0">
              <a:buNone/>
            </a:pPr>
            <a:r>
              <a:rPr lang="en-GB" b="1">
                <a:solidFill>
                  <a:srgbClr val="7030A0"/>
                </a:solidFill>
              </a:rPr>
              <a:t>At a glance</a:t>
            </a:r>
          </a:p>
          <a:p>
            <a:pPr marL="0" indent="0">
              <a:buNone/>
            </a:pPr>
            <a:endParaRPr lang="en-GB" b="1">
              <a:solidFill>
                <a:srgbClr val="7030A0"/>
              </a:solidFill>
            </a:endParaRPr>
          </a:p>
          <a:p>
            <a:r>
              <a:rPr lang="en-GB" sz="1600">
                <a:hlinkClick r:id="rId2" action="ppaction://hlinksldjump"/>
              </a:rPr>
              <a:t>Buckinghamshire’s labour market and skills strengths </a:t>
            </a:r>
            <a:endParaRPr lang="en-GB" sz="1600"/>
          </a:p>
          <a:p>
            <a:r>
              <a:rPr lang="en-GB" sz="1600">
                <a:hlinkClick r:id="rId3" action="ppaction://hlinksldjump"/>
              </a:rPr>
              <a:t>Buckinghamshire’s labour market and skills challenges</a:t>
            </a:r>
            <a:endParaRPr lang="en-GB" sz="1600"/>
          </a:p>
          <a:p>
            <a:endParaRPr lang="en-GB"/>
          </a:p>
        </p:txBody>
      </p:sp>
    </p:spTree>
    <p:extLst>
      <p:ext uri="{BB962C8B-B14F-4D97-AF65-F5344CB8AC3E}">
        <p14:creationId xmlns:p14="http://schemas.microsoft.com/office/powerpoint/2010/main" val="2946254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98A5F-AB7C-4AF4-A96E-D7269D6E018A}"/>
              </a:ext>
            </a:extLst>
          </p:cNvPr>
          <p:cNvSpPr>
            <a:spLocks noGrp="1"/>
          </p:cNvSpPr>
          <p:nvPr>
            <p:ph type="title"/>
          </p:nvPr>
        </p:nvSpPr>
        <p:spPr>
          <a:xfrm>
            <a:off x="137583" y="153188"/>
            <a:ext cx="8870950" cy="936368"/>
          </a:xfrm>
        </p:spPr>
        <p:txBody>
          <a:bodyPr>
            <a:normAutofit/>
          </a:bodyPr>
          <a:lstStyle/>
          <a:p>
            <a:r>
              <a:rPr lang="en-GB" sz="2400" b="1">
                <a:solidFill>
                  <a:schemeClr val="accent6"/>
                </a:solidFill>
              </a:rPr>
              <a:t>What levels of economic activity and inactivity are there within Buckinghamshire? </a:t>
            </a:r>
          </a:p>
        </p:txBody>
      </p:sp>
      <p:sp>
        <p:nvSpPr>
          <p:cNvPr id="6" name="TextBox 5">
            <a:extLst>
              <a:ext uri="{FF2B5EF4-FFF2-40B4-BE49-F238E27FC236}">
                <a16:creationId xmlns:a16="http://schemas.microsoft.com/office/drawing/2014/main" id="{74A6E95E-BA76-4940-9E5A-8CBBCA5D55FD}"/>
              </a:ext>
            </a:extLst>
          </p:cNvPr>
          <p:cNvSpPr txBox="1"/>
          <p:nvPr/>
        </p:nvSpPr>
        <p:spPr>
          <a:xfrm>
            <a:off x="5152643" y="5663137"/>
            <a:ext cx="4572000" cy="276999"/>
          </a:xfrm>
          <a:prstGeom prst="rect">
            <a:avLst/>
          </a:prstGeom>
          <a:noFill/>
        </p:spPr>
        <p:txBody>
          <a:bodyPr wrap="square">
            <a:spAutoFit/>
          </a:bodyPr>
          <a:lstStyle/>
          <a:p>
            <a:r>
              <a:rPr lang="en-GB" sz="1200" dirty="0">
                <a:latin typeface="Calibri" panose="020F0502020204030204" pitchFamily="34" charset="0"/>
                <a:ea typeface="Times New Roman" panose="02020603050405020304" pitchFamily="18" charset="0"/>
                <a:hlinkClick r:id="rId2"/>
              </a:rPr>
              <a:t>Source: Annual Population Survey (July 20 to June 2021), ONS </a:t>
            </a:r>
            <a:endParaRPr lang="en-GB" sz="1200" dirty="0"/>
          </a:p>
        </p:txBody>
      </p:sp>
      <p:pic>
        <p:nvPicPr>
          <p:cNvPr id="7" name="Picture 6" descr="Graphical user interface, application, website&#10;&#10;Description automatically generated">
            <a:extLst>
              <a:ext uri="{FF2B5EF4-FFF2-40B4-BE49-F238E27FC236}">
                <a16:creationId xmlns:a16="http://schemas.microsoft.com/office/drawing/2014/main" id="{3CEFCB8E-CEFC-40C7-BBA5-7F2664FB05D5}"/>
              </a:ext>
            </a:extLst>
          </p:cNvPr>
          <p:cNvPicPr>
            <a:picLocks noChangeAspect="1"/>
          </p:cNvPicPr>
          <p:nvPr/>
        </p:nvPicPr>
        <p:blipFill>
          <a:blip r:embed="rId3"/>
          <a:stretch>
            <a:fillRect/>
          </a:stretch>
        </p:blipFill>
        <p:spPr>
          <a:xfrm>
            <a:off x="2669346" y="677224"/>
            <a:ext cx="6519870" cy="3500716"/>
          </a:xfrm>
          <a:prstGeom prst="rect">
            <a:avLst/>
          </a:prstGeom>
        </p:spPr>
      </p:pic>
      <p:sp>
        <p:nvSpPr>
          <p:cNvPr id="4" name="TextBox 3">
            <a:extLst>
              <a:ext uri="{FF2B5EF4-FFF2-40B4-BE49-F238E27FC236}">
                <a16:creationId xmlns:a16="http://schemas.microsoft.com/office/drawing/2014/main" id="{DA64692E-F107-45E3-B7E2-4DFAAAB29B60}"/>
              </a:ext>
            </a:extLst>
          </p:cNvPr>
          <p:cNvSpPr txBox="1"/>
          <p:nvPr/>
        </p:nvSpPr>
        <p:spPr>
          <a:xfrm>
            <a:off x="137583" y="1185333"/>
            <a:ext cx="2588683" cy="1015663"/>
          </a:xfrm>
          <a:prstGeom prst="rect">
            <a:avLst/>
          </a:prstGeom>
          <a:noFill/>
          <a:ln w="12700">
            <a:solidFill>
              <a:schemeClr val="accent2"/>
            </a:solidFill>
          </a:ln>
        </p:spPr>
        <p:txBody>
          <a:bodyPr wrap="square" rtlCol="0">
            <a:spAutoFit/>
          </a:bodyPr>
          <a:lstStyle/>
          <a:p>
            <a:r>
              <a:rPr lang="en-GB" sz="1200" dirty="0">
                <a:effectLst/>
                <a:ea typeface="Calibri" panose="020F0502020204030204" pitchFamily="34" charset="0"/>
                <a:cs typeface="Arial" panose="020B0604020202020204" pitchFamily="34" charset="0"/>
              </a:rPr>
              <a:t>The big issue in the 2021 labour market was that as the economy picked up, there were fewer people available to work in Buckinghamshire than pre-pandemic. </a:t>
            </a:r>
            <a:endParaRPr lang="en-GB" sz="1200" dirty="0">
              <a:effectLst/>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B1B6E47-4D0F-4D8C-B44B-2E10107C06A3}"/>
              </a:ext>
            </a:extLst>
          </p:cNvPr>
          <p:cNvSpPr txBox="1"/>
          <p:nvPr/>
        </p:nvSpPr>
        <p:spPr>
          <a:xfrm>
            <a:off x="2949356" y="3904592"/>
            <a:ext cx="5099900" cy="1754326"/>
          </a:xfrm>
          <a:prstGeom prst="rect">
            <a:avLst/>
          </a:prstGeom>
          <a:noFill/>
          <a:ln w="12700">
            <a:solidFill>
              <a:schemeClr val="accent2"/>
            </a:solidFill>
          </a:ln>
        </p:spPr>
        <p:txBody>
          <a:bodyPr wrap="square" rtlCol="0">
            <a:spAutoFit/>
          </a:bodyPr>
          <a:lstStyle/>
          <a:p>
            <a:pPr marL="171450" indent="-171450">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Arial" panose="020B0604020202020204" pitchFamily="34" charset="0"/>
              </a:rPr>
              <a:t>Buckinghamshire’s </a:t>
            </a:r>
            <a:r>
              <a:rPr lang="en-GB" sz="1200" b="1" dirty="0">
                <a:solidFill>
                  <a:schemeClr val="accent2"/>
                </a:solidFill>
                <a:effectLst/>
                <a:latin typeface="Calibri" panose="020F0502020204030204" pitchFamily="34" charset="0"/>
                <a:ea typeface="Calibri" panose="020F0502020204030204" pitchFamily="34" charset="0"/>
                <a:cs typeface="Arial" panose="020B0604020202020204" pitchFamily="34" charset="0"/>
              </a:rPr>
              <a:t>employment rate </a:t>
            </a:r>
            <a:r>
              <a:rPr lang="en-GB" sz="1200" dirty="0">
                <a:effectLst/>
                <a:latin typeface="Calibri" panose="020F0502020204030204" pitchFamily="34" charset="0"/>
                <a:ea typeface="Calibri" panose="020F0502020204030204" pitchFamily="34" charset="0"/>
                <a:cs typeface="Arial" panose="020B0604020202020204" pitchFamily="34" charset="0"/>
              </a:rPr>
              <a:t>had been consistently higher than the national rate over the last 16 years.  </a:t>
            </a:r>
          </a:p>
          <a:p>
            <a:pPr marL="171450" indent="-171450">
              <a:buFont typeface="Arial" panose="020B0604020202020204" pitchFamily="34" charset="0"/>
              <a:buChar char="•"/>
            </a:pPr>
            <a:r>
              <a:rPr lang="en-GB" sz="1200" b="1" dirty="0">
                <a:solidFill>
                  <a:schemeClr val="accent2"/>
                </a:solidFill>
                <a:effectLst/>
                <a:latin typeface="Calibri" panose="020F0502020204030204" pitchFamily="34" charset="0"/>
                <a:ea typeface="Calibri" panose="020F0502020204030204" pitchFamily="34" charset="0"/>
                <a:cs typeface="Arial" panose="020B0604020202020204" pitchFamily="34" charset="0"/>
              </a:rPr>
              <a:t>Unemployment</a:t>
            </a:r>
            <a:r>
              <a:rPr lang="en-GB" sz="1200" dirty="0">
                <a:effectLst/>
                <a:latin typeface="Calibri" panose="020F0502020204030204" pitchFamily="34" charset="0"/>
                <a:ea typeface="Calibri" panose="020F0502020204030204" pitchFamily="34" charset="0"/>
                <a:cs typeface="Arial" panose="020B0604020202020204" pitchFamily="34" charset="0"/>
              </a:rPr>
              <a:t>, which is difficult to accurately measure within Buckinghamshire, is lower than the national average but </a:t>
            </a:r>
            <a:r>
              <a:rPr lang="en-GB" sz="1200" dirty="0">
                <a:latin typeface="Calibri" panose="020F0502020204030204" pitchFamily="34" charset="0"/>
                <a:ea typeface="Calibri" panose="020F0502020204030204" pitchFamily="34" charset="0"/>
                <a:cs typeface="Arial" panose="020B0604020202020204" pitchFamily="34" charset="0"/>
              </a:rPr>
              <a:t>pre-pandemic had</a:t>
            </a:r>
            <a:r>
              <a:rPr lang="en-GB" sz="1200" dirty="0">
                <a:effectLst/>
                <a:latin typeface="Calibri" panose="020F0502020204030204" pitchFamily="34" charset="0"/>
                <a:ea typeface="Calibri" panose="020F0502020204030204" pitchFamily="34" charset="0"/>
                <a:cs typeface="Arial" panose="020B0604020202020204" pitchFamily="34" charset="0"/>
              </a:rPr>
              <a:t> been rising since 2017. </a:t>
            </a:r>
          </a:p>
          <a:p>
            <a:pPr marL="171450" indent="-171450">
              <a:buFont typeface="Arial" panose="020B0604020202020204" pitchFamily="34" charset="0"/>
              <a:buChar char="•"/>
            </a:pPr>
            <a:r>
              <a:rPr lang="en-GB" sz="1200" dirty="0">
                <a:latin typeface="Calibri" panose="020F0502020204030204" pitchFamily="34" charset="0"/>
                <a:cs typeface="Arial" panose="020B0604020202020204" pitchFamily="34" charset="0"/>
              </a:rPr>
              <a:t>Of those who were </a:t>
            </a:r>
            <a:r>
              <a:rPr lang="en-GB" sz="1200" b="1" dirty="0">
                <a:solidFill>
                  <a:schemeClr val="accent2"/>
                </a:solidFill>
                <a:latin typeface="Calibri" panose="020F0502020204030204" pitchFamily="34" charset="0"/>
                <a:cs typeface="Arial" panose="020B0604020202020204" pitchFamily="34" charset="0"/>
              </a:rPr>
              <a:t>economically inactive</a:t>
            </a:r>
            <a:r>
              <a:rPr lang="en-GB" sz="1200" dirty="0">
                <a:latin typeface="Calibri" panose="020F0502020204030204" pitchFamily="34" charset="0"/>
                <a:cs typeface="Arial" panose="020B0604020202020204" pitchFamily="34" charset="0"/>
              </a:rPr>
              <a:t>, the majority do not want a job. </a:t>
            </a:r>
          </a:p>
          <a:p>
            <a:pPr marL="171450" indent="-171450">
              <a:buFont typeface="Arial" panose="020B0604020202020204" pitchFamily="34" charset="0"/>
              <a:buChar char="•"/>
            </a:pPr>
            <a:r>
              <a:rPr lang="en-GB" sz="1200" dirty="0">
                <a:latin typeface="Calibri" panose="020F0502020204030204" pitchFamily="34" charset="0"/>
                <a:cs typeface="Arial" panose="020B0604020202020204" pitchFamily="34" charset="0"/>
              </a:rPr>
              <a:t>In total, in 2021 there were approximately 22,000 working age residents who were </a:t>
            </a:r>
            <a:r>
              <a:rPr lang="en-GB" sz="1200" b="1" dirty="0">
                <a:solidFill>
                  <a:schemeClr val="accent2"/>
                </a:solidFill>
                <a:latin typeface="Calibri" panose="020F0502020204030204" pitchFamily="34" charset="0"/>
                <a:cs typeface="Arial" panose="020B0604020202020204" pitchFamily="34" charset="0"/>
              </a:rPr>
              <a:t>not working but wanted a job</a:t>
            </a:r>
            <a:r>
              <a:rPr lang="en-GB" sz="1200" dirty="0">
                <a:latin typeface="Calibri" panose="020F0502020204030204" pitchFamily="34" charset="0"/>
                <a:cs typeface="Arial" panose="020B0604020202020204" pitchFamily="34" charset="0"/>
              </a:rPr>
              <a:t> (unemployed people plus those who were inactive but wanted a job). </a:t>
            </a:r>
            <a:endParaRPr lang="en-GB" sz="1000" dirty="0"/>
          </a:p>
        </p:txBody>
      </p:sp>
      <p:sp>
        <p:nvSpPr>
          <p:cNvPr id="10" name="TextBox 9">
            <a:extLst>
              <a:ext uri="{FF2B5EF4-FFF2-40B4-BE49-F238E27FC236}">
                <a16:creationId xmlns:a16="http://schemas.microsoft.com/office/drawing/2014/main" id="{9C58A7C8-26C3-417A-BD17-13889044DF2D}"/>
              </a:ext>
            </a:extLst>
          </p:cNvPr>
          <p:cNvSpPr txBox="1"/>
          <p:nvPr/>
        </p:nvSpPr>
        <p:spPr>
          <a:xfrm>
            <a:off x="137584" y="2336314"/>
            <a:ext cx="2588682" cy="3600986"/>
          </a:xfrm>
          <a:prstGeom prst="rect">
            <a:avLst/>
          </a:prstGeom>
          <a:noFill/>
          <a:ln w="12700">
            <a:solidFill>
              <a:schemeClr val="accent2"/>
            </a:solidFill>
          </a:ln>
        </p:spPr>
        <p:txBody>
          <a:bodyPr wrap="square" rtlCol="0">
            <a:spAutoFit/>
          </a:bodyPr>
          <a:lstStyle/>
          <a:p>
            <a:r>
              <a:rPr lang="en-GB" sz="1200" dirty="0">
                <a:effectLst/>
                <a:ea typeface="Calibri" panose="020F0502020204030204" pitchFamily="34" charset="0"/>
                <a:cs typeface="Arial" panose="020B0604020202020204" pitchFamily="34" charset="0"/>
              </a:rPr>
              <a:t>The proportion of working age residents deemed to be economically inactive rose from 16% to 20% between the year to June 2020 and the year to June 2021. Reasons included: more people than normal taking early retirement; more young people than normal remaining in education rather than entering the workplace; some people (particularly those with health conditions) leaving the labour market due to Covid-19 fears; and some non-UK nationals returned home. These trends cumulatively led to there being around 12,000 fewer Buckinghamshire residents being available to work in the year to June 2021 than pre-pandemic.</a:t>
            </a:r>
            <a:r>
              <a:rPr lang="en-GB" sz="1200" dirty="0">
                <a:effectLst/>
              </a:rPr>
              <a:t> </a:t>
            </a:r>
            <a:endParaRPr lang="en-GB" sz="12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39618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E252C-9D45-48BC-B421-9F8666F04E3C}"/>
              </a:ext>
            </a:extLst>
          </p:cNvPr>
          <p:cNvSpPr>
            <a:spLocks noGrp="1"/>
          </p:cNvSpPr>
          <p:nvPr>
            <p:ph type="title"/>
          </p:nvPr>
        </p:nvSpPr>
        <p:spPr>
          <a:xfrm>
            <a:off x="179070" y="68521"/>
            <a:ext cx="8393430" cy="936368"/>
          </a:xfrm>
        </p:spPr>
        <p:txBody>
          <a:bodyPr>
            <a:normAutofit/>
          </a:bodyPr>
          <a:lstStyle/>
          <a:p>
            <a:r>
              <a:rPr lang="en-GB" sz="2400" b="1">
                <a:solidFill>
                  <a:schemeClr val="accent2"/>
                </a:solidFill>
              </a:rPr>
              <a:t>How has Covid-19 affected unemployment in Buckinghamshire? </a:t>
            </a:r>
          </a:p>
        </p:txBody>
      </p:sp>
      <p:sp>
        <p:nvSpPr>
          <p:cNvPr id="3" name="TextBox 2">
            <a:extLst>
              <a:ext uri="{FF2B5EF4-FFF2-40B4-BE49-F238E27FC236}">
                <a16:creationId xmlns:a16="http://schemas.microsoft.com/office/drawing/2014/main" id="{10CCD588-77C3-4993-A5E6-B9BD48FC9A8F}"/>
              </a:ext>
            </a:extLst>
          </p:cNvPr>
          <p:cNvSpPr txBox="1"/>
          <p:nvPr/>
        </p:nvSpPr>
        <p:spPr>
          <a:xfrm>
            <a:off x="179070" y="1623037"/>
            <a:ext cx="5604510" cy="3231654"/>
          </a:xfrm>
          <a:prstGeom prst="rect">
            <a:avLst/>
          </a:prstGeom>
          <a:noFill/>
          <a:ln w="12700">
            <a:solidFill>
              <a:schemeClr val="accent2"/>
            </a:solidFill>
          </a:ln>
        </p:spPr>
        <p:txBody>
          <a:bodyPr wrap="square" rtlCol="0">
            <a:spAutoFit/>
          </a:bodyPr>
          <a:lstStyle/>
          <a:p>
            <a:r>
              <a:rPr lang="en-GB" sz="1200" dirty="0"/>
              <a:t>It has historically been difficult to accurately measure how many Buckinghamshire residents are unemployed.  </a:t>
            </a:r>
          </a:p>
          <a:p>
            <a:endParaRPr lang="en-GB" sz="1200" dirty="0"/>
          </a:p>
          <a:p>
            <a:r>
              <a:rPr lang="en-GB" sz="1200" b="1" dirty="0">
                <a:solidFill>
                  <a:schemeClr val="accent2"/>
                </a:solidFill>
              </a:rPr>
              <a:t>Why? </a:t>
            </a:r>
          </a:p>
          <a:p>
            <a:endParaRPr lang="en-GB" sz="1200" dirty="0"/>
          </a:p>
          <a:p>
            <a:r>
              <a:rPr lang="en-GB" sz="1200" dirty="0"/>
              <a:t>In the UK, unemployment is measured using data collected from the ONS </a:t>
            </a:r>
            <a:r>
              <a:rPr lang="en-GB" sz="1200" b="1" dirty="0">
                <a:solidFill>
                  <a:schemeClr val="accent6"/>
                </a:solidFill>
              </a:rPr>
              <a:t>Annual Population Survey (APS)</a:t>
            </a:r>
            <a:r>
              <a:rPr lang="en-GB" sz="1200" dirty="0"/>
              <a:t>.  The sample size for Buckinghamshire is pretty small, which results in estimates that are not particularly reliable.</a:t>
            </a:r>
          </a:p>
          <a:p>
            <a:endParaRPr lang="en-GB" sz="1200" dirty="0"/>
          </a:p>
          <a:p>
            <a:r>
              <a:rPr lang="en-GB" sz="1200" dirty="0"/>
              <a:t>The estimates are based on data collected over a 12-month period and there are a few months between collection and publication. In March 2021 for example, the latest published data covered the period October 2019 to September 2020.   It therefore included some data collected pre-Covid and some data collected during the Covid-19 pandemic.  </a:t>
            </a:r>
          </a:p>
          <a:p>
            <a:endParaRPr lang="en-GB" sz="1200" dirty="0"/>
          </a:p>
          <a:p>
            <a:r>
              <a:rPr lang="en-GB" sz="1200" dirty="0"/>
              <a:t>Local unemployment data derived from the APS is therefore not particularly reliable and is not timely enough to measure the impact of Covid-19 in real or near time. </a:t>
            </a:r>
          </a:p>
        </p:txBody>
      </p:sp>
      <p:sp>
        <p:nvSpPr>
          <p:cNvPr id="4" name="Rectangle: Rounded Corners 3">
            <a:extLst>
              <a:ext uri="{FF2B5EF4-FFF2-40B4-BE49-F238E27FC236}">
                <a16:creationId xmlns:a16="http://schemas.microsoft.com/office/drawing/2014/main" id="{E42523EE-C61F-421C-A68A-1E3F727873C6}"/>
              </a:ext>
            </a:extLst>
          </p:cNvPr>
          <p:cNvSpPr/>
          <p:nvPr/>
        </p:nvSpPr>
        <p:spPr>
          <a:xfrm>
            <a:off x="6145530" y="1984302"/>
            <a:ext cx="2819400" cy="2509124"/>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rPr>
              <a:t>Definitions</a:t>
            </a:r>
          </a:p>
          <a:p>
            <a:pPr algn="ctr"/>
            <a:endParaRPr lang="en-GB" sz="1200" dirty="0">
              <a:solidFill>
                <a:schemeClr val="bg1"/>
              </a:solidFill>
            </a:endParaRPr>
          </a:p>
          <a:p>
            <a:pPr algn="ctr"/>
            <a:r>
              <a:rPr lang="en-GB" sz="1200" dirty="0">
                <a:solidFill>
                  <a:schemeClr val="bg1"/>
                </a:solidFill>
              </a:rPr>
              <a:t>Someone is officially classified as being unemployed if they do not have a job, have been actively seeking work for at least four weeks and are available to start work within the next two weeks.</a:t>
            </a:r>
          </a:p>
          <a:p>
            <a:pPr algn="ctr"/>
            <a:endParaRPr lang="en-GB" sz="1200" dirty="0">
              <a:solidFill>
                <a:schemeClr val="bg1"/>
              </a:solidFill>
            </a:endParaRPr>
          </a:p>
          <a:p>
            <a:pPr algn="ctr"/>
            <a:r>
              <a:rPr lang="en-GB" sz="1200" dirty="0">
                <a:solidFill>
                  <a:schemeClr val="bg1"/>
                </a:solidFill>
              </a:rPr>
              <a:t>The </a:t>
            </a:r>
            <a:r>
              <a:rPr lang="en-GB" sz="1200" b="1" dirty="0">
                <a:solidFill>
                  <a:schemeClr val="bg1"/>
                </a:solidFill>
              </a:rPr>
              <a:t>unemployment rate </a:t>
            </a:r>
            <a:r>
              <a:rPr lang="en-GB" sz="1200" dirty="0">
                <a:solidFill>
                  <a:schemeClr val="bg1"/>
                </a:solidFill>
              </a:rPr>
              <a:t>is the number of people who are unemployed divided by the number of people who are economically active.   </a:t>
            </a:r>
          </a:p>
        </p:txBody>
      </p:sp>
    </p:spTree>
    <p:extLst>
      <p:ext uri="{BB962C8B-B14F-4D97-AF65-F5344CB8AC3E}">
        <p14:creationId xmlns:p14="http://schemas.microsoft.com/office/powerpoint/2010/main" val="10977717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C570A-9B7C-4D4C-A5CB-D4FD3731F9E6}"/>
              </a:ext>
            </a:extLst>
          </p:cNvPr>
          <p:cNvSpPr>
            <a:spLocks noGrp="1"/>
          </p:cNvSpPr>
          <p:nvPr>
            <p:ph type="title"/>
          </p:nvPr>
        </p:nvSpPr>
        <p:spPr>
          <a:xfrm>
            <a:off x="140970" y="198061"/>
            <a:ext cx="8568690" cy="571559"/>
          </a:xfrm>
        </p:spPr>
        <p:txBody>
          <a:bodyPr>
            <a:normAutofit/>
          </a:bodyPr>
          <a:lstStyle/>
          <a:p>
            <a:r>
              <a:rPr lang="en-GB" sz="2400" b="1">
                <a:solidFill>
                  <a:schemeClr val="accent6"/>
                </a:solidFill>
              </a:rPr>
              <a:t>How has unemployment in Buckinghamshire changed over time? </a:t>
            </a:r>
          </a:p>
        </p:txBody>
      </p:sp>
      <p:graphicFrame>
        <p:nvGraphicFramePr>
          <p:cNvPr id="3" name="Chart 2">
            <a:extLst>
              <a:ext uri="{FF2B5EF4-FFF2-40B4-BE49-F238E27FC236}">
                <a16:creationId xmlns:a16="http://schemas.microsoft.com/office/drawing/2014/main" id="{0F05DFDC-4559-4EAF-9394-9C0045E52461}"/>
              </a:ext>
            </a:extLst>
          </p:cNvPr>
          <p:cNvGraphicFramePr>
            <a:graphicFrameLocks/>
          </p:cNvGraphicFramePr>
          <p:nvPr>
            <p:extLst>
              <p:ext uri="{D42A27DB-BD31-4B8C-83A1-F6EECF244321}">
                <p14:modId xmlns:p14="http://schemas.microsoft.com/office/powerpoint/2010/main" val="1802542470"/>
              </p:ext>
            </p:extLst>
          </p:nvPr>
        </p:nvGraphicFramePr>
        <p:xfrm>
          <a:off x="137583" y="1680800"/>
          <a:ext cx="7724372" cy="3996467"/>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83CE9193-DC3C-4923-93E6-43F830CAA7EB}"/>
              </a:ext>
            </a:extLst>
          </p:cNvPr>
          <p:cNvSpPr txBox="1"/>
          <p:nvPr/>
        </p:nvSpPr>
        <p:spPr>
          <a:xfrm>
            <a:off x="704220" y="903734"/>
            <a:ext cx="4225757" cy="646331"/>
          </a:xfrm>
          <a:prstGeom prst="rect">
            <a:avLst/>
          </a:prstGeom>
          <a:noFill/>
          <a:ln w="12700">
            <a:solidFill>
              <a:schemeClr val="accent6"/>
            </a:solidFill>
          </a:ln>
        </p:spPr>
        <p:txBody>
          <a:bodyPr wrap="square" rtlCol="0">
            <a:spAutoFit/>
          </a:bodyPr>
          <a:lstStyle/>
          <a:p>
            <a:r>
              <a:rPr lang="en-GB" sz="1200" dirty="0"/>
              <a:t>This chart shows how the unemployment rate in Buckinghamshire is estimated to have changed over the last 16 years, in comparison to the national average.  </a:t>
            </a:r>
          </a:p>
        </p:txBody>
      </p:sp>
      <p:sp>
        <p:nvSpPr>
          <p:cNvPr id="5" name="TextBox 4">
            <a:extLst>
              <a:ext uri="{FF2B5EF4-FFF2-40B4-BE49-F238E27FC236}">
                <a16:creationId xmlns:a16="http://schemas.microsoft.com/office/drawing/2014/main" id="{60FAF952-DFEC-407C-8124-14FAED0CC94D}"/>
              </a:ext>
            </a:extLst>
          </p:cNvPr>
          <p:cNvSpPr txBox="1"/>
          <p:nvPr/>
        </p:nvSpPr>
        <p:spPr>
          <a:xfrm>
            <a:off x="0" y="5677267"/>
            <a:ext cx="4572000" cy="276999"/>
          </a:xfrm>
          <a:prstGeom prst="rect">
            <a:avLst/>
          </a:prstGeom>
          <a:noFill/>
        </p:spPr>
        <p:txBody>
          <a:bodyPr wrap="square">
            <a:spAutoFit/>
          </a:bodyPr>
          <a:lstStyle/>
          <a:p>
            <a:r>
              <a:rPr lang="en-GB" sz="1200" dirty="0">
                <a:latin typeface="Calibri" panose="020F0502020204030204" pitchFamily="34" charset="0"/>
                <a:ea typeface="Times New Roman" panose="02020603050405020304" pitchFamily="18" charset="0"/>
                <a:hlinkClick r:id="rId3"/>
              </a:rPr>
              <a:t>Source: Annual Population Survey (July 2020 to June 2021), ONS </a:t>
            </a:r>
            <a:endParaRPr lang="en-GB" sz="1200" dirty="0"/>
          </a:p>
        </p:txBody>
      </p:sp>
      <p:sp>
        <p:nvSpPr>
          <p:cNvPr id="7" name="TextBox 6">
            <a:extLst>
              <a:ext uri="{FF2B5EF4-FFF2-40B4-BE49-F238E27FC236}">
                <a16:creationId xmlns:a16="http://schemas.microsoft.com/office/drawing/2014/main" id="{28BF8583-143B-448B-B7A7-5561E082F6D4}"/>
              </a:ext>
            </a:extLst>
          </p:cNvPr>
          <p:cNvSpPr txBox="1"/>
          <p:nvPr/>
        </p:nvSpPr>
        <p:spPr>
          <a:xfrm>
            <a:off x="5483533" y="988302"/>
            <a:ext cx="3226127" cy="1384995"/>
          </a:xfrm>
          <a:prstGeom prst="rect">
            <a:avLst/>
          </a:prstGeom>
          <a:noFill/>
          <a:ln>
            <a:solidFill>
              <a:schemeClr val="accent6"/>
            </a:solidFill>
          </a:ln>
        </p:spPr>
        <p:txBody>
          <a:bodyPr wrap="square">
            <a:spAutoFit/>
          </a:bodyPr>
          <a:lstStyle/>
          <a:p>
            <a:r>
              <a:rPr lang="en-GB" sz="1200" dirty="0"/>
              <a:t>Buckinghamshire’s unemployment rate over the last decade and a half has been lower than the national average.  Overall, it has tracked national trends but at a lower level, rising following the Great Recession and falling to its lowest rate in recent years in 2019.  The latest rising tend reflects the impact of the Covid-19 pandemic. </a:t>
            </a:r>
          </a:p>
        </p:txBody>
      </p:sp>
    </p:spTree>
    <p:extLst>
      <p:ext uri="{BB962C8B-B14F-4D97-AF65-F5344CB8AC3E}">
        <p14:creationId xmlns:p14="http://schemas.microsoft.com/office/powerpoint/2010/main" val="20018442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B319D-8B4D-4771-97A0-D517ED106315}"/>
              </a:ext>
            </a:extLst>
          </p:cNvPr>
          <p:cNvSpPr>
            <a:spLocks noGrp="1"/>
          </p:cNvSpPr>
          <p:nvPr>
            <p:ph type="title"/>
          </p:nvPr>
        </p:nvSpPr>
        <p:spPr>
          <a:xfrm>
            <a:off x="139065" y="99001"/>
            <a:ext cx="8865870" cy="936368"/>
          </a:xfrm>
        </p:spPr>
        <p:txBody>
          <a:bodyPr>
            <a:normAutofit/>
          </a:bodyPr>
          <a:lstStyle/>
          <a:p>
            <a:r>
              <a:rPr lang="en-GB" sz="2400" b="1">
                <a:solidFill>
                  <a:schemeClr val="accent6"/>
                </a:solidFill>
              </a:rPr>
              <a:t>How many people in Buckinghamshire are claiming unemployment related benefits? </a:t>
            </a:r>
          </a:p>
        </p:txBody>
      </p:sp>
      <p:sp>
        <p:nvSpPr>
          <p:cNvPr id="3" name="TextBox 2">
            <a:extLst>
              <a:ext uri="{FF2B5EF4-FFF2-40B4-BE49-F238E27FC236}">
                <a16:creationId xmlns:a16="http://schemas.microsoft.com/office/drawing/2014/main" id="{9C8F8776-E57F-4987-8E62-2B82C9CC587A}"/>
              </a:ext>
            </a:extLst>
          </p:cNvPr>
          <p:cNvSpPr txBox="1"/>
          <p:nvPr/>
        </p:nvSpPr>
        <p:spPr>
          <a:xfrm>
            <a:off x="139064" y="1165860"/>
            <a:ext cx="8745855" cy="4339650"/>
          </a:xfrm>
          <a:prstGeom prst="rect">
            <a:avLst/>
          </a:prstGeom>
          <a:noFill/>
          <a:ln w="12700">
            <a:solidFill>
              <a:schemeClr val="accent6"/>
            </a:solidFill>
          </a:ln>
        </p:spPr>
        <p:txBody>
          <a:bodyPr wrap="square" rtlCol="0">
            <a:spAutoFit/>
          </a:bodyPr>
          <a:lstStyle/>
          <a:p>
            <a:r>
              <a:rPr lang="en-GB" sz="1200">
                <a:effectLst/>
                <a:ea typeface="Calibri" panose="020F0502020204030204" pitchFamily="34" charset="0"/>
                <a:cs typeface="Arial" panose="020B0604020202020204" pitchFamily="34" charset="0"/>
              </a:rPr>
              <a:t>The </a:t>
            </a:r>
            <a:r>
              <a:rPr lang="en-GB" sz="1200" b="1">
                <a:solidFill>
                  <a:schemeClr val="accent6"/>
                </a:solidFill>
                <a:effectLst/>
                <a:ea typeface="Calibri" panose="020F0502020204030204" pitchFamily="34" charset="0"/>
                <a:cs typeface="Arial" panose="020B0604020202020204" pitchFamily="34" charset="0"/>
              </a:rPr>
              <a:t>Claimant Count </a:t>
            </a:r>
            <a:r>
              <a:rPr lang="en-GB" sz="1200" b="0" i="0">
                <a:effectLst/>
                <a:cs typeface="Arial" panose="020B0604020202020204" pitchFamily="34" charset="0"/>
              </a:rPr>
              <a:t>combines the number of people claiming Jobseeker's Allowance with those who claim Universal Credit and are required to seek work and be available for work. </a:t>
            </a:r>
          </a:p>
          <a:p>
            <a:endParaRPr lang="en-GB" sz="1200">
              <a:effectLst/>
              <a:ea typeface="Calibri" panose="020F0502020204030204" pitchFamily="34" charset="0"/>
              <a:cs typeface="Arial" panose="020B0604020202020204" pitchFamily="34" charset="0"/>
            </a:endParaRPr>
          </a:p>
          <a:p>
            <a:r>
              <a:rPr lang="en-GB" sz="1200">
                <a:effectLst/>
                <a:ea typeface="Calibri" panose="020F0502020204030204" pitchFamily="34" charset="0"/>
                <a:cs typeface="Arial" panose="020B0604020202020204" pitchFamily="34" charset="0"/>
              </a:rPr>
              <a:t>Whilst the Claimant Count is not a measure of unemployment, it is a </a:t>
            </a:r>
            <a:r>
              <a:rPr lang="en-GB" sz="1200" b="1">
                <a:solidFill>
                  <a:schemeClr val="accent6"/>
                </a:solidFill>
                <a:effectLst/>
                <a:ea typeface="Calibri" panose="020F0502020204030204" pitchFamily="34" charset="0"/>
                <a:cs typeface="Arial" panose="020B0604020202020204" pitchFamily="34" charset="0"/>
              </a:rPr>
              <a:t>useful proxy at the local level </a:t>
            </a:r>
            <a:r>
              <a:rPr lang="en-GB" sz="1200">
                <a:effectLst/>
                <a:ea typeface="Calibri" panose="020F0502020204030204" pitchFamily="34" charset="0"/>
                <a:cs typeface="Arial" panose="020B0604020202020204" pitchFamily="34" charset="0"/>
              </a:rPr>
              <a:t>as it is based on administrative data rather than survey estimates.  It is also a timely measure</a:t>
            </a:r>
            <a:r>
              <a:rPr lang="en-GB" sz="1200">
                <a:ea typeface="Calibri" panose="020F0502020204030204" pitchFamily="34" charset="0"/>
                <a:cs typeface="Arial" panose="020B0604020202020204" pitchFamily="34" charset="0"/>
              </a:rPr>
              <a:t> as d</a:t>
            </a:r>
            <a:r>
              <a:rPr lang="en-GB" sz="1200">
                <a:effectLst/>
                <a:ea typeface="Calibri" panose="020F0502020204030204" pitchFamily="34" charset="0"/>
                <a:cs typeface="Arial" panose="020B0604020202020204" pitchFamily="34" charset="0"/>
              </a:rPr>
              <a:t>ata is released on a monthly basis.  Data released in the second week in April 2021, for example, measures the number of claimants in the month to the second week in March 2021.</a:t>
            </a:r>
          </a:p>
          <a:p>
            <a:endParaRPr lang="en-GB" sz="1200">
              <a:ea typeface="Calibri" panose="020F0502020204030204" pitchFamily="34" charset="0"/>
              <a:cs typeface="Arial" panose="020B0604020202020204" pitchFamily="34" charset="0"/>
            </a:endParaRPr>
          </a:p>
          <a:p>
            <a:r>
              <a:rPr lang="en-GB" sz="1200">
                <a:effectLst/>
                <a:ea typeface="Calibri" panose="020F0502020204030204" pitchFamily="34" charset="0"/>
                <a:cs typeface="Arial" panose="020B0604020202020204" pitchFamily="34" charset="0"/>
              </a:rPr>
              <a:t>Some things to bear in mind when </a:t>
            </a:r>
            <a:r>
              <a:rPr lang="en-GB" sz="1200">
                <a:ea typeface="Calibri" panose="020F0502020204030204" pitchFamily="34" charset="0"/>
                <a:cs typeface="Arial" panose="020B0604020202020204" pitchFamily="34" charset="0"/>
              </a:rPr>
              <a:t>using Claimant Count data: </a:t>
            </a:r>
          </a:p>
          <a:p>
            <a:endParaRPr lang="en-GB" sz="1200">
              <a:effectLst/>
              <a:ea typeface="Calibri" panose="020F0502020204030204" pitchFamily="34" charset="0"/>
              <a:cs typeface="Arial" panose="020B0604020202020204" pitchFamily="34" charset="0"/>
            </a:endParaRPr>
          </a:p>
          <a:p>
            <a:pPr marL="228600" indent="-228600">
              <a:buAutoNum type="arabicPeriod"/>
            </a:pPr>
            <a:r>
              <a:rPr lang="en-GB" sz="1200" b="1">
                <a:solidFill>
                  <a:schemeClr val="accent6"/>
                </a:solidFill>
                <a:effectLst/>
                <a:ea typeface="Calibri" panose="020F0502020204030204" pitchFamily="34" charset="0"/>
                <a:cs typeface="Arial" panose="020B0604020202020204" pitchFamily="34" charset="0"/>
              </a:rPr>
              <a:t>Not all those who are unemployed claim benefits</a:t>
            </a:r>
            <a:r>
              <a:rPr lang="en-GB" sz="1200">
                <a:ea typeface="Calibri" panose="020F0502020204030204" pitchFamily="34" charset="0"/>
                <a:cs typeface="Arial" panose="020B0604020202020204" pitchFamily="34" charset="0"/>
              </a:rPr>
              <a:t>.  This is l</a:t>
            </a:r>
            <a:r>
              <a:rPr lang="en-GB" sz="1200" b="0" i="0">
                <a:effectLst/>
                <a:cs typeface="Arial" panose="020B0604020202020204" pitchFamily="34" charset="0"/>
              </a:rPr>
              <a:t>argely due to people finding new work quickly or having other sources of financial support (such as a partner’s income, a redundancy payoff or savings). </a:t>
            </a:r>
          </a:p>
          <a:p>
            <a:pPr marL="228600" indent="-228600">
              <a:buFontTx/>
              <a:buAutoNum type="arabicPeriod"/>
            </a:pPr>
            <a:r>
              <a:rPr lang="en-GB" sz="1200">
                <a:ea typeface="Calibri" panose="020F0502020204030204" pitchFamily="34" charset="0"/>
                <a:cs typeface="Arial" panose="020B0604020202020204" pitchFamily="34" charset="0"/>
              </a:rPr>
              <a:t>In normal (non-pandemic) times, it is estimated that around 55% of unemployed Buckinghamshire residents claim benefits and are therefore counted within the Claimant Count.  A much lower proportion than the national average. </a:t>
            </a:r>
            <a:endParaRPr lang="en-GB" sz="1200" b="0" i="0">
              <a:effectLst/>
              <a:cs typeface="Arial" panose="020B0604020202020204" pitchFamily="34" charset="0"/>
            </a:endParaRPr>
          </a:p>
          <a:p>
            <a:pPr marL="228600" indent="-228600">
              <a:buFontTx/>
              <a:buAutoNum type="arabicPeriod"/>
            </a:pPr>
            <a:r>
              <a:rPr lang="en-GB" sz="1200" b="1">
                <a:solidFill>
                  <a:schemeClr val="accent6"/>
                </a:solidFill>
                <a:ea typeface="Calibri" panose="020F0502020204030204" pitchFamily="34" charset="0"/>
                <a:cs typeface="Arial" panose="020B0604020202020204" pitchFamily="34" charset="0"/>
              </a:rPr>
              <a:t>Not all those counted within the Claimant Count are unemployed</a:t>
            </a:r>
            <a:r>
              <a:rPr lang="en-GB" sz="1200">
                <a:ea typeface="Calibri" panose="020F0502020204030204" pitchFamily="34" charset="0"/>
                <a:cs typeface="Arial" panose="020B0604020202020204" pitchFamily="34" charset="0"/>
              </a:rPr>
              <a:t>. Some are working a small number of hours and / or are earning a low income. Changes made at the beginning of the pandemic means that more people are eligible for the Claimant Count than previously. </a:t>
            </a:r>
          </a:p>
          <a:p>
            <a:endParaRPr lang="en-GB" sz="1200">
              <a:cs typeface="Arial" panose="020B0604020202020204" pitchFamily="34" charset="0"/>
            </a:endParaRPr>
          </a:p>
          <a:p>
            <a:r>
              <a:rPr lang="en-GB" sz="1200">
                <a:effectLst/>
                <a:ea typeface="Calibri" panose="020F0502020204030204" pitchFamily="34" charset="0"/>
                <a:cs typeface="Arial" panose="020B0604020202020204" pitchFamily="34" charset="0"/>
              </a:rPr>
              <a:t>Due to the phased nature of recent changes to the benefits system, the Claimant Count cannot be used to accurately measure historical trends. To deal with this issue, the Department for Work and Pensions (DWP) publish the </a:t>
            </a:r>
            <a:r>
              <a:rPr lang="en-GB" sz="1200">
                <a:effectLst/>
                <a:ea typeface="Calibri" panose="020F0502020204030204" pitchFamily="34" charset="0"/>
                <a:cs typeface="Arial" panose="020B0604020202020204" pitchFamily="34" charset="0"/>
                <a:hlinkClick r:id="rId2"/>
              </a:rPr>
              <a:t>Alternative Claimant Count</a:t>
            </a:r>
            <a:r>
              <a:rPr lang="en-GB" sz="1200">
                <a:effectLst/>
                <a:ea typeface="Calibri" panose="020F0502020204030204" pitchFamily="34" charset="0"/>
                <a:cs typeface="Arial" panose="020B0604020202020204" pitchFamily="34" charset="0"/>
              </a:rPr>
              <a:t>, </a:t>
            </a:r>
            <a:r>
              <a:rPr lang="en-GB" sz="1200" b="0" i="0">
                <a:solidFill>
                  <a:srgbClr val="0B0C0C"/>
                </a:solidFill>
                <a:effectLst/>
                <a:cs typeface="Arial" panose="020B0604020202020204" pitchFamily="34" charset="0"/>
              </a:rPr>
              <a:t>which models what the count would have been if Universal Credit had been in place since 2013. This data is less timely than the Claimant Count itself.  For example, data for August 2020 was published in October 2020.  And is published quarterly rather than monthly.  It does provide information on the flow of individuals onto and off the Claimant Count however, which is useful and not ava</a:t>
            </a:r>
            <a:r>
              <a:rPr lang="en-GB" sz="1200">
                <a:solidFill>
                  <a:srgbClr val="0B0C0C"/>
                </a:solidFill>
                <a:cs typeface="Arial" panose="020B0604020202020204" pitchFamily="34" charset="0"/>
              </a:rPr>
              <a:t>ilable for the standard Claimant Count data. </a:t>
            </a:r>
            <a:endParaRPr lang="en-GB" sz="1200" b="0" i="0">
              <a:solidFill>
                <a:srgbClr val="0B0C0C"/>
              </a:solidFill>
              <a:effectLst/>
              <a:cs typeface="Arial" panose="020B0604020202020204" pitchFamily="34" charset="0"/>
            </a:endParaRPr>
          </a:p>
        </p:txBody>
      </p:sp>
    </p:spTree>
    <p:extLst>
      <p:ext uri="{BB962C8B-B14F-4D97-AF65-F5344CB8AC3E}">
        <p14:creationId xmlns:p14="http://schemas.microsoft.com/office/powerpoint/2010/main" val="40705344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B0BAB9-9E67-435F-A5BF-8D51B89550E4}"/>
              </a:ext>
            </a:extLst>
          </p:cNvPr>
          <p:cNvSpPr>
            <a:spLocks noGrp="1"/>
          </p:cNvSpPr>
          <p:nvPr>
            <p:ph type="title"/>
          </p:nvPr>
        </p:nvSpPr>
        <p:spPr>
          <a:xfrm>
            <a:off x="163830" y="60643"/>
            <a:ext cx="8401050" cy="936625"/>
          </a:xfrm>
        </p:spPr>
        <p:txBody>
          <a:bodyPr>
            <a:normAutofit/>
          </a:bodyPr>
          <a:lstStyle/>
          <a:p>
            <a:r>
              <a:rPr lang="en-GB" sz="2400" b="1" dirty="0">
                <a:solidFill>
                  <a:schemeClr val="accent6"/>
                </a:solidFill>
              </a:rPr>
              <a:t>How many people in Buckinghamshire are claiming unemployment related benefits? </a:t>
            </a:r>
          </a:p>
        </p:txBody>
      </p:sp>
      <p:sp>
        <p:nvSpPr>
          <p:cNvPr id="6" name="TextBox 5">
            <a:extLst>
              <a:ext uri="{FF2B5EF4-FFF2-40B4-BE49-F238E27FC236}">
                <a16:creationId xmlns:a16="http://schemas.microsoft.com/office/drawing/2014/main" id="{A8144C92-924A-4C18-AE01-9AD238D3E288}"/>
              </a:ext>
            </a:extLst>
          </p:cNvPr>
          <p:cNvSpPr txBox="1"/>
          <p:nvPr/>
        </p:nvSpPr>
        <p:spPr>
          <a:xfrm>
            <a:off x="296334" y="1266041"/>
            <a:ext cx="2726267" cy="3600986"/>
          </a:xfrm>
          <a:prstGeom prst="rect">
            <a:avLst/>
          </a:prstGeom>
          <a:noFill/>
          <a:ln w="12700">
            <a:solidFill>
              <a:schemeClr val="accent6"/>
            </a:solidFill>
          </a:ln>
        </p:spPr>
        <p:txBody>
          <a:bodyPr wrap="square" rtlCol="0">
            <a:spAutoFit/>
          </a:bodyPr>
          <a:lstStyle/>
          <a:p>
            <a:r>
              <a:rPr lang="en-GB" sz="1200" dirty="0"/>
              <a:t>The number of Buckinghamshire residents claiming unemployment related benefits shot up following the onset of the Covid-19 pandemic and has been gradually falling since March 2021. </a:t>
            </a:r>
          </a:p>
          <a:p>
            <a:endParaRPr lang="en-GB" sz="1200" dirty="0"/>
          </a:p>
          <a:p>
            <a:r>
              <a:rPr lang="en-GB" sz="1200" dirty="0"/>
              <a:t>Buckinghamshire’s claimant count rate (claimants as a proportion of all residents aged 16-64) in December 2021 stood at 3.1%, lower than the national average of 4.5%</a:t>
            </a:r>
          </a:p>
          <a:p>
            <a:endParaRPr lang="en-GB" sz="1200" dirty="0"/>
          </a:p>
          <a:p>
            <a:r>
              <a:rPr lang="en-GB" sz="1200" dirty="0"/>
              <a:t>Further analysis of Claimant Count and Alternative Claimant Count data is presented on the following pages.  As this data is released on a monthly basis, please download Buckinghamshire LEP’s </a:t>
            </a:r>
            <a:r>
              <a:rPr lang="en-GB" sz="1200" dirty="0">
                <a:hlinkClick r:id="rId2"/>
              </a:rPr>
              <a:t>Monthly Claimant Count Report </a:t>
            </a:r>
            <a:r>
              <a:rPr lang="en-GB" sz="1200" dirty="0"/>
              <a:t>for the latest data. </a:t>
            </a:r>
          </a:p>
        </p:txBody>
      </p:sp>
      <p:sp>
        <p:nvSpPr>
          <p:cNvPr id="2" name="TextBox 1">
            <a:extLst>
              <a:ext uri="{FF2B5EF4-FFF2-40B4-BE49-F238E27FC236}">
                <a16:creationId xmlns:a16="http://schemas.microsoft.com/office/drawing/2014/main" id="{AC2683EA-04AB-4A90-90BB-E82B474834BB}"/>
              </a:ext>
            </a:extLst>
          </p:cNvPr>
          <p:cNvSpPr txBox="1"/>
          <p:nvPr/>
        </p:nvSpPr>
        <p:spPr>
          <a:xfrm>
            <a:off x="296334" y="5589037"/>
            <a:ext cx="4163699" cy="276999"/>
          </a:xfrm>
          <a:prstGeom prst="rect">
            <a:avLst/>
          </a:prstGeom>
          <a:noFill/>
        </p:spPr>
        <p:txBody>
          <a:bodyPr wrap="square" rtlCol="0">
            <a:spAutoFit/>
          </a:bodyPr>
          <a:lstStyle/>
          <a:p>
            <a:r>
              <a:rPr lang="en-GB" sz="1200" dirty="0"/>
              <a:t>Source: </a:t>
            </a:r>
            <a:r>
              <a:rPr lang="en-GB" sz="1200" dirty="0">
                <a:hlinkClick r:id="rId3"/>
              </a:rPr>
              <a:t>Claimant Count, 2021</a:t>
            </a:r>
            <a:endParaRPr lang="en-GB" sz="1200" dirty="0"/>
          </a:p>
        </p:txBody>
      </p:sp>
      <p:sp>
        <p:nvSpPr>
          <p:cNvPr id="5" name="TextBox 4">
            <a:extLst>
              <a:ext uri="{FF2B5EF4-FFF2-40B4-BE49-F238E27FC236}">
                <a16:creationId xmlns:a16="http://schemas.microsoft.com/office/drawing/2014/main" id="{0D414A17-F3B7-4EF1-A493-A7AB80D04BFA}"/>
              </a:ext>
            </a:extLst>
          </p:cNvPr>
          <p:cNvSpPr txBox="1"/>
          <p:nvPr/>
        </p:nvSpPr>
        <p:spPr>
          <a:xfrm>
            <a:off x="3204067" y="2112745"/>
            <a:ext cx="369332" cy="1455576"/>
          </a:xfrm>
          <a:prstGeom prst="rect">
            <a:avLst/>
          </a:prstGeom>
          <a:noFill/>
        </p:spPr>
        <p:txBody>
          <a:bodyPr vert="vert270" wrap="square" rtlCol="0">
            <a:spAutoFit/>
          </a:bodyPr>
          <a:lstStyle/>
          <a:p>
            <a:r>
              <a:rPr lang="en-GB" sz="1200" dirty="0"/>
              <a:t>Claimant Count Rate</a:t>
            </a:r>
          </a:p>
        </p:txBody>
      </p:sp>
      <p:sp>
        <p:nvSpPr>
          <p:cNvPr id="7" name="TextBox 6">
            <a:extLst>
              <a:ext uri="{FF2B5EF4-FFF2-40B4-BE49-F238E27FC236}">
                <a16:creationId xmlns:a16="http://schemas.microsoft.com/office/drawing/2014/main" id="{957C4C17-FD68-47CF-ACE6-D4984E7F5FE4}"/>
              </a:ext>
            </a:extLst>
          </p:cNvPr>
          <p:cNvSpPr txBox="1"/>
          <p:nvPr/>
        </p:nvSpPr>
        <p:spPr>
          <a:xfrm>
            <a:off x="8847666" y="2045217"/>
            <a:ext cx="369332" cy="1455576"/>
          </a:xfrm>
          <a:prstGeom prst="rect">
            <a:avLst/>
          </a:prstGeom>
          <a:noFill/>
        </p:spPr>
        <p:txBody>
          <a:bodyPr vert="vert270" wrap="square" rtlCol="0">
            <a:spAutoFit/>
          </a:bodyPr>
          <a:lstStyle/>
          <a:p>
            <a:r>
              <a:rPr lang="en-GB" sz="1200"/>
              <a:t>Number of Claimants</a:t>
            </a:r>
          </a:p>
        </p:txBody>
      </p:sp>
      <p:graphicFrame>
        <p:nvGraphicFramePr>
          <p:cNvPr id="8" name="Chart 7">
            <a:extLst>
              <a:ext uri="{FF2B5EF4-FFF2-40B4-BE49-F238E27FC236}">
                <a16:creationId xmlns:a16="http://schemas.microsoft.com/office/drawing/2014/main" id="{1E13436F-7E0B-4A0E-B7BE-629E31AC1FB1}"/>
              </a:ext>
            </a:extLst>
          </p:cNvPr>
          <p:cNvGraphicFramePr>
            <a:graphicFrameLocks noGrp="1"/>
          </p:cNvGraphicFramePr>
          <p:nvPr>
            <p:extLst>
              <p:ext uri="{D42A27DB-BD31-4B8C-83A1-F6EECF244321}">
                <p14:modId xmlns:p14="http://schemas.microsoft.com/office/powerpoint/2010/main" val="4159840490"/>
              </p:ext>
            </p:extLst>
          </p:nvPr>
        </p:nvGraphicFramePr>
        <p:xfrm>
          <a:off x="3420388" y="1349946"/>
          <a:ext cx="5395623" cy="397031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39839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4DE87-250A-4699-A4EF-2514548362B3}"/>
              </a:ext>
            </a:extLst>
          </p:cNvPr>
          <p:cNvSpPr>
            <a:spLocks noGrp="1"/>
          </p:cNvSpPr>
          <p:nvPr>
            <p:ph type="title"/>
          </p:nvPr>
        </p:nvSpPr>
        <p:spPr>
          <a:xfrm>
            <a:off x="171449" y="123203"/>
            <a:ext cx="8650817" cy="936368"/>
          </a:xfrm>
        </p:spPr>
        <p:txBody>
          <a:bodyPr>
            <a:normAutofit/>
          </a:bodyPr>
          <a:lstStyle/>
          <a:p>
            <a:r>
              <a:rPr lang="en-GB" sz="2400" b="1" dirty="0">
                <a:solidFill>
                  <a:schemeClr val="accent6"/>
                </a:solidFill>
              </a:rPr>
              <a:t>How does Buckinghamshire’s Claimant Count rate compare to other areas? </a:t>
            </a:r>
          </a:p>
        </p:txBody>
      </p:sp>
      <p:sp>
        <p:nvSpPr>
          <p:cNvPr id="5" name="TextBox 4">
            <a:extLst>
              <a:ext uri="{FF2B5EF4-FFF2-40B4-BE49-F238E27FC236}">
                <a16:creationId xmlns:a16="http://schemas.microsoft.com/office/drawing/2014/main" id="{BEC1BD49-3730-4384-8B3A-0F0380AFE14E}"/>
              </a:ext>
            </a:extLst>
          </p:cNvPr>
          <p:cNvSpPr txBox="1"/>
          <p:nvPr/>
        </p:nvSpPr>
        <p:spPr>
          <a:xfrm>
            <a:off x="333158" y="5743857"/>
            <a:ext cx="4163699" cy="276999"/>
          </a:xfrm>
          <a:prstGeom prst="rect">
            <a:avLst/>
          </a:prstGeom>
          <a:noFill/>
        </p:spPr>
        <p:txBody>
          <a:bodyPr wrap="square" rtlCol="0">
            <a:spAutoFit/>
          </a:bodyPr>
          <a:lstStyle/>
          <a:p>
            <a:r>
              <a:rPr lang="en-GB" sz="1200"/>
              <a:t>Source: </a:t>
            </a:r>
            <a:r>
              <a:rPr lang="en-GB" sz="1200">
                <a:hlinkClick r:id="rId2"/>
              </a:rPr>
              <a:t>Claimant Count, 2021</a:t>
            </a:r>
            <a:endParaRPr lang="en-GB" sz="1200"/>
          </a:p>
        </p:txBody>
      </p:sp>
      <p:sp>
        <p:nvSpPr>
          <p:cNvPr id="6" name="TextBox 5">
            <a:extLst>
              <a:ext uri="{FF2B5EF4-FFF2-40B4-BE49-F238E27FC236}">
                <a16:creationId xmlns:a16="http://schemas.microsoft.com/office/drawing/2014/main" id="{0D332476-B5C7-49C0-BA56-7A394638DD46}"/>
              </a:ext>
            </a:extLst>
          </p:cNvPr>
          <p:cNvSpPr txBox="1"/>
          <p:nvPr/>
        </p:nvSpPr>
        <p:spPr>
          <a:xfrm>
            <a:off x="-47598" y="1973424"/>
            <a:ext cx="369332" cy="1455576"/>
          </a:xfrm>
          <a:prstGeom prst="rect">
            <a:avLst/>
          </a:prstGeom>
          <a:noFill/>
        </p:spPr>
        <p:txBody>
          <a:bodyPr vert="vert270" wrap="square" rtlCol="0">
            <a:spAutoFit/>
          </a:bodyPr>
          <a:lstStyle/>
          <a:p>
            <a:r>
              <a:rPr lang="en-GB" sz="1200"/>
              <a:t>Claimant Count Rate</a:t>
            </a:r>
          </a:p>
        </p:txBody>
      </p:sp>
      <p:graphicFrame>
        <p:nvGraphicFramePr>
          <p:cNvPr id="7" name="Chart 6">
            <a:extLst>
              <a:ext uri="{FF2B5EF4-FFF2-40B4-BE49-F238E27FC236}">
                <a16:creationId xmlns:a16="http://schemas.microsoft.com/office/drawing/2014/main" id="{3782E4EB-39F6-4B4B-B025-1FFE803C14AE}"/>
              </a:ext>
            </a:extLst>
          </p:cNvPr>
          <p:cNvGraphicFramePr>
            <a:graphicFrameLocks noGrp="1"/>
          </p:cNvGraphicFramePr>
          <p:nvPr>
            <p:extLst>
              <p:ext uri="{D42A27DB-BD31-4B8C-83A1-F6EECF244321}">
                <p14:modId xmlns:p14="http://schemas.microsoft.com/office/powerpoint/2010/main" val="2663410474"/>
              </p:ext>
            </p:extLst>
          </p:nvPr>
        </p:nvGraphicFramePr>
        <p:xfrm>
          <a:off x="93474" y="1059571"/>
          <a:ext cx="8717368" cy="490671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FF2185DB-7CC1-4402-A185-23D25882C512}"/>
              </a:ext>
            </a:extLst>
          </p:cNvPr>
          <p:cNvSpPr txBox="1"/>
          <p:nvPr/>
        </p:nvSpPr>
        <p:spPr>
          <a:xfrm>
            <a:off x="5201675" y="1557925"/>
            <a:ext cx="3318933" cy="830997"/>
          </a:xfrm>
          <a:prstGeom prst="rect">
            <a:avLst/>
          </a:prstGeom>
          <a:solidFill>
            <a:schemeClr val="bg1"/>
          </a:solidFill>
          <a:ln w="12700">
            <a:solidFill>
              <a:schemeClr val="accent6"/>
            </a:solidFill>
          </a:ln>
        </p:spPr>
        <p:txBody>
          <a:bodyPr wrap="square" rtlCol="0">
            <a:spAutoFit/>
          </a:bodyPr>
          <a:lstStyle/>
          <a:p>
            <a:r>
              <a:rPr lang="en-GB" sz="1200" dirty="0"/>
              <a:t>In December 2021, Buckinghamshire had the 6th lowest Claimant Count rate of the 38 LEP areas.  At the start of the pandemic, Buckinghamshire had the 4</a:t>
            </a:r>
            <a:r>
              <a:rPr lang="en-GB" sz="1200" baseline="30000" dirty="0"/>
              <a:t>th</a:t>
            </a:r>
            <a:r>
              <a:rPr lang="en-GB" sz="1200" dirty="0"/>
              <a:t> lowest Claimant Count.  </a:t>
            </a:r>
          </a:p>
        </p:txBody>
      </p:sp>
    </p:spTree>
    <p:extLst>
      <p:ext uri="{BB962C8B-B14F-4D97-AF65-F5344CB8AC3E}">
        <p14:creationId xmlns:p14="http://schemas.microsoft.com/office/powerpoint/2010/main" val="41682015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177F1-098B-4239-8EDE-C421C1EC43DC}"/>
              </a:ext>
            </a:extLst>
          </p:cNvPr>
          <p:cNvSpPr>
            <a:spLocks noGrp="1"/>
          </p:cNvSpPr>
          <p:nvPr>
            <p:ph type="title"/>
          </p:nvPr>
        </p:nvSpPr>
        <p:spPr>
          <a:xfrm>
            <a:off x="171449" y="161654"/>
            <a:ext cx="8811683" cy="936368"/>
          </a:xfrm>
        </p:spPr>
        <p:txBody>
          <a:bodyPr>
            <a:normAutofit/>
          </a:bodyPr>
          <a:lstStyle/>
          <a:p>
            <a:r>
              <a:rPr lang="en-GB" sz="2400" b="1" dirty="0">
                <a:solidFill>
                  <a:schemeClr val="accent6"/>
                </a:solidFill>
              </a:rPr>
              <a:t>Which areas have seen the biggest increases in Claimant Count rates since the onset of the pandemic? </a:t>
            </a:r>
          </a:p>
        </p:txBody>
      </p:sp>
      <p:sp>
        <p:nvSpPr>
          <p:cNvPr id="7" name="TextBox 6">
            <a:extLst>
              <a:ext uri="{FF2B5EF4-FFF2-40B4-BE49-F238E27FC236}">
                <a16:creationId xmlns:a16="http://schemas.microsoft.com/office/drawing/2014/main" id="{2BA91947-DFEE-4593-A8F9-176EF18229A3}"/>
              </a:ext>
            </a:extLst>
          </p:cNvPr>
          <p:cNvSpPr txBox="1"/>
          <p:nvPr/>
        </p:nvSpPr>
        <p:spPr>
          <a:xfrm>
            <a:off x="296334" y="5589037"/>
            <a:ext cx="4163699" cy="276999"/>
          </a:xfrm>
          <a:prstGeom prst="rect">
            <a:avLst/>
          </a:prstGeom>
          <a:noFill/>
        </p:spPr>
        <p:txBody>
          <a:bodyPr wrap="square" rtlCol="0">
            <a:spAutoFit/>
          </a:bodyPr>
          <a:lstStyle/>
          <a:p>
            <a:r>
              <a:rPr lang="en-GB" sz="1200"/>
              <a:t>Source: </a:t>
            </a:r>
            <a:r>
              <a:rPr lang="en-GB" sz="1200">
                <a:hlinkClick r:id="rId2"/>
              </a:rPr>
              <a:t>Claimant Count, 2021</a:t>
            </a:r>
            <a:endParaRPr lang="en-GB" sz="1200"/>
          </a:p>
        </p:txBody>
      </p:sp>
      <p:sp>
        <p:nvSpPr>
          <p:cNvPr id="8" name="TextBox 7">
            <a:extLst>
              <a:ext uri="{FF2B5EF4-FFF2-40B4-BE49-F238E27FC236}">
                <a16:creationId xmlns:a16="http://schemas.microsoft.com/office/drawing/2014/main" id="{48CCF9D8-6A7A-459B-9BB1-FE77E9718484}"/>
              </a:ext>
            </a:extLst>
          </p:cNvPr>
          <p:cNvSpPr txBox="1"/>
          <p:nvPr/>
        </p:nvSpPr>
        <p:spPr>
          <a:xfrm>
            <a:off x="21863" y="1259634"/>
            <a:ext cx="553998" cy="2659223"/>
          </a:xfrm>
          <a:prstGeom prst="rect">
            <a:avLst/>
          </a:prstGeom>
          <a:noFill/>
        </p:spPr>
        <p:txBody>
          <a:bodyPr vert="vert270" wrap="square" rtlCol="0">
            <a:spAutoFit/>
          </a:bodyPr>
          <a:lstStyle/>
          <a:p>
            <a:r>
              <a:rPr lang="en-GB" sz="1200" dirty="0"/>
              <a:t>Percentage Point Increase in Claimant Count Rate (Mar 2020 to Dec 2021)</a:t>
            </a:r>
          </a:p>
        </p:txBody>
      </p:sp>
      <p:graphicFrame>
        <p:nvGraphicFramePr>
          <p:cNvPr id="9" name="Chart 8">
            <a:extLst>
              <a:ext uri="{FF2B5EF4-FFF2-40B4-BE49-F238E27FC236}">
                <a16:creationId xmlns:a16="http://schemas.microsoft.com/office/drawing/2014/main" id="{3D85BAB1-90B0-4425-8154-FF63EA41326C}"/>
              </a:ext>
            </a:extLst>
          </p:cNvPr>
          <p:cNvGraphicFramePr>
            <a:graphicFrameLocks noGrp="1"/>
          </p:cNvGraphicFramePr>
          <p:nvPr>
            <p:extLst>
              <p:ext uri="{D42A27DB-BD31-4B8C-83A1-F6EECF244321}">
                <p14:modId xmlns:p14="http://schemas.microsoft.com/office/powerpoint/2010/main" val="2111530707"/>
              </p:ext>
            </p:extLst>
          </p:nvPr>
        </p:nvGraphicFramePr>
        <p:xfrm>
          <a:off x="610421" y="991965"/>
          <a:ext cx="8118712" cy="459707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C09F0E22-BAA5-4DF7-821C-7A15A4C65D60}"/>
              </a:ext>
            </a:extLst>
          </p:cNvPr>
          <p:cNvSpPr txBox="1"/>
          <p:nvPr/>
        </p:nvSpPr>
        <p:spPr>
          <a:xfrm>
            <a:off x="5147733" y="999067"/>
            <a:ext cx="3581400" cy="1384995"/>
          </a:xfrm>
          <a:prstGeom prst="rect">
            <a:avLst/>
          </a:prstGeom>
          <a:solidFill>
            <a:schemeClr val="bg1"/>
          </a:solidFill>
          <a:ln w="12700">
            <a:solidFill>
              <a:schemeClr val="accent6"/>
            </a:solidFill>
          </a:ln>
        </p:spPr>
        <p:txBody>
          <a:bodyPr wrap="square" rtlCol="0">
            <a:spAutoFit/>
          </a:bodyPr>
          <a:lstStyle/>
          <a:p>
            <a:r>
              <a:rPr lang="en-GB" sz="1200" dirty="0"/>
              <a:t>Buckinghamshire’s Claimant Count rate was 1.4 percentage points higher in December 2021 than in March 2020.  This places Buckinghamshire mid-table in terms of the impact of Covid-19 on Claimant Count rates.  London experienced the greatest increase, with Cumbria and Tees Valley experiencing the smallest increases. </a:t>
            </a:r>
          </a:p>
        </p:txBody>
      </p:sp>
    </p:spTree>
    <p:extLst>
      <p:ext uri="{BB962C8B-B14F-4D97-AF65-F5344CB8AC3E}">
        <p14:creationId xmlns:p14="http://schemas.microsoft.com/office/powerpoint/2010/main" val="23280454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EA4D3-A7A8-4DE8-9AAA-9EC5DDEA57B9}"/>
              </a:ext>
            </a:extLst>
          </p:cNvPr>
          <p:cNvSpPr>
            <a:spLocks noGrp="1"/>
          </p:cNvSpPr>
          <p:nvPr>
            <p:ph type="title"/>
          </p:nvPr>
        </p:nvSpPr>
        <p:spPr>
          <a:xfrm>
            <a:off x="78317" y="102388"/>
            <a:ext cx="8769350" cy="625745"/>
          </a:xfrm>
        </p:spPr>
        <p:txBody>
          <a:bodyPr>
            <a:normAutofit fontScale="90000"/>
          </a:bodyPr>
          <a:lstStyle/>
          <a:p>
            <a:r>
              <a:rPr lang="en-GB" sz="2400" b="1" dirty="0">
                <a:solidFill>
                  <a:schemeClr val="accent6"/>
                </a:solidFill>
              </a:rPr>
              <a:t>How does the Claimant Count rate vary within Buckinghamshire and by age? </a:t>
            </a:r>
          </a:p>
        </p:txBody>
      </p:sp>
      <p:graphicFrame>
        <p:nvGraphicFramePr>
          <p:cNvPr id="3" name="Table 4">
            <a:extLst>
              <a:ext uri="{FF2B5EF4-FFF2-40B4-BE49-F238E27FC236}">
                <a16:creationId xmlns:a16="http://schemas.microsoft.com/office/drawing/2014/main" id="{961A14A1-0929-49EE-B2FC-5A264C8662C1}"/>
              </a:ext>
            </a:extLst>
          </p:cNvPr>
          <p:cNvGraphicFramePr>
            <a:graphicFrameLocks/>
          </p:cNvGraphicFramePr>
          <p:nvPr>
            <p:extLst>
              <p:ext uri="{D42A27DB-BD31-4B8C-83A1-F6EECF244321}">
                <p14:modId xmlns:p14="http://schemas.microsoft.com/office/powerpoint/2010/main" val="4087651125"/>
              </p:ext>
            </p:extLst>
          </p:nvPr>
        </p:nvGraphicFramePr>
        <p:xfrm>
          <a:off x="3076212" y="728133"/>
          <a:ext cx="5771455" cy="2956035"/>
        </p:xfrm>
        <a:graphic>
          <a:graphicData uri="http://schemas.openxmlformats.org/drawingml/2006/table">
            <a:tbl>
              <a:tblPr firstRow="1" bandRow="1">
                <a:tableStyleId>{93296810-A885-4BE3-A3E7-6D5BEEA58F35}</a:tableStyleId>
              </a:tblPr>
              <a:tblGrid>
                <a:gridCol w="1173668">
                  <a:extLst>
                    <a:ext uri="{9D8B030D-6E8A-4147-A177-3AD203B41FA5}">
                      <a16:colId xmlns:a16="http://schemas.microsoft.com/office/drawing/2014/main" val="1249537814"/>
                    </a:ext>
                  </a:extLst>
                </a:gridCol>
                <a:gridCol w="667989">
                  <a:extLst>
                    <a:ext uri="{9D8B030D-6E8A-4147-A177-3AD203B41FA5}">
                      <a16:colId xmlns:a16="http://schemas.microsoft.com/office/drawing/2014/main" val="305200462"/>
                    </a:ext>
                  </a:extLst>
                </a:gridCol>
                <a:gridCol w="739112">
                  <a:extLst>
                    <a:ext uri="{9D8B030D-6E8A-4147-A177-3AD203B41FA5}">
                      <a16:colId xmlns:a16="http://schemas.microsoft.com/office/drawing/2014/main" val="3726718846"/>
                    </a:ext>
                  </a:extLst>
                </a:gridCol>
                <a:gridCol w="670877">
                  <a:extLst>
                    <a:ext uri="{9D8B030D-6E8A-4147-A177-3AD203B41FA5}">
                      <a16:colId xmlns:a16="http://schemas.microsoft.com/office/drawing/2014/main" val="4180364089"/>
                    </a:ext>
                  </a:extLst>
                </a:gridCol>
                <a:gridCol w="731335">
                  <a:extLst>
                    <a:ext uri="{9D8B030D-6E8A-4147-A177-3AD203B41FA5}">
                      <a16:colId xmlns:a16="http://schemas.microsoft.com/office/drawing/2014/main" val="133471129"/>
                    </a:ext>
                  </a:extLst>
                </a:gridCol>
                <a:gridCol w="670877">
                  <a:extLst>
                    <a:ext uri="{9D8B030D-6E8A-4147-A177-3AD203B41FA5}">
                      <a16:colId xmlns:a16="http://schemas.microsoft.com/office/drawing/2014/main" val="191910851"/>
                    </a:ext>
                  </a:extLst>
                </a:gridCol>
                <a:gridCol w="1117597">
                  <a:extLst>
                    <a:ext uri="{9D8B030D-6E8A-4147-A177-3AD203B41FA5}">
                      <a16:colId xmlns:a16="http://schemas.microsoft.com/office/drawing/2014/main" val="3403578845"/>
                    </a:ext>
                  </a:extLst>
                </a:gridCol>
              </a:tblGrid>
              <a:tr h="164921">
                <a:tc>
                  <a:txBody>
                    <a:bodyPr/>
                    <a:lstStyle/>
                    <a:p>
                      <a:pPr algn="ctr" fontAlgn="ctr"/>
                      <a:r>
                        <a:rPr lang="en-GB" sz="1200" u="none" strike="noStrike">
                          <a:effectLst/>
                          <a:latin typeface="+mn-lt"/>
                        </a:rPr>
                        <a:t>Area</a:t>
                      </a:r>
                      <a:endParaRPr lang="en-GB" sz="1200" b="1" i="0" u="none" strike="noStrike">
                        <a:solidFill>
                          <a:srgbClr val="000000"/>
                        </a:solidFill>
                        <a:effectLst/>
                        <a:latin typeface="+mn-lt"/>
                        <a:cs typeface="Arial" panose="020B0604020202020204" pitchFamily="34" charset="0"/>
                      </a:endParaRPr>
                    </a:p>
                  </a:txBody>
                  <a:tcPr marL="7620" marR="7620" marT="7620" marB="0" anchor="ctr"/>
                </a:tc>
                <a:tc gridSpan="2">
                  <a:txBody>
                    <a:bodyPr/>
                    <a:lstStyle/>
                    <a:p>
                      <a:pPr algn="ctr" fontAlgn="ctr"/>
                      <a:r>
                        <a:rPr lang="en-GB" sz="1200" u="none" strike="noStrike" dirty="0">
                          <a:effectLst/>
                        </a:rPr>
                        <a:t>March 2020</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hMerge="1">
                  <a:txBody>
                    <a:bodyPr/>
                    <a:lstStyle/>
                    <a:p>
                      <a:endParaRPr lang="en-GB"/>
                    </a:p>
                  </a:txBody>
                  <a:tcPr/>
                </a:tc>
                <a:tc gridSpan="2">
                  <a:txBody>
                    <a:bodyPr/>
                    <a:lstStyle/>
                    <a:p>
                      <a:pPr algn="ctr" fontAlgn="ctr"/>
                      <a:r>
                        <a:rPr lang="en-GB" sz="1200" b="1" u="none" strike="noStrike" dirty="0">
                          <a:solidFill>
                            <a:schemeClr val="bg1"/>
                          </a:solidFill>
                          <a:effectLst/>
                        </a:rPr>
                        <a:t>December 2021</a:t>
                      </a:r>
                      <a:endParaRPr lang="en-GB" sz="1200" b="1" i="0" u="none" strike="noStrike" dirty="0">
                        <a:solidFill>
                          <a:schemeClr val="bg1"/>
                        </a:solidFill>
                        <a:effectLst/>
                        <a:latin typeface="Arial" panose="020B0604020202020204" pitchFamily="34" charset="0"/>
                        <a:cs typeface="Arial" panose="020B0604020202020204" pitchFamily="34" charset="0"/>
                      </a:endParaRPr>
                    </a:p>
                  </a:txBody>
                  <a:tcPr marL="7620" marR="7620" marT="7620" marB="0" anchor="ctr"/>
                </a:tc>
                <a:tc hMerge="1">
                  <a:txBody>
                    <a:bodyPr/>
                    <a:lstStyle/>
                    <a:p>
                      <a:endParaRPr lang="en-GB"/>
                    </a:p>
                  </a:txBody>
                  <a:tcPr/>
                </a:tc>
                <a:tc gridSpan="2">
                  <a:txBody>
                    <a:bodyPr/>
                    <a:lstStyle/>
                    <a:p>
                      <a:pPr algn="ctr" fontAlgn="b"/>
                      <a:r>
                        <a:rPr lang="en-GB" sz="1200" b="1" u="none" strike="noStrike" dirty="0">
                          <a:solidFill>
                            <a:schemeClr val="bg1"/>
                          </a:solidFill>
                          <a:effectLst/>
                        </a:rPr>
                        <a:t>March 2020 - December 2021</a:t>
                      </a:r>
                      <a:endParaRPr lang="en-GB" sz="1200" b="1" i="0" u="none" strike="noStrike" dirty="0">
                        <a:solidFill>
                          <a:schemeClr val="bg1"/>
                        </a:solidFill>
                        <a:effectLst/>
                        <a:latin typeface="Arial" panose="020B0604020202020204" pitchFamily="34" charset="0"/>
                        <a:cs typeface="Arial" panose="020B0604020202020204" pitchFamily="34" charset="0"/>
                      </a:endParaRPr>
                    </a:p>
                  </a:txBody>
                  <a:tcPr marL="7620" marR="7620" marT="7620" marB="0" anchor="ctr"/>
                </a:tc>
                <a:tc hMerge="1">
                  <a:txBody>
                    <a:bodyPr/>
                    <a:lstStyle/>
                    <a:p>
                      <a:endParaRPr lang="en-GB"/>
                    </a:p>
                  </a:txBody>
                  <a:tcPr/>
                </a:tc>
                <a:extLst>
                  <a:ext uri="{0D108BD9-81ED-4DB2-BD59-A6C34878D82A}">
                    <a16:rowId xmlns:a16="http://schemas.microsoft.com/office/drawing/2014/main" val="2250800113"/>
                  </a:ext>
                </a:extLst>
              </a:tr>
              <a:tr h="140657">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GB" sz="1200" u="none" strike="noStrike">
                          <a:effectLst/>
                          <a:latin typeface="+mn-lt"/>
                        </a:rPr>
                        <a:t> </a:t>
                      </a:r>
                      <a:r>
                        <a:rPr lang="en-GB" sz="1200" b="0" u="none" strike="noStrike">
                          <a:solidFill>
                            <a:srgbClr val="000000"/>
                          </a:solidFill>
                          <a:effectLst/>
                          <a:latin typeface="+mn-lt"/>
                        </a:rPr>
                        <a:t>Parliamentary constituency</a:t>
                      </a:r>
                      <a:endParaRPr lang="en-GB" sz="1200" b="0" i="0" u="none" strike="noStrike">
                        <a:solidFill>
                          <a:srgbClr val="000000"/>
                        </a:solidFill>
                        <a:effectLst/>
                        <a:latin typeface="+mn-lt"/>
                        <a:cs typeface="Arial" panose="020B0604020202020204" pitchFamily="34" charset="0"/>
                      </a:endParaRPr>
                    </a:p>
                  </a:txBody>
                  <a:tcPr marL="7620" marR="7620" marT="7620" marB="0" anchor="ctr"/>
                </a:tc>
                <a:tc>
                  <a:txBody>
                    <a:bodyPr/>
                    <a:lstStyle/>
                    <a:p>
                      <a:pPr algn="ctr" fontAlgn="ctr"/>
                      <a:r>
                        <a:rPr lang="en-GB" sz="1100" u="none" strike="noStrike">
                          <a:effectLst/>
                        </a:rPr>
                        <a:t>Number</a:t>
                      </a:r>
                      <a:endParaRPr lang="en-GB" sz="11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GB" sz="1100" u="none" strike="noStrike" dirty="0">
                          <a:effectLst/>
                        </a:rPr>
                        <a:t>%</a:t>
                      </a:r>
                      <a:endParaRPr lang="en-GB" sz="11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GB" sz="1100" b="0" u="none" strike="noStrike">
                          <a:solidFill>
                            <a:srgbClr val="000000"/>
                          </a:solidFill>
                          <a:effectLst/>
                        </a:rPr>
                        <a:t>Number</a:t>
                      </a:r>
                      <a:endParaRPr lang="en-GB" sz="11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r>
                        <a:rPr lang="en-GB" sz="1100" b="0" u="none" strike="noStrike" dirty="0">
                          <a:solidFill>
                            <a:srgbClr val="000000"/>
                          </a:solidFill>
                          <a:effectLst/>
                        </a:rPr>
                        <a:t>%</a:t>
                      </a:r>
                      <a:endParaRPr lang="en-GB" sz="11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b"/>
                      <a:r>
                        <a:rPr lang="en-GB" sz="1100" b="0" u="none" strike="noStrike" dirty="0">
                          <a:solidFill>
                            <a:srgbClr val="000000"/>
                          </a:solidFill>
                          <a:effectLst/>
                        </a:rPr>
                        <a:t>Change</a:t>
                      </a:r>
                      <a:endParaRPr lang="en-GB" sz="11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b"/>
                      <a:r>
                        <a:rPr lang="en-GB" sz="1100" b="0" u="none" strike="noStrike" dirty="0">
                          <a:solidFill>
                            <a:srgbClr val="000000"/>
                          </a:solidFill>
                          <a:effectLst/>
                        </a:rPr>
                        <a:t>% point change</a:t>
                      </a:r>
                      <a:endParaRPr lang="en-GB" sz="11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2527554147"/>
                  </a:ext>
                </a:extLst>
              </a:tr>
              <a:tr h="236854">
                <a:tc>
                  <a:txBody>
                    <a:bodyPr/>
                    <a:lstStyle/>
                    <a:p>
                      <a:pPr lvl="1" algn="l" fontAlgn="b"/>
                      <a:r>
                        <a:rPr lang="en-GB" sz="1200" u="none" strike="noStrike">
                          <a:effectLst/>
                          <a:latin typeface="+mn-lt"/>
                        </a:rPr>
                        <a:t>Aylesbury</a:t>
                      </a:r>
                      <a:endParaRPr lang="en-GB" sz="1200" b="0" i="0" u="none" strike="noStrike">
                        <a:solidFill>
                          <a:srgbClr val="000000"/>
                        </a:solidFill>
                        <a:effectLst/>
                        <a:latin typeface="+mn-lt"/>
                        <a:cs typeface="Arial" panose="020B0604020202020204" pitchFamily="34" charset="0"/>
                      </a:endParaRPr>
                    </a:p>
                  </a:txBody>
                  <a:tcPr marL="7620" marR="7620" marT="7620" marB="0"/>
                </a:tc>
                <a:tc>
                  <a:txBody>
                    <a:bodyPr/>
                    <a:lstStyle/>
                    <a:p>
                      <a:pPr algn="r" fontAlgn="t"/>
                      <a:r>
                        <a:rPr lang="en-GB" sz="1100" b="0" i="0" u="none" strike="noStrike" dirty="0">
                          <a:solidFill>
                            <a:schemeClr val="tx1"/>
                          </a:solidFill>
                          <a:effectLst/>
                          <a:latin typeface="+mn-lt"/>
                        </a:rPr>
                        <a:t>1,420</a:t>
                      </a:r>
                    </a:p>
                  </a:txBody>
                  <a:tcPr marL="7620" marR="7620" marT="7620" marB="0"/>
                </a:tc>
                <a:tc>
                  <a:txBody>
                    <a:bodyPr/>
                    <a:lstStyle/>
                    <a:p>
                      <a:pPr algn="r" fontAlgn="t"/>
                      <a:r>
                        <a:rPr lang="en-GB" sz="1100" b="0" i="0" u="none" strike="noStrike" dirty="0">
                          <a:solidFill>
                            <a:schemeClr val="tx1"/>
                          </a:solidFill>
                          <a:effectLst/>
                          <a:latin typeface="+mn-lt"/>
                        </a:rPr>
                        <a:t>1.8</a:t>
                      </a:r>
                    </a:p>
                  </a:txBody>
                  <a:tcPr marL="7620" marR="7620" marT="7620" marB="0"/>
                </a:tc>
                <a:tc>
                  <a:txBody>
                    <a:bodyPr/>
                    <a:lstStyle/>
                    <a:p>
                      <a:pPr algn="r" fontAlgn="b"/>
                      <a:r>
                        <a:rPr lang="en-GB" sz="1100" b="0" i="0" u="none" strike="noStrike" dirty="0">
                          <a:solidFill>
                            <a:schemeClr val="tx1"/>
                          </a:solidFill>
                          <a:effectLst/>
                          <a:latin typeface="+mn-lt"/>
                        </a:rPr>
                        <a:t>2,520</a:t>
                      </a:r>
                    </a:p>
                  </a:txBody>
                  <a:tcPr marL="7620" marR="7620" marT="7620" marB="0"/>
                </a:tc>
                <a:tc>
                  <a:txBody>
                    <a:bodyPr/>
                    <a:lstStyle/>
                    <a:p>
                      <a:pPr algn="r" fontAlgn="b"/>
                      <a:r>
                        <a:rPr lang="en-GB" sz="1100" b="0" i="0" u="none" strike="noStrike">
                          <a:solidFill>
                            <a:schemeClr val="tx1"/>
                          </a:solidFill>
                          <a:effectLst/>
                          <a:latin typeface="+mn-lt"/>
                        </a:rPr>
                        <a:t>3.2</a:t>
                      </a:r>
                    </a:p>
                  </a:txBody>
                  <a:tcPr marL="7620" marR="7620" marT="7620" marB="0"/>
                </a:tc>
                <a:tc>
                  <a:txBody>
                    <a:bodyPr/>
                    <a:lstStyle/>
                    <a:p>
                      <a:pPr algn="r" fontAlgn="b"/>
                      <a:r>
                        <a:rPr lang="en-GB" sz="1100" b="0" i="0" u="none" strike="noStrike">
                          <a:solidFill>
                            <a:schemeClr val="tx1"/>
                          </a:solidFill>
                          <a:effectLst/>
                          <a:latin typeface="+mn-lt"/>
                        </a:rPr>
                        <a:t>1,100</a:t>
                      </a:r>
                    </a:p>
                  </a:txBody>
                  <a:tcPr marL="7620" marR="7620" marT="7620" marB="0"/>
                </a:tc>
                <a:tc>
                  <a:txBody>
                    <a:bodyPr/>
                    <a:lstStyle/>
                    <a:p>
                      <a:pPr algn="r" fontAlgn="b"/>
                      <a:r>
                        <a:rPr lang="en-GB" sz="1100" b="0" i="0" u="none" strike="noStrike">
                          <a:solidFill>
                            <a:schemeClr val="tx1"/>
                          </a:solidFill>
                          <a:effectLst/>
                          <a:latin typeface="+mn-lt"/>
                        </a:rPr>
                        <a:t>1.4</a:t>
                      </a:r>
                    </a:p>
                  </a:txBody>
                  <a:tcPr marL="7620" marR="7620" marT="7620" marB="0"/>
                </a:tc>
                <a:extLst>
                  <a:ext uri="{0D108BD9-81ED-4DB2-BD59-A6C34878D82A}">
                    <a16:rowId xmlns:a16="http://schemas.microsoft.com/office/drawing/2014/main" val="2548708749"/>
                  </a:ext>
                </a:extLst>
              </a:tr>
              <a:tr h="269048">
                <a:tc>
                  <a:txBody>
                    <a:bodyPr/>
                    <a:lstStyle/>
                    <a:p>
                      <a:pPr lvl="1" algn="l" fontAlgn="b"/>
                      <a:r>
                        <a:rPr lang="en-GB" sz="1200" u="none" strike="noStrike" dirty="0">
                          <a:effectLst/>
                          <a:latin typeface="+mn-lt"/>
                        </a:rPr>
                        <a:t>Beaconsfield</a:t>
                      </a:r>
                      <a:endParaRPr lang="en-GB" sz="1200" b="0" i="0" u="none" strike="noStrike" dirty="0">
                        <a:solidFill>
                          <a:srgbClr val="000000"/>
                        </a:solidFill>
                        <a:effectLst/>
                        <a:latin typeface="+mn-lt"/>
                        <a:cs typeface="Arial" panose="020B0604020202020204" pitchFamily="34" charset="0"/>
                      </a:endParaRPr>
                    </a:p>
                  </a:txBody>
                  <a:tcPr marL="7620" marR="7620" marT="7620" marB="0"/>
                </a:tc>
                <a:tc>
                  <a:txBody>
                    <a:bodyPr/>
                    <a:lstStyle/>
                    <a:p>
                      <a:pPr algn="r" fontAlgn="t"/>
                      <a:r>
                        <a:rPr lang="en-GB" sz="1100" b="0" i="0" u="none" strike="noStrike" dirty="0">
                          <a:solidFill>
                            <a:schemeClr val="tx1"/>
                          </a:solidFill>
                          <a:effectLst/>
                          <a:latin typeface="+mn-lt"/>
                        </a:rPr>
                        <a:t>820</a:t>
                      </a:r>
                    </a:p>
                  </a:txBody>
                  <a:tcPr marL="7620" marR="7620" marT="7620" marB="0"/>
                </a:tc>
                <a:tc>
                  <a:txBody>
                    <a:bodyPr/>
                    <a:lstStyle/>
                    <a:p>
                      <a:pPr algn="r" fontAlgn="t"/>
                      <a:r>
                        <a:rPr lang="en-GB" sz="1100" b="0" i="0" u="none" strike="noStrike" dirty="0">
                          <a:solidFill>
                            <a:schemeClr val="tx1"/>
                          </a:solidFill>
                          <a:effectLst/>
                          <a:latin typeface="+mn-lt"/>
                        </a:rPr>
                        <a:t>1.4</a:t>
                      </a:r>
                    </a:p>
                  </a:txBody>
                  <a:tcPr marL="7620" marR="7620" marT="7620" marB="0"/>
                </a:tc>
                <a:tc>
                  <a:txBody>
                    <a:bodyPr/>
                    <a:lstStyle/>
                    <a:p>
                      <a:pPr algn="r" fontAlgn="b"/>
                      <a:r>
                        <a:rPr lang="en-GB" sz="1100" b="0" i="0" u="none" strike="noStrike" dirty="0">
                          <a:solidFill>
                            <a:schemeClr val="tx1"/>
                          </a:solidFill>
                          <a:effectLst/>
                          <a:latin typeface="+mn-lt"/>
                        </a:rPr>
                        <a:t>1,680</a:t>
                      </a:r>
                    </a:p>
                  </a:txBody>
                  <a:tcPr marL="7620" marR="7620" marT="7620" marB="0"/>
                </a:tc>
                <a:tc>
                  <a:txBody>
                    <a:bodyPr/>
                    <a:lstStyle/>
                    <a:p>
                      <a:pPr algn="r" fontAlgn="b"/>
                      <a:r>
                        <a:rPr lang="en-GB" sz="1100" b="0" i="0" u="none" strike="noStrike" dirty="0">
                          <a:solidFill>
                            <a:schemeClr val="tx1"/>
                          </a:solidFill>
                          <a:effectLst/>
                          <a:latin typeface="+mn-lt"/>
                        </a:rPr>
                        <a:t>2.8</a:t>
                      </a:r>
                    </a:p>
                  </a:txBody>
                  <a:tcPr marL="7620" marR="7620" marT="7620" marB="0"/>
                </a:tc>
                <a:tc>
                  <a:txBody>
                    <a:bodyPr/>
                    <a:lstStyle/>
                    <a:p>
                      <a:pPr algn="r" fontAlgn="b"/>
                      <a:r>
                        <a:rPr lang="en-GB" sz="1100" b="0" i="0" u="none" strike="noStrike">
                          <a:solidFill>
                            <a:schemeClr val="tx1"/>
                          </a:solidFill>
                          <a:effectLst/>
                          <a:latin typeface="+mn-lt"/>
                        </a:rPr>
                        <a:t>860</a:t>
                      </a:r>
                    </a:p>
                  </a:txBody>
                  <a:tcPr marL="7620" marR="7620" marT="7620" marB="0"/>
                </a:tc>
                <a:tc>
                  <a:txBody>
                    <a:bodyPr/>
                    <a:lstStyle/>
                    <a:p>
                      <a:pPr algn="r" fontAlgn="b"/>
                      <a:r>
                        <a:rPr lang="en-GB" sz="1100" b="0" i="0" u="none" strike="noStrike">
                          <a:solidFill>
                            <a:schemeClr val="tx1"/>
                          </a:solidFill>
                          <a:effectLst/>
                          <a:latin typeface="+mn-lt"/>
                        </a:rPr>
                        <a:t>1.4</a:t>
                      </a:r>
                    </a:p>
                  </a:txBody>
                  <a:tcPr marL="7620" marR="7620" marT="7620" marB="0"/>
                </a:tc>
                <a:extLst>
                  <a:ext uri="{0D108BD9-81ED-4DB2-BD59-A6C34878D82A}">
                    <a16:rowId xmlns:a16="http://schemas.microsoft.com/office/drawing/2014/main" val="374224658"/>
                  </a:ext>
                </a:extLst>
              </a:tr>
              <a:tr h="269048">
                <a:tc>
                  <a:txBody>
                    <a:bodyPr/>
                    <a:lstStyle/>
                    <a:p>
                      <a:pPr lvl="1" algn="l" fontAlgn="b"/>
                      <a:r>
                        <a:rPr lang="en-GB" sz="1200" u="none" strike="noStrike">
                          <a:effectLst/>
                          <a:latin typeface="+mn-lt"/>
                        </a:rPr>
                        <a:t>Buckingham</a:t>
                      </a:r>
                      <a:endParaRPr lang="en-GB" sz="1200" b="0" i="0" u="none" strike="noStrike">
                        <a:solidFill>
                          <a:srgbClr val="000000"/>
                        </a:solidFill>
                        <a:effectLst/>
                        <a:latin typeface="+mn-lt"/>
                        <a:cs typeface="Arial" panose="020B0604020202020204" pitchFamily="34" charset="0"/>
                      </a:endParaRPr>
                    </a:p>
                  </a:txBody>
                  <a:tcPr marL="7620" marR="7620" marT="7620" marB="0"/>
                </a:tc>
                <a:tc>
                  <a:txBody>
                    <a:bodyPr/>
                    <a:lstStyle/>
                    <a:p>
                      <a:pPr algn="r" fontAlgn="t"/>
                      <a:r>
                        <a:rPr lang="en-GB" sz="1100" b="0" i="0" u="none" strike="noStrike">
                          <a:solidFill>
                            <a:schemeClr val="tx1"/>
                          </a:solidFill>
                          <a:effectLst/>
                          <a:latin typeface="+mn-lt"/>
                        </a:rPr>
                        <a:t>710</a:t>
                      </a:r>
                    </a:p>
                  </a:txBody>
                  <a:tcPr marL="7620" marR="7620" marT="7620" marB="0"/>
                </a:tc>
                <a:tc>
                  <a:txBody>
                    <a:bodyPr/>
                    <a:lstStyle/>
                    <a:p>
                      <a:pPr algn="r" fontAlgn="t"/>
                      <a:r>
                        <a:rPr lang="en-GB" sz="1100" b="0" i="0" u="none" strike="noStrike">
                          <a:solidFill>
                            <a:schemeClr val="tx1"/>
                          </a:solidFill>
                          <a:effectLst/>
                          <a:latin typeface="+mn-lt"/>
                        </a:rPr>
                        <a:t>1.1</a:t>
                      </a:r>
                    </a:p>
                  </a:txBody>
                  <a:tcPr marL="7620" marR="7620" marT="7620" marB="0"/>
                </a:tc>
                <a:tc>
                  <a:txBody>
                    <a:bodyPr/>
                    <a:lstStyle/>
                    <a:p>
                      <a:pPr algn="r" fontAlgn="b"/>
                      <a:r>
                        <a:rPr lang="en-GB" sz="1100" b="0" i="0" u="none" strike="noStrike">
                          <a:solidFill>
                            <a:schemeClr val="tx1"/>
                          </a:solidFill>
                          <a:effectLst/>
                          <a:latin typeface="+mn-lt"/>
                        </a:rPr>
                        <a:t>1,405</a:t>
                      </a:r>
                    </a:p>
                  </a:txBody>
                  <a:tcPr marL="7620" marR="7620" marT="7620" marB="0"/>
                </a:tc>
                <a:tc>
                  <a:txBody>
                    <a:bodyPr/>
                    <a:lstStyle/>
                    <a:p>
                      <a:pPr algn="r" fontAlgn="b"/>
                      <a:r>
                        <a:rPr lang="en-GB" sz="1100" b="0" i="0" u="none" strike="noStrike" dirty="0">
                          <a:solidFill>
                            <a:schemeClr val="tx1"/>
                          </a:solidFill>
                          <a:effectLst/>
                          <a:latin typeface="+mn-lt"/>
                        </a:rPr>
                        <a:t>2.2</a:t>
                      </a:r>
                    </a:p>
                  </a:txBody>
                  <a:tcPr marL="7620" marR="7620" marT="7620" marB="0"/>
                </a:tc>
                <a:tc>
                  <a:txBody>
                    <a:bodyPr/>
                    <a:lstStyle/>
                    <a:p>
                      <a:pPr algn="r" fontAlgn="b"/>
                      <a:r>
                        <a:rPr lang="en-GB" sz="1100" b="0" i="0" u="none" strike="noStrike">
                          <a:solidFill>
                            <a:schemeClr val="tx1"/>
                          </a:solidFill>
                          <a:effectLst/>
                          <a:latin typeface="+mn-lt"/>
                        </a:rPr>
                        <a:t>695</a:t>
                      </a:r>
                    </a:p>
                  </a:txBody>
                  <a:tcPr marL="7620" marR="7620" marT="7620" marB="0"/>
                </a:tc>
                <a:tc>
                  <a:txBody>
                    <a:bodyPr/>
                    <a:lstStyle/>
                    <a:p>
                      <a:pPr algn="r" fontAlgn="b"/>
                      <a:r>
                        <a:rPr lang="en-GB" sz="1100" b="0" i="0" u="none" strike="noStrike">
                          <a:solidFill>
                            <a:schemeClr val="tx1"/>
                          </a:solidFill>
                          <a:effectLst/>
                          <a:latin typeface="+mn-lt"/>
                        </a:rPr>
                        <a:t>1.1</a:t>
                      </a:r>
                    </a:p>
                  </a:txBody>
                  <a:tcPr marL="7620" marR="7620" marT="7620" marB="0"/>
                </a:tc>
                <a:extLst>
                  <a:ext uri="{0D108BD9-81ED-4DB2-BD59-A6C34878D82A}">
                    <a16:rowId xmlns:a16="http://schemas.microsoft.com/office/drawing/2014/main" val="1025161210"/>
                  </a:ext>
                </a:extLst>
              </a:tr>
              <a:tr h="468875">
                <a:tc>
                  <a:txBody>
                    <a:bodyPr/>
                    <a:lstStyle/>
                    <a:p>
                      <a:pPr lvl="1" algn="l" fontAlgn="b"/>
                      <a:r>
                        <a:rPr lang="en-GB" sz="1200" u="none" strike="noStrike">
                          <a:effectLst/>
                          <a:latin typeface="+mn-lt"/>
                        </a:rPr>
                        <a:t>Chesham &amp; Amersham</a:t>
                      </a:r>
                      <a:endParaRPr lang="en-GB" sz="1200" b="0" i="0" u="none" strike="noStrike">
                        <a:solidFill>
                          <a:srgbClr val="000000"/>
                        </a:solidFill>
                        <a:effectLst/>
                        <a:latin typeface="+mn-lt"/>
                        <a:cs typeface="Arial" panose="020B0604020202020204" pitchFamily="34" charset="0"/>
                      </a:endParaRPr>
                    </a:p>
                  </a:txBody>
                  <a:tcPr marL="7620" marR="7620" marT="7620" marB="0"/>
                </a:tc>
                <a:tc>
                  <a:txBody>
                    <a:bodyPr/>
                    <a:lstStyle/>
                    <a:p>
                      <a:pPr algn="r" fontAlgn="t"/>
                      <a:r>
                        <a:rPr lang="en-GB" sz="1100" b="0" i="0" u="none" strike="noStrike">
                          <a:solidFill>
                            <a:schemeClr val="tx1"/>
                          </a:solidFill>
                          <a:effectLst/>
                          <a:latin typeface="+mn-lt"/>
                        </a:rPr>
                        <a:t>750</a:t>
                      </a:r>
                    </a:p>
                  </a:txBody>
                  <a:tcPr marL="7620" marR="7620" marT="7620" marB="0"/>
                </a:tc>
                <a:tc>
                  <a:txBody>
                    <a:bodyPr/>
                    <a:lstStyle/>
                    <a:p>
                      <a:pPr algn="r" fontAlgn="t"/>
                      <a:r>
                        <a:rPr lang="en-GB" sz="1100" b="0" i="0" u="none" strike="noStrike">
                          <a:solidFill>
                            <a:schemeClr val="tx1"/>
                          </a:solidFill>
                          <a:effectLst/>
                          <a:latin typeface="+mn-lt"/>
                        </a:rPr>
                        <a:t>1.4</a:t>
                      </a:r>
                    </a:p>
                  </a:txBody>
                  <a:tcPr marL="7620" marR="7620" marT="7620" marB="0"/>
                </a:tc>
                <a:tc>
                  <a:txBody>
                    <a:bodyPr/>
                    <a:lstStyle/>
                    <a:p>
                      <a:pPr algn="r" fontAlgn="b"/>
                      <a:r>
                        <a:rPr lang="en-GB" sz="1100" b="0" i="0" u="none" strike="noStrike" dirty="0">
                          <a:solidFill>
                            <a:schemeClr val="tx1"/>
                          </a:solidFill>
                          <a:effectLst/>
                          <a:latin typeface="+mn-lt"/>
                        </a:rPr>
                        <a:t>1,435</a:t>
                      </a:r>
                    </a:p>
                  </a:txBody>
                  <a:tcPr marL="7620" marR="7620" marT="7620" marB="0"/>
                </a:tc>
                <a:tc>
                  <a:txBody>
                    <a:bodyPr/>
                    <a:lstStyle/>
                    <a:p>
                      <a:pPr algn="r" fontAlgn="b"/>
                      <a:r>
                        <a:rPr lang="en-GB" sz="1100" b="0" i="0" u="none" strike="noStrike" dirty="0">
                          <a:solidFill>
                            <a:schemeClr val="tx1"/>
                          </a:solidFill>
                          <a:effectLst/>
                          <a:latin typeface="+mn-lt"/>
                        </a:rPr>
                        <a:t>2.6</a:t>
                      </a:r>
                    </a:p>
                  </a:txBody>
                  <a:tcPr marL="7620" marR="7620" marT="7620" marB="0"/>
                </a:tc>
                <a:tc>
                  <a:txBody>
                    <a:bodyPr/>
                    <a:lstStyle/>
                    <a:p>
                      <a:pPr algn="r" fontAlgn="b"/>
                      <a:r>
                        <a:rPr lang="en-GB" sz="1100" b="0" i="0" u="none" strike="noStrike">
                          <a:solidFill>
                            <a:schemeClr val="tx1"/>
                          </a:solidFill>
                          <a:effectLst/>
                          <a:latin typeface="+mn-lt"/>
                        </a:rPr>
                        <a:t>685</a:t>
                      </a:r>
                    </a:p>
                  </a:txBody>
                  <a:tcPr marL="7620" marR="7620" marT="7620" marB="0"/>
                </a:tc>
                <a:tc>
                  <a:txBody>
                    <a:bodyPr/>
                    <a:lstStyle/>
                    <a:p>
                      <a:pPr algn="r" fontAlgn="b"/>
                      <a:r>
                        <a:rPr lang="en-GB" sz="1100" b="0" i="0" u="none" strike="noStrike">
                          <a:solidFill>
                            <a:schemeClr val="tx1"/>
                          </a:solidFill>
                          <a:effectLst/>
                          <a:latin typeface="+mn-lt"/>
                        </a:rPr>
                        <a:t>1.2</a:t>
                      </a:r>
                    </a:p>
                  </a:txBody>
                  <a:tcPr marL="7620" marR="7620" marT="7620" marB="0"/>
                </a:tc>
                <a:extLst>
                  <a:ext uri="{0D108BD9-81ED-4DB2-BD59-A6C34878D82A}">
                    <a16:rowId xmlns:a16="http://schemas.microsoft.com/office/drawing/2014/main" val="559763272"/>
                  </a:ext>
                </a:extLst>
              </a:tr>
              <a:tr h="236854">
                <a:tc>
                  <a:txBody>
                    <a:bodyPr/>
                    <a:lstStyle/>
                    <a:p>
                      <a:pPr lvl="1" algn="l" fontAlgn="b"/>
                      <a:r>
                        <a:rPr lang="en-GB" sz="1200" u="none" strike="noStrike">
                          <a:effectLst/>
                          <a:latin typeface="+mn-lt"/>
                        </a:rPr>
                        <a:t>Wycombe</a:t>
                      </a:r>
                      <a:endParaRPr lang="en-GB" sz="1200" b="0" i="0" u="none" strike="noStrike">
                        <a:solidFill>
                          <a:srgbClr val="000000"/>
                        </a:solidFill>
                        <a:effectLst/>
                        <a:latin typeface="+mn-lt"/>
                        <a:cs typeface="Arial" panose="020B0604020202020204" pitchFamily="34" charset="0"/>
                      </a:endParaRPr>
                    </a:p>
                  </a:txBody>
                  <a:tcPr marL="7620" marR="7620" marT="7620" marB="0"/>
                </a:tc>
                <a:tc>
                  <a:txBody>
                    <a:bodyPr/>
                    <a:lstStyle/>
                    <a:p>
                      <a:pPr algn="r" fontAlgn="t"/>
                      <a:r>
                        <a:rPr lang="en-GB" sz="1100" b="0" i="0" u="none" strike="noStrike">
                          <a:solidFill>
                            <a:schemeClr val="tx1"/>
                          </a:solidFill>
                          <a:effectLst/>
                          <a:latin typeface="+mn-lt"/>
                        </a:rPr>
                        <a:t>1,840</a:t>
                      </a:r>
                    </a:p>
                  </a:txBody>
                  <a:tcPr marL="7620" marR="7620" marT="7620" marB="0"/>
                </a:tc>
                <a:tc>
                  <a:txBody>
                    <a:bodyPr/>
                    <a:lstStyle/>
                    <a:p>
                      <a:pPr algn="r" fontAlgn="t"/>
                      <a:r>
                        <a:rPr lang="en-GB" sz="1100" b="0" i="0" u="none" strike="noStrike">
                          <a:solidFill>
                            <a:schemeClr val="tx1"/>
                          </a:solidFill>
                          <a:effectLst/>
                          <a:latin typeface="+mn-lt"/>
                        </a:rPr>
                        <a:t>2.6</a:t>
                      </a:r>
                    </a:p>
                  </a:txBody>
                  <a:tcPr marL="7620" marR="7620" marT="7620" marB="0"/>
                </a:tc>
                <a:tc>
                  <a:txBody>
                    <a:bodyPr/>
                    <a:lstStyle/>
                    <a:p>
                      <a:pPr algn="r" fontAlgn="b"/>
                      <a:r>
                        <a:rPr lang="en-GB" sz="1100" b="0" i="0" u="none" strike="noStrike">
                          <a:solidFill>
                            <a:schemeClr val="tx1"/>
                          </a:solidFill>
                          <a:effectLst/>
                          <a:latin typeface="+mn-lt"/>
                        </a:rPr>
                        <a:t>3,270</a:t>
                      </a:r>
                    </a:p>
                  </a:txBody>
                  <a:tcPr marL="7620" marR="7620" marT="7620" marB="0"/>
                </a:tc>
                <a:tc>
                  <a:txBody>
                    <a:bodyPr/>
                    <a:lstStyle/>
                    <a:p>
                      <a:pPr algn="r" fontAlgn="b"/>
                      <a:r>
                        <a:rPr lang="en-GB" sz="1100" b="0" i="0" u="none" strike="noStrike" dirty="0">
                          <a:solidFill>
                            <a:schemeClr val="tx1"/>
                          </a:solidFill>
                          <a:effectLst/>
                          <a:latin typeface="+mn-lt"/>
                        </a:rPr>
                        <a:t>4.7</a:t>
                      </a:r>
                    </a:p>
                  </a:txBody>
                  <a:tcPr marL="7620" marR="7620" marT="7620" marB="0"/>
                </a:tc>
                <a:tc>
                  <a:txBody>
                    <a:bodyPr/>
                    <a:lstStyle/>
                    <a:p>
                      <a:pPr algn="r" fontAlgn="b"/>
                      <a:r>
                        <a:rPr lang="en-GB" sz="1100" b="0" i="0" u="none" strike="noStrike" dirty="0">
                          <a:solidFill>
                            <a:schemeClr val="tx1"/>
                          </a:solidFill>
                          <a:effectLst/>
                          <a:latin typeface="+mn-lt"/>
                        </a:rPr>
                        <a:t>1,430</a:t>
                      </a:r>
                    </a:p>
                  </a:txBody>
                  <a:tcPr marL="7620" marR="7620" marT="7620" marB="0"/>
                </a:tc>
                <a:tc>
                  <a:txBody>
                    <a:bodyPr/>
                    <a:lstStyle/>
                    <a:p>
                      <a:pPr algn="r" fontAlgn="b"/>
                      <a:r>
                        <a:rPr lang="en-GB" sz="1100" b="0" i="0" u="none" strike="noStrike" dirty="0">
                          <a:solidFill>
                            <a:schemeClr val="tx1"/>
                          </a:solidFill>
                          <a:effectLst/>
                          <a:latin typeface="+mn-lt"/>
                        </a:rPr>
                        <a:t>2.1</a:t>
                      </a:r>
                    </a:p>
                  </a:txBody>
                  <a:tcPr marL="7620" marR="7620" marT="7620" marB="0"/>
                </a:tc>
                <a:extLst>
                  <a:ext uri="{0D108BD9-81ED-4DB2-BD59-A6C34878D82A}">
                    <a16:rowId xmlns:a16="http://schemas.microsoft.com/office/drawing/2014/main" val="3378898359"/>
                  </a:ext>
                </a:extLst>
              </a:tr>
              <a:tr h="137269">
                <a:tc>
                  <a:txBody>
                    <a:bodyPr/>
                    <a:lstStyle/>
                    <a:p>
                      <a:pPr algn="l" fontAlgn="b"/>
                      <a:endParaRPr lang="en-GB" sz="1200" b="1" i="0" u="none" strike="noStrike">
                        <a:solidFill>
                          <a:srgbClr val="000000"/>
                        </a:solidFill>
                        <a:effectLst/>
                        <a:latin typeface="+mn-lt"/>
                        <a:cs typeface="Arial" panose="020B0604020202020204" pitchFamily="34" charset="0"/>
                      </a:endParaRPr>
                    </a:p>
                  </a:txBody>
                  <a:tcPr marL="7620" marR="7620" marT="7620" marB="0"/>
                </a:tc>
                <a:tc>
                  <a:txBody>
                    <a:bodyPr/>
                    <a:lstStyle/>
                    <a:p>
                      <a:pPr algn="r" fontAlgn="t"/>
                      <a:endParaRPr lang="en-GB" sz="1100" b="0" i="0" u="none" strike="noStrike">
                        <a:solidFill>
                          <a:schemeClr val="tx1"/>
                        </a:solidFill>
                        <a:effectLst/>
                        <a:latin typeface="+mn-lt"/>
                        <a:cs typeface="Arial" panose="020B0604020202020204" pitchFamily="34" charset="0"/>
                      </a:endParaRPr>
                    </a:p>
                  </a:txBody>
                  <a:tcPr marL="7620" marR="7620" marT="7620" marB="0"/>
                </a:tc>
                <a:tc>
                  <a:txBody>
                    <a:bodyPr/>
                    <a:lstStyle/>
                    <a:p>
                      <a:pPr algn="r" fontAlgn="t"/>
                      <a:endParaRPr lang="en-GB" sz="1100" b="0" i="0" u="none" strike="noStrike">
                        <a:solidFill>
                          <a:schemeClr val="tx1"/>
                        </a:solidFill>
                        <a:effectLst/>
                        <a:latin typeface="+mn-lt"/>
                        <a:cs typeface="Arial" panose="020B0604020202020204" pitchFamily="34" charset="0"/>
                      </a:endParaRPr>
                    </a:p>
                  </a:txBody>
                  <a:tcPr marL="7620" marR="7620" marT="7620" marB="0"/>
                </a:tc>
                <a:tc>
                  <a:txBody>
                    <a:bodyPr/>
                    <a:lstStyle/>
                    <a:p>
                      <a:pPr algn="r" fontAlgn="t"/>
                      <a:endParaRPr lang="en-GB" sz="1100" b="0" i="0" u="none" strike="noStrike" dirty="0">
                        <a:solidFill>
                          <a:schemeClr val="tx1"/>
                        </a:solidFill>
                        <a:effectLst/>
                        <a:highlight>
                          <a:srgbClr val="FFFF00"/>
                        </a:highlight>
                        <a:latin typeface="+mn-lt"/>
                        <a:cs typeface="Arial" panose="020B0604020202020204" pitchFamily="34" charset="0"/>
                      </a:endParaRPr>
                    </a:p>
                  </a:txBody>
                  <a:tcPr marL="7620" marR="7620" marT="7620" marB="0"/>
                </a:tc>
                <a:tc>
                  <a:txBody>
                    <a:bodyPr/>
                    <a:lstStyle/>
                    <a:p>
                      <a:pPr algn="r" fontAlgn="t"/>
                      <a:endParaRPr lang="en-GB" sz="1100" b="0" i="0" u="none" strike="noStrike" dirty="0">
                        <a:solidFill>
                          <a:schemeClr val="tx1"/>
                        </a:solidFill>
                        <a:effectLst/>
                        <a:highlight>
                          <a:srgbClr val="FFFF00"/>
                        </a:highlight>
                        <a:latin typeface="+mn-lt"/>
                        <a:cs typeface="Arial" panose="020B0604020202020204" pitchFamily="34" charset="0"/>
                      </a:endParaRPr>
                    </a:p>
                  </a:txBody>
                  <a:tcPr marL="7620" marR="7620" marT="7620" marB="0"/>
                </a:tc>
                <a:tc>
                  <a:txBody>
                    <a:bodyPr/>
                    <a:lstStyle/>
                    <a:p>
                      <a:pPr algn="r" fontAlgn="b"/>
                      <a:endParaRPr lang="en-GB" sz="1100" b="0" i="0" u="none" strike="noStrike" dirty="0">
                        <a:solidFill>
                          <a:schemeClr val="tx1"/>
                        </a:solidFill>
                        <a:effectLst/>
                        <a:highlight>
                          <a:srgbClr val="FFFF00"/>
                        </a:highlight>
                        <a:latin typeface="+mn-lt"/>
                        <a:cs typeface="Arial" panose="020B0604020202020204" pitchFamily="34" charset="0"/>
                      </a:endParaRPr>
                    </a:p>
                  </a:txBody>
                  <a:tcPr marL="7620" marR="7620" marT="7620" marB="0"/>
                </a:tc>
                <a:tc>
                  <a:txBody>
                    <a:bodyPr/>
                    <a:lstStyle/>
                    <a:p>
                      <a:pPr algn="r" fontAlgn="b"/>
                      <a:endParaRPr lang="en-GB" sz="1100" b="0" i="0" u="none" strike="noStrike" dirty="0">
                        <a:solidFill>
                          <a:schemeClr val="tx1"/>
                        </a:solidFill>
                        <a:effectLst/>
                        <a:highlight>
                          <a:srgbClr val="FFFF00"/>
                        </a:highlight>
                        <a:latin typeface="+mn-lt"/>
                        <a:cs typeface="Arial" panose="020B0604020202020204" pitchFamily="34" charset="0"/>
                      </a:endParaRPr>
                    </a:p>
                  </a:txBody>
                  <a:tcPr marL="7620" marR="7620" marT="7620" marB="0"/>
                </a:tc>
                <a:extLst>
                  <a:ext uri="{0D108BD9-81ED-4DB2-BD59-A6C34878D82A}">
                    <a16:rowId xmlns:a16="http://schemas.microsoft.com/office/drawing/2014/main" val="2142116898"/>
                  </a:ext>
                </a:extLst>
              </a:tr>
              <a:tr h="269048">
                <a:tc>
                  <a:txBody>
                    <a:bodyPr/>
                    <a:lstStyle/>
                    <a:p>
                      <a:pPr algn="l" fontAlgn="b"/>
                      <a:r>
                        <a:rPr lang="en-GB" sz="1200" b="1" u="none" strike="noStrike">
                          <a:effectLst/>
                          <a:latin typeface="+mn-lt"/>
                        </a:rPr>
                        <a:t>Buckinghamshire</a:t>
                      </a:r>
                      <a:endParaRPr lang="en-GB" sz="1200" b="1" i="0" u="none" strike="noStrike">
                        <a:solidFill>
                          <a:srgbClr val="000000"/>
                        </a:solidFill>
                        <a:effectLst/>
                        <a:latin typeface="+mn-lt"/>
                        <a:cs typeface="Arial" panose="020B0604020202020204" pitchFamily="34" charset="0"/>
                      </a:endParaRPr>
                    </a:p>
                  </a:txBody>
                  <a:tcPr marL="7620" marR="7620" marT="7620" marB="0"/>
                </a:tc>
                <a:tc>
                  <a:txBody>
                    <a:bodyPr/>
                    <a:lstStyle/>
                    <a:p>
                      <a:pPr algn="r" fontAlgn="t"/>
                      <a:r>
                        <a:rPr lang="en-GB" sz="1100" b="1" i="0" u="none" strike="noStrike" dirty="0">
                          <a:solidFill>
                            <a:schemeClr val="tx1"/>
                          </a:solidFill>
                          <a:effectLst/>
                          <a:latin typeface="+mn-lt"/>
                        </a:rPr>
                        <a:t>5,540</a:t>
                      </a:r>
                    </a:p>
                  </a:txBody>
                  <a:tcPr marL="7620" marR="7620" marT="7620" marB="0"/>
                </a:tc>
                <a:tc>
                  <a:txBody>
                    <a:bodyPr/>
                    <a:lstStyle/>
                    <a:p>
                      <a:pPr algn="r" fontAlgn="t"/>
                      <a:r>
                        <a:rPr lang="en-GB" sz="1100" b="1" i="0" u="none" strike="noStrike" dirty="0">
                          <a:solidFill>
                            <a:schemeClr val="tx1"/>
                          </a:solidFill>
                          <a:effectLst/>
                          <a:latin typeface="+mn-lt"/>
                        </a:rPr>
                        <a:t>1.7</a:t>
                      </a:r>
                    </a:p>
                  </a:txBody>
                  <a:tcPr marL="7620" marR="7620" marT="7620" marB="0"/>
                </a:tc>
                <a:tc>
                  <a:txBody>
                    <a:bodyPr/>
                    <a:lstStyle/>
                    <a:p>
                      <a:pPr algn="r" fontAlgn="ctr"/>
                      <a:r>
                        <a:rPr lang="en-GB" sz="1100" b="1" i="0" u="none" strike="noStrike" dirty="0">
                          <a:solidFill>
                            <a:schemeClr val="tx1"/>
                          </a:solidFill>
                          <a:effectLst/>
                          <a:latin typeface="+mn-lt"/>
                        </a:rPr>
                        <a:t>10,310</a:t>
                      </a:r>
                    </a:p>
                  </a:txBody>
                  <a:tcPr marL="7620" marR="7620" marT="7620" marB="0"/>
                </a:tc>
                <a:tc>
                  <a:txBody>
                    <a:bodyPr/>
                    <a:lstStyle/>
                    <a:p>
                      <a:pPr algn="r" fontAlgn="b"/>
                      <a:r>
                        <a:rPr lang="en-GB" sz="1100" b="1" i="0" u="none" strike="noStrike" dirty="0">
                          <a:solidFill>
                            <a:schemeClr val="tx1"/>
                          </a:solidFill>
                          <a:effectLst/>
                          <a:latin typeface="+mn-lt"/>
                        </a:rPr>
                        <a:t>3.1</a:t>
                      </a:r>
                    </a:p>
                  </a:txBody>
                  <a:tcPr marL="7620" marR="7620" marT="7620" marB="0"/>
                </a:tc>
                <a:tc>
                  <a:txBody>
                    <a:bodyPr/>
                    <a:lstStyle/>
                    <a:p>
                      <a:pPr algn="r" fontAlgn="b"/>
                      <a:r>
                        <a:rPr lang="en-GB" sz="1100" b="1" i="0" u="none" strike="noStrike" dirty="0">
                          <a:solidFill>
                            <a:schemeClr val="tx1"/>
                          </a:solidFill>
                          <a:effectLst/>
                          <a:latin typeface="+mn-lt"/>
                        </a:rPr>
                        <a:t>4,770</a:t>
                      </a:r>
                    </a:p>
                  </a:txBody>
                  <a:tcPr marL="7620" marR="7620" marT="7620" marB="0"/>
                </a:tc>
                <a:tc>
                  <a:txBody>
                    <a:bodyPr/>
                    <a:lstStyle/>
                    <a:p>
                      <a:pPr algn="r" fontAlgn="b"/>
                      <a:r>
                        <a:rPr lang="en-GB" sz="1100" b="1" i="0" u="none" strike="noStrike" dirty="0">
                          <a:solidFill>
                            <a:schemeClr val="tx1"/>
                          </a:solidFill>
                          <a:effectLst/>
                          <a:latin typeface="+mn-lt"/>
                        </a:rPr>
                        <a:t>1.4</a:t>
                      </a:r>
                    </a:p>
                  </a:txBody>
                  <a:tcPr marL="7620" marR="7620" marT="7620" marB="0"/>
                </a:tc>
                <a:extLst>
                  <a:ext uri="{0D108BD9-81ED-4DB2-BD59-A6C34878D82A}">
                    <a16:rowId xmlns:a16="http://schemas.microsoft.com/office/drawing/2014/main" val="1577093800"/>
                  </a:ext>
                </a:extLst>
              </a:tr>
              <a:tr h="269048">
                <a:tc>
                  <a:txBody>
                    <a:bodyPr/>
                    <a:lstStyle/>
                    <a:p>
                      <a:pPr algn="l" fontAlgn="b"/>
                      <a:r>
                        <a:rPr lang="en-GB" sz="1200" u="none" strike="noStrike">
                          <a:effectLst/>
                          <a:latin typeface="+mn-lt"/>
                        </a:rPr>
                        <a:t>England</a:t>
                      </a:r>
                      <a:endParaRPr lang="en-GB" sz="1200" b="0" i="0" u="none" strike="noStrike">
                        <a:solidFill>
                          <a:srgbClr val="000000"/>
                        </a:solidFill>
                        <a:effectLst/>
                        <a:latin typeface="+mn-lt"/>
                        <a:cs typeface="Arial" panose="020B0604020202020204" pitchFamily="34" charset="0"/>
                      </a:endParaRPr>
                    </a:p>
                  </a:txBody>
                  <a:tcPr marL="7620" marR="7620" marT="7620" marB="0"/>
                </a:tc>
                <a:tc>
                  <a:txBody>
                    <a:bodyPr/>
                    <a:lstStyle/>
                    <a:p>
                      <a:pPr algn="r" fontAlgn="t"/>
                      <a:r>
                        <a:rPr lang="en-GB" sz="1100" b="0" i="0" u="none" strike="noStrike">
                          <a:solidFill>
                            <a:schemeClr val="tx1"/>
                          </a:solidFill>
                          <a:effectLst/>
                          <a:latin typeface="+mn-lt"/>
                        </a:rPr>
                        <a:t>1,063,505</a:t>
                      </a:r>
                    </a:p>
                  </a:txBody>
                  <a:tcPr marL="7620" marR="7620" marT="7620" marB="0"/>
                </a:tc>
                <a:tc>
                  <a:txBody>
                    <a:bodyPr/>
                    <a:lstStyle/>
                    <a:p>
                      <a:pPr algn="r" fontAlgn="t"/>
                      <a:r>
                        <a:rPr lang="en-GB" sz="1100" b="0" i="0" u="none" strike="noStrike">
                          <a:solidFill>
                            <a:schemeClr val="tx1"/>
                          </a:solidFill>
                          <a:effectLst/>
                          <a:latin typeface="+mn-lt"/>
                        </a:rPr>
                        <a:t>3.0</a:t>
                      </a:r>
                    </a:p>
                  </a:txBody>
                  <a:tcPr marL="7620" marR="7620" marT="7620" marB="0"/>
                </a:tc>
                <a:tc>
                  <a:txBody>
                    <a:bodyPr/>
                    <a:lstStyle/>
                    <a:p>
                      <a:pPr algn="r" fontAlgn="ctr"/>
                      <a:r>
                        <a:rPr lang="en-GB" sz="1100" b="0" i="0" u="none" strike="noStrike">
                          <a:solidFill>
                            <a:schemeClr val="tx1"/>
                          </a:solidFill>
                          <a:effectLst/>
                          <a:latin typeface="+mn-lt"/>
                        </a:rPr>
                        <a:t>1,589,200</a:t>
                      </a:r>
                    </a:p>
                  </a:txBody>
                  <a:tcPr marL="7620" marR="7620" marT="7620" marB="0"/>
                </a:tc>
                <a:tc>
                  <a:txBody>
                    <a:bodyPr/>
                    <a:lstStyle/>
                    <a:p>
                      <a:pPr algn="r" fontAlgn="b"/>
                      <a:r>
                        <a:rPr lang="en-GB" sz="1100" b="0" i="0" u="none" strike="noStrike">
                          <a:solidFill>
                            <a:schemeClr val="tx1"/>
                          </a:solidFill>
                          <a:effectLst/>
                          <a:latin typeface="+mn-lt"/>
                        </a:rPr>
                        <a:t>4.5</a:t>
                      </a:r>
                    </a:p>
                  </a:txBody>
                  <a:tcPr marL="7620" marR="7620" marT="7620" marB="0"/>
                </a:tc>
                <a:tc>
                  <a:txBody>
                    <a:bodyPr/>
                    <a:lstStyle/>
                    <a:p>
                      <a:pPr algn="r" fontAlgn="b"/>
                      <a:r>
                        <a:rPr lang="en-GB" sz="1100" b="0" i="0" u="none" strike="noStrike">
                          <a:solidFill>
                            <a:schemeClr val="tx1"/>
                          </a:solidFill>
                          <a:effectLst/>
                          <a:latin typeface="+mn-lt"/>
                        </a:rPr>
                        <a:t>525,695</a:t>
                      </a:r>
                    </a:p>
                  </a:txBody>
                  <a:tcPr marL="7620" marR="7620" marT="7620" marB="0"/>
                </a:tc>
                <a:tc>
                  <a:txBody>
                    <a:bodyPr/>
                    <a:lstStyle/>
                    <a:p>
                      <a:pPr algn="r" fontAlgn="b"/>
                      <a:r>
                        <a:rPr lang="en-GB" sz="1100" b="0" i="0" u="none" strike="noStrike" dirty="0">
                          <a:solidFill>
                            <a:schemeClr val="tx1"/>
                          </a:solidFill>
                          <a:effectLst/>
                          <a:latin typeface="+mn-lt"/>
                        </a:rPr>
                        <a:t>1.5</a:t>
                      </a:r>
                    </a:p>
                  </a:txBody>
                  <a:tcPr marL="7620" marR="7620" marT="7620" marB="0"/>
                </a:tc>
                <a:extLst>
                  <a:ext uri="{0D108BD9-81ED-4DB2-BD59-A6C34878D82A}">
                    <a16:rowId xmlns:a16="http://schemas.microsoft.com/office/drawing/2014/main" val="1894439850"/>
                  </a:ext>
                </a:extLst>
              </a:tr>
            </a:tbl>
          </a:graphicData>
        </a:graphic>
      </p:graphicFrame>
      <p:graphicFrame>
        <p:nvGraphicFramePr>
          <p:cNvPr id="4" name="Table 3">
            <a:extLst>
              <a:ext uri="{FF2B5EF4-FFF2-40B4-BE49-F238E27FC236}">
                <a16:creationId xmlns:a16="http://schemas.microsoft.com/office/drawing/2014/main" id="{A70C5650-2DFB-46D3-883D-F4D1F9336EA4}"/>
              </a:ext>
            </a:extLst>
          </p:cNvPr>
          <p:cNvGraphicFramePr>
            <a:graphicFrameLocks noGrp="1"/>
          </p:cNvGraphicFramePr>
          <p:nvPr>
            <p:extLst>
              <p:ext uri="{D42A27DB-BD31-4B8C-83A1-F6EECF244321}">
                <p14:modId xmlns:p14="http://schemas.microsoft.com/office/powerpoint/2010/main" val="363515493"/>
              </p:ext>
            </p:extLst>
          </p:nvPr>
        </p:nvGraphicFramePr>
        <p:xfrm>
          <a:off x="179365" y="3886765"/>
          <a:ext cx="4883150" cy="1921599"/>
        </p:xfrm>
        <a:graphic>
          <a:graphicData uri="http://schemas.openxmlformats.org/drawingml/2006/table">
            <a:tbl>
              <a:tblPr firstRow="1" bandRow="1">
                <a:tableStyleId>{93296810-A885-4BE3-A3E7-6D5BEEA58F35}</a:tableStyleId>
              </a:tblPr>
              <a:tblGrid>
                <a:gridCol w="1261678">
                  <a:extLst>
                    <a:ext uri="{9D8B030D-6E8A-4147-A177-3AD203B41FA5}">
                      <a16:colId xmlns:a16="http://schemas.microsoft.com/office/drawing/2014/main" val="1930098151"/>
                    </a:ext>
                  </a:extLst>
                </a:gridCol>
                <a:gridCol w="789033">
                  <a:extLst>
                    <a:ext uri="{9D8B030D-6E8A-4147-A177-3AD203B41FA5}">
                      <a16:colId xmlns:a16="http://schemas.microsoft.com/office/drawing/2014/main" val="3941435124"/>
                    </a:ext>
                  </a:extLst>
                </a:gridCol>
                <a:gridCol w="867447">
                  <a:extLst>
                    <a:ext uri="{9D8B030D-6E8A-4147-A177-3AD203B41FA5}">
                      <a16:colId xmlns:a16="http://schemas.microsoft.com/office/drawing/2014/main" val="744463007"/>
                    </a:ext>
                  </a:extLst>
                </a:gridCol>
                <a:gridCol w="982496">
                  <a:extLst>
                    <a:ext uri="{9D8B030D-6E8A-4147-A177-3AD203B41FA5}">
                      <a16:colId xmlns:a16="http://schemas.microsoft.com/office/drawing/2014/main" val="2663845784"/>
                    </a:ext>
                  </a:extLst>
                </a:gridCol>
                <a:gridCol w="982496">
                  <a:extLst>
                    <a:ext uri="{9D8B030D-6E8A-4147-A177-3AD203B41FA5}">
                      <a16:colId xmlns:a16="http://schemas.microsoft.com/office/drawing/2014/main" val="857556676"/>
                    </a:ext>
                  </a:extLst>
                </a:gridCol>
              </a:tblGrid>
              <a:tr h="214841">
                <a:tc>
                  <a:txBody>
                    <a:bodyPr/>
                    <a:lstStyle/>
                    <a:p>
                      <a:pPr algn="ctr" fontAlgn="ctr"/>
                      <a:r>
                        <a:rPr lang="en-GB" sz="1200" u="none" strike="noStrike">
                          <a:effectLst/>
                        </a:rPr>
                        <a:t>Age</a:t>
                      </a:r>
                      <a:endParaRPr lang="en-GB" sz="1200" b="1" i="0" u="none" strike="noStrike">
                        <a:solidFill>
                          <a:srgbClr val="000000"/>
                        </a:solidFill>
                        <a:effectLst/>
                        <a:latin typeface="Arial" panose="020B0604020202020204" pitchFamily="34" charset="0"/>
                      </a:endParaRPr>
                    </a:p>
                  </a:txBody>
                  <a:tcPr marL="7620" marR="7620" marT="7620" marB="0" anchor="ctr"/>
                </a:tc>
                <a:tc gridSpan="2">
                  <a:txBody>
                    <a:bodyPr/>
                    <a:lstStyle/>
                    <a:p>
                      <a:pPr algn="ctr" fontAlgn="ctr"/>
                      <a:r>
                        <a:rPr lang="en-GB" sz="1200" u="none" strike="noStrike">
                          <a:effectLst/>
                        </a:rPr>
                        <a:t>March 2020</a:t>
                      </a:r>
                      <a:endParaRPr lang="en-GB" sz="12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tc>
                <a:tc hMerge="1">
                  <a:txBody>
                    <a:bodyPr/>
                    <a:lstStyle/>
                    <a:p>
                      <a:pPr algn="ctr" fontAlgn="ctr"/>
                      <a:endParaRPr lang="en-GB" sz="14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tc>
                <a:tc gridSpan="2">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GB" sz="1200" b="1" u="none" strike="noStrike" dirty="0">
                          <a:solidFill>
                            <a:schemeClr val="bg1"/>
                          </a:solidFill>
                          <a:effectLst/>
                        </a:rPr>
                        <a:t>December 2021</a:t>
                      </a:r>
                      <a:endParaRPr lang="en-GB" sz="1200" b="1" i="0" u="none" strike="noStrike" dirty="0">
                        <a:solidFill>
                          <a:schemeClr val="bg1"/>
                        </a:solidFill>
                        <a:effectLst/>
                        <a:latin typeface="Arial" panose="020B0604020202020204" pitchFamily="34" charset="0"/>
                        <a:cs typeface="Arial" panose="020B0604020202020204" pitchFamily="34" charset="0"/>
                      </a:endParaRPr>
                    </a:p>
                  </a:txBody>
                  <a:tcPr marL="7620" marR="7620" marT="7620" marB="0" anchor="ctr"/>
                </a:tc>
                <a:tc hMerge="1">
                  <a:txBody>
                    <a:bodyPr/>
                    <a:lstStyle/>
                    <a:p>
                      <a:pPr algn="ctr" fontAlgn="ctr"/>
                      <a:endParaRPr lang="en-GB" sz="14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3654913123"/>
                  </a:ext>
                </a:extLst>
              </a:tr>
              <a:tr h="368216">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endParaRPr lang="en-GB" sz="1200" b="0" i="0" u="none" strike="noStrike">
                        <a:solidFill>
                          <a:srgbClr val="000000"/>
                        </a:solidFill>
                        <a:effectLst/>
                        <a:latin typeface="+mn-lt"/>
                      </a:endParaRPr>
                    </a:p>
                  </a:txBody>
                  <a:tcPr marL="7620" marR="7620" marT="7620" marB="0" anchor="ctr"/>
                </a:tc>
                <a:tc>
                  <a:txBody>
                    <a:bodyPr/>
                    <a:lstStyle/>
                    <a:p>
                      <a:pPr algn="ctr" fontAlgn="t"/>
                      <a:r>
                        <a:rPr lang="en-GB" sz="1200" b="0" i="0" u="none" strike="noStrike">
                          <a:solidFill>
                            <a:srgbClr val="000000"/>
                          </a:solidFill>
                          <a:effectLst/>
                          <a:latin typeface="+mn-lt"/>
                        </a:rPr>
                        <a:t>Number</a:t>
                      </a:r>
                    </a:p>
                  </a:txBody>
                  <a:tcPr marL="7440" marR="7440" marT="7440" marB="0" anchor="ctr"/>
                </a:tc>
                <a:tc>
                  <a:txBody>
                    <a:bodyPr/>
                    <a:lstStyle/>
                    <a:p>
                      <a:pPr algn="ctr" fontAlgn="t"/>
                      <a:r>
                        <a:rPr lang="en-GB" sz="1200" b="0" i="0" u="none" strike="noStrike">
                          <a:solidFill>
                            <a:srgbClr val="000000"/>
                          </a:solidFill>
                          <a:effectLst/>
                          <a:latin typeface="+mn-lt"/>
                        </a:rPr>
                        <a:t>Share of total</a:t>
                      </a:r>
                    </a:p>
                  </a:txBody>
                  <a:tcPr marL="7440" marR="7440" marT="7440" marB="0" anchor="ctr"/>
                </a:tc>
                <a:tc>
                  <a:txBody>
                    <a:bodyPr/>
                    <a:lstStyle/>
                    <a:p>
                      <a:pPr algn="ctr" fontAlgn="t"/>
                      <a:r>
                        <a:rPr lang="en-GB" sz="1200" b="0" i="0" u="none" strike="noStrike" dirty="0">
                          <a:solidFill>
                            <a:srgbClr val="000000"/>
                          </a:solidFill>
                          <a:effectLst/>
                          <a:latin typeface="+mn-lt"/>
                        </a:rPr>
                        <a:t>Number</a:t>
                      </a:r>
                    </a:p>
                  </a:txBody>
                  <a:tcPr marL="7440" marR="7440" marT="7440" marB="0" anchor="ctr"/>
                </a:tc>
                <a:tc>
                  <a:txBody>
                    <a:bodyPr/>
                    <a:lstStyle/>
                    <a:p>
                      <a:pPr algn="ctr" fontAlgn="t"/>
                      <a:r>
                        <a:rPr lang="en-GB" sz="1200" b="0" i="0" u="none" strike="noStrike">
                          <a:solidFill>
                            <a:srgbClr val="000000"/>
                          </a:solidFill>
                          <a:effectLst/>
                          <a:latin typeface="+mn-lt"/>
                        </a:rPr>
                        <a:t>Share of total</a:t>
                      </a:r>
                    </a:p>
                  </a:txBody>
                  <a:tcPr marL="7440" marR="7440" marT="7440" marB="0" anchor="ctr"/>
                </a:tc>
                <a:extLst>
                  <a:ext uri="{0D108BD9-81ED-4DB2-BD59-A6C34878D82A}">
                    <a16:rowId xmlns:a16="http://schemas.microsoft.com/office/drawing/2014/main" val="3751834371"/>
                  </a:ext>
                </a:extLst>
              </a:tr>
              <a:tr h="294112">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GB" sz="1200" u="none" strike="noStrike">
                          <a:effectLst/>
                          <a:latin typeface="+mn-lt"/>
                        </a:rPr>
                        <a:t>Aged 16-24</a:t>
                      </a:r>
                      <a:endParaRPr lang="en-GB" sz="1200" b="0" i="0" u="none" strike="noStrike">
                        <a:solidFill>
                          <a:srgbClr val="000000"/>
                        </a:solidFill>
                        <a:effectLst/>
                        <a:latin typeface="+mn-lt"/>
                      </a:endParaRPr>
                    </a:p>
                  </a:txBody>
                  <a:tcPr marL="7620" marR="7620" marT="7620" marB="0" anchor="ctr"/>
                </a:tc>
                <a:tc>
                  <a:txBody>
                    <a:bodyPr/>
                    <a:lstStyle/>
                    <a:p>
                      <a:pPr algn="ctr" fontAlgn="t"/>
                      <a:r>
                        <a:rPr lang="en-GB" sz="1200" u="none" strike="noStrike">
                          <a:effectLst/>
                          <a:latin typeface="+mn-lt"/>
                        </a:rPr>
                        <a:t>885</a:t>
                      </a:r>
                      <a:endParaRPr lang="en-GB" sz="1200" b="0" i="0" u="none" strike="noStrike">
                        <a:solidFill>
                          <a:srgbClr val="000000"/>
                        </a:solidFill>
                        <a:effectLst/>
                        <a:latin typeface="+mn-lt"/>
                      </a:endParaRPr>
                    </a:p>
                  </a:txBody>
                  <a:tcPr marL="7440" marR="7440" marT="7440" marB="0" anchor="ctr"/>
                </a:tc>
                <a:tc>
                  <a:txBody>
                    <a:bodyPr/>
                    <a:lstStyle/>
                    <a:p>
                      <a:pPr algn="ctr" fontAlgn="t"/>
                      <a:r>
                        <a:rPr lang="en-GB" sz="1200" b="0" i="0" u="none" strike="noStrike">
                          <a:solidFill>
                            <a:srgbClr val="000000"/>
                          </a:solidFill>
                          <a:effectLst/>
                          <a:latin typeface="+mn-lt"/>
                        </a:rPr>
                        <a:t>16%</a:t>
                      </a:r>
                    </a:p>
                  </a:txBody>
                  <a:tcPr marL="7440" marR="7440" marT="7440" marB="0" anchor="ctr"/>
                </a:tc>
                <a:tc>
                  <a:txBody>
                    <a:bodyPr/>
                    <a:lstStyle/>
                    <a:p>
                      <a:pPr algn="ctr" fontAlgn="b"/>
                      <a:r>
                        <a:rPr lang="en-GB" sz="1200" b="0" i="0" u="none" strike="noStrike" dirty="0">
                          <a:solidFill>
                            <a:srgbClr val="000000"/>
                          </a:solidFill>
                          <a:effectLst/>
                          <a:latin typeface="+mn-lt"/>
                        </a:rPr>
                        <a:t>1,390</a:t>
                      </a:r>
                    </a:p>
                  </a:txBody>
                  <a:tcPr marL="7620" marR="7620" marT="7620" marB="0" anchor="ctr"/>
                </a:tc>
                <a:tc>
                  <a:txBody>
                    <a:bodyPr/>
                    <a:lstStyle/>
                    <a:p>
                      <a:pPr algn="ctr" fontAlgn="b"/>
                      <a:r>
                        <a:rPr lang="en-GB" sz="1200" b="0" i="0" u="none" strike="noStrike">
                          <a:solidFill>
                            <a:srgbClr val="000000"/>
                          </a:solidFill>
                          <a:effectLst/>
                          <a:latin typeface="+mn-lt"/>
                        </a:rPr>
                        <a:t>13%</a:t>
                      </a:r>
                    </a:p>
                  </a:txBody>
                  <a:tcPr marL="7620" marR="7620" marT="7620" marB="0" anchor="ctr"/>
                </a:tc>
                <a:extLst>
                  <a:ext uri="{0D108BD9-81ED-4DB2-BD59-A6C34878D82A}">
                    <a16:rowId xmlns:a16="http://schemas.microsoft.com/office/drawing/2014/main" val="3913911583"/>
                  </a:ext>
                </a:extLst>
              </a:tr>
              <a:tr h="294112">
                <a:tc>
                  <a:txBody>
                    <a:bodyPr/>
                    <a:lstStyle/>
                    <a:p>
                      <a:pPr marL="0" marR="0" lvl="0" indent="0" algn="ctr" defTabSz="685800" rtl="0" eaLnBrk="1" fontAlgn="b" latinLnBrk="0" hangingPunct="1">
                        <a:lnSpc>
                          <a:spcPct val="100000"/>
                        </a:lnSpc>
                        <a:spcBef>
                          <a:spcPts val="0"/>
                        </a:spcBef>
                        <a:spcAft>
                          <a:spcPts val="0"/>
                        </a:spcAft>
                        <a:buClrTx/>
                        <a:buSzTx/>
                        <a:buFont typeface="Arial" panose="020B0604020202020204" pitchFamily="34" charset="0"/>
                        <a:buNone/>
                        <a:tabLst/>
                        <a:defRPr/>
                      </a:pPr>
                      <a:r>
                        <a:rPr lang="en-GB" sz="1200" u="none" strike="noStrike">
                          <a:effectLst/>
                          <a:latin typeface="+mn-lt"/>
                        </a:rPr>
                        <a:t>Aged 25-49</a:t>
                      </a:r>
                      <a:endParaRPr lang="en-GB" sz="1200" b="0" i="0" u="none" strike="noStrike">
                        <a:solidFill>
                          <a:srgbClr val="000000"/>
                        </a:solidFill>
                        <a:effectLst/>
                        <a:latin typeface="+mn-lt"/>
                      </a:endParaRPr>
                    </a:p>
                  </a:txBody>
                  <a:tcPr marL="7620" marR="7620" marT="7620" marB="0" anchor="ctr"/>
                </a:tc>
                <a:tc>
                  <a:txBody>
                    <a:bodyPr/>
                    <a:lstStyle/>
                    <a:p>
                      <a:pPr algn="ctr" fontAlgn="t"/>
                      <a:r>
                        <a:rPr lang="en-GB" sz="1200" u="none" strike="noStrike" dirty="0">
                          <a:effectLst/>
                          <a:latin typeface="+mn-lt"/>
                        </a:rPr>
                        <a:t>3,065</a:t>
                      </a:r>
                      <a:endParaRPr lang="en-GB" sz="1200" b="0" i="0" u="none" strike="noStrike" dirty="0">
                        <a:solidFill>
                          <a:srgbClr val="000000"/>
                        </a:solidFill>
                        <a:effectLst/>
                        <a:latin typeface="+mn-lt"/>
                      </a:endParaRPr>
                    </a:p>
                  </a:txBody>
                  <a:tcPr marL="7440" marR="7440" marT="7440" marB="0" anchor="ctr"/>
                </a:tc>
                <a:tc>
                  <a:txBody>
                    <a:bodyPr/>
                    <a:lstStyle/>
                    <a:p>
                      <a:pPr algn="ctr" fontAlgn="t"/>
                      <a:r>
                        <a:rPr lang="en-GB" sz="1200" b="0" i="0" u="none" strike="noStrike">
                          <a:solidFill>
                            <a:srgbClr val="000000"/>
                          </a:solidFill>
                          <a:effectLst/>
                          <a:latin typeface="+mn-lt"/>
                        </a:rPr>
                        <a:t>55%</a:t>
                      </a:r>
                    </a:p>
                  </a:txBody>
                  <a:tcPr marL="7440" marR="7440" marT="7440" marB="0" anchor="ctr"/>
                </a:tc>
                <a:tc>
                  <a:txBody>
                    <a:bodyPr/>
                    <a:lstStyle/>
                    <a:p>
                      <a:pPr algn="ctr" fontAlgn="b"/>
                      <a:r>
                        <a:rPr lang="en-GB" sz="1200" b="0" i="0" u="none" strike="noStrike" dirty="0">
                          <a:solidFill>
                            <a:srgbClr val="000000"/>
                          </a:solidFill>
                          <a:effectLst/>
                          <a:latin typeface="+mn-lt"/>
                        </a:rPr>
                        <a:t>6,110</a:t>
                      </a:r>
                    </a:p>
                  </a:txBody>
                  <a:tcPr marL="7620" marR="7620" marT="7620" marB="0" anchor="ctr"/>
                </a:tc>
                <a:tc>
                  <a:txBody>
                    <a:bodyPr/>
                    <a:lstStyle/>
                    <a:p>
                      <a:pPr algn="ctr" fontAlgn="b"/>
                      <a:r>
                        <a:rPr lang="en-GB" sz="1200" b="0" i="0" u="none" strike="noStrike">
                          <a:solidFill>
                            <a:srgbClr val="000000"/>
                          </a:solidFill>
                          <a:effectLst/>
                          <a:latin typeface="+mn-lt"/>
                        </a:rPr>
                        <a:t>59%</a:t>
                      </a:r>
                    </a:p>
                  </a:txBody>
                  <a:tcPr marL="7620" marR="7620" marT="7620" marB="0" anchor="ctr"/>
                </a:tc>
                <a:extLst>
                  <a:ext uri="{0D108BD9-81ED-4DB2-BD59-A6C34878D82A}">
                    <a16:rowId xmlns:a16="http://schemas.microsoft.com/office/drawing/2014/main" val="1600421987"/>
                  </a:ext>
                </a:extLst>
              </a:tr>
              <a:tr h="329126">
                <a:tc>
                  <a:txBody>
                    <a:bodyPr/>
                    <a:lstStyle/>
                    <a:p>
                      <a:pPr marL="0" marR="0" lvl="0" indent="0" algn="ctr" defTabSz="685800" rtl="0" eaLnBrk="1" fontAlgn="b" latinLnBrk="0" hangingPunct="1">
                        <a:lnSpc>
                          <a:spcPct val="100000"/>
                        </a:lnSpc>
                        <a:spcBef>
                          <a:spcPts val="0"/>
                        </a:spcBef>
                        <a:spcAft>
                          <a:spcPts val="0"/>
                        </a:spcAft>
                        <a:buClrTx/>
                        <a:buSzTx/>
                        <a:buFont typeface="Arial" panose="020B0604020202020204" pitchFamily="34" charset="0"/>
                        <a:buNone/>
                        <a:tabLst/>
                        <a:defRPr/>
                      </a:pPr>
                      <a:r>
                        <a:rPr lang="en-GB" sz="1200" u="none" strike="noStrike">
                          <a:effectLst/>
                          <a:latin typeface="+mn-lt"/>
                        </a:rPr>
                        <a:t>Aged 50+</a:t>
                      </a:r>
                      <a:endParaRPr lang="en-GB" sz="1200" b="0" i="0" u="none" strike="noStrike">
                        <a:solidFill>
                          <a:srgbClr val="000000"/>
                        </a:solidFill>
                        <a:effectLst/>
                        <a:latin typeface="+mn-lt"/>
                      </a:endParaRPr>
                    </a:p>
                  </a:txBody>
                  <a:tcPr marL="7620" marR="7620" marT="7620" marB="0" anchor="ctr"/>
                </a:tc>
                <a:tc>
                  <a:txBody>
                    <a:bodyPr/>
                    <a:lstStyle/>
                    <a:p>
                      <a:pPr algn="ctr" fontAlgn="t"/>
                      <a:r>
                        <a:rPr lang="en-GB" sz="1200" u="none" strike="noStrike">
                          <a:effectLst/>
                          <a:latin typeface="+mn-lt"/>
                        </a:rPr>
                        <a:t>1,590</a:t>
                      </a:r>
                      <a:endParaRPr lang="en-GB" sz="1200" b="0" i="0" u="none" strike="noStrike">
                        <a:solidFill>
                          <a:srgbClr val="000000"/>
                        </a:solidFill>
                        <a:effectLst/>
                        <a:latin typeface="+mn-lt"/>
                      </a:endParaRPr>
                    </a:p>
                  </a:txBody>
                  <a:tcPr marL="7440" marR="7440" marT="7440" marB="0" anchor="ctr"/>
                </a:tc>
                <a:tc>
                  <a:txBody>
                    <a:bodyPr/>
                    <a:lstStyle/>
                    <a:p>
                      <a:pPr algn="ctr" fontAlgn="t"/>
                      <a:r>
                        <a:rPr lang="en-GB" sz="1200" b="0" i="0" u="none" strike="noStrike">
                          <a:solidFill>
                            <a:srgbClr val="000000"/>
                          </a:solidFill>
                          <a:effectLst/>
                          <a:latin typeface="+mn-lt"/>
                        </a:rPr>
                        <a:t>29%</a:t>
                      </a:r>
                    </a:p>
                  </a:txBody>
                  <a:tcPr marL="7440" marR="7440" marT="7440" marB="0" anchor="ctr"/>
                </a:tc>
                <a:tc>
                  <a:txBody>
                    <a:bodyPr/>
                    <a:lstStyle/>
                    <a:p>
                      <a:pPr algn="ctr" fontAlgn="b"/>
                      <a:r>
                        <a:rPr lang="en-GB" sz="1200" b="0" i="0" u="none" strike="noStrike" dirty="0">
                          <a:solidFill>
                            <a:srgbClr val="000000"/>
                          </a:solidFill>
                          <a:effectLst/>
                          <a:latin typeface="+mn-lt"/>
                        </a:rPr>
                        <a:t>2,810</a:t>
                      </a:r>
                    </a:p>
                  </a:txBody>
                  <a:tcPr marL="7620" marR="7620" marT="7620" marB="0" anchor="ctr"/>
                </a:tc>
                <a:tc>
                  <a:txBody>
                    <a:bodyPr/>
                    <a:lstStyle/>
                    <a:p>
                      <a:pPr algn="ctr" fontAlgn="b"/>
                      <a:r>
                        <a:rPr lang="en-GB" sz="1200" b="0" i="0" u="none" strike="noStrike">
                          <a:solidFill>
                            <a:srgbClr val="000000"/>
                          </a:solidFill>
                          <a:effectLst/>
                          <a:latin typeface="+mn-lt"/>
                        </a:rPr>
                        <a:t>27%</a:t>
                      </a:r>
                    </a:p>
                  </a:txBody>
                  <a:tcPr marL="7620" marR="7620" marT="7620" marB="0" anchor="ctr"/>
                </a:tc>
                <a:extLst>
                  <a:ext uri="{0D108BD9-81ED-4DB2-BD59-A6C34878D82A}">
                    <a16:rowId xmlns:a16="http://schemas.microsoft.com/office/drawing/2014/main" val="646983924"/>
                  </a:ext>
                </a:extLst>
              </a:tr>
              <a:tr h="421192">
                <a:tc>
                  <a:txBody>
                    <a:bodyPr/>
                    <a:lstStyle/>
                    <a:p>
                      <a:pPr marL="0" marR="0" lvl="0" indent="0" algn="ctr" defTabSz="685800" rtl="0" eaLnBrk="1" fontAlgn="b" latinLnBrk="0" hangingPunct="1">
                        <a:lnSpc>
                          <a:spcPct val="100000"/>
                        </a:lnSpc>
                        <a:spcBef>
                          <a:spcPts val="0"/>
                        </a:spcBef>
                        <a:spcAft>
                          <a:spcPts val="0"/>
                        </a:spcAft>
                        <a:buClrTx/>
                        <a:buSzTx/>
                        <a:buFont typeface="Arial" panose="020B0604020202020204" pitchFamily="34" charset="0"/>
                        <a:buNone/>
                        <a:tabLst/>
                        <a:defRPr/>
                      </a:pPr>
                      <a:r>
                        <a:rPr lang="en-GB" sz="1200" b="1" i="0" u="none" strike="noStrike">
                          <a:solidFill>
                            <a:srgbClr val="000000"/>
                          </a:solidFill>
                          <a:effectLst/>
                          <a:latin typeface="+mn-lt"/>
                        </a:rPr>
                        <a:t>All ages</a:t>
                      </a:r>
                    </a:p>
                  </a:txBody>
                  <a:tcPr marL="7620" marR="7620" marT="7620" marB="0" anchor="ctr"/>
                </a:tc>
                <a:tc>
                  <a:txBody>
                    <a:bodyPr/>
                    <a:lstStyle/>
                    <a:p>
                      <a:pPr algn="ctr" fontAlgn="ctr"/>
                      <a:r>
                        <a:rPr lang="en-GB" sz="1200" b="1" i="0" u="none" strike="noStrike">
                          <a:solidFill>
                            <a:srgbClr val="000000"/>
                          </a:solidFill>
                          <a:effectLst/>
                          <a:latin typeface="+mn-lt"/>
                          <a:cs typeface="Arial" panose="020B0604020202020204" pitchFamily="34" charset="0"/>
                        </a:rPr>
                        <a:t>5,540</a:t>
                      </a:r>
                    </a:p>
                  </a:txBody>
                  <a:tcPr marL="7620" marR="7620" marT="7620" marB="0" anchor="ctr"/>
                </a:tc>
                <a:tc>
                  <a:txBody>
                    <a:bodyPr/>
                    <a:lstStyle/>
                    <a:p>
                      <a:pPr algn="ctr" fontAlgn="t"/>
                      <a:r>
                        <a:rPr lang="en-GB" sz="1200" b="1" i="0" u="none" strike="noStrike" dirty="0">
                          <a:solidFill>
                            <a:srgbClr val="000000"/>
                          </a:solidFill>
                          <a:effectLst/>
                          <a:latin typeface="+mn-lt"/>
                        </a:rPr>
                        <a:t>100%</a:t>
                      </a:r>
                    </a:p>
                  </a:txBody>
                  <a:tcPr marL="7440" marR="7440" marT="7440" marB="0" anchor="ctr"/>
                </a:tc>
                <a:tc>
                  <a:txBody>
                    <a:bodyPr/>
                    <a:lstStyle/>
                    <a:p>
                      <a:pPr algn="ctr" fontAlgn="b"/>
                      <a:r>
                        <a:rPr lang="en-GB" sz="1200" b="1" i="0" u="none" strike="noStrike" dirty="0">
                          <a:solidFill>
                            <a:srgbClr val="000000"/>
                          </a:solidFill>
                          <a:effectLst/>
                          <a:latin typeface="+mn-lt"/>
                        </a:rPr>
                        <a:t>10,310</a:t>
                      </a:r>
                    </a:p>
                  </a:txBody>
                  <a:tcPr marL="7620" marR="7620" marT="7620" marB="0" anchor="ct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GB" sz="1200" b="1" i="0" u="none" strike="noStrike" dirty="0">
                          <a:solidFill>
                            <a:srgbClr val="000000"/>
                          </a:solidFill>
                          <a:effectLst/>
                          <a:latin typeface="+mn-lt"/>
                        </a:rPr>
                        <a:t>100%</a:t>
                      </a:r>
                    </a:p>
                  </a:txBody>
                  <a:tcPr marL="7620" marR="7620" marT="7620" marB="0" anchor="ctr"/>
                </a:tc>
                <a:extLst>
                  <a:ext uri="{0D108BD9-81ED-4DB2-BD59-A6C34878D82A}">
                    <a16:rowId xmlns:a16="http://schemas.microsoft.com/office/drawing/2014/main" val="4265448346"/>
                  </a:ext>
                </a:extLst>
              </a:tr>
            </a:tbl>
          </a:graphicData>
        </a:graphic>
      </p:graphicFrame>
      <p:sp>
        <p:nvSpPr>
          <p:cNvPr id="5" name="TextBox 4">
            <a:extLst>
              <a:ext uri="{FF2B5EF4-FFF2-40B4-BE49-F238E27FC236}">
                <a16:creationId xmlns:a16="http://schemas.microsoft.com/office/drawing/2014/main" id="{90F5E06B-F7A0-44A3-A7E6-DBB422327B0D}"/>
              </a:ext>
            </a:extLst>
          </p:cNvPr>
          <p:cNvSpPr txBox="1"/>
          <p:nvPr/>
        </p:nvSpPr>
        <p:spPr>
          <a:xfrm>
            <a:off x="179365" y="1452276"/>
            <a:ext cx="2699302" cy="1384995"/>
          </a:xfrm>
          <a:prstGeom prst="rect">
            <a:avLst/>
          </a:prstGeom>
          <a:noFill/>
          <a:ln w="12700">
            <a:solidFill>
              <a:schemeClr val="accent6"/>
            </a:solidFill>
          </a:ln>
        </p:spPr>
        <p:txBody>
          <a:bodyPr wrap="square" rtlCol="0">
            <a:spAutoFit/>
          </a:bodyPr>
          <a:lstStyle/>
          <a:p>
            <a:r>
              <a:rPr lang="en-GB" sz="1200" dirty="0"/>
              <a:t>Within Buckinghamshire, the Claimant Count rate is highest (December 2021) in the Wycombe parliamentary constituency area at 4.7%.  Wycombe’s Claimant Count rate is higher than the national average. Buckingham has the lowest Claimant Count rate at 2.2%. </a:t>
            </a:r>
          </a:p>
        </p:txBody>
      </p:sp>
      <p:sp>
        <p:nvSpPr>
          <p:cNvPr id="6" name="TextBox 5">
            <a:extLst>
              <a:ext uri="{FF2B5EF4-FFF2-40B4-BE49-F238E27FC236}">
                <a16:creationId xmlns:a16="http://schemas.microsoft.com/office/drawing/2014/main" id="{4B3875D6-42F6-4EFF-8DB1-8D994EFD6927}"/>
              </a:ext>
            </a:extLst>
          </p:cNvPr>
          <p:cNvSpPr txBox="1"/>
          <p:nvPr/>
        </p:nvSpPr>
        <p:spPr>
          <a:xfrm>
            <a:off x="5325533" y="4301632"/>
            <a:ext cx="3522134" cy="830997"/>
          </a:xfrm>
          <a:prstGeom prst="rect">
            <a:avLst/>
          </a:prstGeom>
          <a:noFill/>
          <a:ln w="12700">
            <a:solidFill>
              <a:schemeClr val="accent6"/>
            </a:solidFill>
          </a:ln>
        </p:spPr>
        <p:txBody>
          <a:bodyPr wrap="square" rtlCol="0">
            <a:spAutoFit/>
          </a:bodyPr>
          <a:lstStyle/>
          <a:p>
            <a:r>
              <a:rPr lang="en-GB" sz="1200" dirty="0"/>
              <a:t>Over half of all those claiming ‘out-of-work’ related benefits are aged between 25 and 49.  The proportion of both younger (16-24) and older (50+) claimants is smaller than pre-pandemic. </a:t>
            </a:r>
          </a:p>
        </p:txBody>
      </p:sp>
      <p:sp>
        <p:nvSpPr>
          <p:cNvPr id="7" name="TextBox 6">
            <a:extLst>
              <a:ext uri="{FF2B5EF4-FFF2-40B4-BE49-F238E27FC236}">
                <a16:creationId xmlns:a16="http://schemas.microsoft.com/office/drawing/2014/main" id="{F2629639-F9B1-4839-BAA5-B5088613879D}"/>
              </a:ext>
            </a:extLst>
          </p:cNvPr>
          <p:cNvSpPr txBox="1"/>
          <p:nvPr/>
        </p:nvSpPr>
        <p:spPr>
          <a:xfrm>
            <a:off x="6882785" y="5531365"/>
            <a:ext cx="4163699" cy="276999"/>
          </a:xfrm>
          <a:prstGeom prst="rect">
            <a:avLst/>
          </a:prstGeom>
          <a:noFill/>
        </p:spPr>
        <p:txBody>
          <a:bodyPr wrap="square" rtlCol="0">
            <a:spAutoFit/>
          </a:bodyPr>
          <a:lstStyle/>
          <a:p>
            <a:r>
              <a:rPr lang="en-GB" sz="1200"/>
              <a:t>Source: </a:t>
            </a:r>
            <a:r>
              <a:rPr lang="en-GB" sz="1200">
                <a:hlinkClick r:id="rId2"/>
              </a:rPr>
              <a:t>Claimant Count, 2021</a:t>
            </a:r>
            <a:endParaRPr lang="en-GB" sz="1200"/>
          </a:p>
        </p:txBody>
      </p:sp>
    </p:spTree>
    <p:extLst>
      <p:ext uri="{BB962C8B-B14F-4D97-AF65-F5344CB8AC3E}">
        <p14:creationId xmlns:p14="http://schemas.microsoft.com/office/powerpoint/2010/main" val="1525360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de2" descr="Claimant Count Rate">
            <a:extLst>
              <a:ext uri="{FF2B5EF4-FFF2-40B4-BE49-F238E27FC236}">
                <a16:creationId xmlns:a16="http://schemas.microsoft.com/office/drawing/2014/main" id="{E121FE98-1FE7-440E-AE89-696EC19F3D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2600" y="1939860"/>
            <a:ext cx="3971037" cy="2978278"/>
          </a:xfrm>
          <a:prstGeom prst="rect">
            <a:avLst/>
          </a:prstGeom>
        </p:spPr>
      </p:pic>
      <p:pic>
        <p:nvPicPr>
          <p:cNvPr id="14" name="slide2" descr="Claimant Count Rate">
            <a:extLst>
              <a:ext uri="{FF2B5EF4-FFF2-40B4-BE49-F238E27FC236}">
                <a16:creationId xmlns:a16="http://schemas.microsoft.com/office/drawing/2014/main" id="{0EB82F60-48CC-4D1C-8F3D-5943349547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0363" y="1939862"/>
            <a:ext cx="3971036" cy="2978277"/>
          </a:xfrm>
          <a:prstGeom prst="rect">
            <a:avLst/>
          </a:prstGeom>
        </p:spPr>
      </p:pic>
      <p:sp>
        <p:nvSpPr>
          <p:cNvPr id="18" name="TextBox 17">
            <a:extLst>
              <a:ext uri="{FF2B5EF4-FFF2-40B4-BE49-F238E27FC236}">
                <a16:creationId xmlns:a16="http://schemas.microsoft.com/office/drawing/2014/main" id="{26BE6F50-9CD2-4585-AF6A-6B3009361773}"/>
              </a:ext>
            </a:extLst>
          </p:cNvPr>
          <p:cNvSpPr txBox="1"/>
          <p:nvPr/>
        </p:nvSpPr>
        <p:spPr>
          <a:xfrm>
            <a:off x="4126230" y="5348245"/>
            <a:ext cx="7056373" cy="230832"/>
          </a:xfrm>
          <a:prstGeom prst="rect">
            <a:avLst/>
          </a:prstGeom>
          <a:noFill/>
        </p:spPr>
        <p:txBody>
          <a:bodyPr wrap="square">
            <a:spAutoFit/>
          </a:bodyPr>
          <a:lstStyle/>
          <a:p>
            <a:r>
              <a:rPr lang="en-GB" sz="900">
                <a:hlinkClick r:id="rId4"/>
              </a:rPr>
              <a:t>Click here for interactive version of map - October Claimant Count Rate by Ward | Tableau Public</a:t>
            </a:r>
            <a:endParaRPr lang="en-GB" sz="900"/>
          </a:p>
        </p:txBody>
      </p:sp>
      <p:sp>
        <p:nvSpPr>
          <p:cNvPr id="20" name="Title 1">
            <a:extLst>
              <a:ext uri="{FF2B5EF4-FFF2-40B4-BE49-F238E27FC236}">
                <a16:creationId xmlns:a16="http://schemas.microsoft.com/office/drawing/2014/main" id="{5E809E76-2C5A-413A-B877-E3B49479B3F6}"/>
              </a:ext>
            </a:extLst>
          </p:cNvPr>
          <p:cNvSpPr>
            <a:spLocks noGrp="1"/>
          </p:cNvSpPr>
          <p:nvPr>
            <p:ph type="title"/>
          </p:nvPr>
        </p:nvSpPr>
        <p:spPr>
          <a:xfrm>
            <a:off x="292231" y="707009"/>
            <a:ext cx="8369167" cy="989815"/>
          </a:xfrm>
          <a:ln w="3175">
            <a:solidFill>
              <a:schemeClr val="tx1"/>
            </a:solidFill>
          </a:ln>
        </p:spPr>
        <p:txBody>
          <a:bodyPr>
            <a:noAutofit/>
          </a:bodyPr>
          <a:lstStyle/>
          <a:p>
            <a:r>
              <a:rPr lang="en-GB" sz="1200" dirty="0">
                <a:latin typeface="+mn-lt"/>
              </a:rPr>
              <a:t>In October 2021 13 Buckinghamshire wards had ‘higher than national average’ claimant count rates. </a:t>
            </a:r>
            <a:br>
              <a:rPr lang="en-GB" sz="1200" dirty="0">
                <a:latin typeface="+mn-lt"/>
              </a:rPr>
            </a:br>
            <a:br>
              <a:rPr lang="en-GB" sz="1200" dirty="0">
                <a:latin typeface="+mn-lt"/>
              </a:rPr>
            </a:br>
            <a:r>
              <a:rPr lang="en-GB" sz="1200" dirty="0">
                <a:latin typeface="+mn-lt"/>
              </a:rPr>
              <a:t>There are three clusters with high claimant count rates in Bucks. All are in urban areas. The largest geographic cluster is in High Wycombe.</a:t>
            </a:r>
          </a:p>
        </p:txBody>
      </p:sp>
      <p:sp>
        <p:nvSpPr>
          <p:cNvPr id="9" name="TextBox 8">
            <a:extLst>
              <a:ext uri="{FF2B5EF4-FFF2-40B4-BE49-F238E27FC236}">
                <a16:creationId xmlns:a16="http://schemas.microsoft.com/office/drawing/2014/main" id="{F8C946C6-0F3C-4DA6-BC29-92A436E1C5B6}"/>
              </a:ext>
            </a:extLst>
          </p:cNvPr>
          <p:cNvSpPr txBox="1"/>
          <p:nvPr/>
        </p:nvSpPr>
        <p:spPr>
          <a:xfrm>
            <a:off x="437108" y="5336702"/>
            <a:ext cx="4236584" cy="253916"/>
          </a:xfrm>
          <a:prstGeom prst="rect">
            <a:avLst/>
          </a:prstGeom>
          <a:noFill/>
        </p:spPr>
        <p:txBody>
          <a:bodyPr wrap="square" rtlCol="0">
            <a:spAutoFit/>
          </a:bodyPr>
          <a:lstStyle/>
          <a:p>
            <a:r>
              <a:rPr lang="en-GB" sz="1050" dirty="0"/>
              <a:t>Source: DWP, 2021 (via </a:t>
            </a:r>
            <a:r>
              <a:rPr lang="en-GB" sz="1050" dirty="0">
                <a:hlinkClick r:id="rId5"/>
              </a:rPr>
              <a:t>www.nomisweb.co.uk</a:t>
            </a:r>
            <a:r>
              <a:rPr lang="en-GB" sz="1050" dirty="0"/>
              <a:t>) </a:t>
            </a:r>
          </a:p>
        </p:txBody>
      </p:sp>
      <p:sp>
        <p:nvSpPr>
          <p:cNvPr id="10" name="Title 1">
            <a:extLst>
              <a:ext uri="{FF2B5EF4-FFF2-40B4-BE49-F238E27FC236}">
                <a16:creationId xmlns:a16="http://schemas.microsoft.com/office/drawing/2014/main" id="{1194633B-4057-4C75-8E32-1ACD8DCF74E6}"/>
              </a:ext>
            </a:extLst>
          </p:cNvPr>
          <p:cNvSpPr txBox="1">
            <a:spLocks/>
          </p:cNvSpPr>
          <p:nvPr/>
        </p:nvSpPr>
        <p:spPr>
          <a:xfrm>
            <a:off x="210100" y="151005"/>
            <a:ext cx="8927184" cy="55600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2000" b="1">
                <a:solidFill>
                  <a:schemeClr val="accent6"/>
                </a:solidFill>
              </a:rPr>
              <a:t>How does the Claimant Count rate vary within Buckinghamshire? </a:t>
            </a:r>
            <a:endParaRPr lang="en-GB" sz="2000" dirty="0"/>
          </a:p>
        </p:txBody>
      </p:sp>
    </p:spTree>
    <p:extLst>
      <p:ext uri="{BB962C8B-B14F-4D97-AF65-F5344CB8AC3E}">
        <p14:creationId xmlns:p14="http://schemas.microsoft.com/office/powerpoint/2010/main" val="11662338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7EA42-DB0F-4403-B00C-5C229C53CAB9}"/>
              </a:ext>
            </a:extLst>
          </p:cNvPr>
          <p:cNvSpPr>
            <a:spLocks noGrp="1"/>
          </p:cNvSpPr>
          <p:nvPr>
            <p:ph type="title"/>
          </p:nvPr>
        </p:nvSpPr>
        <p:spPr>
          <a:xfrm>
            <a:off x="98425" y="-102355"/>
            <a:ext cx="8947149" cy="936368"/>
          </a:xfrm>
        </p:spPr>
        <p:txBody>
          <a:bodyPr>
            <a:normAutofit/>
          </a:bodyPr>
          <a:lstStyle/>
          <a:p>
            <a:r>
              <a:rPr lang="en-GB" sz="2400" b="1" dirty="0">
                <a:solidFill>
                  <a:schemeClr val="accent6"/>
                </a:solidFill>
              </a:rPr>
              <a:t>What is the historic Claimant Count trend? </a:t>
            </a:r>
          </a:p>
        </p:txBody>
      </p:sp>
      <p:sp>
        <p:nvSpPr>
          <p:cNvPr id="6" name="TextBox 5">
            <a:extLst>
              <a:ext uri="{FF2B5EF4-FFF2-40B4-BE49-F238E27FC236}">
                <a16:creationId xmlns:a16="http://schemas.microsoft.com/office/drawing/2014/main" id="{DE08D223-3BD6-435B-8309-D9631A23F64C}"/>
              </a:ext>
            </a:extLst>
          </p:cNvPr>
          <p:cNvSpPr txBox="1"/>
          <p:nvPr/>
        </p:nvSpPr>
        <p:spPr>
          <a:xfrm>
            <a:off x="6232849" y="5670663"/>
            <a:ext cx="4572000" cy="276999"/>
          </a:xfrm>
          <a:prstGeom prst="rect">
            <a:avLst/>
          </a:prstGeom>
          <a:noFill/>
        </p:spPr>
        <p:txBody>
          <a:bodyPr wrap="square">
            <a:spAutoFit/>
          </a:bodyPr>
          <a:lstStyle/>
          <a:p>
            <a:r>
              <a:rPr lang="en-GB" sz="1200">
                <a:effectLst/>
                <a:ea typeface="Calibri" panose="020F0502020204030204" pitchFamily="34" charset="0"/>
                <a:cs typeface="Arial" panose="020B0604020202020204" pitchFamily="34" charset="0"/>
                <a:hlinkClick r:id="rId2"/>
              </a:rPr>
              <a:t>Source: Alternative Claimant Count</a:t>
            </a:r>
            <a:r>
              <a:rPr lang="en-GB" sz="1200" u="sng">
                <a:solidFill>
                  <a:schemeClr val="accent1"/>
                </a:solidFill>
                <a:effectLst/>
                <a:ea typeface="Calibri" panose="020F0502020204030204" pitchFamily="34" charset="0"/>
                <a:cs typeface="Arial" panose="020B0604020202020204" pitchFamily="34" charset="0"/>
              </a:rPr>
              <a:t>, DWP</a:t>
            </a:r>
            <a:endParaRPr lang="en-GB" sz="1200" u="sng">
              <a:solidFill>
                <a:schemeClr val="accent1"/>
              </a:solidFill>
            </a:endParaRPr>
          </a:p>
        </p:txBody>
      </p:sp>
      <p:graphicFrame>
        <p:nvGraphicFramePr>
          <p:cNvPr id="7" name="Chart 6">
            <a:extLst>
              <a:ext uri="{FF2B5EF4-FFF2-40B4-BE49-F238E27FC236}">
                <a16:creationId xmlns:a16="http://schemas.microsoft.com/office/drawing/2014/main" id="{4A38D39E-83D5-49B9-A461-05F5CC07BAC4}"/>
              </a:ext>
            </a:extLst>
          </p:cNvPr>
          <p:cNvGraphicFramePr>
            <a:graphicFrameLocks noGrp="1"/>
          </p:cNvGraphicFramePr>
          <p:nvPr>
            <p:extLst>
              <p:ext uri="{D42A27DB-BD31-4B8C-83A1-F6EECF244321}">
                <p14:modId xmlns:p14="http://schemas.microsoft.com/office/powerpoint/2010/main" val="1230804135"/>
              </p:ext>
            </p:extLst>
          </p:nvPr>
        </p:nvGraphicFramePr>
        <p:xfrm>
          <a:off x="360956" y="572054"/>
          <a:ext cx="8271770" cy="5025502"/>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43707C79-C2CC-4926-95DF-69C43BA5BBE4}"/>
              </a:ext>
            </a:extLst>
          </p:cNvPr>
          <p:cNvSpPr txBox="1"/>
          <p:nvPr/>
        </p:nvSpPr>
        <p:spPr>
          <a:xfrm>
            <a:off x="1359769" y="1095971"/>
            <a:ext cx="5349378" cy="1015663"/>
          </a:xfrm>
          <a:prstGeom prst="rect">
            <a:avLst/>
          </a:prstGeom>
          <a:solidFill>
            <a:schemeClr val="bg1"/>
          </a:solidFill>
          <a:ln w="12700">
            <a:solidFill>
              <a:schemeClr val="accent6"/>
            </a:solidFill>
          </a:ln>
        </p:spPr>
        <p:txBody>
          <a:bodyPr wrap="square" rtlCol="0">
            <a:spAutoFit/>
          </a:bodyPr>
          <a:lstStyle/>
          <a:p>
            <a:r>
              <a:rPr lang="en-GB" sz="1200" dirty="0"/>
              <a:t>Using Alternative Claimant Count data (modelled data which estimates what the Claimant Count </a:t>
            </a:r>
            <a:r>
              <a:rPr lang="en-GB" sz="1200" b="0" i="0" dirty="0">
                <a:solidFill>
                  <a:srgbClr val="0B0C0C"/>
                </a:solidFill>
                <a:effectLst/>
                <a:cs typeface="Arial" panose="020B0604020202020204" pitchFamily="34" charset="0"/>
              </a:rPr>
              <a:t>would have been if Universal Credit had been in place since 2013), we see that Buckinghamshire’s Claimant Count rate was low (under 2%) for five years prior to the Covid-19 pandemic.  Between 2013 and 2015, Buckinghamshire’s Claimant Count fell from just over 3% to just under 2%.  </a:t>
            </a:r>
            <a:endParaRPr lang="en-GB" sz="1200" dirty="0"/>
          </a:p>
        </p:txBody>
      </p:sp>
    </p:spTree>
    <p:extLst>
      <p:ext uri="{BB962C8B-B14F-4D97-AF65-F5344CB8AC3E}">
        <p14:creationId xmlns:p14="http://schemas.microsoft.com/office/powerpoint/2010/main" val="4017424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D9A54-A323-406B-BC20-0109715649E6}"/>
              </a:ext>
            </a:extLst>
          </p:cNvPr>
          <p:cNvSpPr>
            <a:spLocks noGrp="1"/>
          </p:cNvSpPr>
          <p:nvPr>
            <p:ph type="title"/>
          </p:nvPr>
        </p:nvSpPr>
        <p:spPr>
          <a:xfrm>
            <a:off x="628650" y="306451"/>
            <a:ext cx="7886700" cy="936368"/>
          </a:xfrm>
        </p:spPr>
        <p:txBody>
          <a:bodyPr/>
          <a:lstStyle/>
          <a:p>
            <a:r>
              <a:rPr lang="en-GB" b="1">
                <a:solidFill>
                  <a:srgbClr val="00B0F0"/>
                </a:solidFill>
              </a:rPr>
              <a:t>What would you like to know? </a:t>
            </a:r>
          </a:p>
        </p:txBody>
      </p:sp>
      <p:sp>
        <p:nvSpPr>
          <p:cNvPr id="3" name="Content Placeholder 2">
            <a:extLst>
              <a:ext uri="{FF2B5EF4-FFF2-40B4-BE49-F238E27FC236}">
                <a16:creationId xmlns:a16="http://schemas.microsoft.com/office/drawing/2014/main" id="{7E9F7560-974D-4DA8-B619-C8D45786A8BA}"/>
              </a:ext>
            </a:extLst>
          </p:cNvPr>
          <p:cNvSpPr>
            <a:spLocks noGrp="1"/>
          </p:cNvSpPr>
          <p:nvPr>
            <p:ph idx="1"/>
          </p:nvPr>
        </p:nvSpPr>
        <p:spPr>
          <a:xfrm>
            <a:off x="628650" y="1433739"/>
            <a:ext cx="7886700" cy="4152691"/>
          </a:xfrm>
        </p:spPr>
        <p:txBody>
          <a:bodyPr>
            <a:normAutofit fontScale="85000" lnSpcReduction="20000"/>
          </a:bodyPr>
          <a:lstStyle/>
          <a:p>
            <a:pPr marL="0" indent="0">
              <a:buNone/>
            </a:pPr>
            <a:r>
              <a:rPr lang="en-GB" b="1">
                <a:solidFill>
                  <a:srgbClr val="7030A0"/>
                </a:solidFill>
              </a:rPr>
              <a:t>Section 1: About the economy</a:t>
            </a:r>
          </a:p>
          <a:p>
            <a:endParaRPr lang="en-GB"/>
          </a:p>
          <a:p>
            <a:r>
              <a:rPr lang="en-GB" sz="1900">
                <a:hlinkClick r:id="rId2" action="ppaction://hlinksldjump"/>
              </a:rPr>
              <a:t>What kind of economy does Buckinghamshire have? </a:t>
            </a:r>
            <a:endParaRPr lang="en-GB" sz="1900"/>
          </a:p>
          <a:p>
            <a:r>
              <a:rPr lang="en-GB" sz="1900">
                <a:hlinkClick r:id="rId3" action="ppaction://hlinksldjump"/>
              </a:rPr>
              <a:t>What are Buckinghamshire’s largest sectors? </a:t>
            </a:r>
            <a:endParaRPr lang="en-GB" sz="1900"/>
          </a:p>
          <a:p>
            <a:r>
              <a:rPr lang="en-GB" sz="1900">
                <a:hlinkClick r:id="rId4" action="ppaction://hlinksldjump"/>
              </a:rPr>
              <a:t>What are Buckinghamshire’s sector specialisms? </a:t>
            </a:r>
            <a:endParaRPr lang="en-GB" sz="1900"/>
          </a:p>
          <a:p>
            <a:r>
              <a:rPr lang="en-GB" sz="1900">
                <a:hlinkClick r:id="rId5" action="ppaction://hlinksldjump"/>
              </a:rPr>
              <a:t>Which sectors are predicted to create the most jobs in Buckinghamshire over the next 10 years? </a:t>
            </a:r>
            <a:endParaRPr lang="en-GB" sz="1900"/>
          </a:p>
          <a:p>
            <a:r>
              <a:rPr lang="en-GB" sz="1900">
                <a:hlinkClick r:id="rId6" action="ppaction://hlinksldjump"/>
              </a:rPr>
              <a:t>How many people work in Buckinghamshire’s key sectors? </a:t>
            </a:r>
            <a:endParaRPr lang="en-GB" sz="1900"/>
          </a:p>
          <a:p>
            <a:r>
              <a:rPr lang="en-GB" sz="1900">
                <a:hlinkClick r:id="rId7" action="ppaction://hlinksldjump"/>
              </a:rPr>
              <a:t>Which sectors have been hard-hit by Covid-19? </a:t>
            </a:r>
            <a:endParaRPr lang="en-GB" sz="1900"/>
          </a:p>
          <a:p>
            <a:r>
              <a:rPr lang="en-GB" sz="1900">
                <a:hlinkClick r:id="rId8" action="ppaction://hlinksldjump"/>
              </a:rPr>
              <a:t>Who are Buckinghamshire’s biggest employers? </a:t>
            </a:r>
            <a:endParaRPr lang="en-GB" sz="1900"/>
          </a:p>
          <a:p>
            <a:r>
              <a:rPr lang="en-GB" sz="1900">
                <a:hlinkClick r:id="rId9" action="ppaction://hlinksldjump"/>
              </a:rPr>
              <a:t>How many people commute into and out of the county for work? </a:t>
            </a:r>
            <a:endParaRPr lang="en-GB" sz="1900"/>
          </a:p>
          <a:p>
            <a:r>
              <a:rPr lang="en-GB" sz="1900">
                <a:hlinkClick r:id="rId10" action="ppaction://hlinksldjump"/>
              </a:rPr>
              <a:t>What is the occupational profile of the Buckinghamshire workforce? </a:t>
            </a:r>
            <a:endParaRPr lang="en-GB" sz="1900"/>
          </a:p>
          <a:p>
            <a:r>
              <a:rPr lang="en-GB" sz="1900">
                <a:solidFill>
                  <a:schemeClr val="accent6"/>
                </a:solidFill>
                <a:hlinkClick r:id="rId11" action="ppaction://hlinksldjump"/>
              </a:rPr>
              <a:t>What are the occupations of Buckinghamshire residents? </a:t>
            </a:r>
            <a:r>
              <a:rPr lang="en-GB" sz="1900">
                <a:hlinkClick r:id="rId11" action="ppaction://hlinksldjump"/>
              </a:rPr>
              <a:t> </a:t>
            </a:r>
            <a:endParaRPr lang="en-GB" sz="1900"/>
          </a:p>
          <a:p>
            <a:r>
              <a:rPr lang="en-GB" sz="1900">
                <a:hlinkClick r:id="rId12" action="ppaction://hlinksldjump"/>
              </a:rPr>
              <a:t>What are Buckinghamshire’s occupational specialisms? </a:t>
            </a:r>
            <a:endParaRPr lang="en-GB" sz="1900"/>
          </a:p>
          <a:p>
            <a:r>
              <a:rPr lang="en-GB" sz="1900">
                <a:solidFill>
                  <a:schemeClr val="accent6"/>
                </a:solidFill>
                <a:hlinkClick r:id="rId13" action="ppaction://hlinksldjump"/>
              </a:rPr>
              <a:t>What are the occupations of Buckinghamshire’s self-employed workforce? </a:t>
            </a:r>
            <a:endParaRPr lang="en-GB" sz="1600"/>
          </a:p>
        </p:txBody>
      </p:sp>
    </p:spTree>
    <p:extLst>
      <p:ext uri="{BB962C8B-B14F-4D97-AF65-F5344CB8AC3E}">
        <p14:creationId xmlns:p14="http://schemas.microsoft.com/office/powerpoint/2010/main" val="33381243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9ED1E-0094-483E-AA0D-88B22DED11A0}"/>
              </a:ext>
            </a:extLst>
          </p:cNvPr>
          <p:cNvSpPr>
            <a:spLocks noGrp="1"/>
          </p:cNvSpPr>
          <p:nvPr>
            <p:ph type="title"/>
          </p:nvPr>
        </p:nvSpPr>
        <p:spPr>
          <a:xfrm>
            <a:off x="86782" y="0"/>
            <a:ext cx="8811683" cy="936368"/>
          </a:xfrm>
        </p:spPr>
        <p:txBody>
          <a:bodyPr>
            <a:normAutofit/>
          </a:bodyPr>
          <a:lstStyle/>
          <a:p>
            <a:r>
              <a:rPr lang="en-GB" sz="2400" b="1">
                <a:solidFill>
                  <a:schemeClr val="accent6"/>
                </a:solidFill>
              </a:rPr>
              <a:t>What have been the flows of people onto and off the Claimant Count?</a:t>
            </a:r>
          </a:p>
        </p:txBody>
      </p:sp>
      <p:sp>
        <p:nvSpPr>
          <p:cNvPr id="4" name="TextBox 3">
            <a:extLst>
              <a:ext uri="{FF2B5EF4-FFF2-40B4-BE49-F238E27FC236}">
                <a16:creationId xmlns:a16="http://schemas.microsoft.com/office/drawing/2014/main" id="{D424D9E7-47E7-4499-A0E4-02C8619264B4}"/>
              </a:ext>
            </a:extLst>
          </p:cNvPr>
          <p:cNvSpPr txBox="1"/>
          <p:nvPr/>
        </p:nvSpPr>
        <p:spPr>
          <a:xfrm>
            <a:off x="5985931" y="2163066"/>
            <a:ext cx="2912534" cy="2677656"/>
          </a:xfrm>
          <a:prstGeom prst="rect">
            <a:avLst/>
          </a:prstGeom>
          <a:noFill/>
          <a:ln w="12700">
            <a:solidFill>
              <a:srgbClr val="7030A0"/>
            </a:solidFill>
          </a:ln>
        </p:spPr>
        <p:txBody>
          <a:bodyPr wrap="square" rtlCol="0">
            <a:spAutoFit/>
          </a:bodyPr>
          <a:lstStyle/>
          <a:p>
            <a:r>
              <a:rPr lang="en-GB" sz="1200" dirty="0"/>
              <a:t>Prior to the Covid-19 pandemic, approximately 1,000 people flowed onto the Claimant Count and 1,000 people flowed off the Claimant Count every month.  April and May 2020 saw massive increases in the number of people flowing onto the Claimant Count, with few people flowing off the Count.  Subsequently, the summer months have tended to see more people leave the Count than join, whereas the winter months, when Covid-19 mitigation measures have been in place, have seen slightly more people join the Count than leave. </a:t>
            </a:r>
          </a:p>
        </p:txBody>
      </p:sp>
      <p:graphicFrame>
        <p:nvGraphicFramePr>
          <p:cNvPr id="5" name="Chart 4">
            <a:extLst>
              <a:ext uri="{FF2B5EF4-FFF2-40B4-BE49-F238E27FC236}">
                <a16:creationId xmlns:a16="http://schemas.microsoft.com/office/drawing/2014/main" id="{6EC601B4-4BCA-4625-AD9E-9B0529FF496C}"/>
              </a:ext>
            </a:extLst>
          </p:cNvPr>
          <p:cNvGraphicFramePr>
            <a:graphicFrameLocks/>
          </p:cNvGraphicFramePr>
          <p:nvPr>
            <p:extLst>
              <p:ext uri="{D42A27DB-BD31-4B8C-83A1-F6EECF244321}">
                <p14:modId xmlns:p14="http://schemas.microsoft.com/office/powerpoint/2010/main" val="3807372026"/>
              </p:ext>
            </p:extLst>
          </p:nvPr>
        </p:nvGraphicFramePr>
        <p:xfrm>
          <a:off x="402318" y="1070014"/>
          <a:ext cx="5376313" cy="445409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77253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993BE-4A80-41E4-BC82-087DB794F307}"/>
              </a:ext>
            </a:extLst>
          </p:cNvPr>
          <p:cNvSpPr>
            <a:spLocks noGrp="1"/>
          </p:cNvSpPr>
          <p:nvPr>
            <p:ph type="title"/>
          </p:nvPr>
        </p:nvSpPr>
        <p:spPr>
          <a:xfrm>
            <a:off x="111125" y="110854"/>
            <a:ext cx="8921750" cy="936368"/>
          </a:xfrm>
        </p:spPr>
        <p:txBody>
          <a:bodyPr>
            <a:normAutofit/>
          </a:bodyPr>
          <a:lstStyle/>
          <a:p>
            <a:r>
              <a:rPr lang="en-GB" sz="2400" b="1">
                <a:solidFill>
                  <a:schemeClr val="accent6"/>
                </a:solidFill>
              </a:rPr>
              <a:t>To what extent has productivity been growing in Buckinghamshire in recent years? </a:t>
            </a:r>
            <a:endParaRPr lang="en-GB" sz="3200"/>
          </a:p>
        </p:txBody>
      </p:sp>
      <p:sp>
        <p:nvSpPr>
          <p:cNvPr id="4" name="TextBox 3">
            <a:extLst>
              <a:ext uri="{FF2B5EF4-FFF2-40B4-BE49-F238E27FC236}">
                <a16:creationId xmlns:a16="http://schemas.microsoft.com/office/drawing/2014/main" id="{8F151AD0-6A23-49E6-B043-BC8D61C07C3E}"/>
              </a:ext>
            </a:extLst>
          </p:cNvPr>
          <p:cNvSpPr txBox="1"/>
          <p:nvPr/>
        </p:nvSpPr>
        <p:spPr>
          <a:xfrm>
            <a:off x="983093" y="1222716"/>
            <a:ext cx="7382934" cy="1015663"/>
          </a:xfrm>
          <a:prstGeom prst="rect">
            <a:avLst/>
          </a:prstGeom>
          <a:noFill/>
          <a:ln w="12700">
            <a:solidFill>
              <a:schemeClr val="accent6"/>
            </a:solidFill>
          </a:ln>
        </p:spPr>
        <p:txBody>
          <a:bodyPr wrap="square" rtlCol="0">
            <a:spAutoFit/>
          </a:bodyPr>
          <a:lstStyle/>
          <a:p>
            <a:r>
              <a:rPr lang="en-GB" sz="1200" dirty="0">
                <a:effectLst/>
                <a:latin typeface="Calibri" panose="020F0502020204030204" pitchFamily="34" charset="0"/>
                <a:ea typeface="Calibri" panose="020F0502020204030204" pitchFamily="34" charset="0"/>
                <a:cs typeface="Arial" panose="020B0604020202020204" pitchFamily="34" charset="0"/>
              </a:rPr>
              <a:t>In recent years, Buckinghamshire has been outpaced by other areas of the UK in terms of productivity growth (GVA per hour worked).  The result being a drop in position from 4</a:t>
            </a:r>
            <a:r>
              <a:rPr lang="en-GB" sz="1200" baseline="30000" dirty="0">
                <a:effectLst/>
                <a:latin typeface="Calibri" panose="020F0502020204030204" pitchFamily="34" charset="0"/>
                <a:ea typeface="Calibri" panose="020F0502020204030204" pitchFamily="34" charset="0"/>
                <a:cs typeface="Arial" panose="020B0604020202020204" pitchFamily="34" charset="0"/>
              </a:rPr>
              <a:t>th</a:t>
            </a:r>
            <a:r>
              <a:rPr lang="en-GB" sz="1200" dirty="0">
                <a:effectLst/>
                <a:latin typeface="Calibri" panose="020F0502020204030204" pitchFamily="34" charset="0"/>
                <a:ea typeface="Calibri" panose="020F0502020204030204" pitchFamily="34" charset="0"/>
                <a:cs typeface="Arial" panose="020B0604020202020204" pitchFamily="34" charset="0"/>
              </a:rPr>
              <a:t> out of 38 LEP areas in 2010, to 9</a:t>
            </a:r>
            <a:r>
              <a:rPr lang="en-GB" sz="1200" baseline="30000" dirty="0">
                <a:effectLst/>
                <a:latin typeface="Calibri" panose="020F0502020204030204" pitchFamily="34" charset="0"/>
                <a:ea typeface="Calibri" panose="020F0502020204030204" pitchFamily="34" charset="0"/>
                <a:cs typeface="Arial" panose="020B0604020202020204" pitchFamily="34" charset="0"/>
              </a:rPr>
              <a:t>th</a:t>
            </a:r>
            <a:r>
              <a:rPr lang="en-GB" sz="1200" dirty="0">
                <a:effectLst/>
                <a:latin typeface="Calibri" panose="020F0502020204030204" pitchFamily="34" charset="0"/>
                <a:ea typeface="Calibri" panose="020F0502020204030204" pitchFamily="34" charset="0"/>
                <a:cs typeface="Arial" panose="020B0604020202020204" pitchFamily="34" charset="0"/>
              </a:rPr>
              <a:t> in 2019.  Buckinghamshire’s productivity is now just above the national average, or below the national average if the influence of the housing market is stripped out. Buckinghamshire has seen greater employment growth in low productivity sectors than in high productivity sectors in recent years.  </a:t>
            </a:r>
          </a:p>
        </p:txBody>
      </p:sp>
      <p:sp>
        <p:nvSpPr>
          <p:cNvPr id="6" name="Rectangle: Rounded Corners 5">
            <a:extLst>
              <a:ext uri="{FF2B5EF4-FFF2-40B4-BE49-F238E27FC236}">
                <a16:creationId xmlns:a16="http://schemas.microsoft.com/office/drawing/2014/main" id="{0F7A38E7-EF12-4FA3-8614-EB7420956AB6}"/>
              </a:ext>
            </a:extLst>
          </p:cNvPr>
          <p:cNvSpPr/>
          <p:nvPr/>
        </p:nvSpPr>
        <p:spPr>
          <a:xfrm>
            <a:off x="2043404" y="4730620"/>
            <a:ext cx="839755" cy="2705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1F59883-2B62-4C06-BF62-1654C1E253DE}"/>
              </a:ext>
            </a:extLst>
          </p:cNvPr>
          <p:cNvSpPr txBox="1"/>
          <p:nvPr/>
        </p:nvSpPr>
        <p:spPr>
          <a:xfrm>
            <a:off x="186267" y="5635284"/>
            <a:ext cx="4973562" cy="276999"/>
          </a:xfrm>
          <a:prstGeom prst="rect">
            <a:avLst/>
          </a:prstGeom>
          <a:noFill/>
        </p:spPr>
        <p:txBody>
          <a:bodyPr wrap="square" rtlCol="0">
            <a:spAutoFit/>
          </a:bodyPr>
          <a:lstStyle/>
          <a:p>
            <a:r>
              <a:rPr lang="en-GB" sz="1200" dirty="0">
                <a:hlinkClick r:id="rId2"/>
              </a:rPr>
              <a:t>Source: Subregional Productivity, ONS, </a:t>
            </a:r>
            <a:r>
              <a:rPr lang="en-GB" sz="1200" dirty="0"/>
              <a:t>2021</a:t>
            </a:r>
          </a:p>
        </p:txBody>
      </p:sp>
      <p:graphicFrame>
        <p:nvGraphicFramePr>
          <p:cNvPr id="8" name="Chart 7">
            <a:extLst>
              <a:ext uri="{FF2B5EF4-FFF2-40B4-BE49-F238E27FC236}">
                <a16:creationId xmlns:a16="http://schemas.microsoft.com/office/drawing/2014/main" id="{C016C9AF-709A-4ECB-91CC-51C5F2C272DA}"/>
              </a:ext>
            </a:extLst>
          </p:cNvPr>
          <p:cNvGraphicFramePr/>
          <p:nvPr>
            <p:extLst>
              <p:ext uri="{D42A27DB-BD31-4B8C-83A1-F6EECF244321}">
                <p14:modId xmlns:p14="http://schemas.microsoft.com/office/powerpoint/2010/main" val="2551602577"/>
              </p:ext>
            </p:extLst>
          </p:nvPr>
        </p:nvGraphicFramePr>
        <p:xfrm>
          <a:off x="1445880" y="2319442"/>
          <a:ext cx="6252240" cy="32347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512926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63E42-B183-4524-BBF7-ED2B241F49E5}"/>
              </a:ext>
            </a:extLst>
          </p:cNvPr>
          <p:cNvSpPr>
            <a:spLocks noGrp="1"/>
          </p:cNvSpPr>
          <p:nvPr>
            <p:ph type="title"/>
          </p:nvPr>
        </p:nvSpPr>
        <p:spPr>
          <a:xfrm>
            <a:off x="146050" y="136254"/>
            <a:ext cx="7886700" cy="936368"/>
          </a:xfrm>
        </p:spPr>
        <p:txBody>
          <a:bodyPr>
            <a:noAutofit/>
          </a:bodyPr>
          <a:lstStyle/>
          <a:p>
            <a:r>
              <a:rPr lang="en-GB" sz="2400" b="1">
                <a:solidFill>
                  <a:schemeClr val="accent6"/>
                </a:solidFill>
              </a:rPr>
              <a:t>To what extent have wages been growing in Buckinghamshire in recent years?  </a:t>
            </a:r>
          </a:p>
        </p:txBody>
      </p:sp>
      <p:sp>
        <p:nvSpPr>
          <p:cNvPr id="4" name="TextBox 3">
            <a:extLst>
              <a:ext uri="{FF2B5EF4-FFF2-40B4-BE49-F238E27FC236}">
                <a16:creationId xmlns:a16="http://schemas.microsoft.com/office/drawing/2014/main" id="{4B3D2BAB-055B-4487-88B3-8E33F52D7C1D}"/>
              </a:ext>
            </a:extLst>
          </p:cNvPr>
          <p:cNvSpPr txBox="1"/>
          <p:nvPr/>
        </p:nvSpPr>
        <p:spPr>
          <a:xfrm>
            <a:off x="5865959" y="1220276"/>
            <a:ext cx="2999528" cy="3150478"/>
          </a:xfrm>
          <a:prstGeom prst="rect">
            <a:avLst/>
          </a:prstGeom>
          <a:noFill/>
          <a:ln w="12700">
            <a:solidFill>
              <a:schemeClr val="accent6"/>
            </a:solidFill>
          </a:ln>
        </p:spPr>
        <p:txBody>
          <a:bodyPr wrap="square" rtlCol="0">
            <a:spAutoFit/>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Wages for both Buckinghamshire residents and Buckinghamshire workers are higher than the national average.   Buckinghamshire residents earn more than those working in the Buckinghamshire economy, although the gap closed in 2021 . </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Between 2014 and 2021, wages within the Buckinghamshire economy grew at a faster rate than did the wages of residents (10%) and wages cross the country as a whole</a:t>
            </a:r>
            <a:r>
              <a:rPr lang="en-GB" sz="1200" dirty="0">
                <a:latin typeface="Calibri" panose="020F0502020204030204" pitchFamily="34" charset="0"/>
                <a:ea typeface="Calibri" panose="020F0502020204030204" pitchFamily="34" charset="0"/>
                <a:cs typeface="Arial" panose="020B0604020202020204" pitchFamily="34" charset="0"/>
              </a:rPr>
              <a:t>. </a:t>
            </a:r>
            <a:r>
              <a:rPr lang="en-GB" sz="1200" dirty="0">
                <a:effectLst/>
                <a:latin typeface="Calibri" panose="020F0502020204030204" pitchFamily="34" charset="0"/>
                <a:ea typeface="Calibri" panose="020F0502020204030204" pitchFamily="34" charset="0"/>
                <a:cs typeface="Arial" panose="020B0604020202020204" pitchFamily="34" charset="0"/>
              </a:rPr>
              <a:t>This could be linked to Buckinghamshire employers finding it difficult to recruit and needing to increase wages to attract those who could commute to higher paying localities, such as London. </a:t>
            </a:r>
          </a:p>
        </p:txBody>
      </p:sp>
      <p:sp>
        <p:nvSpPr>
          <p:cNvPr id="6" name="Rectangle: Rounded Corners 5">
            <a:extLst>
              <a:ext uri="{FF2B5EF4-FFF2-40B4-BE49-F238E27FC236}">
                <a16:creationId xmlns:a16="http://schemas.microsoft.com/office/drawing/2014/main" id="{C24C128F-56CF-4F10-B508-B964ECF6F2E6}"/>
              </a:ext>
            </a:extLst>
          </p:cNvPr>
          <p:cNvSpPr/>
          <p:nvPr/>
        </p:nvSpPr>
        <p:spPr>
          <a:xfrm>
            <a:off x="2845837" y="4363319"/>
            <a:ext cx="783771" cy="21801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65B92C8B-9065-4484-A83E-C852A62DCAF8}"/>
              </a:ext>
            </a:extLst>
          </p:cNvPr>
          <p:cNvSpPr/>
          <p:nvPr/>
        </p:nvSpPr>
        <p:spPr>
          <a:xfrm>
            <a:off x="2892490" y="4621494"/>
            <a:ext cx="783771" cy="1492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6AB269B1-1641-41DD-9AA6-F8E2C8238EB4}"/>
              </a:ext>
            </a:extLst>
          </p:cNvPr>
          <p:cNvSpPr txBox="1"/>
          <p:nvPr/>
        </p:nvSpPr>
        <p:spPr>
          <a:xfrm>
            <a:off x="65314" y="5505061"/>
            <a:ext cx="3816221" cy="281231"/>
          </a:xfrm>
          <a:prstGeom prst="rect">
            <a:avLst/>
          </a:prstGeom>
          <a:noFill/>
        </p:spPr>
        <p:txBody>
          <a:bodyPr wrap="square" rtlCol="0">
            <a:spAutoFit/>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Source: </a:t>
            </a:r>
            <a:r>
              <a:rPr lang="en-GB" sz="12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2"/>
              </a:rPr>
              <a:t>Annual Survey of Hours and Earnings, 2014 - </a:t>
            </a:r>
            <a:r>
              <a:rPr lang="en-GB" sz="12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2021</a:t>
            </a:r>
            <a:endParaRPr lang="en-GB" sz="1200" dirty="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9" name="Chart 8">
            <a:extLst>
              <a:ext uri="{FF2B5EF4-FFF2-40B4-BE49-F238E27FC236}">
                <a16:creationId xmlns:a16="http://schemas.microsoft.com/office/drawing/2014/main" id="{42F8E7C7-A9C0-4171-AAC6-C6EA960BD39F}"/>
              </a:ext>
            </a:extLst>
          </p:cNvPr>
          <p:cNvGraphicFramePr/>
          <p:nvPr>
            <p:extLst>
              <p:ext uri="{D42A27DB-BD31-4B8C-83A1-F6EECF244321}">
                <p14:modId xmlns:p14="http://schemas.microsoft.com/office/powerpoint/2010/main" val="940006889"/>
              </p:ext>
            </p:extLst>
          </p:nvPr>
        </p:nvGraphicFramePr>
        <p:xfrm>
          <a:off x="278513" y="1220276"/>
          <a:ext cx="5134647" cy="3361055"/>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D33F6F19-49AC-4F28-ABBE-4D319E482911}"/>
              </a:ext>
            </a:extLst>
          </p:cNvPr>
          <p:cNvSpPr/>
          <p:nvPr/>
        </p:nvSpPr>
        <p:spPr>
          <a:xfrm>
            <a:off x="3751868" y="3695307"/>
            <a:ext cx="735291" cy="1414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A481005-AE28-43A6-A745-74E5815C77DF}"/>
              </a:ext>
            </a:extLst>
          </p:cNvPr>
          <p:cNvSpPr/>
          <p:nvPr/>
        </p:nvSpPr>
        <p:spPr>
          <a:xfrm>
            <a:off x="3761294" y="3913662"/>
            <a:ext cx="735291" cy="1414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64877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D5EA7-FEB3-418F-931E-30A25E8BADBE}"/>
              </a:ext>
            </a:extLst>
          </p:cNvPr>
          <p:cNvSpPr>
            <a:spLocks noGrp="1"/>
          </p:cNvSpPr>
          <p:nvPr>
            <p:ph type="title"/>
          </p:nvPr>
        </p:nvSpPr>
        <p:spPr>
          <a:xfrm>
            <a:off x="112184" y="93921"/>
            <a:ext cx="7886700" cy="936368"/>
          </a:xfrm>
        </p:spPr>
        <p:txBody>
          <a:bodyPr>
            <a:normAutofit/>
          </a:bodyPr>
          <a:lstStyle/>
          <a:p>
            <a:r>
              <a:rPr lang="en-GB" sz="2400" b="1">
                <a:solidFill>
                  <a:schemeClr val="accent6"/>
                </a:solidFill>
              </a:rPr>
              <a:t>What is Buckinghamshire’s demographic profile? </a:t>
            </a:r>
          </a:p>
        </p:txBody>
      </p:sp>
      <p:sp>
        <p:nvSpPr>
          <p:cNvPr id="4" name="TextBox 3">
            <a:extLst>
              <a:ext uri="{FF2B5EF4-FFF2-40B4-BE49-F238E27FC236}">
                <a16:creationId xmlns:a16="http://schemas.microsoft.com/office/drawing/2014/main" id="{2328FE07-FFE1-46CA-AC6B-4BF758231212}"/>
              </a:ext>
            </a:extLst>
          </p:cNvPr>
          <p:cNvSpPr txBox="1"/>
          <p:nvPr/>
        </p:nvSpPr>
        <p:spPr>
          <a:xfrm>
            <a:off x="148378" y="1191156"/>
            <a:ext cx="2999528" cy="4138569"/>
          </a:xfrm>
          <a:prstGeom prst="rect">
            <a:avLst/>
          </a:prstGeom>
          <a:noFill/>
          <a:ln w="12700">
            <a:solidFill>
              <a:schemeClr val="accent6"/>
            </a:solidFill>
          </a:ln>
        </p:spPr>
        <p:txBody>
          <a:bodyPr wrap="square" rtlCol="0">
            <a:spAutoFit/>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Approximately 547,000 people currently live in Buckinghamshire, of whom 60% are of working age (lower than the national average of 62%).  Buckinghamshire has a lower proportion of 20–34-year-olds than the national average and a greater proportion of people aged 35 and over, and under 16 (see chart). </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A comparatively high proportion of the local population are over the age of 90.  </a:t>
            </a:r>
            <a:r>
              <a:rPr lang="en-GB" sz="12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2"/>
              </a:rPr>
              <a:t>Analysis by Buckinghamshire Council</a:t>
            </a:r>
            <a:r>
              <a:rPr lang="en-GB" sz="1200" dirty="0">
                <a:effectLst/>
                <a:latin typeface="Calibri" panose="020F0502020204030204" pitchFamily="34" charset="0"/>
                <a:ea typeface="Calibri" panose="020F0502020204030204" pitchFamily="34" charset="0"/>
                <a:cs typeface="Arial" panose="020B0604020202020204" pitchFamily="34" charset="0"/>
                <a:hlinkClick r:id="rId2"/>
              </a:rPr>
              <a:t> </a:t>
            </a:r>
            <a:r>
              <a:rPr lang="en-GB" sz="1200" dirty="0">
                <a:effectLst/>
                <a:latin typeface="Calibri" panose="020F0502020204030204" pitchFamily="34" charset="0"/>
                <a:ea typeface="Calibri" panose="020F0502020204030204" pitchFamily="34" charset="0"/>
                <a:cs typeface="Arial" panose="020B0604020202020204" pitchFamily="34" charset="0"/>
              </a:rPr>
              <a:t>suggests that between 2018 and 2038, the county will experience a 147% growth in people aged over 90, and a 40% growth in people aged over 60.  There are also expected to be 10% more 8- to 18-year-olds, but fewer people still in the 20-35 age bracket.  In 2018 there were three working age people per older dependent (aged 65+) in Buckinghamshire.  By 2038, this is predicted to reduce to two.</a:t>
            </a:r>
            <a:endParaRPr lang="en-GB" sz="1200" dirty="0">
              <a:latin typeface="Calibri" panose="020F050202020403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07792A3F-1C71-4266-9089-224E35730229}"/>
              </a:ext>
            </a:extLst>
          </p:cNvPr>
          <p:cNvSpPr txBox="1"/>
          <p:nvPr/>
        </p:nvSpPr>
        <p:spPr>
          <a:xfrm>
            <a:off x="3359021" y="5193749"/>
            <a:ext cx="5131836" cy="281231"/>
          </a:xfrm>
          <a:prstGeom prst="rect">
            <a:avLst/>
          </a:prstGeom>
          <a:noFill/>
        </p:spPr>
        <p:txBody>
          <a:bodyPr wrap="square" rtlCol="0">
            <a:spAutoFit/>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Source: </a:t>
            </a:r>
            <a:r>
              <a:rPr lang="en-GB" sz="12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ONS Mid-Year Population Estimates, 2020 </a:t>
            </a:r>
            <a:endParaRPr lang="en-GB" sz="1200" dirty="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6" name="Chart 5">
            <a:extLst>
              <a:ext uri="{FF2B5EF4-FFF2-40B4-BE49-F238E27FC236}">
                <a16:creationId xmlns:a16="http://schemas.microsoft.com/office/drawing/2014/main" id="{6C3D7D23-0897-46BC-8356-994032286512}"/>
              </a:ext>
            </a:extLst>
          </p:cNvPr>
          <p:cNvGraphicFramePr/>
          <p:nvPr>
            <p:extLst>
              <p:ext uri="{D42A27DB-BD31-4B8C-83A1-F6EECF244321}">
                <p14:modId xmlns:p14="http://schemas.microsoft.com/office/powerpoint/2010/main" val="216365754"/>
              </p:ext>
            </p:extLst>
          </p:nvPr>
        </p:nvGraphicFramePr>
        <p:xfrm>
          <a:off x="3516510" y="1456256"/>
          <a:ext cx="5344686" cy="339854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488550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4735E-BA82-42CD-8037-D16BBA77BFE9}"/>
              </a:ext>
            </a:extLst>
          </p:cNvPr>
          <p:cNvSpPr>
            <a:spLocks noGrp="1"/>
          </p:cNvSpPr>
          <p:nvPr>
            <p:ph type="title"/>
          </p:nvPr>
        </p:nvSpPr>
        <p:spPr>
          <a:xfrm>
            <a:off x="78317" y="76988"/>
            <a:ext cx="7886700" cy="936368"/>
          </a:xfrm>
        </p:spPr>
        <p:txBody>
          <a:bodyPr>
            <a:normAutofit/>
          </a:bodyPr>
          <a:lstStyle/>
          <a:p>
            <a:r>
              <a:rPr lang="en-GB" sz="2400" b="1">
                <a:solidFill>
                  <a:schemeClr val="accent6"/>
                </a:solidFill>
              </a:rPr>
              <a:t>What is Buckinghamshire’s demographic profile? </a:t>
            </a:r>
            <a:endParaRPr lang="en-GB" sz="2400"/>
          </a:p>
        </p:txBody>
      </p:sp>
      <p:sp>
        <p:nvSpPr>
          <p:cNvPr id="3" name="TextBox 2">
            <a:extLst>
              <a:ext uri="{FF2B5EF4-FFF2-40B4-BE49-F238E27FC236}">
                <a16:creationId xmlns:a16="http://schemas.microsoft.com/office/drawing/2014/main" id="{8B4540BC-0131-4B4A-AF78-7ABB2866A965}"/>
              </a:ext>
            </a:extLst>
          </p:cNvPr>
          <p:cNvSpPr txBox="1"/>
          <p:nvPr/>
        </p:nvSpPr>
        <p:spPr>
          <a:xfrm>
            <a:off x="194732" y="948209"/>
            <a:ext cx="8686801" cy="4519699"/>
          </a:xfrm>
          <a:prstGeom prst="rect">
            <a:avLst/>
          </a:prstGeom>
          <a:noFill/>
          <a:ln w="12700">
            <a:solidFill>
              <a:schemeClr val="accent2"/>
            </a:solidFill>
          </a:ln>
        </p:spPr>
        <p:txBody>
          <a:bodyPr wrap="square" rtlCol="0">
            <a:spAutoFit/>
          </a:bodyPr>
          <a:lstStyle/>
          <a:p>
            <a:pPr>
              <a:lnSpc>
                <a:spcPct val="107000"/>
              </a:lnSpc>
              <a:spcAft>
                <a:spcPts val="800"/>
              </a:spcAft>
            </a:pPr>
            <a:r>
              <a:rPr lang="en-GB" sz="1400" b="1"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How might the age profile of the Buckinghamshire population impact economic growth and the demand for labour and skills? </a:t>
            </a:r>
          </a:p>
          <a:p>
            <a:pPr>
              <a:lnSpc>
                <a:spcPct val="107000"/>
              </a:lnSpc>
              <a:spcAft>
                <a:spcPts val="800"/>
              </a:spcAft>
            </a:pPr>
            <a:r>
              <a:rPr lang="en-GB" sz="1200" b="1"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Ageing population </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An ageing population and shrinking relative size of the economically active population will have long-term implications for the health and social care sector, which has experienced a high level of strain due to the Covid-19 pandemic.  The sector has traditionally experienced </a:t>
            </a:r>
            <a:r>
              <a:rPr lang="en-GB" sz="12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recruitment difficulties</a:t>
            </a:r>
            <a:r>
              <a:rPr lang="en-GB" sz="1200" dirty="0">
                <a:effectLst/>
                <a:latin typeface="Calibri" panose="020F0502020204030204" pitchFamily="34" charset="0"/>
                <a:ea typeface="Calibri" panose="020F0502020204030204" pitchFamily="34" charset="0"/>
                <a:cs typeface="Arial" panose="020B0604020202020204" pitchFamily="34" charset="0"/>
              </a:rPr>
              <a:t>, particularly in the social care segment, and in recent years has relied more and more on overseas workers to fill vacancies. </a:t>
            </a:r>
            <a:r>
              <a:rPr lang="en-GB" sz="12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Retaining staff </a:t>
            </a:r>
            <a:r>
              <a:rPr lang="en-GB" sz="1200" dirty="0">
                <a:effectLst/>
                <a:latin typeface="Calibri" panose="020F0502020204030204" pitchFamily="34" charset="0"/>
                <a:ea typeface="Calibri" panose="020F0502020204030204" pitchFamily="34" charset="0"/>
                <a:cs typeface="Arial" panose="020B0604020202020204" pitchFamily="34" charset="0"/>
              </a:rPr>
              <a:t>will be key, particularly as recruiting EU citizens will be more difficult </a:t>
            </a:r>
            <a:r>
              <a:rPr lang="en-GB" sz="1200" dirty="0">
                <a:latin typeface="Calibri" panose="020F0502020204030204" pitchFamily="34" charset="0"/>
                <a:ea typeface="Calibri" panose="020F0502020204030204" pitchFamily="34" charset="0"/>
                <a:cs typeface="Arial" panose="020B0604020202020204" pitchFamily="34" charset="0"/>
              </a:rPr>
              <a:t>following the </a:t>
            </a:r>
            <a:r>
              <a:rPr lang="en-GB" sz="1200" dirty="0">
                <a:effectLst/>
                <a:latin typeface="Calibri" panose="020F0502020204030204" pitchFamily="34" charset="0"/>
                <a:ea typeface="Calibri" panose="020F0502020204030204" pitchFamily="34" charset="0"/>
                <a:cs typeface="Arial" panose="020B0604020202020204" pitchFamily="34" charset="0"/>
              </a:rPr>
              <a:t>UK’s exit from the EU. </a:t>
            </a:r>
          </a:p>
          <a:p>
            <a:pPr>
              <a:lnSpc>
                <a:spcPct val="107000"/>
              </a:lnSpc>
              <a:spcAft>
                <a:spcPts val="800"/>
              </a:spcAft>
            </a:pPr>
            <a:r>
              <a:rPr lang="en-GB" sz="1200" b="1"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Availability of housing </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The </a:t>
            </a:r>
            <a:r>
              <a:rPr lang="en-GB" sz="12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availability of housing </a:t>
            </a:r>
            <a:r>
              <a:rPr lang="en-GB" sz="1200" dirty="0">
                <a:effectLst/>
                <a:latin typeface="Calibri" panose="020F0502020204030204" pitchFamily="34" charset="0"/>
                <a:ea typeface="Calibri" panose="020F0502020204030204" pitchFamily="34" charset="0"/>
                <a:cs typeface="Arial" panose="020B0604020202020204" pitchFamily="34" charset="0"/>
              </a:rPr>
              <a:t>is a challenge for economic growth and could be further impacted by an ageing population. People are living longer, and retirees often choose to continue residing in their family home rather than downsizing, due to a lack of availability of suitable housing and / or high costs of retirement homes (Demos, 2014). This creates dual pressure on councils and house builders to supply enough homes for working age families, along with supplying enough retirement homes to encourage retirees to downsize.  The Aylesbury Vale area of Buckinghamshire has seen some of the highest rates of housebuilding in the country in recent years (Aylesbury Garden Town Socio-Economic Study, 2020).  Much of this </a:t>
            </a:r>
            <a:r>
              <a:rPr lang="en-GB" sz="12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housing has been aimed at working age families </a:t>
            </a:r>
            <a:r>
              <a:rPr lang="en-GB" sz="1200" dirty="0">
                <a:effectLst/>
                <a:latin typeface="Calibri" panose="020F0502020204030204" pitchFamily="34" charset="0"/>
                <a:ea typeface="Calibri" panose="020F0502020204030204" pitchFamily="34" charset="0"/>
                <a:cs typeface="Arial" panose="020B0604020202020204" pitchFamily="34" charset="0"/>
              </a:rPr>
              <a:t>and is therefore likely to help increase the size of the labour pool for local employers. </a:t>
            </a:r>
          </a:p>
          <a:p>
            <a:pPr>
              <a:lnSpc>
                <a:spcPct val="107000"/>
              </a:lnSpc>
              <a:spcAft>
                <a:spcPts val="800"/>
              </a:spcAft>
            </a:pPr>
            <a:r>
              <a:rPr lang="en-GB" sz="1200" b="1" dirty="0">
                <a:solidFill>
                  <a:schemeClr val="accent6"/>
                </a:solidFill>
                <a:latin typeface="Calibri" panose="020F0502020204030204" pitchFamily="34" charset="0"/>
                <a:ea typeface="Calibri" panose="020F0502020204030204" pitchFamily="34" charset="0"/>
                <a:cs typeface="Arial" panose="020B0604020202020204" pitchFamily="34" charset="0"/>
              </a:rPr>
              <a:t>Town centre appeal </a:t>
            </a:r>
            <a:endParaRPr lang="en-GB" sz="1200" b="1"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Despite being home to three Higher Education Institutions, attracting and retaining young people in Buckinghamshire has traditionally been a challenge</a:t>
            </a:r>
            <a:r>
              <a:rPr lang="en-GB" sz="1200" dirty="0">
                <a:latin typeface="Calibri" panose="020F0502020204030204" pitchFamily="34" charset="0"/>
                <a:ea typeface="Calibri" panose="020F0502020204030204" pitchFamily="34" charset="0"/>
                <a:cs typeface="Arial" panose="020B0604020202020204" pitchFamily="34" charset="0"/>
              </a:rPr>
              <a:t>, pa</a:t>
            </a:r>
            <a:r>
              <a:rPr lang="en-GB" sz="1200" dirty="0">
                <a:effectLst/>
                <a:latin typeface="Calibri" panose="020F0502020204030204" pitchFamily="34" charset="0"/>
                <a:ea typeface="Calibri" panose="020F0502020204030204" pitchFamily="34" charset="0"/>
                <a:cs typeface="Arial" panose="020B0604020202020204" pitchFamily="34" charset="0"/>
              </a:rPr>
              <a:t>rticularly given the social and cultural lure of London and other major cities.   The lack of appeal of Buckinghamshire’s main town centres to young people is often cited as a contributary factor. </a:t>
            </a:r>
          </a:p>
        </p:txBody>
      </p:sp>
    </p:spTree>
    <p:extLst>
      <p:ext uri="{BB962C8B-B14F-4D97-AF65-F5344CB8AC3E}">
        <p14:creationId xmlns:p14="http://schemas.microsoft.com/office/powerpoint/2010/main" val="15562066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F752A-58FE-46CF-9125-9B3EAD6C26AB}"/>
              </a:ext>
            </a:extLst>
          </p:cNvPr>
          <p:cNvSpPr>
            <a:spLocks noGrp="1"/>
          </p:cNvSpPr>
          <p:nvPr>
            <p:ph type="title"/>
          </p:nvPr>
        </p:nvSpPr>
        <p:spPr>
          <a:xfrm>
            <a:off x="137583" y="127788"/>
            <a:ext cx="7886700" cy="936368"/>
          </a:xfrm>
        </p:spPr>
        <p:txBody>
          <a:bodyPr>
            <a:noAutofit/>
          </a:bodyPr>
          <a:lstStyle/>
          <a:p>
            <a:r>
              <a:rPr lang="en-GB" sz="2400" b="1">
                <a:solidFill>
                  <a:schemeClr val="accent6"/>
                </a:solidFill>
              </a:rPr>
              <a:t>To what extent is there deprivation within Buckinghamshire? </a:t>
            </a:r>
            <a:endParaRPr lang="en-GB" sz="2400"/>
          </a:p>
        </p:txBody>
      </p:sp>
      <p:sp>
        <p:nvSpPr>
          <p:cNvPr id="3" name="Text Box 2">
            <a:extLst>
              <a:ext uri="{FF2B5EF4-FFF2-40B4-BE49-F238E27FC236}">
                <a16:creationId xmlns:a16="http://schemas.microsoft.com/office/drawing/2014/main" id="{BBFCFE3E-3E53-47AB-949F-507712F9723C}"/>
              </a:ext>
            </a:extLst>
          </p:cNvPr>
          <p:cNvSpPr txBox="1">
            <a:spLocks noChangeArrowheads="1"/>
          </p:cNvSpPr>
          <p:nvPr/>
        </p:nvSpPr>
        <p:spPr bwMode="auto">
          <a:xfrm>
            <a:off x="285115" y="1064156"/>
            <a:ext cx="8215418" cy="3190603"/>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400" b="1">
                <a:solidFill>
                  <a:schemeClr val="accent6"/>
                </a:solidFill>
                <a:effectLst/>
                <a:latin typeface="Calibri" panose="020F0502020204030204" pitchFamily="34" charset="0"/>
                <a:ea typeface="Calibri" panose="020F0502020204030204" pitchFamily="34" charset="0"/>
                <a:cs typeface="Arial" panose="020B0604020202020204" pitchFamily="34" charset="0"/>
              </a:rPr>
              <a:t>At an aggregate level, Buckinghamshire’s deprivation levels are low.  However, there are of pockets of deprivation within the county (particularly in Wycombe, Aylesbury and Chesham) and there is evidence of inequality. </a:t>
            </a:r>
          </a:p>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With a 2019 Index of Multiple Deprivation (IMD) deprivation score of 10.1, Buckinghamshire is deemed the least deprived LEP area in England.</a:t>
            </a:r>
          </a:p>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None of Buckinghamshire’s neighbourhoods are included in the 10% most deprived nationally for </a:t>
            </a:r>
            <a:r>
              <a:rPr lang="en-GB" sz="1200" b="1">
                <a:solidFill>
                  <a:schemeClr val="accent6"/>
                </a:solidFill>
                <a:effectLst/>
                <a:latin typeface="Calibri" panose="020F0502020204030204" pitchFamily="34" charset="0"/>
                <a:ea typeface="Calibri" panose="020F0502020204030204" pitchFamily="34" charset="0"/>
                <a:cs typeface="Arial" panose="020B0604020202020204" pitchFamily="34" charset="0"/>
              </a:rPr>
              <a:t>income</a:t>
            </a:r>
            <a:r>
              <a:rPr lang="en-GB" sz="1200">
                <a:effectLst/>
                <a:latin typeface="Calibri" panose="020F0502020204030204" pitchFamily="34" charset="0"/>
                <a:ea typeface="Calibri" panose="020F0502020204030204" pitchFamily="34" charset="0"/>
                <a:cs typeface="Arial" panose="020B0604020202020204" pitchFamily="34" charset="0"/>
              </a:rPr>
              <a:t> or </a:t>
            </a:r>
            <a:r>
              <a:rPr lang="en-GB" sz="1200" b="1">
                <a:solidFill>
                  <a:schemeClr val="accent6"/>
                </a:solidFill>
                <a:effectLst/>
                <a:latin typeface="Calibri" panose="020F0502020204030204" pitchFamily="34" charset="0"/>
                <a:ea typeface="Calibri" panose="020F0502020204030204" pitchFamily="34" charset="0"/>
                <a:cs typeface="Arial" panose="020B0604020202020204" pitchFamily="34" charset="0"/>
              </a:rPr>
              <a:t>employment</a:t>
            </a:r>
            <a:r>
              <a:rPr lang="en-GB" sz="1200">
                <a:effectLst/>
                <a:latin typeface="Calibri" panose="020F0502020204030204" pitchFamily="34" charset="0"/>
                <a:ea typeface="Calibri" panose="020F0502020204030204" pitchFamily="34" charset="0"/>
                <a:cs typeface="Arial" panose="020B0604020202020204" pitchFamily="34" charset="0"/>
              </a:rPr>
              <a:t>. However, 6% of neighbourhoods in Aylesbury Vale, and 1% of neighbourhoods in Wycombe are in the 10% most deprived neighbourhoods nationally in terms of </a:t>
            </a:r>
            <a:r>
              <a:rPr lang="en-GB" sz="1200" b="1">
                <a:solidFill>
                  <a:schemeClr val="accent6"/>
                </a:solidFill>
                <a:effectLst/>
                <a:latin typeface="Calibri" panose="020F0502020204030204" pitchFamily="34" charset="0"/>
                <a:ea typeface="Calibri" panose="020F0502020204030204" pitchFamily="34" charset="0"/>
                <a:cs typeface="Arial" panose="020B0604020202020204" pitchFamily="34" charset="0"/>
              </a:rPr>
              <a:t>education</a:t>
            </a:r>
            <a:r>
              <a:rPr lang="en-GB" sz="1200">
                <a:effectLst/>
                <a:latin typeface="Calibri" panose="020F0502020204030204" pitchFamily="34" charset="0"/>
                <a:ea typeface="Calibri" panose="020F0502020204030204" pitchFamily="34" charset="0"/>
                <a:cs typeface="Arial" panose="020B0604020202020204" pitchFamily="34" charset="0"/>
              </a:rPr>
              <a:t>.</a:t>
            </a:r>
          </a:p>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Within Buckinghamshire, pupils at non-selective schools achieve much lower </a:t>
            </a:r>
            <a:r>
              <a:rPr lang="en-GB" sz="1200"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2"/>
              </a:rPr>
              <a:t>attainment 8 scores</a:t>
            </a:r>
            <a:r>
              <a:rPr lang="en-GB" sz="1200">
                <a:effectLst/>
                <a:latin typeface="Calibri" panose="020F0502020204030204" pitchFamily="34" charset="0"/>
                <a:ea typeface="Calibri" panose="020F0502020204030204" pitchFamily="34" charset="0"/>
                <a:cs typeface="Arial" panose="020B0604020202020204" pitchFamily="34" charset="0"/>
              </a:rPr>
              <a:t> than those at grammar schools, and leavers are less likely to continue in education. Additionally, young people eligible for Free School Meals (FSM) on average achieve a lower attainment 8 scores in Buckinghamshire than nationally (DfE, 2019). </a:t>
            </a:r>
          </a:p>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These findings are reinforced by a report from the </a:t>
            </a:r>
            <a:r>
              <a:rPr lang="en-GB" sz="1200"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Social Mobility Commission</a:t>
            </a:r>
            <a:r>
              <a:rPr lang="en-GB" sz="1200">
                <a:effectLst/>
                <a:latin typeface="Calibri" panose="020F0502020204030204" pitchFamily="34" charset="0"/>
                <a:ea typeface="Calibri" panose="020F0502020204030204" pitchFamily="34" charset="0"/>
                <a:cs typeface="Arial" panose="020B0604020202020204" pitchFamily="34" charset="0"/>
              </a:rPr>
              <a:t> (2019), which found that Wycombe, South Bucks and Chiltern have some of the largest education gaps in England, with Chiltern having the lowest social mobility in England.</a:t>
            </a:r>
            <a:r>
              <a:rPr lang="en-GB" sz="1100">
                <a:effectLst/>
                <a:latin typeface="Calibri" panose="020F050202020403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7775962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2AF98B-4B83-4A86-8D5A-1BC6E0467932}"/>
              </a:ext>
            </a:extLst>
          </p:cNvPr>
          <p:cNvSpPr>
            <a:spLocks noGrp="1"/>
          </p:cNvSpPr>
          <p:nvPr>
            <p:ph type="title"/>
          </p:nvPr>
        </p:nvSpPr>
        <p:spPr>
          <a:xfrm>
            <a:off x="628650" y="2244455"/>
            <a:ext cx="7886700" cy="936368"/>
          </a:xfrm>
        </p:spPr>
        <p:txBody>
          <a:bodyPr>
            <a:normAutofit/>
          </a:bodyPr>
          <a:lstStyle/>
          <a:p>
            <a:r>
              <a:rPr lang="en-GB" b="1">
                <a:solidFill>
                  <a:srgbClr val="7030A0"/>
                </a:solidFill>
              </a:rPr>
              <a:t>Section 3: Skills supply </a:t>
            </a:r>
            <a:endParaRPr lang="en-GB"/>
          </a:p>
        </p:txBody>
      </p:sp>
    </p:spTree>
    <p:extLst>
      <p:ext uri="{BB962C8B-B14F-4D97-AF65-F5344CB8AC3E}">
        <p14:creationId xmlns:p14="http://schemas.microsoft.com/office/powerpoint/2010/main" val="5590710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3C726-EFDE-447D-A40D-FCD0AB090A93}"/>
              </a:ext>
            </a:extLst>
          </p:cNvPr>
          <p:cNvSpPr>
            <a:spLocks noGrp="1"/>
          </p:cNvSpPr>
          <p:nvPr>
            <p:ph type="title"/>
          </p:nvPr>
        </p:nvSpPr>
        <p:spPr>
          <a:xfrm>
            <a:off x="74645" y="32948"/>
            <a:ext cx="7886700" cy="936368"/>
          </a:xfrm>
        </p:spPr>
        <p:txBody>
          <a:bodyPr>
            <a:normAutofit/>
          </a:bodyPr>
          <a:lstStyle/>
          <a:p>
            <a:r>
              <a:rPr lang="en-GB" sz="2400" b="1">
                <a:solidFill>
                  <a:schemeClr val="accent6"/>
                </a:solidFill>
              </a:rPr>
              <a:t>How qualified is the local labour pool? </a:t>
            </a:r>
          </a:p>
        </p:txBody>
      </p:sp>
      <p:sp>
        <p:nvSpPr>
          <p:cNvPr id="4" name="TextBox 3">
            <a:extLst>
              <a:ext uri="{FF2B5EF4-FFF2-40B4-BE49-F238E27FC236}">
                <a16:creationId xmlns:a16="http://schemas.microsoft.com/office/drawing/2014/main" id="{70699803-226A-4F2E-8DAF-B54975EC98A6}"/>
              </a:ext>
            </a:extLst>
          </p:cNvPr>
          <p:cNvSpPr txBox="1"/>
          <p:nvPr/>
        </p:nvSpPr>
        <p:spPr>
          <a:xfrm>
            <a:off x="4944235" y="958723"/>
            <a:ext cx="3898986" cy="4643964"/>
          </a:xfrm>
          <a:prstGeom prst="rect">
            <a:avLst/>
          </a:prstGeom>
          <a:noFill/>
          <a:ln w="12700">
            <a:solidFill>
              <a:schemeClr val="accent6"/>
            </a:solidFill>
          </a:ln>
        </p:spPr>
        <p:txBody>
          <a:bodyPr wrap="square" rtlCol="0">
            <a:spAutoFit/>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45% of Buckinghamshire’s working age population have a Level 4</a:t>
            </a:r>
            <a:r>
              <a:rPr lang="en-GB" sz="1200" dirty="0">
                <a:latin typeface="Calibri" panose="020F0502020204030204" pitchFamily="34" charset="0"/>
                <a:ea typeface="Calibri" panose="020F0502020204030204" pitchFamily="34" charset="0"/>
                <a:cs typeface="Arial" panose="020B0604020202020204" pitchFamily="34" charset="0"/>
              </a:rPr>
              <a:t> or higher </a:t>
            </a:r>
            <a:r>
              <a:rPr lang="en-GB" sz="1200" dirty="0">
                <a:effectLst/>
                <a:latin typeface="Calibri" panose="020F0502020204030204" pitchFamily="34" charset="0"/>
                <a:ea typeface="Calibri" panose="020F0502020204030204" pitchFamily="34" charset="0"/>
                <a:cs typeface="Arial" panose="020B0604020202020204" pitchFamily="34" charset="0"/>
              </a:rPr>
              <a:t>qualification (see chart). The majority of these people will be degree holders. This is five percentage points higher than the national average.  A similar proportion are qualified to Level 2 and 3 as the national average, whilst fewer have no qualifications or are qualified to Level 1. </a:t>
            </a:r>
          </a:p>
          <a:p>
            <a:pPr>
              <a:lnSpc>
                <a:spcPct val="107000"/>
              </a:lnSpc>
              <a:spcAft>
                <a:spcPts val="800"/>
              </a:spcAft>
            </a:pPr>
            <a:r>
              <a:rPr lang="en-GB" sz="1200" dirty="0">
                <a:latin typeface="Calibri" panose="020F0502020204030204" pitchFamily="34" charset="0"/>
                <a:ea typeface="Calibri" panose="020F0502020204030204" pitchFamily="34" charset="0"/>
                <a:cs typeface="Arial" panose="020B0604020202020204" pitchFamily="34" charset="0"/>
              </a:rPr>
              <a:t>The table below describes what these levels mean in practice. </a:t>
            </a:r>
          </a:p>
          <a:p>
            <a:pPr>
              <a:lnSpc>
                <a:spcPct val="107000"/>
              </a:lnSpc>
              <a:spcAft>
                <a:spcPts val="800"/>
              </a:spcAft>
            </a:pPr>
            <a:r>
              <a:rPr lang="en-GB" sz="1200" dirty="0">
                <a:latin typeface="Calibri" panose="020F0502020204030204" pitchFamily="34" charset="0"/>
                <a:ea typeface="Calibri" panose="020F0502020204030204" pitchFamily="34" charset="0"/>
                <a:cs typeface="Arial" panose="020B0604020202020204" pitchFamily="34" charset="0"/>
              </a:rPr>
              <a:t>There tends to be higher demand from employers for people with higher-level technical qualifications (at Levels 3, 4 and 5) than the number of people achieving or entering the labour market on achieving qualifications at these levels. </a:t>
            </a:r>
          </a:p>
          <a:p>
            <a:pPr>
              <a:lnSpc>
                <a:spcPct val="107000"/>
              </a:lnSpc>
              <a:spcAft>
                <a:spcPts val="800"/>
              </a:spcAft>
            </a:pPr>
            <a:r>
              <a:rPr lang="en-GB" sz="1200" dirty="0">
                <a:latin typeface="Calibri" panose="020F0502020204030204" pitchFamily="34" charset="0"/>
                <a:ea typeface="Calibri" panose="020F0502020204030204" pitchFamily="34" charset="0"/>
                <a:cs typeface="Arial" panose="020B0604020202020204" pitchFamily="34" charset="0"/>
              </a:rPr>
              <a:t>Sectors in which there is a high demand for people with qualifications at higher technical level include: high performance engineering, space, film and TV and digital technologies. </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In some </a:t>
            </a:r>
            <a:r>
              <a:rPr lang="en-GB" sz="1200" dirty="0">
                <a:latin typeface="Calibri" panose="020F0502020204030204" pitchFamily="34" charset="0"/>
                <a:ea typeface="Calibri" panose="020F0502020204030204" pitchFamily="34" charset="0"/>
                <a:cs typeface="Arial" panose="020B0604020202020204" pitchFamily="34" charset="0"/>
              </a:rPr>
              <a:t>sectors, employers seek recruits who hold a degree, despite a degree not necessarily being required to undertake the role.  </a:t>
            </a:r>
          </a:p>
        </p:txBody>
      </p:sp>
      <p:graphicFrame>
        <p:nvGraphicFramePr>
          <p:cNvPr id="5" name="Table 5">
            <a:extLst>
              <a:ext uri="{FF2B5EF4-FFF2-40B4-BE49-F238E27FC236}">
                <a16:creationId xmlns:a16="http://schemas.microsoft.com/office/drawing/2014/main" id="{E666F51E-2225-4B4B-9DD8-ACD2A16C0C4C}"/>
              </a:ext>
            </a:extLst>
          </p:cNvPr>
          <p:cNvGraphicFramePr>
            <a:graphicFrameLocks noGrp="1"/>
          </p:cNvGraphicFramePr>
          <p:nvPr>
            <p:extLst>
              <p:ext uri="{D42A27DB-BD31-4B8C-83A1-F6EECF244321}">
                <p14:modId xmlns:p14="http://schemas.microsoft.com/office/powerpoint/2010/main" val="2506872224"/>
              </p:ext>
            </p:extLst>
          </p:nvPr>
        </p:nvGraphicFramePr>
        <p:xfrm>
          <a:off x="577956" y="4434326"/>
          <a:ext cx="3979334" cy="1442335"/>
        </p:xfrm>
        <a:graphic>
          <a:graphicData uri="http://schemas.openxmlformats.org/drawingml/2006/table">
            <a:tbl>
              <a:tblPr firstRow="1" bandRow="1">
                <a:tableStyleId>{93296810-A885-4BE3-A3E7-6D5BEEA58F35}</a:tableStyleId>
              </a:tblPr>
              <a:tblGrid>
                <a:gridCol w="922866">
                  <a:extLst>
                    <a:ext uri="{9D8B030D-6E8A-4147-A177-3AD203B41FA5}">
                      <a16:colId xmlns:a16="http://schemas.microsoft.com/office/drawing/2014/main" val="281125354"/>
                    </a:ext>
                  </a:extLst>
                </a:gridCol>
                <a:gridCol w="3056468">
                  <a:extLst>
                    <a:ext uri="{9D8B030D-6E8A-4147-A177-3AD203B41FA5}">
                      <a16:colId xmlns:a16="http://schemas.microsoft.com/office/drawing/2014/main" val="2939049081"/>
                    </a:ext>
                  </a:extLst>
                </a:gridCol>
              </a:tblGrid>
              <a:tr h="288467">
                <a:tc>
                  <a:txBody>
                    <a:bodyPr/>
                    <a:lstStyle/>
                    <a:p>
                      <a:r>
                        <a:rPr lang="en-GB" sz="1200"/>
                        <a:t>Level</a:t>
                      </a:r>
                    </a:p>
                  </a:txBody>
                  <a:tcPr/>
                </a:tc>
                <a:tc>
                  <a:txBody>
                    <a:bodyPr/>
                    <a:lstStyle/>
                    <a:p>
                      <a:r>
                        <a:rPr lang="en-GB" sz="1200"/>
                        <a:t>Description</a:t>
                      </a:r>
                    </a:p>
                  </a:txBody>
                  <a:tcPr/>
                </a:tc>
                <a:extLst>
                  <a:ext uri="{0D108BD9-81ED-4DB2-BD59-A6C34878D82A}">
                    <a16:rowId xmlns:a16="http://schemas.microsoft.com/office/drawing/2014/main" val="1126097532"/>
                  </a:ext>
                </a:extLst>
              </a:tr>
              <a:tr h="288467">
                <a:tc>
                  <a:txBody>
                    <a:bodyPr/>
                    <a:lstStyle/>
                    <a:p>
                      <a:r>
                        <a:rPr lang="en-GB" sz="1200"/>
                        <a:t>Level 1</a:t>
                      </a:r>
                    </a:p>
                  </a:txBody>
                  <a:tcPr/>
                </a:tc>
                <a:tc>
                  <a:txBody>
                    <a:bodyPr/>
                    <a:lstStyle/>
                    <a:p>
                      <a:r>
                        <a:rPr lang="en-GB" sz="1200"/>
                        <a:t>Fewer than 5+ GCSEs / NVQ 1 </a:t>
                      </a:r>
                    </a:p>
                  </a:txBody>
                  <a:tcPr/>
                </a:tc>
                <a:extLst>
                  <a:ext uri="{0D108BD9-81ED-4DB2-BD59-A6C34878D82A}">
                    <a16:rowId xmlns:a16="http://schemas.microsoft.com/office/drawing/2014/main" val="1191897149"/>
                  </a:ext>
                </a:extLst>
              </a:tr>
              <a:tr h="288467">
                <a:tc>
                  <a:txBody>
                    <a:bodyPr/>
                    <a:lstStyle/>
                    <a:p>
                      <a:r>
                        <a:rPr lang="en-GB" sz="1200"/>
                        <a:t>Level 2</a:t>
                      </a:r>
                    </a:p>
                  </a:txBody>
                  <a:tcPr/>
                </a:tc>
                <a:tc>
                  <a:txBody>
                    <a:bodyPr/>
                    <a:lstStyle/>
                    <a:p>
                      <a:r>
                        <a:rPr lang="en-GB" sz="1200"/>
                        <a:t>5+ GCSEs / NVQ 2 or equivalent </a:t>
                      </a:r>
                    </a:p>
                  </a:txBody>
                  <a:tcPr/>
                </a:tc>
                <a:extLst>
                  <a:ext uri="{0D108BD9-81ED-4DB2-BD59-A6C34878D82A}">
                    <a16:rowId xmlns:a16="http://schemas.microsoft.com/office/drawing/2014/main" val="2227713239"/>
                  </a:ext>
                </a:extLst>
              </a:tr>
              <a:tr h="288467">
                <a:tc>
                  <a:txBody>
                    <a:bodyPr/>
                    <a:lstStyle/>
                    <a:p>
                      <a:r>
                        <a:rPr lang="en-GB" sz="1200"/>
                        <a:t>Level 3</a:t>
                      </a:r>
                    </a:p>
                  </a:txBody>
                  <a:tcPr/>
                </a:tc>
                <a:tc>
                  <a:txBody>
                    <a:bodyPr/>
                    <a:lstStyle/>
                    <a:p>
                      <a:r>
                        <a:rPr lang="en-GB" sz="1200"/>
                        <a:t>2+ A-levels / NVQ 3 or equivalent </a:t>
                      </a:r>
                    </a:p>
                  </a:txBody>
                  <a:tcPr/>
                </a:tc>
                <a:extLst>
                  <a:ext uri="{0D108BD9-81ED-4DB2-BD59-A6C34878D82A}">
                    <a16:rowId xmlns:a16="http://schemas.microsoft.com/office/drawing/2014/main" val="3676969420"/>
                  </a:ext>
                </a:extLst>
              </a:tr>
              <a:tr h="288467">
                <a:tc>
                  <a:txBody>
                    <a:bodyPr/>
                    <a:lstStyle/>
                    <a:p>
                      <a:r>
                        <a:rPr lang="en-GB" sz="1200"/>
                        <a:t>Level 4+</a:t>
                      </a:r>
                    </a:p>
                  </a:txBody>
                  <a:tcPr/>
                </a:tc>
                <a:tc>
                  <a:txBody>
                    <a:bodyPr/>
                    <a:lstStyle/>
                    <a:p>
                      <a:r>
                        <a:rPr lang="en-GB" sz="1200" dirty="0"/>
                        <a:t>HNC, HND, NVQ 4 and 5, degree or higher</a:t>
                      </a:r>
                    </a:p>
                  </a:txBody>
                  <a:tcPr/>
                </a:tc>
                <a:extLst>
                  <a:ext uri="{0D108BD9-81ED-4DB2-BD59-A6C34878D82A}">
                    <a16:rowId xmlns:a16="http://schemas.microsoft.com/office/drawing/2014/main" val="1624896046"/>
                  </a:ext>
                </a:extLst>
              </a:tr>
            </a:tbl>
          </a:graphicData>
        </a:graphic>
      </p:graphicFrame>
      <p:sp>
        <p:nvSpPr>
          <p:cNvPr id="6" name="TextBox 5">
            <a:extLst>
              <a:ext uri="{FF2B5EF4-FFF2-40B4-BE49-F238E27FC236}">
                <a16:creationId xmlns:a16="http://schemas.microsoft.com/office/drawing/2014/main" id="{09FA4CF6-D4E7-4AA0-8B1C-56E3F4BFED27}"/>
              </a:ext>
            </a:extLst>
          </p:cNvPr>
          <p:cNvSpPr txBox="1"/>
          <p:nvPr/>
        </p:nvSpPr>
        <p:spPr>
          <a:xfrm>
            <a:off x="5197151" y="5622278"/>
            <a:ext cx="4572000" cy="276999"/>
          </a:xfrm>
          <a:prstGeom prst="rect">
            <a:avLst/>
          </a:prstGeom>
          <a:noFill/>
        </p:spPr>
        <p:txBody>
          <a:bodyPr wrap="square">
            <a:spAutoFit/>
          </a:bodyPr>
          <a:lstStyle/>
          <a:p>
            <a:r>
              <a:rPr lang="en-GB" sz="1200" dirty="0">
                <a:latin typeface="Calibri" panose="020F0502020204030204" pitchFamily="34" charset="0"/>
                <a:ea typeface="Times New Roman" panose="02020603050405020304" pitchFamily="18" charset="0"/>
                <a:hlinkClick r:id="rId2"/>
              </a:rPr>
              <a:t>Source: Annual Population Survey (Jan – Dec 2020), ONS </a:t>
            </a:r>
            <a:endParaRPr lang="en-GB" sz="1200" dirty="0"/>
          </a:p>
        </p:txBody>
      </p:sp>
      <p:graphicFrame>
        <p:nvGraphicFramePr>
          <p:cNvPr id="7" name="Chart 6">
            <a:extLst>
              <a:ext uri="{FF2B5EF4-FFF2-40B4-BE49-F238E27FC236}">
                <a16:creationId xmlns:a16="http://schemas.microsoft.com/office/drawing/2014/main" id="{609BF15B-BB93-4895-96AD-8C91D116C2B7}"/>
              </a:ext>
            </a:extLst>
          </p:cNvPr>
          <p:cNvGraphicFramePr/>
          <p:nvPr>
            <p:extLst>
              <p:ext uri="{D42A27DB-BD31-4B8C-83A1-F6EECF244321}">
                <p14:modId xmlns:p14="http://schemas.microsoft.com/office/powerpoint/2010/main" val="2433315324"/>
              </p:ext>
            </p:extLst>
          </p:nvPr>
        </p:nvGraphicFramePr>
        <p:xfrm>
          <a:off x="74645" y="981339"/>
          <a:ext cx="4703982" cy="31025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273685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EDF78-1515-4F9F-BE35-9DE9F165E162}"/>
              </a:ext>
            </a:extLst>
          </p:cNvPr>
          <p:cNvSpPr>
            <a:spLocks noGrp="1"/>
          </p:cNvSpPr>
          <p:nvPr>
            <p:ph type="title"/>
          </p:nvPr>
        </p:nvSpPr>
        <p:spPr>
          <a:xfrm>
            <a:off x="124798" y="193016"/>
            <a:ext cx="8804599" cy="936368"/>
          </a:xfrm>
        </p:spPr>
        <p:txBody>
          <a:bodyPr>
            <a:normAutofit fontScale="90000"/>
          </a:bodyPr>
          <a:lstStyle/>
          <a:p>
            <a:r>
              <a:rPr lang="en-GB" sz="2700" b="1">
                <a:solidFill>
                  <a:schemeClr val="accent6"/>
                </a:solidFill>
              </a:rPr>
              <a:t>Who are Buckinghamshire’s main providers of education and training? </a:t>
            </a:r>
            <a:br>
              <a:rPr lang="en-GB" sz="3600"/>
            </a:br>
            <a:endParaRPr lang="en-GB"/>
          </a:p>
        </p:txBody>
      </p:sp>
      <p:sp>
        <p:nvSpPr>
          <p:cNvPr id="3" name="TextBox 2">
            <a:extLst>
              <a:ext uri="{FF2B5EF4-FFF2-40B4-BE49-F238E27FC236}">
                <a16:creationId xmlns:a16="http://schemas.microsoft.com/office/drawing/2014/main" id="{947B8B3B-9A90-4674-86FC-7A0F1E49D4F6}"/>
              </a:ext>
            </a:extLst>
          </p:cNvPr>
          <p:cNvSpPr txBox="1"/>
          <p:nvPr/>
        </p:nvSpPr>
        <p:spPr>
          <a:xfrm>
            <a:off x="214604" y="830425"/>
            <a:ext cx="4226767" cy="1384995"/>
          </a:xfrm>
          <a:prstGeom prst="rect">
            <a:avLst/>
          </a:prstGeom>
          <a:noFill/>
          <a:ln w="12700">
            <a:solidFill>
              <a:schemeClr val="accent6"/>
            </a:solidFill>
          </a:ln>
        </p:spPr>
        <p:txBody>
          <a:bodyPr wrap="square" rtlCol="0">
            <a:spAutoFit/>
          </a:bodyPr>
          <a:lstStyle/>
          <a:p>
            <a:r>
              <a:rPr lang="en-GB" sz="1200" b="1">
                <a:solidFill>
                  <a:schemeClr val="accent6"/>
                </a:solidFill>
              </a:rPr>
              <a:t>Secondary schools </a:t>
            </a:r>
          </a:p>
          <a:p>
            <a:endParaRPr lang="en-GB" sz="1200"/>
          </a:p>
          <a:p>
            <a:r>
              <a:rPr lang="en-GB" sz="1200" b="0" i="0">
                <a:solidFill>
                  <a:srgbClr val="333333"/>
                </a:solidFill>
                <a:effectLst/>
              </a:rPr>
              <a:t>Buckinghamshire is one of the last remaining counties in England where education is selective. There are 13 grammar schools and 21 upper schools in the County.  The County also has one Free School and one Universit</a:t>
            </a:r>
            <a:r>
              <a:rPr lang="en-GB" sz="1200">
                <a:solidFill>
                  <a:srgbClr val="333333"/>
                </a:solidFill>
              </a:rPr>
              <a:t>y Technical College (</a:t>
            </a:r>
            <a:r>
              <a:rPr lang="en-GB" sz="1200">
                <a:solidFill>
                  <a:srgbClr val="333333"/>
                </a:solidFill>
                <a:hlinkClick r:id="rId2"/>
              </a:rPr>
              <a:t>Buckinghamshire UTC</a:t>
            </a:r>
            <a:r>
              <a:rPr lang="en-GB" sz="1200">
                <a:solidFill>
                  <a:srgbClr val="333333"/>
                </a:solidFill>
              </a:rPr>
              <a:t> - which focuses on construction and digital provision)</a:t>
            </a:r>
            <a:endParaRPr lang="en-GB" sz="1200"/>
          </a:p>
        </p:txBody>
      </p:sp>
      <p:sp>
        <p:nvSpPr>
          <p:cNvPr id="4" name="TextBox 3">
            <a:extLst>
              <a:ext uri="{FF2B5EF4-FFF2-40B4-BE49-F238E27FC236}">
                <a16:creationId xmlns:a16="http://schemas.microsoft.com/office/drawing/2014/main" id="{C8EC319F-3BD1-4A55-9359-97ED741E6D1F}"/>
              </a:ext>
            </a:extLst>
          </p:cNvPr>
          <p:cNvSpPr txBox="1"/>
          <p:nvPr/>
        </p:nvSpPr>
        <p:spPr>
          <a:xfrm>
            <a:off x="214604" y="2380594"/>
            <a:ext cx="4226767" cy="1384995"/>
          </a:xfrm>
          <a:prstGeom prst="rect">
            <a:avLst/>
          </a:prstGeom>
          <a:noFill/>
          <a:ln w="12700">
            <a:solidFill>
              <a:schemeClr val="accent6"/>
            </a:solidFill>
          </a:ln>
        </p:spPr>
        <p:txBody>
          <a:bodyPr wrap="square" rtlCol="0">
            <a:spAutoFit/>
          </a:bodyPr>
          <a:lstStyle/>
          <a:p>
            <a:r>
              <a:rPr lang="en-GB" sz="1200" b="1">
                <a:solidFill>
                  <a:schemeClr val="accent6"/>
                </a:solidFill>
              </a:rPr>
              <a:t>Further Education (FE)</a:t>
            </a:r>
          </a:p>
          <a:p>
            <a:endParaRPr lang="en-GB" sz="1200"/>
          </a:p>
          <a:p>
            <a:r>
              <a:rPr lang="en-GB" sz="1200">
                <a:hlinkClick r:id="rId3"/>
              </a:rPr>
              <a:t>Buckinghamshire College Group </a:t>
            </a:r>
            <a:r>
              <a:rPr lang="en-GB" sz="1200"/>
              <a:t>is the largest provider of 16-18 full-time education and training in Buckinghamshire, with 30% of the county’s 16–18-year-olds studying at the college.</a:t>
            </a:r>
          </a:p>
          <a:p>
            <a:endParaRPr lang="en-GB" sz="1200"/>
          </a:p>
          <a:p>
            <a:r>
              <a:rPr lang="en-GB" sz="1200"/>
              <a:t>The College also caters for adult (19+ learners).  </a:t>
            </a:r>
          </a:p>
        </p:txBody>
      </p:sp>
      <p:sp>
        <p:nvSpPr>
          <p:cNvPr id="6" name="TextBox 5">
            <a:extLst>
              <a:ext uri="{FF2B5EF4-FFF2-40B4-BE49-F238E27FC236}">
                <a16:creationId xmlns:a16="http://schemas.microsoft.com/office/drawing/2014/main" id="{EEDEEAFD-829E-41AB-8804-8D9AD07D3D52}"/>
              </a:ext>
            </a:extLst>
          </p:cNvPr>
          <p:cNvSpPr txBox="1"/>
          <p:nvPr/>
        </p:nvSpPr>
        <p:spPr>
          <a:xfrm>
            <a:off x="214603" y="3930763"/>
            <a:ext cx="4226767" cy="1384995"/>
          </a:xfrm>
          <a:prstGeom prst="rect">
            <a:avLst/>
          </a:prstGeom>
          <a:noFill/>
          <a:ln w="12700">
            <a:solidFill>
              <a:schemeClr val="accent6"/>
            </a:solidFill>
          </a:ln>
        </p:spPr>
        <p:txBody>
          <a:bodyPr wrap="square" rtlCol="0">
            <a:spAutoFit/>
          </a:bodyPr>
          <a:lstStyle/>
          <a:p>
            <a:r>
              <a:rPr lang="en-GB" sz="1200" b="1" dirty="0">
                <a:solidFill>
                  <a:schemeClr val="accent6"/>
                </a:solidFill>
              </a:rPr>
              <a:t>Apprenticeships</a:t>
            </a:r>
          </a:p>
          <a:p>
            <a:endParaRPr lang="en-GB" sz="1200" dirty="0"/>
          </a:p>
          <a:p>
            <a:r>
              <a:rPr lang="en-GB" sz="1200" dirty="0"/>
              <a:t>Buckinghamshire College Group and Buckinghamshire New University are the largest providers of apprenticeship training within Buckinghamshire. </a:t>
            </a:r>
            <a:r>
              <a:rPr lang="en-GB" sz="1200" dirty="0">
                <a:effectLst/>
                <a:latin typeface="Calibri" panose="020F0502020204030204" pitchFamily="34" charset="0"/>
                <a:ea typeface="Calibri" panose="020F0502020204030204" pitchFamily="34" charset="0"/>
                <a:cs typeface="Times New Roman" panose="02020603050405020304" pitchFamily="18" charset="0"/>
              </a:rPr>
              <a:t>A significant proportion of apprenticeship provision in Buckinghamshire is delivered by out of area providers.</a:t>
            </a:r>
            <a:r>
              <a:rPr lang="en-GB" sz="1200" dirty="0"/>
              <a:t> </a:t>
            </a:r>
          </a:p>
        </p:txBody>
      </p:sp>
      <p:sp>
        <p:nvSpPr>
          <p:cNvPr id="7" name="TextBox 6">
            <a:extLst>
              <a:ext uri="{FF2B5EF4-FFF2-40B4-BE49-F238E27FC236}">
                <a16:creationId xmlns:a16="http://schemas.microsoft.com/office/drawing/2014/main" id="{C7F2AEF1-8609-4170-A4BC-BD29548C20F3}"/>
              </a:ext>
            </a:extLst>
          </p:cNvPr>
          <p:cNvSpPr txBox="1"/>
          <p:nvPr/>
        </p:nvSpPr>
        <p:spPr>
          <a:xfrm>
            <a:off x="4568502" y="830425"/>
            <a:ext cx="4226767" cy="2123658"/>
          </a:xfrm>
          <a:prstGeom prst="rect">
            <a:avLst/>
          </a:prstGeom>
          <a:noFill/>
          <a:ln w="12700">
            <a:solidFill>
              <a:schemeClr val="accent6"/>
            </a:solidFill>
          </a:ln>
        </p:spPr>
        <p:txBody>
          <a:bodyPr wrap="square" rtlCol="0">
            <a:spAutoFit/>
          </a:bodyPr>
          <a:lstStyle/>
          <a:p>
            <a:r>
              <a:rPr lang="en-GB" sz="1200" b="1">
                <a:solidFill>
                  <a:schemeClr val="accent6"/>
                </a:solidFill>
              </a:rPr>
              <a:t>Higher Education (HE) </a:t>
            </a:r>
          </a:p>
          <a:p>
            <a:endParaRPr lang="en-GB" sz="1200"/>
          </a:p>
          <a:p>
            <a:r>
              <a:rPr lang="en-GB" sz="1200">
                <a:effectLst/>
                <a:latin typeface="Calibri" panose="020F0502020204030204" pitchFamily="34" charset="0"/>
                <a:ea typeface="Calibri" panose="020F0502020204030204" pitchFamily="34" charset="0"/>
                <a:cs typeface="Arial" panose="020B0604020202020204" pitchFamily="34" charset="0"/>
              </a:rPr>
              <a:t>Buckinghamshire has three Higher Education Institutions: </a:t>
            </a:r>
          </a:p>
          <a:p>
            <a:endParaRPr lang="en-GB" sz="1200">
              <a:latin typeface="Calibri" panose="020F050202020403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GB" sz="1200">
                <a:effectLst/>
                <a:latin typeface="Calibri" panose="020F0502020204030204" pitchFamily="34" charset="0"/>
                <a:ea typeface="Calibri" panose="020F0502020204030204" pitchFamily="34" charset="0"/>
                <a:cs typeface="Arial" panose="020B0604020202020204" pitchFamily="34" charset="0"/>
                <a:hlinkClick r:id="rId4"/>
              </a:rPr>
              <a:t>University of Buckingham</a:t>
            </a:r>
            <a:endParaRPr lang="en-GB" sz="1200">
              <a:effectLst/>
              <a:latin typeface="Calibri" panose="020F050202020403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GB" sz="1200">
                <a:effectLst/>
                <a:latin typeface="Calibri" panose="020F0502020204030204" pitchFamily="34" charset="0"/>
                <a:ea typeface="Calibri" panose="020F0502020204030204" pitchFamily="34" charset="0"/>
                <a:cs typeface="Arial" panose="020B0604020202020204" pitchFamily="34" charset="0"/>
                <a:hlinkClick r:id="rId5"/>
              </a:rPr>
              <a:t>Buckinghamshire New University </a:t>
            </a:r>
            <a:endParaRPr lang="en-GB" sz="1200">
              <a:effectLst/>
              <a:latin typeface="Calibri" panose="020F050202020403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GB" sz="1200">
                <a:effectLst/>
                <a:latin typeface="Calibri" panose="020F0502020204030204" pitchFamily="34" charset="0"/>
                <a:ea typeface="Calibri" panose="020F0502020204030204" pitchFamily="34" charset="0"/>
                <a:cs typeface="Arial" panose="020B0604020202020204" pitchFamily="34" charset="0"/>
                <a:hlinkClick r:id="rId6"/>
              </a:rPr>
              <a:t>National Film and Television School</a:t>
            </a:r>
            <a:endParaRPr lang="en-GB" sz="1200">
              <a:effectLst/>
              <a:latin typeface="Calibri" panose="020F050202020403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endParaRPr lang="en-GB" sz="1200">
              <a:latin typeface="Calibri" panose="020F0502020204030204" pitchFamily="34" charset="0"/>
              <a:ea typeface="Calibri" panose="020F0502020204030204" pitchFamily="34" charset="0"/>
              <a:cs typeface="Arial" panose="020B0604020202020204" pitchFamily="34" charset="0"/>
            </a:endParaRPr>
          </a:p>
          <a:p>
            <a:r>
              <a:rPr lang="en-GB" sz="1200">
                <a:effectLst/>
                <a:latin typeface="Calibri" panose="020F0502020204030204" pitchFamily="34" charset="0"/>
                <a:ea typeface="Calibri" panose="020F0502020204030204" pitchFamily="34" charset="0"/>
                <a:cs typeface="Arial" panose="020B0604020202020204" pitchFamily="34" charset="0"/>
              </a:rPr>
              <a:t>The </a:t>
            </a:r>
            <a:r>
              <a:rPr lang="en-GB" sz="1200">
                <a:effectLst/>
                <a:latin typeface="Calibri" panose="020F0502020204030204" pitchFamily="34" charset="0"/>
                <a:ea typeface="Calibri" panose="020F0502020204030204" pitchFamily="34" charset="0"/>
                <a:cs typeface="Arial" panose="020B0604020202020204" pitchFamily="34" charset="0"/>
                <a:hlinkClick r:id="rId7"/>
              </a:rPr>
              <a:t>University of Bedfordshire </a:t>
            </a:r>
            <a:r>
              <a:rPr lang="en-GB" sz="1200">
                <a:effectLst/>
                <a:latin typeface="Calibri" panose="020F0502020204030204" pitchFamily="34" charset="0"/>
                <a:ea typeface="Calibri" panose="020F0502020204030204" pitchFamily="34" charset="0"/>
                <a:cs typeface="Arial" panose="020B0604020202020204" pitchFamily="34" charset="0"/>
              </a:rPr>
              <a:t>also has a presence in the County, delivering nursing and midwifery qualifications from its Stoke Mandeville campus. </a:t>
            </a:r>
          </a:p>
        </p:txBody>
      </p:sp>
      <p:sp>
        <p:nvSpPr>
          <p:cNvPr id="8" name="TextBox 7">
            <a:extLst>
              <a:ext uri="{FF2B5EF4-FFF2-40B4-BE49-F238E27FC236}">
                <a16:creationId xmlns:a16="http://schemas.microsoft.com/office/drawing/2014/main" id="{5339D702-3FAA-4577-8D5A-A7C02133F183}"/>
              </a:ext>
            </a:extLst>
          </p:cNvPr>
          <p:cNvSpPr txBox="1"/>
          <p:nvPr/>
        </p:nvSpPr>
        <p:spPr>
          <a:xfrm>
            <a:off x="4568501" y="3050451"/>
            <a:ext cx="4226767" cy="830997"/>
          </a:xfrm>
          <a:prstGeom prst="rect">
            <a:avLst/>
          </a:prstGeom>
          <a:noFill/>
          <a:ln w="12700">
            <a:solidFill>
              <a:schemeClr val="accent6"/>
            </a:solidFill>
          </a:ln>
        </p:spPr>
        <p:txBody>
          <a:bodyPr wrap="square" rtlCol="0">
            <a:spAutoFit/>
          </a:bodyPr>
          <a:lstStyle/>
          <a:p>
            <a:r>
              <a:rPr lang="en-GB" sz="1200" b="1">
                <a:solidFill>
                  <a:schemeClr val="accent6"/>
                </a:solidFill>
              </a:rPr>
              <a:t>Adult Education </a:t>
            </a:r>
          </a:p>
          <a:p>
            <a:endParaRPr lang="en-GB" sz="1200" b="1">
              <a:solidFill>
                <a:schemeClr val="accent6"/>
              </a:solidFill>
            </a:endParaRPr>
          </a:p>
          <a:p>
            <a:r>
              <a:rPr lang="en-GB" sz="1200">
                <a:ea typeface="Calibri" panose="020F0502020204030204" pitchFamily="34" charset="0"/>
                <a:cs typeface="Arial" panose="020B0604020202020204" pitchFamily="34" charset="0"/>
              </a:rPr>
              <a:t>Buckinghamshire has a C</a:t>
            </a:r>
            <a:r>
              <a:rPr lang="en-GB" sz="1200">
                <a:effectLst/>
                <a:ea typeface="Calibri" panose="020F0502020204030204" pitchFamily="34" charset="0"/>
                <a:cs typeface="Arial" panose="020B0604020202020204" pitchFamily="34" charset="0"/>
              </a:rPr>
              <a:t>ounty-wide adult education service - </a:t>
            </a:r>
            <a:r>
              <a:rPr lang="en-GB" sz="1200">
                <a:effectLst/>
                <a:ea typeface="Calibri" panose="020F0502020204030204" pitchFamily="34" charset="0"/>
                <a:cs typeface="Arial" panose="020B0604020202020204" pitchFamily="34" charset="0"/>
                <a:hlinkClick r:id="rId8"/>
              </a:rPr>
              <a:t>Buckinghamshire Adult Learning</a:t>
            </a:r>
            <a:r>
              <a:rPr lang="en-GB" sz="1200">
                <a:effectLst/>
                <a:ea typeface="Calibri" panose="020F0502020204030204" pitchFamily="34" charset="0"/>
                <a:cs typeface="Arial" panose="020B0604020202020204" pitchFamily="34" charset="0"/>
              </a:rPr>
              <a:t>. </a:t>
            </a:r>
            <a:endParaRPr lang="en-GB" sz="1200" b="1">
              <a:solidFill>
                <a:schemeClr val="accent6"/>
              </a:solidFill>
            </a:endParaRPr>
          </a:p>
        </p:txBody>
      </p:sp>
      <p:sp>
        <p:nvSpPr>
          <p:cNvPr id="9" name="TextBox 8">
            <a:extLst>
              <a:ext uri="{FF2B5EF4-FFF2-40B4-BE49-F238E27FC236}">
                <a16:creationId xmlns:a16="http://schemas.microsoft.com/office/drawing/2014/main" id="{90C0DC54-CBAF-49B3-8268-497628E02B31}"/>
              </a:ext>
            </a:extLst>
          </p:cNvPr>
          <p:cNvSpPr txBox="1"/>
          <p:nvPr/>
        </p:nvSpPr>
        <p:spPr>
          <a:xfrm>
            <a:off x="4568501" y="3977816"/>
            <a:ext cx="4226767" cy="1015663"/>
          </a:xfrm>
          <a:prstGeom prst="rect">
            <a:avLst/>
          </a:prstGeom>
          <a:noFill/>
          <a:ln w="12700">
            <a:solidFill>
              <a:schemeClr val="accent6"/>
            </a:solidFill>
          </a:ln>
        </p:spPr>
        <p:txBody>
          <a:bodyPr wrap="square" rtlCol="0">
            <a:spAutoFit/>
          </a:bodyPr>
          <a:lstStyle/>
          <a:p>
            <a:r>
              <a:rPr lang="en-GB" sz="1200" b="1">
                <a:solidFill>
                  <a:schemeClr val="accent6"/>
                </a:solidFill>
              </a:rPr>
              <a:t>Bordering Bucks </a:t>
            </a:r>
          </a:p>
          <a:p>
            <a:endParaRPr lang="en-GB" sz="1200" b="1">
              <a:solidFill>
                <a:schemeClr val="accent6"/>
              </a:solidFill>
            </a:endParaRPr>
          </a:p>
          <a:p>
            <a:r>
              <a:rPr lang="en-GB" sz="1200">
                <a:effectLst/>
                <a:latin typeface="Calibri" panose="020F0502020204030204" pitchFamily="34" charset="0"/>
                <a:ea typeface="Calibri" panose="020F0502020204030204" pitchFamily="34" charset="0"/>
                <a:cs typeface="Arial" panose="020B0604020202020204" pitchFamily="34" charset="0"/>
              </a:rPr>
              <a:t>In addition to the above, the </a:t>
            </a:r>
            <a:r>
              <a:rPr lang="en-GB" sz="1200">
                <a:effectLst/>
                <a:latin typeface="Calibri" panose="020F0502020204030204" pitchFamily="34" charset="0"/>
                <a:ea typeface="Calibri" panose="020F0502020204030204" pitchFamily="34" charset="0"/>
                <a:cs typeface="Arial" panose="020B0604020202020204" pitchFamily="34" charset="0"/>
                <a:hlinkClick r:id="rId9"/>
              </a:rPr>
              <a:t>Silverstone UTC</a:t>
            </a:r>
            <a:r>
              <a:rPr lang="en-GB" sz="1200">
                <a:effectLst/>
                <a:latin typeface="Calibri" panose="020F0502020204030204" pitchFamily="34" charset="0"/>
                <a:ea typeface="Calibri" panose="020F0502020204030204" pitchFamily="34" charset="0"/>
                <a:cs typeface="Arial" panose="020B0604020202020204" pitchFamily="34" charset="0"/>
              </a:rPr>
              <a:t>, the </a:t>
            </a:r>
            <a:r>
              <a:rPr lang="en-GB" sz="1200">
                <a:effectLst/>
                <a:latin typeface="Calibri" panose="020F0502020204030204" pitchFamily="34" charset="0"/>
                <a:ea typeface="Calibri" panose="020F0502020204030204" pitchFamily="34" charset="0"/>
                <a:cs typeface="Arial" panose="020B0604020202020204" pitchFamily="34" charset="0"/>
                <a:hlinkClick r:id="rId10"/>
              </a:rPr>
              <a:t>South Central Institute of Technology</a:t>
            </a:r>
            <a:r>
              <a:rPr lang="en-GB" sz="1200">
                <a:effectLst/>
                <a:latin typeface="Calibri" panose="020F0502020204030204" pitchFamily="34" charset="0"/>
                <a:ea typeface="Calibri" panose="020F0502020204030204" pitchFamily="34" charset="0"/>
                <a:cs typeface="Arial" panose="020B0604020202020204" pitchFamily="34" charset="0"/>
              </a:rPr>
              <a:t> and </a:t>
            </a:r>
            <a:r>
              <a:rPr lang="en-GB" sz="1200">
                <a:effectLst/>
                <a:latin typeface="Calibri" panose="020F0502020204030204" pitchFamily="34" charset="0"/>
                <a:ea typeface="Calibri" panose="020F0502020204030204" pitchFamily="34" charset="0"/>
                <a:cs typeface="Arial" panose="020B0604020202020204" pitchFamily="34" charset="0"/>
                <a:hlinkClick r:id="rId11"/>
              </a:rPr>
              <a:t>Henley Business School </a:t>
            </a:r>
            <a:r>
              <a:rPr lang="en-GB" sz="1200">
                <a:effectLst/>
                <a:latin typeface="Calibri" panose="020F0502020204030204" pitchFamily="34" charset="0"/>
                <a:ea typeface="Calibri" panose="020F0502020204030204" pitchFamily="34" charset="0"/>
                <a:cs typeface="Arial" panose="020B0604020202020204" pitchFamily="34" charset="0"/>
              </a:rPr>
              <a:t>are situated on the Buckinghamshire border. </a:t>
            </a:r>
            <a:endParaRPr lang="en-GB" sz="1200" b="1">
              <a:solidFill>
                <a:schemeClr val="accent6"/>
              </a:solidFill>
            </a:endParaRPr>
          </a:p>
        </p:txBody>
      </p:sp>
      <p:sp>
        <p:nvSpPr>
          <p:cNvPr id="10" name="TextBox 9">
            <a:extLst>
              <a:ext uri="{FF2B5EF4-FFF2-40B4-BE49-F238E27FC236}">
                <a16:creationId xmlns:a16="http://schemas.microsoft.com/office/drawing/2014/main" id="{7C8C02F3-A344-41DE-93A1-5126A89A96DD}"/>
              </a:ext>
            </a:extLst>
          </p:cNvPr>
          <p:cNvSpPr txBox="1"/>
          <p:nvPr/>
        </p:nvSpPr>
        <p:spPr>
          <a:xfrm>
            <a:off x="4568501" y="5089847"/>
            <a:ext cx="4226767" cy="830997"/>
          </a:xfrm>
          <a:prstGeom prst="rect">
            <a:avLst/>
          </a:prstGeom>
          <a:noFill/>
          <a:ln w="12700">
            <a:solidFill>
              <a:schemeClr val="accent6"/>
            </a:solidFill>
          </a:ln>
        </p:spPr>
        <p:txBody>
          <a:bodyPr wrap="square" rtlCol="0">
            <a:spAutoFit/>
          </a:bodyPr>
          <a:lstStyle/>
          <a:p>
            <a:r>
              <a:rPr lang="en-GB" sz="1200" b="1">
                <a:solidFill>
                  <a:schemeClr val="accent6"/>
                </a:solidFill>
              </a:rPr>
              <a:t>Pinewood Studios</a:t>
            </a:r>
          </a:p>
          <a:p>
            <a:endParaRPr lang="en-GB" sz="1200"/>
          </a:p>
          <a:p>
            <a:r>
              <a:rPr lang="en-GB" sz="1200"/>
              <a:t>There are a dozen private training companies serving the creative industries and its supply chain located at </a:t>
            </a:r>
            <a:r>
              <a:rPr lang="en-GB" sz="1200">
                <a:hlinkClick r:id="rId12"/>
              </a:rPr>
              <a:t>Pinewood Studios</a:t>
            </a:r>
            <a:r>
              <a:rPr lang="en-GB" sz="1200"/>
              <a:t>.  </a:t>
            </a:r>
          </a:p>
        </p:txBody>
      </p:sp>
    </p:spTree>
    <p:extLst>
      <p:ext uri="{BB962C8B-B14F-4D97-AF65-F5344CB8AC3E}">
        <p14:creationId xmlns:p14="http://schemas.microsoft.com/office/powerpoint/2010/main" val="8136232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4CC58C3-7BF6-4670-8C93-7FC1C46AD7DE}"/>
              </a:ext>
            </a:extLst>
          </p:cNvPr>
          <p:cNvSpPr/>
          <p:nvPr/>
        </p:nvSpPr>
        <p:spPr>
          <a:xfrm>
            <a:off x="0" y="5844619"/>
            <a:ext cx="9144000" cy="10133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a:extLst>
              <a:ext uri="{FF2B5EF4-FFF2-40B4-BE49-F238E27FC236}">
                <a16:creationId xmlns:a16="http://schemas.microsoft.com/office/drawing/2014/main" id="{928918E4-DFDB-4988-8F51-8E99A0974336}"/>
              </a:ext>
            </a:extLst>
          </p:cNvPr>
          <p:cNvSpPr>
            <a:spLocks noGrp="1"/>
          </p:cNvSpPr>
          <p:nvPr>
            <p:ph type="title"/>
          </p:nvPr>
        </p:nvSpPr>
        <p:spPr>
          <a:xfrm>
            <a:off x="200025" y="157163"/>
            <a:ext cx="8813346" cy="936625"/>
          </a:xfrm>
        </p:spPr>
        <p:txBody>
          <a:bodyPr>
            <a:normAutofit fontScale="90000"/>
          </a:bodyPr>
          <a:lstStyle/>
          <a:p>
            <a:r>
              <a:rPr lang="en-GB" sz="2700" b="1" dirty="0">
                <a:solidFill>
                  <a:schemeClr val="accent6"/>
                </a:solidFill>
              </a:rPr>
              <a:t>Who are Buckinghamshire’s main providers of education and training? </a:t>
            </a:r>
            <a:br>
              <a:rPr lang="en-GB" sz="3600" dirty="0"/>
            </a:br>
            <a:endParaRPr lang="en-GB" dirty="0"/>
          </a:p>
        </p:txBody>
      </p:sp>
      <p:pic>
        <p:nvPicPr>
          <p:cNvPr id="4" name="Picture 3">
            <a:extLst>
              <a:ext uri="{FF2B5EF4-FFF2-40B4-BE49-F238E27FC236}">
                <a16:creationId xmlns:a16="http://schemas.microsoft.com/office/drawing/2014/main" id="{DC72B8C8-D749-4D99-9BD7-46D59694CA9B}"/>
              </a:ext>
            </a:extLst>
          </p:cNvPr>
          <p:cNvPicPr>
            <a:picLocks noChangeAspect="1"/>
          </p:cNvPicPr>
          <p:nvPr/>
        </p:nvPicPr>
        <p:blipFill>
          <a:blip r:embed="rId2"/>
          <a:stretch>
            <a:fillRect/>
          </a:stretch>
        </p:blipFill>
        <p:spPr>
          <a:xfrm>
            <a:off x="1845542" y="716879"/>
            <a:ext cx="4981575" cy="5857875"/>
          </a:xfrm>
          <a:prstGeom prst="rect">
            <a:avLst/>
          </a:prstGeom>
        </p:spPr>
      </p:pic>
      <p:sp>
        <p:nvSpPr>
          <p:cNvPr id="12" name="TextBox 11">
            <a:extLst>
              <a:ext uri="{FF2B5EF4-FFF2-40B4-BE49-F238E27FC236}">
                <a16:creationId xmlns:a16="http://schemas.microsoft.com/office/drawing/2014/main" id="{94501200-E3E1-4B3D-9F7D-6895C2D6B17E}"/>
              </a:ext>
            </a:extLst>
          </p:cNvPr>
          <p:cNvSpPr txBox="1"/>
          <p:nvPr/>
        </p:nvSpPr>
        <p:spPr>
          <a:xfrm>
            <a:off x="5646656" y="6002621"/>
            <a:ext cx="3167406" cy="276999"/>
          </a:xfrm>
          <a:prstGeom prst="rect">
            <a:avLst/>
          </a:prstGeom>
          <a:noFill/>
        </p:spPr>
        <p:txBody>
          <a:bodyPr wrap="square" rtlCol="0">
            <a:spAutoFit/>
          </a:bodyPr>
          <a:lstStyle/>
          <a:p>
            <a:r>
              <a:rPr lang="en-GB" sz="1200" dirty="0"/>
              <a:t>Click </a:t>
            </a:r>
            <a:r>
              <a:rPr lang="en-GB" sz="1200" dirty="0">
                <a:hlinkClick r:id="rId3"/>
              </a:rPr>
              <a:t>here</a:t>
            </a:r>
            <a:r>
              <a:rPr lang="en-GB" sz="1200" dirty="0"/>
              <a:t> for an interactive version of map</a:t>
            </a:r>
          </a:p>
        </p:txBody>
      </p:sp>
    </p:spTree>
    <p:extLst>
      <p:ext uri="{BB962C8B-B14F-4D97-AF65-F5344CB8AC3E}">
        <p14:creationId xmlns:p14="http://schemas.microsoft.com/office/powerpoint/2010/main" val="3577567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D9A54-A323-406B-BC20-0109715649E6}"/>
              </a:ext>
            </a:extLst>
          </p:cNvPr>
          <p:cNvSpPr>
            <a:spLocks noGrp="1"/>
          </p:cNvSpPr>
          <p:nvPr>
            <p:ph type="title"/>
          </p:nvPr>
        </p:nvSpPr>
        <p:spPr>
          <a:xfrm>
            <a:off x="628650" y="306451"/>
            <a:ext cx="7886700" cy="936368"/>
          </a:xfrm>
        </p:spPr>
        <p:txBody>
          <a:bodyPr/>
          <a:lstStyle/>
          <a:p>
            <a:r>
              <a:rPr lang="en-GB" b="1">
                <a:solidFill>
                  <a:srgbClr val="00B0F0"/>
                </a:solidFill>
              </a:rPr>
              <a:t>What would you like to know? </a:t>
            </a:r>
          </a:p>
        </p:txBody>
      </p:sp>
      <p:sp>
        <p:nvSpPr>
          <p:cNvPr id="3" name="Content Placeholder 2">
            <a:extLst>
              <a:ext uri="{FF2B5EF4-FFF2-40B4-BE49-F238E27FC236}">
                <a16:creationId xmlns:a16="http://schemas.microsoft.com/office/drawing/2014/main" id="{7E9F7560-974D-4DA8-B619-C8D45786A8BA}"/>
              </a:ext>
            </a:extLst>
          </p:cNvPr>
          <p:cNvSpPr>
            <a:spLocks noGrp="1"/>
          </p:cNvSpPr>
          <p:nvPr>
            <p:ph idx="1"/>
          </p:nvPr>
        </p:nvSpPr>
        <p:spPr>
          <a:xfrm>
            <a:off x="628650" y="1433739"/>
            <a:ext cx="7886700" cy="4152691"/>
          </a:xfrm>
        </p:spPr>
        <p:txBody>
          <a:bodyPr>
            <a:normAutofit/>
          </a:bodyPr>
          <a:lstStyle/>
          <a:p>
            <a:pPr marL="0" indent="0">
              <a:buNone/>
            </a:pPr>
            <a:r>
              <a:rPr lang="en-GB" b="1">
                <a:solidFill>
                  <a:srgbClr val="7030A0"/>
                </a:solidFill>
              </a:rPr>
              <a:t>Section 2:  About the labour market</a:t>
            </a:r>
          </a:p>
          <a:p>
            <a:pPr marL="0" indent="0">
              <a:buNone/>
            </a:pPr>
            <a:endParaRPr lang="en-GB" b="1">
              <a:solidFill>
                <a:srgbClr val="7030A0"/>
              </a:solidFill>
            </a:endParaRPr>
          </a:p>
          <a:p>
            <a:r>
              <a:rPr lang="en-GB" sz="1600">
                <a:hlinkClick r:id="rId2" action="ppaction://hlinksldjump"/>
              </a:rPr>
              <a:t>What levels of economic activity and inactivity are there within Buckinghamshire? </a:t>
            </a:r>
            <a:endParaRPr lang="en-GB" sz="1600"/>
          </a:p>
          <a:p>
            <a:r>
              <a:rPr lang="en-GB" sz="1600">
                <a:hlinkClick r:id="rId3" action="ppaction://hlinksldjump"/>
              </a:rPr>
              <a:t>How has Covid-19 impacted unemployment in Buckinghamshire?</a:t>
            </a:r>
          </a:p>
          <a:p>
            <a:r>
              <a:rPr lang="en-GB" sz="1600">
                <a:hlinkClick r:id="rId4" action="ppaction://hlinksldjump"/>
              </a:rPr>
              <a:t>How has unemployment in Buckinghamshire changed over time? </a:t>
            </a:r>
            <a:endParaRPr lang="en-GB" sz="1600">
              <a:hlinkClick r:id="rId3" action="ppaction://hlinksldjump"/>
            </a:endParaRPr>
          </a:p>
          <a:p>
            <a:r>
              <a:rPr lang="en-GB" sz="1600">
                <a:hlinkClick r:id="rId3" action="ppaction://hlinksldjump"/>
              </a:rPr>
              <a:t>How many people are claiming unemployment benefit?  </a:t>
            </a:r>
            <a:endParaRPr lang="en-GB" sz="1600"/>
          </a:p>
          <a:p>
            <a:r>
              <a:rPr lang="en-GB" sz="1600">
                <a:hlinkClick r:id="rId3" action="ppaction://hlinksldjump"/>
              </a:rPr>
              <a:t>How many people have been furloughed in Buckinghamshire?</a:t>
            </a:r>
            <a:endParaRPr lang="en-GB" sz="1600"/>
          </a:p>
          <a:p>
            <a:r>
              <a:rPr lang="en-GB" sz="1600">
                <a:hlinkClick r:id="rId5" action="ppaction://hlinksldjump"/>
              </a:rPr>
              <a:t>To what extent has productivity been growing in Buckinghamshire in recent years? </a:t>
            </a:r>
            <a:endParaRPr lang="en-GB" sz="1600"/>
          </a:p>
          <a:p>
            <a:r>
              <a:rPr lang="en-GB" sz="1600">
                <a:hlinkClick r:id="rId6" action="ppaction://hlinksldjump"/>
              </a:rPr>
              <a:t>To what extent have wages been growing in Buckinghamshire in recent years?  </a:t>
            </a:r>
            <a:endParaRPr lang="en-GB" sz="1600"/>
          </a:p>
          <a:p>
            <a:r>
              <a:rPr lang="en-GB" sz="1600">
                <a:hlinkClick r:id="rId7" action="ppaction://hlinksldjump"/>
              </a:rPr>
              <a:t>What is Buckinghamshire’s demographic profile? </a:t>
            </a:r>
            <a:endParaRPr lang="en-GB" sz="1600"/>
          </a:p>
          <a:p>
            <a:r>
              <a:rPr lang="en-GB" sz="1600">
                <a:solidFill>
                  <a:schemeClr val="accent6"/>
                </a:solidFill>
                <a:hlinkClick r:id="rId8" action="ppaction://hlinksldjump"/>
              </a:rPr>
              <a:t>To what extent is there deprivation within Buckinghamshire? </a:t>
            </a:r>
            <a:endParaRPr lang="en-GB" sz="1600"/>
          </a:p>
          <a:p>
            <a:endParaRPr lang="en-GB"/>
          </a:p>
          <a:p>
            <a:endParaRPr lang="en-GB"/>
          </a:p>
          <a:p>
            <a:endParaRPr lang="en-GB"/>
          </a:p>
          <a:p>
            <a:pPr marL="0" indent="0">
              <a:buNone/>
            </a:pPr>
            <a:endParaRPr lang="en-GB"/>
          </a:p>
        </p:txBody>
      </p:sp>
    </p:spTree>
    <p:extLst>
      <p:ext uri="{BB962C8B-B14F-4D97-AF65-F5344CB8AC3E}">
        <p14:creationId xmlns:p14="http://schemas.microsoft.com/office/powerpoint/2010/main" val="18804525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68C87-417E-4A80-AF60-7DB92386535B}"/>
              </a:ext>
            </a:extLst>
          </p:cNvPr>
          <p:cNvSpPr>
            <a:spLocks noGrp="1"/>
          </p:cNvSpPr>
          <p:nvPr>
            <p:ph type="title"/>
          </p:nvPr>
        </p:nvSpPr>
        <p:spPr>
          <a:xfrm>
            <a:off x="68813" y="0"/>
            <a:ext cx="8729953" cy="936368"/>
          </a:xfrm>
        </p:spPr>
        <p:txBody>
          <a:bodyPr>
            <a:normAutofit/>
          </a:bodyPr>
          <a:lstStyle/>
          <a:p>
            <a:r>
              <a:rPr lang="en-GB" sz="2400" b="1">
                <a:solidFill>
                  <a:schemeClr val="accent6"/>
                </a:solidFill>
              </a:rPr>
              <a:t>What do young people in Buckinghamshire do after Year 11, or after 16-18 education? </a:t>
            </a:r>
          </a:p>
        </p:txBody>
      </p:sp>
      <p:sp>
        <p:nvSpPr>
          <p:cNvPr id="3" name="TextBox 2">
            <a:extLst>
              <a:ext uri="{FF2B5EF4-FFF2-40B4-BE49-F238E27FC236}">
                <a16:creationId xmlns:a16="http://schemas.microsoft.com/office/drawing/2014/main" id="{A70557AB-0CCD-4FC8-AD67-85E048F3633D}"/>
              </a:ext>
            </a:extLst>
          </p:cNvPr>
          <p:cNvSpPr txBox="1"/>
          <p:nvPr/>
        </p:nvSpPr>
        <p:spPr>
          <a:xfrm>
            <a:off x="171452" y="1058331"/>
            <a:ext cx="4400548" cy="2162387"/>
          </a:xfrm>
          <a:prstGeom prst="rect">
            <a:avLst/>
          </a:prstGeom>
          <a:noFill/>
          <a:ln w="12700">
            <a:solidFill>
              <a:schemeClr val="accent6"/>
            </a:solidFill>
          </a:ln>
        </p:spPr>
        <p:txBody>
          <a:bodyPr wrap="square" rtlCol="0">
            <a:spAutoFit/>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Following Year 11 (Key Stage 4), in 2019/20 most young people </a:t>
            </a:r>
            <a:r>
              <a:rPr lang="en-GB" sz="1200" dirty="0">
                <a:latin typeface="Calibri" panose="020F0502020204030204" pitchFamily="34" charset="0"/>
                <a:ea typeface="Calibri" panose="020F0502020204030204" pitchFamily="34" charset="0"/>
                <a:cs typeface="Arial" panose="020B0604020202020204" pitchFamily="34" charset="0"/>
              </a:rPr>
              <a:t>from</a:t>
            </a:r>
            <a:r>
              <a:rPr lang="en-GB" sz="1200" dirty="0">
                <a:effectLst/>
                <a:latin typeface="Calibri" panose="020F0502020204030204" pitchFamily="34" charset="0"/>
                <a:ea typeface="Calibri" panose="020F0502020204030204" pitchFamily="34" charset="0"/>
                <a:cs typeface="Arial" panose="020B0604020202020204" pitchFamily="34" charset="0"/>
              </a:rPr>
              <a:t> state funded mainstream schools (64%) entered a school sixth form.  This much higher than the national average of 37%.  Nationally, more young people entered Further Education (36% compared to 22% in Buckinghamshire) and Sixth Form Colleges (13% compared to 5% in Buckinghamshire). Overall, 92% entered sustained education in Buckinghamshire, compared to 87% nationally. </a:t>
            </a:r>
            <a:r>
              <a:rPr lang="en-GB" sz="1200" dirty="0">
                <a:latin typeface="Calibri" panose="020F0502020204030204" pitchFamily="34" charset="0"/>
                <a:ea typeface="Calibri" panose="020F0502020204030204" pitchFamily="34" charset="0"/>
                <a:cs typeface="Arial" panose="020B0604020202020204" pitchFamily="34" charset="0"/>
              </a:rPr>
              <a:t> Moving into apprenticeships and employment are less common in Buckinghamshire than nationally. </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dirty="0">
                <a:latin typeface="Calibri" panose="020F0502020204030204" pitchFamily="34" charset="0"/>
                <a:ea typeface="Calibri" panose="020F0502020204030204" pitchFamily="34" charset="0"/>
                <a:cs typeface="Arial" panose="020B0604020202020204" pitchFamily="34" charset="0"/>
              </a:rPr>
              <a:t>Source: </a:t>
            </a:r>
            <a:r>
              <a:rPr lang="en-GB" sz="1200" dirty="0">
                <a:latin typeface="Calibri" panose="020F0502020204030204" pitchFamily="34" charset="0"/>
                <a:ea typeface="Calibri" panose="020F0502020204030204" pitchFamily="34" charset="0"/>
                <a:cs typeface="Arial" panose="020B0604020202020204" pitchFamily="34" charset="0"/>
                <a:hlinkClick r:id="rId2"/>
              </a:rPr>
              <a:t>Key Stage 4 destinations, DfE, 2020 </a:t>
            </a:r>
            <a:endParaRPr lang="en-GB" sz="1200" dirty="0">
              <a:latin typeface="Calibri" panose="020F050202020403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04909ADC-FB99-4DFC-AD30-8201A5E7C1E3}"/>
              </a:ext>
            </a:extLst>
          </p:cNvPr>
          <p:cNvSpPr txBox="1"/>
          <p:nvPr/>
        </p:nvSpPr>
        <p:spPr>
          <a:xfrm>
            <a:off x="4743453" y="1058331"/>
            <a:ext cx="4229095" cy="2308324"/>
          </a:xfrm>
          <a:prstGeom prst="rect">
            <a:avLst/>
          </a:prstGeom>
          <a:noFill/>
          <a:ln>
            <a:solidFill>
              <a:schemeClr val="accent6"/>
            </a:solidFill>
          </a:ln>
        </p:spPr>
        <p:txBody>
          <a:bodyPr wrap="square" rtlCol="0">
            <a:spAutoFit/>
          </a:bodyPr>
          <a:lstStyle/>
          <a:p>
            <a:r>
              <a:rPr lang="en-GB" sz="1200" dirty="0">
                <a:latin typeface="Calibri" panose="020F0502020204030204" pitchFamily="34" charset="0"/>
                <a:ea typeface="Calibri" panose="020F0502020204030204" pitchFamily="34" charset="0"/>
                <a:cs typeface="Arial" panose="020B0604020202020204" pitchFamily="34" charset="0"/>
              </a:rPr>
              <a:t>The university destination is deeply ingrained in Buckinghamshire as the pathway of choice after school, and to a lesser extent after college. In 2019/20, 64% of young people in Buckinghamshire went from a state funded mainstream school to university, higher than the national average of 55%.</a:t>
            </a:r>
          </a:p>
          <a:p>
            <a:endParaRPr lang="en-GB" sz="1200" dirty="0">
              <a:latin typeface="Calibri" panose="020F0502020204030204" pitchFamily="34" charset="0"/>
              <a:ea typeface="Calibri" panose="020F0502020204030204" pitchFamily="34" charset="0"/>
              <a:cs typeface="Arial" panose="020B0604020202020204" pitchFamily="34" charset="0"/>
            </a:endParaRPr>
          </a:p>
          <a:p>
            <a:r>
              <a:rPr lang="en-GB" sz="1200" dirty="0">
                <a:latin typeface="Calibri" panose="020F0502020204030204" pitchFamily="34" charset="0"/>
                <a:ea typeface="Calibri" panose="020F0502020204030204" pitchFamily="34" charset="0"/>
                <a:cs typeface="Arial" panose="020B0604020202020204" pitchFamily="34" charset="0"/>
              </a:rPr>
              <a:t>Two fifths (40%) of those leaving college in Buckinghamshire in 2019/20 entered work, higher than the national average of 28%, and likely a reflection of the vocational focus of the Buckinghamshire College Group.  </a:t>
            </a:r>
          </a:p>
          <a:p>
            <a:endParaRPr lang="en-GB" sz="1200" dirty="0">
              <a:latin typeface="Calibri" panose="020F0502020204030204" pitchFamily="34" charset="0"/>
              <a:ea typeface="Calibri" panose="020F0502020204030204" pitchFamily="34" charset="0"/>
              <a:cs typeface="Arial" panose="020B0604020202020204" pitchFamily="34" charset="0"/>
            </a:endParaRPr>
          </a:p>
          <a:p>
            <a:r>
              <a:rPr lang="en-GB" sz="1200" dirty="0">
                <a:latin typeface="Calibri" panose="020F0502020204030204" pitchFamily="34" charset="0"/>
                <a:ea typeface="Calibri" panose="020F0502020204030204" pitchFamily="34" charset="0"/>
                <a:cs typeface="Arial" panose="020B0604020202020204" pitchFamily="34" charset="0"/>
              </a:rPr>
              <a:t>Source: </a:t>
            </a:r>
            <a:r>
              <a:rPr lang="en-GB" sz="1200" dirty="0">
                <a:latin typeface="Calibri" panose="020F0502020204030204" pitchFamily="34" charset="0"/>
                <a:ea typeface="Calibri" panose="020F0502020204030204" pitchFamily="34" charset="0"/>
                <a:cs typeface="Arial" panose="020B0604020202020204" pitchFamily="34" charset="0"/>
                <a:hlinkClick r:id="rId3"/>
              </a:rPr>
              <a:t>16-18 destinations, DfE, 2020</a:t>
            </a:r>
            <a:endParaRPr lang="en-GB" sz="1200" dirty="0">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6" name="Chart 5">
            <a:extLst>
              <a:ext uri="{FF2B5EF4-FFF2-40B4-BE49-F238E27FC236}">
                <a16:creationId xmlns:a16="http://schemas.microsoft.com/office/drawing/2014/main" id="{1B7957DE-22FF-476A-A0CD-7D50987AE67F}"/>
              </a:ext>
            </a:extLst>
          </p:cNvPr>
          <p:cNvGraphicFramePr>
            <a:graphicFrameLocks/>
          </p:cNvGraphicFramePr>
          <p:nvPr>
            <p:extLst>
              <p:ext uri="{D42A27DB-BD31-4B8C-83A1-F6EECF244321}">
                <p14:modId xmlns:p14="http://schemas.microsoft.com/office/powerpoint/2010/main" val="595735835"/>
              </p:ext>
            </p:extLst>
          </p:nvPr>
        </p:nvGraphicFramePr>
        <p:xfrm>
          <a:off x="171452" y="3637283"/>
          <a:ext cx="3051110" cy="213204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1B7957DE-22FF-476A-A0CD-7D50987AE67F}"/>
              </a:ext>
            </a:extLst>
          </p:cNvPr>
          <p:cNvGraphicFramePr>
            <a:graphicFrameLocks/>
          </p:cNvGraphicFramePr>
          <p:nvPr>
            <p:extLst>
              <p:ext uri="{D42A27DB-BD31-4B8C-83A1-F6EECF244321}">
                <p14:modId xmlns:p14="http://schemas.microsoft.com/office/powerpoint/2010/main" val="1617989108"/>
              </p:ext>
            </p:extLst>
          </p:nvPr>
        </p:nvGraphicFramePr>
        <p:xfrm>
          <a:off x="3222562" y="3641948"/>
          <a:ext cx="2968879" cy="2207358"/>
        </p:xfrm>
        <a:graphic>
          <a:graphicData uri="http://schemas.openxmlformats.org/drawingml/2006/chart">
            <c:chart xmlns:c="http://schemas.openxmlformats.org/drawingml/2006/chart" xmlns:r="http://schemas.openxmlformats.org/officeDocument/2006/relationships" r:id="rId5"/>
          </a:graphicData>
        </a:graphic>
      </p:graphicFrame>
      <p:sp>
        <p:nvSpPr>
          <p:cNvPr id="5" name="Rectangle: Rounded Corners 4">
            <a:extLst>
              <a:ext uri="{FF2B5EF4-FFF2-40B4-BE49-F238E27FC236}">
                <a16:creationId xmlns:a16="http://schemas.microsoft.com/office/drawing/2014/main" id="{97633C0F-626B-4EAB-AD52-C92843ABA7A6}"/>
              </a:ext>
            </a:extLst>
          </p:cNvPr>
          <p:cNvSpPr/>
          <p:nvPr/>
        </p:nvSpPr>
        <p:spPr>
          <a:xfrm>
            <a:off x="6363478" y="3704253"/>
            <a:ext cx="2519265" cy="1950098"/>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In 2019/20, </a:t>
            </a:r>
            <a:r>
              <a:rPr lang="en-GB" sz="1600" b="1" dirty="0"/>
              <a:t>110</a:t>
            </a:r>
            <a:r>
              <a:rPr lang="en-GB" sz="1400" dirty="0"/>
              <a:t> young people in Buckinghamshire entered employment after Year 11, and </a:t>
            </a:r>
            <a:r>
              <a:rPr lang="en-GB" sz="1600" b="1" dirty="0"/>
              <a:t>1,116</a:t>
            </a:r>
            <a:r>
              <a:rPr lang="en-GB" sz="1400" dirty="0"/>
              <a:t> entered employment on completion of 16-18  education</a:t>
            </a:r>
          </a:p>
        </p:txBody>
      </p:sp>
    </p:spTree>
    <p:extLst>
      <p:ext uri="{BB962C8B-B14F-4D97-AF65-F5344CB8AC3E}">
        <p14:creationId xmlns:p14="http://schemas.microsoft.com/office/powerpoint/2010/main" val="29446024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E677B-A79F-4265-8A4C-65B38E50BCAB}"/>
              </a:ext>
            </a:extLst>
          </p:cNvPr>
          <p:cNvSpPr>
            <a:spLocks noGrp="1"/>
          </p:cNvSpPr>
          <p:nvPr>
            <p:ph type="title"/>
          </p:nvPr>
        </p:nvSpPr>
        <p:spPr>
          <a:xfrm>
            <a:off x="208772" y="243651"/>
            <a:ext cx="7886700" cy="936368"/>
          </a:xfrm>
        </p:spPr>
        <p:txBody>
          <a:bodyPr>
            <a:noAutofit/>
          </a:bodyPr>
          <a:lstStyle/>
          <a:p>
            <a:r>
              <a:rPr lang="en-GB" sz="2000" b="1" dirty="0">
                <a:solidFill>
                  <a:schemeClr val="accent6"/>
                </a:solidFill>
              </a:rPr>
              <a:t>What do young people in Buckinghamshire do after Year 11, or after 16-18 education? </a:t>
            </a:r>
            <a:endParaRPr lang="en-GB" sz="2000" dirty="0"/>
          </a:p>
        </p:txBody>
      </p:sp>
      <p:graphicFrame>
        <p:nvGraphicFramePr>
          <p:cNvPr id="5" name="Table 5">
            <a:extLst>
              <a:ext uri="{FF2B5EF4-FFF2-40B4-BE49-F238E27FC236}">
                <a16:creationId xmlns:a16="http://schemas.microsoft.com/office/drawing/2014/main" id="{AEB53A47-9148-43DA-84C2-228588073725}"/>
              </a:ext>
            </a:extLst>
          </p:cNvPr>
          <p:cNvGraphicFramePr>
            <a:graphicFrameLocks noGrp="1"/>
          </p:cNvGraphicFramePr>
          <p:nvPr>
            <p:ph idx="1"/>
            <p:extLst>
              <p:ext uri="{D42A27DB-BD31-4B8C-83A1-F6EECF244321}">
                <p14:modId xmlns:p14="http://schemas.microsoft.com/office/powerpoint/2010/main" val="3832042254"/>
              </p:ext>
            </p:extLst>
          </p:nvPr>
        </p:nvGraphicFramePr>
        <p:xfrm>
          <a:off x="177954" y="1013649"/>
          <a:ext cx="8852923" cy="3957806"/>
        </p:xfrm>
        <a:graphic>
          <a:graphicData uri="http://schemas.openxmlformats.org/drawingml/2006/table">
            <a:tbl>
              <a:tblPr firstRow="1" bandRow="1">
                <a:tableStyleId>{93296810-A885-4BE3-A3E7-6D5BEEA58F35}</a:tableStyleId>
              </a:tblPr>
              <a:tblGrid>
                <a:gridCol w="3969788">
                  <a:extLst>
                    <a:ext uri="{9D8B030D-6E8A-4147-A177-3AD203B41FA5}">
                      <a16:colId xmlns:a16="http://schemas.microsoft.com/office/drawing/2014/main" val="2116290845"/>
                    </a:ext>
                  </a:extLst>
                </a:gridCol>
                <a:gridCol w="928282">
                  <a:extLst>
                    <a:ext uri="{9D8B030D-6E8A-4147-A177-3AD203B41FA5}">
                      <a16:colId xmlns:a16="http://schemas.microsoft.com/office/drawing/2014/main" val="1230086432"/>
                    </a:ext>
                  </a:extLst>
                </a:gridCol>
                <a:gridCol w="752852">
                  <a:extLst>
                    <a:ext uri="{9D8B030D-6E8A-4147-A177-3AD203B41FA5}">
                      <a16:colId xmlns:a16="http://schemas.microsoft.com/office/drawing/2014/main" val="2645955190"/>
                    </a:ext>
                  </a:extLst>
                </a:gridCol>
                <a:gridCol w="779756">
                  <a:extLst>
                    <a:ext uri="{9D8B030D-6E8A-4147-A177-3AD203B41FA5}">
                      <a16:colId xmlns:a16="http://schemas.microsoft.com/office/drawing/2014/main" val="3315288838"/>
                    </a:ext>
                  </a:extLst>
                </a:gridCol>
                <a:gridCol w="862985">
                  <a:extLst>
                    <a:ext uri="{9D8B030D-6E8A-4147-A177-3AD203B41FA5}">
                      <a16:colId xmlns:a16="http://schemas.microsoft.com/office/drawing/2014/main" val="428676550"/>
                    </a:ext>
                  </a:extLst>
                </a:gridCol>
                <a:gridCol w="779630">
                  <a:extLst>
                    <a:ext uri="{9D8B030D-6E8A-4147-A177-3AD203B41FA5}">
                      <a16:colId xmlns:a16="http://schemas.microsoft.com/office/drawing/2014/main" val="658708241"/>
                    </a:ext>
                  </a:extLst>
                </a:gridCol>
                <a:gridCol w="779630">
                  <a:extLst>
                    <a:ext uri="{9D8B030D-6E8A-4147-A177-3AD203B41FA5}">
                      <a16:colId xmlns:a16="http://schemas.microsoft.com/office/drawing/2014/main" val="2592794530"/>
                    </a:ext>
                  </a:extLst>
                </a:gridCol>
              </a:tblGrid>
              <a:tr h="333753">
                <a:tc>
                  <a:txBody>
                    <a:bodyPr/>
                    <a:lstStyle/>
                    <a:p>
                      <a:pPr algn="l" fontAlgn="b"/>
                      <a:endParaRPr lang="en-GB" sz="1200" b="0" i="0" u="none" strike="noStrike" dirty="0">
                        <a:solidFill>
                          <a:srgbClr val="000000"/>
                        </a:solidFill>
                        <a:effectLst/>
                        <a:latin typeface="+mn-lt"/>
                      </a:endParaRPr>
                    </a:p>
                  </a:txBody>
                  <a:tcPr marL="7620" marR="7620" marT="7620" marB="0" anchor="b"/>
                </a:tc>
                <a:tc gridSpan="2">
                  <a:txBody>
                    <a:bodyPr/>
                    <a:lstStyle/>
                    <a:p>
                      <a:pPr algn="ctr" fontAlgn="b"/>
                      <a:r>
                        <a:rPr lang="en-GB" sz="1200" b="1" u="none" strike="noStrike" dirty="0">
                          <a:solidFill>
                            <a:srgbClr val="FFFFFF"/>
                          </a:solidFill>
                          <a:effectLst/>
                          <a:latin typeface="+mn-lt"/>
                        </a:rPr>
                        <a:t>Key Stage 4 (Y11) [State-funded schools] - Bucks</a:t>
                      </a:r>
                      <a:endParaRPr lang="en-GB" sz="1200" b="1" i="0" u="none" strike="noStrike" dirty="0">
                        <a:solidFill>
                          <a:srgbClr val="FFFFFF"/>
                        </a:solidFill>
                        <a:effectLst/>
                        <a:latin typeface="+mn-lt"/>
                      </a:endParaRPr>
                    </a:p>
                  </a:txBody>
                  <a:tcPr marL="7620" marR="7620" marT="7620" marB="0" anchor="b"/>
                </a:tc>
                <a:tc hMerge="1">
                  <a:txBody>
                    <a:bodyPr/>
                    <a:lstStyle/>
                    <a:p>
                      <a:endParaRPr lang="en-GB"/>
                    </a:p>
                  </a:txBody>
                  <a:tcPr/>
                </a:tc>
                <a:tc>
                  <a:txBody>
                    <a:bodyPr/>
                    <a:lstStyle/>
                    <a:p>
                      <a:pPr algn="l" fontAlgn="b"/>
                      <a:r>
                        <a:rPr lang="en-GB" sz="1200" b="0" u="none" strike="noStrike" dirty="0">
                          <a:solidFill>
                            <a:srgbClr val="FFFFFF"/>
                          </a:solidFill>
                          <a:effectLst/>
                          <a:latin typeface="+mn-lt"/>
                        </a:rPr>
                        <a:t> </a:t>
                      </a:r>
                      <a:r>
                        <a:rPr lang="en-GB" sz="1200" b="1" u="none" strike="noStrike" dirty="0">
                          <a:solidFill>
                            <a:srgbClr val="FFFFFF"/>
                          </a:solidFill>
                          <a:effectLst/>
                          <a:latin typeface="+mn-lt"/>
                        </a:rPr>
                        <a:t>National</a:t>
                      </a:r>
                      <a:endParaRPr lang="en-GB" sz="1200" b="1" i="0" u="none" strike="noStrike" dirty="0">
                        <a:solidFill>
                          <a:srgbClr val="FFFFFF"/>
                        </a:solidFill>
                        <a:effectLst/>
                        <a:latin typeface="+mn-lt"/>
                      </a:endParaRPr>
                    </a:p>
                  </a:txBody>
                  <a:tcPr marL="7620" marR="7620" marT="7620" marB="0" anchor="b"/>
                </a:tc>
                <a:tc gridSpan="2">
                  <a:txBody>
                    <a:bodyPr/>
                    <a:lstStyle/>
                    <a:p>
                      <a:pPr algn="ctr" fontAlgn="b"/>
                      <a:r>
                        <a:rPr lang="en-GB" sz="1200" b="1" u="none" strike="noStrike" dirty="0">
                          <a:solidFill>
                            <a:srgbClr val="FFFFFF"/>
                          </a:solidFill>
                          <a:effectLst/>
                          <a:latin typeface="+mn-lt"/>
                        </a:rPr>
                        <a:t>Key Stage 5 (Y12 or Y13) [State funded schools and colleges] – Bucks</a:t>
                      </a:r>
                      <a:endParaRPr lang="en-GB" sz="1200" b="1" i="0" u="none" strike="noStrike" dirty="0">
                        <a:solidFill>
                          <a:srgbClr val="FFFFFF"/>
                        </a:solidFill>
                        <a:effectLst/>
                        <a:latin typeface="+mn-lt"/>
                      </a:endParaRPr>
                    </a:p>
                  </a:txBody>
                  <a:tcPr marL="7620" marR="7620" marT="7620" marB="0" anchor="b"/>
                </a:tc>
                <a:tc hMerge="1">
                  <a:txBody>
                    <a:bodyPr/>
                    <a:lstStyle/>
                    <a:p>
                      <a:endParaRPr lang="en-GB"/>
                    </a:p>
                  </a:txBody>
                  <a:tcPr/>
                </a:tc>
                <a:tc>
                  <a:txBody>
                    <a:bodyPr/>
                    <a:lstStyle/>
                    <a:p>
                      <a:pPr algn="ctr" fontAlgn="b"/>
                      <a:r>
                        <a:rPr lang="en-GB" sz="1200" b="1" i="0" u="none" strike="noStrike" dirty="0">
                          <a:solidFill>
                            <a:srgbClr val="FFFFFF"/>
                          </a:solidFill>
                          <a:effectLst/>
                          <a:latin typeface="+mn-lt"/>
                        </a:rPr>
                        <a:t>National</a:t>
                      </a:r>
                    </a:p>
                  </a:txBody>
                  <a:tcPr marL="7620" marR="7620" marT="7620" marB="0" anchor="b"/>
                </a:tc>
                <a:extLst>
                  <a:ext uri="{0D108BD9-81ED-4DB2-BD59-A6C34878D82A}">
                    <a16:rowId xmlns:a16="http://schemas.microsoft.com/office/drawing/2014/main" val="1088093415"/>
                  </a:ext>
                </a:extLst>
              </a:tr>
              <a:tr h="307500">
                <a:tc>
                  <a:txBody>
                    <a:bodyPr/>
                    <a:lstStyle/>
                    <a:p>
                      <a:pPr algn="l" fontAlgn="b"/>
                      <a:r>
                        <a:rPr lang="en-GB" sz="1200" b="0" u="none" strike="noStrike" dirty="0">
                          <a:solidFill>
                            <a:srgbClr val="FFFFFF"/>
                          </a:solidFill>
                          <a:effectLst/>
                          <a:latin typeface="+mn-lt"/>
                        </a:rPr>
                        <a:t> </a:t>
                      </a:r>
                      <a:endParaRPr lang="en-GB" sz="1200" b="0" i="0" u="none" strike="noStrike" dirty="0">
                        <a:solidFill>
                          <a:srgbClr val="FFFFFF"/>
                        </a:solidFill>
                        <a:effectLst/>
                        <a:latin typeface="+mn-lt"/>
                      </a:endParaRPr>
                    </a:p>
                  </a:txBody>
                  <a:tcPr marL="7620" marR="7620" marT="7620" marB="0" anchor="b"/>
                </a:tc>
                <a:tc>
                  <a:txBody>
                    <a:bodyPr/>
                    <a:lstStyle/>
                    <a:p>
                      <a:pPr algn="l" rtl="0" fontAlgn="b"/>
                      <a:r>
                        <a:rPr lang="en-GB" sz="1200" b="0" i="0" u="none" strike="noStrike">
                          <a:solidFill>
                            <a:srgbClr val="000000"/>
                          </a:solidFill>
                          <a:effectLst/>
                          <a:latin typeface="Calibri" panose="020F0502020204030204" pitchFamily="34" charset="0"/>
                        </a:rPr>
                        <a:t>Number of pupils</a:t>
                      </a:r>
                    </a:p>
                  </a:txBody>
                  <a:tcPr marL="7620" marR="7620" marT="7620" marB="0" anchor="b"/>
                </a:tc>
                <a:tc>
                  <a:txBody>
                    <a:bodyPr/>
                    <a:lstStyle/>
                    <a:p>
                      <a:pPr algn="l" rtl="0" fontAlgn="b"/>
                      <a:r>
                        <a:rPr lang="en-GB" sz="1200" b="0" i="0" u="none" strike="noStrike">
                          <a:solidFill>
                            <a:srgbClr val="000000"/>
                          </a:solidFill>
                          <a:effectLst/>
                          <a:latin typeface="Calibri" panose="020F0502020204030204" pitchFamily="34" charset="0"/>
                        </a:rPr>
                        <a:t>%</a:t>
                      </a:r>
                    </a:p>
                  </a:txBody>
                  <a:tcPr marL="7620" marR="7620" marT="7620" marB="0" anchor="b"/>
                </a:tc>
                <a:tc>
                  <a:txBody>
                    <a:bodyPr/>
                    <a:lstStyle/>
                    <a:p>
                      <a:pPr algn="l" rtl="0" fontAlgn="b"/>
                      <a:r>
                        <a:rPr lang="en-GB" sz="1200" b="0" i="0" u="none" strike="noStrike">
                          <a:solidFill>
                            <a:srgbClr val="000000"/>
                          </a:solidFill>
                          <a:effectLst/>
                          <a:latin typeface="Calibri" panose="020F0502020204030204" pitchFamily="34" charset="0"/>
                        </a:rPr>
                        <a:t> %</a:t>
                      </a:r>
                    </a:p>
                  </a:txBody>
                  <a:tcPr marL="7620" marR="7620" marT="7620" marB="0" anchor="b"/>
                </a:tc>
                <a:tc>
                  <a:txBody>
                    <a:bodyPr/>
                    <a:lstStyle/>
                    <a:p>
                      <a:pPr algn="l" rtl="0" fontAlgn="b"/>
                      <a:r>
                        <a:rPr lang="en-GB" sz="1200" b="0" i="0" u="none" strike="noStrike">
                          <a:solidFill>
                            <a:srgbClr val="000000"/>
                          </a:solidFill>
                          <a:effectLst/>
                          <a:latin typeface="Calibri" panose="020F0502020204030204" pitchFamily="34" charset="0"/>
                        </a:rPr>
                        <a:t>Number of pupils</a:t>
                      </a:r>
                    </a:p>
                  </a:txBody>
                  <a:tcPr marL="7620" marR="7620" marT="7620" marB="0" anchor="b"/>
                </a:tc>
                <a:tc>
                  <a:txBody>
                    <a:bodyPr/>
                    <a:lstStyle/>
                    <a:p>
                      <a:pPr algn="l" rtl="0" fontAlgn="b"/>
                      <a:r>
                        <a:rPr lang="en-GB" sz="1200" b="0" i="0" u="none" strike="noStrike">
                          <a:solidFill>
                            <a:srgbClr val="000000"/>
                          </a:solidFill>
                          <a:effectLst/>
                          <a:latin typeface="Calibri" panose="020F0502020204030204" pitchFamily="34" charset="0"/>
                        </a:rPr>
                        <a:t>%</a:t>
                      </a:r>
                    </a:p>
                  </a:txBody>
                  <a:tcPr marL="7620" marR="7620" marT="7620" marB="0" anchor="b"/>
                </a:tc>
                <a:tc>
                  <a:txBody>
                    <a:bodyPr/>
                    <a:lstStyle/>
                    <a:p>
                      <a:pPr algn="l" rtl="0" fontAlgn="b"/>
                      <a:r>
                        <a:rPr lang="en-GB" sz="1200" b="0" i="0" u="none" strike="noStrike">
                          <a:solidFill>
                            <a:srgbClr val="000000"/>
                          </a:solidFill>
                          <a:effectLst/>
                          <a:latin typeface="Calibri" panose="020F0502020204030204" pitchFamily="34" charset="0"/>
                        </a:rPr>
                        <a:t>%</a:t>
                      </a:r>
                    </a:p>
                  </a:txBody>
                  <a:tcPr marL="7620" marR="7620" marT="7620" marB="0" anchor="b"/>
                </a:tc>
                <a:extLst>
                  <a:ext uri="{0D108BD9-81ED-4DB2-BD59-A6C34878D82A}">
                    <a16:rowId xmlns:a16="http://schemas.microsoft.com/office/drawing/2014/main" val="2973456359"/>
                  </a:ext>
                </a:extLst>
              </a:tr>
              <a:tr h="224026">
                <a:tc>
                  <a:txBody>
                    <a:bodyPr/>
                    <a:lstStyle/>
                    <a:p>
                      <a:pPr algn="l" fontAlgn="b"/>
                      <a:r>
                        <a:rPr lang="en-GB" sz="1200" b="0" u="none" strike="noStrike" dirty="0">
                          <a:solidFill>
                            <a:srgbClr val="000000"/>
                          </a:solidFill>
                          <a:effectLst/>
                          <a:latin typeface="+mn-lt"/>
                        </a:rPr>
                        <a:t>Cohort</a:t>
                      </a:r>
                      <a:endParaRPr lang="en-GB" sz="1200" b="0" i="0" u="none" strike="noStrike" dirty="0">
                        <a:solidFill>
                          <a:srgbClr val="000000"/>
                        </a:solidFill>
                        <a:effectLst/>
                        <a:latin typeface="+mn-lt"/>
                      </a:endParaRPr>
                    </a:p>
                  </a:txBody>
                  <a:tcPr marL="7620" marR="7620" marT="7620" marB="0" anchor="b"/>
                </a:tc>
                <a:tc>
                  <a:txBody>
                    <a:bodyPr/>
                    <a:lstStyle/>
                    <a:p>
                      <a:pPr algn="r" rtl="0" fontAlgn="b"/>
                      <a:r>
                        <a:rPr lang="en-GB" sz="1200" b="0" i="0" u="none" strike="noStrike">
                          <a:solidFill>
                            <a:srgbClr val="000000"/>
                          </a:solidFill>
                          <a:effectLst/>
                          <a:latin typeface="Calibri" panose="020F0502020204030204" pitchFamily="34" charset="0"/>
                        </a:rPr>
                        <a:t>5,673</a:t>
                      </a:r>
                    </a:p>
                  </a:txBody>
                  <a:tcPr marL="7620" marR="7620" marT="7620" marB="0" anchor="b"/>
                </a:tc>
                <a:tc>
                  <a:txBody>
                    <a:bodyPr/>
                    <a:lstStyle/>
                    <a:p>
                      <a:pPr algn="l" rtl="0" fontAlgn="b"/>
                      <a:r>
                        <a:rPr lang="en-GB" sz="1200" b="0" i="0" u="none" strike="noStrike">
                          <a:solidFill>
                            <a:srgbClr val="000000"/>
                          </a:solidFill>
                          <a:effectLst/>
                          <a:latin typeface="Calibri" panose="020F0502020204030204" pitchFamily="34" charset="0"/>
                        </a:rPr>
                        <a:t> </a:t>
                      </a:r>
                    </a:p>
                  </a:txBody>
                  <a:tcPr marL="7620" marR="7620" marT="7620" marB="0" anchor="b"/>
                </a:tc>
                <a:tc>
                  <a:txBody>
                    <a:bodyPr/>
                    <a:lstStyle/>
                    <a:p>
                      <a:pPr algn="l" rtl="0" fontAlgn="b"/>
                      <a:r>
                        <a:rPr lang="en-GB" sz="12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n-GB" sz="1200" b="0" i="0" u="none" strike="noStrike">
                          <a:solidFill>
                            <a:srgbClr val="000000"/>
                          </a:solidFill>
                          <a:effectLst/>
                          <a:latin typeface="Calibri" panose="020F0502020204030204" pitchFamily="34" charset="0"/>
                        </a:rPr>
                        <a:t>4,628</a:t>
                      </a:r>
                    </a:p>
                  </a:txBody>
                  <a:tcPr marL="7620" marR="7620" marT="7620" marB="0" anchor="b"/>
                </a:tc>
                <a:tc>
                  <a:txBody>
                    <a:bodyPr/>
                    <a:lstStyle/>
                    <a:p>
                      <a:pPr algn="l" rtl="0" fontAlgn="b"/>
                      <a:r>
                        <a:rPr lang="en-GB" sz="1200" b="0" i="0" u="none" strike="noStrike">
                          <a:solidFill>
                            <a:srgbClr val="000000"/>
                          </a:solidFill>
                          <a:effectLst/>
                          <a:latin typeface="Calibri" panose="020F0502020204030204" pitchFamily="34" charset="0"/>
                        </a:rPr>
                        <a:t> </a:t>
                      </a:r>
                    </a:p>
                  </a:txBody>
                  <a:tcPr marL="7620" marR="7620" marT="7620" marB="0" anchor="b"/>
                </a:tc>
                <a:tc>
                  <a:txBody>
                    <a:bodyPr/>
                    <a:lstStyle/>
                    <a:p>
                      <a:pPr algn="l" fontAlgn="b"/>
                      <a:r>
                        <a:rPr lang="en-GB" sz="1800" b="0" i="0" u="none" strike="noStrike">
                          <a:solidFill>
                            <a:srgbClr val="000000"/>
                          </a:solidFill>
                          <a:effectLst/>
                          <a:latin typeface="Arial" panose="020B0604020202020204" pitchFamily="34" charset="0"/>
                        </a:rPr>
                        <a:t> </a:t>
                      </a:r>
                    </a:p>
                  </a:txBody>
                  <a:tcPr marL="7620" marR="7620" marT="7620" marB="0" anchor="b"/>
                </a:tc>
                <a:extLst>
                  <a:ext uri="{0D108BD9-81ED-4DB2-BD59-A6C34878D82A}">
                    <a16:rowId xmlns:a16="http://schemas.microsoft.com/office/drawing/2014/main" val="997594629"/>
                  </a:ext>
                </a:extLst>
              </a:tr>
              <a:tr h="114299">
                <a:tc>
                  <a:txBody>
                    <a:bodyPr/>
                    <a:lstStyle/>
                    <a:p>
                      <a:pPr algn="l" fontAlgn="b"/>
                      <a:r>
                        <a:rPr lang="en-GB" sz="1200" b="0" u="none" strike="noStrike">
                          <a:solidFill>
                            <a:srgbClr val="000000"/>
                          </a:solidFill>
                          <a:effectLst/>
                          <a:latin typeface="+mn-lt"/>
                        </a:rPr>
                        <a:t> </a:t>
                      </a:r>
                      <a:endParaRPr lang="en-GB" sz="1200" b="0" i="0" u="none" strike="noStrike">
                        <a:solidFill>
                          <a:srgbClr val="000000"/>
                        </a:solidFill>
                        <a:effectLst/>
                        <a:latin typeface="+mn-lt"/>
                      </a:endParaRPr>
                    </a:p>
                  </a:txBody>
                  <a:tcPr marL="7620" marR="7620" marT="7620" marB="0" anchor="b"/>
                </a:tc>
                <a:tc>
                  <a:txBody>
                    <a:bodyPr/>
                    <a:lstStyle/>
                    <a:p>
                      <a:pPr algn="r" rtl="0" fontAlgn="b"/>
                      <a:r>
                        <a:rPr lang="en-GB" sz="1200" b="0" i="0" u="none" strike="noStrike">
                          <a:solidFill>
                            <a:srgbClr val="000000"/>
                          </a:solidFill>
                          <a:effectLst/>
                          <a:latin typeface="Calibri" panose="020F0502020204030204" pitchFamily="34" charset="0"/>
                        </a:rPr>
                        <a:t> </a:t>
                      </a:r>
                    </a:p>
                  </a:txBody>
                  <a:tcPr marL="7620" marR="7620" marT="7620" marB="0" anchor="b"/>
                </a:tc>
                <a:tc>
                  <a:txBody>
                    <a:bodyPr/>
                    <a:lstStyle/>
                    <a:p>
                      <a:pPr algn="l" rtl="0" fontAlgn="b"/>
                      <a:r>
                        <a:rPr lang="en-GB" sz="1200" b="0" i="0" u="none" strike="noStrike">
                          <a:solidFill>
                            <a:srgbClr val="000000"/>
                          </a:solidFill>
                          <a:effectLst/>
                          <a:latin typeface="Calibri" panose="020F0502020204030204" pitchFamily="34" charset="0"/>
                        </a:rPr>
                        <a:t> </a:t>
                      </a:r>
                    </a:p>
                  </a:txBody>
                  <a:tcPr marL="7620" marR="7620" marT="7620" marB="0" anchor="b"/>
                </a:tc>
                <a:tc>
                  <a:txBody>
                    <a:bodyPr/>
                    <a:lstStyle/>
                    <a:p>
                      <a:pPr algn="l" rtl="0" fontAlgn="b"/>
                      <a:r>
                        <a:rPr lang="en-GB" sz="12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n-GB" sz="1200" b="0" i="0" u="none" strike="noStrike">
                          <a:solidFill>
                            <a:srgbClr val="000000"/>
                          </a:solidFill>
                          <a:effectLst/>
                          <a:latin typeface="Calibri" panose="020F0502020204030204" pitchFamily="34" charset="0"/>
                        </a:rPr>
                        <a:t> </a:t>
                      </a:r>
                    </a:p>
                  </a:txBody>
                  <a:tcPr marL="7620" marR="7620" marT="7620" marB="0" anchor="b"/>
                </a:tc>
                <a:tc>
                  <a:txBody>
                    <a:bodyPr/>
                    <a:lstStyle/>
                    <a:p>
                      <a:pPr algn="l" rtl="0" fontAlgn="b"/>
                      <a:r>
                        <a:rPr lang="en-GB" sz="1200" b="0" i="0" u="none" strike="noStrike">
                          <a:solidFill>
                            <a:srgbClr val="000000"/>
                          </a:solidFill>
                          <a:effectLst/>
                          <a:latin typeface="Calibri" panose="020F0502020204030204" pitchFamily="34" charset="0"/>
                        </a:rPr>
                        <a:t> </a:t>
                      </a:r>
                    </a:p>
                  </a:txBody>
                  <a:tcPr marL="7620" marR="7620" marT="7620" marB="0" anchor="b"/>
                </a:tc>
                <a:tc>
                  <a:txBody>
                    <a:bodyPr/>
                    <a:lstStyle/>
                    <a:p>
                      <a:pPr algn="l" fontAlgn="b"/>
                      <a:r>
                        <a:rPr lang="en-GB" sz="1800" b="0" i="0" u="none" strike="noStrike">
                          <a:solidFill>
                            <a:srgbClr val="000000"/>
                          </a:solidFill>
                          <a:effectLst/>
                          <a:latin typeface="Arial" panose="020B0604020202020204" pitchFamily="34" charset="0"/>
                        </a:rPr>
                        <a:t> </a:t>
                      </a:r>
                    </a:p>
                  </a:txBody>
                  <a:tcPr marL="7620" marR="7620" marT="7620" marB="0" anchor="b"/>
                </a:tc>
                <a:extLst>
                  <a:ext uri="{0D108BD9-81ED-4DB2-BD59-A6C34878D82A}">
                    <a16:rowId xmlns:a16="http://schemas.microsoft.com/office/drawing/2014/main" val="247949816"/>
                  </a:ext>
                </a:extLst>
              </a:tr>
              <a:tr h="224026">
                <a:tc>
                  <a:txBody>
                    <a:bodyPr/>
                    <a:lstStyle/>
                    <a:p>
                      <a:pPr algn="l" fontAlgn="b"/>
                      <a:r>
                        <a:rPr lang="en-GB" sz="1200" b="1" u="none" strike="noStrike">
                          <a:solidFill>
                            <a:srgbClr val="000000"/>
                          </a:solidFill>
                          <a:effectLst/>
                          <a:latin typeface="+mn-lt"/>
                        </a:rPr>
                        <a:t>Sustained education, apprenticeship or employment</a:t>
                      </a:r>
                      <a:endParaRPr lang="en-GB" sz="1200" b="1" i="0" u="none" strike="noStrike">
                        <a:solidFill>
                          <a:srgbClr val="000000"/>
                        </a:solidFill>
                        <a:effectLst/>
                        <a:latin typeface="+mn-lt"/>
                      </a:endParaRPr>
                    </a:p>
                  </a:txBody>
                  <a:tcPr marL="7620" marR="7620" marT="7620" marB="0" anchor="b"/>
                </a:tc>
                <a:tc>
                  <a:txBody>
                    <a:bodyPr/>
                    <a:lstStyle/>
                    <a:p>
                      <a:pPr algn="r" rtl="0" fontAlgn="b"/>
                      <a:r>
                        <a:rPr lang="en-GB" sz="1200" b="1" i="0" u="none" strike="noStrike">
                          <a:solidFill>
                            <a:srgbClr val="000000"/>
                          </a:solidFill>
                          <a:effectLst/>
                          <a:latin typeface="Calibri" panose="020F0502020204030204" pitchFamily="34" charset="0"/>
                        </a:rPr>
                        <a:t>5,448</a:t>
                      </a:r>
                    </a:p>
                  </a:txBody>
                  <a:tcPr marL="7620" marR="7620" marT="7620" marB="0" anchor="b"/>
                </a:tc>
                <a:tc>
                  <a:txBody>
                    <a:bodyPr/>
                    <a:lstStyle/>
                    <a:p>
                      <a:pPr algn="r" rtl="0" fontAlgn="b"/>
                      <a:r>
                        <a:rPr lang="en-GB" sz="1200" b="1" i="0" u="none" strike="noStrike">
                          <a:solidFill>
                            <a:srgbClr val="000000"/>
                          </a:solidFill>
                          <a:effectLst/>
                          <a:latin typeface="Calibri" panose="020F0502020204030204" pitchFamily="34" charset="0"/>
                        </a:rPr>
                        <a:t>96</a:t>
                      </a:r>
                    </a:p>
                  </a:txBody>
                  <a:tcPr marL="7620" marR="7620" marT="7620" marB="0" anchor="b"/>
                </a:tc>
                <a:tc>
                  <a:txBody>
                    <a:bodyPr/>
                    <a:lstStyle/>
                    <a:p>
                      <a:pPr algn="r" rtl="0" fontAlgn="b"/>
                      <a:r>
                        <a:rPr lang="en-GB" sz="1200" b="1" i="0" u="none" strike="noStrike">
                          <a:solidFill>
                            <a:srgbClr val="000000"/>
                          </a:solidFill>
                          <a:effectLst/>
                          <a:latin typeface="Calibri" panose="020F0502020204030204" pitchFamily="34" charset="0"/>
                        </a:rPr>
                        <a:t>94</a:t>
                      </a:r>
                    </a:p>
                  </a:txBody>
                  <a:tcPr marL="7620" marR="7620" marT="7620" marB="0" anchor="b"/>
                </a:tc>
                <a:tc>
                  <a:txBody>
                    <a:bodyPr/>
                    <a:lstStyle/>
                    <a:p>
                      <a:pPr algn="r" rtl="0" fontAlgn="b"/>
                      <a:r>
                        <a:rPr lang="en-GB" sz="1200" b="1" i="0" u="none" strike="noStrike">
                          <a:solidFill>
                            <a:srgbClr val="000000"/>
                          </a:solidFill>
                          <a:effectLst/>
                          <a:latin typeface="Calibri" panose="020F0502020204030204" pitchFamily="34" charset="0"/>
                        </a:rPr>
                        <a:t>4,030</a:t>
                      </a:r>
                    </a:p>
                  </a:txBody>
                  <a:tcPr marL="7620" marR="7620" marT="7620" marB="0" anchor="b"/>
                </a:tc>
                <a:tc>
                  <a:txBody>
                    <a:bodyPr/>
                    <a:lstStyle/>
                    <a:p>
                      <a:pPr algn="r" rtl="0" fontAlgn="b"/>
                      <a:r>
                        <a:rPr lang="en-GB" sz="1200" b="1" i="0" u="none" strike="noStrike">
                          <a:solidFill>
                            <a:srgbClr val="000000"/>
                          </a:solidFill>
                          <a:effectLst/>
                          <a:latin typeface="Calibri" panose="020F0502020204030204" pitchFamily="34" charset="0"/>
                        </a:rPr>
                        <a:t>87</a:t>
                      </a:r>
                    </a:p>
                  </a:txBody>
                  <a:tcPr marL="7620" marR="7620" marT="7620" marB="0" anchor="b"/>
                </a:tc>
                <a:tc>
                  <a:txBody>
                    <a:bodyPr/>
                    <a:lstStyle/>
                    <a:p>
                      <a:pPr algn="r" rtl="0" fontAlgn="b"/>
                      <a:r>
                        <a:rPr lang="en-GB" sz="1200" b="1" i="0" u="none" strike="noStrike">
                          <a:solidFill>
                            <a:srgbClr val="000000"/>
                          </a:solidFill>
                          <a:effectLst/>
                          <a:latin typeface="Calibri" panose="020F0502020204030204" pitchFamily="34" charset="0"/>
                        </a:rPr>
                        <a:t>81</a:t>
                      </a:r>
                    </a:p>
                  </a:txBody>
                  <a:tcPr marL="7620" marR="7620" marT="7620" marB="0" anchor="b"/>
                </a:tc>
                <a:extLst>
                  <a:ext uri="{0D108BD9-81ED-4DB2-BD59-A6C34878D82A}">
                    <a16:rowId xmlns:a16="http://schemas.microsoft.com/office/drawing/2014/main" val="2172544851"/>
                  </a:ext>
                </a:extLst>
              </a:tr>
              <a:tr h="224026">
                <a:tc>
                  <a:txBody>
                    <a:bodyPr/>
                    <a:lstStyle/>
                    <a:p>
                      <a:pPr algn="l" fontAlgn="b"/>
                      <a:r>
                        <a:rPr lang="en-GB" sz="1200" b="1" u="none" strike="noStrike">
                          <a:solidFill>
                            <a:srgbClr val="44546A"/>
                          </a:solidFill>
                          <a:effectLst/>
                          <a:latin typeface="+mn-lt"/>
                        </a:rPr>
                        <a:t>Sustained education</a:t>
                      </a:r>
                      <a:endParaRPr lang="en-GB" sz="1200" b="1" i="0" u="none" strike="noStrike">
                        <a:solidFill>
                          <a:srgbClr val="44546A"/>
                        </a:solidFill>
                        <a:effectLst/>
                        <a:latin typeface="+mn-lt"/>
                      </a:endParaRPr>
                    </a:p>
                  </a:txBody>
                  <a:tcPr marL="7620" marR="7620" marT="7620" marB="0" anchor="b"/>
                </a:tc>
                <a:tc>
                  <a:txBody>
                    <a:bodyPr/>
                    <a:lstStyle/>
                    <a:p>
                      <a:pPr algn="r" rtl="0" fontAlgn="b"/>
                      <a:r>
                        <a:rPr lang="en-GB" sz="1200" b="1" i="0" u="none" strike="noStrike">
                          <a:solidFill>
                            <a:srgbClr val="44546A"/>
                          </a:solidFill>
                          <a:effectLst/>
                          <a:latin typeface="Calibri" panose="020F0502020204030204" pitchFamily="34" charset="0"/>
                        </a:rPr>
                        <a:t>5,223</a:t>
                      </a:r>
                    </a:p>
                  </a:txBody>
                  <a:tcPr marL="7620" marR="7620" marT="7620" marB="0" anchor="b"/>
                </a:tc>
                <a:tc>
                  <a:txBody>
                    <a:bodyPr/>
                    <a:lstStyle/>
                    <a:p>
                      <a:pPr algn="r" rtl="0" fontAlgn="b"/>
                      <a:r>
                        <a:rPr lang="en-GB" sz="1200" b="1" i="0" u="none" strike="noStrike">
                          <a:solidFill>
                            <a:srgbClr val="44546A"/>
                          </a:solidFill>
                          <a:effectLst/>
                          <a:latin typeface="Calibri" panose="020F0502020204030204" pitchFamily="34" charset="0"/>
                        </a:rPr>
                        <a:t>92</a:t>
                      </a:r>
                    </a:p>
                  </a:txBody>
                  <a:tcPr marL="7620" marR="7620" marT="7620" marB="0" anchor="b"/>
                </a:tc>
                <a:tc>
                  <a:txBody>
                    <a:bodyPr/>
                    <a:lstStyle/>
                    <a:p>
                      <a:pPr algn="r" rtl="0" fontAlgn="b"/>
                      <a:r>
                        <a:rPr lang="en-GB" sz="1200" b="0" i="0" u="none" strike="noStrike">
                          <a:solidFill>
                            <a:srgbClr val="000000"/>
                          </a:solidFill>
                          <a:effectLst/>
                          <a:latin typeface="Calibri" panose="020F0502020204030204" pitchFamily="34" charset="0"/>
                        </a:rPr>
                        <a:t> </a:t>
                      </a:r>
                      <a:r>
                        <a:rPr lang="en-GB" sz="1200" b="1" i="0" u="none" strike="noStrike">
                          <a:solidFill>
                            <a:srgbClr val="44546A"/>
                          </a:solidFill>
                          <a:effectLst/>
                          <a:latin typeface="Calibri" panose="020F0502020204030204" pitchFamily="34" charset="0"/>
                        </a:rPr>
                        <a:t>87</a:t>
                      </a:r>
                      <a:endParaRPr lang="en-GB" sz="1200" b="0" i="0" u="none" strike="noStrike">
                        <a:solidFill>
                          <a:srgbClr val="000000"/>
                        </a:solidFill>
                        <a:effectLst/>
                        <a:latin typeface="Calibri" panose="020F0502020204030204" pitchFamily="34" charset="0"/>
                      </a:endParaRPr>
                    </a:p>
                  </a:txBody>
                  <a:tcPr marL="7620" marR="7620" marT="7620" marB="0" anchor="b"/>
                </a:tc>
                <a:tc>
                  <a:txBody>
                    <a:bodyPr/>
                    <a:lstStyle/>
                    <a:p>
                      <a:pPr algn="r" rtl="0" fontAlgn="b"/>
                      <a:r>
                        <a:rPr lang="en-GB" sz="1200" b="1" i="0" u="none" strike="noStrike">
                          <a:solidFill>
                            <a:srgbClr val="44546A"/>
                          </a:solidFill>
                          <a:effectLst/>
                          <a:latin typeface="Calibri" panose="020F0502020204030204" pitchFamily="34" charset="0"/>
                        </a:rPr>
                        <a:t>2,658</a:t>
                      </a:r>
                    </a:p>
                  </a:txBody>
                  <a:tcPr marL="7620" marR="7620" marT="7620" marB="0" anchor="b"/>
                </a:tc>
                <a:tc>
                  <a:txBody>
                    <a:bodyPr/>
                    <a:lstStyle/>
                    <a:p>
                      <a:pPr algn="r" rtl="0" fontAlgn="b"/>
                      <a:r>
                        <a:rPr lang="en-GB" sz="1200" b="1" i="0" u="none" strike="noStrike">
                          <a:solidFill>
                            <a:srgbClr val="44546A"/>
                          </a:solidFill>
                          <a:effectLst/>
                          <a:latin typeface="Calibri" panose="020F0502020204030204" pitchFamily="34" charset="0"/>
                        </a:rPr>
                        <a:t>57</a:t>
                      </a:r>
                    </a:p>
                  </a:txBody>
                  <a:tcPr marL="7620" marR="7620" marT="7620" marB="0" anchor="b"/>
                </a:tc>
                <a:tc>
                  <a:txBody>
                    <a:bodyPr/>
                    <a:lstStyle/>
                    <a:p>
                      <a:pPr algn="r" rtl="0" fontAlgn="b"/>
                      <a:r>
                        <a:rPr lang="en-GB" sz="1200" b="1" i="0" u="none" strike="noStrike">
                          <a:solidFill>
                            <a:srgbClr val="44546A"/>
                          </a:solidFill>
                          <a:effectLst/>
                          <a:latin typeface="Calibri" panose="020F0502020204030204" pitchFamily="34" charset="0"/>
                        </a:rPr>
                        <a:t>49</a:t>
                      </a:r>
                    </a:p>
                  </a:txBody>
                  <a:tcPr marL="7620" marR="7620" marT="7620" marB="0" anchor="b"/>
                </a:tc>
                <a:extLst>
                  <a:ext uri="{0D108BD9-81ED-4DB2-BD59-A6C34878D82A}">
                    <a16:rowId xmlns:a16="http://schemas.microsoft.com/office/drawing/2014/main" val="3523453753"/>
                  </a:ext>
                </a:extLst>
              </a:tr>
              <a:tr h="224026">
                <a:tc>
                  <a:txBody>
                    <a:bodyPr/>
                    <a:lstStyle/>
                    <a:p>
                      <a:pPr algn="r" fontAlgn="b"/>
                      <a:r>
                        <a:rPr lang="en-GB" sz="1200" b="0" u="none" strike="noStrike">
                          <a:solidFill>
                            <a:srgbClr val="000000"/>
                          </a:solidFill>
                          <a:effectLst/>
                          <a:latin typeface="+mn-lt"/>
                        </a:rPr>
                        <a:t>Higher Education</a:t>
                      </a:r>
                      <a:endParaRPr lang="en-GB" sz="1200" b="0" i="1" u="none" strike="noStrike">
                        <a:solidFill>
                          <a:srgbClr val="000000"/>
                        </a:solidFill>
                        <a:effectLst/>
                        <a:latin typeface="+mn-lt"/>
                      </a:endParaRPr>
                    </a:p>
                  </a:txBody>
                  <a:tcPr marL="7620" marR="7620" marT="7620" marB="0" anchor="b"/>
                </a:tc>
                <a:tc>
                  <a:txBody>
                    <a:bodyPr/>
                    <a:lstStyle/>
                    <a:p>
                      <a:pPr algn="r" rtl="0" fontAlgn="b"/>
                      <a:r>
                        <a:rPr lang="en-GB" sz="12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n-GB" sz="1200" b="0" i="0" u="none" strike="noStrike">
                          <a:solidFill>
                            <a:srgbClr val="000000"/>
                          </a:solidFill>
                          <a:effectLst/>
                          <a:latin typeface="Calibri" panose="020F0502020204030204" pitchFamily="34" charset="0"/>
                        </a:rPr>
                        <a:t>0</a:t>
                      </a:r>
                    </a:p>
                  </a:txBody>
                  <a:tcPr marL="7620" marR="7620" marT="7620" marB="0" anchor="b"/>
                </a:tc>
                <a:tc>
                  <a:txBody>
                    <a:bodyPr/>
                    <a:lstStyle/>
                    <a:p>
                      <a:pPr algn="l" rtl="0" fontAlgn="b"/>
                      <a:r>
                        <a:rPr lang="en-GB" sz="12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n-GB" sz="1200" b="0" i="0" u="none" strike="noStrike">
                          <a:solidFill>
                            <a:srgbClr val="000000"/>
                          </a:solidFill>
                          <a:effectLst/>
                          <a:latin typeface="Calibri" panose="020F0502020204030204" pitchFamily="34" charset="0"/>
                        </a:rPr>
                        <a:t>2,363</a:t>
                      </a:r>
                    </a:p>
                  </a:txBody>
                  <a:tcPr marL="7620" marR="7620" marT="7620" marB="0" anchor="b"/>
                </a:tc>
                <a:tc>
                  <a:txBody>
                    <a:bodyPr/>
                    <a:lstStyle/>
                    <a:p>
                      <a:pPr algn="r" rtl="0" fontAlgn="b"/>
                      <a:r>
                        <a:rPr lang="en-GB" sz="1200" b="0" i="0" u="none" strike="noStrike">
                          <a:solidFill>
                            <a:srgbClr val="000000"/>
                          </a:solidFill>
                          <a:effectLst/>
                          <a:latin typeface="Calibri" panose="020F0502020204030204" pitchFamily="34" charset="0"/>
                        </a:rPr>
                        <a:t>51</a:t>
                      </a:r>
                    </a:p>
                  </a:txBody>
                  <a:tcPr marL="7620" marR="7620" marT="7620" marB="0" anchor="b"/>
                </a:tc>
                <a:tc>
                  <a:txBody>
                    <a:bodyPr/>
                    <a:lstStyle/>
                    <a:p>
                      <a:pPr algn="r" rtl="0" fontAlgn="b"/>
                      <a:r>
                        <a:rPr lang="en-GB" sz="1200" b="0" i="0" u="none" strike="noStrike">
                          <a:solidFill>
                            <a:srgbClr val="000000"/>
                          </a:solidFill>
                          <a:effectLst/>
                          <a:latin typeface="Calibri" panose="020F0502020204030204" pitchFamily="34" charset="0"/>
                        </a:rPr>
                        <a:t>37</a:t>
                      </a:r>
                    </a:p>
                  </a:txBody>
                  <a:tcPr marL="7620" marR="7620" marT="7620" marB="0" anchor="b"/>
                </a:tc>
                <a:extLst>
                  <a:ext uri="{0D108BD9-81ED-4DB2-BD59-A6C34878D82A}">
                    <a16:rowId xmlns:a16="http://schemas.microsoft.com/office/drawing/2014/main" val="483411400"/>
                  </a:ext>
                </a:extLst>
              </a:tr>
              <a:tr h="224026">
                <a:tc>
                  <a:txBody>
                    <a:bodyPr/>
                    <a:lstStyle/>
                    <a:p>
                      <a:pPr algn="r" fontAlgn="b"/>
                      <a:r>
                        <a:rPr lang="en-GB" sz="1200" b="0" u="none" strike="noStrike">
                          <a:solidFill>
                            <a:srgbClr val="000000"/>
                          </a:solidFill>
                          <a:effectLst/>
                          <a:latin typeface="+mn-lt"/>
                        </a:rPr>
                        <a:t>Further Education</a:t>
                      </a:r>
                      <a:endParaRPr lang="en-GB" sz="1200" b="0" i="1" u="none" strike="noStrike">
                        <a:solidFill>
                          <a:srgbClr val="000000"/>
                        </a:solidFill>
                        <a:effectLst/>
                        <a:latin typeface="+mn-lt"/>
                      </a:endParaRPr>
                    </a:p>
                  </a:txBody>
                  <a:tcPr marL="7620" marR="7620" marT="7620" marB="0" anchor="b"/>
                </a:tc>
                <a:tc>
                  <a:txBody>
                    <a:bodyPr/>
                    <a:lstStyle/>
                    <a:p>
                      <a:pPr algn="r" rtl="0" fontAlgn="b"/>
                      <a:r>
                        <a:rPr lang="en-GB" sz="1200" b="0" i="0" u="none" strike="noStrike">
                          <a:solidFill>
                            <a:srgbClr val="000000"/>
                          </a:solidFill>
                          <a:effectLst/>
                          <a:latin typeface="Calibri" panose="020F0502020204030204" pitchFamily="34" charset="0"/>
                        </a:rPr>
                        <a:t>1,272</a:t>
                      </a:r>
                    </a:p>
                  </a:txBody>
                  <a:tcPr marL="7620" marR="7620" marT="7620" marB="0" anchor="b"/>
                </a:tc>
                <a:tc>
                  <a:txBody>
                    <a:bodyPr/>
                    <a:lstStyle/>
                    <a:p>
                      <a:pPr algn="r" rtl="0" fontAlgn="b"/>
                      <a:r>
                        <a:rPr lang="en-GB" sz="1200" b="0" i="0" u="none" strike="noStrike">
                          <a:solidFill>
                            <a:srgbClr val="000000"/>
                          </a:solidFill>
                          <a:effectLst/>
                          <a:latin typeface="Calibri" panose="020F0502020204030204" pitchFamily="34" charset="0"/>
                        </a:rPr>
                        <a:t>22</a:t>
                      </a:r>
                    </a:p>
                  </a:txBody>
                  <a:tcPr marL="7620" marR="7620" marT="7620" marB="0" anchor="b"/>
                </a:tc>
                <a:tc>
                  <a:txBody>
                    <a:bodyPr/>
                    <a:lstStyle/>
                    <a:p>
                      <a:pPr algn="r" rtl="0" fontAlgn="b"/>
                      <a:r>
                        <a:rPr lang="en-GB" sz="1200" b="0" i="0" u="none" strike="noStrike">
                          <a:solidFill>
                            <a:srgbClr val="000000"/>
                          </a:solidFill>
                          <a:effectLst/>
                          <a:latin typeface="Calibri" panose="020F0502020204030204" pitchFamily="34" charset="0"/>
                        </a:rPr>
                        <a:t>36</a:t>
                      </a:r>
                    </a:p>
                  </a:txBody>
                  <a:tcPr marL="7620" marR="7620" marT="7620" marB="0" anchor="b"/>
                </a:tc>
                <a:tc>
                  <a:txBody>
                    <a:bodyPr/>
                    <a:lstStyle/>
                    <a:p>
                      <a:pPr algn="r" rtl="0" fontAlgn="b"/>
                      <a:r>
                        <a:rPr lang="en-GB" sz="1200" b="0" i="0" u="none" strike="noStrike">
                          <a:solidFill>
                            <a:srgbClr val="000000"/>
                          </a:solidFill>
                          <a:effectLst/>
                          <a:latin typeface="Calibri" panose="020F0502020204030204" pitchFamily="34" charset="0"/>
                        </a:rPr>
                        <a:t>228</a:t>
                      </a:r>
                    </a:p>
                  </a:txBody>
                  <a:tcPr marL="7620" marR="7620" marT="7620" marB="0" anchor="b"/>
                </a:tc>
                <a:tc>
                  <a:txBody>
                    <a:bodyPr/>
                    <a:lstStyle/>
                    <a:p>
                      <a:pPr algn="r" rtl="0" fontAlgn="b"/>
                      <a:r>
                        <a:rPr lang="en-GB" sz="1200" b="0" i="0" u="none" strike="noStrike">
                          <a:solidFill>
                            <a:srgbClr val="000000"/>
                          </a:solidFill>
                          <a:effectLst/>
                          <a:latin typeface="Calibri" panose="020F0502020204030204" pitchFamily="34" charset="0"/>
                        </a:rPr>
                        <a:t>5</a:t>
                      </a:r>
                    </a:p>
                  </a:txBody>
                  <a:tcPr marL="7620" marR="7620" marT="7620" marB="0" anchor="b"/>
                </a:tc>
                <a:tc>
                  <a:txBody>
                    <a:bodyPr/>
                    <a:lstStyle/>
                    <a:p>
                      <a:pPr algn="r" rtl="0" fontAlgn="b"/>
                      <a:r>
                        <a:rPr lang="en-GB" sz="1200" b="0" i="0" u="none" strike="noStrike">
                          <a:solidFill>
                            <a:srgbClr val="000000"/>
                          </a:solidFill>
                          <a:effectLst/>
                          <a:latin typeface="Calibri" panose="020F0502020204030204" pitchFamily="34" charset="0"/>
                        </a:rPr>
                        <a:t>9</a:t>
                      </a:r>
                    </a:p>
                  </a:txBody>
                  <a:tcPr marL="7620" marR="7620" marT="7620" marB="0" anchor="b"/>
                </a:tc>
                <a:extLst>
                  <a:ext uri="{0D108BD9-81ED-4DB2-BD59-A6C34878D82A}">
                    <a16:rowId xmlns:a16="http://schemas.microsoft.com/office/drawing/2014/main" val="682141316"/>
                  </a:ext>
                </a:extLst>
              </a:tr>
              <a:tr h="224026">
                <a:tc>
                  <a:txBody>
                    <a:bodyPr/>
                    <a:lstStyle/>
                    <a:p>
                      <a:pPr algn="r" fontAlgn="b"/>
                      <a:r>
                        <a:rPr lang="en-GB" sz="1200" b="0" u="none" strike="noStrike">
                          <a:solidFill>
                            <a:srgbClr val="000000"/>
                          </a:solidFill>
                          <a:effectLst/>
                          <a:latin typeface="+mn-lt"/>
                        </a:rPr>
                        <a:t>School Sixth Form</a:t>
                      </a:r>
                      <a:endParaRPr lang="en-GB" sz="1200" b="0" i="1" u="none" strike="noStrike">
                        <a:solidFill>
                          <a:srgbClr val="000000"/>
                        </a:solidFill>
                        <a:effectLst/>
                        <a:latin typeface="+mn-lt"/>
                      </a:endParaRPr>
                    </a:p>
                  </a:txBody>
                  <a:tcPr marL="7620" marR="7620" marT="7620" marB="0" anchor="b"/>
                </a:tc>
                <a:tc>
                  <a:txBody>
                    <a:bodyPr/>
                    <a:lstStyle/>
                    <a:p>
                      <a:pPr algn="r" rtl="0" fontAlgn="b"/>
                      <a:r>
                        <a:rPr lang="en-GB" sz="1200" b="0" i="0" u="none" strike="noStrike">
                          <a:solidFill>
                            <a:srgbClr val="000000"/>
                          </a:solidFill>
                          <a:effectLst/>
                          <a:latin typeface="Calibri" panose="020F0502020204030204" pitchFamily="34" charset="0"/>
                        </a:rPr>
                        <a:t>3,635</a:t>
                      </a:r>
                    </a:p>
                  </a:txBody>
                  <a:tcPr marL="7620" marR="7620" marT="7620" marB="0" anchor="b"/>
                </a:tc>
                <a:tc>
                  <a:txBody>
                    <a:bodyPr/>
                    <a:lstStyle/>
                    <a:p>
                      <a:pPr algn="r" rtl="0" fontAlgn="b"/>
                      <a:r>
                        <a:rPr lang="en-GB" sz="1200" b="0" i="0" u="none" strike="noStrike">
                          <a:solidFill>
                            <a:srgbClr val="000000"/>
                          </a:solidFill>
                          <a:effectLst/>
                          <a:latin typeface="Calibri" panose="020F0502020204030204" pitchFamily="34" charset="0"/>
                        </a:rPr>
                        <a:t>64</a:t>
                      </a:r>
                    </a:p>
                  </a:txBody>
                  <a:tcPr marL="7620" marR="7620" marT="7620" marB="0" anchor="b"/>
                </a:tc>
                <a:tc>
                  <a:txBody>
                    <a:bodyPr/>
                    <a:lstStyle/>
                    <a:p>
                      <a:pPr algn="r" rtl="0" fontAlgn="b"/>
                      <a:r>
                        <a:rPr lang="en-GB" sz="1200" b="0" i="0" u="none" strike="noStrike">
                          <a:solidFill>
                            <a:srgbClr val="000000"/>
                          </a:solidFill>
                          <a:effectLst/>
                          <a:latin typeface="Calibri" panose="020F0502020204030204" pitchFamily="34" charset="0"/>
                        </a:rPr>
                        <a:t>37</a:t>
                      </a:r>
                    </a:p>
                  </a:txBody>
                  <a:tcPr marL="7620" marR="7620" marT="7620" marB="0" anchor="b"/>
                </a:tc>
                <a:tc>
                  <a:txBody>
                    <a:bodyPr/>
                    <a:lstStyle/>
                    <a:p>
                      <a:pPr algn="r" rtl="0" fontAlgn="b"/>
                      <a:r>
                        <a:rPr lang="en-GB" sz="1200" b="0" i="0" u="none" strike="noStrike">
                          <a:solidFill>
                            <a:srgbClr val="000000"/>
                          </a:solidFill>
                          <a:effectLst/>
                          <a:latin typeface="Calibri" panose="020F0502020204030204" pitchFamily="34" charset="0"/>
                        </a:rPr>
                        <a:t> </a:t>
                      </a:r>
                    </a:p>
                  </a:txBody>
                  <a:tcPr marL="7620" marR="7620" marT="7620" marB="0" anchor="b"/>
                </a:tc>
                <a:tc>
                  <a:txBody>
                    <a:bodyPr/>
                    <a:lstStyle/>
                    <a:p>
                      <a:pPr algn="l" rtl="0" fontAlgn="b"/>
                      <a:r>
                        <a:rPr lang="en-GB" sz="12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n-GB" sz="1200" b="0" i="0" u="none" strike="noStrike">
                          <a:solidFill>
                            <a:srgbClr val="000000"/>
                          </a:solidFill>
                          <a:effectLst/>
                          <a:latin typeface="Calibri" panose="020F0502020204030204" pitchFamily="34" charset="0"/>
                        </a:rPr>
                        <a:t>1</a:t>
                      </a:r>
                    </a:p>
                  </a:txBody>
                  <a:tcPr marL="7620" marR="7620" marT="7620" marB="0" anchor="b"/>
                </a:tc>
                <a:extLst>
                  <a:ext uri="{0D108BD9-81ED-4DB2-BD59-A6C34878D82A}">
                    <a16:rowId xmlns:a16="http://schemas.microsoft.com/office/drawing/2014/main" val="780573787"/>
                  </a:ext>
                </a:extLst>
              </a:tr>
              <a:tr h="224026">
                <a:tc>
                  <a:txBody>
                    <a:bodyPr/>
                    <a:lstStyle/>
                    <a:p>
                      <a:pPr algn="r" fontAlgn="b"/>
                      <a:r>
                        <a:rPr lang="en-GB" sz="1200" b="0" u="none" strike="noStrike">
                          <a:solidFill>
                            <a:srgbClr val="000000"/>
                          </a:solidFill>
                          <a:effectLst/>
                          <a:latin typeface="+mn-lt"/>
                        </a:rPr>
                        <a:t>Sixth Form College</a:t>
                      </a:r>
                      <a:endParaRPr lang="en-GB" sz="1200" b="0" i="1" u="none" strike="noStrike">
                        <a:solidFill>
                          <a:srgbClr val="000000"/>
                        </a:solidFill>
                        <a:effectLst/>
                        <a:latin typeface="+mn-lt"/>
                      </a:endParaRPr>
                    </a:p>
                  </a:txBody>
                  <a:tcPr marL="7620" marR="7620" marT="7620" marB="0" anchor="b"/>
                </a:tc>
                <a:tc>
                  <a:txBody>
                    <a:bodyPr/>
                    <a:lstStyle/>
                    <a:p>
                      <a:pPr algn="r" rtl="0" fontAlgn="b"/>
                      <a:r>
                        <a:rPr lang="en-GB" sz="1200" b="0" i="0" u="none" strike="noStrike">
                          <a:solidFill>
                            <a:srgbClr val="000000"/>
                          </a:solidFill>
                          <a:effectLst/>
                          <a:latin typeface="Calibri" panose="020F0502020204030204" pitchFamily="34" charset="0"/>
                        </a:rPr>
                        <a:t>255</a:t>
                      </a:r>
                    </a:p>
                  </a:txBody>
                  <a:tcPr marL="7620" marR="7620" marT="7620" marB="0" anchor="b"/>
                </a:tc>
                <a:tc>
                  <a:txBody>
                    <a:bodyPr/>
                    <a:lstStyle/>
                    <a:p>
                      <a:pPr algn="r" rtl="0" fontAlgn="b"/>
                      <a:r>
                        <a:rPr lang="en-GB" sz="1200" b="0" i="0" u="none" strike="noStrike">
                          <a:solidFill>
                            <a:srgbClr val="000000"/>
                          </a:solidFill>
                          <a:effectLst/>
                          <a:latin typeface="Calibri" panose="020F0502020204030204" pitchFamily="34" charset="0"/>
                        </a:rPr>
                        <a:t>5</a:t>
                      </a:r>
                    </a:p>
                  </a:txBody>
                  <a:tcPr marL="7620" marR="7620" marT="7620" marB="0" anchor="b"/>
                </a:tc>
                <a:tc>
                  <a:txBody>
                    <a:bodyPr/>
                    <a:lstStyle/>
                    <a:p>
                      <a:pPr algn="r" rtl="0" fontAlgn="b"/>
                      <a:r>
                        <a:rPr lang="en-GB" sz="1200" b="0" i="0" u="none" strike="noStrike">
                          <a:solidFill>
                            <a:srgbClr val="000000"/>
                          </a:solidFill>
                          <a:effectLst/>
                          <a:latin typeface="Calibri" panose="020F0502020204030204" pitchFamily="34" charset="0"/>
                        </a:rPr>
                        <a:t> 13</a:t>
                      </a:r>
                    </a:p>
                  </a:txBody>
                  <a:tcPr marL="7620" marR="7620" marT="7620" marB="0" anchor="b"/>
                </a:tc>
                <a:tc>
                  <a:txBody>
                    <a:bodyPr/>
                    <a:lstStyle/>
                    <a:p>
                      <a:pPr algn="r" rtl="0" fontAlgn="b"/>
                      <a:r>
                        <a:rPr lang="en-GB" sz="1200" b="0" i="0" u="none" strike="noStrike">
                          <a:solidFill>
                            <a:srgbClr val="000000"/>
                          </a:solidFill>
                          <a:effectLst/>
                          <a:latin typeface="Calibri" panose="020F0502020204030204" pitchFamily="34" charset="0"/>
                        </a:rPr>
                        <a:t> </a:t>
                      </a:r>
                    </a:p>
                  </a:txBody>
                  <a:tcPr marL="7620" marR="7620" marT="7620" marB="0" anchor="b"/>
                </a:tc>
                <a:tc>
                  <a:txBody>
                    <a:bodyPr/>
                    <a:lstStyle/>
                    <a:p>
                      <a:pPr algn="l" rtl="0" fontAlgn="b"/>
                      <a:r>
                        <a:rPr lang="en-GB" sz="1200" b="0" i="0" u="none" strike="noStrike">
                          <a:solidFill>
                            <a:srgbClr val="000000"/>
                          </a:solidFill>
                          <a:effectLst/>
                          <a:latin typeface="Calibri" panose="020F0502020204030204" pitchFamily="34" charset="0"/>
                        </a:rPr>
                        <a:t> </a:t>
                      </a:r>
                    </a:p>
                  </a:txBody>
                  <a:tcPr marL="7620" marR="7620" marT="7620" marB="0" anchor="b"/>
                </a:tc>
                <a:tc>
                  <a:txBody>
                    <a:bodyPr/>
                    <a:lstStyle/>
                    <a:p>
                      <a:pPr algn="r" rtl="0" fontAlgn="b"/>
                      <a:r>
                        <a:rPr lang="en-GB" sz="1200" b="0" i="0" u="none" strike="noStrike">
                          <a:solidFill>
                            <a:srgbClr val="000000"/>
                          </a:solidFill>
                          <a:effectLst/>
                          <a:latin typeface="Calibri" panose="020F0502020204030204" pitchFamily="34" charset="0"/>
                        </a:rPr>
                        <a:t>1</a:t>
                      </a:r>
                    </a:p>
                  </a:txBody>
                  <a:tcPr marL="7620" marR="7620" marT="7620" marB="0" anchor="b"/>
                </a:tc>
                <a:extLst>
                  <a:ext uri="{0D108BD9-81ED-4DB2-BD59-A6C34878D82A}">
                    <a16:rowId xmlns:a16="http://schemas.microsoft.com/office/drawing/2014/main" val="245641858"/>
                  </a:ext>
                </a:extLst>
              </a:tr>
              <a:tr h="224026">
                <a:tc>
                  <a:txBody>
                    <a:bodyPr/>
                    <a:lstStyle/>
                    <a:p>
                      <a:pPr algn="r" fontAlgn="b"/>
                      <a:r>
                        <a:rPr lang="en-GB" sz="1200" b="0" u="none" strike="noStrike">
                          <a:solidFill>
                            <a:srgbClr val="000000"/>
                          </a:solidFill>
                          <a:effectLst/>
                          <a:latin typeface="+mn-lt"/>
                        </a:rPr>
                        <a:t>Other education (includes independent schools)</a:t>
                      </a:r>
                      <a:endParaRPr lang="en-GB" sz="1200" b="0" i="1" u="none" strike="noStrike">
                        <a:solidFill>
                          <a:srgbClr val="000000"/>
                        </a:solidFill>
                        <a:effectLst/>
                        <a:latin typeface="+mn-lt"/>
                      </a:endParaRPr>
                    </a:p>
                  </a:txBody>
                  <a:tcPr marL="7620" marR="7620" marT="7620" marB="0" anchor="b"/>
                </a:tc>
                <a:tc>
                  <a:txBody>
                    <a:bodyPr/>
                    <a:lstStyle/>
                    <a:p>
                      <a:pPr algn="r" rtl="0" fontAlgn="b"/>
                      <a:r>
                        <a:rPr lang="en-GB" sz="1200" b="0" i="0" u="none" strike="noStrike">
                          <a:solidFill>
                            <a:srgbClr val="000000"/>
                          </a:solidFill>
                          <a:effectLst/>
                          <a:latin typeface="Calibri" panose="020F0502020204030204" pitchFamily="34" charset="0"/>
                        </a:rPr>
                        <a:t>61</a:t>
                      </a:r>
                    </a:p>
                  </a:txBody>
                  <a:tcPr marL="7620" marR="7620" marT="7620" marB="0" anchor="b"/>
                </a:tc>
                <a:tc>
                  <a:txBody>
                    <a:bodyPr/>
                    <a:lstStyle/>
                    <a:p>
                      <a:pPr algn="r" rtl="0" fontAlgn="b"/>
                      <a:r>
                        <a:rPr lang="en-GB" sz="1200" b="0" i="0" u="none" strike="noStrike">
                          <a:solidFill>
                            <a:srgbClr val="000000"/>
                          </a:solidFill>
                          <a:effectLst/>
                          <a:latin typeface="Calibri" panose="020F0502020204030204" pitchFamily="34" charset="0"/>
                        </a:rPr>
                        <a:t>1</a:t>
                      </a:r>
                    </a:p>
                  </a:txBody>
                  <a:tcPr marL="7620" marR="7620" marT="7620" marB="0" anchor="b"/>
                </a:tc>
                <a:tc>
                  <a:txBody>
                    <a:bodyPr/>
                    <a:lstStyle/>
                    <a:p>
                      <a:pPr algn="r" rtl="0" fontAlgn="b"/>
                      <a:r>
                        <a:rPr lang="en-GB" sz="1200" b="0" i="0" u="none" strike="noStrike">
                          <a:solidFill>
                            <a:srgbClr val="000000"/>
                          </a:solidFill>
                          <a:effectLst/>
                          <a:latin typeface="Calibri" panose="020F0502020204030204" pitchFamily="34" charset="0"/>
                        </a:rPr>
                        <a:t> 1</a:t>
                      </a:r>
                    </a:p>
                  </a:txBody>
                  <a:tcPr marL="7620" marR="7620" marT="7620" marB="0" anchor="b"/>
                </a:tc>
                <a:tc>
                  <a:txBody>
                    <a:bodyPr/>
                    <a:lstStyle/>
                    <a:p>
                      <a:pPr algn="r" rtl="0" fontAlgn="b"/>
                      <a:r>
                        <a:rPr lang="en-GB" sz="1200" b="0" i="0" u="none" strike="noStrike">
                          <a:solidFill>
                            <a:srgbClr val="000000"/>
                          </a:solidFill>
                          <a:effectLst/>
                          <a:latin typeface="Calibri" panose="020F0502020204030204" pitchFamily="34" charset="0"/>
                        </a:rPr>
                        <a:t>67</a:t>
                      </a:r>
                    </a:p>
                  </a:txBody>
                  <a:tcPr marL="7620" marR="7620" marT="7620" marB="0" anchor="b"/>
                </a:tc>
                <a:tc>
                  <a:txBody>
                    <a:bodyPr/>
                    <a:lstStyle/>
                    <a:p>
                      <a:pPr algn="r" rtl="0" fontAlgn="b"/>
                      <a:r>
                        <a:rPr lang="en-GB" sz="1200" b="0" i="0" u="none" strike="noStrike">
                          <a:solidFill>
                            <a:srgbClr val="000000"/>
                          </a:solidFill>
                          <a:effectLst/>
                          <a:latin typeface="Calibri" panose="020F0502020204030204" pitchFamily="34" charset="0"/>
                        </a:rPr>
                        <a:t>1</a:t>
                      </a:r>
                    </a:p>
                  </a:txBody>
                  <a:tcPr marL="7620" marR="7620" marT="7620" marB="0" anchor="b"/>
                </a:tc>
                <a:tc>
                  <a:txBody>
                    <a:bodyPr/>
                    <a:lstStyle/>
                    <a:p>
                      <a:pPr algn="r" rtl="0" fontAlgn="b"/>
                      <a:r>
                        <a:rPr lang="en-GB" sz="1200" b="0" i="0" u="none" strike="noStrike">
                          <a:solidFill>
                            <a:srgbClr val="000000"/>
                          </a:solidFill>
                          <a:effectLst/>
                          <a:latin typeface="Calibri" panose="020F0502020204030204" pitchFamily="34" charset="0"/>
                        </a:rPr>
                        <a:t>3</a:t>
                      </a:r>
                    </a:p>
                  </a:txBody>
                  <a:tcPr marL="7620" marR="7620" marT="7620" marB="0" anchor="b"/>
                </a:tc>
                <a:extLst>
                  <a:ext uri="{0D108BD9-81ED-4DB2-BD59-A6C34878D82A}">
                    <a16:rowId xmlns:a16="http://schemas.microsoft.com/office/drawing/2014/main" val="960364673"/>
                  </a:ext>
                </a:extLst>
              </a:tr>
              <a:tr h="224026">
                <a:tc>
                  <a:txBody>
                    <a:bodyPr/>
                    <a:lstStyle/>
                    <a:p>
                      <a:pPr algn="l" fontAlgn="b"/>
                      <a:r>
                        <a:rPr lang="en-GB" sz="1200" b="1" u="none" strike="noStrike">
                          <a:solidFill>
                            <a:srgbClr val="44546A"/>
                          </a:solidFill>
                          <a:effectLst/>
                          <a:latin typeface="+mn-lt"/>
                        </a:rPr>
                        <a:t>Apprenticeship</a:t>
                      </a:r>
                      <a:endParaRPr lang="en-GB" sz="1200" b="1" i="0" u="none" strike="noStrike">
                        <a:solidFill>
                          <a:srgbClr val="44546A"/>
                        </a:solidFill>
                        <a:effectLst/>
                        <a:latin typeface="+mn-lt"/>
                      </a:endParaRPr>
                    </a:p>
                  </a:txBody>
                  <a:tcPr marL="7620" marR="7620" marT="7620" marB="0" anchor="b"/>
                </a:tc>
                <a:tc>
                  <a:txBody>
                    <a:bodyPr/>
                    <a:lstStyle/>
                    <a:p>
                      <a:pPr algn="r" rtl="0" fontAlgn="b"/>
                      <a:r>
                        <a:rPr lang="en-GB" sz="1200" b="1" i="0" u="none" strike="noStrike">
                          <a:solidFill>
                            <a:srgbClr val="44546A"/>
                          </a:solidFill>
                          <a:effectLst/>
                          <a:latin typeface="Calibri" panose="020F0502020204030204" pitchFamily="34" charset="0"/>
                        </a:rPr>
                        <a:t>122</a:t>
                      </a:r>
                    </a:p>
                  </a:txBody>
                  <a:tcPr marL="7620" marR="7620" marT="7620" marB="0" anchor="b"/>
                </a:tc>
                <a:tc>
                  <a:txBody>
                    <a:bodyPr/>
                    <a:lstStyle/>
                    <a:p>
                      <a:pPr algn="r" rtl="0" fontAlgn="b"/>
                      <a:r>
                        <a:rPr lang="en-GB" sz="1200" b="1" i="0" u="none" strike="noStrike">
                          <a:solidFill>
                            <a:srgbClr val="44546A"/>
                          </a:solidFill>
                          <a:effectLst/>
                          <a:latin typeface="Calibri" panose="020F0502020204030204" pitchFamily="34" charset="0"/>
                        </a:rPr>
                        <a:t>2</a:t>
                      </a:r>
                    </a:p>
                  </a:txBody>
                  <a:tcPr marL="7620" marR="7620" marT="7620" marB="0" anchor="b"/>
                </a:tc>
                <a:tc>
                  <a:txBody>
                    <a:bodyPr/>
                    <a:lstStyle/>
                    <a:p>
                      <a:pPr algn="r" rtl="0" fontAlgn="b"/>
                      <a:r>
                        <a:rPr lang="en-GB" sz="1200" b="1" i="0" u="none" strike="noStrike">
                          <a:solidFill>
                            <a:srgbClr val="44546A"/>
                          </a:solidFill>
                          <a:effectLst/>
                          <a:latin typeface="Calibri" panose="020F0502020204030204" pitchFamily="34" charset="0"/>
                        </a:rPr>
                        <a:t> 4</a:t>
                      </a:r>
                    </a:p>
                  </a:txBody>
                  <a:tcPr marL="7620" marR="7620" marT="7620" marB="0" anchor="b"/>
                </a:tc>
                <a:tc>
                  <a:txBody>
                    <a:bodyPr/>
                    <a:lstStyle/>
                    <a:p>
                      <a:pPr algn="r" rtl="0" fontAlgn="b"/>
                      <a:r>
                        <a:rPr lang="en-GB" sz="1200" b="1" i="0" u="none" strike="noStrike">
                          <a:solidFill>
                            <a:srgbClr val="44546A"/>
                          </a:solidFill>
                          <a:effectLst/>
                          <a:latin typeface="Calibri" panose="020F0502020204030204" pitchFamily="34" charset="0"/>
                        </a:rPr>
                        <a:t>256</a:t>
                      </a:r>
                    </a:p>
                  </a:txBody>
                  <a:tcPr marL="7620" marR="7620" marT="7620" marB="0" anchor="b"/>
                </a:tc>
                <a:tc>
                  <a:txBody>
                    <a:bodyPr/>
                    <a:lstStyle/>
                    <a:p>
                      <a:pPr algn="r" rtl="0" fontAlgn="b"/>
                      <a:r>
                        <a:rPr lang="en-GB" sz="1200" b="1" i="0" u="none" strike="noStrike">
                          <a:solidFill>
                            <a:srgbClr val="44546A"/>
                          </a:solidFill>
                          <a:effectLst/>
                          <a:latin typeface="Calibri" panose="020F0502020204030204" pitchFamily="34" charset="0"/>
                        </a:rPr>
                        <a:t>6</a:t>
                      </a:r>
                    </a:p>
                  </a:txBody>
                  <a:tcPr marL="7620" marR="7620" marT="7620" marB="0" anchor="b"/>
                </a:tc>
                <a:tc>
                  <a:txBody>
                    <a:bodyPr/>
                    <a:lstStyle/>
                    <a:p>
                      <a:pPr algn="r" rtl="0" fontAlgn="b"/>
                      <a:r>
                        <a:rPr lang="en-GB" sz="1200" b="1" i="0" u="none" strike="noStrike">
                          <a:solidFill>
                            <a:srgbClr val="44546A"/>
                          </a:solidFill>
                          <a:effectLst/>
                          <a:latin typeface="Calibri" panose="020F0502020204030204" pitchFamily="34" charset="0"/>
                        </a:rPr>
                        <a:t>8</a:t>
                      </a:r>
                    </a:p>
                  </a:txBody>
                  <a:tcPr marL="7620" marR="7620" marT="7620" marB="0" anchor="b"/>
                </a:tc>
                <a:extLst>
                  <a:ext uri="{0D108BD9-81ED-4DB2-BD59-A6C34878D82A}">
                    <a16:rowId xmlns:a16="http://schemas.microsoft.com/office/drawing/2014/main" val="13224625"/>
                  </a:ext>
                </a:extLst>
              </a:tr>
              <a:tr h="224026">
                <a:tc>
                  <a:txBody>
                    <a:bodyPr/>
                    <a:lstStyle/>
                    <a:p>
                      <a:pPr algn="l" fontAlgn="b"/>
                      <a:r>
                        <a:rPr lang="en-GB" sz="1200" b="1" u="none" strike="noStrike">
                          <a:solidFill>
                            <a:srgbClr val="44546A"/>
                          </a:solidFill>
                          <a:effectLst/>
                          <a:latin typeface="+mn-lt"/>
                        </a:rPr>
                        <a:t>Employment</a:t>
                      </a:r>
                      <a:endParaRPr lang="en-GB" sz="1200" b="1" i="0" u="none" strike="noStrike">
                        <a:solidFill>
                          <a:srgbClr val="44546A"/>
                        </a:solidFill>
                        <a:effectLst/>
                        <a:latin typeface="+mn-lt"/>
                      </a:endParaRPr>
                    </a:p>
                  </a:txBody>
                  <a:tcPr marL="7620" marR="7620" marT="7620" marB="0" anchor="b"/>
                </a:tc>
                <a:tc>
                  <a:txBody>
                    <a:bodyPr/>
                    <a:lstStyle/>
                    <a:p>
                      <a:pPr algn="r" rtl="0" fontAlgn="b"/>
                      <a:r>
                        <a:rPr lang="en-GB" sz="1200" b="1" i="0" u="none" strike="noStrike">
                          <a:solidFill>
                            <a:srgbClr val="44546A"/>
                          </a:solidFill>
                          <a:effectLst/>
                          <a:latin typeface="Calibri" panose="020F0502020204030204" pitchFamily="34" charset="0"/>
                        </a:rPr>
                        <a:t>103</a:t>
                      </a:r>
                    </a:p>
                  </a:txBody>
                  <a:tcPr marL="7620" marR="7620" marT="7620" marB="0" anchor="b"/>
                </a:tc>
                <a:tc>
                  <a:txBody>
                    <a:bodyPr/>
                    <a:lstStyle/>
                    <a:p>
                      <a:pPr algn="r" rtl="0" fontAlgn="b"/>
                      <a:r>
                        <a:rPr lang="en-GB" sz="1200" b="1" i="0" u="none" strike="noStrike">
                          <a:solidFill>
                            <a:srgbClr val="44546A"/>
                          </a:solidFill>
                          <a:effectLst/>
                          <a:latin typeface="Calibri" panose="020F0502020204030204" pitchFamily="34" charset="0"/>
                        </a:rPr>
                        <a:t>2</a:t>
                      </a:r>
                    </a:p>
                  </a:txBody>
                  <a:tcPr marL="7620" marR="7620" marT="7620" marB="0" anchor="b"/>
                </a:tc>
                <a:tc>
                  <a:txBody>
                    <a:bodyPr/>
                    <a:lstStyle/>
                    <a:p>
                      <a:pPr algn="r" rtl="0" fontAlgn="b"/>
                      <a:r>
                        <a:rPr lang="en-GB" sz="1200" b="1" i="0" u="none" strike="noStrike">
                          <a:solidFill>
                            <a:srgbClr val="44546A"/>
                          </a:solidFill>
                          <a:effectLst/>
                          <a:latin typeface="Calibri" panose="020F0502020204030204" pitchFamily="34" charset="0"/>
                        </a:rPr>
                        <a:t> 3</a:t>
                      </a:r>
                    </a:p>
                  </a:txBody>
                  <a:tcPr marL="7620" marR="7620" marT="7620" marB="0" anchor="b"/>
                </a:tc>
                <a:tc>
                  <a:txBody>
                    <a:bodyPr/>
                    <a:lstStyle/>
                    <a:p>
                      <a:pPr algn="r" rtl="0" fontAlgn="b"/>
                      <a:r>
                        <a:rPr lang="en-GB" sz="1200" b="1" i="0" u="none" strike="noStrike">
                          <a:solidFill>
                            <a:srgbClr val="44546A"/>
                          </a:solidFill>
                          <a:effectLst/>
                          <a:latin typeface="Calibri" panose="020F0502020204030204" pitchFamily="34" charset="0"/>
                        </a:rPr>
                        <a:t>1,116</a:t>
                      </a:r>
                    </a:p>
                  </a:txBody>
                  <a:tcPr marL="7620" marR="7620" marT="7620" marB="0" anchor="b"/>
                </a:tc>
                <a:tc>
                  <a:txBody>
                    <a:bodyPr/>
                    <a:lstStyle/>
                    <a:p>
                      <a:pPr algn="r" rtl="0" fontAlgn="b"/>
                      <a:r>
                        <a:rPr lang="en-GB" sz="1200" b="1" i="0" u="none" strike="noStrike">
                          <a:solidFill>
                            <a:srgbClr val="44546A"/>
                          </a:solidFill>
                          <a:effectLst/>
                          <a:latin typeface="Calibri" panose="020F0502020204030204" pitchFamily="34" charset="0"/>
                        </a:rPr>
                        <a:t>24</a:t>
                      </a:r>
                    </a:p>
                  </a:txBody>
                  <a:tcPr marL="7620" marR="7620" marT="7620" marB="0" anchor="b"/>
                </a:tc>
                <a:tc>
                  <a:txBody>
                    <a:bodyPr/>
                    <a:lstStyle/>
                    <a:p>
                      <a:pPr algn="r" rtl="0" fontAlgn="b"/>
                      <a:r>
                        <a:rPr lang="en-GB" sz="1200" b="1" i="0" u="none" strike="noStrike">
                          <a:solidFill>
                            <a:srgbClr val="44546A"/>
                          </a:solidFill>
                          <a:effectLst/>
                          <a:latin typeface="Calibri" panose="020F0502020204030204" pitchFamily="34" charset="0"/>
                        </a:rPr>
                        <a:t>24</a:t>
                      </a:r>
                    </a:p>
                  </a:txBody>
                  <a:tcPr marL="7620" marR="7620" marT="7620" marB="0" anchor="b"/>
                </a:tc>
                <a:extLst>
                  <a:ext uri="{0D108BD9-81ED-4DB2-BD59-A6C34878D82A}">
                    <a16:rowId xmlns:a16="http://schemas.microsoft.com/office/drawing/2014/main" val="4067312596"/>
                  </a:ext>
                </a:extLst>
              </a:tr>
              <a:tr h="224026">
                <a:tc>
                  <a:txBody>
                    <a:bodyPr/>
                    <a:lstStyle/>
                    <a:p>
                      <a:pPr algn="l" fontAlgn="b"/>
                      <a:r>
                        <a:rPr lang="en-GB" sz="1200" b="1" u="none" strike="noStrike">
                          <a:solidFill>
                            <a:srgbClr val="000000"/>
                          </a:solidFill>
                          <a:effectLst/>
                          <a:latin typeface="+mn-lt"/>
                        </a:rPr>
                        <a:t>Not a sustained desination</a:t>
                      </a:r>
                      <a:endParaRPr lang="en-GB" sz="1200" b="1" i="0" u="none" strike="noStrike">
                        <a:solidFill>
                          <a:srgbClr val="000000"/>
                        </a:solidFill>
                        <a:effectLst/>
                        <a:latin typeface="+mn-lt"/>
                      </a:endParaRPr>
                    </a:p>
                  </a:txBody>
                  <a:tcPr marL="7620" marR="7620" marT="7620" marB="0" anchor="b"/>
                </a:tc>
                <a:tc>
                  <a:txBody>
                    <a:bodyPr/>
                    <a:lstStyle/>
                    <a:p>
                      <a:pPr algn="r" rtl="0" fontAlgn="b"/>
                      <a:r>
                        <a:rPr lang="en-GB" sz="1200" b="1" i="0" u="none" strike="noStrike">
                          <a:solidFill>
                            <a:srgbClr val="000000"/>
                          </a:solidFill>
                          <a:effectLst/>
                          <a:latin typeface="Calibri" panose="020F0502020204030204" pitchFamily="34" charset="0"/>
                        </a:rPr>
                        <a:t>162</a:t>
                      </a:r>
                    </a:p>
                  </a:txBody>
                  <a:tcPr marL="7620" marR="7620" marT="7620" marB="0" anchor="b"/>
                </a:tc>
                <a:tc>
                  <a:txBody>
                    <a:bodyPr/>
                    <a:lstStyle/>
                    <a:p>
                      <a:pPr algn="r" rtl="0" fontAlgn="b"/>
                      <a:r>
                        <a:rPr lang="en-GB" sz="1200" b="1" i="0" u="none" strike="noStrike">
                          <a:solidFill>
                            <a:srgbClr val="000000"/>
                          </a:solidFill>
                          <a:effectLst/>
                          <a:latin typeface="Calibri" panose="020F0502020204030204" pitchFamily="34" charset="0"/>
                        </a:rPr>
                        <a:t>3</a:t>
                      </a:r>
                    </a:p>
                  </a:txBody>
                  <a:tcPr marL="7620" marR="7620" marT="7620" marB="0" anchor="b"/>
                </a:tc>
                <a:tc>
                  <a:txBody>
                    <a:bodyPr/>
                    <a:lstStyle/>
                    <a:p>
                      <a:pPr algn="r" rtl="0" fontAlgn="b"/>
                      <a:r>
                        <a:rPr lang="en-GB" sz="1200" b="1" i="0" u="none" strike="noStrike">
                          <a:solidFill>
                            <a:srgbClr val="000000"/>
                          </a:solidFill>
                          <a:effectLst/>
                          <a:latin typeface="Calibri" panose="020F0502020204030204" pitchFamily="34" charset="0"/>
                        </a:rPr>
                        <a:t> 5</a:t>
                      </a:r>
                    </a:p>
                  </a:txBody>
                  <a:tcPr marL="7620" marR="7620" marT="7620" marB="0" anchor="b"/>
                </a:tc>
                <a:tc>
                  <a:txBody>
                    <a:bodyPr/>
                    <a:lstStyle/>
                    <a:p>
                      <a:pPr algn="r" rtl="0" fontAlgn="b"/>
                      <a:r>
                        <a:rPr lang="en-GB" sz="1200" b="1" i="0" u="none" strike="noStrike">
                          <a:solidFill>
                            <a:srgbClr val="000000"/>
                          </a:solidFill>
                          <a:effectLst/>
                          <a:latin typeface="Calibri" panose="020F0502020204030204" pitchFamily="34" charset="0"/>
                        </a:rPr>
                        <a:t>394</a:t>
                      </a:r>
                    </a:p>
                  </a:txBody>
                  <a:tcPr marL="7620" marR="7620" marT="7620" marB="0" anchor="b"/>
                </a:tc>
                <a:tc>
                  <a:txBody>
                    <a:bodyPr/>
                    <a:lstStyle/>
                    <a:p>
                      <a:pPr algn="r" rtl="0" fontAlgn="b"/>
                      <a:r>
                        <a:rPr lang="en-GB" sz="1200" b="1" i="0" u="none" strike="noStrike">
                          <a:solidFill>
                            <a:srgbClr val="000000"/>
                          </a:solidFill>
                          <a:effectLst/>
                          <a:latin typeface="Calibri" panose="020F0502020204030204" pitchFamily="34" charset="0"/>
                        </a:rPr>
                        <a:t>9</a:t>
                      </a:r>
                    </a:p>
                  </a:txBody>
                  <a:tcPr marL="7620" marR="7620" marT="7620" marB="0" anchor="b"/>
                </a:tc>
                <a:tc>
                  <a:txBody>
                    <a:bodyPr/>
                    <a:lstStyle/>
                    <a:p>
                      <a:pPr algn="r" rtl="0" fontAlgn="b"/>
                      <a:r>
                        <a:rPr lang="en-GB" sz="1200" b="1" i="0" u="none" strike="noStrike">
                          <a:solidFill>
                            <a:srgbClr val="000000"/>
                          </a:solidFill>
                          <a:effectLst/>
                          <a:latin typeface="Calibri" panose="020F0502020204030204" pitchFamily="34" charset="0"/>
                        </a:rPr>
                        <a:t>13</a:t>
                      </a:r>
                    </a:p>
                  </a:txBody>
                  <a:tcPr marL="7620" marR="7620" marT="7620" marB="0" anchor="b"/>
                </a:tc>
                <a:extLst>
                  <a:ext uri="{0D108BD9-81ED-4DB2-BD59-A6C34878D82A}">
                    <a16:rowId xmlns:a16="http://schemas.microsoft.com/office/drawing/2014/main" val="3333759655"/>
                  </a:ext>
                </a:extLst>
              </a:tr>
              <a:tr h="224026">
                <a:tc>
                  <a:txBody>
                    <a:bodyPr/>
                    <a:lstStyle/>
                    <a:p>
                      <a:pPr algn="l" fontAlgn="b"/>
                      <a:r>
                        <a:rPr lang="en-GB" sz="1200" b="1" u="none" strike="noStrike" dirty="0">
                          <a:solidFill>
                            <a:srgbClr val="000000"/>
                          </a:solidFill>
                          <a:effectLst/>
                          <a:latin typeface="+mn-lt"/>
                        </a:rPr>
                        <a:t>Unknown</a:t>
                      </a:r>
                      <a:endParaRPr lang="en-GB" sz="1200" b="1" i="0" u="none" strike="noStrike" dirty="0">
                        <a:solidFill>
                          <a:srgbClr val="000000"/>
                        </a:solidFill>
                        <a:effectLst/>
                        <a:latin typeface="+mn-lt"/>
                      </a:endParaRPr>
                    </a:p>
                  </a:txBody>
                  <a:tcPr marL="7620" marR="7620" marT="7620" marB="0" anchor="b"/>
                </a:tc>
                <a:tc>
                  <a:txBody>
                    <a:bodyPr/>
                    <a:lstStyle/>
                    <a:p>
                      <a:pPr algn="r" rtl="0" fontAlgn="b"/>
                      <a:r>
                        <a:rPr lang="en-GB" sz="1200" b="1" i="0" u="none" strike="noStrike">
                          <a:solidFill>
                            <a:srgbClr val="000000"/>
                          </a:solidFill>
                          <a:effectLst/>
                          <a:latin typeface="Calibri" panose="020F0502020204030204" pitchFamily="34" charset="0"/>
                        </a:rPr>
                        <a:t>63</a:t>
                      </a:r>
                    </a:p>
                  </a:txBody>
                  <a:tcPr marL="7620" marR="7620" marT="7620" marB="0" anchor="b"/>
                </a:tc>
                <a:tc>
                  <a:txBody>
                    <a:bodyPr/>
                    <a:lstStyle/>
                    <a:p>
                      <a:pPr algn="r" rtl="0" fontAlgn="b"/>
                      <a:r>
                        <a:rPr lang="en-GB" sz="1200" b="1" i="0" u="none" strike="noStrike">
                          <a:solidFill>
                            <a:srgbClr val="000000"/>
                          </a:solidFill>
                          <a:effectLst/>
                          <a:latin typeface="Calibri" panose="020F0502020204030204" pitchFamily="34" charset="0"/>
                        </a:rPr>
                        <a:t>1</a:t>
                      </a:r>
                    </a:p>
                  </a:txBody>
                  <a:tcPr marL="7620" marR="7620" marT="7620" marB="0" anchor="b"/>
                </a:tc>
                <a:tc>
                  <a:txBody>
                    <a:bodyPr/>
                    <a:lstStyle/>
                    <a:p>
                      <a:pPr algn="r" rtl="0" fontAlgn="b"/>
                      <a:r>
                        <a:rPr lang="en-GB" sz="1200" b="1" i="0" u="none" strike="noStrike">
                          <a:solidFill>
                            <a:srgbClr val="000000"/>
                          </a:solidFill>
                          <a:effectLst/>
                          <a:latin typeface="Calibri" panose="020F0502020204030204" pitchFamily="34" charset="0"/>
                        </a:rPr>
                        <a:t> 1</a:t>
                      </a:r>
                    </a:p>
                  </a:txBody>
                  <a:tcPr marL="7620" marR="7620" marT="7620" marB="0" anchor="b"/>
                </a:tc>
                <a:tc>
                  <a:txBody>
                    <a:bodyPr/>
                    <a:lstStyle/>
                    <a:p>
                      <a:pPr algn="r" rtl="0" fontAlgn="b"/>
                      <a:r>
                        <a:rPr lang="en-GB" sz="1200" b="1" i="0" u="none" strike="noStrike">
                          <a:solidFill>
                            <a:srgbClr val="000000"/>
                          </a:solidFill>
                          <a:effectLst/>
                          <a:latin typeface="Calibri" panose="020F0502020204030204" pitchFamily="34" charset="0"/>
                        </a:rPr>
                        <a:t>204</a:t>
                      </a:r>
                    </a:p>
                  </a:txBody>
                  <a:tcPr marL="7620" marR="7620" marT="7620" marB="0" anchor="b"/>
                </a:tc>
                <a:tc>
                  <a:txBody>
                    <a:bodyPr/>
                    <a:lstStyle/>
                    <a:p>
                      <a:pPr algn="r" rtl="0" fontAlgn="b"/>
                      <a:r>
                        <a:rPr lang="en-GB" sz="1200" b="1" i="0" u="none" strike="noStrike">
                          <a:solidFill>
                            <a:srgbClr val="000000"/>
                          </a:solidFill>
                          <a:effectLst/>
                          <a:latin typeface="Calibri" panose="020F0502020204030204" pitchFamily="34" charset="0"/>
                        </a:rPr>
                        <a:t>4</a:t>
                      </a:r>
                    </a:p>
                  </a:txBody>
                  <a:tcPr marL="7620" marR="7620" marT="7620" marB="0" anchor="b"/>
                </a:tc>
                <a:tc>
                  <a:txBody>
                    <a:bodyPr/>
                    <a:lstStyle/>
                    <a:p>
                      <a:pPr algn="r" rtl="0" fontAlgn="b"/>
                      <a:r>
                        <a:rPr lang="en-GB" sz="1200" b="1" i="0" u="none" strike="noStrike" dirty="0">
                          <a:solidFill>
                            <a:srgbClr val="000000"/>
                          </a:solidFill>
                          <a:effectLst/>
                          <a:latin typeface="Calibri" panose="020F0502020204030204" pitchFamily="34" charset="0"/>
                        </a:rPr>
                        <a:t>6</a:t>
                      </a:r>
                    </a:p>
                  </a:txBody>
                  <a:tcPr marL="7620" marR="7620" marT="7620" marB="0" anchor="b"/>
                </a:tc>
                <a:extLst>
                  <a:ext uri="{0D108BD9-81ED-4DB2-BD59-A6C34878D82A}">
                    <a16:rowId xmlns:a16="http://schemas.microsoft.com/office/drawing/2014/main" val="891581261"/>
                  </a:ext>
                </a:extLst>
              </a:tr>
            </a:tbl>
          </a:graphicData>
        </a:graphic>
      </p:graphicFrame>
      <p:sp>
        <p:nvSpPr>
          <p:cNvPr id="7" name="TextBox 6">
            <a:extLst>
              <a:ext uri="{FF2B5EF4-FFF2-40B4-BE49-F238E27FC236}">
                <a16:creationId xmlns:a16="http://schemas.microsoft.com/office/drawing/2014/main" id="{ECAF190F-A4B3-400D-A120-8BFEAB2439DF}"/>
              </a:ext>
            </a:extLst>
          </p:cNvPr>
          <p:cNvSpPr txBox="1"/>
          <p:nvPr/>
        </p:nvSpPr>
        <p:spPr>
          <a:xfrm>
            <a:off x="177954" y="5095122"/>
            <a:ext cx="8487359" cy="646331"/>
          </a:xfrm>
          <a:prstGeom prst="rect">
            <a:avLst/>
          </a:prstGeom>
          <a:noFill/>
        </p:spPr>
        <p:txBody>
          <a:bodyPr wrap="square">
            <a:spAutoFit/>
          </a:bodyPr>
          <a:lstStyle/>
          <a:p>
            <a:r>
              <a:rPr lang="en-GB" sz="1200" b="0" i="0" u="sng" strike="noStrike" dirty="0">
                <a:effectLst/>
              </a:rPr>
              <a:t>Source: </a:t>
            </a:r>
            <a:r>
              <a:rPr lang="en-GB" sz="1200" b="0" i="0" u="sng" strike="noStrike" dirty="0">
                <a:solidFill>
                  <a:srgbClr val="009FE3"/>
                </a:solidFill>
                <a:effectLst/>
                <a:hlinkClick r:id="rId2"/>
              </a:rPr>
              <a:t>Key stage 4 destination measures, Academic Year 2019/20 – Explore education statistics – GOV.UK (explore-education-statistics.service.gov.uk)</a:t>
            </a:r>
            <a:r>
              <a:rPr lang="en-GB" sz="1200" dirty="0">
                <a:hlinkClick r:id="rId2"/>
              </a:rPr>
              <a:t> </a:t>
            </a:r>
            <a:r>
              <a:rPr lang="en-GB" sz="1200" dirty="0"/>
              <a:t>and </a:t>
            </a:r>
            <a:r>
              <a:rPr lang="en-GB" sz="1200" b="0" i="0" u="sng" strike="noStrike" dirty="0">
                <a:solidFill>
                  <a:srgbClr val="0563C1"/>
                </a:solidFill>
                <a:effectLst/>
                <a:hlinkClick r:id="rId3"/>
              </a:rPr>
              <a:t>16-18 destination measures, Academic Year 2019/20 – Explore education statistics – GOV.UK (explore-education-statistics.service.gov.uk)</a:t>
            </a:r>
            <a:r>
              <a:rPr lang="en-GB" sz="1200" dirty="0">
                <a:hlinkClick r:id="rId3"/>
              </a:rPr>
              <a:t> </a:t>
            </a:r>
            <a:endParaRPr lang="en-GB" sz="1200" dirty="0"/>
          </a:p>
        </p:txBody>
      </p:sp>
    </p:spTree>
    <p:extLst>
      <p:ext uri="{BB962C8B-B14F-4D97-AF65-F5344CB8AC3E}">
        <p14:creationId xmlns:p14="http://schemas.microsoft.com/office/powerpoint/2010/main" val="41783339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D4D15-8587-46C5-95F2-174F560EED13}"/>
              </a:ext>
            </a:extLst>
          </p:cNvPr>
          <p:cNvSpPr>
            <a:spLocks noGrp="1"/>
          </p:cNvSpPr>
          <p:nvPr>
            <p:ph type="title"/>
          </p:nvPr>
        </p:nvSpPr>
        <p:spPr>
          <a:xfrm>
            <a:off x="83976" y="130629"/>
            <a:ext cx="8640147" cy="936368"/>
          </a:xfrm>
        </p:spPr>
        <p:txBody>
          <a:bodyPr>
            <a:normAutofit/>
          </a:bodyPr>
          <a:lstStyle/>
          <a:p>
            <a:r>
              <a:rPr lang="en-GB" sz="2400" b="1">
                <a:solidFill>
                  <a:schemeClr val="accent6"/>
                </a:solidFill>
              </a:rPr>
              <a:t>What are Buckinghamshire’s apprenticeship take-up levels? </a:t>
            </a:r>
            <a:endParaRPr lang="en-GB" sz="3200"/>
          </a:p>
        </p:txBody>
      </p:sp>
      <p:graphicFrame>
        <p:nvGraphicFramePr>
          <p:cNvPr id="3" name="Table 3">
            <a:extLst>
              <a:ext uri="{FF2B5EF4-FFF2-40B4-BE49-F238E27FC236}">
                <a16:creationId xmlns:a16="http://schemas.microsoft.com/office/drawing/2014/main" id="{6191FB12-827E-4892-8781-02DAEABB3AE2}"/>
              </a:ext>
            </a:extLst>
          </p:cNvPr>
          <p:cNvGraphicFramePr>
            <a:graphicFrameLocks noGrp="1"/>
          </p:cNvGraphicFramePr>
          <p:nvPr>
            <p:extLst>
              <p:ext uri="{D42A27DB-BD31-4B8C-83A1-F6EECF244321}">
                <p14:modId xmlns:p14="http://schemas.microsoft.com/office/powerpoint/2010/main" val="4057845217"/>
              </p:ext>
            </p:extLst>
          </p:nvPr>
        </p:nvGraphicFramePr>
        <p:xfrm>
          <a:off x="236374" y="1111130"/>
          <a:ext cx="5526746" cy="1294576"/>
        </p:xfrm>
        <a:graphic>
          <a:graphicData uri="http://schemas.openxmlformats.org/drawingml/2006/table">
            <a:tbl>
              <a:tblPr firstRow="1" bandRow="1">
                <a:tableStyleId>{93296810-A885-4BE3-A3E7-6D5BEEA58F35}</a:tableStyleId>
              </a:tblPr>
              <a:tblGrid>
                <a:gridCol w="1108583">
                  <a:extLst>
                    <a:ext uri="{9D8B030D-6E8A-4147-A177-3AD203B41FA5}">
                      <a16:colId xmlns:a16="http://schemas.microsoft.com/office/drawing/2014/main" val="1821738862"/>
                    </a:ext>
                  </a:extLst>
                </a:gridCol>
                <a:gridCol w="575627">
                  <a:extLst>
                    <a:ext uri="{9D8B030D-6E8A-4147-A177-3AD203B41FA5}">
                      <a16:colId xmlns:a16="http://schemas.microsoft.com/office/drawing/2014/main" val="158865290"/>
                    </a:ext>
                  </a:extLst>
                </a:gridCol>
                <a:gridCol w="575627">
                  <a:extLst>
                    <a:ext uri="{9D8B030D-6E8A-4147-A177-3AD203B41FA5}">
                      <a16:colId xmlns:a16="http://schemas.microsoft.com/office/drawing/2014/main" val="484272441"/>
                    </a:ext>
                  </a:extLst>
                </a:gridCol>
                <a:gridCol w="575627">
                  <a:extLst>
                    <a:ext uri="{9D8B030D-6E8A-4147-A177-3AD203B41FA5}">
                      <a16:colId xmlns:a16="http://schemas.microsoft.com/office/drawing/2014/main" val="859755696"/>
                    </a:ext>
                  </a:extLst>
                </a:gridCol>
                <a:gridCol w="575627">
                  <a:extLst>
                    <a:ext uri="{9D8B030D-6E8A-4147-A177-3AD203B41FA5}">
                      <a16:colId xmlns:a16="http://schemas.microsoft.com/office/drawing/2014/main" val="3906236570"/>
                    </a:ext>
                  </a:extLst>
                </a:gridCol>
                <a:gridCol w="684879">
                  <a:extLst>
                    <a:ext uri="{9D8B030D-6E8A-4147-A177-3AD203B41FA5}">
                      <a16:colId xmlns:a16="http://schemas.microsoft.com/office/drawing/2014/main" val="812835284"/>
                    </a:ext>
                  </a:extLst>
                </a:gridCol>
                <a:gridCol w="1430776">
                  <a:extLst>
                    <a:ext uri="{9D8B030D-6E8A-4147-A177-3AD203B41FA5}">
                      <a16:colId xmlns:a16="http://schemas.microsoft.com/office/drawing/2014/main" val="1269438233"/>
                    </a:ext>
                  </a:extLst>
                </a:gridCol>
              </a:tblGrid>
              <a:tr h="310226">
                <a:tc>
                  <a:txBody>
                    <a:bodyPr/>
                    <a:lstStyle/>
                    <a:p>
                      <a:pPr algn="l" fontAlgn="b"/>
                      <a:endParaRPr lang="en-GB" sz="1200" b="0" i="0" u="none" strike="noStrike" dirty="0">
                        <a:solidFill>
                          <a:srgbClr val="000000"/>
                        </a:solidFill>
                        <a:effectLst/>
                        <a:latin typeface="Calibri" panose="020F0502020204030204" pitchFamily="34" charset="0"/>
                      </a:endParaRPr>
                    </a:p>
                  </a:txBody>
                  <a:tcPr marL="7620" marR="7620" marT="7620" marB="0" anchor="b">
                    <a:solidFill>
                      <a:schemeClr val="accent6"/>
                    </a:solidFill>
                  </a:tcPr>
                </a:tc>
                <a:tc gridSpan="5">
                  <a:txBody>
                    <a:bodyPr/>
                    <a:lstStyle/>
                    <a:p>
                      <a:pPr algn="ctr" fontAlgn="ctr"/>
                      <a:r>
                        <a:rPr lang="en-GB" sz="1200" b="0" i="0" u="none" strike="noStrike" dirty="0">
                          <a:solidFill>
                            <a:srgbClr val="FFFFFF"/>
                          </a:solidFill>
                          <a:effectLst/>
                          <a:latin typeface="Calibri" panose="020F0502020204030204" pitchFamily="34" charset="0"/>
                        </a:rPr>
                        <a:t>Number of apprenticeship starts</a:t>
                      </a:r>
                    </a:p>
                  </a:txBody>
                  <a:tcPr marL="7620" marR="7620" marT="7620" marB="0" anchor="ctr">
                    <a:solidFill>
                      <a:schemeClr val="accent6"/>
                    </a:solidFill>
                  </a:tcPr>
                </a:tc>
                <a:tc hMerge="1">
                  <a:txBody>
                    <a:bodyPr/>
                    <a:lstStyle/>
                    <a:p>
                      <a:pPr algn="l" fontAlgn="ctr"/>
                      <a:endParaRPr lang="en-GB" sz="1200" b="0" i="0" u="none" strike="noStrike">
                        <a:solidFill>
                          <a:srgbClr val="FFFFFF"/>
                        </a:solidFill>
                        <a:effectLst/>
                        <a:latin typeface="Calibri" panose="020F0502020204030204" pitchFamily="34" charset="0"/>
                      </a:endParaRPr>
                    </a:p>
                  </a:txBody>
                  <a:tcPr marL="7620" marR="7620" marT="7620" marB="0" anchor="ctr"/>
                </a:tc>
                <a:tc hMerge="1">
                  <a:txBody>
                    <a:bodyPr/>
                    <a:lstStyle/>
                    <a:p>
                      <a:pPr algn="l" fontAlgn="ctr"/>
                      <a:endParaRPr lang="en-GB" sz="1200" b="0" i="0" u="none" strike="noStrike">
                        <a:solidFill>
                          <a:srgbClr val="FFFFFF"/>
                        </a:solidFill>
                        <a:effectLst/>
                        <a:latin typeface="Calibri" panose="020F0502020204030204" pitchFamily="34" charset="0"/>
                      </a:endParaRPr>
                    </a:p>
                  </a:txBody>
                  <a:tcPr marL="7620" marR="7620" marT="7620" marB="0" anchor="ctr"/>
                </a:tc>
                <a:tc hMerge="1">
                  <a:txBody>
                    <a:bodyPr/>
                    <a:lstStyle/>
                    <a:p>
                      <a:pPr algn="l" fontAlgn="ctr"/>
                      <a:endParaRPr lang="en-GB" sz="1200" b="0" i="0" u="none" strike="noStrike">
                        <a:solidFill>
                          <a:srgbClr val="FFFFFF"/>
                        </a:solidFill>
                        <a:effectLst/>
                        <a:latin typeface="Calibri" panose="020F0502020204030204" pitchFamily="34" charset="0"/>
                      </a:endParaRPr>
                    </a:p>
                  </a:txBody>
                  <a:tcPr marL="7620" marR="7620" marT="7620" marB="0" anchor="ctr"/>
                </a:tc>
                <a:tc hMerge="1">
                  <a:txBody>
                    <a:bodyPr/>
                    <a:lstStyle/>
                    <a:p>
                      <a:pPr algn="ctr" fontAlgn="ctr"/>
                      <a:endParaRPr lang="en-GB" sz="1200" b="0" i="0" u="none" strike="noStrike" dirty="0">
                        <a:solidFill>
                          <a:srgbClr val="FFFFFF"/>
                        </a:solidFill>
                        <a:effectLst/>
                        <a:latin typeface="Calibri" panose="020F0502020204030204" pitchFamily="34" charset="0"/>
                      </a:endParaRPr>
                    </a:p>
                  </a:txBody>
                  <a:tcPr marL="7620" marR="7620" marT="7620" marB="0" anchor="ctr">
                    <a:solidFill>
                      <a:schemeClr val="accent6"/>
                    </a:solidFill>
                  </a:tcPr>
                </a:tc>
                <a:tc>
                  <a:txBody>
                    <a:bodyPr/>
                    <a:lstStyle/>
                    <a:p>
                      <a:pPr algn="ctr" fontAlgn="ctr"/>
                      <a:endParaRPr lang="en-GB" sz="1200" b="0" i="0" u="none" strike="noStrike" dirty="0">
                        <a:solidFill>
                          <a:srgbClr val="FFFFFF"/>
                        </a:solidFill>
                        <a:effectLst/>
                        <a:latin typeface="Calibri" panose="020F0502020204030204" pitchFamily="34" charset="0"/>
                      </a:endParaRPr>
                    </a:p>
                  </a:txBody>
                  <a:tcPr marL="7620" marR="7620" marT="7620" marB="0" anchor="ctr">
                    <a:solidFill>
                      <a:schemeClr val="accent6"/>
                    </a:solidFill>
                  </a:tcPr>
                </a:tc>
                <a:extLst>
                  <a:ext uri="{0D108BD9-81ED-4DB2-BD59-A6C34878D82A}">
                    <a16:rowId xmlns:a16="http://schemas.microsoft.com/office/drawing/2014/main" val="1972023046"/>
                  </a:ext>
                </a:extLst>
              </a:tr>
              <a:tr h="289249">
                <a:tc>
                  <a:txBody>
                    <a:bodyPr/>
                    <a:lstStyle/>
                    <a:p>
                      <a:pPr algn="l" fontAlgn="b"/>
                      <a:r>
                        <a:rPr lang="en-GB" sz="1200" b="0" u="none" strike="noStrike">
                          <a:solidFill>
                            <a:srgbClr val="000000"/>
                          </a:solidFill>
                          <a:effectLst/>
                        </a:rPr>
                        <a:t> </a:t>
                      </a:r>
                      <a:endParaRPr lang="en-GB" sz="1200" b="0" i="0" u="none" strike="noStrike">
                        <a:solidFill>
                          <a:srgbClr val="000000"/>
                        </a:solidFill>
                        <a:effectLst/>
                        <a:latin typeface="Calibri" panose="020F0502020204030204" pitchFamily="34" charset="0"/>
                      </a:endParaRPr>
                    </a:p>
                  </a:txBody>
                  <a:tcPr marL="7620" marR="7620" marT="7620" marB="0" anchor="b">
                    <a:solidFill>
                      <a:schemeClr val="accent6"/>
                    </a:solidFill>
                  </a:tcPr>
                </a:tc>
                <a:tc>
                  <a:txBody>
                    <a:bodyPr/>
                    <a:lstStyle/>
                    <a:p>
                      <a:pPr algn="ctr" fontAlgn="ctr"/>
                      <a:r>
                        <a:rPr lang="en-GB" sz="1200" b="0" u="none" strike="noStrike">
                          <a:solidFill>
                            <a:srgbClr val="FFFFFF"/>
                          </a:solidFill>
                          <a:effectLst/>
                        </a:rPr>
                        <a:t>2016/17</a:t>
                      </a:r>
                      <a:endParaRPr lang="en-GB" sz="1200" b="0" i="0" u="none" strike="noStrike">
                        <a:solidFill>
                          <a:srgbClr val="FFFFFF"/>
                        </a:solidFill>
                        <a:effectLst/>
                        <a:latin typeface="Calibri" panose="020F0502020204030204" pitchFamily="34" charset="0"/>
                      </a:endParaRPr>
                    </a:p>
                  </a:txBody>
                  <a:tcPr marL="7620" marR="7620" marT="7620" marB="0" anchor="ctr">
                    <a:solidFill>
                      <a:schemeClr val="accent6"/>
                    </a:solidFill>
                  </a:tcPr>
                </a:tc>
                <a:tc>
                  <a:txBody>
                    <a:bodyPr/>
                    <a:lstStyle/>
                    <a:p>
                      <a:pPr algn="ctr" fontAlgn="ctr"/>
                      <a:r>
                        <a:rPr lang="en-GB" sz="1200" b="0" u="none" strike="noStrike" dirty="0">
                          <a:solidFill>
                            <a:srgbClr val="FFFFFF"/>
                          </a:solidFill>
                          <a:effectLst/>
                        </a:rPr>
                        <a:t>2017/18</a:t>
                      </a:r>
                      <a:endParaRPr lang="en-GB" sz="1200" b="0" i="0" u="none" strike="noStrike" dirty="0">
                        <a:solidFill>
                          <a:srgbClr val="FFFFFF"/>
                        </a:solidFill>
                        <a:effectLst/>
                        <a:latin typeface="Calibri" panose="020F0502020204030204" pitchFamily="34" charset="0"/>
                      </a:endParaRPr>
                    </a:p>
                  </a:txBody>
                  <a:tcPr marL="7620" marR="7620" marT="7620" marB="0" anchor="ctr">
                    <a:solidFill>
                      <a:schemeClr val="accent6"/>
                    </a:solidFill>
                  </a:tcPr>
                </a:tc>
                <a:tc>
                  <a:txBody>
                    <a:bodyPr/>
                    <a:lstStyle/>
                    <a:p>
                      <a:pPr algn="ctr" fontAlgn="ctr"/>
                      <a:r>
                        <a:rPr lang="en-GB" sz="1200" b="0" u="none" strike="noStrike" dirty="0">
                          <a:solidFill>
                            <a:srgbClr val="FFFFFF"/>
                          </a:solidFill>
                          <a:effectLst/>
                        </a:rPr>
                        <a:t>2018/19</a:t>
                      </a:r>
                      <a:endParaRPr lang="en-GB" sz="1200" b="0" i="0" u="none" strike="noStrike" dirty="0">
                        <a:solidFill>
                          <a:srgbClr val="FFFFFF"/>
                        </a:solidFill>
                        <a:effectLst/>
                        <a:latin typeface="Calibri" panose="020F0502020204030204" pitchFamily="34" charset="0"/>
                      </a:endParaRPr>
                    </a:p>
                  </a:txBody>
                  <a:tcPr marL="7620" marR="7620" marT="7620" marB="0" anchor="ctr">
                    <a:solidFill>
                      <a:schemeClr val="accent6"/>
                    </a:solidFill>
                  </a:tcPr>
                </a:tc>
                <a:tc>
                  <a:txBody>
                    <a:bodyPr/>
                    <a:lstStyle/>
                    <a:p>
                      <a:pPr algn="ctr" fontAlgn="ctr"/>
                      <a:r>
                        <a:rPr lang="en-GB" sz="1200" b="0" u="none" strike="noStrike">
                          <a:solidFill>
                            <a:srgbClr val="FFFFFF"/>
                          </a:solidFill>
                          <a:effectLst/>
                        </a:rPr>
                        <a:t>2019/20</a:t>
                      </a:r>
                      <a:endParaRPr lang="en-GB" sz="1200" b="0" i="0" u="none" strike="noStrike">
                        <a:solidFill>
                          <a:srgbClr val="FFFFFF"/>
                        </a:solidFill>
                        <a:effectLst/>
                        <a:latin typeface="Calibri" panose="020F0502020204030204" pitchFamily="34" charset="0"/>
                      </a:endParaRPr>
                    </a:p>
                  </a:txBody>
                  <a:tcPr marL="7620" marR="7620" marT="7620" marB="0" anchor="ctr">
                    <a:solidFill>
                      <a:schemeClr val="accent6"/>
                    </a:solidFill>
                  </a:tcPr>
                </a:tc>
                <a:tc>
                  <a:txBody>
                    <a:bodyPr/>
                    <a:lstStyle/>
                    <a:p>
                      <a:pPr algn="ctr" fontAlgn="ctr"/>
                      <a:r>
                        <a:rPr lang="en-GB" sz="1200" b="0" i="0" u="none" strike="noStrike" dirty="0">
                          <a:solidFill>
                            <a:srgbClr val="FFFFFF"/>
                          </a:solidFill>
                          <a:effectLst/>
                          <a:latin typeface="Calibri" panose="020F0502020204030204" pitchFamily="34" charset="0"/>
                        </a:rPr>
                        <a:t>2020/21</a:t>
                      </a:r>
                    </a:p>
                  </a:txBody>
                  <a:tcPr marL="7620" marR="7620" marT="7620" marB="0" anchor="ctr">
                    <a:solidFill>
                      <a:schemeClr val="accent6"/>
                    </a:solidFill>
                  </a:tcPr>
                </a:tc>
                <a:tc>
                  <a:txBody>
                    <a:bodyPr/>
                    <a:lstStyle/>
                    <a:p>
                      <a:pPr algn="ctr" fontAlgn="ctr"/>
                      <a:r>
                        <a:rPr lang="en-GB" sz="1200" b="0" u="none" strike="noStrike" dirty="0">
                          <a:solidFill>
                            <a:srgbClr val="FFFFFF"/>
                          </a:solidFill>
                          <a:effectLst/>
                        </a:rPr>
                        <a:t>2016/17 to 2019/20 change</a:t>
                      </a:r>
                      <a:endParaRPr lang="en-GB" sz="1200" b="0" i="0" u="none" strike="noStrike" dirty="0">
                        <a:solidFill>
                          <a:srgbClr val="FFFFFF"/>
                        </a:solidFill>
                        <a:effectLst/>
                        <a:latin typeface="Calibri" panose="020F0502020204030204" pitchFamily="34" charset="0"/>
                      </a:endParaRPr>
                    </a:p>
                  </a:txBody>
                  <a:tcPr marL="7620" marR="7620" marT="7620" marB="0" anchor="ctr">
                    <a:solidFill>
                      <a:schemeClr val="accent6"/>
                    </a:solidFill>
                  </a:tcPr>
                </a:tc>
                <a:extLst>
                  <a:ext uri="{0D108BD9-81ED-4DB2-BD59-A6C34878D82A}">
                    <a16:rowId xmlns:a16="http://schemas.microsoft.com/office/drawing/2014/main" val="2587967901"/>
                  </a:ext>
                </a:extLst>
              </a:tr>
              <a:tr h="305485">
                <a:tc>
                  <a:txBody>
                    <a:bodyPr/>
                    <a:lstStyle/>
                    <a:p>
                      <a:pPr algn="l" fontAlgn="ctr"/>
                      <a:r>
                        <a:rPr lang="en-GB" sz="1200" b="0" u="none" strike="noStrike">
                          <a:solidFill>
                            <a:srgbClr val="000000"/>
                          </a:solidFill>
                          <a:effectLst/>
                        </a:rPr>
                        <a:t>Buckinghamshire</a:t>
                      </a:r>
                      <a:endParaRPr lang="en-GB"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n-GB" sz="1200" b="0" u="none" strike="noStrike" dirty="0">
                          <a:solidFill>
                            <a:srgbClr val="000000"/>
                          </a:solidFill>
                          <a:effectLst/>
                          <a:latin typeface="+mn-lt"/>
                        </a:rPr>
                        <a:t>2,960</a:t>
                      </a:r>
                      <a:endParaRPr lang="en-GB" sz="1200" b="0" i="0" u="none" strike="noStrike" dirty="0">
                        <a:solidFill>
                          <a:srgbClr val="000000"/>
                        </a:solidFill>
                        <a:effectLst/>
                        <a:latin typeface="+mn-lt"/>
                      </a:endParaRPr>
                    </a:p>
                  </a:txBody>
                  <a:tcPr marL="7620" marR="7620" marT="7620" marB="0" anchor="ctr"/>
                </a:tc>
                <a:tc>
                  <a:txBody>
                    <a:bodyPr/>
                    <a:lstStyle/>
                    <a:p>
                      <a:pPr algn="r" fontAlgn="ctr"/>
                      <a:r>
                        <a:rPr lang="en-GB" sz="1200" b="0" u="none" strike="noStrike" dirty="0">
                          <a:solidFill>
                            <a:srgbClr val="000000"/>
                          </a:solidFill>
                          <a:effectLst/>
                          <a:latin typeface="+mn-lt"/>
                        </a:rPr>
                        <a:t>2,600</a:t>
                      </a:r>
                      <a:endParaRPr lang="en-GB" sz="1200" b="0" i="0" u="none" strike="noStrike" dirty="0">
                        <a:solidFill>
                          <a:srgbClr val="000000"/>
                        </a:solidFill>
                        <a:effectLst/>
                        <a:latin typeface="+mn-lt"/>
                      </a:endParaRPr>
                    </a:p>
                  </a:txBody>
                  <a:tcPr marL="7620" marR="7620" marT="7620" marB="0" anchor="ctr"/>
                </a:tc>
                <a:tc>
                  <a:txBody>
                    <a:bodyPr/>
                    <a:lstStyle/>
                    <a:p>
                      <a:pPr algn="r" fontAlgn="ctr"/>
                      <a:r>
                        <a:rPr lang="en-GB" sz="1200" b="0" u="none" strike="noStrike">
                          <a:solidFill>
                            <a:srgbClr val="000000"/>
                          </a:solidFill>
                          <a:effectLst/>
                          <a:latin typeface="+mn-lt"/>
                        </a:rPr>
                        <a:t>2,860</a:t>
                      </a:r>
                      <a:endParaRPr lang="en-GB" sz="1200" b="0" i="0" u="none" strike="noStrike">
                        <a:solidFill>
                          <a:srgbClr val="000000"/>
                        </a:solidFill>
                        <a:effectLst/>
                        <a:latin typeface="+mn-lt"/>
                      </a:endParaRPr>
                    </a:p>
                  </a:txBody>
                  <a:tcPr marL="7620" marR="7620" marT="7620" marB="0" anchor="ctr"/>
                </a:tc>
                <a:tc>
                  <a:txBody>
                    <a:bodyPr/>
                    <a:lstStyle/>
                    <a:p>
                      <a:pPr algn="r" fontAlgn="ctr"/>
                      <a:r>
                        <a:rPr lang="en-GB" sz="1200" b="0" u="none" strike="noStrike" dirty="0">
                          <a:solidFill>
                            <a:srgbClr val="000000"/>
                          </a:solidFill>
                          <a:effectLst/>
                          <a:latin typeface="+mn-lt"/>
                        </a:rPr>
                        <a:t>2,270</a:t>
                      </a:r>
                      <a:endParaRPr lang="en-GB" sz="1200" b="0" i="0" u="none" strike="noStrike" dirty="0">
                        <a:solidFill>
                          <a:srgbClr val="000000"/>
                        </a:solidFill>
                        <a:effectLst/>
                        <a:latin typeface="+mn-lt"/>
                      </a:endParaRPr>
                    </a:p>
                  </a:txBody>
                  <a:tcPr marL="7620" marR="7620" marT="7620" marB="0" anchor="ctr"/>
                </a:tc>
                <a:tc>
                  <a:txBody>
                    <a:bodyPr/>
                    <a:lstStyle/>
                    <a:p>
                      <a:pPr algn="r">
                        <a:lnSpc>
                          <a:spcPct val="107000"/>
                        </a:lnSpc>
                        <a:spcAft>
                          <a:spcPts val="800"/>
                        </a:spcAft>
                      </a:pPr>
                      <a:r>
                        <a:rPr lang="en-GB" sz="1200" dirty="0">
                          <a:solidFill>
                            <a:srgbClr val="000000"/>
                          </a:solidFill>
                          <a:effectLst/>
                          <a:latin typeface="+mn-lt"/>
                          <a:ea typeface="Times New Roman" panose="02020603050405020304" pitchFamily="18" charset="0"/>
                          <a:cs typeface="Calibri" panose="020F0502020204030204" pitchFamily="34" charset="0"/>
                        </a:rPr>
                        <a:t>2,470</a:t>
                      </a:r>
                      <a:endParaRPr lang="en-GB" sz="12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r" fontAlgn="b"/>
                      <a:r>
                        <a:rPr lang="en-GB" sz="1200" b="0" u="none" strike="noStrike" dirty="0">
                          <a:solidFill>
                            <a:srgbClr val="000000"/>
                          </a:solidFill>
                          <a:effectLst/>
                        </a:rPr>
                        <a:t>-17%</a:t>
                      </a:r>
                      <a:endParaRPr lang="en-GB"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130538774"/>
                  </a:ext>
                </a:extLst>
              </a:tr>
              <a:tr h="305485">
                <a:tc>
                  <a:txBody>
                    <a:bodyPr/>
                    <a:lstStyle/>
                    <a:p>
                      <a:pPr algn="l" fontAlgn="ctr"/>
                      <a:r>
                        <a:rPr lang="en-GB" sz="1200" b="0" u="none" strike="noStrike">
                          <a:solidFill>
                            <a:srgbClr val="000000"/>
                          </a:solidFill>
                          <a:effectLst/>
                        </a:rPr>
                        <a:t>England</a:t>
                      </a:r>
                      <a:endParaRPr lang="en-GB" sz="1200" b="0" i="0" u="none" strike="noStrike">
                        <a:solidFill>
                          <a:srgbClr val="000000"/>
                        </a:solidFill>
                        <a:effectLst/>
                        <a:latin typeface="Calibri" panose="020F0502020204030204" pitchFamily="34" charset="0"/>
                      </a:endParaRPr>
                    </a:p>
                  </a:txBody>
                  <a:tcPr marL="7620" marR="7620" marT="7620" marB="0" anchor="ctr"/>
                </a:tc>
                <a:tc>
                  <a:txBody>
                    <a:bodyPr/>
                    <a:lstStyle/>
                    <a:p>
                      <a:pPr algn="r" fontAlgn="ctr"/>
                      <a:r>
                        <a:rPr lang="en-GB" sz="1200" b="0" u="none" strike="noStrike">
                          <a:solidFill>
                            <a:srgbClr val="000000"/>
                          </a:solidFill>
                          <a:effectLst/>
                          <a:latin typeface="+mn-lt"/>
                        </a:rPr>
                        <a:t>494,880</a:t>
                      </a:r>
                      <a:endParaRPr lang="en-GB" sz="1200" b="0" i="0" u="none" strike="noStrike">
                        <a:solidFill>
                          <a:srgbClr val="000000"/>
                        </a:solidFill>
                        <a:effectLst/>
                        <a:latin typeface="+mn-lt"/>
                      </a:endParaRPr>
                    </a:p>
                  </a:txBody>
                  <a:tcPr marL="7620" marR="7620" marT="7620" marB="0" anchor="ctr"/>
                </a:tc>
                <a:tc>
                  <a:txBody>
                    <a:bodyPr/>
                    <a:lstStyle/>
                    <a:p>
                      <a:pPr algn="r" fontAlgn="ctr"/>
                      <a:r>
                        <a:rPr lang="en-GB" sz="1200" b="0" u="none" strike="noStrike">
                          <a:solidFill>
                            <a:srgbClr val="000000"/>
                          </a:solidFill>
                          <a:effectLst/>
                          <a:latin typeface="+mn-lt"/>
                        </a:rPr>
                        <a:t>375,760</a:t>
                      </a:r>
                      <a:endParaRPr lang="en-GB" sz="1200" b="0" i="0" u="none" strike="noStrike">
                        <a:solidFill>
                          <a:srgbClr val="000000"/>
                        </a:solidFill>
                        <a:effectLst/>
                        <a:latin typeface="+mn-lt"/>
                      </a:endParaRPr>
                    </a:p>
                  </a:txBody>
                  <a:tcPr marL="7620" marR="7620" marT="7620" marB="0" anchor="ctr"/>
                </a:tc>
                <a:tc>
                  <a:txBody>
                    <a:bodyPr/>
                    <a:lstStyle/>
                    <a:p>
                      <a:pPr algn="r" fontAlgn="ctr"/>
                      <a:r>
                        <a:rPr lang="en-GB" sz="1200" b="0" u="none" strike="noStrike">
                          <a:solidFill>
                            <a:srgbClr val="000000"/>
                          </a:solidFill>
                          <a:effectLst/>
                          <a:latin typeface="+mn-lt"/>
                        </a:rPr>
                        <a:t>393,380</a:t>
                      </a:r>
                      <a:endParaRPr lang="en-GB" sz="1200" b="0" i="0" u="none" strike="noStrike">
                        <a:solidFill>
                          <a:srgbClr val="000000"/>
                        </a:solidFill>
                        <a:effectLst/>
                        <a:latin typeface="+mn-lt"/>
                      </a:endParaRPr>
                    </a:p>
                  </a:txBody>
                  <a:tcPr marL="7620" marR="7620" marT="7620" marB="0" anchor="ctr"/>
                </a:tc>
                <a:tc>
                  <a:txBody>
                    <a:bodyPr/>
                    <a:lstStyle/>
                    <a:p>
                      <a:pPr algn="r" fontAlgn="ctr"/>
                      <a:r>
                        <a:rPr lang="en-GB" sz="1200" b="0" u="none" strike="noStrike">
                          <a:solidFill>
                            <a:srgbClr val="000000"/>
                          </a:solidFill>
                          <a:effectLst/>
                          <a:latin typeface="+mn-lt"/>
                        </a:rPr>
                        <a:t>322,530</a:t>
                      </a:r>
                      <a:endParaRPr lang="en-GB" sz="1200" b="0" i="0" u="none" strike="noStrike">
                        <a:solidFill>
                          <a:srgbClr val="000000"/>
                        </a:solidFill>
                        <a:effectLst/>
                        <a:latin typeface="+mn-lt"/>
                      </a:endParaRPr>
                    </a:p>
                  </a:txBody>
                  <a:tcPr marL="7620" marR="7620" marT="7620" marB="0" anchor="ctr"/>
                </a:tc>
                <a:tc>
                  <a:txBody>
                    <a:bodyPr/>
                    <a:lstStyle/>
                    <a:p>
                      <a:pPr algn="r">
                        <a:lnSpc>
                          <a:spcPct val="107000"/>
                        </a:lnSpc>
                        <a:spcAft>
                          <a:spcPts val="800"/>
                        </a:spcAft>
                      </a:pPr>
                      <a:r>
                        <a:rPr lang="en-GB" sz="1200" dirty="0">
                          <a:effectLst/>
                          <a:latin typeface="+mn-lt"/>
                          <a:ea typeface="Times New Roman" panose="02020603050405020304" pitchFamily="18" charset="0"/>
                          <a:cs typeface="Calibri" panose="020F0502020204030204" pitchFamily="34" charset="0"/>
                        </a:rPr>
                        <a:t>321,440</a:t>
                      </a:r>
                      <a:endParaRPr lang="en-GB" sz="12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r" fontAlgn="b"/>
                      <a:r>
                        <a:rPr lang="en-GB" sz="1200" b="0" u="none" strike="noStrike" dirty="0">
                          <a:solidFill>
                            <a:srgbClr val="000000"/>
                          </a:solidFill>
                          <a:effectLst/>
                        </a:rPr>
                        <a:t>-35%</a:t>
                      </a:r>
                      <a:endParaRPr lang="en-GB"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845423233"/>
                  </a:ext>
                </a:extLst>
              </a:tr>
            </a:tbl>
          </a:graphicData>
        </a:graphic>
      </p:graphicFrame>
      <p:sp>
        <p:nvSpPr>
          <p:cNvPr id="4" name="TextBox 3">
            <a:extLst>
              <a:ext uri="{FF2B5EF4-FFF2-40B4-BE49-F238E27FC236}">
                <a16:creationId xmlns:a16="http://schemas.microsoft.com/office/drawing/2014/main" id="{F587FCB9-D78E-41B0-82C7-70F2402BBA06}"/>
              </a:ext>
            </a:extLst>
          </p:cNvPr>
          <p:cNvSpPr txBox="1"/>
          <p:nvPr/>
        </p:nvSpPr>
        <p:spPr>
          <a:xfrm>
            <a:off x="236374" y="2921168"/>
            <a:ext cx="8640147" cy="1523494"/>
          </a:xfrm>
          <a:prstGeom prst="rect">
            <a:avLst/>
          </a:prstGeom>
          <a:noFill/>
          <a:ln w="12700">
            <a:solidFill>
              <a:schemeClr val="accent6"/>
            </a:solidFill>
          </a:ln>
        </p:spPr>
        <p:txBody>
          <a:bodyPr wrap="square" rtlCol="0">
            <a:spAutoFit/>
          </a:bodyPr>
          <a:lstStyle/>
          <a:p>
            <a:r>
              <a:rPr lang="en-GB" sz="1200" dirty="0">
                <a:effectLst/>
                <a:latin typeface="Calibri" panose="020F0502020204030204" pitchFamily="34" charset="0"/>
                <a:ea typeface="Calibri" panose="020F0502020204030204" pitchFamily="34" charset="0"/>
                <a:cs typeface="Times New Roman" panose="02020603050405020304" pitchFamily="18" charset="0"/>
              </a:rPr>
              <a:t>Buckinghamshire has historically had a small but stable number of people taking apprenticeships.  Pre-Covid-19, there were fewer apprentices in the local workforce than the national average, and fewer young people choosing apprenticeships at the ages of 16 or 18.  </a:t>
            </a:r>
            <a:r>
              <a:rPr lang="en-GB" sz="1200" dirty="0">
                <a:latin typeface="Calibri" panose="020F0502020204030204" pitchFamily="34" charset="0"/>
                <a:ea typeface="Calibri" panose="020F0502020204030204" pitchFamily="34" charset="0"/>
                <a:cs typeface="Times New Roman" panose="02020603050405020304" pitchFamily="18" charset="0"/>
              </a:rPr>
              <a:t>Apprenticeships starts decreased </a:t>
            </a:r>
            <a:r>
              <a:rPr lang="en-GB" sz="1200" dirty="0">
                <a:effectLst/>
                <a:latin typeface="Calibri" panose="020F0502020204030204" pitchFamily="34" charset="0"/>
                <a:ea typeface="Calibri" panose="020F0502020204030204" pitchFamily="34" charset="0"/>
                <a:cs typeface="Arial" panose="020B0604020202020204" pitchFamily="34" charset="0"/>
              </a:rPr>
              <a:t>between 2016/17 and 2019/20, likely due to funding reforms, including the introduction of the Apprenticeship Levy.  However, starts did not decreased in Buckinghamshire as sharply as they did nationally. </a:t>
            </a:r>
            <a:r>
              <a:rPr lang="en-GB" sz="1100" dirty="0">
                <a:effectLst/>
                <a:latin typeface="Calibri" panose="020F0502020204030204" pitchFamily="34" charset="0"/>
                <a:ea typeface="Calibri" panose="020F0502020204030204" pitchFamily="34" charset="0"/>
                <a:cs typeface="Times New Roman" panose="02020603050405020304" pitchFamily="18" charset="0"/>
              </a:rPr>
              <a:t>Between 2019/20 and 2020/21 the number of apprenticeships started by Buckinghamshire residents increased, whilst starts decreased nationally.  The greatest increase in numbers was in the area of ‘health, public services and care’ , likely linked to an increased profile and need for people to work in this sector as a result of the Covid-19 pandemic and also increased activity as a result of establishment of the Bucks Health and Social Care Academy. </a:t>
            </a:r>
          </a:p>
          <a:p>
            <a:endParaRPr lang="en-GB" sz="1200" dirty="0"/>
          </a:p>
        </p:txBody>
      </p:sp>
      <p:sp>
        <p:nvSpPr>
          <p:cNvPr id="7" name="TextBox 6">
            <a:extLst>
              <a:ext uri="{FF2B5EF4-FFF2-40B4-BE49-F238E27FC236}">
                <a16:creationId xmlns:a16="http://schemas.microsoft.com/office/drawing/2014/main" id="{16310A0D-C164-4E8F-A7DD-FE6B7B9281DA}"/>
              </a:ext>
            </a:extLst>
          </p:cNvPr>
          <p:cNvSpPr txBox="1"/>
          <p:nvPr/>
        </p:nvSpPr>
        <p:spPr>
          <a:xfrm>
            <a:off x="152398" y="2449839"/>
            <a:ext cx="5542384" cy="276999"/>
          </a:xfrm>
          <a:prstGeom prst="rect">
            <a:avLst/>
          </a:prstGeom>
          <a:noFill/>
        </p:spPr>
        <p:txBody>
          <a:bodyPr wrap="square" rtlCol="0">
            <a:spAutoFit/>
          </a:bodyPr>
          <a:lstStyle/>
          <a:p>
            <a:r>
              <a:rPr lang="en-GB" sz="1200"/>
              <a:t>Source: </a:t>
            </a:r>
            <a:r>
              <a:rPr lang="en-GB" sz="1200">
                <a:hlinkClick r:id="rId2"/>
              </a:rPr>
              <a:t>Apprenticeship statistics, DfE</a:t>
            </a:r>
            <a:endParaRPr lang="en-GB" sz="1200"/>
          </a:p>
        </p:txBody>
      </p:sp>
    </p:spTree>
    <p:extLst>
      <p:ext uri="{BB962C8B-B14F-4D97-AF65-F5344CB8AC3E}">
        <p14:creationId xmlns:p14="http://schemas.microsoft.com/office/powerpoint/2010/main" val="26076364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60E85-A815-493C-BBE8-FF732EC40BC7}"/>
              </a:ext>
            </a:extLst>
          </p:cNvPr>
          <p:cNvSpPr>
            <a:spLocks noGrp="1"/>
          </p:cNvSpPr>
          <p:nvPr>
            <p:ph type="title"/>
          </p:nvPr>
        </p:nvSpPr>
        <p:spPr>
          <a:xfrm>
            <a:off x="171450" y="138501"/>
            <a:ext cx="7886700" cy="936368"/>
          </a:xfrm>
        </p:spPr>
        <p:txBody>
          <a:bodyPr>
            <a:noAutofit/>
          </a:bodyPr>
          <a:lstStyle/>
          <a:p>
            <a:r>
              <a:rPr lang="en-GB" sz="2400" b="1">
                <a:solidFill>
                  <a:schemeClr val="accent6"/>
                </a:solidFill>
              </a:rPr>
              <a:t>Who is undertaking Apprenticeships in Buckinghamshire? At what level? And has this changed in recent years? </a:t>
            </a:r>
            <a:endParaRPr lang="en-GB" sz="2000"/>
          </a:p>
        </p:txBody>
      </p:sp>
      <p:graphicFrame>
        <p:nvGraphicFramePr>
          <p:cNvPr id="3" name="Chart 2">
            <a:extLst>
              <a:ext uri="{FF2B5EF4-FFF2-40B4-BE49-F238E27FC236}">
                <a16:creationId xmlns:a16="http://schemas.microsoft.com/office/drawing/2014/main" id="{A5C41FBD-1549-469C-AA28-86478E111895}"/>
              </a:ext>
            </a:extLst>
          </p:cNvPr>
          <p:cNvGraphicFramePr>
            <a:graphicFrameLocks/>
          </p:cNvGraphicFramePr>
          <p:nvPr>
            <p:extLst>
              <p:ext uri="{D42A27DB-BD31-4B8C-83A1-F6EECF244321}">
                <p14:modId xmlns:p14="http://schemas.microsoft.com/office/powerpoint/2010/main" val="3185995694"/>
              </p:ext>
            </p:extLst>
          </p:nvPr>
        </p:nvGraphicFramePr>
        <p:xfrm>
          <a:off x="4421251" y="1013430"/>
          <a:ext cx="4139293" cy="241557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26EDE016-AC16-4262-AE98-252114E97648}"/>
              </a:ext>
            </a:extLst>
          </p:cNvPr>
          <p:cNvSpPr txBox="1"/>
          <p:nvPr/>
        </p:nvSpPr>
        <p:spPr>
          <a:xfrm>
            <a:off x="249011" y="1247770"/>
            <a:ext cx="3959095" cy="1384995"/>
          </a:xfrm>
          <a:prstGeom prst="rect">
            <a:avLst/>
          </a:prstGeom>
          <a:noFill/>
          <a:ln w="12700">
            <a:solidFill>
              <a:schemeClr val="accent6"/>
            </a:solidFill>
          </a:ln>
        </p:spPr>
        <p:txBody>
          <a:bodyPr wrap="square" rtlCol="0">
            <a:spAutoFit/>
          </a:bodyPr>
          <a:lstStyle/>
          <a:p>
            <a:r>
              <a:rPr lang="en-GB" sz="1200" dirty="0"/>
              <a:t>In 2020/21, 54% of all those starting Apprenticeships were female and 46% were male. </a:t>
            </a:r>
          </a:p>
          <a:p>
            <a:endParaRPr lang="en-GB" sz="1200" dirty="0"/>
          </a:p>
          <a:p>
            <a:r>
              <a:rPr lang="en-GB" sz="1200" dirty="0"/>
              <a:t>In 2020/21 50% of Apprenticeships were started by people over the age of 25, up from 36% in 2015/16.  Over the same period, the proportion of Apprenticeship started by those  under 19 years of age decreased from 32% to 17%.</a:t>
            </a:r>
          </a:p>
        </p:txBody>
      </p:sp>
      <p:graphicFrame>
        <p:nvGraphicFramePr>
          <p:cNvPr id="5" name="Chart 4">
            <a:extLst>
              <a:ext uri="{FF2B5EF4-FFF2-40B4-BE49-F238E27FC236}">
                <a16:creationId xmlns:a16="http://schemas.microsoft.com/office/drawing/2014/main" id="{A3CDB0E6-7A19-43EB-83E7-AF2A67241E5E}"/>
              </a:ext>
            </a:extLst>
          </p:cNvPr>
          <p:cNvGraphicFramePr>
            <a:graphicFrameLocks/>
          </p:cNvGraphicFramePr>
          <p:nvPr>
            <p:extLst>
              <p:ext uri="{D42A27DB-BD31-4B8C-83A1-F6EECF244321}">
                <p14:modId xmlns:p14="http://schemas.microsoft.com/office/powerpoint/2010/main" val="1298862434"/>
              </p:ext>
            </p:extLst>
          </p:nvPr>
        </p:nvGraphicFramePr>
        <p:xfrm>
          <a:off x="4421252" y="3429000"/>
          <a:ext cx="4139293" cy="260324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8340CF90-E6CA-4A55-923D-82581295F0E0}"/>
              </a:ext>
            </a:extLst>
          </p:cNvPr>
          <p:cNvSpPr txBox="1"/>
          <p:nvPr/>
        </p:nvSpPr>
        <p:spPr>
          <a:xfrm>
            <a:off x="249011" y="3429000"/>
            <a:ext cx="3959095" cy="1754326"/>
          </a:xfrm>
          <a:prstGeom prst="rect">
            <a:avLst/>
          </a:prstGeom>
          <a:noFill/>
          <a:ln w="12700">
            <a:solidFill>
              <a:schemeClr val="accent6"/>
            </a:solidFill>
          </a:ln>
        </p:spPr>
        <p:txBody>
          <a:bodyPr wrap="square" rtlCol="0">
            <a:spAutoFit/>
          </a:bodyPr>
          <a:lstStyle/>
          <a:p>
            <a:r>
              <a:rPr lang="en-GB" sz="1200" dirty="0"/>
              <a:t>There has been a significant shift in the number of Apprenticeships being started at different levels.  In 2015/16, 54% of Apprenticeship starts were at Level 2, dropping to only 20% in 2020/21.  </a:t>
            </a:r>
          </a:p>
          <a:p>
            <a:endParaRPr lang="en-GB" sz="1200" dirty="0"/>
          </a:p>
          <a:p>
            <a:r>
              <a:rPr lang="en-GB" sz="1200" dirty="0"/>
              <a:t>Over the same period, there has been a sharp increase in Higher Apprenticeship starts (Level 4 and above).  Over a third of Apprenticeship starts in 2020/21 were at this level, up from 5% in 2015/16.  </a:t>
            </a:r>
          </a:p>
        </p:txBody>
      </p:sp>
      <p:sp>
        <p:nvSpPr>
          <p:cNvPr id="8" name="TextBox 7">
            <a:extLst>
              <a:ext uri="{FF2B5EF4-FFF2-40B4-BE49-F238E27FC236}">
                <a16:creationId xmlns:a16="http://schemas.microsoft.com/office/drawing/2014/main" id="{DEDF3EC1-E966-4B41-AB05-28EC1C692C21}"/>
              </a:ext>
            </a:extLst>
          </p:cNvPr>
          <p:cNvSpPr txBox="1"/>
          <p:nvPr/>
        </p:nvSpPr>
        <p:spPr>
          <a:xfrm>
            <a:off x="171450" y="5552658"/>
            <a:ext cx="4572000" cy="430887"/>
          </a:xfrm>
          <a:prstGeom prst="rect">
            <a:avLst/>
          </a:prstGeom>
          <a:noFill/>
        </p:spPr>
        <p:txBody>
          <a:bodyPr wrap="square">
            <a:spAutoFit/>
          </a:bodyPr>
          <a:lstStyle/>
          <a:p>
            <a:r>
              <a:rPr lang="en-GB" sz="1100" dirty="0">
                <a:hlinkClick r:id="rId4"/>
              </a:rPr>
              <a:t>Source: Apprenticeships and traineeships, Academic Year 2020/21 – Explore education statistics – GOV.UK (explore-education-statistics.service.gov.uk)</a:t>
            </a:r>
            <a:endParaRPr lang="en-GB" sz="1100" dirty="0"/>
          </a:p>
        </p:txBody>
      </p:sp>
    </p:spTree>
    <p:extLst>
      <p:ext uri="{BB962C8B-B14F-4D97-AF65-F5344CB8AC3E}">
        <p14:creationId xmlns:p14="http://schemas.microsoft.com/office/powerpoint/2010/main" val="37481186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13116-2A83-4B72-A736-37B6AFF9B007}"/>
              </a:ext>
            </a:extLst>
          </p:cNvPr>
          <p:cNvSpPr>
            <a:spLocks noGrp="1"/>
          </p:cNvSpPr>
          <p:nvPr>
            <p:ph type="title"/>
          </p:nvPr>
        </p:nvSpPr>
        <p:spPr>
          <a:xfrm>
            <a:off x="106135" y="166492"/>
            <a:ext cx="8683301" cy="936368"/>
          </a:xfrm>
        </p:spPr>
        <p:txBody>
          <a:bodyPr>
            <a:noAutofit/>
          </a:bodyPr>
          <a:lstStyle/>
          <a:p>
            <a:r>
              <a:rPr lang="en-GB" sz="2400" b="1">
                <a:solidFill>
                  <a:schemeClr val="accent6"/>
                </a:solidFill>
              </a:rPr>
              <a:t>How have apprenticeship reforms and the Covid-19 pandemic affected the take-up of apprenticeships in Buckinghamshire? </a:t>
            </a:r>
          </a:p>
        </p:txBody>
      </p:sp>
      <p:sp>
        <p:nvSpPr>
          <p:cNvPr id="3" name="TextBox 2">
            <a:extLst>
              <a:ext uri="{FF2B5EF4-FFF2-40B4-BE49-F238E27FC236}">
                <a16:creationId xmlns:a16="http://schemas.microsoft.com/office/drawing/2014/main" id="{AABE4F72-F6BE-4245-BDB9-8C76B51C6A62}"/>
              </a:ext>
            </a:extLst>
          </p:cNvPr>
          <p:cNvSpPr txBox="1"/>
          <p:nvPr/>
        </p:nvSpPr>
        <p:spPr>
          <a:xfrm>
            <a:off x="230349" y="1281305"/>
            <a:ext cx="8683301" cy="2667782"/>
          </a:xfrm>
          <a:prstGeom prst="rect">
            <a:avLst/>
          </a:prstGeom>
          <a:noFill/>
          <a:ln w="12700">
            <a:solidFill>
              <a:schemeClr val="accent6"/>
            </a:solidFill>
          </a:ln>
        </p:spPr>
        <p:txBody>
          <a:bodyPr wrap="square" rtlCol="0">
            <a:spAutoFit/>
          </a:bodyPr>
          <a:lstStyle/>
          <a:p>
            <a:pPr>
              <a:lnSpc>
                <a:spcPct val="107000"/>
              </a:lnSpc>
              <a:spcAft>
                <a:spcPts val="800"/>
              </a:spcAft>
            </a:pPr>
            <a:r>
              <a:rPr lang="en-GB" sz="1200" b="1">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Apprenticeship reforms </a:t>
            </a:r>
          </a:p>
          <a:p>
            <a:pPr>
              <a:lnSpc>
                <a:spcPct val="107000"/>
              </a:lnSpc>
              <a:spcAft>
                <a:spcPts val="800"/>
              </a:spcAft>
            </a:pPr>
            <a:r>
              <a:rPr lang="en-GB" sz="1200">
                <a:latin typeface="Calibri" panose="020F0502020204030204" pitchFamily="34" charset="0"/>
                <a:ea typeface="Calibri" panose="020F0502020204030204" pitchFamily="34" charset="0"/>
                <a:cs typeface="Times New Roman" panose="02020603050405020304" pitchFamily="18" charset="0"/>
              </a:rPr>
              <a:t>Several reforms to apprenticeships came into effect in 2017.  These included a move to employer designed standards, a requirement for 20% off-the-job training and the introduction of a levy for larger employers. </a:t>
            </a: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Buckinghamshire has a relatively small number of apprenticeship levy paying organisations (estimated to be in the region of 280), and a disproportionately high number of SME, particularly micro-sized businesses, who typically need more support to recruit and manage apprentices.  </a:t>
            </a:r>
            <a:endParaRPr lang="en-GB" sz="18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a:solidFill>
                  <a:srgbClr val="000000"/>
                </a:solidFill>
                <a:effectLst/>
                <a:latin typeface="Calibri" panose="020F0502020204030204" pitchFamily="34" charset="0"/>
                <a:ea typeface="Calibri" panose="020F0502020204030204" pitchFamily="34" charset="0"/>
                <a:cs typeface="Arial" panose="020B0604020202020204" pitchFamily="34" charset="0"/>
              </a:rPr>
              <a:t>In terms of the impact of reforms, local providers report witnessing greatest change amongst large employers wishing to spend their levy.  Within the public sector in particular, employers such as the local health trust and the police force have been keen to grow apprenticeship provision to spend their levy.</a:t>
            </a:r>
          </a:p>
          <a:p>
            <a:pPr>
              <a:lnSpc>
                <a:spcPct val="107000"/>
              </a:lnSpc>
              <a:spcAft>
                <a:spcPts val="800"/>
              </a:spcAft>
            </a:pPr>
            <a:r>
              <a:rPr lang="en-GB" sz="1200">
                <a:solidFill>
                  <a:srgbClr val="000000"/>
                </a:solidFill>
                <a:latin typeface="Calibri" panose="020F0502020204030204" pitchFamily="34" charset="0"/>
                <a:ea typeface="Calibri" panose="020F0502020204030204" pitchFamily="34" charset="0"/>
                <a:cs typeface="Arial" panose="020B0604020202020204" pitchFamily="34" charset="0"/>
              </a:rPr>
              <a:t>Further reforms were announced at the Spring 2021 budget.  These include apprenticeship levy transfer changes and increased financial incentives for smaller employers to take on new apprentices. </a:t>
            </a:r>
            <a:endParaRPr lang="en-GB" sz="1200">
              <a:effectLst/>
              <a:latin typeface="Calibri" panose="020F050202020403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304B5F81-3BE8-4EF4-B0A1-1D65D9EC34C6}"/>
              </a:ext>
            </a:extLst>
          </p:cNvPr>
          <p:cNvSpPr txBox="1"/>
          <p:nvPr/>
        </p:nvSpPr>
        <p:spPr>
          <a:xfrm>
            <a:off x="230349" y="4127532"/>
            <a:ext cx="8683301" cy="1384995"/>
          </a:xfrm>
          <a:prstGeom prst="rect">
            <a:avLst/>
          </a:prstGeom>
          <a:noFill/>
          <a:ln w="12700">
            <a:solidFill>
              <a:schemeClr val="accent6"/>
            </a:solidFill>
          </a:ln>
        </p:spPr>
        <p:txBody>
          <a:bodyPr wrap="square" rtlCol="0">
            <a:spAutoFit/>
          </a:bodyPr>
          <a:lstStyle/>
          <a:p>
            <a:r>
              <a:rPr lang="en-GB" sz="1200" b="1">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Impact of Covid-19 </a:t>
            </a:r>
          </a:p>
          <a:p>
            <a:endParaRPr lang="en-GB" sz="1200">
              <a:latin typeface="Calibri" panose="020F0502020204030204" pitchFamily="34" charset="0"/>
              <a:ea typeface="Calibri" panose="020F0502020204030204" pitchFamily="34" charset="0"/>
              <a:cs typeface="Times New Roman" panose="02020603050405020304" pitchFamily="18" charset="0"/>
            </a:endParaRPr>
          </a:p>
          <a:p>
            <a:r>
              <a:rPr lang="en-GB" sz="1200">
                <a:effectLst/>
                <a:latin typeface="Calibri" panose="020F0502020204030204" pitchFamily="34" charset="0"/>
                <a:ea typeface="Calibri" panose="020F0502020204030204" pitchFamily="34" charset="0"/>
                <a:cs typeface="Times New Roman" panose="02020603050405020304" pitchFamily="18" charset="0"/>
              </a:rPr>
              <a:t>Covid-19 negatively impacted the apprenticeship experience for some of those part-way through their apprenticeships and led to a decrease in the number of new apprenticeship vacancies (an estimated drop of 45% in 2020 in Buckinghamshire compared to 2019).  Some apprentices were furloughed, whilst others had their on and off-the-job activities re-timetabled to fit with the situation the sector they were working in was facing (for example, health and social care apprentices were required to work rather than study, whilst some construction apprentices were required to study rather than work).  </a:t>
            </a:r>
          </a:p>
        </p:txBody>
      </p:sp>
    </p:spTree>
    <p:extLst>
      <p:ext uri="{BB962C8B-B14F-4D97-AF65-F5344CB8AC3E}">
        <p14:creationId xmlns:p14="http://schemas.microsoft.com/office/powerpoint/2010/main" val="20527084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7FEF8-70F4-4312-AC4E-8179D61BD756}"/>
              </a:ext>
            </a:extLst>
          </p:cNvPr>
          <p:cNvSpPr>
            <a:spLocks noGrp="1"/>
          </p:cNvSpPr>
          <p:nvPr>
            <p:ph type="title"/>
          </p:nvPr>
        </p:nvSpPr>
        <p:spPr>
          <a:xfrm>
            <a:off x="106135" y="148120"/>
            <a:ext cx="7886700" cy="936368"/>
          </a:xfrm>
        </p:spPr>
        <p:txBody>
          <a:bodyPr>
            <a:noAutofit/>
          </a:bodyPr>
          <a:lstStyle/>
          <a:p>
            <a:r>
              <a:rPr lang="en-GB" sz="2400" b="1">
                <a:solidFill>
                  <a:schemeClr val="accent6"/>
                </a:solidFill>
              </a:rPr>
              <a:t>What subjects have been studied by those graduating from Buckinghamshire’s Higher Education Institutions? </a:t>
            </a:r>
          </a:p>
        </p:txBody>
      </p:sp>
      <p:sp>
        <p:nvSpPr>
          <p:cNvPr id="4" name="TextBox 3">
            <a:extLst>
              <a:ext uri="{FF2B5EF4-FFF2-40B4-BE49-F238E27FC236}">
                <a16:creationId xmlns:a16="http://schemas.microsoft.com/office/drawing/2014/main" id="{7DEF3095-AD9F-43C2-B60C-9D382DFD8A09}"/>
              </a:ext>
            </a:extLst>
          </p:cNvPr>
          <p:cNvSpPr txBox="1"/>
          <p:nvPr/>
        </p:nvSpPr>
        <p:spPr>
          <a:xfrm>
            <a:off x="4572000" y="1084488"/>
            <a:ext cx="4366727" cy="4738990"/>
          </a:xfrm>
          <a:prstGeom prst="rect">
            <a:avLst/>
          </a:prstGeom>
          <a:noFill/>
          <a:ln w="12700">
            <a:solidFill>
              <a:schemeClr val="accent6"/>
            </a:solidFill>
          </a:ln>
        </p:spPr>
        <p:txBody>
          <a:bodyPr wrap="square" rtlCol="0">
            <a:spAutoFit/>
          </a:bodyPr>
          <a:lstStyle/>
          <a:p>
            <a:pPr>
              <a:lnSpc>
                <a:spcPct val="107000"/>
              </a:lnSpc>
              <a:spcAft>
                <a:spcPts val="800"/>
              </a:spcAft>
            </a:pPr>
            <a:r>
              <a:rPr lang="en-GB" sz="1200" dirty="0">
                <a:latin typeface="Calibri" panose="020F0502020204030204" pitchFamily="34" charset="0"/>
                <a:ea typeface="Calibri" panose="020F0502020204030204" pitchFamily="34" charset="0"/>
                <a:cs typeface="Arial" panose="020B0604020202020204" pitchFamily="34" charset="0"/>
              </a:rPr>
              <a:t>In 2019/20, </a:t>
            </a:r>
            <a:r>
              <a:rPr lang="en-GB" sz="1200" dirty="0">
                <a:effectLst/>
                <a:latin typeface="Calibri" panose="020F0502020204030204" pitchFamily="34" charset="0"/>
                <a:ea typeface="Calibri" panose="020F0502020204030204" pitchFamily="34" charset="0"/>
                <a:cs typeface="Arial" panose="020B0604020202020204" pitchFamily="34" charset="0"/>
              </a:rPr>
              <a:t>Higher Education qualifiers (those successfully completing Higher Education qualifications) </a:t>
            </a:r>
            <a:r>
              <a:rPr lang="en-GB" sz="1200" dirty="0">
                <a:latin typeface="Calibri" panose="020F0502020204030204" pitchFamily="34" charset="0"/>
                <a:ea typeface="Calibri" panose="020F0502020204030204" pitchFamily="34" charset="0"/>
                <a:cs typeface="Arial" panose="020B0604020202020204" pitchFamily="34" charset="0"/>
              </a:rPr>
              <a:t>from Buckinghamshire HEIs </a:t>
            </a:r>
            <a:r>
              <a:rPr lang="en-GB" sz="1200" dirty="0">
                <a:effectLst/>
                <a:latin typeface="Calibri" panose="020F0502020204030204" pitchFamily="34" charset="0"/>
                <a:ea typeface="Calibri" panose="020F0502020204030204" pitchFamily="34" charset="0"/>
                <a:cs typeface="Arial" panose="020B0604020202020204" pitchFamily="34" charset="0"/>
              </a:rPr>
              <a:t>were concentrated in three subject areas: business and management (25%), education and teaching (20%) and subjects allied to medicine (18%). In contrast, the proportion of Higher Education qualifiers in England are distributed across a wider range of subject areas, with smaller concentrations in business and management (18%), subjects allied to medicine (10%) and education (8%).</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The high number of qualifiers undertaking subjects related to business and management is attributed to the presence of the University of Buckingham Business School, along with a range of business degrees offered by Buckinghamshire New University.  </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Undergraduate health and medical courses within Buckinghamshire are provided by the University of Buckingham (Medical School), Bucks New University (nursing, health and social care, health and social science, </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operating department practice, public health) and the University of Bedfordshire (Stoke Mandeville campus) (nursing and midwifery). </a:t>
            </a:r>
          </a:p>
          <a:p>
            <a:pPr>
              <a:lnSpc>
                <a:spcPct val="107000"/>
              </a:lnSpc>
              <a:spcAft>
                <a:spcPts val="800"/>
              </a:spcAft>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newly established </a:t>
            </a:r>
            <a:r>
              <a:rPr lang="en-GB" sz="12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Buckinghamshire Health and Social Care Academy</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helps facilitate partnership working between these institutions and health providers. </a:t>
            </a:r>
            <a:endParaRPr lang="en-GB"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56B8858B-8BB1-4D04-A62B-3D5CD24F7E50}"/>
              </a:ext>
            </a:extLst>
          </p:cNvPr>
          <p:cNvSpPr txBox="1"/>
          <p:nvPr/>
        </p:nvSpPr>
        <p:spPr>
          <a:xfrm>
            <a:off x="205273" y="5512254"/>
            <a:ext cx="3797560" cy="281231"/>
          </a:xfrm>
          <a:prstGeom prst="rect">
            <a:avLst/>
          </a:prstGeom>
          <a:noFill/>
        </p:spPr>
        <p:txBody>
          <a:bodyPr wrap="square" rtlCol="0">
            <a:spAutoFit/>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Source: </a:t>
            </a:r>
            <a:r>
              <a:rPr lang="en-GB" sz="1200"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HESA, 2019/2020 qualifiers (published 2021)</a:t>
            </a:r>
            <a:endParaRPr lang="en-GB" sz="1200" dirty="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6" name="Chart 5">
            <a:extLst>
              <a:ext uri="{FF2B5EF4-FFF2-40B4-BE49-F238E27FC236}">
                <a16:creationId xmlns:a16="http://schemas.microsoft.com/office/drawing/2014/main" id="{AADDCC24-8792-4AE5-8AC7-EDAA49E24CE0}"/>
              </a:ext>
            </a:extLst>
          </p:cNvPr>
          <p:cNvGraphicFramePr/>
          <p:nvPr>
            <p:extLst>
              <p:ext uri="{D42A27DB-BD31-4B8C-83A1-F6EECF244321}">
                <p14:modId xmlns:p14="http://schemas.microsoft.com/office/powerpoint/2010/main" val="4178542103"/>
              </p:ext>
            </p:extLst>
          </p:nvPr>
        </p:nvGraphicFramePr>
        <p:xfrm>
          <a:off x="301651" y="1233779"/>
          <a:ext cx="4176081" cy="40995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682273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488B58-FB31-4916-90EF-4FD4DF19E4BF}"/>
              </a:ext>
            </a:extLst>
          </p:cNvPr>
          <p:cNvSpPr txBox="1"/>
          <p:nvPr/>
        </p:nvSpPr>
        <p:spPr>
          <a:xfrm>
            <a:off x="163283" y="1146262"/>
            <a:ext cx="4912570" cy="2162387"/>
          </a:xfrm>
          <a:prstGeom prst="rect">
            <a:avLst/>
          </a:prstGeom>
          <a:noFill/>
          <a:ln w="12700">
            <a:solidFill>
              <a:schemeClr val="accent6"/>
            </a:solidFill>
          </a:ln>
        </p:spPr>
        <p:txBody>
          <a:bodyPr wrap="square" rtlCol="0">
            <a:spAutoFit/>
          </a:bodyPr>
          <a:lstStyle/>
          <a:p>
            <a:pPr>
              <a:lnSpc>
                <a:spcPct val="107000"/>
              </a:lnSpc>
              <a:spcAft>
                <a:spcPts val="800"/>
              </a:spcAft>
            </a:pPr>
            <a:r>
              <a:rPr lang="en-GB" sz="1200" dirty="0">
                <a:ea typeface="Calibri" panose="020F0502020204030204" pitchFamily="34" charset="0"/>
                <a:cs typeface="Arial" panose="020B0604020202020204" pitchFamily="34" charset="0"/>
              </a:rPr>
              <a:t>Those graduating from Higher Education Institutions (HEIs) in Buckinghamshire are more likely than average to enter employment. In the last year for which we have data, 64% entered full-time employment and 12% entered part-time employment.  The corresponding figures for England being 55% and 11% respectively. </a:t>
            </a:r>
            <a:endParaRPr lang="en-GB" sz="1200" dirty="0">
              <a:effectLst/>
              <a:ea typeface="Calibri" panose="020F0502020204030204" pitchFamily="34" charset="0"/>
              <a:cs typeface="Arial" panose="020B0604020202020204" pitchFamily="34" charset="0"/>
            </a:endParaRPr>
          </a:p>
          <a:p>
            <a:pPr>
              <a:lnSpc>
                <a:spcPct val="107000"/>
              </a:lnSpc>
              <a:spcAft>
                <a:spcPts val="800"/>
              </a:spcAft>
            </a:pPr>
            <a:r>
              <a:rPr lang="en-GB" sz="1200" dirty="0">
                <a:effectLst/>
                <a:ea typeface="Calibri" panose="020F0502020204030204" pitchFamily="34" charset="0"/>
                <a:cs typeface="Arial" panose="020B0604020202020204" pitchFamily="34" charset="0"/>
              </a:rPr>
              <a:t>The above average proportion of Buckinghamshire HE graduates entering employment could be related to the proximity of Buckinghamshire to London, which offers a large and relatively accessible supply of jobs, particularly at graduate entry-level.  It could also be related to the type of degrees on offer, many of which are more vocational than academic.  </a:t>
            </a:r>
          </a:p>
        </p:txBody>
      </p:sp>
      <p:sp>
        <p:nvSpPr>
          <p:cNvPr id="4" name="TextBox 3">
            <a:extLst>
              <a:ext uri="{FF2B5EF4-FFF2-40B4-BE49-F238E27FC236}">
                <a16:creationId xmlns:a16="http://schemas.microsoft.com/office/drawing/2014/main" id="{BC334CCE-EB90-41E4-866D-4381DEF29943}"/>
              </a:ext>
            </a:extLst>
          </p:cNvPr>
          <p:cNvSpPr txBox="1"/>
          <p:nvPr/>
        </p:nvSpPr>
        <p:spPr>
          <a:xfrm>
            <a:off x="83974" y="95609"/>
            <a:ext cx="8910735" cy="830997"/>
          </a:xfrm>
          <a:prstGeom prst="rect">
            <a:avLst/>
          </a:prstGeom>
          <a:noFill/>
        </p:spPr>
        <p:txBody>
          <a:bodyPr wrap="square">
            <a:spAutoFit/>
          </a:bodyPr>
          <a:lstStyle/>
          <a:p>
            <a:r>
              <a:rPr lang="en-GB" sz="2400" b="1">
                <a:solidFill>
                  <a:schemeClr val="accent6"/>
                </a:solidFill>
              </a:rPr>
              <a:t>What to those graduating from Buckinghamshire’s Higher Education Institutions do next?</a:t>
            </a:r>
            <a:endParaRPr lang="en-GB" sz="2400"/>
          </a:p>
        </p:txBody>
      </p:sp>
      <p:graphicFrame>
        <p:nvGraphicFramePr>
          <p:cNvPr id="5" name="Chart 4">
            <a:extLst>
              <a:ext uri="{FF2B5EF4-FFF2-40B4-BE49-F238E27FC236}">
                <a16:creationId xmlns:a16="http://schemas.microsoft.com/office/drawing/2014/main" id="{1B7957DE-22FF-476A-A0CD-7D50987AE67F}"/>
              </a:ext>
            </a:extLst>
          </p:cNvPr>
          <p:cNvGraphicFramePr>
            <a:graphicFrameLocks/>
          </p:cNvGraphicFramePr>
          <p:nvPr>
            <p:extLst>
              <p:ext uri="{D42A27DB-BD31-4B8C-83A1-F6EECF244321}">
                <p14:modId xmlns:p14="http://schemas.microsoft.com/office/powerpoint/2010/main" val="1176034428"/>
              </p:ext>
            </p:extLst>
          </p:nvPr>
        </p:nvGraphicFramePr>
        <p:xfrm>
          <a:off x="5215812" y="926606"/>
          <a:ext cx="3331029" cy="218802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4BDBDB69-C439-41F3-BE0B-AB99A2E3B7EE}"/>
              </a:ext>
            </a:extLst>
          </p:cNvPr>
          <p:cNvSpPr txBox="1"/>
          <p:nvPr/>
        </p:nvSpPr>
        <p:spPr>
          <a:xfrm>
            <a:off x="163283" y="3444400"/>
            <a:ext cx="8831426" cy="2169953"/>
          </a:xfrm>
          <a:prstGeom prst="rect">
            <a:avLst/>
          </a:prstGeom>
          <a:noFill/>
          <a:ln w="12700">
            <a:solidFill>
              <a:schemeClr val="accent6"/>
            </a:solidFill>
          </a:ln>
        </p:spPr>
        <p:txBody>
          <a:bodyPr wrap="square" rtlCol="0">
            <a:spAutoFit/>
          </a:bodyPr>
          <a:lstStyle/>
          <a:p>
            <a:pPr>
              <a:lnSpc>
                <a:spcPct val="107000"/>
              </a:lnSpc>
              <a:spcBef>
                <a:spcPts val="750"/>
              </a:spcBef>
              <a:spcAft>
                <a:spcPts val="750"/>
              </a:spcAft>
            </a:pPr>
            <a:r>
              <a:rPr lang="en-GB" sz="1200" dirty="0">
                <a:effectLst/>
                <a:ea typeface="Calibri" panose="020F0502020204030204" pitchFamily="34" charset="0"/>
                <a:cs typeface="Arial" panose="020B0604020202020204" pitchFamily="34" charset="0"/>
              </a:rPr>
              <a:t>All three of Buckinghamshire’s HEIs are in the top half of the table for </a:t>
            </a:r>
            <a:r>
              <a:rPr lang="en-GB" sz="1200" b="1" dirty="0">
                <a:solidFill>
                  <a:schemeClr val="accent6"/>
                </a:solidFill>
                <a:effectLst/>
                <a:ea typeface="Calibri" panose="020F0502020204030204" pitchFamily="34" charset="0"/>
                <a:cs typeface="Arial" panose="020B0604020202020204" pitchFamily="34" charset="0"/>
              </a:rPr>
              <a:t>graduate employability</a:t>
            </a:r>
            <a:r>
              <a:rPr lang="en-GB" sz="1200" dirty="0">
                <a:effectLst/>
                <a:ea typeface="Calibri" panose="020F0502020204030204" pitchFamily="34" charset="0"/>
                <a:cs typeface="Arial" panose="020B0604020202020204" pitchFamily="34" charset="0"/>
              </a:rPr>
              <a:t>.  Of the 437 UK HEIs, the National Film and Television School (NFTS) ranks 4</a:t>
            </a:r>
            <a:r>
              <a:rPr lang="en-GB" sz="1200" baseline="30000" dirty="0">
                <a:effectLst/>
                <a:ea typeface="Calibri" panose="020F0502020204030204" pitchFamily="34" charset="0"/>
                <a:cs typeface="Arial" panose="020B0604020202020204" pitchFamily="34" charset="0"/>
              </a:rPr>
              <a:t>th</a:t>
            </a:r>
            <a:r>
              <a:rPr lang="en-GB" sz="1200" dirty="0">
                <a:effectLst/>
                <a:ea typeface="Calibri" panose="020F0502020204030204" pitchFamily="34" charset="0"/>
                <a:cs typeface="Arial" panose="020B0604020202020204" pitchFamily="34" charset="0"/>
              </a:rPr>
              <a:t>, Buckinghamshire New University 34</a:t>
            </a:r>
            <a:r>
              <a:rPr lang="en-GB" sz="1200" baseline="30000" dirty="0">
                <a:effectLst/>
                <a:ea typeface="Calibri" panose="020F0502020204030204" pitchFamily="34" charset="0"/>
                <a:cs typeface="Arial" panose="020B0604020202020204" pitchFamily="34" charset="0"/>
              </a:rPr>
              <a:t>th</a:t>
            </a:r>
            <a:r>
              <a:rPr lang="en-GB" sz="1200" dirty="0">
                <a:effectLst/>
                <a:ea typeface="Calibri" panose="020F0502020204030204" pitchFamily="34" charset="0"/>
                <a:cs typeface="Arial" panose="020B0604020202020204" pitchFamily="34" charset="0"/>
              </a:rPr>
              <a:t> and the University of Buckingham 40</a:t>
            </a:r>
            <a:r>
              <a:rPr lang="en-GB" sz="1200" baseline="30000" dirty="0">
                <a:effectLst/>
                <a:ea typeface="Calibri" panose="020F0502020204030204" pitchFamily="34" charset="0"/>
                <a:cs typeface="Arial" panose="020B0604020202020204" pitchFamily="34" charset="0"/>
              </a:rPr>
              <a:t>th </a:t>
            </a:r>
            <a:r>
              <a:rPr lang="en-GB" sz="1200" dirty="0">
                <a:effectLst/>
                <a:ea typeface="Calibri" panose="020F0502020204030204" pitchFamily="34" charset="0"/>
                <a:cs typeface="Arial" panose="020B0604020202020204" pitchFamily="34" charset="0"/>
              </a:rPr>
              <a:t>(</a:t>
            </a:r>
            <a:r>
              <a:rPr lang="en-GB" sz="1200" u="sng" dirty="0">
                <a:solidFill>
                  <a:srgbClr val="0563C1"/>
                </a:solidFill>
                <a:effectLst/>
                <a:ea typeface="Calibri" panose="020F0502020204030204" pitchFamily="34" charset="0"/>
                <a:cs typeface="Arial" panose="020B0604020202020204" pitchFamily="34" charset="0"/>
                <a:hlinkClick r:id="rId3"/>
              </a:rPr>
              <a:t>HESA, 202</a:t>
            </a:r>
            <a:r>
              <a:rPr lang="en-GB" sz="1200" u="sng" dirty="0">
                <a:solidFill>
                  <a:srgbClr val="0563C1"/>
                </a:solidFill>
                <a:effectLst/>
                <a:ea typeface="Calibri" panose="020F0502020204030204" pitchFamily="34" charset="0"/>
                <a:cs typeface="Arial" panose="020B0604020202020204" pitchFamily="34" charset="0"/>
              </a:rPr>
              <a:t>1</a:t>
            </a:r>
            <a:r>
              <a:rPr lang="en-GB" sz="1200" dirty="0">
                <a:effectLst/>
                <a:ea typeface="Calibri" panose="020F0502020204030204" pitchFamily="34" charset="0"/>
                <a:cs typeface="Arial" panose="020B0604020202020204" pitchFamily="34" charset="0"/>
              </a:rPr>
              <a:t>).  </a:t>
            </a:r>
          </a:p>
          <a:p>
            <a:pPr>
              <a:lnSpc>
                <a:spcPct val="107000"/>
              </a:lnSpc>
              <a:spcBef>
                <a:spcPts val="750"/>
              </a:spcBef>
              <a:spcAft>
                <a:spcPts val="750"/>
              </a:spcAft>
            </a:pPr>
            <a:r>
              <a:rPr lang="en-GB" sz="1200" b="1" dirty="0">
                <a:solidFill>
                  <a:schemeClr val="accent6"/>
                </a:solidFill>
                <a:effectLst/>
                <a:ea typeface="Times New Roman" panose="02020603050405020304" pitchFamily="18" charset="0"/>
                <a:cs typeface="Calibri" panose="020F0502020204030204" pitchFamily="34" charset="0"/>
              </a:rPr>
              <a:t>Buckinghamshire New University </a:t>
            </a:r>
            <a:r>
              <a:rPr lang="en-GB" sz="1200" dirty="0">
                <a:effectLst/>
                <a:ea typeface="Times New Roman" panose="02020603050405020304" pitchFamily="18" charset="0"/>
                <a:cs typeface="Calibri" panose="020F0502020204030204" pitchFamily="34" charset="0"/>
              </a:rPr>
              <a:t>places a </a:t>
            </a:r>
            <a:r>
              <a:rPr lang="en-GB" sz="1200" dirty="0">
                <a:solidFill>
                  <a:srgbClr val="000000"/>
                </a:solidFill>
                <a:effectLst/>
                <a:ea typeface="Calibri" panose="020F0502020204030204" pitchFamily="34" charset="0"/>
                <a:cs typeface="Arial" panose="020B0604020202020204" pitchFamily="34" charset="0"/>
              </a:rPr>
              <a:t>strong focus on employability, focusing on degrees that are professional and practical, as well as academic.  This focus, along with high levels of industry involvement, is likely to contribute to its high graduate employability ranking. </a:t>
            </a:r>
            <a:r>
              <a:rPr lang="en-GB" sz="1200" dirty="0">
                <a:solidFill>
                  <a:srgbClr val="000000"/>
                </a:solidFill>
                <a:ea typeface="Calibri" panose="020F0502020204030204" pitchFamily="34" charset="0"/>
                <a:cs typeface="Arial" panose="020B0604020202020204" pitchFamily="34" charset="0"/>
              </a:rPr>
              <a:t> </a:t>
            </a:r>
            <a:r>
              <a:rPr lang="en-GB" sz="1200" b="1" dirty="0">
                <a:solidFill>
                  <a:schemeClr val="accent6"/>
                </a:solidFill>
                <a:ea typeface="Times New Roman" panose="02020603050405020304" pitchFamily="18" charset="0"/>
                <a:cs typeface="Calibri" panose="020F0502020204030204" pitchFamily="34" charset="0"/>
              </a:rPr>
              <a:t>NTFS</a:t>
            </a:r>
            <a:r>
              <a:rPr lang="en-GB" sz="1200" dirty="0">
                <a:ea typeface="Times New Roman" panose="02020603050405020304" pitchFamily="18" charset="0"/>
                <a:cs typeface="Calibri" panose="020F0502020204030204" pitchFamily="34" charset="0"/>
              </a:rPr>
              <a:t> has very strong links with industry. Ma</a:t>
            </a:r>
            <a:r>
              <a:rPr lang="en-GB" sz="1200" dirty="0">
                <a:effectLst/>
                <a:ea typeface="Times New Roman" panose="02020603050405020304" pitchFamily="18" charset="0"/>
                <a:cs typeface="Calibri" panose="020F0502020204030204" pitchFamily="34" charset="0"/>
              </a:rPr>
              <a:t>ny graduates go on to become creative leaders for the UK’s largest and most high-profile film and television content creators (</a:t>
            </a:r>
            <a:r>
              <a:rPr lang="en-GB" sz="1200" u="sng" dirty="0">
                <a:solidFill>
                  <a:srgbClr val="0563C1"/>
                </a:solidFill>
                <a:effectLst/>
                <a:ea typeface="Times New Roman" panose="02020603050405020304" pitchFamily="18" charset="0"/>
                <a:cs typeface="Calibri" panose="020F0502020204030204" pitchFamily="34" charset="0"/>
                <a:hlinkClick r:id="rId4"/>
              </a:rPr>
              <a:t>NFTS Graduate Impact Report, 2020)</a:t>
            </a:r>
            <a:r>
              <a:rPr lang="en-GB" sz="1200" u="sng" dirty="0">
                <a:solidFill>
                  <a:srgbClr val="0563C1"/>
                </a:solidFill>
                <a:effectLst/>
                <a:ea typeface="Times New Roman" panose="02020603050405020304" pitchFamily="18" charset="0"/>
                <a:cs typeface="Calibri" panose="020F0502020204030204" pitchFamily="34" charset="0"/>
              </a:rPr>
              <a:t>. </a:t>
            </a:r>
            <a:endParaRPr lang="en-GB" sz="1200" dirty="0">
              <a:effectLst/>
              <a:ea typeface="Calibri" panose="020F0502020204030204" pitchFamily="34" charset="0"/>
              <a:cs typeface="Arial" panose="020B0604020202020204" pitchFamily="34" charset="0"/>
            </a:endParaRPr>
          </a:p>
          <a:p>
            <a:pPr>
              <a:lnSpc>
                <a:spcPct val="107000"/>
              </a:lnSpc>
              <a:spcAft>
                <a:spcPts val="800"/>
              </a:spcAft>
            </a:pPr>
            <a:r>
              <a:rPr lang="en-GB" sz="1200" dirty="0">
                <a:effectLst/>
                <a:ea typeface="Calibri" panose="020F0502020204030204" pitchFamily="34" charset="0"/>
                <a:cs typeface="Arial" panose="020B0604020202020204" pitchFamily="34" charset="0"/>
              </a:rPr>
              <a:t>In contrast to the national average, a lower proportion of HE graduates in Buckinghamshire continue into full-time further study, or a combination of employment and further study. A possible reason could be that many of the subjects available for graduate study in Buckinghamshire, may not be allied to careers that require further study at postgraduate level.</a:t>
            </a:r>
            <a:endParaRPr lang="en-GB" dirty="0"/>
          </a:p>
        </p:txBody>
      </p:sp>
      <p:sp>
        <p:nvSpPr>
          <p:cNvPr id="7" name="TextBox 6">
            <a:extLst>
              <a:ext uri="{FF2B5EF4-FFF2-40B4-BE49-F238E27FC236}">
                <a16:creationId xmlns:a16="http://schemas.microsoft.com/office/drawing/2014/main" id="{FB59AE16-B46D-45B6-BEF0-C4E6CBBA501C}"/>
              </a:ext>
            </a:extLst>
          </p:cNvPr>
          <p:cNvSpPr txBox="1"/>
          <p:nvPr/>
        </p:nvSpPr>
        <p:spPr>
          <a:xfrm>
            <a:off x="5215812" y="3114634"/>
            <a:ext cx="3694923" cy="281231"/>
          </a:xfrm>
          <a:prstGeom prst="rect">
            <a:avLst/>
          </a:prstGeom>
          <a:noFill/>
        </p:spPr>
        <p:txBody>
          <a:bodyPr wrap="square" rtlCol="0">
            <a:spAutoFit/>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Source</a:t>
            </a:r>
            <a:r>
              <a:rPr lang="en-GB" sz="1200" b="1" dirty="0">
                <a:effectLst/>
                <a:latin typeface="Calibri" panose="020F0502020204030204" pitchFamily="34" charset="0"/>
                <a:ea typeface="Calibri" panose="020F0502020204030204" pitchFamily="34" charset="0"/>
                <a:cs typeface="Arial" panose="020B0604020202020204" pitchFamily="34" charset="0"/>
              </a:rPr>
              <a:t>:</a:t>
            </a:r>
            <a:r>
              <a:rPr lang="en-GB" sz="1200" dirty="0">
                <a:effectLst/>
                <a:latin typeface="Calibri" panose="020F0502020204030204" pitchFamily="34" charset="0"/>
                <a:ea typeface="Calibri" panose="020F0502020204030204" pitchFamily="34" charset="0"/>
                <a:cs typeface="Arial" panose="020B0604020202020204" pitchFamily="34" charset="0"/>
              </a:rPr>
              <a:t> </a:t>
            </a:r>
            <a:r>
              <a:rPr lang="en-GB" sz="12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HESA, 2018/19 graduates (published 2021)</a:t>
            </a:r>
            <a:endParaRPr lang="en-GB" sz="12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825802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3FB71C-ABAE-4C01-B8E3-7C5D2C3D3503}"/>
              </a:ext>
            </a:extLst>
          </p:cNvPr>
          <p:cNvSpPr txBox="1"/>
          <p:nvPr/>
        </p:nvSpPr>
        <p:spPr>
          <a:xfrm>
            <a:off x="5103267" y="2952226"/>
            <a:ext cx="3713584" cy="1672124"/>
          </a:xfrm>
          <a:prstGeom prst="rect">
            <a:avLst/>
          </a:prstGeom>
          <a:noFill/>
          <a:ln w="12700">
            <a:solidFill>
              <a:schemeClr val="accent6"/>
            </a:solidFill>
          </a:ln>
        </p:spPr>
        <p:txBody>
          <a:bodyPr wrap="square" rtlCol="0">
            <a:spAutoFit/>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Just under half (40%) of Buckinghamshire HE graduates remain in the South East one year after graduating, with just over a quarter moving to London. </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Graduates opting to move to London are likely to do so to access a wider range of graduate entry-leve</a:t>
            </a:r>
            <a:r>
              <a:rPr lang="en-GB" sz="1200" dirty="0">
                <a:latin typeface="Calibri" panose="020F0502020204030204" pitchFamily="34" charset="0"/>
                <a:ea typeface="Calibri" panose="020F0502020204030204" pitchFamily="34" charset="0"/>
                <a:cs typeface="Arial" panose="020B0604020202020204" pitchFamily="34" charset="0"/>
              </a:rPr>
              <a:t>l jobs, and to enjoy </a:t>
            </a:r>
            <a:r>
              <a:rPr lang="en-GB" sz="1200" dirty="0">
                <a:effectLst/>
                <a:latin typeface="Calibri" panose="020F0502020204030204" pitchFamily="34" charset="0"/>
                <a:ea typeface="Calibri" panose="020F0502020204030204" pitchFamily="34" charset="0"/>
                <a:cs typeface="Arial" panose="020B0604020202020204" pitchFamily="34" charset="0"/>
              </a:rPr>
              <a:t>the London lifestyle. </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There is little change 5 years post graduation. </a:t>
            </a:r>
          </a:p>
        </p:txBody>
      </p:sp>
      <p:sp>
        <p:nvSpPr>
          <p:cNvPr id="4" name="TextBox 3">
            <a:extLst>
              <a:ext uri="{FF2B5EF4-FFF2-40B4-BE49-F238E27FC236}">
                <a16:creationId xmlns:a16="http://schemas.microsoft.com/office/drawing/2014/main" id="{FFDD148F-1436-47AE-854C-C29A5ECB22EF}"/>
              </a:ext>
            </a:extLst>
          </p:cNvPr>
          <p:cNvSpPr txBox="1"/>
          <p:nvPr/>
        </p:nvSpPr>
        <p:spPr>
          <a:xfrm>
            <a:off x="83974" y="95609"/>
            <a:ext cx="8910735" cy="461665"/>
          </a:xfrm>
          <a:prstGeom prst="rect">
            <a:avLst/>
          </a:prstGeom>
          <a:noFill/>
        </p:spPr>
        <p:txBody>
          <a:bodyPr wrap="square">
            <a:spAutoFit/>
          </a:bodyPr>
          <a:lstStyle/>
          <a:p>
            <a:r>
              <a:rPr lang="en-GB" sz="2400" b="1">
                <a:solidFill>
                  <a:schemeClr val="accent6"/>
                </a:solidFill>
              </a:rPr>
              <a:t>Where do Buckinghamshire graduates live after graduating?</a:t>
            </a:r>
            <a:endParaRPr lang="en-GB" sz="2400"/>
          </a:p>
        </p:txBody>
      </p:sp>
      <p:sp>
        <p:nvSpPr>
          <p:cNvPr id="5" name="TextBox 4">
            <a:extLst>
              <a:ext uri="{FF2B5EF4-FFF2-40B4-BE49-F238E27FC236}">
                <a16:creationId xmlns:a16="http://schemas.microsoft.com/office/drawing/2014/main" id="{3AC9CA8D-4B96-4DE0-A7B2-DAB84A6CDF25}"/>
              </a:ext>
            </a:extLst>
          </p:cNvPr>
          <p:cNvSpPr txBox="1"/>
          <p:nvPr/>
        </p:nvSpPr>
        <p:spPr>
          <a:xfrm>
            <a:off x="0" y="5719008"/>
            <a:ext cx="4058817" cy="281231"/>
          </a:xfrm>
          <a:prstGeom prst="rect">
            <a:avLst/>
          </a:prstGeom>
          <a:noFill/>
        </p:spPr>
        <p:txBody>
          <a:bodyPr wrap="square" rtlCol="0">
            <a:spAutoFit/>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Source</a:t>
            </a:r>
            <a:r>
              <a:rPr lang="en-GB" sz="1200" b="1" dirty="0">
                <a:effectLst/>
                <a:latin typeface="Calibri" panose="020F0502020204030204" pitchFamily="34" charset="0"/>
                <a:ea typeface="Calibri" panose="020F0502020204030204" pitchFamily="34" charset="0"/>
                <a:cs typeface="Arial" panose="020B0604020202020204" pitchFamily="34" charset="0"/>
              </a:rPr>
              <a:t>:</a:t>
            </a:r>
            <a:r>
              <a:rPr lang="en-GB" sz="1200" dirty="0">
                <a:effectLst/>
                <a:latin typeface="Calibri" panose="020F0502020204030204" pitchFamily="34" charset="0"/>
                <a:ea typeface="Calibri" panose="020F0502020204030204" pitchFamily="34" charset="0"/>
                <a:cs typeface="Arial" panose="020B0604020202020204" pitchFamily="34" charset="0"/>
              </a:rPr>
              <a:t> </a:t>
            </a:r>
            <a:r>
              <a:rPr lang="en-GB" sz="1200" u="sng" dirty="0">
                <a:solidFill>
                  <a:srgbClr val="0563C1"/>
                </a:solidFill>
                <a:latin typeface="Calibri" panose="020F0502020204030204" pitchFamily="34" charset="0"/>
                <a:ea typeface="Calibri" panose="020F0502020204030204" pitchFamily="34" charset="0"/>
                <a:cs typeface="Arial" panose="020B0604020202020204" pitchFamily="34" charset="0"/>
                <a:hlinkClick r:id="rId2"/>
              </a:rPr>
              <a:t>Graduate Outcomes in 2018/19, DfE, (published 2021</a:t>
            </a:r>
            <a:r>
              <a:rPr lang="en-GB" sz="12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2"/>
              </a:rPr>
              <a:t>)</a:t>
            </a:r>
            <a:endParaRPr lang="en-GB" sz="1200" dirty="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6" name="Chart 5">
            <a:extLst>
              <a:ext uri="{FF2B5EF4-FFF2-40B4-BE49-F238E27FC236}">
                <a16:creationId xmlns:a16="http://schemas.microsoft.com/office/drawing/2014/main" id="{C0E0EA4B-31B1-434D-954B-F24D7EE84BDE}"/>
              </a:ext>
            </a:extLst>
          </p:cNvPr>
          <p:cNvGraphicFramePr/>
          <p:nvPr>
            <p:extLst>
              <p:ext uri="{D42A27DB-BD31-4B8C-83A1-F6EECF244321}">
                <p14:modId xmlns:p14="http://schemas.microsoft.com/office/powerpoint/2010/main" val="4179052346"/>
              </p:ext>
            </p:extLst>
          </p:nvPr>
        </p:nvGraphicFramePr>
        <p:xfrm>
          <a:off x="150822" y="714627"/>
          <a:ext cx="4883091" cy="48470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744929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ADC429-EFED-434C-B9DE-7FC2D4BAF81C}"/>
              </a:ext>
            </a:extLst>
          </p:cNvPr>
          <p:cNvSpPr txBox="1"/>
          <p:nvPr/>
        </p:nvSpPr>
        <p:spPr>
          <a:xfrm>
            <a:off x="246095" y="1114137"/>
            <a:ext cx="4587161" cy="4146135"/>
          </a:xfrm>
          <a:prstGeom prst="rect">
            <a:avLst/>
          </a:prstGeom>
          <a:noFill/>
          <a:ln w="12700">
            <a:solidFill>
              <a:schemeClr val="accent6"/>
            </a:solidFill>
          </a:ln>
        </p:spPr>
        <p:txBody>
          <a:bodyPr wrap="square" rtlCol="0">
            <a:spAutoFit/>
          </a:bodyPr>
          <a:lstStyle/>
          <a:p>
            <a:pPr>
              <a:lnSpc>
                <a:spcPct val="107000"/>
              </a:lnSpc>
              <a:spcAft>
                <a:spcPts val="800"/>
              </a:spcAft>
            </a:pPr>
            <a:r>
              <a:rPr lang="en-GB" sz="1200">
                <a:effectLst/>
                <a:ea typeface="Calibri" panose="020F0502020204030204" pitchFamily="34" charset="0"/>
                <a:cs typeface="Arial" panose="020B0604020202020204" pitchFamily="34" charset="0"/>
              </a:rPr>
              <a:t>Pre-Covid-19, just over half (57%) of employers in Buckinghamshire provided training to their employees. This is lower than the national average of 61%. </a:t>
            </a:r>
          </a:p>
          <a:p>
            <a:pPr>
              <a:lnSpc>
                <a:spcPct val="107000"/>
              </a:lnSpc>
              <a:spcAft>
                <a:spcPts val="800"/>
              </a:spcAft>
            </a:pPr>
            <a:r>
              <a:rPr lang="en-GB" sz="1200">
                <a:effectLst/>
                <a:ea typeface="Calibri" panose="020F0502020204030204" pitchFamily="34" charset="0"/>
                <a:cs typeface="Arial" panose="020B0604020202020204" pitchFamily="34" charset="0"/>
              </a:rPr>
              <a:t>Training funded or arranged for employees by Buckinghamshire employers is primarily job specific training (84%), along with health and safety/first aid training (69%); basic (55%) and extensive (33%) induction training for new staff; training in new technology (55%); management training (28%) and supervisory training (25%).</a:t>
            </a:r>
          </a:p>
          <a:p>
            <a:pPr>
              <a:lnSpc>
                <a:spcPct val="107000"/>
              </a:lnSpc>
              <a:spcAft>
                <a:spcPts val="800"/>
              </a:spcAft>
            </a:pPr>
            <a:r>
              <a:rPr lang="en-GB" sz="1200">
                <a:effectLst/>
                <a:ea typeface="Calibri" panose="020F0502020204030204" pitchFamily="34" charset="0"/>
                <a:cs typeface="Arial" panose="020B0604020202020204" pitchFamily="34" charset="0"/>
              </a:rPr>
              <a:t>The lower-than-average proportion of employers providing training in Buckinghamshire could be linked to the relatively high proportion of micro-businesses in comparison to the national average. For such employers, having the few staff they employ away on training may not be possible due to their workload, or the employer may lack the financial resources to provide training.</a:t>
            </a:r>
          </a:p>
          <a:p>
            <a:pPr>
              <a:lnSpc>
                <a:spcPct val="107000"/>
              </a:lnSpc>
              <a:spcAft>
                <a:spcPts val="800"/>
              </a:spcAft>
            </a:pPr>
            <a:r>
              <a:rPr lang="en-GB" sz="1200">
                <a:effectLst/>
                <a:ea typeface="Calibri" panose="020F0502020204030204" pitchFamily="34" charset="0"/>
                <a:cs typeface="Arial" panose="020B0604020202020204" pitchFamily="34" charset="0"/>
              </a:rPr>
              <a:t>Further insight from the 2019 Employer Skills Survey shows that 71% of employers not providing training believe that all their staff are fully proficient or have no need for training. A further 12% said training was not provided as it was not considered to be a priority, and 7% said there was no training available in the relevant subject area.</a:t>
            </a:r>
          </a:p>
        </p:txBody>
      </p:sp>
      <p:sp>
        <p:nvSpPr>
          <p:cNvPr id="4" name="TextBox 3">
            <a:extLst>
              <a:ext uri="{FF2B5EF4-FFF2-40B4-BE49-F238E27FC236}">
                <a16:creationId xmlns:a16="http://schemas.microsoft.com/office/drawing/2014/main" id="{D40D50A0-5109-4A6E-8DC5-F7BCA006E1A7}"/>
              </a:ext>
            </a:extLst>
          </p:cNvPr>
          <p:cNvSpPr txBox="1"/>
          <p:nvPr/>
        </p:nvSpPr>
        <p:spPr>
          <a:xfrm>
            <a:off x="65314" y="140159"/>
            <a:ext cx="8985380" cy="830997"/>
          </a:xfrm>
          <a:prstGeom prst="rect">
            <a:avLst/>
          </a:prstGeom>
          <a:noFill/>
        </p:spPr>
        <p:txBody>
          <a:bodyPr wrap="square">
            <a:spAutoFit/>
          </a:bodyPr>
          <a:lstStyle/>
          <a:p>
            <a:r>
              <a:rPr lang="en-GB" sz="2400" b="1">
                <a:solidFill>
                  <a:schemeClr val="accent6"/>
                </a:solidFill>
                <a:latin typeface="+mj-lt"/>
              </a:rPr>
              <a:t>To what extent do Buckinghamshire employers provide training to their staff?</a:t>
            </a:r>
            <a:endParaRPr lang="en-GB" sz="2400">
              <a:latin typeface="+mj-lt"/>
            </a:endParaRPr>
          </a:p>
        </p:txBody>
      </p:sp>
      <p:graphicFrame>
        <p:nvGraphicFramePr>
          <p:cNvPr id="5" name="Chart 4">
            <a:extLst>
              <a:ext uri="{FF2B5EF4-FFF2-40B4-BE49-F238E27FC236}">
                <a16:creationId xmlns:a16="http://schemas.microsoft.com/office/drawing/2014/main" id="{1B7957DE-22FF-476A-A0CD-7D50987AE67F}"/>
              </a:ext>
            </a:extLst>
          </p:cNvPr>
          <p:cNvGraphicFramePr>
            <a:graphicFrameLocks/>
          </p:cNvGraphicFramePr>
          <p:nvPr>
            <p:extLst>
              <p:ext uri="{D42A27DB-BD31-4B8C-83A1-F6EECF244321}">
                <p14:modId xmlns:p14="http://schemas.microsoft.com/office/powerpoint/2010/main" val="3437614536"/>
              </p:ext>
            </p:extLst>
          </p:nvPr>
        </p:nvGraphicFramePr>
        <p:xfrm>
          <a:off x="5234473" y="1388672"/>
          <a:ext cx="3387013" cy="2411964"/>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Rounded Corners 5">
            <a:extLst>
              <a:ext uri="{FF2B5EF4-FFF2-40B4-BE49-F238E27FC236}">
                <a16:creationId xmlns:a16="http://schemas.microsoft.com/office/drawing/2014/main" id="{3B833D62-ED78-44EA-A51F-34D283AFCFD7}"/>
              </a:ext>
            </a:extLst>
          </p:cNvPr>
          <p:cNvSpPr/>
          <p:nvPr/>
        </p:nvSpPr>
        <p:spPr>
          <a:xfrm>
            <a:off x="5234473" y="3928373"/>
            <a:ext cx="3498980" cy="78377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200"/>
              <a:t>12% of Buckinghamshire employers not providing training do not see it as a priority </a:t>
            </a:r>
          </a:p>
        </p:txBody>
      </p:sp>
      <p:sp>
        <p:nvSpPr>
          <p:cNvPr id="7" name="Rectangle: Rounded Corners 6">
            <a:extLst>
              <a:ext uri="{FF2B5EF4-FFF2-40B4-BE49-F238E27FC236}">
                <a16:creationId xmlns:a16="http://schemas.microsoft.com/office/drawing/2014/main" id="{A6A9F401-F1B4-4D55-AA7C-62EB0393FCFA}"/>
              </a:ext>
            </a:extLst>
          </p:cNvPr>
          <p:cNvSpPr/>
          <p:nvPr/>
        </p:nvSpPr>
        <p:spPr>
          <a:xfrm>
            <a:off x="5234473" y="4872966"/>
            <a:ext cx="3498980" cy="78377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200"/>
              <a:t>7% of Buckinghamshire employers not providing training can not find training available in the relevant subject area</a:t>
            </a:r>
          </a:p>
        </p:txBody>
      </p:sp>
      <p:sp>
        <p:nvSpPr>
          <p:cNvPr id="8" name="TextBox 7">
            <a:extLst>
              <a:ext uri="{FF2B5EF4-FFF2-40B4-BE49-F238E27FC236}">
                <a16:creationId xmlns:a16="http://schemas.microsoft.com/office/drawing/2014/main" id="{76B864F2-8658-439D-BF43-CB0CFDE78274}"/>
              </a:ext>
            </a:extLst>
          </p:cNvPr>
          <p:cNvSpPr txBox="1"/>
          <p:nvPr/>
        </p:nvSpPr>
        <p:spPr>
          <a:xfrm>
            <a:off x="167952" y="5536328"/>
            <a:ext cx="5253134" cy="281231"/>
          </a:xfrm>
          <a:prstGeom prst="rect">
            <a:avLst/>
          </a:prstGeom>
          <a:noFill/>
        </p:spPr>
        <p:txBody>
          <a:bodyPr wrap="square" rtlCol="0">
            <a:spAutoFit/>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Source</a:t>
            </a:r>
            <a:r>
              <a:rPr lang="en-GB" sz="1200" b="1">
                <a:effectLst/>
                <a:latin typeface="Calibri" panose="020F0502020204030204" pitchFamily="34" charset="0"/>
                <a:ea typeface="Calibri" panose="020F0502020204030204" pitchFamily="34" charset="0"/>
                <a:cs typeface="Arial" panose="020B0604020202020204" pitchFamily="34" charset="0"/>
              </a:rPr>
              <a:t>:</a:t>
            </a:r>
            <a:r>
              <a:rPr lang="en-GB" sz="1200">
                <a:effectLst/>
                <a:latin typeface="Calibri" panose="020F0502020204030204" pitchFamily="34" charset="0"/>
                <a:ea typeface="Calibri" panose="020F0502020204030204" pitchFamily="34" charset="0"/>
                <a:cs typeface="Arial" panose="020B0604020202020204" pitchFamily="34" charset="0"/>
              </a:rPr>
              <a:t> </a:t>
            </a:r>
            <a:r>
              <a:rPr lang="en-GB" sz="1200"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Employer Skills Survey, 2019 (published 2020)</a:t>
            </a:r>
            <a:endParaRPr lang="en-GB" sz="1200">
              <a:effectLst/>
              <a:latin typeface="Calibri" panose="020F050202020403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C5323AE3-CC2C-49C9-96D7-1C3543D8DC82}"/>
              </a:ext>
            </a:extLst>
          </p:cNvPr>
          <p:cNvSpPr txBox="1"/>
          <p:nvPr/>
        </p:nvSpPr>
        <p:spPr>
          <a:xfrm>
            <a:off x="5131837" y="907962"/>
            <a:ext cx="3676261" cy="307777"/>
          </a:xfrm>
          <a:prstGeom prst="rect">
            <a:avLst/>
          </a:prstGeom>
          <a:noFill/>
        </p:spPr>
        <p:txBody>
          <a:bodyPr wrap="square" rtlCol="0">
            <a:spAutoFit/>
          </a:bodyPr>
          <a:lstStyle/>
          <a:p>
            <a:r>
              <a:rPr lang="en-GB" sz="1400" b="1">
                <a:solidFill>
                  <a:schemeClr val="accent6"/>
                </a:solidFill>
              </a:rPr>
              <a:t>Proportion of employers providing training</a:t>
            </a:r>
          </a:p>
        </p:txBody>
      </p:sp>
    </p:spTree>
    <p:extLst>
      <p:ext uri="{BB962C8B-B14F-4D97-AF65-F5344CB8AC3E}">
        <p14:creationId xmlns:p14="http://schemas.microsoft.com/office/powerpoint/2010/main" val="24757249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8021C0-A86D-463B-A789-275C15122ADA}"/>
              </a:ext>
            </a:extLst>
          </p:cNvPr>
          <p:cNvPicPr>
            <a:picLocks noChangeAspect="1"/>
          </p:cNvPicPr>
          <p:nvPr/>
        </p:nvPicPr>
        <p:blipFill>
          <a:blip r:embed="rId2"/>
          <a:stretch>
            <a:fillRect/>
          </a:stretch>
        </p:blipFill>
        <p:spPr>
          <a:xfrm>
            <a:off x="624254" y="839755"/>
            <a:ext cx="7895491" cy="4887685"/>
          </a:xfrm>
          <a:prstGeom prst="rect">
            <a:avLst/>
          </a:prstGeom>
        </p:spPr>
      </p:pic>
      <p:sp>
        <p:nvSpPr>
          <p:cNvPr id="5" name="TextBox 4">
            <a:extLst>
              <a:ext uri="{FF2B5EF4-FFF2-40B4-BE49-F238E27FC236}">
                <a16:creationId xmlns:a16="http://schemas.microsoft.com/office/drawing/2014/main" id="{7C9D003A-CCB3-4856-9912-04F14DD89E8F}"/>
              </a:ext>
            </a:extLst>
          </p:cNvPr>
          <p:cNvSpPr txBox="1"/>
          <p:nvPr/>
        </p:nvSpPr>
        <p:spPr>
          <a:xfrm>
            <a:off x="139958" y="1013154"/>
            <a:ext cx="1623527" cy="1200329"/>
          </a:xfrm>
          <a:prstGeom prst="rect">
            <a:avLst/>
          </a:prstGeom>
          <a:noFill/>
        </p:spPr>
        <p:txBody>
          <a:bodyPr wrap="square">
            <a:spAutoFit/>
          </a:bodyPr>
          <a:lstStyle/>
          <a:p>
            <a:r>
              <a:rPr lang="en-GB" sz="1200"/>
              <a:t>This diagram shows some of the ways in which employers address their skills needs</a:t>
            </a:r>
          </a:p>
          <a:p>
            <a:endParaRPr lang="en-GB" sz="1200"/>
          </a:p>
        </p:txBody>
      </p:sp>
      <p:sp>
        <p:nvSpPr>
          <p:cNvPr id="6" name="TextBox 5">
            <a:extLst>
              <a:ext uri="{FF2B5EF4-FFF2-40B4-BE49-F238E27FC236}">
                <a16:creationId xmlns:a16="http://schemas.microsoft.com/office/drawing/2014/main" id="{243F3C60-C094-4046-B643-0D2B937DADD2}"/>
              </a:ext>
            </a:extLst>
          </p:cNvPr>
          <p:cNvSpPr txBox="1"/>
          <p:nvPr/>
        </p:nvSpPr>
        <p:spPr>
          <a:xfrm>
            <a:off x="65314" y="140159"/>
            <a:ext cx="8985380" cy="461665"/>
          </a:xfrm>
          <a:prstGeom prst="rect">
            <a:avLst/>
          </a:prstGeom>
          <a:noFill/>
        </p:spPr>
        <p:txBody>
          <a:bodyPr wrap="square">
            <a:spAutoFit/>
          </a:bodyPr>
          <a:lstStyle/>
          <a:p>
            <a:r>
              <a:rPr lang="en-GB" sz="2400" b="1">
                <a:solidFill>
                  <a:schemeClr val="accent6"/>
                </a:solidFill>
                <a:latin typeface="+mj-lt"/>
              </a:rPr>
              <a:t>How do employers fill vacancies and develop talent pipelines? </a:t>
            </a:r>
          </a:p>
        </p:txBody>
      </p:sp>
    </p:spTree>
    <p:extLst>
      <p:ext uri="{BB962C8B-B14F-4D97-AF65-F5344CB8AC3E}">
        <p14:creationId xmlns:p14="http://schemas.microsoft.com/office/powerpoint/2010/main" val="1024317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D9A54-A323-406B-BC20-0109715649E6}"/>
              </a:ext>
            </a:extLst>
          </p:cNvPr>
          <p:cNvSpPr>
            <a:spLocks noGrp="1"/>
          </p:cNvSpPr>
          <p:nvPr>
            <p:ph type="title"/>
          </p:nvPr>
        </p:nvSpPr>
        <p:spPr>
          <a:xfrm>
            <a:off x="628650" y="306451"/>
            <a:ext cx="7886700" cy="936368"/>
          </a:xfrm>
        </p:spPr>
        <p:txBody>
          <a:bodyPr/>
          <a:lstStyle/>
          <a:p>
            <a:r>
              <a:rPr lang="en-GB" b="1">
                <a:solidFill>
                  <a:srgbClr val="00B0F0"/>
                </a:solidFill>
              </a:rPr>
              <a:t>What would you like to know? </a:t>
            </a:r>
          </a:p>
        </p:txBody>
      </p:sp>
      <p:sp>
        <p:nvSpPr>
          <p:cNvPr id="3" name="Content Placeholder 2">
            <a:extLst>
              <a:ext uri="{FF2B5EF4-FFF2-40B4-BE49-F238E27FC236}">
                <a16:creationId xmlns:a16="http://schemas.microsoft.com/office/drawing/2014/main" id="{7E9F7560-974D-4DA8-B619-C8D45786A8BA}"/>
              </a:ext>
            </a:extLst>
          </p:cNvPr>
          <p:cNvSpPr>
            <a:spLocks noGrp="1"/>
          </p:cNvSpPr>
          <p:nvPr>
            <p:ph idx="1"/>
          </p:nvPr>
        </p:nvSpPr>
        <p:spPr>
          <a:xfrm>
            <a:off x="628650" y="1433739"/>
            <a:ext cx="7886700" cy="4152691"/>
          </a:xfrm>
        </p:spPr>
        <p:txBody>
          <a:bodyPr>
            <a:normAutofit/>
          </a:bodyPr>
          <a:lstStyle/>
          <a:p>
            <a:pPr marL="0" indent="0">
              <a:buNone/>
            </a:pPr>
            <a:r>
              <a:rPr lang="en-GB" b="1">
                <a:solidFill>
                  <a:srgbClr val="7030A0"/>
                </a:solidFill>
              </a:rPr>
              <a:t>Section 3:  Skills available for local economy </a:t>
            </a:r>
          </a:p>
          <a:p>
            <a:pPr marL="0" indent="0">
              <a:buNone/>
            </a:pPr>
            <a:endParaRPr lang="en-GB" b="1">
              <a:solidFill>
                <a:srgbClr val="7030A0"/>
              </a:solidFill>
            </a:endParaRPr>
          </a:p>
          <a:p>
            <a:r>
              <a:rPr lang="en-GB" sz="1600">
                <a:hlinkClick r:id="rId2" action="ppaction://hlinksldjump"/>
              </a:rPr>
              <a:t>How qualified is the local labour pool? </a:t>
            </a:r>
            <a:endParaRPr lang="en-GB" sz="1600"/>
          </a:p>
          <a:p>
            <a:r>
              <a:rPr lang="en-GB" sz="1600">
                <a:hlinkClick r:id="rId3" action="ppaction://hlinksldjump"/>
              </a:rPr>
              <a:t>Who are Buckinghamshire’s main providers of education and training? </a:t>
            </a:r>
            <a:endParaRPr lang="en-GB" sz="1600"/>
          </a:p>
          <a:p>
            <a:r>
              <a:rPr lang="en-GB" sz="1600">
                <a:hlinkClick r:id="rId4" action="ppaction://hlinksldjump"/>
              </a:rPr>
              <a:t>What are Buckinghamshire’s apprenticeship take-up levels? </a:t>
            </a:r>
            <a:endParaRPr lang="en-GB" sz="1600"/>
          </a:p>
          <a:p>
            <a:r>
              <a:rPr lang="en-GB" sz="1600">
                <a:hlinkClick r:id="rId5" action="ppaction://hlinksldjump"/>
              </a:rPr>
              <a:t>How have apprenticeship reforms and the Covid-19 pandemic affected the take-up of apprenticeships in Buckinghamshire? </a:t>
            </a:r>
            <a:endParaRPr lang="en-GB" sz="1600"/>
          </a:p>
          <a:p>
            <a:r>
              <a:rPr lang="en-GB" sz="1600">
                <a:hlinkClick r:id="rId6" action="ppaction://hlinksldjump"/>
              </a:rPr>
              <a:t>What subjects have been studied by those graduating from Buckinghamshire’s Higher Education Institutions? </a:t>
            </a:r>
            <a:endParaRPr lang="en-GB" sz="1600"/>
          </a:p>
          <a:p>
            <a:r>
              <a:rPr lang="en-GB" sz="1600">
                <a:solidFill>
                  <a:schemeClr val="accent6"/>
                </a:solidFill>
                <a:hlinkClick r:id="rId7" action="ppaction://hlinksldjump"/>
              </a:rPr>
              <a:t>What to those graduating from Buckinghamshire’s Higher Education Institutions do next?</a:t>
            </a:r>
            <a:endParaRPr lang="en-GB" sz="1600">
              <a:solidFill>
                <a:schemeClr val="accent6"/>
              </a:solidFill>
            </a:endParaRPr>
          </a:p>
          <a:p>
            <a:r>
              <a:rPr lang="en-GB" sz="1600">
                <a:hlinkClick r:id="rId8" action="ppaction://hlinksldjump"/>
              </a:rPr>
              <a:t>Where do Buckinghamshire graduates live after graduating?</a:t>
            </a:r>
            <a:endParaRPr lang="en-GB" sz="1600"/>
          </a:p>
          <a:p>
            <a:r>
              <a:rPr lang="en-GB" sz="1600">
                <a:hlinkClick r:id="rId9" action="ppaction://hlinksldjump"/>
              </a:rPr>
              <a:t>To what extent do Buckinghamshire employers provide training to their staff?</a:t>
            </a:r>
            <a:endParaRPr lang="en-GB" sz="1600"/>
          </a:p>
          <a:p>
            <a:r>
              <a:rPr lang="en-GB" sz="1600">
                <a:hlinkClick r:id="rId10" action="ppaction://hlinksldjump"/>
              </a:rPr>
              <a:t>How do employers fill vacancies and develop talent pipelines? </a:t>
            </a:r>
            <a:endParaRPr lang="en-GB" sz="1600"/>
          </a:p>
          <a:p>
            <a:pPr marL="0" indent="0">
              <a:buNone/>
            </a:pPr>
            <a:endParaRPr lang="en-GB" sz="1600"/>
          </a:p>
          <a:p>
            <a:endParaRPr lang="en-GB" sz="1600"/>
          </a:p>
          <a:p>
            <a:endParaRPr lang="en-GB" sz="1600"/>
          </a:p>
          <a:p>
            <a:endParaRPr lang="en-GB" sz="1600"/>
          </a:p>
          <a:p>
            <a:endParaRPr lang="en-GB" sz="1600"/>
          </a:p>
          <a:p>
            <a:endParaRPr lang="en-GB"/>
          </a:p>
          <a:p>
            <a:endParaRPr lang="en-GB"/>
          </a:p>
          <a:p>
            <a:pPr marL="0" indent="0">
              <a:buNone/>
            </a:pPr>
            <a:endParaRPr lang="en-GB"/>
          </a:p>
        </p:txBody>
      </p:sp>
    </p:spTree>
    <p:extLst>
      <p:ext uri="{BB962C8B-B14F-4D97-AF65-F5344CB8AC3E}">
        <p14:creationId xmlns:p14="http://schemas.microsoft.com/office/powerpoint/2010/main" val="19487184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2AF98B-4B83-4A86-8D5A-1BC6E0467932}"/>
              </a:ext>
            </a:extLst>
          </p:cNvPr>
          <p:cNvSpPr>
            <a:spLocks noGrp="1"/>
          </p:cNvSpPr>
          <p:nvPr>
            <p:ph type="title"/>
          </p:nvPr>
        </p:nvSpPr>
        <p:spPr>
          <a:xfrm>
            <a:off x="628650" y="2244455"/>
            <a:ext cx="7886700" cy="936368"/>
          </a:xfrm>
        </p:spPr>
        <p:txBody>
          <a:bodyPr>
            <a:normAutofit/>
          </a:bodyPr>
          <a:lstStyle/>
          <a:p>
            <a:r>
              <a:rPr lang="en-GB" b="1">
                <a:solidFill>
                  <a:srgbClr val="7030A0"/>
                </a:solidFill>
              </a:rPr>
              <a:t>Section 4: Skills demand</a:t>
            </a:r>
            <a:endParaRPr lang="en-GB"/>
          </a:p>
        </p:txBody>
      </p:sp>
    </p:spTree>
    <p:extLst>
      <p:ext uri="{BB962C8B-B14F-4D97-AF65-F5344CB8AC3E}">
        <p14:creationId xmlns:p14="http://schemas.microsoft.com/office/powerpoint/2010/main" val="25468112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C7169-6F97-4C24-8CD3-154BA91B1FE3}"/>
              </a:ext>
            </a:extLst>
          </p:cNvPr>
          <p:cNvSpPr>
            <a:spLocks noGrp="1"/>
          </p:cNvSpPr>
          <p:nvPr>
            <p:ph type="title"/>
          </p:nvPr>
        </p:nvSpPr>
        <p:spPr>
          <a:xfrm>
            <a:off x="78144" y="73186"/>
            <a:ext cx="7886700" cy="936368"/>
          </a:xfrm>
        </p:spPr>
        <p:txBody>
          <a:bodyPr>
            <a:normAutofit/>
          </a:bodyPr>
          <a:lstStyle/>
          <a:p>
            <a:r>
              <a:rPr lang="en-GB" sz="2400" b="1">
                <a:solidFill>
                  <a:schemeClr val="accent6"/>
                </a:solidFill>
              </a:rPr>
              <a:t>How can demand for skills be measured? </a:t>
            </a:r>
          </a:p>
        </p:txBody>
      </p:sp>
      <p:sp>
        <p:nvSpPr>
          <p:cNvPr id="3" name="TextBox 2">
            <a:extLst>
              <a:ext uri="{FF2B5EF4-FFF2-40B4-BE49-F238E27FC236}">
                <a16:creationId xmlns:a16="http://schemas.microsoft.com/office/drawing/2014/main" id="{82481C6D-4AC7-4305-947B-3275963FD9FA}"/>
              </a:ext>
            </a:extLst>
          </p:cNvPr>
          <p:cNvSpPr txBox="1"/>
          <p:nvPr/>
        </p:nvSpPr>
        <p:spPr>
          <a:xfrm>
            <a:off x="200608" y="1410770"/>
            <a:ext cx="8742783" cy="3539430"/>
          </a:xfrm>
          <a:prstGeom prst="rect">
            <a:avLst/>
          </a:prstGeom>
          <a:noFill/>
          <a:ln w="12700">
            <a:solidFill>
              <a:schemeClr val="accent6"/>
            </a:solidFill>
          </a:ln>
        </p:spPr>
        <p:txBody>
          <a:bodyPr wrap="square" rtlCol="0">
            <a:spAutoFit/>
          </a:bodyPr>
          <a:lstStyle/>
          <a:p>
            <a:r>
              <a:rPr lang="en-GB" sz="1400">
                <a:effectLst/>
                <a:latin typeface="Calibri" panose="020F0502020204030204" pitchFamily="34" charset="0"/>
                <a:ea typeface="Calibri" panose="020F0502020204030204" pitchFamily="34" charset="0"/>
                <a:cs typeface="Arial" panose="020B0604020202020204" pitchFamily="34" charset="0"/>
              </a:rPr>
              <a:t>Skills demand can be measured in several different ways.  </a:t>
            </a:r>
          </a:p>
          <a:p>
            <a:endParaRPr lang="en-GB" sz="1400">
              <a:latin typeface="Calibri" panose="020F0502020204030204" pitchFamily="34" charset="0"/>
              <a:ea typeface="Calibri" panose="020F0502020204030204" pitchFamily="34" charset="0"/>
              <a:cs typeface="Arial" panose="020B0604020202020204" pitchFamily="34" charset="0"/>
            </a:endParaRPr>
          </a:p>
          <a:p>
            <a:pPr marL="342900" indent="-342900">
              <a:buAutoNum type="arabicPeriod"/>
            </a:pPr>
            <a:r>
              <a:rPr lang="en-GB" sz="1400">
                <a:effectLst/>
                <a:latin typeface="Calibri" panose="020F0502020204030204" pitchFamily="34" charset="0"/>
                <a:ea typeface="Calibri" panose="020F0502020204030204" pitchFamily="34" charset="0"/>
                <a:cs typeface="Arial" panose="020B0604020202020204" pitchFamily="34" charset="0"/>
              </a:rPr>
              <a:t>We can examine </a:t>
            </a:r>
            <a:r>
              <a:rPr lang="en-GB" sz="1400" b="1">
                <a:solidFill>
                  <a:schemeClr val="accent6"/>
                </a:solidFill>
                <a:effectLst/>
                <a:latin typeface="Calibri" panose="020F0502020204030204" pitchFamily="34" charset="0"/>
                <a:ea typeface="Calibri" panose="020F0502020204030204" pitchFamily="34" charset="0"/>
                <a:cs typeface="Arial" panose="020B0604020202020204" pitchFamily="34" charset="0"/>
              </a:rPr>
              <a:t>levels of demand </a:t>
            </a:r>
            <a:r>
              <a:rPr lang="en-GB" sz="1400">
                <a:effectLst/>
                <a:latin typeface="Calibri" panose="020F0502020204030204" pitchFamily="34" charset="0"/>
                <a:ea typeface="Calibri" panose="020F0502020204030204" pitchFamily="34" charset="0"/>
                <a:cs typeface="Arial" panose="020B0604020202020204" pitchFamily="34" charset="0"/>
              </a:rPr>
              <a:t>from local employers by analysing on-line job postings and using intelligence from local recruitment agencies.  What job vacancies</a:t>
            </a:r>
            <a:r>
              <a:rPr lang="en-GB" sz="1400" b="1">
                <a:solidFill>
                  <a:schemeClr val="accent6"/>
                </a:solidFill>
                <a:effectLst/>
                <a:latin typeface="Calibri" panose="020F0502020204030204" pitchFamily="34" charset="0"/>
                <a:ea typeface="Calibri" panose="020F0502020204030204" pitchFamily="34" charset="0"/>
                <a:cs typeface="Arial" panose="020B0604020202020204" pitchFamily="34" charset="0"/>
              </a:rPr>
              <a:t> </a:t>
            </a:r>
            <a:r>
              <a:rPr lang="en-GB" sz="1400">
                <a:effectLst/>
                <a:latin typeface="Calibri" panose="020F0502020204030204" pitchFamily="34" charset="0"/>
                <a:ea typeface="Calibri" panose="020F0502020204030204" pitchFamily="34" charset="0"/>
                <a:cs typeface="Arial" panose="020B0604020202020204" pitchFamily="34" charset="0"/>
              </a:rPr>
              <a:t>are being advertised and what skills are being cited within job adverts?  </a:t>
            </a:r>
            <a:endParaRPr lang="en-GB" sz="1400">
              <a:latin typeface="Calibri" panose="020F0502020204030204" pitchFamily="34" charset="0"/>
              <a:ea typeface="Calibri" panose="020F0502020204030204" pitchFamily="34" charset="0"/>
              <a:cs typeface="Arial" panose="020B0604020202020204" pitchFamily="34" charset="0"/>
            </a:endParaRPr>
          </a:p>
          <a:p>
            <a:pPr marL="342900" indent="-342900">
              <a:buAutoNum type="arabicPeriod"/>
            </a:pPr>
            <a:r>
              <a:rPr lang="en-GB" sz="1400">
                <a:effectLst/>
                <a:latin typeface="Calibri" panose="020F0502020204030204" pitchFamily="34" charset="0"/>
                <a:ea typeface="Calibri" panose="020F0502020204030204" pitchFamily="34" charset="0"/>
                <a:cs typeface="Arial" panose="020B0604020202020204" pitchFamily="34" charset="0"/>
              </a:rPr>
              <a:t>We can review literature (including reports produced by national sector bodies and the Migration Advisory Committee) and speak to employers to get a sense of skills shortage occupations (i.e. </a:t>
            </a:r>
            <a:r>
              <a:rPr lang="en-GB" sz="1400" b="1">
                <a:solidFill>
                  <a:schemeClr val="accent6"/>
                </a:solidFill>
                <a:effectLst/>
                <a:latin typeface="Calibri" panose="020F0502020204030204" pitchFamily="34" charset="0"/>
                <a:ea typeface="Calibri" panose="020F0502020204030204" pitchFamily="34" charset="0"/>
                <a:cs typeface="Arial" panose="020B0604020202020204" pitchFamily="34" charset="0"/>
              </a:rPr>
              <a:t>jobs that employers find difficult to fill due to a lack of applicants with the required skills</a:t>
            </a:r>
            <a:r>
              <a:rPr lang="en-GB" sz="1400">
                <a:effectLst/>
                <a:latin typeface="Calibri" panose="020F0502020204030204" pitchFamily="34" charset="0"/>
                <a:ea typeface="Calibri" panose="020F0502020204030204" pitchFamily="34" charset="0"/>
                <a:cs typeface="Arial" panose="020B0604020202020204" pitchFamily="34" charset="0"/>
              </a:rPr>
              <a:t>).  Some skills shortage occupations have been classified as such for many years (think engineers, chefs, medical practitioners and social workers), others come and go.  </a:t>
            </a:r>
          </a:p>
          <a:p>
            <a:pPr marL="342900" indent="-342900">
              <a:buAutoNum type="arabicPeriod"/>
            </a:pPr>
            <a:r>
              <a:rPr lang="en-GB" sz="1400">
                <a:effectLst/>
                <a:latin typeface="Calibri" panose="020F0502020204030204" pitchFamily="34" charset="0"/>
                <a:ea typeface="Calibri" panose="020F0502020204030204" pitchFamily="34" charset="0"/>
                <a:cs typeface="Arial" panose="020B0604020202020204" pitchFamily="34" charset="0"/>
              </a:rPr>
              <a:t>We can also review literature and speak to employers to get a sense of </a:t>
            </a:r>
            <a:r>
              <a:rPr lang="en-GB" sz="1400" b="1">
                <a:solidFill>
                  <a:schemeClr val="accent6"/>
                </a:solidFill>
                <a:effectLst/>
                <a:latin typeface="Calibri" panose="020F0502020204030204" pitchFamily="34" charset="0"/>
                <a:ea typeface="Calibri" panose="020F0502020204030204" pitchFamily="34" charset="0"/>
                <a:cs typeface="Arial" panose="020B0604020202020204" pitchFamily="34" charset="0"/>
              </a:rPr>
              <a:t>jobs that employers find difficult to fill for non-skills related reasons</a:t>
            </a:r>
            <a:r>
              <a:rPr lang="en-GB" sz="1400">
                <a:effectLst/>
                <a:latin typeface="Calibri" panose="020F0502020204030204" pitchFamily="34" charset="0"/>
                <a:ea typeface="Calibri" panose="020F0502020204030204" pitchFamily="34" charset="0"/>
                <a:cs typeface="Arial" panose="020B0604020202020204" pitchFamily="34" charset="0"/>
              </a:rPr>
              <a:t>. For example, not enough people are interested in the type of work or are unable to easily access a location (for example, fruit and vegetable pickers).</a:t>
            </a:r>
          </a:p>
          <a:p>
            <a:pPr marL="342900" indent="-342900">
              <a:buAutoNum type="arabicPeriod"/>
            </a:pPr>
            <a:r>
              <a:rPr lang="en-GB" sz="1400">
                <a:latin typeface="Calibri" panose="020F0502020204030204" pitchFamily="34" charset="0"/>
                <a:ea typeface="Calibri" panose="020F0502020204030204" pitchFamily="34" charset="0"/>
                <a:cs typeface="Arial" panose="020B0604020202020204" pitchFamily="34" charset="0"/>
              </a:rPr>
              <a:t>Finally, w</a:t>
            </a:r>
            <a:r>
              <a:rPr lang="en-GB" sz="1400">
                <a:effectLst/>
                <a:latin typeface="Calibri" panose="020F0502020204030204" pitchFamily="34" charset="0"/>
                <a:ea typeface="Calibri" panose="020F0502020204030204" pitchFamily="34" charset="0"/>
                <a:cs typeface="Arial" panose="020B0604020202020204" pitchFamily="34" charset="0"/>
              </a:rPr>
              <a:t>e can get a sense of sectors and occupations that are expected to grow and estimate how this might </a:t>
            </a:r>
            <a:r>
              <a:rPr lang="en-GB" sz="1400">
                <a:latin typeface="Calibri" panose="020F0502020204030204" pitchFamily="34" charset="0"/>
                <a:ea typeface="Calibri" panose="020F0502020204030204" pitchFamily="34" charset="0"/>
                <a:cs typeface="Arial" panose="020B0604020202020204" pitchFamily="34" charset="0"/>
              </a:rPr>
              <a:t>affect</a:t>
            </a:r>
            <a:r>
              <a:rPr lang="en-GB" sz="1400">
                <a:effectLst/>
                <a:latin typeface="Calibri" panose="020F0502020204030204" pitchFamily="34" charset="0"/>
                <a:ea typeface="Calibri" panose="020F0502020204030204" pitchFamily="34" charset="0"/>
                <a:cs typeface="Arial" panose="020B0604020202020204" pitchFamily="34" charset="0"/>
              </a:rPr>
              <a:t> </a:t>
            </a:r>
            <a:r>
              <a:rPr lang="en-GB" sz="1400" b="1">
                <a:solidFill>
                  <a:schemeClr val="accent6"/>
                </a:solidFill>
                <a:effectLst/>
                <a:latin typeface="Calibri" panose="020F0502020204030204" pitchFamily="34" charset="0"/>
                <a:ea typeface="Calibri" panose="020F0502020204030204" pitchFamily="34" charset="0"/>
                <a:cs typeface="Arial" panose="020B0604020202020204" pitchFamily="34" charset="0"/>
              </a:rPr>
              <a:t>future demand for skills</a:t>
            </a:r>
            <a:r>
              <a:rPr lang="en-GB" sz="1400">
                <a:effectLst/>
                <a:latin typeface="Calibri" panose="020F0502020204030204" pitchFamily="34" charset="0"/>
                <a:ea typeface="Calibri" panose="020F0502020204030204" pitchFamily="34" charset="0"/>
                <a:cs typeface="Arial" panose="020B0604020202020204" pitchFamily="34" charset="0"/>
              </a:rPr>
              <a:t>, via employment projections, knowledge of global trends and through knowledge of developments in the pipeline at local level.   </a:t>
            </a:r>
          </a:p>
        </p:txBody>
      </p:sp>
    </p:spTree>
    <p:extLst>
      <p:ext uri="{BB962C8B-B14F-4D97-AF65-F5344CB8AC3E}">
        <p14:creationId xmlns:p14="http://schemas.microsoft.com/office/powerpoint/2010/main" val="30806712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B0037-8E2E-4C31-892F-4F34F04D94D6}"/>
              </a:ext>
            </a:extLst>
          </p:cNvPr>
          <p:cNvSpPr>
            <a:spLocks noGrp="1"/>
          </p:cNvSpPr>
          <p:nvPr>
            <p:ph type="title"/>
          </p:nvPr>
        </p:nvSpPr>
        <p:spPr>
          <a:xfrm>
            <a:off x="106136" y="0"/>
            <a:ext cx="7886700" cy="936368"/>
          </a:xfrm>
        </p:spPr>
        <p:txBody>
          <a:bodyPr>
            <a:normAutofit/>
          </a:bodyPr>
          <a:lstStyle/>
          <a:p>
            <a:r>
              <a:rPr lang="en-GB" sz="2400" b="1">
                <a:solidFill>
                  <a:schemeClr val="accent6"/>
                </a:solidFill>
              </a:rPr>
              <a:t>What types of jobs are in greatest demand in Buckinghamshire?</a:t>
            </a:r>
          </a:p>
        </p:txBody>
      </p:sp>
      <p:sp>
        <p:nvSpPr>
          <p:cNvPr id="4" name="TextBox 3">
            <a:extLst>
              <a:ext uri="{FF2B5EF4-FFF2-40B4-BE49-F238E27FC236}">
                <a16:creationId xmlns:a16="http://schemas.microsoft.com/office/drawing/2014/main" id="{1E2136E6-6619-46CE-97D4-826BB1831E21}"/>
              </a:ext>
            </a:extLst>
          </p:cNvPr>
          <p:cNvSpPr txBox="1"/>
          <p:nvPr/>
        </p:nvSpPr>
        <p:spPr>
          <a:xfrm>
            <a:off x="242596" y="802433"/>
            <a:ext cx="8565502" cy="2123658"/>
          </a:xfrm>
          <a:prstGeom prst="rect">
            <a:avLst/>
          </a:prstGeom>
          <a:noFill/>
          <a:ln w="12700">
            <a:solidFill>
              <a:schemeClr val="accent6"/>
            </a:solidFill>
          </a:ln>
        </p:spPr>
        <p:txBody>
          <a:bodyPr wrap="square" rtlCol="0">
            <a:spAutoFit/>
          </a:bodyPr>
          <a:lstStyle/>
          <a:p>
            <a:r>
              <a:rPr lang="en-GB" sz="1200" dirty="0"/>
              <a:t>Whilst there are limitations associated with using online job postings to ascertain demand for labour in a local economy (for example, the posting of job vacancies online is more common in some sectors and for some occupations (notably professional occupations) than others and there can be difficulties in assigning job postings to sectors and locations) they can provide a useful gauge of demand at an occupational level, and are particularly useful for more granular deep dive analysis into the specific skills employers are seeking. </a:t>
            </a:r>
          </a:p>
          <a:p>
            <a:endParaRPr lang="en-GB" sz="1200" dirty="0"/>
          </a:p>
          <a:p>
            <a:r>
              <a:rPr lang="en-GB" sz="1200" dirty="0"/>
              <a:t>The chart below presents in broad terms, job postings by occupational group for Buckinghamshire and England in 2021.  We see that overall, Buckinghamshire had lower demand for professionals than the national average, and greater demand for people in mid-skilled roles (e.g. sales and customer service, administrative, care and other services occupations and skilled trades).  The level of demand differs to what might be expected given the </a:t>
            </a:r>
            <a:r>
              <a:rPr lang="en-GB" sz="1200" dirty="0">
                <a:hlinkClick r:id="rId2" action="ppaction://hlinksldjump"/>
              </a:rPr>
              <a:t>occupational profile of those working in the Buckinghamshire economy</a:t>
            </a:r>
            <a:r>
              <a:rPr lang="en-GB" sz="1200" dirty="0"/>
              <a:t>).  The difference probably being due to the occupational profile including those who work for themselves, whilst the job posting data being based on demand for employees only. </a:t>
            </a:r>
          </a:p>
        </p:txBody>
      </p:sp>
      <p:sp>
        <p:nvSpPr>
          <p:cNvPr id="5" name="TextBox 4">
            <a:extLst>
              <a:ext uri="{FF2B5EF4-FFF2-40B4-BE49-F238E27FC236}">
                <a16:creationId xmlns:a16="http://schemas.microsoft.com/office/drawing/2014/main" id="{FF78D726-7BAE-4B02-BB3A-2262D339983C}"/>
              </a:ext>
            </a:extLst>
          </p:cNvPr>
          <p:cNvSpPr txBox="1"/>
          <p:nvPr/>
        </p:nvSpPr>
        <p:spPr>
          <a:xfrm>
            <a:off x="6702459" y="4709548"/>
            <a:ext cx="2105640" cy="646331"/>
          </a:xfrm>
          <a:prstGeom prst="rect">
            <a:avLst/>
          </a:prstGeom>
          <a:noFill/>
        </p:spPr>
        <p:txBody>
          <a:bodyPr wrap="square" rtlCol="0">
            <a:spAutoFit/>
          </a:bodyPr>
          <a:lstStyle/>
          <a:p>
            <a:r>
              <a:rPr lang="en-GB" sz="1200" dirty="0"/>
              <a:t>Source: Job Postings 2021, Labour Insight, Burning Glass Technologies</a:t>
            </a:r>
          </a:p>
        </p:txBody>
      </p:sp>
      <p:graphicFrame>
        <p:nvGraphicFramePr>
          <p:cNvPr id="6" name="Chart 5">
            <a:extLst>
              <a:ext uri="{FF2B5EF4-FFF2-40B4-BE49-F238E27FC236}">
                <a16:creationId xmlns:a16="http://schemas.microsoft.com/office/drawing/2014/main" id="{44BFB802-5918-4FCF-AF9A-56807FE62437}"/>
              </a:ext>
            </a:extLst>
          </p:cNvPr>
          <p:cNvGraphicFramePr>
            <a:graphicFrameLocks/>
          </p:cNvGraphicFramePr>
          <p:nvPr>
            <p:extLst>
              <p:ext uri="{D42A27DB-BD31-4B8C-83A1-F6EECF244321}">
                <p14:modId xmlns:p14="http://schemas.microsoft.com/office/powerpoint/2010/main" val="2779269939"/>
              </p:ext>
            </p:extLst>
          </p:nvPr>
        </p:nvGraphicFramePr>
        <p:xfrm>
          <a:off x="242596" y="3014491"/>
          <a:ext cx="6551629" cy="3041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497012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BB43A-0A21-4F29-ACD7-D22C29F3B924}"/>
              </a:ext>
            </a:extLst>
          </p:cNvPr>
          <p:cNvSpPr>
            <a:spLocks noGrp="1"/>
          </p:cNvSpPr>
          <p:nvPr>
            <p:ph type="title"/>
          </p:nvPr>
        </p:nvSpPr>
        <p:spPr>
          <a:xfrm>
            <a:off x="134126" y="16463"/>
            <a:ext cx="8757945" cy="936368"/>
          </a:xfrm>
        </p:spPr>
        <p:txBody>
          <a:bodyPr>
            <a:normAutofit/>
          </a:bodyPr>
          <a:lstStyle/>
          <a:p>
            <a:r>
              <a:rPr lang="en-GB" sz="2400" b="1" dirty="0">
                <a:solidFill>
                  <a:schemeClr val="accent6"/>
                </a:solidFill>
              </a:rPr>
              <a:t>What types of jobs are in greatest demand in Buckinghamshire? </a:t>
            </a:r>
          </a:p>
        </p:txBody>
      </p:sp>
      <p:sp>
        <p:nvSpPr>
          <p:cNvPr id="5" name="TextBox 4">
            <a:extLst>
              <a:ext uri="{FF2B5EF4-FFF2-40B4-BE49-F238E27FC236}">
                <a16:creationId xmlns:a16="http://schemas.microsoft.com/office/drawing/2014/main" id="{4925D017-2158-455A-B024-46BE7CE83D15}"/>
              </a:ext>
            </a:extLst>
          </p:cNvPr>
          <p:cNvSpPr txBox="1"/>
          <p:nvPr/>
        </p:nvSpPr>
        <p:spPr>
          <a:xfrm>
            <a:off x="5579706" y="1987420"/>
            <a:ext cx="3312365" cy="2677656"/>
          </a:xfrm>
          <a:prstGeom prst="rect">
            <a:avLst/>
          </a:prstGeom>
          <a:noFill/>
          <a:ln w="12700">
            <a:solidFill>
              <a:schemeClr val="accent6"/>
            </a:solidFill>
          </a:ln>
        </p:spPr>
        <p:txBody>
          <a:bodyPr wrap="square" rtlCol="0">
            <a:spAutoFit/>
          </a:bodyPr>
          <a:lstStyle/>
          <a:p>
            <a:r>
              <a:rPr lang="en-GB" sz="1200" dirty="0"/>
              <a:t>In 2021, the job in highest demand in Buckinghamshire (according to online job postings) was office / admin assistant.  This was also the case nationally.  </a:t>
            </a:r>
          </a:p>
          <a:p>
            <a:endParaRPr lang="en-GB" sz="1200" dirty="0"/>
          </a:p>
          <a:p>
            <a:r>
              <a:rPr lang="en-GB" sz="1200" dirty="0"/>
              <a:t>Jobs that were in higher demand locally than nationally included: </a:t>
            </a:r>
          </a:p>
          <a:p>
            <a:endParaRPr lang="en-GB" sz="1200" dirty="0"/>
          </a:p>
          <a:p>
            <a:pPr marL="171450" indent="-171450">
              <a:buFont typeface="Arial" panose="020B0604020202020204" pitchFamily="34" charset="0"/>
              <a:buChar char="•"/>
            </a:pPr>
            <a:r>
              <a:rPr lang="en-GB" sz="1200" dirty="0"/>
              <a:t>Office / admin assistants</a:t>
            </a:r>
          </a:p>
          <a:p>
            <a:pPr marL="171450" indent="-171450">
              <a:buFont typeface="Arial" panose="020B0604020202020204" pitchFamily="34" charset="0"/>
              <a:buChar char="•"/>
            </a:pPr>
            <a:r>
              <a:rPr lang="en-GB" sz="1200" dirty="0"/>
              <a:t>Customer service representatives</a:t>
            </a:r>
          </a:p>
          <a:p>
            <a:pPr marL="171450" indent="-171450">
              <a:buFont typeface="Arial" panose="020B0604020202020204" pitchFamily="34" charset="0"/>
              <a:buChar char="•"/>
            </a:pPr>
            <a:r>
              <a:rPr lang="en-GB" sz="1200" dirty="0"/>
              <a:t>Account manager / representatives</a:t>
            </a:r>
          </a:p>
          <a:p>
            <a:pPr marL="171450" indent="-171450">
              <a:buFont typeface="Arial" panose="020B0604020202020204" pitchFamily="34" charset="0"/>
              <a:buChar char="•"/>
            </a:pPr>
            <a:r>
              <a:rPr lang="en-GB" sz="1200" dirty="0"/>
              <a:t>Labourer / material handler</a:t>
            </a:r>
          </a:p>
          <a:p>
            <a:pPr marL="171450" indent="-171450">
              <a:buFont typeface="Arial" panose="020B0604020202020204" pitchFamily="34" charset="0"/>
              <a:buChar char="•"/>
            </a:pPr>
            <a:r>
              <a:rPr lang="en-GB" sz="1200" dirty="0"/>
              <a:t>Lawyer</a:t>
            </a:r>
          </a:p>
          <a:p>
            <a:pPr marL="171450" indent="-171450">
              <a:buFont typeface="Arial" panose="020B0604020202020204" pitchFamily="34" charset="0"/>
              <a:buChar char="•"/>
            </a:pPr>
            <a:r>
              <a:rPr lang="en-GB" sz="1200" dirty="0"/>
              <a:t>Accountant</a:t>
            </a:r>
          </a:p>
        </p:txBody>
      </p:sp>
      <p:sp>
        <p:nvSpPr>
          <p:cNvPr id="7" name="TextBox 6">
            <a:extLst>
              <a:ext uri="{FF2B5EF4-FFF2-40B4-BE49-F238E27FC236}">
                <a16:creationId xmlns:a16="http://schemas.microsoft.com/office/drawing/2014/main" id="{AF2EE0BA-94A4-436D-AEBE-3F4096691F75}"/>
              </a:ext>
            </a:extLst>
          </p:cNvPr>
          <p:cNvSpPr txBox="1"/>
          <p:nvPr/>
        </p:nvSpPr>
        <p:spPr>
          <a:xfrm>
            <a:off x="6087060" y="5341976"/>
            <a:ext cx="3178238" cy="461665"/>
          </a:xfrm>
          <a:prstGeom prst="rect">
            <a:avLst/>
          </a:prstGeom>
          <a:noFill/>
        </p:spPr>
        <p:txBody>
          <a:bodyPr wrap="square" rtlCol="0">
            <a:spAutoFit/>
          </a:bodyPr>
          <a:lstStyle/>
          <a:p>
            <a:r>
              <a:rPr lang="en-GB" sz="1200"/>
              <a:t>Source: Job Postings 2019, Labour Insight, Burning Glass Technologies</a:t>
            </a:r>
          </a:p>
        </p:txBody>
      </p:sp>
      <p:sp>
        <p:nvSpPr>
          <p:cNvPr id="8" name="TextBox 7">
            <a:extLst>
              <a:ext uri="{FF2B5EF4-FFF2-40B4-BE49-F238E27FC236}">
                <a16:creationId xmlns:a16="http://schemas.microsoft.com/office/drawing/2014/main" id="{8302A727-C361-4D44-BF92-86D77206A523}"/>
              </a:ext>
            </a:extLst>
          </p:cNvPr>
          <p:cNvSpPr txBox="1"/>
          <p:nvPr/>
        </p:nvSpPr>
        <p:spPr>
          <a:xfrm>
            <a:off x="134126" y="916127"/>
            <a:ext cx="6173368" cy="523220"/>
          </a:xfrm>
          <a:prstGeom prst="rect">
            <a:avLst/>
          </a:prstGeom>
          <a:noFill/>
        </p:spPr>
        <p:txBody>
          <a:bodyPr wrap="square">
            <a:spAutoFit/>
          </a:bodyPr>
          <a:lstStyle/>
          <a:p>
            <a:r>
              <a:rPr lang="en-GB" sz="1400" b="1" dirty="0">
                <a:solidFill>
                  <a:schemeClr val="accent6"/>
                </a:solidFill>
              </a:rPr>
              <a:t>Top job postings in Buckinghamshire in 2021, as a proportion of all job postings </a:t>
            </a:r>
            <a:r>
              <a:rPr lang="en-GB" sz="1400" dirty="0">
                <a:solidFill>
                  <a:schemeClr val="accent6"/>
                </a:solidFill>
              </a:rPr>
              <a:t>(purple bars indicate higher level of demand locally than nationally) </a:t>
            </a:r>
          </a:p>
        </p:txBody>
      </p:sp>
      <p:graphicFrame>
        <p:nvGraphicFramePr>
          <p:cNvPr id="9" name="Chart 8">
            <a:extLst>
              <a:ext uri="{FF2B5EF4-FFF2-40B4-BE49-F238E27FC236}">
                <a16:creationId xmlns:a16="http://schemas.microsoft.com/office/drawing/2014/main" id="{EC221643-45AA-4428-9116-BBF773EC8526}"/>
              </a:ext>
            </a:extLst>
          </p:cNvPr>
          <p:cNvGraphicFramePr>
            <a:graphicFrameLocks/>
          </p:cNvGraphicFramePr>
          <p:nvPr>
            <p:extLst>
              <p:ext uri="{D42A27DB-BD31-4B8C-83A1-F6EECF244321}">
                <p14:modId xmlns:p14="http://schemas.microsoft.com/office/powerpoint/2010/main" val="3338380323"/>
              </p:ext>
            </p:extLst>
          </p:nvPr>
        </p:nvGraphicFramePr>
        <p:xfrm>
          <a:off x="134126" y="1439347"/>
          <a:ext cx="5570220" cy="42748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699580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DF5B4-22D3-4FBF-8AD7-E148AF6F03E4}"/>
              </a:ext>
            </a:extLst>
          </p:cNvPr>
          <p:cNvSpPr>
            <a:spLocks noGrp="1"/>
          </p:cNvSpPr>
          <p:nvPr>
            <p:ph type="title"/>
          </p:nvPr>
        </p:nvSpPr>
        <p:spPr>
          <a:xfrm>
            <a:off x="143458" y="241137"/>
            <a:ext cx="8841921" cy="936368"/>
          </a:xfrm>
        </p:spPr>
        <p:txBody>
          <a:bodyPr>
            <a:noAutofit/>
          </a:bodyPr>
          <a:lstStyle/>
          <a:p>
            <a:r>
              <a:rPr lang="en-GB" sz="2400" b="1" dirty="0">
                <a:solidFill>
                  <a:schemeClr val="accent6"/>
                </a:solidFill>
              </a:rPr>
              <a:t>How did Covid-19 affect the job market? </a:t>
            </a:r>
          </a:p>
        </p:txBody>
      </p:sp>
      <p:sp>
        <p:nvSpPr>
          <p:cNvPr id="3" name="Title 1">
            <a:extLst>
              <a:ext uri="{FF2B5EF4-FFF2-40B4-BE49-F238E27FC236}">
                <a16:creationId xmlns:a16="http://schemas.microsoft.com/office/drawing/2014/main" id="{95510A70-5C8B-4392-BACF-F71D0F7AEEBB}"/>
              </a:ext>
            </a:extLst>
          </p:cNvPr>
          <p:cNvSpPr txBox="1">
            <a:spLocks/>
          </p:cNvSpPr>
          <p:nvPr/>
        </p:nvSpPr>
        <p:spPr>
          <a:xfrm>
            <a:off x="143458" y="1121656"/>
            <a:ext cx="7886700" cy="93636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1400" b="1" dirty="0">
                <a:solidFill>
                  <a:schemeClr val="accent6"/>
                </a:solidFill>
                <a:latin typeface="Arial" panose="020B0604020202020204" pitchFamily="34" charset="0"/>
                <a:cs typeface="Arial" panose="020B0604020202020204" pitchFamily="34" charset="0"/>
              </a:rPr>
              <a:t>Job creation: occupations with more job postings in Bucks in 2021 than in 2019</a:t>
            </a:r>
          </a:p>
        </p:txBody>
      </p:sp>
      <p:sp>
        <p:nvSpPr>
          <p:cNvPr id="7" name="TextBox 6">
            <a:extLst>
              <a:ext uri="{FF2B5EF4-FFF2-40B4-BE49-F238E27FC236}">
                <a16:creationId xmlns:a16="http://schemas.microsoft.com/office/drawing/2014/main" id="{656F0800-2486-40CF-B553-1F4B36D7C97E}"/>
              </a:ext>
            </a:extLst>
          </p:cNvPr>
          <p:cNvSpPr txBox="1"/>
          <p:nvPr/>
        </p:nvSpPr>
        <p:spPr>
          <a:xfrm>
            <a:off x="5393094" y="5597844"/>
            <a:ext cx="4282751" cy="276999"/>
          </a:xfrm>
          <a:prstGeom prst="rect">
            <a:avLst/>
          </a:prstGeom>
          <a:noFill/>
        </p:spPr>
        <p:txBody>
          <a:bodyPr wrap="square" rtlCol="0">
            <a:spAutoFit/>
          </a:bodyPr>
          <a:lstStyle/>
          <a:p>
            <a:r>
              <a:rPr lang="en-GB" sz="1200"/>
              <a:t>Source: Labour Insight, Burning Glass Technologies</a:t>
            </a:r>
          </a:p>
        </p:txBody>
      </p:sp>
      <p:graphicFrame>
        <p:nvGraphicFramePr>
          <p:cNvPr id="8" name="Chart 7">
            <a:extLst>
              <a:ext uri="{FF2B5EF4-FFF2-40B4-BE49-F238E27FC236}">
                <a16:creationId xmlns:a16="http://schemas.microsoft.com/office/drawing/2014/main" id="{FABBD1B2-5EBF-44F5-AB9C-24A8C8056443}"/>
              </a:ext>
            </a:extLst>
          </p:cNvPr>
          <p:cNvGraphicFramePr>
            <a:graphicFrameLocks/>
          </p:cNvGraphicFramePr>
          <p:nvPr>
            <p:extLst>
              <p:ext uri="{D42A27DB-BD31-4B8C-83A1-F6EECF244321}">
                <p14:modId xmlns:p14="http://schemas.microsoft.com/office/powerpoint/2010/main" val="2652830092"/>
              </p:ext>
            </p:extLst>
          </p:nvPr>
        </p:nvGraphicFramePr>
        <p:xfrm>
          <a:off x="143458" y="1875474"/>
          <a:ext cx="5913120" cy="372237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Rounded Corners 4">
            <a:extLst>
              <a:ext uri="{FF2B5EF4-FFF2-40B4-BE49-F238E27FC236}">
                <a16:creationId xmlns:a16="http://schemas.microsoft.com/office/drawing/2014/main" id="{9F1D827B-C38E-4D01-A139-665C22D107FB}"/>
              </a:ext>
            </a:extLst>
          </p:cNvPr>
          <p:cNvSpPr/>
          <p:nvPr/>
        </p:nvSpPr>
        <p:spPr>
          <a:xfrm>
            <a:off x="5079345" y="3736659"/>
            <a:ext cx="3906034" cy="1674845"/>
          </a:xfrm>
          <a:prstGeom prst="round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rgbClr val="080808"/>
                </a:solidFill>
              </a:rPr>
              <a:t>Occupations for which there was greater demand in 2021 compared with 2019: </a:t>
            </a:r>
          </a:p>
          <a:p>
            <a:pPr marL="285750" indent="-285750">
              <a:buFont typeface="Arial" panose="020B0604020202020204" pitchFamily="34" charset="0"/>
              <a:buChar char="•"/>
            </a:pPr>
            <a:r>
              <a:rPr lang="en-GB" sz="1200" dirty="0">
                <a:solidFill>
                  <a:srgbClr val="080808"/>
                </a:solidFill>
              </a:rPr>
              <a:t>Health and social care roles (care in particular)</a:t>
            </a:r>
          </a:p>
          <a:p>
            <a:pPr marL="285750" indent="-285750">
              <a:buFont typeface="Arial" panose="020B0604020202020204" pitchFamily="34" charset="0"/>
              <a:buChar char="•"/>
            </a:pPr>
            <a:r>
              <a:rPr lang="en-GB" sz="1200" dirty="0">
                <a:solidFill>
                  <a:srgbClr val="080808"/>
                </a:solidFill>
              </a:rPr>
              <a:t>Roles linked to the increase in online retail (e.g. driver roles) </a:t>
            </a:r>
          </a:p>
          <a:p>
            <a:pPr marL="285750" indent="-285750">
              <a:buFont typeface="Arial" panose="020B0604020202020204" pitchFamily="34" charset="0"/>
              <a:buChar char="•"/>
            </a:pPr>
            <a:r>
              <a:rPr lang="en-GB" sz="1200" dirty="0">
                <a:solidFill>
                  <a:srgbClr val="080808"/>
                </a:solidFill>
              </a:rPr>
              <a:t>Teaching roles (including tutors) </a:t>
            </a:r>
          </a:p>
          <a:p>
            <a:pPr marL="285750" indent="-285750">
              <a:buFont typeface="Arial" panose="020B0604020202020204" pitchFamily="34" charset="0"/>
              <a:buChar char="•"/>
            </a:pPr>
            <a:r>
              <a:rPr lang="en-GB" sz="1200" dirty="0">
                <a:solidFill>
                  <a:srgbClr val="080808"/>
                </a:solidFill>
              </a:rPr>
              <a:t>Legal and finance roles </a:t>
            </a:r>
          </a:p>
          <a:p>
            <a:pPr marL="285750" indent="-285750">
              <a:buFont typeface="Arial" panose="020B0604020202020204" pitchFamily="34" charset="0"/>
              <a:buChar char="•"/>
            </a:pPr>
            <a:r>
              <a:rPr lang="en-GB" sz="1200" dirty="0">
                <a:solidFill>
                  <a:srgbClr val="080808"/>
                </a:solidFill>
              </a:rPr>
              <a:t>Some construction roles</a:t>
            </a:r>
          </a:p>
          <a:p>
            <a:pPr marL="285750" indent="-285750">
              <a:buFont typeface="Arial" panose="020B0604020202020204" pitchFamily="34" charset="0"/>
              <a:buChar char="•"/>
            </a:pPr>
            <a:r>
              <a:rPr lang="en-GB" sz="1200" dirty="0">
                <a:solidFill>
                  <a:srgbClr val="080808"/>
                </a:solidFill>
              </a:rPr>
              <a:t>Admin roles</a:t>
            </a:r>
          </a:p>
        </p:txBody>
      </p:sp>
    </p:spTree>
    <p:extLst>
      <p:ext uri="{BB962C8B-B14F-4D97-AF65-F5344CB8AC3E}">
        <p14:creationId xmlns:p14="http://schemas.microsoft.com/office/powerpoint/2010/main" val="33476639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6FF46-BDB8-4FD6-9EDA-29EC260A8C7A}"/>
              </a:ext>
            </a:extLst>
          </p:cNvPr>
          <p:cNvSpPr>
            <a:spLocks noGrp="1"/>
          </p:cNvSpPr>
          <p:nvPr>
            <p:ph type="title"/>
          </p:nvPr>
        </p:nvSpPr>
        <p:spPr>
          <a:xfrm>
            <a:off x="78144" y="147831"/>
            <a:ext cx="7886700" cy="936368"/>
          </a:xfrm>
        </p:spPr>
        <p:txBody>
          <a:bodyPr>
            <a:noAutofit/>
          </a:bodyPr>
          <a:lstStyle/>
          <a:p>
            <a:r>
              <a:rPr lang="en-GB" sz="2400" b="1" dirty="0">
                <a:solidFill>
                  <a:schemeClr val="accent6"/>
                </a:solidFill>
              </a:rPr>
              <a:t>How did Covid-19 affect the job market? </a:t>
            </a:r>
            <a:endParaRPr lang="en-GB" sz="2400" dirty="0"/>
          </a:p>
        </p:txBody>
      </p:sp>
      <p:sp>
        <p:nvSpPr>
          <p:cNvPr id="3" name="Title 1">
            <a:extLst>
              <a:ext uri="{FF2B5EF4-FFF2-40B4-BE49-F238E27FC236}">
                <a16:creationId xmlns:a16="http://schemas.microsoft.com/office/drawing/2014/main" id="{B875388A-003B-462F-B712-45F968E61AF6}"/>
              </a:ext>
            </a:extLst>
          </p:cNvPr>
          <p:cNvSpPr txBox="1">
            <a:spLocks/>
          </p:cNvSpPr>
          <p:nvPr/>
        </p:nvSpPr>
        <p:spPr>
          <a:xfrm>
            <a:off x="91552" y="919260"/>
            <a:ext cx="8636648" cy="93636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1400" b="1" dirty="0">
                <a:solidFill>
                  <a:schemeClr val="accent6"/>
                </a:solidFill>
                <a:latin typeface="Arial" panose="020B0604020202020204" pitchFamily="34" charset="0"/>
                <a:cs typeface="Arial" panose="020B0604020202020204" pitchFamily="34" charset="0"/>
              </a:rPr>
              <a:t>Reduced demand: occupations with fewer job postings in Bucks in 2021 than in 2019</a:t>
            </a:r>
          </a:p>
        </p:txBody>
      </p:sp>
      <p:sp>
        <p:nvSpPr>
          <p:cNvPr id="7" name="TextBox 6">
            <a:extLst>
              <a:ext uri="{FF2B5EF4-FFF2-40B4-BE49-F238E27FC236}">
                <a16:creationId xmlns:a16="http://schemas.microsoft.com/office/drawing/2014/main" id="{09C94CC7-788A-4B5D-8C76-2BCECA0AB01B}"/>
              </a:ext>
            </a:extLst>
          </p:cNvPr>
          <p:cNvSpPr txBox="1"/>
          <p:nvPr/>
        </p:nvSpPr>
        <p:spPr>
          <a:xfrm>
            <a:off x="289249" y="5553172"/>
            <a:ext cx="4282751" cy="276999"/>
          </a:xfrm>
          <a:prstGeom prst="rect">
            <a:avLst/>
          </a:prstGeom>
          <a:noFill/>
        </p:spPr>
        <p:txBody>
          <a:bodyPr wrap="square" rtlCol="0">
            <a:spAutoFit/>
          </a:bodyPr>
          <a:lstStyle/>
          <a:p>
            <a:r>
              <a:rPr lang="en-GB" sz="1200"/>
              <a:t>Source: Labour Insight, Burning Glass Technologies</a:t>
            </a:r>
          </a:p>
        </p:txBody>
      </p:sp>
      <p:graphicFrame>
        <p:nvGraphicFramePr>
          <p:cNvPr id="8" name="Chart 7">
            <a:extLst>
              <a:ext uri="{FF2B5EF4-FFF2-40B4-BE49-F238E27FC236}">
                <a16:creationId xmlns:a16="http://schemas.microsoft.com/office/drawing/2014/main" id="{C1A058CD-A089-4B37-803B-189256A7BCAC}"/>
              </a:ext>
            </a:extLst>
          </p:cNvPr>
          <p:cNvGraphicFramePr>
            <a:graphicFrameLocks/>
          </p:cNvGraphicFramePr>
          <p:nvPr>
            <p:extLst>
              <p:ext uri="{D42A27DB-BD31-4B8C-83A1-F6EECF244321}">
                <p14:modId xmlns:p14="http://schemas.microsoft.com/office/powerpoint/2010/main" val="803527543"/>
              </p:ext>
            </p:extLst>
          </p:nvPr>
        </p:nvGraphicFramePr>
        <p:xfrm>
          <a:off x="2753059" y="1621252"/>
          <a:ext cx="5768340" cy="393192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Rounded Corners 4">
            <a:extLst>
              <a:ext uri="{FF2B5EF4-FFF2-40B4-BE49-F238E27FC236}">
                <a16:creationId xmlns:a16="http://schemas.microsoft.com/office/drawing/2014/main" id="{26A036D5-5E5F-444B-A1F3-383216D60A17}"/>
              </a:ext>
            </a:extLst>
          </p:cNvPr>
          <p:cNvSpPr/>
          <p:nvPr/>
        </p:nvSpPr>
        <p:spPr>
          <a:xfrm>
            <a:off x="289249" y="2266389"/>
            <a:ext cx="3501429" cy="2641645"/>
          </a:xfrm>
          <a:prstGeom prst="round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rgbClr val="080808"/>
                </a:solidFill>
              </a:rPr>
              <a:t>Occupations for which was lower demand in 2021 than in 2019 include</a:t>
            </a:r>
          </a:p>
          <a:p>
            <a:pPr marL="285750" indent="-285750">
              <a:buFont typeface="Arial" panose="020B0604020202020204" pitchFamily="34" charset="0"/>
              <a:buChar char="•"/>
            </a:pPr>
            <a:r>
              <a:rPr lang="en-GB" sz="1200" dirty="0">
                <a:solidFill>
                  <a:srgbClr val="080808"/>
                </a:solidFill>
              </a:rPr>
              <a:t>Hospitality (chefs, food service, waiting staff, housekeeping)</a:t>
            </a:r>
          </a:p>
          <a:p>
            <a:pPr marL="285750" indent="-285750">
              <a:buFont typeface="Arial" panose="020B0604020202020204" pitchFamily="34" charset="0"/>
              <a:buChar char="•"/>
            </a:pPr>
            <a:r>
              <a:rPr lang="en-GB" sz="1200" dirty="0">
                <a:solidFill>
                  <a:srgbClr val="080808"/>
                </a:solidFill>
              </a:rPr>
              <a:t>Events</a:t>
            </a:r>
          </a:p>
          <a:p>
            <a:pPr marL="285750" indent="-285750">
              <a:buFont typeface="Arial" panose="020B0604020202020204" pitchFamily="34" charset="0"/>
              <a:buChar char="•"/>
            </a:pPr>
            <a:r>
              <a:rPr lang="en-GB" sz="1200" dirty="0">
                <a:solidFill>
                  <a:srgbClr val="080808"/>
                </a:solidFill>
              </a:rPr>
              <a:t>Marketing </a:t>
            </a:r>
          </a:p>
          <a:p>
            <a:endParaRPr lang="en-GB" sz="1200" dirty="0">
              <a:solidFill>
                <a:srgbClr val="080808"/>
              </a:solidFill>
            </a:endParaRPr>
          </a:p>
          <a:p>
            <a:r>
              <a:rPr lang="en-GB" sz="1200" dirty="0">
                <a:solidFill>
                  <a:srgbClr val="080808"/>
                </a:solidFill>
              </a:rPr>
              <a:t>In addition to the impact of the Covid-19 pandemic, drops in job vacancies could also reflect the level of churn in the job market.  With, in some cases, people being more likely to stay in roles than they might overwise have done, for financial security.  </a:t>
            </a:r>
          </a:p>
        </p:txBody>
      </p:sp>
    </p:spTree>
    <p:extLst>
      <p:ext uri="{BB962C8B-B14F-4D97-AF65-F5344CB8AC3E}">
        <p14:creationId xmlns:p14="http://schemas.microsoft.com/office/powerpoint/2010/main" val="25431371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ADC250-1956-4BCF-A21C-A8D2ED0A7651}"/>
              </a:ext>
            </a:extLst>
          </p:cNvPr>
          <p:cNvSpPr>
            <a:spLocks noGrp="1"/>
          </p:cNvSpPr>
          <p:nvPr>
            <p:ph type="title"/>
          </p:nvPr>
        </p:nvSpPr>
        <p:spPr>
          <a:xfrm>
            <a:off x="106135" y="166234"/>
            <a:ext cx="7886700" cy="936625"/>
          </a:xfrm>
        </p:spPr>
        <p:txBody>
          <a:bodyPr>
            <a:noAutofit/>
          </a:bodyPr>
          <a:lstStyle/>
          <a:p>
            <a:r>
              <a:rPr lang="en-GB" sz="2400" b="1">
                <a:solidFill>
                  <a:schemeClr val="accent6"/>
                </a:solidFill>
              </a:rPr>
              <a:t>How did Covid-19 affect the job market? And will there be any long-lasting changes? </a:t>
            </a:r>
            <a:endParaRPr lang="en-GB" sz="2400"/>
          </a:p>
        </p:txBody>
      </p:sp>
      <p:graphicFrame>
        <p:nvGraphicFramePr>
          <p:cNvPr id="4" name="Table 3">
            <a:extLst>
              <a:ext uri="{FF2B5EF4-FFF2-40B4-BE49-F238E27FC236}">
                <a16:creationId xmlns:a16="http://schemas.microsoft.com/office/drawing/2014/main" id="{4D9C9E90-9F57-4E4D-AB46-EF3A7C544CCF}"/>
              </a:ext>
            </a:extLst>
          </p:cNvPr>
          <p:cNvGraphicFramePr>
            <a:graphicFrameLocks noGrp="1"/>
          </p:cNvGraphicFramePr>
          <p:nvPr>
            <p:extLst>
              <p:ext uri="{D42A27DB-BD31-4B8C-83A1-F6EECF244321}">
                <p14:modId xmlns:p14="http://schemas.microsoft.com/office/powerpoint/2010/main" val="2266802258"/>
              </p:ext>
            </p:extLst>
          </p:nvPr>
        </p:nvGraphicFramePr>
        <p:xfrm>
          <a:off x="3439523" y="2163762"/>
          <a:ext cx="5534025" cy="2530476"/>
        </p:xfrm>
        <a:graphic>
          <a:graphicData uri="http://schemas.openxmlformats.org/drawingml/2006/table">
            <a:tbl>
              <a:tblPr firstRow="1" firstCol="1" bandRow="1">
                <a:tableStyleId>{912C8C85-51F0-491E-9774-3900AFEF0FD7}</a:tableStyleId>
              </a:tblPr>
              <a:tblGrid>
                <a:gridCol w="2737485">
                  <a:extLst>
                    <a:ext uri="{9D8B030D-6E8A-4147-A177-3AD203B41FA5}">
                      <a16:colId xmlns:a16="http://schemas.microsoft.com/office/drawing/2014/main" val="4165865756"/>
                    </a:ext>
                  </a:extLst>
                </a:gridCol>
                <a:gridCol w="612140">
                  <a:extLst>
                    <a:ext uri="{9D8B030D-6E8A-4147-A177-3AD203B41FA5}">
                      <a16:colId xmlns:a16="http://schemas.microsoft.com/office/drawing/2014/main" val="1112613039"/>
                    </a:ext>
                  </a:extLst>
                </a:gridCol>
                <a:gridCol w="609600">
                  <a:extLst>
                    <a:ext uri="{9D8B030D-6E8A-4147-A177-3AD203B41FA5}">
                      <a16:colId xmlns:a16="http://schemas.microsoft.com/office/drawing/2014/main" val="3999337032"/>
                    </a:ext>
                  </a:extLst>
                </a:gridCol>
                <a:gridCol w="1574800">
                  <a:extLst>
                    <a:ext uri="{9D8B030D-6E8A-4147-A177-3AD203B41FA5}">
                      <a16:colId xmlns:a16="http://schemas.microsoft.com/office/drawing/2014/main" val="2645892747"/>
                    </a:ext>
                  </a:extLst>
                </a:gridCol>
              </a:tblGrid>
              <a:tr h="182880">
                <a:tc>
                  <a:txBody>
                    <a:bodyPr/>
                    <a:lstStyle/>
                    <a:p>
                      <a:pPr>
                        <a:lnSpc>
                          <a:spcPct val="107000"/>
                        </a:lnSpc>
                        <a:spcAft>
                          <a:spcPts val="800"/>
                        </a:spcAft>
                      </a:pP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a:lnSpc>
                          <a:spcPct val="107000"/>
                        </a:lnSpc>
                        <a:spcAft>
                          <a:spcPts val="800"/>
                        </a:spcAft>
                      </a:pPr>
                      <a:r>
                        <a:rPr lang="en-GB" sz="1100">
                          <a:effectLst/>
                        </a:rPr>
                        <a:t>% of all retail job postings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tc rowSpan="2">
                  <a:txBody>
                    <a:bodyPr/>
                    <a:lstStyle/>
                    <a:p>
                      <a:pPr>
                        <a:lnSpc>
                          <a:spcPct val="107000"/>
                        </a:lnSpc>
                        <a:spcAft>
                          <a:spcPts val="800"/>
                        </a:spcAft>
                      </a:pPr>
                      <a:r>
                        <a:rPr lang="en-GB" sz="1100" dirty="0">
                          <a:effectLst/>
                        </a:rPr>
                        <a:t>Change in demand between Q4 2019 and Q4 2020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9766225"/>
                  </a:ext>
                </a:extLst>
              </a:tr>
              <a:tr h="182880">
                <a:tc>
                  <a:txBody>
                    <a:bodyPr/>
                    <a:lstStyle/>
                    <a:p>
                      <a:pPr>
                        <a:lnSpc>
                          <a:spcPct val="107000"/>
                        </a:lnSpc>
                        <a:spcAft>
                          <a:spcPts val="800"/>
                        </a:spcAft>
                      </a:pPr>
                      <a:r>
                        <a:rPr lang="en-GB" sz="1100" dirty="0">
                          <a:solidFill>
                            <a:schemeClr val="bg1"/>
                          </a:solidFill>
                          <a:effectLst/>
                        </a:rPr>
                        <a:t>Occupation</a:t>
                      </a:r>
                      <a:endParaRPr lang="en-GB"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solidFill>
                  </a:tcPr>
                </a:tc>
                <a:tc>
                  <a:txBody>
                    <a:bodyPr/>
                    <a:lstStyle/>
                    <a:p>
                      <a:pPr>
                        <a:lnSpc>
                          <a:spcPct val="107000"/>
                        </a:lnSpc>
                        <a:spcAft>
                          <a:spcPts val="800"/>
                        </a:spcAft>
                      </a:pPr>
                      <a:r>
                        <a:rPr lang="en-GB" sz="1100" dirty="0">
                          <a:solidFill>
                            <a:schemeClr val="bg1"/>
                          </a:solidFill>
                          <a:effectLst/>
                        </a:rPr>
                        <a:t>2019</a:t>
                      </a:r>
                      <a:endParaRPr lang="en-GB"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solidFill>
                  </a:tcPr>
                </a:tc>
                <a:tc>
                  <a:txBody>
                    <a:bodyPr/>
                    <a:lstStyle/>
                    <a:p>
                      <a:pPr>
                        <a:lnSpc>
                          <a:spcPct val="107000"/>
                        </a:lnSpc>
                        <a:spcAft>
                          <a:spcPts val="800"/>
                        </a:spcAft>
                      </a:pPr>
                      <a:r>
                        <a:rPr lang="en-GB" sz="1100" dirty="0">
                          <a:solidFill>
                            <a:schemeClr val="bg1"/>
                          </a:solidFill>
                          <a:effectLst/>
                        </a:rPr>
                        <a:t>Q4 2020</a:t>
                      </a:r>
                      <a:endParaRPr lang="en-GB"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solidFill>
                  </a:tcPr>
                </a:tc>
                <a:tc vMerge="1">
                  <a:txBody>
                    <a:bodyPr/>
                    <a:lstStyle/>
                    <a:p>
                      <a:endParaRPr lang="en-GB"/>
                    </a:p>
                  </a:txBody>
                  <a:tcPr/>
                </a:tc>
                <a:extLst>
                  <a:ext uri="{0D108BD9-81ED-4DB2-BD59-A6C34878D82A}">
                    <a16:rowId xmlns:a16="http://schemas.microsoft.com/office/drawing/2014/main" val="4005618158"/>
                  </a:ext>
                </a:extLst>
              </a:tr>
              <a:tr h="182880">
                <a:tc>
                  <a:txBody>
                    <a:bodyPr/>
                    <a:lstStyle/>
                    <a:p>
                      <a:pPr>
                        <a:lnSpc>
                          <a:spcPct val="107000"/>
                        </a:lnSpc>
                        <a:spcAft>
                          <a:spcPts val="800"/>
                        </a:spcAft>
                      </a:pPr>
                      <a:r>
                        <a:rPr lang="en-GB" sz="1100" b="0">
                          <a:effectLst/>
                        </a:rPr>
                        <a:t>Customer service, sales and retail assistants </a:t>
                      </a:r>
                      <a:endParaRPr lang="en-GB"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100">
                          <a:effectLst/>
                        </a:rPr>
                        <a:t>29.4%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100">
                          <a:effectLst/>
                        </a:rPr>
                        <a:t>24.5%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100">
                          <a:effectLst/>
                        </a:rPr>
                        <a:t>-4.9%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412278429"/>
                  </a:ext>
                </a:extLst>
              </a:tr>
              <a:tr h="182880">
                <a:tc>
                  <a:txBody>
                    <a:bodyPr/>
                    <a:lstStyle/>
                    <a:p>
                      <a:pPr>
                        <a:lnSpc>
                          <a:spcPct val="107000"/>
                        </a:lnSpc>
                        <a:spcAft>
                          <a:spcPts val="800"/>
                        </a:spcAft>
                      </a:pPr>
                      <a:r>
                        <a:rPr lang="en-GB" sz="1100" b="0">
                          <a:effectLst/>
                        </a:rPr>
                        <a:t>Retail Store Manager / Supervisor</a:t>
                      </a:r>
                      <a:endParaRPr lang="en-GB"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100" dirty="0">
                          <a:effectLst/>
                        </a:rPr>
                        <a:t>8.8%</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100">
                          <a:effectLst/>
                        </a:rPr>
                        <a:t>7.8%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100">
                          <a:effectLst/>
                        </a:rPr>
                        <a:t>-1.0%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57622130"/>
                  </a:ext>
                </a:extLst>
              </a:tr>
              <a:tr h="182880">
                <a:tc>
                  <a:txBody>
                    <a:bodyPr/>
                    <a:lstStyle/>
                    <a:p>
                      <a:pPr>
                        <a:lnSpc>
                          <a:spcPct val="107000"/>
                        </a:lnSpc>
                        <a:spcAft>
                          <a:spcPts val="800"/>
                        </a:spcAft>
                      </a:pPr>
                      <a:r>
                        <a:rPr lang="en-GB" sz="1100" b="0">
                          <a:effectLst/>
                        </a:rPr>
                        <a:t>Pharmacist</a:t>
                      </a:r>
                      <a:endParaRPr lang="en-GB"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100">
                          <a:effectLst/>
                        </a:rPr>
                        <a:t>3.1%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100">
                          <a:effectLst/>
                        </a:rPr>
                        <a:t>4.5%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100">
                          <a:effectLst/>
                        </a:rPr>
                        <a:t>1.4%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80423879"/>
                  </a:ext>
                </a:extLst>
              </a:tr>
              <a:tr h="182880">
                <a:tc>
                  <a:txBody>
                    <a:bodyPr/>
                    <a:lstStyle/>
                    <a:p>
                      <a:pPr>
                        <a:lnSpc>
                          <a:spcPct val="107000"/>
                        </a:lnSpc>
                        <a:spcAft>
                          <a:spcPts val="800"/>
                        </a:spcAft>
                      </a:pPr>
                      <a:r>
                        <a:rPr lang="en-GB" sz="1100" b="0">
                          <a:effectLst/>
                        </a:rPr>
                        <a:t>Delivery Driver</a:t>
                      </a:r>
                      <a:endParaRPr lang="en-GB"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100">
                          <a:effectLst/>
                        </a:rPr>
                        <a:t>2.7%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100">
                          <a:effectLst/>
                        </a:rPr>
                        <a:t>4.3%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100">
                          <a:effectLst/>
                        </a:rPr>
                        <a:t>1.6%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160972433"/>
                  </a:ext>
                </a:extLst>
              </a:tr>
              <a:tr h="182880">
                <a:tc>
                  <a:txBody>
                    <a:bodyPr/>
                    <a:lstStyle/>
                    <a:p>
                      <a:pPr>
                        <a:lnSpc>
                          <a:spcPct val="107000"/>
                        </a:lnSpc>
                        <a:spcAft>
                          <a:spcPts val="800"/>
                        </a:spcAft>
                      </a:pPr>
                      <a:r>
                        <a:rPr lang="en-GB" sz="1100" b="0">
                          <a:effectLst/>
                        </a:rPr>
                        <a:t>Labourer / Material Handler</a:t>
                      </a:r>
                      <a:endParaRPr lang="en-GB"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100">
                          <a:effectLst/>
                        </a:rPr>
                        <a:t>2.2%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100" dirty="0">
                          <a:effectLst/>
                        </a:rPr>
                        <a:t>3.3%</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100">
                          <a:effectLst/>
                        </a:rPr>
                        <a:t>1.1%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846776478"/>
                  </a:ext>
                </a:extLst>
              </a:tr>
              <a:tr h="182880">
                <a:tc>
                  <a:txBody>
                    <a:bodyPr/>
                    <a:lstStyle/>
                    <a:p>
                      <a:pPr>
                        <a:lnSpc>
                          <a:spcPct val="107000"/>
                        </a:lnSpc>
                        <a:spcAft>
                          <a:spcPts val="800"/>
                        </a:spcAft>
                      </a:pPr>
                      <a:r>
                        <a:rPr lang="en-GB" sz="1100" b="0">
                          <a:effectLst/>
                        </a:rPr>
                        <a:t>Pharmacy Technician</a:t>
                      </a:r>
                      <a:endParaRPr lang="en-GB"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100">
                          <a:effectLst/>
                        </a:rPr>
                        <a:t>1.3%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100">
                          <a:effectLst/>
                        </a:rPr>
                        <a:t>2.2%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100">
                          <a:effectLst/>
                        </a:rPr>
                        <a:t>0.9%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895158853"/>
                  </a:ext>
                </a:extLst>
              </a:tr>
              <a:tr h="182880">
                <a:tc>
                  <a:txBody>
                    <a:bodyPr/>
                    <a:lstStyle/>
                    <a:p>
                      <a:pPr>
                        <a:lnSpc>
                          <a:spcPct val="107000"/>
                        </a:lnSpc>
                        <a:spcAft>
                          <a:spcPts val="800"/>
                        </a:spcAft>
                      </a:pPr>
                      <a:r>
                        <a:rPr lang="en-GB" sz="1100" b="0">
                          <a:effectLst/>
                        </a:rPr>
                        <a:t>Project Manager</a:t>
                      </a:r>
                      <a:endParaRPr lang="en-GB"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100">
                          <a:effectLst/>
                        </a:rPr>
                        <a:t>3.2%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100">
                          <a:effectLst/>
                        </a:rPr>
                        <a:t>2.2%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100">
                          <a:effectLst/>
                        </a:rPr>
                        <a:t>-1.0%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549708280"/>
                  </a:ext>
                </a:extLst>
              </a:tr>
              <a:tr h="182880">
                <a:tc>
                  <a:txBody>
                    <a:bodyPr/>
                    <a:lstStyle/>
                    <a:p>
                      <a:pPr>
                        <a:lnSpc>
                          <a:spcPct val="107000"/>
                        </a:lnSpc>
                        <a:spcAft>
                          <a:spcPts val="800"/>
                        </a:spcAft>
                      </a:pPr>
                      <a:r>
                        <a:rPr lang="en-GB" sz="1100" b="0">
                          <a:effectLst/>
                        </a:rPr>
                        <a:t>Software Developer / Engineer</a:t>
                      </a:r>
                      <a:endParaRPr lang="en-GB"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100">
                          <a:effectLst/>
                        </a:rPr>
                        <a:t>1.3%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100" dirty="0">
                          <a:effectLst/>
                        </a:rPr>
                        <a:t>1.8%</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100">
                          <a:effectLst/>
                        </a:rPr>
                        <a:t>0.6%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388855698"/>
                  </a:ext>
                </a:extLst>
              </a:tr>
              <a:tr h="182880">
                <a:tc>
                  <a:txBody>
                    <a:bodyPr/>
                    <a:lstStyle/>
                    <a:p>
                      <a:pPr>
                        <a:lnSpc>
                          <a:spcPct val="107000"/>
                        </a:lnSpc>
                        <a:spcAft>
                          <a:spcPts val="800"/>
                        </a:spcAft>
                      </a:pPr>
                      <a:r>
                        <a:rPr lang="en-GB" sz="1100" b="0">
                          <a:effectLst/>
                        </a:rPr>
                        <a:t>Account Manager / Representative</a:t>
                      </a:r>
                      <a:endParaRPr lang="en-GB"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100">
                          <a:effectLst/>
                        </a:rPr>
                        <a:t>4.1%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100">
                          <a:effectLst/>
                        </a:rPr>
                        <a:t>1.7%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100">
                          <a:effectLst/>
                        </a:rPr>
                        <a:t>-2.4%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813342878"/>
                  </a:ext>
                </a:extLst>
              </a:tr>
              <a:tr h="182880">
                <a:tc>
                  <a:txBody>
                    <a:bodyPr/>
                    <a:lstStyle/>
                    <a:p>
                      <a:pPr>
                        <a:lnSpc>
                          <a:spcPct val="107000"/>
                        </a:lnSpc>
                        <a:spcAft>
                          <a:spcPts val="800"/>
                        </a:spcAft>
                      </a:pPr>
                      <a:r>
                        <a:rPr lang="en-GB" sz="1100" b="0">
                          <a:effectLst/>
                        </a:rPr>
                        <a:t>Warehouse / Inventory Associate</a:t>
                      </a:r>
                      <a:endParaRPr lang="en-GB"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100">
                          <a:effectLst/>
                        </a:rPr>
                        <a:t>0.7%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100">
                          <a:effectLst/>
                        </a:rPr>
                        <a:t>1.7%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800"/>
                        </a:spcAft>
                      </a:pPr>
                      <a:r>
                        <a:rPr lang="en-GB" sz="1100" dirty="0">
                          <a:effectLst/>
                        </a:rPr>
                        <a:t>1.0%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461276125"/>
                  </a:ext>
                </a:extLst>
              </a:tr>
            </a:tbl>
          </a:graphicData>
        </a:graphic>
      </p:graphicFrame>
      <p:sp>
        <p:nvSpPr>
          <p:cNvPr id="5" name="TextBox 4">
            <a:extLst>
              <a:ext uri="{FF2B5EF4-FFF2-40B4-BE49-F238E27FC236}">
                <a16:creationId xmlns:a16="http://schemas.microsoft.com/office/drawing/2014/main" id="{6856CCF0-8744-49FC-8A5C-2ED1490F6C7A}"/>
              </a:ext>
            </a:extLst>
          </p:cNvPr>
          <p:cNvSpPr txBox="1"/>
          <p:nvPr/>
        </p:nvSpPr>
        <p:spPr>
          <a:xfrm>
            <a:off x="177282" y="1408922"/>
            <a:ext cx="3041779" cy="4138569"/>
          </a:xfrm>
          <a:prstGeom prst="rect">
            <a:avLst/>
          </a:prstGeom>
          <a:noFill/>
          <a:ln w="12700">
            <a:solidFill>
              <a:schemeClr val="accent6"/>
            </a:solidFill>
          </a:ln>
        </p:spPr>
        <p:txBody>
          <a:bodyPr wrap="square" rtlCol="0">
            <a:spAutoFit/>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In terms of long-lasting changes, the Covid-19-fuelled acceleration of the use of on-line retailing has been well documented.  By examining job posting data for the sector (see table), we can see the impact this is having on the demand for skills.  In quarter 4 of 2020, there was higher demand for drivers, pharmacy workers, labourers, warehouse workers and software developers than in quarter 4 of 2019, and lower demand for people working at tills or on the shop floor. </a:t>
            </a:r>
          </a:p>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Two other roles for which there has been a surge in demand over the last 12 months are demand planners (people who forecast future demand for products to time movement within the supply chain) and cybersecurity specialists (as cyber-crime has increased as more transactions are being undertaken online).  The latter is likely to be in high demand for years to come.  </a:t>
            </a:r>
          </a:p>
        </p:txBody>
      </p:sp>
      <p:sp>
        <p:nvSpPr>
          <p:cNvPr id="8" name="TextBox 7">
            <a:extLst>
              <a:ext uri="{FF2B5EF4-FFF2-40B4-BE49-F238E27FC236}">
                <a16:creationId xmlns:a16="http://schemas.microsoft.com/office/drawing/2014/main" id="{A19F3560-FF03-41AB-90A2-60B9404E31CB}"/>
              </a:ext>
            </a:extLst>
          </p:cNvPr>
          <p:cNvSpPr txBox="1"/>
          <p:nvPr/>
        </p:nvSpPr>
        <p:spPr>
          <a:xfrm>
            <a:off x="3439523" y="4909360"/>
            <a:ext cx="4282751" cy="276999"/>
          </a:xfrm>
          <a:prstGeom prst="rect">
            <a:avLst/>
          </a:prstGeom>
          <a:noFill/>
        </p:spPr>
        <p:txBody>
          <a:bodyPr wrap="square" rtlCol="0">
            <a:spAutoFit/>
          </a:bodyPr>
          <a:lstStyle/>
          <a:p>
            <a:r>
              <a:rPr lang="en-GB" sz="1200"/>
              <a:t>Source: Labour Insight, Burning Glass Technologies</a:t>
            </a:r>
          </a:p>
        </p:txBody>
      </p:sp>
      <p:sp>
        <p:nvSpPr>
          <p:cNvPr id="6" name="Title 1">
            <a:extLst>
              <a:ext uri="{FF2B5EF4-FFF2-40B4-BE49-F238E27FC236}">
                <a16:creationId xmlns:a16="http://schemas.microsoft.com/office/drawing/2014/main" id="{DC3EB18A-E7D4-4600-A31E-0D536C17AC12}"/>
              </a:ext>
            </a:extLst>
          </p:cNvPr>
          <p:cNvSpPr txBox="1">
            <a:spLocks/>
          </p:cNvSpPr>
          <p:nvPr/>
        </p:nvSpPr>
        <p:spPr>
          <a:xfrm>
            <a:off x="3369258" y="1408922"/>
            <a:ext cx="7886700" cy="93636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1400" b="1">
                <a:solidFill>
                  <a:schemeClr val="accent6"/>
                </a:solidFill>
                <a:latin typeface="Arial" panose="020B0604020202020204" pitchFamily="34" charset="0"/>
                <a:cs typeface="Arial" panose="020B0604020202020204" pitchFamily="34" charset="0"/>
              </a:rPr>
              <a:t>Retail sector job postings (UK), 2019 and 2020 comparison</a:t>
            </a:r>
          </a:p>
        </p:txBody>
      </p:sp>
    </p:spTree>
    <p:extLst>
      <p:ext uri="{BB962C8B-B14F-4D97-AF65-F5344CB8AC3E}">
        <p14:creationId xmlns:p14="http://schemas.microsoft.com/office/powerpoint/2010/main" val="11473686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798F-0A3E-4908-A95D-E9E91C5E0E83}"/>
              </a:ext>
            </a:extLst>
          </p:cNvPr>
          <p:cNvSpPr>
            <a:spLocks noGrp="1"/>
          </p:cNvSpPr>
          <p:nvPr>
            <p:ph type="title"/>
          </p:nvPr>
        </p:nvSpPr>
        <p:spPr>
          <a:xfrm>
            <a:off x="273050" y="411500"/>
            <a:ext cx="7886700" cy="936368"/>
          </a:xfrm>
        </p:spPr>
        <p:txBody>
          <a:bodyPr>
            <a:normAutofit fontScale="90000"/>
          </a:bodyPr>
          <a:lstStyle/>
          <a:p>
            <a:r>
              <a:rPr lang="en-GB" sz="2700" b="1">
                <a:solidFill>
                  <a:srgbClr val="7030A0"/>
                </a:solidFill>
              </a:rPr>
              <a:t>Which sectors are predicted to create the most jobs in Buckinghamshire over the next 10 years? </a:t>
            </a:r>
            <a:br>
              <a:rPr lang="en-GB"/>
            </a:br>
            <a:endParaRPr lang="en-GB"/>
          </a:p>
        </p:txBody>
      </p:sp>
      <p:sp>
        <p:nvSpPr>
          <p:cNvPr id="4" name="TextBox 3">
            <a:extLst>
              <a:ext uri="{FF2B5EF4-FFF2-40B4-BE49-F238E27FC236}">
                <a16:creationId xmlns:a16="http://schemas.microsoft.com/office/drawing/2014/main" id="{FA00369C-3239-4DD2-935A-21690FCB8B7A}"/>
              </a:ext>
            </a:extLst>
          </p:cNvPr>
          <p:cNvSpPr txBox="1"/>
          <p:nvPr/>
        </p:nvSpPr>
        <p:spPr>
          <a:xfrm>
            <a:off x="397933" y="1185275"/>
            <a:ext cx="4343400" cy="3348096"/>
          </a:xfrm>
          <a:prstGeom prst="rect">
            <a:avLst/>
          </a:prstGeom>
          <a:noFill/>
          <a:ln w="12700">
            <a:solidFill>
              <a:schemeClr val="accent2"/>
            </a:solidFill>
          </a:ln>
        </p:spPr>
        <p:txBody>
          <a:bodyPr wrap="square" rtlCol="0">
            <a:spAutoFit/>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Key growth sectors (from an employment perspective) within Buckinghamshire over the next 10 years will be: </a:t>
            </a:r>
          </a:p>
          <a:p>
            <a:pPr marL="342900" lvl="0" indent="-342900">
              <a:lnSpc>
                <a:spcPct val="107000"/>
              </a:lnSpc>
              <a:buFont typeface="Symbol" panose="05050102010706020507" pitchFamily="18" charset="2"/>
              <a:buChar char=""/>
            </a:pPr>
            <a:r>
              <a:rPr lang="en-GB" sz="1200" b="1">
                <a:solidFill>
                  <a:srgbClr val="7030A0"/>
                </a:solidFill>
                <a:effectLst/>
                <a:latin typeface="Calibri" panose="020F0502020204030204" pitchFamily="34" charset="0"/>
                <a:ea typeface="Calibri" panose="020F0502020204030204" pitchFamily="34" charset="0"/>
                <a:cs typeface="Arial" panose="020B0604020202020204" pitchFamily="34" charset="0"/>
              </a:rPr>
              <a:t>Construction</a:t>
            </a:r>
            <a:r>
              <a:rPr lang="en-GB" sz="1200">
                <a:effectLst/>
                <a:latin typeface="Calibri" panose="020F0502020204030204" pitchFamily="34" charset="0"/>
                <a:ea typeface="Calibri" panose="020F0502020204030204" pitchFamily="34" charset="0"/>
                <a:cs typeface="Arial" panose="020B0604020202020204" pitchFamily="34" charset="0"/>
              </a:rPr>
              <a:t> (in part due to HS2, East West Rail, Aylesbury Garden Town related construction activity, and a large house building programme) </a:t>
            </a:r>
          </a:p>
          <a:p>
            <a:pPr marL="342900" indent="-342900">
              <a:lnSpc>
                <a:spcPct val="107000"/>
              </a:lnSpc>
              <a:buFont typeface="Symbol" panose="05050102010706020507" pitchFamily="18" charset="2"/>
              <a:buChar char=""/>
            </a:pPr>
            <a:r>
              <a:rPr lang="en-GB" sz="1200" b="1">
                <a:solidFill>
                  <a:srgbClr val="7030A0"/>
                </a:solidFill>
                <a:latin typeface="Calibri" panose="020F0502020204030204" pitchFamily="34" charset="0"/>
                <a:ea typeface="Calibri" panose="020F0502020204030204" pitchFamily="34" charset="0"/>
                <a:cs typeface="Arial" panose="020B0604020202020204" pitchFamily="34" charset="0"/>
              </a:rPr>
              <a:t>Creative</a:t>
            </a:r>
            <a:r>
              <a:rPr lang="en-GB" sz="1200">
                <a:latin typeface="Calibri" panose="020F0502020204030204" pitchFamily="34" charset="0"/>
                <a:ea typeface="Calibri" panose="020F0502020204030204" pitchFamily="34" charset="0"/>
                <a:cs typeface="Arial" panose="020B0604020202020204" pitchFamily="34" charset="0"/>
              </a:rPr>
              <a:t> </a:t>
            </a:r>
            <a:r>
              <a:rPr lang="en-GB" sz="1200" b="1">
                <a:solidFill>
                  <a:schemeClr val="accent6"/>
                </a:solidFill>
                <a:latin typeface="Calibri" panose="020F0502020204030204" pitchFamily="34" charset="0"/>
                <a:ea typeface="Calibri" panose="020F0502020204030204" pitchFamily="34" charset="0"/>
                <a:cs typeface="Arial" panose="020B0604020202020204" pitchFamily="34" charset="0"/>
              </a:rPr>
              <a:t>Industries</a:t>
            </a:r>
            <a:r>
              <a:rPr lang="en-GB" sz="1200">
                <a:latin typeface="Calibri" panose="020F0502020204030204" pitchFamily="34" charset="0"/>
                <a:ea typeface="Calibri" panose="020F0502020204030204" pitchFamily="34" charset="0"/>
                <a:cs typeface="Arial" panose="020B0604020202020204" pitchFamily="34" charset="0"/>
              </a:rPr>
              <a:t> (linked to expansion plans at Pinewood Studios, plus the continuing growth of the West of London Screen Cluster with many new sound studios opening within the next few years)</a:t>
            </a:r>
          </a:p>
          <a:p>
            <a:pPr marL="342900" indent="-342900">
              <a:lnSpc>
                <a:spcPct val="107000"/>
              </a:lnSpc>
              <a:buFont typeface="Symbol" panose="05050102010706020507" pitchFamily="18" charset="2"/>
              <a:buChar char=""/>
            </a:pPr>
            <a:r>
              <a:rPr lang="en-GB" sz="1200" b="1">
                <a:solidFill>
                  <a:srgbClr val="7030A0"/>
                </a:solidFill>
                <a:latin typeface="Calibri" panose="020F0502020204030204" pitchFamily="34" charset="0"/>
                <a:ea typeface="Calibri" panose="020F0502020204030204" pitchFamily="34" charset="0"/>
                <a:cs typeface="Arial" panose="020B0604020202020204" pitchFamily="34" charset="0"/>
              </a:rPr>
              <a:t>Life sciences, health and social care </a:t>
            </a:r>
            <a:r>
              <a:rPr lang="en-GB" sz="1200">
                <a:latin typeface="Calibri" panose="020F0502020204030204" pitchFamily="34" charset="0"/>
                <a:ea typeface="Calibri" panose="020F0502020204030204" pitchFamily="34" charset="0"/>
                <a:cs typeface="Arial" panose="020B0604020202020204" pitchFamily="34" charset="0"/>
              </a:rPr>
              <a:t>(linked to both the health needs of an ageing population and the need to respond to the aftermath of the Covid-19 pandemic) </a:t>
            </a:r>
          </a:p>
          <a:p>
            <a:pPr marL="342900" indent="-342900">
              <a:lnSpc>
                <a:spcPct val="107000"/>
              </a:lnSpc>
              <a:buFont typeface="Symbol" panose="05050102010706020507" pitchFamily="18" charset="2"/>
              <a:buChar char=""/>
            </a:pPr>
            <a:r>
              <a:rPr lang="en-GB" sz="1200" b="1">
                <a:solidFill>
                  <a:srgbClr val="7030A0"/>
                </a:solidFill>
                <a:latin typeface="Calibri" panose="020F0502020204030204" pitchFamily="34" charset="0"/>
                <a:ea typeface="Calibri" panose="020F0502020204030204" pitchFamily="34" charset="0"/>
                <a:cs typeface="Arial" panose="020B0604020202020204" pitchFamily="34" charset="0"/>
              </a:rPr>
              <a:t>Space</a:t>
            </a:r>
            <a:r>
              <a:rPr lang="en-GB" sz="1200">
                <a:latin typeface="Calibri" panose="020F0502020204030204" pitchFamily="34" charset="0"/>
                <a:ea typeface="Calibri" panose="020F0502020204030204" pitchFamily="34" charset="0"/>
                <a:cs typeface="Arial" panose="020B0604020202020204" pitchFamily="34" charset="0"/>
              </a:rPr>
              <a:t> (linked to expansion of the Westcott Space Cluster)</a:t>
            </a:r>
          </a:p>
          <a:p>
            <a:pPr marL="342900" lvl="0" indent="-342900">
              <a:lnSpc>
                <a:spcPct val="107000"/>
              </a:lnSpc>
              <a:spcAft>
                <a:spcPts val="800"/>
              </a:spcAft>
              <a:buFont typeface="Symbol" panose="05050102010706020507" pitchFamily="18" charset="2"/>
              <a:buChar char=""/>
            </a:pPr>
            <a:r>
              <a:rPr lang="en-GB" sz="1200" b="1">
                <a:solidFill>
                  <a:srgbClr val="7030A0"/>
                </a:solidFill>
                <a:effectLst/>
                <a:latin typeface="Calibri" panose="020F0502020204030204" pitchFamily="34" charset="0"/>
                <a:ea typeface="Calibri" panose="020F0502020204030204" pitchFamily="34" charset="0"/>
                <a:cs typeface="Arial" panose="020B0604020202020204" pitchFamily="34" charset="0"/>
              </a:rPr>
              <a:t>High performance engineering </a:t>
            </a:r>
            <a:r>
              <a:rPr lang="en-GB" sz="1200">
                <a:effectLst/>
                <a:latin typeface="Calibri" panose="020F0502020204030204" pitchFamily="34" charset="0"/>
                <a:ea typeface="Calibri" panose="020F0502020204030204" pitchFamily="34" charset="0"/>
                <a:cs typeface="Arial" panose="020B0604020202020204" pitchFamily="34" charset="0"/>
              </a:rPr>
              <a:t>(linked to expansion of the Silverstone Enterprise Zone and an increasing focus on the need for green technologies to combat climate change) </a:t>
            </a:r>
          </a:p>
        </p:txBody>
      </p:sp>
      <p:sp>
        <p:nvSpPr>
          <p:cNvPr id="5" name="Rectangle: Rounded Corners 4">
            <a:extLst>
              <a:ext uri="{FF2B5EF4-FFF2-40B4-BE49-F238E27FC236}">
                <a16:creationId xmlns:a16="http://schemas.microsoft.com/office/drawing/2014/main" id="{8EC995F7-2AF3-43FF-8E49-C421642AE5DF}"/>
              </a:ext>
            </a:extLst>
          </p:cNvPr>
          <p:cNvSpPr/>
          <p:nvPr/>
        </p:nvSpPr>
        <p:spPr>
          <a:xfrm>
            <a:off x="5029200" y="1157159"/>
            <a:ext cx="3539067" cy="10465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200"/>
              <a:t>The construction, creative and health and social care sectors are expected to create the greatest volume of jobs over the next five years. </a:t>
            </a:r>
          </a:p>
        </p:txBody>
      </p:sp>
      <p:sp>
        <p:nvSpPr>
          <p:cNvPr id="6" name="Rectangle: Rounded Corners 5">
            <a:extLst>
              <a:ext uri="{FF2B5EF4-FFF2-40B4-BE49-F238E27FC236}">
                <a16:creationId xmlns:a16="http://schemas.microsoft.com/office/drawing/2014/main" id="{1A2C1B72-B603-45E0-B532-382A7F7A1F7A}"/>
              </a:ext>
            </a:extLst>
          </p:cNvPr>
          <p:cNvSpPr/>
          <p:nvPr/>
        </p:nvSpPr>
        <p:spPr>
          <a:xfrm>
            <a:off x="5029199" y="2348531"/>
            <a:ext cx="3539067" cy="642557"/>
          </a:xfrm>
          <a:prstGeom prst="roundRect">
            <a:avLst/>
          </a:prstGeom>
          <a:solidFill>
            <a:srgbClr val="FFFFFF"/>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200">
                <a:solidFill>
                  <a:schemeClr val="tx1"/>
                </a:solidFill>
                <a:latin typeface="Calibri" panose="020F0502020204030204" pitchFamily="34" charset="0"/>
                <a:ea typeface="Calibri" panose="020F0502020204030204" pitchFamily="34" charset="0"/>
                <a:cs typeface="Arial" panose="020B0604020202020204" pitchFamily="34" charset="0"/>
              </a:rPr>
              <a:t>Pinewood Studios’ expansion plans are predicted to create 3,500 new jobs, including 1,500 construction jobs.</a:t>
            </a:r>
            <a:endParaRPr lang="en-GB" sz="1200">
              <a:solidFill>
                <a:schemeClr val="tx1"/>
              </a:solidFill>
            </a:endParaRPr>
          </a:p>
        </p:txBody>
      </p:sp>
      <p:sp>
        <p:nvSpPr>
          <p:cNvPr id="7" name="Rectangle: Rounded Corners 6">
            <a:extLst>
              <a:ext uri="{FF2B5EF4-FFF2-40B4-BE49-F238E27FC236}">
                <a16:creationId xmlns:a16="http://schemas.microsoft.com/office/drawing/2014/main" id="{3AECE9CD-911D-4B6A-847E-EFAD16A85DA6}"/>
              </a:ext>
            </a:extLst>
          </p:cNvPr>
          <p:cNvSpPr/>
          <p:nvPr/>
        </p:nvSpPr>
        <p:spPr>
          <a:xfrm>
            <a:off x="5029198" y="3984094"/>
            <a:ext cx="3539067" cy="821263"/>
          </a:xfrm>
          <a:prstGeom prst="round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200">
                <a:solidFill>
                  <a:schemeClr val="tx1"/>
                </a:solidFill>
                <a:latin typeface="Calibri" panose="020F0502020204030204" pitchFamily="34" charset="0"/>
                <a:ea typeface="Calibri" panose="020F0502020204030204" pitchFamily="34" charset="0"/>
                <a:cs typeface="Arial" panose="020B0604020202020204" pitchFamily="34" charset="0"/>
              </a:rPr>
              <a:t>It is anticipated that the 10-year plan for the Westcott Space Cluster will create over 2,000 jobs.</a:t>
            </a:r>
            <a:endParaRPr lang="en-GB" sz="1200">
              <a:solidFill>
                <a:schemeClr val="tx1"/>
              </a:solidFill>
            </a:endParaRPr>
          </a:p>
        </p:txBody>
      </p:sp>
      <p:sp>
        <p:nvSpPr>
          <p:cNvPr id="8" name="Rectangle: Rounded Corners 7">
            <a:extLst>
              <a:ext uri="{FF2B5EF4-FFF2-40B4-BE49-F238E27FC236}">
                <a16:creationId xmlns:a16="http://schemas.microsoft.com/office/drawing/2014/main" id="{45208A49-2411-45DB-8963-1C4EDF4277EA}"/>
              </a:ext>
            </a:extLst>
          </p:cNvPr>
          <p:cNvSpPr/>
          <p:nvPr/>
        </p:nvSpPr>
        <p:spPr>
          <a:xfrm>
            <a:off x="5029198" y="3135931"/>
            <a:ext cx="3539067" cy="64255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200">
                <a:solidFill>
                  <a:schemeClr val="bg1"/>
                </a:solidFill>
                <a:latin typeface="Calibri" panose="020F0502020204030204" pitchFamily="34" charset="0"/>
                <a:ea typeface="Calibri" panose="020F0502020204030204" pitchFamily="34" charset="0"/>
                <a:cs typeface="Arial" panose="020B0604020202020204" pitchFamily="34" charset="0"/>
              </a:rPr>
              <a:t>The construction of HS2 is expected to create around 4,000 jobs in Buckinghamshire and the surrounding areas. </a:t>
            </a:r>
            <a:endParaRPr lang="en-GB" sz="1200">
              <a:solidFill>
                <a:schemeClr val="bg1"/>
              </a:solidFill>
            </a:endParaRPr>
          </a:p>
        </p:txBody>
      </p:sp>
      <p:sp>
        <p:nvSpPr>
          <p:cNvPr id="9" name="TextBox 8">
            <a:extLst>
              <a:ext uri="{FF2B5EF4-FFF2-40B4-BE49-F238E27FC236}">
                <a16:creationId xmlns:a16="http://schemas.microsoft.com/office/drawing/2014/main" id="{A68D2B69-3869-4E6E-9395-81CF96E90D91}"/>
              </a:ext>
            </a:extLst>
          </p:cNvPr>
          <p:cNvSpPr txBox="1"/>
          <p:nvPr/>
        </p:nvSpPr>
        <p:spPr>
          <a:xfrm>
            <a:off x="5029198" y="5054510"/>
            <a:ext cx="3539067" cy="646331"/>
          </a:xfrm>
          <a:prstGeom prst="rect">
            <a:avLst/>
          </a:prstGeom>
          <a:noFill/>
          <a:ln>
            <a:solidFill>
              <a:schemeClr val="accent6">
                <a:lumMod val="20000"/>
                <a:lumOff val="80000"/>
              </a:schemeClr>
            </a:solidFill>
          </a:ln>
        </p:spPr>
        <p:txBody>
          <a:bodyPr wrap="square" rtlCol="0">
            <a:spAutoFit/>
          </a:bodyPr>
          <a:lstStyle/>
          <a:p>
            <a:r>
              <a:rPr lang="en-GB" sz="1200">
                <a:latin typeface="Calibri" panose="020F0502020204030204" pitchFamily="34" charset="0"/>
                <a:ea typeface="Times New Roman" panose="02020603050405020304" pitchFamily="18" charset="0"/>
              </a:rPr>
              <a:t>More detailed analysis of workforce trends, skills shortages and local training provision for these sectors is available from Buckinghamshire LEP. </a:t>
            </a:r>
          </a:p>
        </p:txBody>
      </p:sp>
      <p:sp>
        <p:nvSpPr>
          <p:cNvPr id="10" name="TextBox 9">
            <a:extLst>
              <a:ext uri="{FF2B5EF4-FFF2-40B4-BE49-F238E27FC236}">
                <a16:creationId xmlns:a16="http://schemas.microsoft.com/office/drawing/2014/main" id="{9302E6DE-8090-488E-B580-E4FA0C9C17FA}"/>
              </a:ext>
            </a:extLst>
          </p:cNvPr>
          <p:cNvSpPr txBox="1"/>
          <p:nvPr/>
        </p:nvSpPr>
        <p:spPr>
          <a:xfrm>
            <a:off x="397933" y="4614648"/>
            <a:ext cx="4343400" cy="1200329"/>
          </a:xfrm>
          <a:prstGeom prst="rect">
            <a:avLst/>
          </a:prstGeom>
          <a:noFill/>
          <a:ln>
            <a:solidFill>
              <a:schemeClr val="accent1"/>
            </a:solidFill>
          </a:ln>
        </p:spPr>
        <p:txBody>
          <a:bodyPr wrap="square" rtlCol="0">
            <a:spAutoFit/>
          </a:bodyPr>
          <a:lstStyle/>
          <a:p>
            <a:r>
              <a:rPr lang="en-GB" sz="1200">
                <a:effectLst/>
                <a:latin typeface="Calibri" panose="020F0502020204030204" pitchFamily="34" charset="0"/>
                <a:ea typeface="Calibri" panose="020F0502020204030204" pitchFamily="34" charset="0"/>
                <a:cs typeface="Arial" panose="020B0604020202020204" pitchFamily="34" charset="0"/>
              </a:rPr>
              <a:t>The Space, Creative </a:t>
            </a:r>
            <a:r>
              <a:rPr lang="en-GB" sz="1200">
                <a:latin typeface="Calibri" panose="020F0502020204030204" pitchFamily="34" charset="0"/>
                <a:ea typeface="Calibri" panose="020F0502020204030204" pitchFamily="34" charset="0"/>
                <a:cs typeface="Arial" panose="020B0604020202020204" pitchFamily="34" charset="0"/>
              </a:rPr>
              <a:t>Industries, High Performance Engineering and MedTech sectors are identified within </a:t>
            </a:r>
            <a:r>
              <a:rPr lang="en-GB" sz="1200">
                <a:effectLst/>
                <a:latin typeface="Calibri" panose="020F0502020204030204" pitchFamily="34" charset="0"/>
                <a:ea typeface="Calibri" panose="020F0502020204030204" pitchFamily="34" charset="0"/>
                <a:cs typeface="Arial" panose="020B0604020202020204" pitchFamily="34" charset="0"/>
              </a:rPr>
              <a:t>Buckinghamshire’s Local Industrial Strategy as key sectors.  Each has a significant ‘asset’ located within the county (Westcott Space Cluster, Pinewood Studios, Silverstone Park and Technology Cluster and Stoke Mandeville hospital) and strong long-term growth prospects. </a:t>
            </a:r>
            <a:endParaRPr lang="en-GB" sz="1200"/>
          </a:p>
        </p:txBody>
      </p:sp>
    </p:spTree>
    <p:extLst>
      <p:ext uri="{BB962C8B-B14F-4D97-AF65-F5344CB8AC3E}">
        <p14:creationId xmlns:p14="http://schemas.microsoft.com/office/powerpoint/2010/main" val="42889086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719B3-5830-4EF6-8B45-ED8190BEF529}"/>
              </a:ext>
            </a:extLst>
          </p:cNvPr>
          <p:cNvSpPr>
            <a:spLocks noGrp="1"/>
          </p:cNvSpPr>
          <p:nvPr>
            <p:ph type="title"/>
          </p:nvPr>
        </p:nvSpPr>
        <p:spPr>
          <a:xfrm>
            <a:off x="68813" y="129170"/>
            <a:ext cx="7886700" cy="936368"/>
          </a:xfrm>
        </p:spPr>
        <p:txBody>
          <a:bodyPr>
            <a:normAutofit/>
          </a:bodyPr>
          <a:lstStyle/>
          <a:p>
            <a:r>
              <a:rPr lang="en-GB" sz="2400" b="1">
                <a:solidFill>
                  <a:schemeClr val="accent6"/>
                </a:solidFill>
              </a:rPr>
              <a:t>What skills need developing in Buckinghamshire? </a:t>
            </a:r>
            <a:br>
              <a:rPr lang="en-GB" sz="3600"/>
            </a:br>
            <a:endParaRPr lang="en-GB"/>
          </a:p>
        </p:txBody>
      </p:sp>
      <p:graphicFrame>
        <p:nvGraphicFramePr>
          <p:cNvPr id="7" name="Chart 6">
            <a:extLst>
              <a:ext uri="{FF2B5EF4-FFF2-40B4-BE49-F238E27FC236}">
                <a16:creationId xmlns:a16="http://schemas.microsoft.com/office/drawing/2014/main" id="{4993996A-6B18-4A07-90B6-1A4B173FF391}"/>
              </a:ext>
            </a:extLst>
          </p:cNvPr>
          <p:cNvGraphicFramePr/>
          <p:nvPr>
            <p:extLst>
              <p:ext uri="{D42A27DB-BD31-4B8C-83A1-F6EECF244321}">
                <p14:modId xmlns:p14="http://schemas.microsoft.com/office/powerpoint/2010/main" val="4256302161"/>
              </p:ext>
            </p:extLst>
          </p:nvPr>
        </p:nvGraphicFramePr>
        <p:xfrm>
          <a:off x="68813" y="735283"/>
          <a:ext cx="7085433" cy="4601956"/>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Rounded Corners 7">
            <a:extLst>
              <a:ext uri="{FF2B5EF4-FFF2-40B4-BE49-F238E27FC236}">
                <a16:creationId xmlns:a16="http://schemas.microsoft.com/office/drawing/2014/main" id="{19814F55-ED86-44C9-BAD7-EBFB0B353C86}"/>
              </a:ext>
            </a:extLst>
          </p:cNvPr>
          <p:cNvSpPr/>
          <p:nvPr/>
        </p:nvSpPr>
        <p:spPr>
          <a:xfrm>
            <a:off x="1343609" y="690350"/>
            <a:ext cx="746449" cy="3751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69413DF3-5748-4B5F-BF0B-AF6BCCE364E5}"/>
              </a:ext>
            </a:extLst>
          </p:cNvPr>
          <p:cNvSpPr txBox="1"/>
          <p:nvPr/>
        </p:nvSpPr>
        <p:spPr>
          <a:xfrm>
            <a:off x="4572000" y="3265714"/>
            <a:ext cx="4351564" cy="2492990"/>
          </a:xfrm>
          <a:prstGeom prst="rect">
            <a:avLst/>
          </a:prstGeom>
          <a:solidFill>
            <a:schemeClr val="bg1"/>
          </a:solidFill>
          <a:ln w="12700">
            <a:solidFill>
              <a:schemeClr val="accent6"/>
            </a:solidFill>
          </a:ln>
        </p:spPr>
        <p:txBody>
          <a:bodyPr wrap="square" rtlCol="0">
            <a:spAutoFit/>
          </a:bodyPr>
          <a:lstStyle/>
          <a:p>
            <a:r>
              <a:rPr lang="en-GB" sz="1200">
                <a:latin typeface="Calibri" panose="020F0502020204030204" pitchFamily="34" charset="0"/>
                <a:ea typeface="Calibri" panose="020F0502020204030204" pitchFamily="34" charset="0"/>
                <a:cs typeface="Arial" panose="020B0604020202020204" pitchFamily="34" charset="0"/>
              </a:rPr>
              <a:t>P</a:t>
            </a:r>
            <a:r>
              <a:rPr lang="en-GB" sz="1200">
                <a:effectLst/>
                <a:latin typeface="Calibri" panose="020F0502020204030204" pitchFamily="34" charset="0"/>
                <a:ea typeface="Calibri" panose="020F0502020204030204" pitchFamily="34" charset="0"/>
                <a:cs typeface="Arial" panose="020B0604020202020204" pitchFamily="34" charset="0"/>
              </a:rPr>
              <a:t>re-Covid-19, th</a:t>
            </a:r>
            <a:r>
              <a:rPr lang="en-GB" sz="1200">
                <a:latin typeface="Calibri" panose="020F0502020204030204" pitchFamily="34" charset="0"/>
                <a:ea typeface="Calibri" panose="020F0502020204030204" pitchFamily="34" charset="0"/>
                <a:cs typeface="Arial" panose="020B0604020202020204" pitchFamily="34" charset="0"/>
              </a:rPr>
              <a:t>e top three skills employers in Buckinghamshire believed needed improving within their workforce were: </a:t>
            </a:r>
            <a:r>
              <a:rPr lang="en-GB" sz="1200">
                <a:effectLst/>
                <a:latin typeface="Calibri" panose="020F0502020204030204" pitchFamily="34" charset="0"/>
                <a:ea typeface="Calibri" panose="020F0502020204030204" pitchFamily="34" charset="0"/>
                <a:cs typeface="Arial" panose="020B0604020202020204" pitchFamily="34" charset="0"/>
              </a:rPr>
              <a:t>‘knowledge of products and services offered by their organisation’, ‘specialist skills or knowledge needed to perform the role’, and ‘adapting to new equipment or materials.’  These were also the top three skill needs of employers nationwide. </a:t>
            </a:r>
          </a:p>
          <a:p>
            <a:endParaRPr lang="en-GB" sz="1200">
              <a:latin typeface="Calibri" panose="020F0502020204030204" pitchFamily="34" charset="0"/>
              <a:ea typeface="Calibri" panose="020F0502020204030204" pitchFamily="34" charset="0"/>
              <a:cs typeface="Arial" panose="020B0604020202020204" pitchFamily="34" charset="0"/>
            </a:endParaRPr>
          </a:p>
          <a:p>
            <a:r>
              <a:rPr lang="en-GB" sz="1200">
                <a:effectLst/>
                <a:latin typeface="Calibri" panose="020F0502020204030204" pitchFamily="34" charset="0"/>
                <a:ea typeface="Calibri" panose="020F0502020204030204" pitchFamily="34" charset="0"/>
                <a:cs typeface="Arial" panose="020B0604020202020204" pitchFamily="34" charset="0"/>
              </a:rPr>
              <a:t>Employers anticipate the need for new skills due to factors such as new legislative or regulatory requirements (49%); the introduction of new technologies or equipment (38%); the development of new products or services (38%); the introduction of new working practices (36%); increased competitive pressure (19%); and Brexit (19%).</a:t>
            </a:r>
          </a:p>
        </p:txBody>
      </p:sp>
      <p:sp>
        <p:nvSpPr>
          <p:cNvPr id="10" name="TextBox 9">
            <a:extLst>
              <a:ext uri="{FF2B5EF4-FFF2-40B4-BE49-F238E27FC236}">
                <a16:creationId xmlns:a16="http://schemas.microsoft.com/office/drawing/2014/main" id="{48851D06-BCC4-4FC4-8902-2271BEE6D60C}"/>
              </a:ext>
            </a:extLst>
          </p:cNvPr>
          <p:cNvSpPr txBox="1"/>
          <p:nvPr/>
        </p:nvSpPr>
        <p:spPr>
          <a:xfrm>
            <a:off x="167952" y="5536328"/>
            <a:ext cx="5253134" cy="281231"/>
          </a:xfrm>
          <a:prstGeom prst="rect">
            <a:avLst/>
          </a:prstGeom>
          <a:noFill/>
        </p:spPr>
        <p:txBody>
          <a:bodyPr wrap="square" rtlCol="0">
            <a:spAutoFit/>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Source</a:t>
            </a:r>
            <a:r>
              <a:rPr lang="en-GB" sz="1200" b="1">
                <a:effectLst/>
                <a:latin typeface="Calibri" panose="020F0502020204030204" pitchFamily="34" charset="0"/>
                <a:ea typeface="Calibri" panose="020F0502020204030204" pitchFamily="34" charset="0"/>
                <a:cs typeface="Arial" panose="020B0604020202020204" pitchFamily="34" charset="0"/>
              </a:rPr>
              <a:t>:</a:t>
            </a:r>
            <a:r>
              <a:rPr lang="en-GB" sz="1200">
                <a:effectLst/>
                <a:latin typeface="Calibri" panose="020F0502020204030204" pitchFamily="34" charset="0"/>
                <a:ea typeface="Calibri" panose="020F0502020204030204" pitchFamily="34" charset="0"/>
                <a:cs typeface="Arial" panose="020B0604020202020204" pitchFamily="34" charset="0"/>
              </a:rPr>
              <a:t> </a:t>
            </a:r>
            <a:r>
              <a:rPr lang="en-GB" sz="1200"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Employer Skills Survey, 2019 (published 2020)</a:t>
            </a:r>
            <a:endParaRPr lang="en-GB" sz="12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023654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06062-F89D-4375-AD2D-117130D25307}"/>
              </a:ext>
            </a:extLst>
          </p:cNvPr>
          <p:cNvSpPr>
            <a:spLocks noGrp="1"/>
          </p:cNvSpPr>
          <p:nvPr>
            <p:ph type="title"/>
          </p:nvPr>
        </p:nvSpPr>
        <p:spPr>
          <a:xfrm>
            <a:off x="134127" y="194485"/>
            <a:ext cx="8879244" cy="936368"/>
          </a:xfrm>
        </p:spPr>
        <p:txBody>
          <a:bodyPr>
            <a:normAutofit/>
          </a:bodyPr>
          <a:lstStyle/>
          <a:p>
            <a:r>
              <a:rPr lang="en-GB" sz="2700" b="1">
                <a:solidFill>
                  <a:schemeClr val="accent6"/>
                </a:solidFill>
              </a:rPr>
              <a:t>What is the demand for digital skills within Buckinghamshire? </a:t>
            </a:r>
            <a:endParaRPr lang="en-GB"/>
          </a:p>
        </p:txBody>
      </p:sp>
      <p:sp>
        <p:nvSpPr>
          <p:cNvPr id="4" name="TextBox 3">
            <a:extLst>
              <a:ext uri="{FF2B5EF4-FFF2-40B4-BE49-F238E27FC236}">
                <a16:creationId xmlns:a16="http://schemas.microsoft.com/office/drawing/2014/main" id="{AF211DE8-0F5A-4866-B381-37C5256A6A30}"/>
              </a:ext>
            </a:extLst>
          </p:cNvPr>
          <p:cNvSpPr txBox="1"/>
          <p:nvPr/>
        </p:nvSpPr>
        <p:spPr>
          <a:xfrm>
            <a:off x="242598" y="1130853"/>
            <a:ext cx="5561043" cy="2264979"/>
          </a:xfrm>
          <a:prstGeom prst="rect">
            <a:avLst/>
          </a:prstGeom>
          <a:noFill/>
          <a:ln w="12700">
            <a:solidFill>
              <a:schemeClr val="accent6"/>
            </a:solidFill>
          </a:ln>
        </p:spPr>
        <p:txBody>
          <a:bodyPr wrap="square" rtlCol="0">
            <a:spAutoFit/>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Calibri" panose="020F0502020204030204" pitchFamily="34" charset="0"/>
              </a:rPr>
              <a:t>As is the case nationally and globally, digital skills are in high and growing demand within Buckinghamshire. </a:t>
            </a:r>
            <a:endParaRPr lang="en-GB" sz="12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a:effectLst/>
                <a:latin typeface="Calibri" panose="020F0502020204030204" pitchFamily="34" charset="0"/>
                <a:ea typeface="Calibri" panose="020F0502020204030204" pitchFamily="34" charset="0"/>
                <a:cs typeface="Calibri" panose="020F0502020204030204" pitchFamily="34" charset="0"/>
              </a:rPr>
              <a:t>Pre-Covid-19</a:t>
            </a:r>
            <a:r>
              <a:rPr lang="en-GB" sz="1200" baseline="30000">
                <a:effectLst/>
                <a:latin typeface="Calibri" panose="020F0502020204030204" pitchFamily="34" charset="0"/>
                <a:ea typeface="Calibri" panose="020F0502020204030204" pitchFamily="34" charset="0"/>
                <a:cs typeface="Calibri" panose="020F0502020204030204" pitchFamily="34" charset="0"/>
              </a:rPr>
              <a:t>1</a:t>
            </a:r>
            <a:r>
              <a:rPr lang="en-GB" sz="1200">
                <a:effectLst/>
                <a:latin typeface="Calibri" panose="020F0502020204030204" pitchFamily="34" charset="0"/>
                <a:ea typeface="Calibri" panose="020F0502020204030204" pitchFamily="34" charset="0"/>
                <a:cs typeface="Calibri" panose="020F0502020204030204" pitchFamily="34" charset="0"/>
              </a:rPr>
              <a:t>: </a:t>
            </a:r>
            <a:endParaRPr lang="en-GB" sz="12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200">
                <a:effectLst/>
                <a:latin typeface="Calibri" panose="020F0502020204030204" pitchFamily="34" charset="0"/>
                <a:ea typeface="Calibri" panose="020F0502020204030204" pitchFamily="34" charset="0"/>
                <a:cs typeface="Calibri" panose="020F0502020204030204" pitchFamily="34" charset="0"/>
              </a:rPr>
              <a:t>A third of Buckinghamshire employers with employees deemed ‘not fully proficient’ stated that these employees lack the required IT skills. </a:t>
            </a:r>
            <a:endParaRPr lang="en-GB" sz="12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200">
                <a:effectLst/>
                <a:latin typeface="Calibri" panose="020F0502020204030204" pitchFamily="34" charset="0"/>
                <a:ea typeface="Calibri" panose="020F0502020204030204" pitchFamily="34" charset="0"/>
                <a:cs typeface="Calibri" panose="020F0502020204030204" pitchFamily="34" charset="0"/>
              </a:rPr>
              <a:t>A third of Buckinghamshire employers struggling to recruit people with the required skills said that applicants lacked the required digital skill. </a:t>
            </a:r>
            <a:endParaRPr lang="en-GB" sz="12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GB" sz="1200">
                <a:effectLst/>
                <a:latin typeface="Calibri" panose="020F0502020204030204" pitchFamily="34" charset="0"/>
                <a:ea typeface="Calibri" panose="020F0502020204030204" pitchFamily="34" charset="0"/>
                <a:cs typeface="Calibri" panose="020F0502020204030204" pitchFamily="34" charset="0"/>
              </a:rPr>
              <a:t>Nearly three quarters of Buckinghamshire employers expected the need for new skills within their business over the next 12 months.  Of these, 45% expected the need for new digital skills.  </a:t>
            </a:r>
            <a:endParaRPr lang="en-GB" sz="1200">
              <a:effectLst/>
              <a:latin typeface="Calibri" panose="020F050202020403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64BC0F51-8089-48A4-A1AA-1F8BB39C89A8}"/>
              </a:ext>
            </a:extLst>
          </p:cNvPr>
          <p:cNvSpPr txBox="1"/>
          <p:nvPr/>
        </p:nvSpPr>
        <p:spPr>
          <a:xfrm>
            <a:off x="4413382" y="3550371"/>
            <a:ext cx="4516017" cy="2360005"/>
          </a:xfrm>
          <a:prstGeom prst="rect">
            <a:avLst/>
          </a:prstGeom>
          <a:noFill/>
          <a:ln w="12700">
            <a:solidFill>
              <a:schemeClr val="accent6"/>
            </a:solidFill>
          </a:ln>
        </p:spPr>
        <p:txBody>
          <a:bodyPr wrap="square" rtlCol="0">
            <a:spAutoFit/>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Calibri" panose="020F0502020204030204" pitchFamily="34" charset="0"/>
              </a:rPr>
              <a:t>Covid-19 has accelerated the need for individuals to raise their IT skills and for employers to adopt new technology. </a:t>
            </a:r>
            <a:endParaRPr lang="en-GB" sz="12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a:effectLst/>
                <a:latin typeface="Calibri" panose="020F0502020204030204" pitchFamily="34" charset="0"/>
                <a:ea typeface="Calibri" panose="020F0502020204030204" pitchFamily="34" charset="0"/>
                <a:cs typeface="Calibri" panose="020F0502020204030204" pitchFamily="34" charset="0"/>
              </a:rPr>
              <a:t>Unemployment is </a:t>
            </a:r>
            <a:r>
              <a:rPr lang="en-GB" sz="1200">
                <a:effectLst/>
                <a:highlight>
                  <a:srgbClr val="FFFFFF"/>
                </a:highlight>
                <a:latin typeface="Calibri" panose="020F0502020204030204" pitchFamily="34" charset="0"/>
                <a:ea typeface="Calibri" panose="020F0502020204030204" pitchFamily="34" charset="0"/>
                <a:cs typeface="Calibri" panose="020F0502020204030204" pitchFamily="34" charset="0"/>
              </a:rPr>
              <a:t>set to rise in 2021, with some people finding themselves out of work for the first time in their lives. Some will need to retrain and take a new career path. Sectors that are expected to experience reduced levels of activity for the next couple </a:t>
            </a:r>
            <a:r>
              <a:rPr lang="en-GB" sz="1200">
                <a:effectLst/>
                <a:latin typeface="Calibri" panose="020F0502020204030204" pitchFamily="34" charset="0"/>
                <a:ea typeface="Calibri" panose="020F0502020204030204" pitchFamily="34" charset="0"/>
                <a:cs typeface="Calibri" panose="020F0502020204030204" pitchFamily="34" charset="0"/>
              </a:rPr>
              <a:t>of years include aviation, travel, hospitality and live events.  In addition, the high street retail sector is experiencing a decline accelerated by Covid-19. Those made redundant from jobs within these sectors and their supply chains, may be amongst those who will benefit most from updating their digital skills to help them gain new employment.  </a:t>
            </a:r>
            <a:endParaRPr lang="en-GB" sz="1200">
              <a:effectLst/>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5B4AA46A-0139-406E-93A4-92E7EA23E071}"/>
              </a:ext>
            </a:extLst>
          </p:cNvPr>
          <p:cNvSpPr txBox="1"/>
          <p:nvPr/>
        </p:nvSpPr>
        <p:spPr>
          <a:xfrm>
            <a:off x="270591" y="3547370"/>
            <a:ext cx="4040153" cy="1569660"/>
          </a:xfrm>
          <a:prstGeom prst="rect">
            <a:avLst/>
          </a:prstGeom>
          <a:noFill/>
          <a:ln w="12700">
            <a:solidFill>
              <a:schemeClr val="accent6"/>
            </a:solidFill>
          </a:ln>
        </p:spPr>
        <p:txBody>
          <a:bodyPr wrap="square" rtlCol="0">
            <a:spAutoFit/>
          </a:bodyPr>
          <a:lstStyle/>
          <a:p>
            <a:r>
              <a:rPr lang="en-GB" sz="1200">
                <a:effectLst/>
                <a:ea typeface="Calibri" panose="020F0502020204030204" pitchFamily="34" charset="0"/>
                <a:cs typeface="Calibri" panose="020F0502020204030204" pitchFamily="34" charset="0"/>
              </a:rPr>
              <a:t>Research undertaken with Buckinghamshire SMEs by Buckinghamshire Business First in 2019, found that whilst the majority (76%) believed that new and emerging technologies would assist their business and improve their offerings and outputs, only 41% of were currently prepared to take advantage of such technologies.  This </a:t>
            </a:r>
            <a:r>
              <a:rPr lang="en-GB" sz="1200">
                <a:ea typeface="Calibri" panose="020F0502020204030204" pitchFamily="34" charset="0"/>
                <a:cs typeface="Calibri" panose="020F0502020204030204" pitchFamily="34" charset="0"/>
              </a:rPr>
              <a:t>figure is likely to have increased as a result of the pivoting required during the Covid-19 pandemic. </a:t>
            </a:r>
            <a:endParaRPr lang="en-GB" sz="1200"/>
          </a:p>
        </p:txBody>
      </p:sp>
      <p:sp>
        <p:nvSpPr>
          <p:cNvPr id="8" name="Rectangle: Rounded Corners 7">
            <a:extLst>
              <a:ext uri="{FF2B5EF4-FFF2-40B4-BE49-F238E27FC236}">
                <a16:creationId xmlns:a16="http://schemas.microsoft.com/office/drawing/2014/main" id="{81A4A375-403B-4CEA-86A1-C6990826F376}"/>
              </a:ext>
            </a:extLst>
          </p:cNvPr>
          <p:cNvSpPr/>
          <p:nvPr/>
        </p:nvSpPr>
        <p:spPr>
          <a:xfrm>
            <a:off x="5988505" y="1448094"/>
            <a:ext cx="2840002" cy="1257784"/>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A third of Buckinghamshire employers who struggle to recruit people with the required skills say that applicants lack the required digital skills</a:t>
            </a:r>
            <a:r>
              <a:rPr lang="en-GB" sz="1200" baseline="30000"/>
              <a:t>1</a:t>
            </a:r>
            <a:r>
              <a:rPr lang="en-GB" sz="1200"/>
              <a:t>.</a:t>
            </a:r>
          </a:p>
        </p:txBody>
      </p:sp>
      <p:sp>
        <p:nvSpPr>
          <p:cNvPr id="9" name="TextBox 8">
            <a:extLst>
              <a:ext uri="{FF2B5EF4-FFF2-40B4-BE49-F238E27FC236}">
                <a16:creationId xmlns:a16="http://schemas.microsoft.com/office/drawing/2014/main" id="{0EF82676-9739-432B-94D1-466BC9821840}"/>
              </a:ext>
            </a:extLst>
          </p:cNvPr>
          <p:cNvSpPr txBox="1"/>
          <p:nvPr/>
        </p:nvSpPr>
        <p:spPr>
          <a:xfrm>
            <a:off x="167952" y="5536328"/>
            <a:ext cx="5253134" cy="281231"/>
          </a:xfrm>
          <a:prstGeom prst="rect">
            <a:avLst/>
          </a:prstGeom>
          <a:noFill/>
        </p:spPr>
        <p:txBody>
          <a:bodyPr wrap="square" rtlCol="0">
            <a:spAutoFit/>
          </a:bodyPr>
          <a:lstStyle/>
          <a:p>
            <a:pPr>
              <a:lnSpc>
                <a:spcPct val="107000"/>
              </a:lnSpc>
              <a:spcAft>
                <a:spcPts val="800"/>
              </a:spcAft>
            </a:pPr>
            <a:r>
              <a:rPr lang="en-GB" sz="1200" baseline="30000">
                <a:effectLst/>
                <a:latin typeface="Calibri" panose="020F0502020204030204" pitchFamily="34" charset="0"/>
                <a:ea typeface="Calibri" panose="020F0502020204030204" pitchFamily="34" charset="0"/>
                <a:cs typeface="Arial" panose="020B0604020202020204" pitchFamily="34" charset="0"/>
              </a:rPr>
              <a:t>1</a:t>
            </a:r>
            <a:r>
              <a:rPr lang="en-GB" sz="1200">
                <a:effectLst/>
                <a:latin typeface="Calibri" panose="020F0502020204030204" pitchFamily="34" charset="0"/>
                <a:ea typeface="Calibri" panose="020F0502020204030204" pitchFamily="34" charset="0"/>
                <a:cs typeface="Arial" panose="020B0604020202020204" pitchFamily="34" charset="0"/>
              </a:rPr>
              <a:t> </a:t>
            </a:r>
            <a:r>
              <a:rPr lang="en-GB" sz="1200"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2"/>
              </a:rPr>
              <a:t>Employer Skills Survey, 2019 (published 2020)</a:t>
            </a:r>
            <a:endParaRPr lang="en-GB" sz="12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4053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D9A54-A323-406B-BC20-0109715649E6}"/>
              </a:ext>
            </a:extLst>
          </p:cNvPr>
          <p:cNvSpPr>
            <a:spLocks noGrp="1"/>
          </p:cNvSpPr>
          <p:nvPr>
            <p:ph type="title"/>
          </p:nvPr>
        </p:nvSpPr>
        <p:spPr>
          <a:xfrm>
            <a:off x="628650" y="306451"/>
            <a:ext cx="7886700" cy="936368"/>
          </a:xfrm>
        </p:spPr>
        <p:txBody>
          <a:bodyPr/>
          <a:lstStyle/>
          <a:p>
            <a:r>
              <a:rPr lang="en-GB" b="1">
                <a:solidFill>
                  <a:srgbClr val="00B0F0"/>
                </a:solidFill>
              </a:rPr>
              <a:t>What would you like to know? </a:t>
            </a:r>
          </a:p>
        </p:txBody>
      </p:sp>
      <p:sp>
        <p:nvSpPr>
          <p:cNvPr id="3" name="Content Placeholder 2">
            <a:extLst>
              <a:ext uri="{FF2B5EF4-FFF2-40B4-BE49-F238E27FC236}">
                <a16:creationId xmlns:a16="http://schemas.microsoft.com/office/drawing/2014/main" id="{7E9F7560-974D-4DA8-B619-C8D45786A8BA}"/>
              </a:ext>
            </a:extLst>
          </p:cNvPr>
          <p:cNvSpPr>
            <a:spLocks noGrp="1"/>
          </p:cNvSpPr>
          <p:nvPr>
            <p:ph idx="1"/>
          </p:nvPr>
        </p:nvSpPr>
        <p:spPr>
          <a:xfrm>
            <a:off x="628650" y="1433739"/>
            <a:ext cx="7886700" cy="4152691"/>
          </a:xfrm>
        </p:spPr>
        <p:txBody>
          <a:bodyPr>
            <a:normAutofit fontScale="92500" lnSpcReduction="10000"/>
          </a:bodyPr>
          <a:lstStyle/>
          <a:p>
            <a:pPr marL="0" indent="0">
              <a:buNone/>
            </a:pPr>
            <a:r>
              <a:rPr lang="en-GB" b="1">
                <a:solidFill>
                  <a:srgbClr val="7030A0"/>
                </a:solidFill>
              </a:rPr>
              <a:t>Section 4:  Skills demand within the local economy </a:t>
            </a:r>
          </a:p>
          <a:p>
            <a:pPr marL="0" indent="0">
              <a:buNone/>
            </a:pPr>
            <a:endParaRPr lang="en-GB" b="1">
              <a:solidFill>
                <a:srgbClr val="7030A0"/>
              </a:solidFill>
            </a:endParaRPr>
          </a:p>
          <a:p>
            <a:r>
              <a:rPr lang="en-GB" sz="1600">
                <a:hlinkClick r:id="rId2" action="ppaction://hlinksldjump"/>
              </a:rPr>
              <a:t>How can demand for skills be measured? </a:t>
            </a:r>
            <a:endParaRPr lang="en-GB" sz="1600"/>
          </a:p>
          <a:p>
            <a:r>
              <a:rPr lang="en-GB" sz="1600">
                <a:hlinkClick r:id="rId3" action="ppaction://hlinksldjump"/>
              </a:rPr>
              <a:t>What types of jobs are in greatest demand in Buckinghamshire?</a:t>
            </a:r>
            <a:endParaRPr lang="en-GB" sz="1600"/>
          </a:p>
          <a:p>
            <a:r>
              <a:rPr lang="en-GB" sz="1600">
                <a:hlinkClick r:id="rId4" action="ppaction://hlinksldjump"/>
              </a:rPr>
              <a:t>How did Covid-19 affect the job market? And will there be any long-lasting changes?</a:t>
            </a:r>
          </a:p>
          <a:p>
            <a:r>
              <a:rPr lang="en-GB" sz="1600">
                <a:hlinkClick r:id="rId5" action="ppaction://hlinksldjump"/>
              </a:rPr>
              <a:t>Which sectors are predicted to create the most jobs in Buckinghamshire over the next 10 years? </a:t>
            </a:r>
            <a:endParaRPr lang="en-GB" sz="1600"/>
          </a:p>
          <a:p>
            <a:r>
              <a:rPr lang="en-GB" sz="1600">
                <a:hlinkClick r:id="rId6" action="ppaction://hlinksldjump"/>
              </a:rPr>
              <a:t>What skills need developing in Buckinghamshire? </a:t>
            </a:r>
            <a:endParaRPr lang="en-GB" sz="1600"/>
          </a:p>
          <a:p>
            <a:r>
              <a:rPr lang="en-GB" sz="1600">
                <a:hlinkClick r:id="rId7" action="ppaction://hlinksldjump"/>
              </a:rPr>
              <a:t>What is the demand for digital skills within Buckinghamshire? </a:t>
            </a:r>
            <a:endParaRPr lang="en-GB" sz="1600"/>
          </a:p>
          <a:p>
            <a:r>
              <a:rPr lang="en-GB" sz="1600">
                <a:hlinkClick r:id="rId8" action="ppaction://hlinksldjump"/>
              </a:rPr>
              <a:t>In which sectors and occupations should we prioritise skills activities to meet current and future demand within Buckinghamshire? </a:t>
            </a:r>
            <a:endParaRPr lang="en-GB" sz="1600"/>
          </a:p>
          <a:p>
            <a:r>
              <a:rPr lang="en-GB" sz="1600">
                <a:latin typeface="+mn-lt"/>
                <a:hlinkClick r:id="rId9" action="ppaction://hlinksldjump"/>
              </a:rPr>
              <a:t>What other occupations have been identified by employers locally as being in particularly high demand or being difficult to recruit into?</a:t>
            </a:r>
            <a:endParaRPr lang="en-GB" sz="1600">
              <a:latin typeface="+mn-lt"/>
            </a:endParaRPr>
          </a:p>
          <a:p>
            <a:r>
              <a:rPr lang="en-GB" sz="1600">
                <a:latin typeface="Calibri" panose="020F0502020204030204" pitchFamily="34" charset="0"/>
                <a:ea typeface="Calibri" panose="020F0502020204030204" pitchFamily="34" charset="0"/>
                <a:cs typeface="Times New Roman" panose="02020603050405020304" pitchFamily="18" charset="0"/>
                <a:hlinkClick r:id="rId10" action="ppaction://hlinksldjump"/>
              </a:rPr>
              <a:t>What specific s</a:t>
            </a:r>
            <a:r>
              <a:rPr lang="en-GB" sz="1600">
                <a:effectLst/>
                <a:latin typeface="Calibri" panose="020F0502020204030204" pitchFamily="34" charset="0"/>
                <a:ea typeface="Calibri" panose="020F0502020204030204" pitchFamily="34" charset="0"/>
                <a:cs typeface="Times New Roman" panose="02020603050405020304" pitchFamily="18" charset="0"/>
                <a:hlinkClick r:id="rId10" action="ppaction://hlinksldjump"/>
              </a:rPr>
              <a:t>kills have been reported by Buckinghamshire employers as being difficult to source or requiring focus due to anticipated future demand?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p>
            <a:r>
              <a:rPr lang="en-GB" sz="1600">
                <a:ea typeface="Calibri" panose="020F0502020204030204" pitchFamily="34" charset="0"/>
                <a:cs typeface="Times New Roman" panose="02020603050405020304" pitchFamily="18" charset="0"/>
                <a:hlinkClick r:id="rId11" action="ppaction://hlinksldjump"/>
              </a:rPr>
              <a:t>What training do Buckinghamshire employers find most valuable? </a:t>
            </a:r>
            <a:endParaRPr lang="en-GB" sz="1600"/>
          </a:p>
          <a:p>
            <a:endParaRPr lang="en-GB" sz="1600"/>
          </a:p>
          <a:p>
            <a:endParaRPr lang="en-GB"/>
          </a:p>
          <a:p>
            <a:pPr marL="0" indent="0">
              <a:buNone/>
            </a:pPr>
            <a:endParaRPr lang="en-GB"/>
          </a:p>
        </p:txBody>
      </p:sp>
    </p:spTree>
    <p:extLst>
      <p:ext uri="{BB962C8B-B14F-4D97-AF65-F5344CB8AC3E}">
        <p14:creationId xmlns:p14="http://schemas.microsoft.com/office/powerpoint/2010/main" val="20038660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2FAD71D-0D9A-49A2-9119-F34BC1E0CC20}"/>
              </a:ext>
            </a:extLst>
          </p:cNvPr>
          <p:cNvSpPr/>
          <p:nvPr/>
        </p:nvSpPr>
        <p:spPr>
          <a:xfrm>
            <a:off x="-1" y="5887616"/>
            <a:ext cx="9143999" cy="9703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9D9CEAA8-5238-4EE7-8247-5432A319BA81}"/>
              </a:ext>
            </a:extLst>
          </p:cNvPr>
          <p:cNvSpPr txBox="1"/>
          <p:nvPr/>
        </p:nvSpPr>
        <p:spPr>
          <a:xfrm>
            <a:off x="95639" y="139959"/>
            <a:ext cx="8776998" cy="830997"/>
          </a:xfrm>
          <a:prstGeom prst="rect">
            <a:avLst/>
          </a:prstGeom>
          <a:noFill/>
        </p:spPr>
        <p:txBody>
          <a:bodyPr wrap="square">
            <a:spAutoFit/>
          </a:bodyPr>
          <a:lstStyle/>
          <a:p>
            <a:r>
              <a:rPr lang="en-GB" sz="2400" b="1" dirty="0">
                <a:solidFill>
                  <a:schemeClr val="accent6"/>
                </a:solidFill>
                <a:latin typeface="+mj-lt"/>
              </a:rPr>
              <a:t>In which sectors and occupations should we prioritise skills activities to meet current and future demand within Buckinghamshire? </a:t>
            </a:r>
            <a:endParaRPr lang="en-GB" sz="2400" dirty="0">
              <a:latin typeface="+mj-lt"/>
            </a:endParaRPr>
          </a:p>
        </p:txBody>
      </p:sp>
      <p:sp>
        <p:nvSpPr>
          <p:cNvPr id="7" name="TextBox 6">
            <a:extLst>
              <a:ext uri="{FF2B5EF4-FFF2-40B4-BE49-F238E27FC236}">
                <a16:creationId xmlns:a16="http://schemas.microsoft.com/office/drawing/2014/main" id="{C5448EE5-A53D-43F1-B321-AF4A0C5CAEAA}"/>
              </a:ext>
            </a:extLst>
          </p:cNvPr>
          <p:cNvSpPr txBox="1"/>
          <p:nvPr/>
        </p:nvSpPr>
        <p:spPr>
          <a:xfrm>
            <a:off x="47817" y="6346315"/>
            <a:ext cx="9048361" cy="478849"/>
          </a:xfrm>
          <a:prstGeom prst="rect">
            <a:avLst/>
          </a:prstGeom>
          <a:noFill/>
        </p:spPr>
        <p:txBody>
          <a:bodyPr wrap="square" rtlCol="0">
            <a:spAutoFit/>
          </a:bodyPr>
          <a:lstStyle/>
          <a:p>
            <a:pPr>
              <a:lnSpc>
                <a:spcPct val="107000"/>
              </a:lnSpc>
              <a:spcAft>
                <a:spcPts val="800"/>
              </a:spcAft>
            </a:pPr>
            <a:r>
              <a:rPr lang="en-GB" sz="1200" i="1" dirty="0">
                <a:effectLst/>
                <a:latin typeface="Calibri" panose="020F0502020204030204" pitchFamily="34" charset="0"/>
                <a:ea typeface="Calibri" panose="020F0502020204030204" pitchFamily="34" charset="0"/>
                <a:cs typeface="Times New Roman" panose="02020603050405020304" pitchFamily="18" charset="0"/>
              </a:rPr>
              <a:t>Sources used to develop this table include: Business Register and Employment Survey 2020, ONS, local intelligence from SAP sector groups, data from sector bodies, the Employer Skills Survey 2019, DfE, Labour Insight (Job Posting data), Burning Glass Technologies.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Content Placeholder 6">
            <a:extLst>
              <a:ext uri="{FF2B5EF4-FFF2-40B4-BE49-F238E27FC236}">
                <a16:creationId xmlns:a16="http://schemas.microsoft.com/office/drawing/2014/main" id="{71A8B2B5-018F-4C1C-B241-5E6C93963C48}"/>
              </a:ext>
            </a:extLst>
          </p:cNvPr>
          <p:cNvPicPr>
            <a:picLocks noGrp="1" noChangeAspect="1"/>
          </p:cNvPicPr>
          <p:nvPr>
            <p:ph idx="1"/>
          </p:nvPr>
        </p:nvPicPr>
        <p:blipFill>
          <a:blip r:embed="rId2"/>
          <a:stretch>
            <a:fillRect/>
          </a:stretch>
        </p:blipFill>
        <p:spPr>
          <a:xfrm>
            <a:off x="209572" y="1039759"/>
            <a:ext cx="7642955" cy="5333049"/>
          </a:xfrm>
        </p:spPr>
      </p:pic>
      <p:sp>
        <p:nvSpPr>
          <p:cNvPr id="2" name="Rectangle 1">
            <a:extLst>
              <a:ext uri="{FF2B5EF4-FFF2-40B4-BE49-F238E27FC236}">
                <a16:creationId xmlns:a16="http://schemas.microsoft.com/office/drawing/2014/main" id="{30F67CE7-5CE5-40EF-A5CC-EE3B213A1863}"/>
              </a:ext>
            </a:extLst>
          </p:cNvPr>
          <p:cNvSpPr/>
          <p:nvPr/>
        </p:nvSpPr>
        <p:spPr>
          <a:xfrm>
            <a:off x="209572" y="970956"/>
            <a:ext cx="2590189" cy="2262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110330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DA28E-00FA-4204-9E10-2BAE6C002A96}"/>
              </a:ext>
            </a:extLst>
          </p:cNvPr>
          <p:cNvSpPr>
            <a:spLocks noGrp="1"/>
          </p:cNvSpPr>
          <p:nvPr>
            <p:ph type="title"/>
          </p:nvPr>
        </p:nvSpPr>
        <p:spPr>
          <a:xfrm>
            <a:off x="97971" y="390428"/>
            <a:ext cx="8817429" cy="936368"/>
          </a:xfrm>
        </p:spPr>
        <p:txBody>
          <a:bodyPr>
            <a:normAutofit fontScale="90000"/>
          </a:bodyPr>
          <a:lstStyle/>
          <a:p>
            <a:r>
              <a:rPr lang="en-GB" sz="2700" dirty="0">
                <a:solidFill>
                  <a:schemeClr val="accent6"/>
                </a:solidFill>
                <a:latin typeface="+mn-lt"/>
              </a:rPr>
              <a:t>What other occupations have been identified by employers locally as being in particularly high demand or being difficult to recruit into? </a:t>
            </a:r>
            <a:br>
              <a:rPr lang="en-GB" sz="3600" dirty="0">
                <a:latin typeface="+mj-lt"/>
              </a:rPr>
            </a:br>
            <a:endParaRPr lang="en-GB" dirty="0"/>
          </a:p>
        </p:txBody>
      </p:sp>
      <p:sp>
        <p:nvSpPr>
          <p:cNvPr id="3" name="TextBox 2">
            <a:extLst>
              <a:ext uri="{FF2B5EF4-FFF2-40B4-BE49-F238E27FC236}">
                <a16:creationId xmlns:a16="http://schemas.microsoft.com/office/drawing/2014/main" id="{7522A509-4D16-463B-97C6-74481D86265A}"/>
              </a:ext>
            </a:extLst>
          </p:cNvPr>
          <p:cNvSpPr txBox="1"/>
          <p:nvPr/>
        </p:nvSpPr>
        <p:spPr>
          <a:xfrm>
            <a:off x="5150499" y="2472613"/>
            <a:ext cx="3405673" cy="1569660"/>
          </a:xfrm>
          <a:prstGeom prst="rect">
            <a:avLst/>
          </a:prstGeom>
          <a:noFill/>
          <a:ln w="12700">
            <a:solidFill>
              <a:schemeClr val="accent6"/>
            </a:solidFill>
          </a:ln>
        </p:spPr>
        <p:txBody>
          <a:bodyPr wrap="square" rtlCol="0">
            <a:spAutoFit/>
          </a:bodyPr>
          <a:lstStyle/>
          <a:p>
            <a:r>
              <a:rPr lang="en-GB" sz="1200"/>
              <a:t>The occupations listed in this table are those identified by local employers as being in particularly high demand at present and / or being difficult to roles to recruit into.  </a:t>
            </a:r>
          </a:p>
          <a:p>
            <a:endParaRPr lang="en-GB" sz="1200"/>
          </a:p>
          <a:p>
            <a:r>
              <a:rPr lang="en-GB" sz="1200"/>
              <a:t>It is by no means an exhaustive list and will be continually added to when new intelligence is acquired. </a:t>
            </a:r>
          </a:p>
        </p:txBody>
      </p:sp>
      <p:pic>
        <p:nvPicPr>
          <p:cNvPr id="5" name="Picture 4">
            <a:extLst>
              <a:ext uri="{FF2B5EF4-FFF2-40B4-BE49-F238E27FC236}">
                <a16:creationId xmlns:a16="http://schemas.microsoft.com/office/drawing/2014/main" id="{7F5199B0-4BE1-463F-AE4D-90491D777685}"/>
              </a:ext>
            </a:extLst>
          </p:cNvPr>
          <p:cNvPicPr>
            <a:picLocks noChangeAspect="1"/>
          </p:cNvPicPr>
          <p:nvPr/>
        </p:nvPicPr>
        <p:blipFill>
          <a:blip r:embed="rId2"/>
          <a:stretch>
            <a:fillRect/>
          </a:stretch>
        </p:blipFill>
        <p:spPr>
          <a:xfrm>
            <a:off x="154532" y="1447201"/>
            <a:ext cx="4972516" cy="4218307"/>
          </a:xfrm>
          <a:prstGeom prst="rect">
            <a:avLst/>
          </a:prstGeom>
        </p:spPr>
      </p:pic>
      <p:sp>
        <p:nvSpPr>
          <p:cNvPr id="4" name="TextBox 3">
            <a:extLst>
              <a:ext uri="{FF2B5EF4-FFF2-40B4-BE49-F238E27FC236}">
                <a16:creationId xmlns:a16="http://schemas.microsoft.com/office/drawing/2014/main" id="{CB8DBE88-F4C4-4323-BB83-EED6F51B3E81}"/>
              </a:ext>
            </a:extLst>
          </p:cNvPr>
          <p:cNvSpPr txBox="1"/>
          <p:nvPr/>
        </p:nvSpPr>
        <p:spPr>
          <a:xfrm>
            <a:off x="154532" y="1192492"/>
            <a:ext cx="4417468" cy="646331"/>
          </a:xfrm>
          <a:prstGeom prst="rect">
            <a:avLst/>
          </a:prstGeom>
          <a:solidFill>
            <a:schemeClr val="bg1"/>
          </a:solidFill>
          <a:ln>
            <a:solidFill>
              <a:schemeClr val="bg1"/>
            </a:solidFill>
          </a:ln>
        </p:spPr>
        <p:txBody>
          <a:bodyPr wrap="square" rtlCol="0">
            <a:spAutoFit/>
          </a:bodyPr>
          <a:lstStyle/>
          <a:p>
            <a:endParaRPr lang="en-GB" dirty="0"/>
          </a:p>
          <a:p>
            <a:endParaRPr lang="en-GB" dirty="0"/>
          </a:p>
        </p:txBody>
      </p:sp>
    </p:spTree>
    <p:extLst>
      <p:ext uri="{BB962C8B-B14F-4D97-AF65-F5344CB8AC3E}">
        <p14:creationId xmlns:p14="http://schemas.microsoft.com/office/powerpoint/2010/main" val="32010945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9178E-E851-44ED-AF62-5F4D419353C1}"/>
              </a:ext>
            </a:extLst>
          </p:cNvPr>
          <p:cNvSpPr>
            <a:spLocks noGrp="1"/>
          </p:cNvSpPr>
          <p:nvPr>
            <p:ph type="title"/>
          </p:nvPr>
        </p:nvSpPr>
        <p:spPr>
          <a:xfrm>
            <a:off x="134128" y="157162"/>
            <a:ext cx="7886700" cy="936368"/>
          </a:xfrm>
        </p:spPr>
        <p:txBody>
          <a:bodyPr>
            <a:noAutofit/>
          </a:bodyPr>
          <a:lstStyle/>
          <a:p>
            <a:r>
              <a:rPr lang="en-GB" sz="2400">
                <a:solidFill>
                  <a:schemeClr val="accent6"/>
                </a:solidFill>
                <a:latin typeface="Calibri" panose="020F0502020204030204" pitchFamily="34" charset="0"/>
                <a:ea typeface="Calibri" panose="020F0502020204030204" pitchFamily="34" charset="0"/>
                <a:cs typeface="Times New Roman" panose="02020603050405020304" pitchFamily="18" charset="0"/>
              </a:rPr>
              <a:t>What specific s</a:t>
            </a:r>
            <a:r>
              <a:rPr lang="en-GB" sz="240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kills have been reported by Buckinghamshire employers as being difficult to source or requiring focus due to anticipated future demand? (1 of 2)</a:t>
            </a:r>
            <a:endParaRPr lang="en-GB" sz="2400"/>
          </a:p>
        </p:txBody>
      </p:sp>
      <p:graphicFrame>
        <p:nvGraphicFramePr>
          <p:cNvPr id="4" name="Table 4">
            <a:extLst>
              <a:ext uri="{FF2B5EF4-FFF2-40B4-BE49-F238E27FC236}">
                <a16:creationId xmlns:a16="http://schemas.microsoft.com/office/drawing/2014/main" id="{086BE2C6-6D8D-423C-B6BC-517B09F8B388}"/>
              </a:ext>
            </a:extLst>
          </p:cNvPr>
          <p:cNvGraphicFramePr>
            <a:graphicFrameLocks noGrp="1"/>
          </p:cNvGraphicFramePr>
          <p:nvPr>
            <p:ph idx="1"/>
            <p:extLst>
              <p:ext uri="{D42A27DB-BD31-4B8C-83A1-F6EECF244321}">
                <p14:modId xmlns:p14="http://schemas.microsoft.com/office/powerpoint/2010/main" val="1368016659"/>
              </p:ext>
            </p:extLst>
          </p:nvPr>
        </p:nvGraphicFramePr>
        <p:xfrm>
          <a:off x="255425" y="1520598"/>
          <a:ext cx="8086142" cy="3510481"/>
        </p:xfrm>
        <a:graphic>
          <a:graphicData uri="http://schemas.openxmlformats.org/drawingml/2006/table">
            <a:tbl>
              <a:tblPr bandRow="1">
                <a:tableStyleId>{93296810-A885-4BE3-A3E7-6D5BEEA58F35}</a:tableStyleId>
              </a:tblPr>
              <a:tblGrid>
                <a:gridCol w="1032199">
                  <a:extLst>
                    <a:ext uri="{9D8B030D-6E8A-4147-A177-3AD203B41FA5}">
                      <a16:colId xmlns:a16="http://schemas.microsoft.com/office/drawing/2014/main" val="2890500090"/>
                    </a:ext>
                  </a:extLst>
                </a:gridCol>
                <a:gridCol w="7053943">
                  <a:extLst>
                    <a:ext uri="{9D8B030D-6E8A-4147-A177-3AD203B41FA5}">
                      <a16:colId xmlns:a16="http://schemas.microsoft.com/office/drawing/2014/main" val="1651076433"/>
                    </a:ext>
                  </a:extLst>
                </a:gridCol>
              </a:tblGrid>
              <a:tr h="370840">
                <a:tc rowSpan="10">
                  <a:txBody>
                    <a:bodyPr/>
                    <a:lstStyle/>
                    <a:p>
                      <a:pPr>
                        <a:lnSpc>
                          <a:spcPct val="107000"/>
                        </a:lnSpc>
                        <a:spcAft>
                          <a:spcPts val="800"/>
                        </a:spcAft>
                      </a:pPr>
                      <a:r>
                        <a:rPr lang="en-GB" sz="1100">
                          <a:effectLst/>
                        </a:rPr>
                        <a:t>General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a:effectLst/>
                        </a:rPr>
                        <a:t>Management and leadership skills (including skills required to take advantage of digital, data and AI opportunities, and managing remote workforces)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53153545"/>
                  </a:ext>
                </a:extLst>
              </a:tr>
              <a:tr h="370840">
                <a:tc vMerge="1">
                  <a:txBody>
                    <a:bodyPr/>
                    <a:lstStyle/>
                    <a:p>
                      <a:endParaRPr lang="en-GB"/>
                    </a:p>
                  </a:txBody>
                  <a:tcPr/>
                </a:tc>
                <a:tc>
                  <a:txBody>
                    <a:bodyPr/>
                    <a:lstStyle/>
                    <a:p>
                      <a:pPr>
                        <a:lnSpc>
                          <a:spcPct val="107000"/>
                        </a:lnSpc>
                        <a:spcAft>
                          <a:spcPts val="800"/>
                        </a:spcAft>
                      </a:pPr>
                      <a:r>
                        <a:rPr lang="en-GB" sz="1100">
                          <a:effectLst/>
                        </a:rPr>
                        <a:t>Self-employment skills (including interpersonal and networking skills, risk analysis, functional business skills, business knowledge)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82698611"/>
                  </a:ext>
                </a:extLst>
              </a:tr>
              <a:tr h="194556">
                <a:tc vMerge="1">
                  <a:txBody>
                    <a:bodyPr/>
                    <a:lstStyle/>
                    <a:p>
                      <a:endParaRPr lang="en-GB"/>
                    </a:p>
                  </a:txBody>
                  <a:tcPr/>
                </a:tc>
                <a:tc>
                  <a:txBody>
                    <a:bodyPr/>
                    <a:lstStyle/>
                    <a:p>
                      <a:pPr>
                        <a:lnSpc>
                          <a:spcPct val="107000"/>
                        </a:lnSpc>
                        <a:spcAft>
                          <a:spcPts val="800"/>
                        </a:spcAft>
                      </a:pPr>
                      <a:r>
                        <a:rPr lang="en-GB" sz="1100">
                          <a:effectLst/>
                        </a:rPr>
                        <a:t>Entrepreneurial skills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52594928"/>
                  </a:ext>
                </a:extLst>
              </a:tr>
              <a:tr h="205274">
                <a:tc vMerge="1">
                  <a:txBody>
                    <a:bodyPr/>
                    <a:lstStyle/>
                    <a:p>
                      <a:endParaRPr lang="en-GB"/>
                    </a:p>
                  </a:txBody>
                  <a:tcPr/>
                </a:tc>
                <a:tc>
                  <a:txBody>
                    <a:bodyPr/>
                    <a:lstStyle/>
                    <a:p>
                      <a:pPr>
                        <a:lnSpc>
                          <a:spcPct val="107000"/>
                        </a:lnSpc>
                        <a:spcAft>
                          <a:spcPts val="800"/>
                        </a:spcAft>
                      </a:pPr>
                      <a:r>
                        <a:rPr lang="en-GB" sz="1100">
                          <a:effectLst/>
                        </a:rPr>
                        <a:t>Hybrid skills (combing technical and business development skills)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0539204"/>
                  </a:ext>
                </a:extLst>
              </a:tr>
              <a:tr h="167951">
                <a:tc vMerge="1">
                  <a:txBody>
                    <a:bodyPr/>
                    <a:lstStyle/>
                    <a:p>
                      <a:endParaRPr lang="en-GB"/>
                    </a:p>
                  </a:txBody>
                  <a:tcPr/>
                </a:tc>
                <a:tc>
                  <a:txBody>
                    <a:bodyPr/>
                    <a:lstStyle/>
                    <a:p>
                      <a:pPr>
                        <a:lnSpc>
                          <a:spcPct val="107000"/>
                        </a:lnSpc>
                        <a:spcAft>
                          <a:spcPts val="800"/>
                        </a:spcAft>
                      </a:pPr>
                      <a:r>
                        <a:rPr lang="en-GB" sz="1100">
                          <a:effectLst/>
                        </a:rPr>
                        <a:t>Digital skills at all levels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41868211"/>
                  </a:ext>
                </a:extLst>
              </a:tr>
              <a:tr h="192444">
                <a:tc vMerge="1">
                  <a:txBody>
                    <a:bodyPr/>
                    <a:lstStyle/>
                    <a:p>
                      <a:endParaRPr lang="en-GB"/>
                    </a:p>
                  </a:txBody>
                  <a:tcPr/>
                </a:tc>
                <a:tc>
                  <a:txBody>
                    <a:bodyPr/>
                    <a:lstStyle/>
                    <a:p>
                      <a:pPr>
                        <a:lnSpc>
                          <a:spcPct val="107000"/>
                        </a:lnSpc>
                        <a:spcAft>
                          <a:spcPts val="800"/>
                        </a:spcAft>
                      </a:pPr>
                      <a:r>
                        <a:rPr lang="en-GB" sz="1100">
                          <a:effectLst/>
                        </a:rPr>
                        <a:t>Work-readiness of young people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99351264"/>
                  </a:ext>
                </a:extLst>
              </a:tr>
              <a:tr h="130628">
                <a:tc vMerge="1">
                  <a:txBody>
                    <a:bodyPr/>
                    <a:lstStyle/>
                    <a:p>
                      <a:endParaRPr lang="en-GB"/>
                    </a:p>
                  </a:txBody>
                  <a:tcPr/>
                </a:tc>
                <a:tc>
                  <a:txBody>
                    <a:bodyPr/>
                    <a:lstStyle/>
                    <a:p>
                      <a:pPr>
                        <a:lnSpc>
                          <a:spcPct val="107000"/>
                        </a:lnSpc>
                        <a:spcAft>
                          <a:spcPts val="800"/>
                        </a:spcAft>
                      </a:pPr>
                      <a:r>
                        <a:rPr lang="en-GB" sz="1100">
                          <a:effectLst/>
                        </a:rPr>
                        <a:t>Analytical skills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8825902"/>
                  </a:ext>
                </a:extLst>
              </a:tr>
              <a:tr h="220435">
                <a:tc vMerge="1">
                  <a:txBody>
                    <a:bodyPr/>
                    <a:lstStyle/>
                    <a:p>
                      <a:endParaRPr lang="en-GB"/>
                    </a:p>
                  </a:txBody>
                  <a:tcPr/>
                </a:tc>
                <a:tc>
                  <a:txBody>
                    <a:bodyPr/>
                    <a:lstStyle/>
                    <a:p>
                      <a:pPr>
                        <a:lnSpc>
                          <a:spcPct val="107000"/>
                        </a:lnSpc>
                        <a:spcAft>
                          <a:spcPts val="800"/>
                        </a:spcAft>
                      </a:pPr>
                      <a:r>
                        <a:rPr lang="en-GB" sz="1100">
                          <a:effectLst/>
                        </a:rPr>
                        <a:t>Sales and business development skills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32865567"/>
                  </a:ext>
                </a:extLst>
              </a:tr>
              <a:tr h="121298">
                <a:tc vMerge="1">
                  <a:txBody>
                    <a:bodyPr/>
                    <a:lstStyle/>
                    <a:p>
                      <a:endParaRPr lang="en-GB"/>
                    </a:p>
                  </a:txBody>
                  <a:tcPr/>
                </a:tc>
                <a:tc>
                  <a:txBody>
                    <a:bodyPr/>
                    <a:lstStyle/>
                    <a:p>
                      <a:pPr>
                        <a:lnSpc>
                          <a:spcPct val="107000"/>
                        </a:lnSpc>
                        <a:spcAft>
                          <a:spcPts val="800"/>
                        </a:spcAft>
                      </a:pPr>
                      <a:r>
                        <a:rPr lang="en-GB" sz="1100">
                          <a:effectLst/>
                        </a:rPr>
                        <a:t>Automation skills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02153178"/>
                  </a:ext>
                </a:extLst>
              </a:tr>
              <a:tr h="173783">
                <a:tc vMerge="1">
                  <a:txBody>
                    <a:bodyPr/>
                    <a:lstStyle/>
                    <a:p>
                      <a:endParaRPr lang="en-GB"/>
                    </a:p>
                  </a:txBody>
                  <a:tcPr/>
                </a:tc>
                <a:tc>
                  <a:txBody>
                    <a:bodyPr/>
                    <a:lstStyle/>
                    <a:p>
                      <a:pPr>
                        <a:lnSpc>
                          <a:spcPct val="107000"/>
                        </a:lnSpc>
                        <a:spcAft>
                          <a:spcPts val="800"/>
                        </a:spcAft>
                      </a:pPr>
                      <a:r>
                        <a:rPr lang="en-GB" sz="1100">
                          <a:effectLst/>
                        </a:rPr>
                        <a:t>Staff welfare and wellbeing skills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02846029"/>
                  </a:ext>
                </a:extLst>
              </a:tr>
              <a:tr h="165068">
                <a:tc rowSpan="4">
                  <a:txBody>
                    <a:bodyPr/>
                    <a:lstStyle/>
                    <a:p>
                      <a:pPr>
                        <a:lnSpc>
                          <a:spcPct val="107000"/>
                        </a:lnSpc>
                        <a:spcAft>
                          <a:spcPts val="800"/>
                        </a:spcAft>
                      </a:pPr>
                      <a:r>
                        <a:rPr lang="en-GB" sz="1100">
                          <a:effectLst/>
                        </a:rPr>
                        <a:t>Creative industries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a:effectLst/>
                        </a:rPr>
                        <a:t>Fundraising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88585914"/>
                  </a:ext>
                </a:extLst>
              </a:tr>
              <a:tr h="198891">
                <a:tc vMerge="1">
                  <a:txBody>
                    <a:bodyPr/>
                    <a:lstStyle/>
                    <a:p>
                      <a:endParaRPr lang="en-GB"/>
                    </a:p>
                  </a:txBody>
                  <a:tcPr/>
                </a:tc>
                <a:tc>
                  <a:txBody>
                    <a:bodyPr/>
                    <a:lstStyle/>
                    <a:p>
                      <a:pPr>
                        <a:lnSpc>
                          <a:spcPct val="107000"/>
                        </a:lnSpc>
                        <a:spcAft>
                          <a:spcPts val="800"/>
                        </a:spcAft>
                      </a:pPr>
                      <a:r>
                        <a:rPr lang="en-GB" sz="1100">
                          <a:effectLst/>
                        </a:rPr>
                        <a:t>Social media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12472053"/>
                  </a:ext>
                </a:extLst>
              </a:tr>
              <a:tr h="195943">
                <a:tc vMerge="1">
                  <a:txBody>
                    <a:bodyPr/>
                    <a:lstStyle/>
                    <a:p>
                      <a:endParaRPr lang="en-GB"/>
                    </a:p>
                  </a:txBody>
                  <a:tcPr/>
                </a:tc>
                <a:tc>
                  <a:txBody>
                    <a:bodyPr/>
                    <a:lstStyle/>
                    <a:p>
                      <a:pPr>
                        <a:lnSpc>
                          <a:spcPct val="107000"/>
                        </a:lnSpc>
                        <a:spcAft>
                          <a:spcPts val="800"/>
                        </a:spcAft>
                      </a:pPr>
                      <a:r>
                        <a:rPr lang="en-GB" sz="1100">
                          <a:effectLst/>
                        </a:rPr>
                        <a:t>Technological change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0372466"/>
                  </a:ext>
                </a:extLst>
              </a:tr>
              <a:tr h="167951">
                <a:tc vMerge="1">
                  <a:txBody>
                    <a:bodyPr/>
                    <a:lstStyle/>
                    <a:p>
                      <a:endParaRPr lang="en-GB"/>
                    </a:p>
                  </a:txBody>
                  <a:tcPr/>
                </a:tc>
                <a:tc>
                  <a:txBody>
                    <a:bodyPr/>
                    <a:lstStyle/>
                    <a:p>
                      <a:pPr>
                        <a:lnSpc>
                          <a:spcPct val="107000"/>
                        </a:lnSpc>
                        <a:spcAft>
                          <a:spcPts val="800"/>
                        </a:spcAft>
                      </a:pPr>
                      <a:r>
                        <a:rPr lang="en-GB" sz="1100">
                          <a:effectLst/>
                        </a:rPr>
                        <a:t>Advanced IT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04291239"/>
                  </a:ext>
                </a:extLst>
              </a:tr>
              <a:tr h="370840">
                <a:tc>
                  <a:txBody>
                    <a:bodyPr/>
                    <a:lstStyle/>
                    <a:p>
                      <a:pPr>
                        <a:lnSpc>
                          <a:spcPct val="107000"/>
                        </a:lnSpc>
                        <a:spcAft>
                          <a:spcPts val="800"/>
                        </a:spcAft>
                      </a:pPr>
                      <a:r>
                        <a:rPr lang="en-GB" sz="1100">
                          <a:effectLst/>
                        </a:rPr>
                        <a:t>High Performance Engineering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a:effectLst/>
                        </a:rPr>
                        <a:t>Science, technology, engineering and mathematics (STEM) skills), cutting edge R&amp;D and prototyping skills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08710417"/>
                  </a:ext>
                </a:extLst>
              </a:tr>
            </a:tbl>
          </a:graphicData>
        </a:graphic>
      </p:graphicFrame>
      <p:sp>
        <p:nvSpPr>
          <p:cNvPr id="3" name="TextBox 2">
            <a:extLst>
              <a:ext uri="{FF2B5EF4-FFF2-40B4-BE49-F238E27FC236}">
                <a16:creationId xmlns:a16="http://schemas.microsoft.com/office/drawing/2014/main" id="{4DF32A32-5F0A-452E-8093-520468526EBA}"/>
              </a:ext>
            </a:extLst>
          </p:cNvPr>
          <p:cNvSpPr txBox="1"/>
          <p:nvPr/>
        </p:nvSpPr>
        <p:spPr>
          <a:xfrm>
            <a:off x="255424" y="5458408"/>
            <a:ext cx="8235433" cy="276999"/>
          </a:xfrm>
          <a:prstGeom prst="rect">
            <a:avLst/>
          </a:prstGeom>
          <a:noFill/>
        </p:spPr>
        <p:txBody>
          <a:bodyPr wrap="square" rtlCol="0">
            <a:spAutoFit/>
          </a:bodyPr>
          <a:lstStyle/>
          <a:p>
            <a:r>
              <a:rPr lang="en-GB" sz="1200"/>
              <a:t>Source: Buckinghamshire Skills Advisory Panel and sector sub-group members, 2019 - 2020</a:t>
            </a:r>
          </a:p>
        </p:txBody>
      </p:sp>
    </p:spTree>
    <p:extLst>
      <p:ext uri="{BB962C8B-B14F-4D97-AF65-F5344CB8AC3E}">
        <p14:creationId xmlns:p14="http://schemas.microsoft.com/office/powerpoint/2010/main" val="4621646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67B77-1E9E-497F-8B47-8687C187B689}"/>
              </a:ext>
            </a:extLst>
          </p:cNvPr>
          <p:cNvSpPr>
            <a:spLocks noGrp="1"/>
          </p:cNvSpPr>
          <p:nvPr>
            <p:ph type="title"/>
          </p:nvPr>
        </p:nvSpPr>
        <p:spPr>
          <a:xfrm>
            <a:off x="190111" y="241137"/>
            <a:ext cx="7886700" cy="936368"/>
          </a:xfrm>
        </p:spPr>
        <p:txBody>
          <a:bodyPr>
            <a:noAutofit/>
          </a:bodyPr>
          <a:lstStyle/>
          <a:p>
            <a:r>
              <a:rPr lang="en-GB" sz="2400">
                <a:solidFill>
                  <a:schemeClr val="accent6"/>
                </a:solidFill>
                <a:latin typeface="Calibri" panose="020F0502020204030204" pitchFamily="34" charset="0"/>
                <a:ea typeface="Calibri" panose="020F0502020204030204" pitchFamily="34" charset="0"/>
                <a:cs typeface="Times New Roman" panose="02020603050405020304" pitchFamily="18" charset="0"/>
              </a:rPr>
              <a:t>What specific s</a:t>
            </a:r>
            <a:r>
              <a:rPr lang="en-GB" sz="240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kills have been reported by Buckinghamshire employers as being difficult to source or requiring focus due to anticipated future demand? (2 of 2)</a:t>
            </a:r>
            <a:endParaRPr lang="en-GB" sz="2400">
              <a:solidFill>
                <a:schemeClr val="accent6"/>
              </a:solidFill>
            </a:endParaRPr>
          </a:p>
        </p:txBody>
      </p:sp>
      <p:graphicFrame>
        <p:nvGraphicFramePr>
          <p:cNvPr id="4" name="Table 4">
            <a:extLst>
              <a:ext uri="{FF2B5EF4-FFF2-40B4-BE49-F238E27FC236}">
                <a16:creationId xmlns:a16="http://schemas.microsoft.com/office/drawing/2014/main" id="{2020C2C7-1562-45A4-9AB1-45FF15D6AC10}"/>
              </a:ext>
            </a:extLst>
          </p:cNvPr>
          <p:cNvGraphicFramePr>
            <a:graphicFrameLocks noGrp="1"/>
          </p:cNvGraphicFramePr>
          <p:nvPr>
            <p:extLst>
              <p:ext uri="{D42A27DB-BD31-4B8C-83A1-F6EECF244321}">
                <p14:modId xmlns:p14="http://schemas.microsoft.com/office/powerpoint/2010/main" val="2255425742"/>
              </p:ext>
            </p:extLst>
          </p:nvPr>
        </p:nvGraphicFramePr>
        <p:xfrm>
          <a:off x="298580" y="1537270"/>
          <a:ext cx="8360229" cy="3783460"/>
        </p:xfrm>
        <a:graphic>
          <a:graphicData uri="http://schemas.openxmlformats.org/drawingml/2006/table">
            <a:tbl>
              <a:tblPr bandRow="1">
                <a:tableStyleId>{93296810-A885-4BE3-A3E7-6D5BEEA58F35}</a:tableStyleId>
              </a:tblPr>
              <a:tblGrid>
                <a:gridCol w="1026367">
                  <a:extLst>
                    <a:ext uri="{9D8B030D-6E8A-4147-A177-3AD203B41FA5}">
                      <a16:colId xmlns:a16="http://schemas.microsoft.com/office/drawing/2014/main" val="3450985411"/>
                    </a:ext>
                  </a:extLst>
                </a:gridCol>
                <a:gridCol w="7333862">
                  <a:extLst>
                    <a:ext uri="{9D8B030D-6E8A-4147-A177-3AD203B41FA5}">
                      <a16:colId xmlns:a16="http://schemas.microsoft.com/office/drawing/2014/main" val="1337488921"/>
                    </a:ext>
                  </a:extLst>
                </a:gridCol>
              </a:tblGrid>
              <a:tr h="65315">
                <a:tc rowSpan="9">
                  <a:txBody>
                    <a:bodyPr/>
                    <a:lstStyle/>
                    <a:p>
                      <a:pPr>
                        <a:lnSpc>
                          <a:spcPct val="107000"/>
                        </a:lnSpc>
                        <a:spcAft>
                          <a:spcPts val="800"/>
                        </a:spcAft>
                      </a:pPr>
                      <a:r>
                        <a:rPr lang="en-GB" sz="1100">
                          <a:effectLst/>
                        </a:rPr>
                        <a:t>MedTech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a:effectLst/>
                        </a:rPr>
                        <a:t>High level digital, advanced data analytics and machine learning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1860465"/>
                  </a:ext>
                </a:extLst>
              </a:tr>
              <a:tr h="220436">
                <a:tc vMerge="1">
                  <a:txBody>
                    <a:bodyPr/>
                    <a:lstStyle/>
                    <a:p>
                      <a:endParaRPr lang="en-GB"/>
                    </a:p>
                  </a:txBody>
                  <a:tcPr/>
                </a:tc>
                <a:tc>
                  <a:txBody>
                    <a:bodyPr/>
                    <a:lstStyle/>
                    <a:p>
                      <a:pPr>
                        <a:lnSpc>
                          <a:spcPct val="107000"/>
                        </a:lnSpc>
                        <a:spcAft>
                          <a:spcPts val="800"/>
                        </a:spcAft>
                      </a:pPr>
                      <a:r>
                        <a:rPr lang="en-GB" sz="1100">
                          <a:effectLst/>
                        </a:rPr>
                        <a:t>Skills to deploy Internet of Medical Things (IoMT) solutions e.g. network management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58702750"/>
                  </a:ext>
                </a:extLst>
              </a:tr>
              <a:tr h="370840">
                <a:tc vMerge="1">
                  <a:txBody>
                    <a:bodyPr/>
                    <a:lstStyle/>
                    <a:p>
                      <a:endParaRPr lang="en-GB"/>
                    </a:p>
                  </a:txBody>
                  <a:tcPr/>
                </a:tc>
                <a:tc>
                  <a:txBody>
                    <a:bodyPr/>
                    <a:lstStyle/>
                    <a:p>
                      <a:pPr>
                        <a:lnSpc>
                          <a:spcPct val="107000"/>
                        </a:lnSpc>
                        <a:spcAft>
                          <a:spcPts val="800"/>
                        </a:spcAft>
                      </a:pPr>
                      <a:r>
                        <a:rPr lang="en-GB" sz="1100">
                          <a:effectLst/>
                        </a:rPr>
                        <a:t>Data scientists with advanced degrees and training in maths, statistics and/or computer science and experience in data mining and data visualisation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09101368"/>
                  </a:ext>
                </a:extLst>
              </a:tr>
              <a:tr h="188997">
                <a:tc vMerge="1">
                  <a:txBody>
                    <a:bodyPr/>
                    <a:lstStyle/>
                    <a:p>
                      <a:endParaRPr lang="en-GB"/>
                    </a:p>
                  </a:txBody>
                  <a:tcPr/>
                </a:tc>
                <a:tc>
                  <a:txBody>
                    <a:bodyPr/>
                    <a:lstStyle/>
                    <a:p>
                      <a:pPr>
                        <a:lnSpc>
                          <a:spcPct val="107000"/>
                        </a:lnSpc>
                        <a:spcAft>
                          <a:spcPts val="800"/>
                        </a:spcAft>
                      </a:pPr>
                      <a:r>
                        <a:rPr lang="en-GB" sz="1100">
                          <a:effectLst/>
                        </a:rPr>
                        <a:t>Multidisciplinary talent technical, science and business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1368100"/>
                  </a:ext>
                </a:extLst>
              </a:tr>
              <a:tr h="195943">
                <a:tc vMerge="1">
                  <a:txBody>
                    <a:bodyPr/>
                    <a:lstStyle/>
                    <a:p>
                      <a:endParaRPr lang="en-GB"/>
                    </a:p>
                  </a:txBody>
                  <a:tcPr/>
                </a:tc>
                <a:tc>
                  <a:txBody>
                    <a:bodyPr/>
                    <a:lstStyle/>
                    <a:p>
                      <a:pPr>
                        <a:lnSpc>
                          <a:spcPct val="107000"/>
                        </a:lnSpc>
                        <a:spcAft>
                          <a:spcPts val="800"/>
                        </a:spcAft>
                      </a:pPr>
                      <a:r>
                        <a:rPr lang="en-GB" sz="1100">
                          <a:effectLst/>
                        </a:rPr>
                        <a:t>Business skills to manage the path from R&amp;D to market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71909397"/>
                  </a:ext>
                </a:extLst>
              </a:tr>
              <a:tr h="205273">
                <a:tc vMerge="1">
                  <a:txBody>
                    <a:bodyPr/>
                    <a:lstStyle/>
                    <a:p>
                      <a:endParaRPr lang="en-GB"/>
                    </a:p>
                  </a:txBody>
                  <a:tcPr/>
                </a:tc>
                <a:tc>
                  <a:txBody>
                    <a:bodyPr/>
                    <a:lstStyle/>
                    <a:p>
                      <a:pPr>
                        <a:lnSpc>
                          <a:spcPct val="107000"/>
                        </a:lnSpc>
                        <a:spcAft>
                          <a:spcPts val="800"/>
                        </a:spcAft>
                      </a:pPr>
                      <a:r>
                        <a:rPr lang="en-GB" sz="1100">
                          <a:effectLst/>
                        </a:rPr>
                        <a:t>Applied knowledge of ISO</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87143237"/>
                  </a:ext>
                </a:extLst>
              </a:tr>
              <a:tr h="177282">
                <a:tc vMerge="1">
                  <a:txBody>
                    <a:bodyPr/>
                    <a:lstStyle/>
                    <a:p>
                      <a:endParaRPr lang="en-GB"/>
                    </a:p>
                  </a:txBody>
                  <a:tcPr/>
                </a:tc>
                <a:tc>
                  <a:txBody>
                    <a:bodyPr/>
                    <a:lstStyle/>
                    <a:p>
                      <a:pPr>
                        <a:lnSpc>
                          <a:spcPct val="107000"/>
                        </a:lnSpc>
                        <a:spcAft>
                          <a:spcPts val="800"/>
                        </a:spcAft>
                      </a:pPr>
                      <a:r>
                        <a:rPr lang="en-GB" sz="1100">
                          <a:effectLst/>
                        </a:rPr>
                        <a:t>Design skills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07609739"/>
                  </a:ext>
                </a:extLst>
              </a:tr>
              <a:tr h="205273">
                <a:tc vMerge="1">
                  <a:txBody>
                    <a:bodyPr/>
                    <a:lstStyle/>
                    <a:p>
                      <a:endParaRPr lang="en-GB"/>
                    </a:p>
                  </a:txBody>
                  <a:tcPr/>
                </a:tc>
                <a:tc>
                  <a:txBody>
                    <a:bodyPr/>
                    <a:lstStyle/>
                    <a:p>
                      <a:pPr>
                        <a:lnSpc>
                          <a:spcPct val="107000"/>
                        </a:lnSpc>
                        <a:spcAft>
                          <a:spcPts val="800"/>
                        </a:spcAft>
                      </a:pPr>
                      <a:r>
                        <a:rPr lang="en-GB" sz="1100">
                          <a:effectLst/>
                        </a:rPr>
                        <a:t>Testing skills (including clinicians)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83124315"/>
                  </a:ext>
                </a:extLst>
              </a:tr>
              <a:tr h="370840">
                <a:tc vMerge="1">
                  <a:txBody>
                    <a:bodyPr/>
                    <a:lstStyle/>
                    <a:p>
                      <a:endParaRPr lang="en-GB"/>
                    </a:p>
                  </a:txBody>
                  <a:tcPr/>
                </a:tc>
                <a:tc>
                  <a:txBody>
                    <a:bodyPr/>
                    <a:lstStyle/>
                    <a:p>
                      <a:pPr>
                        <a:lnSpc>
                          <a:spcPct val="107000"/>
                        </a:lnSpc>
                        <a:spcAft>
                          <a:spcPts val="800"/>
                        </a:spcAft>
                      </a:pPr>
                      <a:r>
                        <a:rPr lang="en-GB" sz="1100">
                          <a:effectLst/>
                        </a:rPr>
                        <a:t>Partnership skills - to develop partnerships across relevant technological spheres and grow the products and business areas that develop.</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4127884"/>
                  </a:ext>
                </a:extLst>
              </a:tr>
              <a:tr h="133013">
                <a:tc rowSpan="3">
                  <a:txBody>
                    <a:bodyPr/>
                    <a:lstStyle/>
                    <a:p>
                      <a:pPr>
                        <a:lnSpc>
                          <a:spcPct val="107000"/>
                        </a:lnSpc>
                        <a:spcAft>
                          <a:spcPts val="800"/>
                        </a:spcAft>
                      </a:pPr>
                      <a:r>
                        <a:rPr lang="en-GB" sz="1100">
                          <a:effectLst/>
                        </a:rPr>
                        <a:t>Space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a:effectLst/>
                        </a:rPr>
                        <a:t>Science, technology, engineering and mathematics (STEM) skills)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0054313"/>
                  </a:ext>
                </a:extLst>
              </a:tr>
              <a:tr h="232151">
                <a:tc vMerge="1">
                  <a:txBody>
                    <a:bodyPr/>
                    <a:lstStyle/>
                    <a:p>
                      <a:endParaRPr lang="en-GB"/>
                    </a:p>
                  </a:txBody>
                  <a:tcPr/>
                </a:tc>
                <a:tc>
                  <a:txBody>
                    <a:bodyPr/>
                    <a:lstStyle/>
                    <a:p>
                      <a:pPr>
                        <a:lnSpc>
                          <a:spcPct val="107000"/>
                        </a:lnSpc>
                        <a:spcAft>
                          <a:spcPts val="800"/>
                        </a:spcAft>
                      </a:pPr>
                      <a:r>
                        <a:rPr lang="en-GB" sz="1100">
                          <a:effectLst/>
                        </a:rPr>
                        <a:t>Cryogenics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65650380"/>
                  </a:ext>
                </a:extLst>
              </a:tr>
              <a:tr h="167951">
                <a:tc vMerge="1">
                  <a:txBody>
                    <a:bodyPr/>
                    <a:lstStyle/>
                    <a:p>
                      <a:endParaRPr lang="en-GB"/>
                    </a:p>
                  </a:txBody>
                  <a:tcPr/>
                </a:tc>
                <a:tc>
                  <a:txBody>
                    <a:bodyPr/>
                    <a:lstStyle/>
                    <a:p>
                      <a:pPr>
                        <a:lnSpc>
                          <a:spcPct val="107000"/>
                        </a:lnSpc>
                        <a:spcAft>
                          <a:spcPts val="800"/>
                        </a:spcAft>
                      </a:pPr>
                      <a:r>
                        <a:rPr lang="en-GB" sz="1100">
                          <a:effectLst/>
                        </a:rPr>
                        <a:t>Skills associated with 5G, drones and space capabilities.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72921143"/>
                  </a:ext>
                </a:extLst>
              </a:tr>
              <a:tr h="173783">
                <a:tc rowSpan="2">
                  <a:txBody>
                    <a:bodyPr/>
                    <a:lstStyle/>
                    <a:p>
                      <a:pPr>
                        <a:lnSpc>
                          <a:spcPct val="107000"/>
                        </a:lnSpc>
                        <a:spcAft>
                          <a:spcPts val="800"/>
                        </a:spcAft>
                      </a:pPr>
                      <a:r>
                        <a:rPr lang="en-GB" sz="1100">
                          <a:effectLst/>
                        </a:rPr>
                        <a:t>Construction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a:effectLst/>
                        </a:rPr>
                        <a:t>Analytical skills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5558851"/>
                  </a:ext>
                </a:extLst>
              </a:tr>
              <a:tr h="186612">
                <a:tc vMerge="1">
                  <a:txBody>
                    <a:bodyPr/>
                    <a:lstStyle/>
                    <a:p>
                      <a:endParaRPr lang="en-GB"/>
                    </a:p>
                  </a:txBody>
                  <a:tcPr/>
                </a:tc>
                <a:tc>
                  <a:txBody>
                    <a:bodyPr/>
                    <a:lstStyle/>
                    <a:p>
                      <a:pPr>
                        <a:lnSpc>
                          <a:spcPct val="107000"/>
                        </a:lnSpc>
                        <a:spcAft>
                          <a:spcPts val="800"/>
                        </a:spcAft>
                      </a:pPr>
                      <a:r>
                        <a:rPr lang="en-GB" sz="1100">
                          <a:effectLst/>
                        </a:rPr>
                        <a:t>Skills associated with new construction methods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45563615"/>
                  </a:ext>
                </a:extLst>
              </a:tr>
              <a:tr h="370840">
                <a:tc rowSpan="2">
                  <a:txBody>
                    <a:bodyPr/>
                    <a:lstStyle/>
                    <a:p>
                      <a:pPr>
                        <a:lnSpc>
                          <a:spcPct val="107000"/>
                        </a:lnSpc>
                        <a:spcAft>
                          <a:spcPts val="800"/>
                        </a:spcAft>
                      </a:pPr>
                      <a:r>
                        <a:rPr lang="en-GB" sz="1100">
                          <a:effectLst/>
                        </a:rPr>
                        <a:t>Digital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100">
                          <a:effectLst/>
                        </a:rPr>
                        <a:t>Social and language skills, incl. composition, sentence structure, fluency in second languages to enable successful provision of support to global customers.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67444418"/>
                  </a:ext>
                </a:extLst>
              </a:tr>
              <a:tr h="370840">
                <a:tc vMerge="1">
                  <a:txBody>
                    <a:bodyPr/>
                    <a:lstStyle/>
                    <a:p>
                      <a:endParaRPr lang="en-GB"/>
                    </a:p>
                  </a:txBody>
                  <a:tcPr/>
                </a:tc>
                <a:tc>
                  <a:txBody>
                    <a:bodyPr/>
                    <a:lstStyle/>
                    <a:p>
                      <a:pPr>
                        <a:lnSpc>
                          <a:spcPct val="107000"/>
                        </a:lnSpc>
                        <a:spcAft>
                          <a:spcPts val="800"/>
                        </a:spcAft>
                      </a:pPr>
                      <a:r>
                        <a:rPr lang="en-GB" sz="1100">
                          <a:effectLst/>
                        </a:rPr>
                        <a:t>Problem navigation and solution skills (incl. applied technical knowledge e.g. networking, operation systems).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16215807"/>
                  </a:ext>
                </a:extLst>
              </a:tr>
            </a:tbl>
          </a:graphicData>
        </a:graphic>
      </p:graphicFrame>
      <p:sp>
        <p:nvSpPr>
          <p:cNvPr id="5" name="TextBox 4">
            <a:extLst>
              <a:ext uri="{FF2B5EF4-FFF2-40B4-BE49-F238E27FC236}">
                <a16:creationId xmlns:a16="http://schemas.microsoft.com/office/drawing/2014/main" id="{D398F4BE-B1AD-4B34-8134-92B7E3A9A8F3}"/>
              </a:ext>
            </a:extLst>
          </p:cNvPr>
          <p:cNvSpPr txBox="1"/>
          <p:nvPr/>
        </p:nvSpPr>
        <p:spPr>
          <a:xfrm>
            <a:off x="298580" y="5561045"/>
            <a:ext cx="8235433" cy="276999"/>
          </a:xfrm>
          <a:prstGeom prst="rect">
            <a:avLst/>
          </a:prstGeom>
          <a:noFill/>
        </p:spPr>
        <p:txBody>
          <a:bodyPr wrap="square" rtlCol="0">
            <a:spAutoFit/>
          </a:bodyPr>
          <a:lstStyle/>
          <a:p>
            <a:r>
              <a:rPr lang="en-GB" sz="1200" dirty="0"/>
              <a:t>Source: Buckinghamshire Skills Advisory Panel and sector sub-group members, 2019 - 2021</a:t>
            </a:r>
          </a:p>
        </p:txBody>
      </p:sp>
    </p:spTree>
    <p:extLst>
      <p:ext uri="{BB962C8B-B14F-4D97-AF65-F5344CB8AC3E}">
        <p14:creationId xmlns:p14="http://schemas.microsoft.com/office/powerpoint/2010/main" val="10436831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D93B1-8A78-43A7-9D95-6C0C4F3162CB}"/>
              </a:ext>
            </a:extLst>
          </p:cNvPr>
          <p:cNvSpPr>
            <a:spLocks noGrp="1"/>
          </p:cNvSpPr>
          <p:nvPr>
            <p:ph type="title"/>
          </p:nvPr>
        </p:nvSpPr>
        <p:spPr>
          <a:xfrm>
            <a:off x="143459" y="101179"/>
            <a:ext cx="8636648" cy="936368"/>
          </a:xfrm>
        </p:spPr>
        <p:txBody>
          <a:bodyPr>
            <a:noAutofit/>
          </a:bodyPr>
          <a:lstStyle/>
          <a:p>
            <a:r>
              <a:rPr lang="en-GB" sz="2400">
                <a:solidFill>
                  <a:schemeClr val="accent6"/>
                </a:solidFill>
                <a:latin typeface="Calibri" panose="020F0502020204030204" pitchFamily="34" charset="0"/>
                <a:ea typeface="Calibri" panose="020F0502020204030204" pitchFamily="34" charset="0"/>
                <a:cs typeface="Times New Roman" panose="02020603050405020304" pitchFamily="18" charset="0"/>
              </a:rPr>
              <a:t>What training do Buckinghamshire employers find most valuable? </a:t>
            </a:r>
            <a:endParaRPr lang="en-GB" sz="2400"/>
          </a:p>
        </p:txBody>
      </p:sp>
      <p:sp>
        <p:nvSpPr>
          <p:cNvPr id="3" name="Content Placeholder 2">
            <a:extLst>
              <a:ext uri="{FF2B5EF4-FFF2-40B4-BE49-F238E27FC236}">
                <a16:creationId xmlns:a16="http://schemas.microsoft.com/office/drawing/2014/main" id="{5C16DD5D-2551-496A-B783-682DCD77A72F}"/>
              </a:ext>
            </a:extLst>
          </p:cNvPr>
          <p:cNvSpPr>
            <a:spLocks noGrp="1"/>
          </p:cNvSpPr>
          <p:nvPr>
            <p:ph idx="1"/>
          </p:nvPr>
        </p:nvSpPr>
        <p:spPr>
          <a:xfrm>
            <a:off x="264757" y="1240688"/>
            <a:ext cx="7886700" cy="2780806"/>
          </a:xfrm>
          <a:ln w="12700">
            <a:solidFill>
              <a:schemeClr val="accent6"/>
            </a:solidFill>
          </a:ln>
        </p:spPr>
        <p:txBody>
          <a:bodyPr>
            <a:normAutofit/>
          </a:bodyPr>
          <a:lstStyle/>
          <a:p>
            <a:pPr marL="0" indent="0">
              <a:lnSpc>
                <a:spcPct val="107000"/>
              </a:lnSpc>
              <a:spcAft>
                <a:spcPts val="800"/>
              </a:spcAft>
              <a:buNone/>
            </a:pPr>
            <a:r>
              <a:rPr lang="en-GB" sz="1400">
                <a:effectLst/>
                <a:latin typeface="Calibri" panose="020F0502020204030204" pitchFamily="34" charset="0"/>
                <a:ea typeface="Calibri" panose="020F0502020204030204" pitchFamily="34" charset="0"/>
                <a:cs typeface="Arial" panose="020B0604020202020204" pitchFamily="34" charset="0"/>
              </a:rPr>
              <a:t>In 2020, Buckinghamshire Skills Advisory Panel members reported that local employers find the following training most valuable: </a:t>
            </a:r>
          </a:p>
          <a:p>
            <a:pPr marL="342900" lvl="0" indent="-342900">
              <a:buSzPts val="1000"/>
              <a:buFont typeface="Symbol" panose="05050102010706020507" pitchFamily="18" charset="2"/>
              <a:buChar char=""/>
              <a:tabLst>
                <a:tab pos="457200" algn="l"/>
              </a:tabLst>
            </a:pPr>
            <a:r>
              <a:rPr lang="en-US" sz="1400">
                <a:effectLst/>
                <a:latin typeface="Calibri" panose="020F0502020204030204" pitchFamily="34" charset="0"/>
                <a:ea typeface="Times New Roman" panose="02020603050405020304" pitchFamily="18" charset="0"/>
              </a:rPr>
              <a:t>Leadership (including managing remote teams)  </a:t>
            </a:r>
            <a:endParaRPr lang="en-GB" sz="1400">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US" sz="1400">
                <a:effectLst/>
                <a:latin typeface="Calibri" panose="020F0502020204030204" pitchFamily="34" charset="0"/>
                <a:ea typeface="Times New Roman" panose="02020603050405020304" pitchFamily="18" charset="0"/>
              </a:rPr>
              <a:t>Diversity and inclusion</a:t>
            </a:r>
            <a:endParaRPr lang="en-GB" sz="1400">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US" sz="1400">
                <a:effectLst/>
                <a:latin typeface="Calibri" panose="020F0502020204030204" pitchFamily="34" charset="0"/>
                <a:ea typeface="Times New Roman" panose="02020603050405020304" pitchFamily="18" charset="0"/>
              </a:rPr>
              <a:t>Critical strategic skills</a:t>
            </a:r>
            <a:r>
              <a:rPr lang="en-US" sz="1400" u="sng">
                <a:effectLst/>
                <a:latin typeface="Calibri" panose="020F0502020204030204" pitchFamily="34" charset="0"/>
                <a:ea typeface="Times New Roman" panose="02020603050405020304" pitchFamily="18" charset="0"/>
              </a:rPr>
              <a:t> (e.g. b</a:t>
            </a:r>
            <a:r>
              <a:rPr lang="en-US" sz="1400">
                <a:effectLst/>
                <a:latin typeface="Calibri" panose="020F0502020204030204" pitchFamily="34" charset="0"/>
                <a:ea typeface="Times New Roman" panose="02020603050405020304" pitchFamily="18" charset="0"/>
              </a:rPr>
              <a:t>usiness planning) </a:t>
            </a:r>
            <a:endParaRPr lang="en-GB" sz="1400">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US" sz="1400">
                <a:effectLst/>
                <a:latin typeface="Calibri" panose="020F0502020204030204" pitchFamily="34" charset="0"/>
                <a:ea typeface="Times New Roman" panose="02020603050405020304" pitchFamily="18" charset="0"/>
              </a:rPr>
              <a:t>Mental health awareness </a:t>
            </a:r>
            <a:endParaRPr lang="en-GB" sz="1400">
              <a:effectLst/>
              <a:latin typeface="Calibri" panose="020F0502020204030204" pitchFamily="34" charset="0"/>
              <a:ea typeface="Calibri" panose="020F0502020204030204" pitchFamily="34" charset="0"/>
            </a:endParaRPr>
          </a:p>
          <a:p>
            <a:pPr marL="342900" lvl="0" indent="-342900">
              <a:lnSpc>
                <a:spcPct val="107000"/>
              </a:lnSpc>
              <a:buSzPts val="1000"/>
              <a:buFont typeface="Symbol" panose="05050102010706020507" pitchFamily="18" charset="2"/>
              <a:buChar char=""/>
              <a:tabLst>
                <a:tab pos="457200" algn="l"/>
              </a:tabLst>
            </a:pPr>
            <a:r>
              <a:rPr lang="en-GB" sz="1400">
                <a:effectLst/>
                <a:latin typeface="Calibri" panose="020F0502020204030204" pitchFamily="34" charset="0"/>
                <a:ea typeface="Calibri" panose="020F0502020204030204" pitchFamily="34" charset="0"/>
                <a:cs typeface="Arial" panose="020B0604020202020204" pitchFamily="34" charset="0"/>
              </a:rPr>
              <a:t>Apprenticeships </a:t>
            </a:r>
          </a:p>
          <a:p>
            <a:pPr marL="342900" lvl="0" indent="-342900">
              <a:lnSpc>
                <a:spcPct val="107000"/>
              </a:lnSpc>
              <a:spcAft>
                <a:spcPts val="800"/>
              </a:spcAft>
              <a:buSzPts val="1000"/>
              <a:buFont typeface="Symbol" panose="05050102010706020507" pitchFamily="18" charset="2"/>
              <a:buChar char=""/>
              <a:tabLst>
                <a:tab pos="457200" algn="l"/>
              </a:tabLst>
            </a:pPr>
            <a:r>
              <a:rPr lang="en-GB" sz="1400">
                <a:effectLst/>
                <a:latin typeface="Calibri" panose="020F0502020204030204" pitchFamily="34" charset="0"/>
                <a:ea typeface="Calibri" panose="020F0502020204030204" pitchFamily="34" charset="0"/>
                <a:cs typeface="Arial" panose="020B0604020202020204" pitchFamily="34" charset="0"/>
              </a:rPr>
              <a:t>Courses that help develop soft skills (e.g. </a:t>
            </a:r>
            <a:r>
              <a:rPr lang="en-GB"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personal responsibility, self-management, positive attitude and personal presentation)</a:t>
            </a:r>
            <a:endParaRPr lang="en-GB" sz="14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41537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2AF98B-4B83-4A86-8D5A-1BC6E0467932}"/>
              </a:ext>
            </a:extLst>
          </p:cNvPr>
          <p:cNvSpPr>
            <a:spLocks noGrp="1"/>
          </p:cNvSpPr>
          <p:nvPr>
            <p:ph type="title"/>
          </p:nvPr>
        </p:nvSpPr>
        <p:spPr>
          <a:xfrm>
            <a:off x="628650" y="2244455"/>
            <a:ext cx="7886700" cy="936368"/>
          </a:xfrm>
        </p:spPr>
        <p:txBody>
          <a:bodyPr>
            <a:normAutofit fontScale="90000"/>
          </a:bodyPr>
          <a:lstStyle/>
          <a:p>
            <a:r>
              <a:rPr lang="en-GB" b="1">
                <a:solidFill>
                  <a:srgbClr val="7030A0"/>
                </a:solidFill>
              </a:rPr>
              <a:t>Section 5: The extent of skills mismatches within Buckinghamshire</a:t>
            </a:r>
            <a:endParaRPr lang="en-GB"/>
          </a:p>
        </p:txBody>
      </p:sp>
    </p:spTree>
    <p:extLst>
      <p:ext uri="{BB962C8B-B14F-4D97-AF65-F5344CB8AC3E}">
        <p14:creationId xmlns:p14="http://schemas.microsoft.com/office/powerpoint/2010/main" val="420780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D0CFA-1B5D-4CC4-B04E-50D7EEC9948E}"/>
              </a:ext>
            </a:extLst>
          </p:cNvPr>
          <p:cNvSpPr>
            <a:spLocks noGrp="1"/>
          </p:cNvSpPr>
          <p:nvPr>
            <p:ph type="title"/>
          </p:nvPr>
        </p:nvSpPr>
        <p:spPr>
          <a:xfrm>
            <a:off x="171450" y="157162"/>
            <a:ext cx="7886700" cy="936368"/>
          </a:xfrm>
        </p:spPr>
        <p:txBody>
          <a:bodyPr>
            <a:normAutofit/>
          </a:bodyPr>
          <a:lstStyle/>
          <a:p>
            <a:r>
              <a:rPr lang="en-GB" sz="2400" b="1">
                <a:solidFill>
                  <a:schemeClr val="accent6"/>
                </a:solidFill>
              </a:rPr>
              <a:t>To what extent do Buckinghamshire employers struggle to fill vacancies, and why? </a:t>
            </a:r>
            <a:endParaRPr lang="en-GB" sz="3200" b="1"/>
          </a:p>
        </p:txBody>
      </p:sp>
      <p:graphicFrame>
        <p:nvGraphicFramePr>
          <p:cNvPr id="3" name="Chart 2">
            <a:extLst>
              <a:ext uri="{FF2B5EF4-FFF2-40B4-BE49-F238E27FC236}">
                <a16:creationId xmlns:a16="http://schemas.microsoft.com/office/drawing/2014/main" id="{7CBD9AD5-F627-42CF-B536-DD6D9161D602}"/>
              </a:ext>
            </a:extLst>
          </p:cNvPr>
          <p:cNvGraphicFramePr/>
          <p:nvPr>
            <p:extLst>
              <p:ext uri="{D42A27DB-BD31-4B8C-83A1-F6EECF244321}">
                <p14:modId xmlns:p14="http://schemas.microsoft.com/office/powerpoint/2010/main" val="367458834"/>
              </p:ext>
            </p:extLst>
          </p:nvPr>
        </p:nvGraphicFramePr>
        <p:xfrm>
          <a:off x="359741" y="1778356"/>
          <a:ext cx="3932342" cy="3114675"/>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Rounded Corners 3">
            <a:extLst>
              <a:ext uri="{FF2B5EF4-FFF2-40B4-BE49-F238E27FC236}">
                <a16:creationId xmlns:a16="http://schemas.microsoft.com/office/drawing/2014/main" id="{51846F3B-9978-4CC1-A38D-6189ADDDC83D}"/>
              </a:ext>
            </a:extLst>
          </p:cNvPr>
          <p:cNvSpPr/>
          <p:nvPr/>
        </p:nvSpPr>
        <p:spPr>
          <a:xfrm>
            <a:off x="1875453" y="4357396"/>
            <a:ext cx="681135" cy="2052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1D910AD-1931-4881-B6E4-E3A7384AA127}"/>
              </a:ext>
            </a:extLst>
          </p:cNvPr>
          <p:cNvSpPr txBox="1"/>
          <p:nvPr/>
        </p:nvSpPr>
        <p:spPr>
          <a:xfrm>
            <a:off x="4480373" y="1412730"/>
            <a:ext cx="4072300" cy="3845925"/>
          </a:xfrm>
          <a:prstGeom prst="rect">
            <a:avLst/>
          </a:prstGeom>
          <a:noFill/>
          <a:ln w="12700">
            <a:solidFill>
              <a:schemeClr val="accent6"/>
            </a:solidFill>
          </a:ln>
        </p:spPr>
        <p:txBody>
          <a:bodyPr wrap="square" rtlCol="0">
            <a:spAutoFit/>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Pre-Covid 19, just over a quarter (28%) of vacancies in Buckinghamshire were skills shortage vacancies. This is slightly higher than the national average (25%). In addition, a quarter of vacancies were hard-to-fill, which is more than double the national average at 12%. </a:t>
            </a:r>
          </a:p>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Further evidence from the 2019 Employer Skills Survey shows that, of the hard-to-fill vacancies in Buckinghamshire, 45.5% of them are associate professional roles. This is the highest of any LEP area by a significant margin. Likewise, Buckinghamshire has the highest proportion of all 38 LEP areas of high-skill roles identified as hard-to-fill.</a:t>
            </a:r>
          </a:p>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Further analysis of the 2019 Employer Skills Survey suggests that the quantity of applicants rather than the quality of applicants is a key issue in Buckinghamshire. It shows that 58% of hard-to-fill vacancies are caused by ‘not enough people interested in doing this type of job’. In addition, 46% are caused by the ‘low numbers of applicants generally’. Both causes in Buckinghamshire are the highest of all 38 LEP areas.</a:t>
            </a:r>
          </a:p>
        </p:txBody>
      </p:sp>
      <p:sp>
        <p:nvSpPr>
          <p:cNvPr id="7" name="TextBox 6">
            <a:extLst>
              <a:ext uri="{FF2B5EF4-FFF2-40B4-BE49-F238E27FC236}">
                <a16:creationId xmlns:a16="http://schemas.microsoft.com/office/drawing/2014/main" id="{0AED3610-022E-4777-AFEB-F56761107F02}"/>
              </a:ext>
            </a:extLst>
          </p:cNvPr>
          <p:cNvSpPr txBox="1"/>
          <p:nvPr/>
        </p:nvSpPr>
        <p:spPr>
          <a:xfrm>
            <a:off x="167952" y="5536328"/>
            <a:ext cx="5253134" cy="281231"/>
          </a:xfrm>
          <a:prstGeom prst="rect">
            <a:avLst/>
          </a:prstGeom>
          <a:noFill/>
        </p:spPr>
        <p:txBody>
          <a:bodyPr wrap="square" rtlCol="0">
            <a:spAutoFit/>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Source</a:t>
            </a:r>
            <a:r>
              <a:rPr lang="en-GB" sz="1200" b="1">
                <a:effectLst/>
                <a:latin typeface="Calibri" panose="020F0502020204030204" pitchFamily="34" charset="0"/>
                <a:ea typeface="Calibri" panose="020F0502020204030204" pitchFamily="34" charset="0"/>
                <a:cs typeface="Arial" panose="020B0604020202020204" pitchFamily="34" charset="0"/>
              </a:rPr>
              <a:t>:</a:t>
            </a:r>
            <a:r>
              <a:rPr lang="en-GB" sz="1200">
                <a:effectLst/>
                <a:latin typeface="Calibri" panose="020F0502020204030204" pitchFamily="34" charset="0"/>
                <a:ea typeface="Calibri" panose="020F0502020204030204" pitchFamily="34" charset="0"/>
                <a:cs typeface="Arial" panose="020B0604020202020204" pitchFamily="34" charset="0"/>
              </a:rPr>
              <a:t> </a:t>
            </a:r>
            <a:r>
              <a:rPr lang="en-GB" sz="1200"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Employer Skills Survey, 2019 (published 2020)</a:t>
            </a:r>
            <a:endParaRPr lang="en-GB" sz="12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093576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332E6-3131-4DC0-AD3E-1746CFE81BA3}"/>
              </a:ext>
            </a:extLst>
          </p:cNvPr>
          <p:cNvSpPr>
            <a:spLocks noGrp="1"/>
          </p:cNvSpPr>
          <p:nvPr>
            <p:ph type="title"/>
          </p:nvPr>
        </p:nvSpPr>
        <p:spPr>
          <a:xfrm>
            <a:off x="124797" y="157162"/>
            <a:ext cx="7886700" cy="936368"/>
          </a:xfrm>
        </p:spPr>
        <p:txBody>
          <a:bodyPr>
            <a:noAutofit/>
          </a:bodyPr>
          <a:lstStyle/>
          <a:p>
            <a:r>
              <a:rPr lang="en-GB" sz="2400" b="1">
                <a:solidFill>
                  <a:schemeClr val="accent6"/>
                </a:solidFill>
              </a:rPr>
              <a:t>To what extent are there skills mismatches within the existing workforce? </a:t>
            </a:r>
            <a:endParaRPr lang="en-GB" sz="2400"/>
          </a:p>
        </p:txBody>
      </p:sp>
      <p:graphicFrame>
        <p:nvGraphicFramePr>
          <p:cNvPr id="3" name="Chart 2">
            <a:extLst>
              <a:ext uri="{FF2B5EF4-FFF2-40B4-BE49-F238E27FC236}">
                <a16:creationId xmlns:a16="http://schemas.microsoft.com/office/drawing/2014/main" id="{0D164AE4-373D-40F4-B3E5-D0ACB0D510DE}"/>
              </a:ext>
            </a:extLst>
          </p:cNvPr>
          <p:cNvGraphicFramePr/>
          <p:nvPr>
            <p:extLst>
              <p:ext uri="{D42A27DB-BD31-4B8C-83A1-F6EECF244321}">
                <p14:modId xmlns:p14="http://schemas.microsoft.com/office/powerpoint/2010/main" val="2107768034"/>
              </p:ext>
            </p:extLst>
          </p:nvPr>
        </p:nvGraphicFramePr>
        <p:xfrm>
          <a:off x="0" y="3354182"/>
          <a:ext cx="3343910" cy="24079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40EC28E4-0BDF-4342-BF8B-7B816059AD4C}"/>
              </a:ext>
            </a:extLst>
          </p:cNvPr>
          <p:cNvGraphicFramePr/>
          <p:nvPr>
            <p:extLst>
              <p:ext uri="{D42A27DB-BD31-4B8C-83A1-F6EECF244321}">
                <p14:modId xmlns:p14="http://schemas.microsoft.com/office/powerpoint/2010/main" val="50391323"/>
              </p:ext>
            </p:extLst>
          </p:nvPr>
        </p:nvGraphicFramePr>
        <p:xfrm>
          <a:off x="3340735" y="3354182"/>
          <a:ext cx="3343910" cy="240792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Rounded Corners 4">
            <a:extLst>
              <a:ext uri="{FF2B5EF4-FFF2-40B4-BE49-F238E27FC236}">
                <a16:creationId xmlns:a16="http://schemas.microsoft.com/office/drawing/2014/main" id="{7C2AE526-F308-4EFC-849A-F67FC95C67C9}"/>
              </a:ext>
            </a:extLst>
          </p:cNvPr>
          <p:cNvSpPr/>
          <p:nvPr/>
        </p:nvSpPr>
        <p:spPr>
          <a:xfrm>
            <a:off x="1087231" y="5579533"/>
            <a:ext cx="419877" cy="10263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43B28397-DDC8-45DD-8F13-414BB583C3B5}"/>
              </a:ext>
            </a:extLst>
          </p:cNvPr>
          <p:cNvSpPr/>
          <p:nvPr/>
        </p:nvSpPr>
        <p:spPr>
          <a:xfrm>
            <a:off x="1507108" y="5359876"/>
            <a:ext cx="419877" cy="24150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DA8841AD-F776-4C57-9164-1C2DC6937222}"/>
              </a:ext>
            </a:extLst>
          </p:cNvPr>
          <p:cNvSpPr/>
          <p:nvPr/>
        </p:nvSpPr>
        <p:spPr>
          <a:xfrm>
            <a:off x="4847843" y="5442684"/>
            <a:ext cx="419877" cy="13684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7FA4F43A-8F35-454D-8A49-9D58F04B5257}"/>
              </a:ext>
            </a:extLst>
          </p:cNvPr>
          <p:cNvSpPr/>
          <p:nvPr/>
        </p:nvSpPr>
        <p:spPr>
          <a:xfrm>
            <a:off x="5615849" y="5806751"/>
            <a:ext cx="419877" cy="10263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230287A6-845E-42E6-90E6-E5963A3223B9}"/>
              </a:ext>
            </a:extLst>
          </p:cNvPr>
          <p:cNvSpPr/>
          <p:nvPr/>
        </p:nvSpPr>
        <p:spPr>
          <a:xfrm>
            <a:off x="4427966" y="5518883"/>
            <a:ext cx="419877" cy="13684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CF118FA2-AC5C-40F4-B986-796ACC8D42D1}"/>
              </a:ext>
            </a:extLst>
          </p:cNvPr>
          <p:cNvSpPr txBox="1"/>
          <p:nvPr/>
        </p:nvSpPr>
        <p:spPr>
          <a:xfrm>
            <a:off x="270588" y="1278294"/>
            <a:ext cx="8602824" cy="1672124"/>
          </a:xfrm>
          <a:prstGeom prst="rect">
            <a:avLst/>
          </a:prstGeom>
          <a:noFill/>
          <a:ln w="12700">
            <a:solidFill>
              <a:schemeClr val="accent6"/>
            </a:solidFill>
          </a:ln>
        </p:spPr>
        <p:txBody>
          <a:bodyPr wrap="square" rtlCol="0">
            <a:spAutoFit/>
          </a:bodyPr>
          <a:lstStyle/>
          <a:p>
            <a:pPr>
              <a:lnSpc>
                <a:spcPct val="107000"/>
              </a:lnSpc>
              <a:spcAft>
                <a:spcPts val="800"/>
              </a:spcAft>
            </a:pPr>
            <a:r>
              <a:rPr lang="en-GB" sz="1200">
                <a:latin typeface="Calibri" panose="020F0502020204030204" pitchFamily="34" charset="0"/>
                <a:ea typeface="Calibri" panose="020F0502020204030204" pitchFamily="34" charset="0"/>
                <a:cs typeface="Arial" panose="020B0604020202020204" pitchFamily="34" charset="0"/>
              </a:rPr>
              <a:t>Whilst Buckinghamshire employers find it more difficult to recruit than average, they appear to have fewer skills mismatches (on aggregate) within their existing workforce.  </a:t>
            </a:r>
            <a:endParaRPr lang="en-GB" sz="12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According to the 2019 Employer Skills Survey (ESS), 3.9% of staff are not fully proficient in Buckinghamshire, which is lower than the national average at 4.6%. Whilst 31% of employers in Buckinghamshire reported overqualified staff, which is also lower than the national average at 34%.</a:t>
            </a:r>
          </a:p>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Whilst Buckinghamshire performs better than the national average, the data does still suggest some mismatch.  Will greater exploration needed to understand how staff could be better utilised by their employers.  </a:t>
            </a:r>
          </a:p>
        </p:txBody>
      </p:sp>
      <p:sp>
        <p:nvSpPr>
          <p:cNvPr id="12" name="TextBox 11">
            <a:extLst>
              <a:ext uri="{FF2B5EF4-FFF2-40B4-BE49-F238E27FC236}">
                <a16:creationId xmlns:a16="http://schemas.microsoft.com/office/drawing/2014/main" id="{A743045A-B8A8-4579-814C-CA4B61CBC3C1}"/>
              </a:ext>
            </a:extLst>
          </p:cNvPr>
          <p:cNvSpPr txBox="1"/>
          <p:nvPr/>
        </p:nvSpPr>
        <p:spPr>
          <a:xfrm>
            <a:off x="5615849" y="5717453"/>
            <a:ext cx="5253134" cy="281231"/>
          </a:xfrm>
          <a:prstGeom prst="rect">
            <a:avLst/>
          </a:prstGeom>
          <a:noFill/>
        </p:spPr>
        <p:txBody>
          <a:bodyPr wrap="square" rtlCol="0">
            <a:spAutoFit/>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Source</a:t>
            </a:r>
            <a:r>
              <a:rPr lang="en-GB" sz="1200" b="1">
                <a:effectLst/>
                <a:latin typeface="Calibri" panose="020F0502020204030204" pitchFamily="34" charset="0"/>
                <a:ea typeface="Calibri" panose="020F0502020204030204" pitchFamily="34" charset="0"/>
                <a:cs typeface="Arial" panose="020B0604020202020204" pitchFamily="34" charset="0"/>
              </a:rPr>
              <a:t>:</a:t>
            </a:r>
            <a:r>
              <a:rPr lang="en-GB" sz="1200">
                <a:effectLst/>
                <a:latin typeface="Calibri" panose="020F0502020204030204" pitchFamily="34" charset="0"/>
                <a:ea typeface="Calibri" panose="020F0502020204030204" pitchFamily="34" charset="0"/>
                <a:cs typeface="Arial" panose="020B0604020202020204" pitchFamily="34" charset="0"/>
              </a:rPr>
              <a:t> </a:t>
            </a:r>
            <a:r>
              <a:rPr lang="en-GB" sz="1200"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4"/>
              </a:rPr>
              <a:t>Employer Skills Survey, 2019 (published 2020)</a:t>
            </a:r>
            <a:endParaRPr lang="en-GB" sz="12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16320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F2AA4-360D-4011-93D5-FED1FFE46DDA}"/>
              </a:ext>
            </a:extLst>
          </p:cNvPr>
          <p:cNvSpPr>
            <a:spLocks noGrp="1"/>
          </p:cNvSpPr>
          <p:nvPr>
            <p:ph type="title"/>
          </p:nvPr>
        </p:nvSpPr>
        <p:spPr>
          <a:xfrm>
            <a:off x="693964" y="2275211"/>
            <a:ext cx="7886700" cy="936368"/>
          </a:xfrm>
        </p:spPr>
        <p:txBody>
          <a:bodyPr>
            <a:normAutofit/>
          </a:bodyPr>
          <a:lstStyle/>
          <a:p>
            <a:r>
              <a:rPr lang="en-GB" sz="3000">
                <a:solidFill>
                  <a:schemeClr val="accent6"/>
                </a:solidFill>
              </a:rPr>
              <a:t>Annex</a:t>
            </a:r>
          </a:p>
        </p:txBody>
      </p:sp>
    </p:spTree>
    <p:extLst>
      <p:ext uri="{BB962C8B-B14F-4D97-AF65-F5344CB8AC3E}">
        <p14:creationId xmlns:p14="http://schemas.microsoft.com/office/powerpoint/2010/main" val="30440056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7555A-A92C-4E18-8DBA-E3A1304F07AE}"/>
              </a:ext>
            </a:extLst>
          </p:cNvPr>
          <p:cNvSpPr>
            <a:spLocks noGrp="1"/>
          </p:cNvSpPr>
          <p:nvPr>
            <p:ph type="title"/>
          </p:nvPr>
        </p:nvSpPr>
        <p:spPr/>
        <p:txBody>
          <a:bodyPr>
            <a:normAutofit/>
          </a:bodyPr>
          <a:lstStyle/>
          <a:p>
            <a:r>
              <a:rPr lang="en-GB" sz="2400" b="1">
                <a:solidFill>
                  <a:schemeClr val="accent6"/>
                </a:solidFill>
              </a:rPr>
              <a:t>How is this analysis being used? </a:t>
            </a:r>
          </a:p>
        </p:txBody>
      </p:sp>
      <p:sp>
        <p:nvSpPr>
          <p:cNvPr id="3" name="Content Placeholder 2">
            <a:extLst>
              <a:ext uri="{FF2B5EF4-FFF2-40B4-BE49-F238E27FC236}">
                <a16:creationId xmlns:a16="http://schemas.microsoft.com/office/drawing/2014/main" id="{EF6EE10D-EC30-43F1-B9A3-394C519A535B}"/>
              </a:ext>
            </a:extLst>
          </p:cNvPr>
          <p:cNvSpPr>
            <a:spLocks noGrp="1"/>
          </p:cNvSpPr>
          <p:nvPr>
            <p:ph idx="1"/>
          </p:nvPr>
        </p:nvSpPr>
        <p:spPr>
          <a:xfrm>
            <a:off x="628650" y="1825626"/>
            <a:ext cx="7886700" cy="1785322"/>
          </a:xfrm>
        </p:spPr>
        <p:txBody>
          <a:bodyPr>
            <a:normAutofit fontScale="92500"/>
          </a:bodyPr>
          <a:lstStyle/>
          <a:p>
            <a:pPr marL="0" indent="0">
              <a:buNone/>
            </a:pPr>
            <a:r>
              <a:rPr lang="en-GB" sz="1800" dirty="0"/>
              <a:t>The analysis presented within this slide deck has been used to inform the development of the Buckinghamshire Skills Action Plan.</a:t>
            </a:r>
          </a:p>
          <a:p>
            <a:pPr marL="0" indent="0">
              <a:buNone/>
            </a:pPr>
            <a:endParaRPr lang="en-GB" sz="1800" dirty="0"/>
          </a:p>
          <a:p>
            <a:pPr marL="0" indent="0">
              <a:buNone/>
            </a:pPr>
            <a:r>
              <a:rPr lang="en-GB" sz="1800" dirty="0"/>
              <a:t>The Action Plan is published within Buckinghamshire’s Local Skills Report.  The 2022 Buckinghamshire Local Skills Report was published in January 2022, and can be accessed via the </a:t>
            </a:r>
            <a:r>
              <a:rPr lang="en-GB" sz="1800" dirty="0">
                <a:hlinkClick r:id="rId2"/>
              </a:rPr>
              <a:t>Buckinghamshire LEP </a:t>
            </a:r>
            <a:r>
              <a:rPr lang="en-GB" sz="1800" dirty="0"/>
              <a:t>and </a:t>
            </a:r>
            <a:r>
              <a:rPr lang="en-GB" sz="1800" dirty="0">
                <a:hlinkClick r:id="rId3"/>
              </a:rPr>
              <a:t>Buckinghamshire Skills Hub </a:t>
            </a:r>
            <a:r>
              <a:rPr lang="en-GB" sz="1800" dirty="0"/>
              <a:t>websites. </a:t>
            </a:r>
          </a:p>
        </p:txBody>
      </p:sp>
    </p:spTree>
    <p:extLst>
      <p:ext uri="{BB962C8B-B14F-4D97-AF65-F5344CB8AC3E}">
        <p14:creationId xmlns:p14="http://schemas.microsoft.com/office/powerpoint/2010/main" val="2974167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D9A54-A323-406B-BC20-0109715649E6}"/>
              </a:ext>
            </a:extLst>
          </p:cNvPr>
          <p:cNvSpPr>
            <a:spLocks noGrp="1"/>
          </p:cNvSpPr>
          <p:nvPr>
            <p:ph type="title"/>
          </p:nvPr>
        </p:nvSpPr>
        <p:spPr>
          <a:xfrm>
            <a:off x="628650" y="306451"/>
            <a:ext cx="7886700" cy="936368"/>
          </a:xfrm>
        </p:spPr>
        <p:txBody>
          <a:bodyPr/>
          <a:lstStyle/>
          <a:p>
            <a:r>
              <a:rPr lang="en-GB" b="1">
                <a:solidFill>
                  <a:srgbClr val="00B0F0"/>
                </a:solidFill>
              </a:rPr>
              <a:t>What would you like to know? </a:t>
            </a:r>
          </a:p>
        </p:txBody>
      </p:sp>
      <p:sp>
        <p:nvSpPr>
          <p:cNvPr id="3" name="Content Placeholder 2">
            <a:extLst>
              <a:ext uri="{FF2B5EF4-FFF2-40B4-BE49-F238E27FC236}">
                <a16:creationId xmlns:a16="http://schemas.microsoft.com/office/drawing/2014/main" id="{7E9F7560-974D-4DA8-B619-C8D45786A8BA}"/>
              </a:ext>
            </a:extLst>
          </p:cNvPr>
          <p:cNvSpPr>
            <a:spLocks noGrp="1"/>
          </p:cNvSpPr>
          <p:nvPr>
            <p:ph idx="1"/>
          </p:nvPr>
        </p:nvSpPr>
        <p:spPr>
          <a:xfrm>
            <a:off x="628650" y="1433739"/>
            <a:ext cx="7886700" cy="4152691"/>
          </a:xfrm>
        </p:spPr>
        <p:txBody>
          <a:bodyPr>
            <a:normAutofit/>
          </a:bodyPr>
          <a:lstStyle/>
          <a:p>
            <a:pPr marL="0" indent="0">
              <a:buNone/>
            </a:pPr>
            <a:r>
              <a:rPr lang="en-GB" b="1">
                <a:solidFill>
                  <a:srgbClr val="7030A0"/>
                </a:solidFill>
              </a:rPr>
              <a:t>Section 5:  The extent of skills mismatches within Buckinghamshire</a:t>
            </a:r>
          </a:p>
          <a:p>
            <a:pPr marL="0" indent="0">
              <a:buNone/>
            </a:pPr>
            <a:endParaRPr lang="en-GB" b="1">
              <a:solidFill>
                <a:srgbClr val="7030A0"/>
              </a:solidFill>
            </a:endParaRPr>
          </a:p>
          <a:p>
            <a:r>
              <a:rPr lang="en-GB" sz="1600">
                <a:hlinkClick r:id="rId2" action="ppaction://hlinksldjump"/>
              </a:rPr>
              <a:t>To what extent do Buckinghamshire employers struggle to fill vacancies, and why? </a:t>
            </a:r>
            <a:endParaRPr lang="en-GB" sz="1600"/>
          </a:p>
          <a:p>
            <a:r>
              <a:rPr lang="en-GB" sz="1600">
                <a:hlinkClick r:id="rId3" action="ppaction://hlinksldjump"/>
              </a:rPr>
              <a:t>To what extent are there skills mismatches within the existing workforce? </a:t>
            </a:r>
            <a:endParaRPr lang="en-GB" sz="1600"/>
          </a:p>
          <a:p>
            <a:endParaRPr lang="en-GB"/>
          </a:p>
          <a:p>
            <a:pPr marL="0" indent="0">
              <a:buNone/>
            </a:pPr>
            <a:endParaRPr lang="en-GB" b="1">
              <a:solidFill>
                <a:srgbClr val="7030A0"/>
              </a:solidFill>
            </a:endParaRPr>
          </a:p>
          <a:p>
            <a:pPr marL="0" indent="0">
              <a:buNone/>
            </a:pPr>
            <a:endParaRPr lang="en-GB"/>
          </a:p>
          <a:p>
            <a:pPr marL="0" indent="0">
              <a:buNone/>
            </a:pPr>
            <a:endParaRPr lang="en-GB"/>
          </a:p>
        </p:txBody>
      </p:sp>
    </p:spTree>
    <p:extLst>
      <p:ext uri="{BB962C8B-B14F-4D97-AF65-F5344CB8AC3E}">
        <p14:creationId xmlns:p14="http://schemas.microsoft.com/office/powerpoint/2010/main" val="27288400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7C778-DADE-4BC5-AE5B-CCD5982D0628}"/>
              </a:ext>
            </a:extLst>
          </p:cNvPr>
          <p:cNvSpPr>
            <a:spLocks noGrp="1"/>
          </p:cNvSpPr>
          <p:nvPr>
            <p:ph type="title"/>
          </p:nvPr>
        </p:nvSpPr>
        <p:spPr>
          <a:xfrm>
            <a:off x="124797" y="138501"/>
            <a:ext cx="7886700" cy="936368"/>
          </a:xfrm>
        </p:spPr>
        <p:txBody>
          <a:bodyPr>
            <a:normAutofit/>
          </a:bodyPr>
          <a:lstStyle/>
          <a:p>
            <a:r>
              <a:rPr lang="en-GB" sz="2400" b="1">
                <a:solidFill>
                  <a:srgbClr val="7030A0"/>
                </a:solidFill>
              </a:rPr>
              <a:t>Definitions</a:t>
            </a:r>
          </a:p>
        </p:txBody>
      </p:sp>
      <p:sp>
        <p:nvSpPr>
          <p:cNvPr id="3" name="Content Placeholder 2">
            <a:extLst>
              <a:ext uri="{FF2B5EF4-FFF2-40B4-BE49-F238E27FC236}">
                <a16:creationId xmlns:a16="http://schemas.microsoft.com/office/drawing/2014/main" id="{0F9F2182-096D-4C58-8DBC-4D0B9C537A12}"/>
              </a:ext>
            </a:extLst>
          </p:cNvPr>
          <p:cNvSpPr>
            <a:spLocks noGrp="1"/>
          </p:cNvSpPr>
          <p:nvPr>
            <p:ph idx="1"/>
          </p:nvPr>
        </p:nvSpPr>
        <p:spPr>
          <a:xfrm>
            <a:off x="197692" y="1074870"/>
            <a:ext cx="8748616" cy="4364877"/>
          </a:xfrm>
          <a:ln w="12700">
            <a:solidFill>
              <a:schemeClr val="bg1"/>
            </a:solidFill>
          </a:ln>
        </p:spPr>
        <p:txBody>
          <a:bodyPr>
            <a:normAutofit fontScale="77500" lnSpcReduction="20000"/>
          </a:bodyPr>
          <a:lstStyle/>
          <a:p>
            <a:pPr marL="0" indent="0">
              <a:lnSpc>
                <a:spcPct val="150000"/>
              </a:lnSpc>
              <a:spcBef>
                <a:spcPts val="0"/>
              </a:spcBef>
              <a:buNone/>
            </a:pPr>
            <a:r>
              <a:rPr lang="en-GB" sz="1500" b="1">
                <a:solidFill>
                  <a:schemeClr val="accent6"/>
                </a:solidFill>
              </a:rPr>
              <a:t>Foundational economy </a:t>
            </a:r>
          </a:p>
          <a:p>
            <a:pPr marL="0" indent="0">
              <a:lnSpc>
                <a:spcPct val="150000"/>
              </a:lnSpc>
              <a:spcBef>
                <a:spcPts val="0"/>
              </a:spcBef>
              <a:buNone/>
            </a:pPr>
            <a:r>
              <a:rPr lang="en-GB" sz="1500">
                <a:effectLst/>
                <a:ea typeface="Times New Roman" panose="02020603050405020304" pitchFamily="18" charset="0"/>
                <a:cs typeface="Times New Roman" panose="02020603050405020304" pitchFamily="18" charset="0"/>
              </a:rPr>
              <a:t>The element of the economy that provides goods and services to the local population</a:t>
            </a:r>
          </a:p>
          <a:p>
            <a:pPr marL="0" indent="0">
              <a:lnSpc>
                <a:spcPct val="150000"/>
              </a:lnSpc>
              <a:spcBef>
                <a:spcPts val="0"/>
              </a:spcBef>
              <a:buNone/>
            </a:pPr>
            <a:endParaRPr lang="en-GB" sz="1500" b="1">
              <a:solidFill>
                <a:schemeClr val="accent6"/>
              </a:solidFill>
              <a:ea typeface="Times New Roman" panose="02020603050405020304" pitchFamily="18" charset="0"/>
              <a:cs typeface="Times New Roman" panose="02020603050405020304" pitchFamily="18" charset="0"/>
            </a:endParaRPr>
          </a:p>
          <a:p>
            <a:pPr marL="0" indent="0">
              <a:lnSpc>
                <a:spcPct val="150000"/>
              </a:lnSpc>
              <a:spcBef>
                <a:spcPts val="0"/>
              </a:spcBef>
              <a:buNone/>
            </a:pPr>
            <a:r>
              <a:rPr lang="en-GB" sz="1500" b="1">
                <a:solidFill>
                  <a:schemeClr val="accent6"/>
                </a:solidFill>
                <a:ea typeface="Times New Roman" panose="02020603050405020304" pitchFamily="18" charset="0"/>
                <a:cs typeface="Times New Roman" panose="02020603050405020304" pitchFamily="18" charset="0"/>
              </a:rPr>
              <a:t>Tradable economy </a:t>
            </a:r>
          </a:p>
          <a:p>
            <a:pPr marL="0" indent="0">
              <a:lnSpc>
                <a:spcPct val="150000"/>
              </a:lnSpc>
              <a:spcBef>
                <a:spcPts val="0"/>
              </a:spcBef>
              <a:buNone/>
            </a:pPr>
            <a:r>
              <a:rPr lang="en-GB" sz="1500">
                <a:effectLst/>
                <a:ea typeface="Times New Roman" panose="02020603050405020304" pitchFamily="18" charset="0"/>
                <a:cs typeface="Times New Roman" panose="02020603050405020304" pitchFamily="18" charset="0"/>
              </a:rPr>
              <a:t>The element of the economy that produces goods and services that are, or could be, traded outside of the local area, including internationally</a:t>
            </a:r>
          </a:p>
          <a:p>
            <a:pPr marL="0" indent="0">
              <a:lnSpc>
                <a:spcPct val="150000"/>
              </a:lnSpc>
              <a:spcBef>
                <a:spcPts val="0"/>
              </a:spcBef>
              <a:buNone/>
            </a:pPr>
            <a:endParaRPr lang="en-GB" sz="1500" b="1">
              <a:solidFill>
                <a:schemeClr val="accent6"/>
              </a:solidFill>
              <a:effectLst/>
              <a:ea typeface="Times New Roman" panose="02020603050405020304" pitchFamily="18" charset="0"/>
              <a:cs typeface="Times New Roman" panose="02020603050405020304" pitchFamily="18" charset="0"/>
            </a:endParaRPr>
          </a:p>
          <a:p>
            <a:pPr marL="0" indent="0">
              <a:lnSpc>
                <a:spcPct val="150000"/>
              </a:lnSpc>
              <a:spcBef>
                <a:spcPts val="0"/>
              </a:spcBef>
              <a:buNone/>
            </a:pPr>
            <a:r>
              <a:rPr lang="en-GB" sz="1500" b="1">
                <a:solidFill>
                  <a:schemeClr val="accent6"/>
                </a:solidFill>
                <a:effectLst/>
                <a:ea typeface="Times New Roman" panose="02020603050405020304" pitchFamily="18" charset="0"/>
                <a:cs typeface="Times New Roman" panose="02020603050405020304" pitchFamily="18" charset="0"/>
              </a:rPr>
              <a:t>Creative industries</a:t>
            </a:r>
          </a:p>
          <a:p>
            <a:pPr marL="0" indent="0">
              <a:lnSpc>
                <a:spcPct val="150000"/>
              </a:lnSpc>
              <a:spcBef>
                <a:spcPts val="0"/>
              </a:spcBef>
              <a:buNone/>
            </a:pPr>
            <a:r>
              <a:rPr lang="en-GB" sz="1500" b="1">
                <a:solidFill>
                  <a:schemeClr val="accent6"/>
                </a:solidFill>
                <a:effectLst/>
                <a:ea typeface="Calibri" panose="020F0502020204030204" pitchFamily="34" charset="0"/>
                <a:cs typeface="Times New Roman" panose="02020603050405020304" pitchFamily="18" charset="0"/>
              </a:rPr>
              <a:t>I</a:t>
            </a:r>
            <a:r>
              <a:rPr lang="en-GB" sz="1500">
                <a:effectLst/>
                <a:ea typeface="Calibri" panose="020F0502020204030204" pitchFamily="34" charset="0"/>
                <a:cs typeface="Times New Roman" panose="02020603050405020304" pitchFamily="18" charset="0"/>
              </a:rPr>
              <a:t>nclude: </a:t>
            </a:r>
          </a:p>
          <a:p>
            <a:pPr marL="742950" lvl="1" indent="-285750">
              <a:lnSpc>
                <a:spcPct val="150000"/>
              </a:lnSpc>
              <a:spcBef>
                <a:spcPts val="0"/>
              </a:spcBef>
              <a:buFont typeface="Courier New" panose="02070309020205020404" pitchFamily="49" charset="0"/>
              <a:buChar char="o"/>
            </a:pPr>
            <a:r>
              <a:rPr lang="en-GB" sz="1500">
                <a:effectLst/>
                <a:ea typeface="Calibri" panose="020F0502020204030204" pitchFamily="34" charset="0"/>
                <a:cs typeface="Times New Roman" panose="02020603050405020304" pitchFamily="18" charset="0"/>
              </a:rPr>
              <a:t>Film, TV, video, animation, VFX/SFX, radio and photography</a:t>
            </a:r>
          </a:p>
          <a:p>
            <a:pPr marL="742950" lvl="1" indent="-285750">
              <a:lnSpc>
                <a:spcPct val="150000"/>
              </a:lnSpc>
              <a:spcBef>
                <a:spcPts val="0"/>
              </a:spcBef>
              <a:buFont typeface="Courier New" panose="02070309020205020404" pitchFamily="49" charset="0"/>
              <a:buChar char="o"/>
            </a:pPr>
            <a:r>
              <a:rPr lang="en-GB" sz="1500">
                <a:effectLst/>
                <a:ea typeface="Calibri" panose="020F0502020204030204" pitchFamily="34" charset="0"/>
                <a:cs typeface="Times New Roman" panose="02020603050405020304" pitchFamily="18" charset="0"/>
              </a:rPr>
              <a:t>Music, performing and visual arts</a:t>
            </a:r>
          </a:p>
          <a:p>
            <a:pPr marL="742950" lvl="1" indent="-285750">
              <a:lnSpc>
                <a:spcPct val="150000"/>
              </a:lnSpc>
              <a:spcBef>
                <a:spcPts val="0"/>
              </a:spcBef>
              <a:buFont typeface="Courier New" panose="02070309020205020404" pitchFamily="49" charset="0"/>
              <a:buChar char="o"/>
            </a:pPr>
            <a:r>
              <a:rPr lang="en-GB" sz="1500">
                <a:effectLst/>
                <a:ea typeface="Calibri" panose="020F0502020204030204" pitchFamily="34" charset="0"/>
                <a:cs typeface="Times New Roman" panose="02020603050405020304" pitchFamily="18" charset="0"/>
              </a:rPr>
              <a:t>Museums, galleries, libraries and heritage</a:t>
            </a:r>
          </a:p>
          <a:p>
            <a:pPr marL="742950" lvl="1" indent="-285750">
              <a:lnSpc>
                <a:spcPct val="150000"/>
              </a:lnSpc>
              <a:spcBef>
                <a:spcPts val="0"/>
              </a:spcBef>
              <a:buFont typeface="Courier New" panose="02070309020205020404" pitchFamily="49" charset="0"/>
              <a:buChar char="o"/>
            </a:pPr>
            <a:r>
              <a:rPr lang="en-GB" sz="1500">
                <a:effectLst/>
                <a:ea typeface="Calibri" panose="020F0502020204030204" pitchFamily="34" charset="0"/>
                <a:cs typeface="Times New Roman" panose="02020603050405020304" pitchFamily="18" charset="0"/>
              </a:rPr>
              <a:t>IT, video games, software and computer services (‘creative tech’) </a:t>
            </a:r>
          </a:p>
          <a:p>
            <a:pPr marL="742950" lvl="1" indent="-285750">
              <a:lnSpc>
                <a:spcPct val="150000"/>
              </a:lnSpc>
              <a:spcBef>
                <a:spcPts val="0"/>
              </a:spcBef>
              <a:buFont typeface="Courier New" panose="02070309020205020404" pitchFamily="49" charset="0"/>
              <a:buChar char="o"/>
            </a:pPr>
            <a:r>
              <a:rPr lang="en-GB" sz="1500">
                <a:effectLst/>
                <a:ea typeface="Calibri" panose="020F0502020204030204" pitchFamily="34" charset="0"/>
                <a:cs typeface="Times New Roman" panose="02020603050405020304" pitchFamily="18" charset="0"/>
              </a:rPr>
              <a:t>Publishing</a:t>
            </a:r>
          </a:p>
          <a:p>
            <a:pPr marL="742950" lvl="1" indent="-285750">
              <a:lnSpc>
                <a:spcPct val="150000"/>
              </a:lnSpc>
              <a:spcBef>
                <a:spcPts val="0"/>
              </a:spcBef>
              <a:buFont typeface="Courier New" panose="02070309020205020404" pitchFamily="49" charset="0"/>
              <a:buChar char="o"/>
            </a:pPr>
            <a:r>
              <a:rPr lang="en-GB" sz="1500">
                <a:effectLst/>
                <a:ea typeface="Calibri" panose="020F0502020204030204" pitchFamily="34" charset="0"/>
                <a:cs typeface="Times New Roman" panose="02020603050405020304" pitchFamily="18" charset="0"/>
              </a:rPr>
              <a:t>Design (product, graphic, fashion)</a:t>
            </a:r>
          </a:p>
          <a:p>
            <a:pPr marL="742950" lvl="1" indent="-285750">
              <a:lnSpc>
                <a:spcPct val="150000"/>
              </a:lnSpc>
              <a:spcBef>
                <a:spcPts val="0"/>
              </a:spcBef>
              <a:buFont typeface="Courier New" panose="02070309020205020404" pitchFamily="49" charset="0"/>
              <a:buChar char="o"/>
            </a:pPr>
            <a:r>
              <a:rPr lang="en-GB" sz="1500">
                <a:effectLst/>
                <a:ea typeface="Calibri" panose="020F0502020204030204" pitchFamily="34" charset="0"/>
                <a:cs typeface="Times New Roman" panose="02020603050405020304" pitchFamily="18" charset="0"/>
              </a:rPr>
              <a:t>Crafts</a:t>
            </a:r>
          </a:p>
          <a:p>
            <a:pPr marL="742950" lvl="1" indent="-285750">
              <a:lnSpc>
                <a:spcPct val="150000"/>
              </a:lnSpc>
              <a:spcBef>
                <a:spcPts val="0"/>
              </a:spcBef>
              <a:buFont typeface="Courier New" panose="02070309020205020404" pitchFamily="49" charset="0"/>
              <a:buChar char="o"/>
            </a:pPr>
            <a:r>
              <a:rPr lang="en-GB" sz="1500">
                <a:effectLst/>
                <a:ea typeface="Calibri" panose="020F0502020204030204" pitchFamily="34" charset="0"/>
                <a:cs typeface="Times New Roman" panose="02020603050405020304" pitchFamily="18" charset="0"/>
              </a:rPr>
              <a:t>Architecture</a:t>
            </a:r>
          </a:p>
          <a:p>
            <a:pPr marL="742950" lvl="1" indent="-285750">
              <a:lnSpc>
                <a:spcPct val="150000"/>
              </a:lnSpc>
              <a:spcBef>
                <a:spcPts val="0"/>
              </a:spcBef>
              <a:buFont typeface="Courier New" panose="02070309020205020404" pitchFamily="49" charset="0"/>
              <a:buChar char="o"/>
            </a:pPr>
            <a:r>
              <a:rPr lang="en-GB" sz="1500">
                <a:effectLst/>
                <a:ea typeface="Calibri" panose="020F0502020204030204" pitchFamily="34" charset="0"/>
                <a:cs typeface="Times New Roman" panose="02020603050405020304" pitchFamily="18" charset="0"/>
              </a:rPr>
              <a:t>Advertising and marketing</a:t>
            </a:r>
            <a:endParaRPr lang="en-GB" sz="2100">
              <a:effectLst/>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F46247F-6A21-449B-9819-AB2CA678E185}"/>
              </a:ext>
            </a:extLst>
          </p:cNvPr>
          <p:cNvSpPr txBox="1"/>
          <p:nvPr/>
        </p:nvSpPr>
        <p:spPr>
          <a:xfrm>
            <a:off x="236766" y="5635751"/>
            <a:ext cx="2043404" cy="276999"/>
          </a:xfrm>
          <a:prstGeom prst="rect">
            <a:avLst/>
          </a:prstGeom>
          <a:noFill/>
        </p:spPr>
        <p:txBody>
          <a:bodyPr wrap="square" rtlCol="0">
            <a:spAutoFit/>
          </a:bodyPr>
          <a:lstStyle/>
          <a:p>
            <a:r>
              <a:rPr lang="en-GB" sz="1200">
                <a:hlinkClick r:id="rId2" action="ppaction://hlinksldjump"/>
              </a:rPr>
              <a:t>Back to contents</a:t>
            </a:r>
            <a:endParaRPr lang="en-GB" sz="1200"/>
          </a:p>
        </p:txBody>
      </p:sp>
    </p:spTree>
    <p:extLst>
      <p:ext uri="{BB962C8B-B14F-4D97-AF65-F5344CB8AC3E}">
        <p14:creationId xmlns:p14="http://schemas.microsoft.com/office/powerpoint/2010/main" val="18081367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B28E1-7CC4-447D-A687-A4F0DB1754C4}"/>
              </a:ext>
            </a:extLst>
          </p:cNvPr>
          <p:cNvSpPr>
            <a:spLocks noGrp="1"/>
          </p:cNvSpPr>
          <p:nvPr>
            <p:ph type="title"/>
          </p:nvPr>
        </p:nvSpPr>
        <p:spPr>
          <a:xfrm>
            <a:off x="115466" y="166493"/>
            <a:ext cx="7886700" cy="936368"/>
          </a:xfrm>
        </p:spPr>
        <p:txBody>
          <a:bodyPr>
            <a:normAutofit/>
          </a:bodyPr>
          <a:lstStyle/>
          <a:p>
            <a:r>
              <a:rPr lang="en-GB" sz="2400" b="1">
                <a:solidFill>
                  <a:schemeClr val="accent6"/>
                </a:solidFill>
              </a:rPr>
              <a:t>Standard Industrial Classification codes</a:t>
            </a:r>
          </a:p>
        </p:txBody>
      </p:sp>
      <p:graphicFrame>
        <p:nvGraphicFramePr>
          <p:cNvPr id="5" name="Table 5">
            <a:extLst>
              <a:ext uri="{FF2B5EF4-FFF2-40B4-BE49-F238E27FC236}">
                <a16:creationId xmlns:a16="http://schemas.microsoft.com/office/drawing/2014/main" id="{EE081DCA-FDF4-4E92-B524-AEC2B25C2654}"/>
              </a:ext>
            </a:extLst>
          </p:cNvPr>
          <p:cNvGraphicFramePr>
            <a:graphicFrameLocks noGrp="1"/>
          </p:cNvGraphicFramePr>
          <p:nvPr>
            <p:ph idx="1"/>
            <p:extLst>
              <p:ext uri="{D42A27DB-BD31-4B8C-83A1-F6EECF244321}">
                <p14:modId xmlns:p14="http://schemas.microsoft.com/office/powerpoint/2010/main" val="3084951028"/>
              </p:ext>
            </p:extLst>
          </p:nvPr>
        </p:nvGraphicFramePr>
        <p:xfrm>
          <a:off x="236766" y="1306330"/>
          <a:ext cx="7886700" cy="4125952"/>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825473235"/>
                    </a:ext>
                  </a:extLst>
                </a:gridCol>
                <a:gridCol w="1920938">
                  <a:extLst>
                    <a:ext uri="{9D8B030D-6E8A-4147-A177-3AD203B41FA5}">
                      <a16:colId xmlns:a16="http://schemas.microsoft.com/office/drawing/2014/main" val="3528697046"/>
                    </a:ext>
                  </a:extLst>
                </a:gridCol>
                <a:gridCol w="3336862">
                  <a:extLst>
                    <a:ext uri="{9D8B030D-6E8A-4147-A177-3AD203B41FA5}">
                      <a16:colId xmlns:a16="http://schemas.microsoft.com/office/drawing/2014/main" val="793911406"/>
                    </a:ext>
                  </a:extLst>
                </a:gridCol>
              </a:tblGrid>
              <a:tr h="310004">
                <a:tc>
                  <a:txBody>
                    <a:bodyPr/>
                    <a:lstStyle/>
                    <a:p>
                      <a:r>
                        <a:rPr lang="en-GB" sz="1200"/>
                        <a:t>Broad industry group</a:t>
                      </a:r>
                    </a:p>
                  </a:txBody>
                  <a:tcPr/>
                </a:tc>
                <a:tc>
                  <a:txBody>
                    <a:bodyPr/>
                    <a:lstStyle/>
                    <a:p>
                      <a:r>
                        <a:rPr lang="en-GB" sz="1200"/>
                        <a:t>Sometimes shortened to… </a:t>
                      </a:r>
                    </a:p>
                  </a:txBody>
                  <a:tcPr/>
                </a:tc>
                <a:tc>
                  <a:txBody>
                    <a:bodyPr/>
                    <a:lstStyle/>
                    <a:p>
                      <a:r>
                        <a:rPr lang="en-GB" sz="1200"/>
                        <a:t>Includes… </a:t>
                      </a:r>
                    </a:p>
                  </a:txBody>
                  <a:tcPr/>
                </a:tc>
                <a:extLst>
                  <a:ext uri="{0D108BD9-81ED-4DB2-BD59-A6C34878D82A}">
                    <a16:rowId xmlns:a16="http://schemas.microsoft.com/office/drawing/2014/main" val="2442186083"/>
                  </a:ext>
                </a:extLst>
              </a:tr>
              <a:tr h="310004">
                <a:tc>
                  <a:txBody>
                    <a:bodyPr/>
                    <a:lstStyle/>
                    <a:p>
                      <a:r>
                        <a:rPr lang="en-GB" sz="1200"/>
                        <a:t>1: Agriculture, forestry &amp; fishing (A)</a:t>
                      </a:r>
                    </a:p>
                  </a:txBody>
                  <a:tcPr/>
                </a:tc>
                <a:tc>
                  <a:txBody>
                    <a:bodyPr/>
                    <a:lstStyle/>
                    <a:p>
                      <a:r>
                        <a:rPr lang="en-GB" sz="1200"/>
                        <a:t>Farming</a:t>
                      </a:r>
                    </a:p>
                  </a:txBody>
                  <a:tcPr/>
                </a:tc>
                <a:tc>
                  <a:txBody>
                    <a:bodyPr/>
                    <a:lstStyle/>
                    <a:p>
                      <a:r>
                        <a:rPr lang="en-GB" sz="1200"/>
                        <a:t>Farming, forestry, fishery, aquaculture</a:t>
                      </a:r>
                    </a:p>
                  </a:txBody>
                  <a:tcPr/>
                </a:tc>
                <a:extLst>
                  <a:ext uri="{0D108BD9-81ED-4DB2-BD59-A6C34878D82A}">
                    <a16:rowId xmlns:a16="http://schemas.microsoft.com/office/drawing/2014/main" val="2197356854"/>
                  </a:ext>
                </a:extLst>
              </a:tr>
              <a:tr h="310004">
                <a:tc>
                  <a:txBody>
                    <a:bodyPr/>
                    <a:lstStyle/>
                    <a:p>
                      <a:r>
                        <a:rPr lang="en-GB" sz="1200"/>
                        <a:t>2: Mining, quarrying &amp; utilities (B, D and E)</a:t>
                      </a:r>
                    </a:p>
                  </a:txBody>
                  <a:tcPr/>
                </a:tc>
                <a:tc>
                  <a:txBody>
                    <a:bodyPr/>
                    <a:lstStyle/>
                    <a:p>
                      <a:r>
                        <a:rPr lang="en-GB" sz="1200"/>
                        <a:t>Utilities </a:t>
                      </a:r>
                    </a:p>
                  </a:txBody>
                  <a:tcPr/>
                </a:tc>
                <a:tc>
                  <a:txBody>
                    <a:bodyPr/>
                    <a:lstStyle/>
                    <a:p>
                      <a:r>
                        <a:rPr lang="en-GB" sz="1200"/>
                        <a:t>Mining, quarrying, electricity, gas supply, air conditioning, sewerage, water and waste</a:t>
                      </a:r>
                    </a:p>
                  </a:txBody>
                  <a:tcPr/>
                </a:tc>
                <a:extLst>
                  <a:ext uri="{0D108BD9-81ED-4DB2-BD59-A6C34878D82A}">
                    <a16:rowId xmlns:a16="http://schemas.microsoft.com/office/drawing/2014/main" val="1019912492"/>
                  </a:ext>
                </a:extLst>
              </a:tr>
              <a:tr h="0">
                <a:tc>
                  <a:txBody>
                    <a:bodyPr/>
                    <a:lstStyle/>
                    <a:p>
                      <a:r>
                        <a:rPr lang="en-GB" sz="1200" b="0" i="0" kern="1200">
                          <a:solidFill>
                            <a:schemeClr val="dk1"/>
                          </a:solidFill>
                          <a:effectLst/>
                          <a:latin typeface="+mn-lt"/>
                          <a:ea typeface="+mn-ea"/>
                          <a:cs typeface="+mn-cs"/>
                        </a:rPr>
                        <a:t>3 : Manufacturing (C)</a:t>
                      </a:r>
                    </a:p>
                  </a:txBody>
                  <a:tcPr/>
                </a:tc>
                <a:tc>
                  <a:txBody>
                    <a:bodyPr/>
                    <a:lstStyle/>
                    <a:p>
                      <a:endParaRPr lang="en-GB" sz="1200"/>
                    </a:p>
                  </a:txBody>
                  <a:tcPr/>
                </a:tc>
                <a:tc>
                  <a:txBody>
                    <a:bodyPr/>
                    <a:lstStyle/>
                    <a:p>
                      <a:r>
                        <a:rPr lang="en-GB" sz="1200"/>
                        <a:t>All types of manufacturing </a:t>
                      </a:r>
                    </a:p>
                  </a:txBody>
                  <a:tcPr/>
                </a:tc>
                <a:extLst>
                  <a:ext uri="{0D108BD9-81ED-4DB2-BD59-A6C34878D82A}">
                    <a16:rowId xmlns:a16="http://schemas.microsoft.com/office/drawing/2014/main" val="1179744469"/>
                  </a:ext>
                </a:extLst>
              </a:tr>
              <a:tr h="310004">
                <a:tc>
                  <a:txBody>
                    <a:bodyPr/>
                    <a:lstStyle/>
                    <a:p>
                      <a:r>
                        <a:rPr lang="en-GB" sz="1200" b="0" i="0" kern="1200">
                          <a:solidFill>
                            <a:schemeClr val="dk1"/>
                          </a:solidFill>
                          <a:effectLst/>
                          <a:latin typeface="+mn-lt"/>
                          <a:ea typeface="+mn-ea"/>
                          <a:cs typeface="+mn-cs"/>
                        </a:rPr>
                        <a:t>4 : Construction (F)</a:t>
                      </a:r>
                    </a:p>
                  </a:txBody>
                  <a:tcPr/>
                </a:tc>
                <a:tc>
                  <a:txBody>
                    <a:bodyPr/>
                    <a:lstStyle/>
                    <a:p>
                      <a:endParaRPr lang="en-GB" sz="1200"/>
                    </a:p>
                  </a:txBody>
                  <a:tcPr/>
                </a:tc>
                <a:tc>
                  <a:txBody>
                    <a:bodyPr/>
                    <a:lstStyle/>
                    <a:p>
                      <a:r>
                        <a:rPr lang="en-GB" sz="1200"/>
                        <a:t>All types of construction </a:t>
                      </a:r>
                    </a:p>
                  </a:txBody>
                  <a:tcPr/>
                </a:tc>
                <a:extLst>
                  <a:ext uri="{0D108BD9-81ED-4DB2-BD59-A6C34878D82A}">
                    <a16:rowId xmlns:a16="http://schemas.microsoft.com/office/drawing/2014/main" val="731192864"/>
                  </a:ext>
                </a:extLst>
              </a:tr>
              <a:tr h="310004">
                <a:tc>
                  <a:txBody>
                    <a:bodyPr/>
                    <a:lstStyle/>
                    <a:p>
                      <a:r>
                        <a:rPr lang="en-GB" sz="1200" b="0" i="0" kern="1200">
                          <a:solidFill>
                            <a:schemeClr val="dk1"/>
                          </a:solidFill>
                          <a:effectLst/>
                          <a:latin typeface="+mn-lt"/>
                          <a:ea typeface="+mn-ea"/>
                          <a:cs typeface="+mn-cs"/>
                        </a:rPr>
                        <a:t>5 : Motor trades (Part G)</a:t>
                      </a:r>
                    </a:p>
                  </a:txBody>
                  <a:tcPr/>
                </a:tc>
                <a:tc>
                  <a:txBody>
                    <a:bodyPr/>
                    <a:lstStyle/>
                    <a:p>
                      <a:endParaRPr lang="en-GB" sz="1200"/>
                    </a:p>
                  </a:txBody>
                  <a:tcPr/>
                </a:tc>
                <a:tc>
                  <a:txBody>
                    <a:bodyPr/>
                    <a:lstStyle/>
                    <a:p>
                      <a:r>
                        <a:rPr lang="en-GB" sz="1200"/>
                        <a:t>Wholesale, retail and repair of motor vehicles </a:t>
                      </a:r>
                    </a:p>
                  </a:txBody>
                  <a:tcPr/>
                </a:tc>
                <a:extLst>
                  <a:ext uri="{0D108BD9-81ED-4DB2-BD59-A6C34878D82A}">
                    <a16:rowId xmlns:a16="http://schemas.microsoft.com/office/drawing/2014/main" val="1086942770"/>
                  </a:ext>
                </a:extLst>
              </a:tr>
              <a:tr h="310004">
                <a:tc>
                  <a:txBody>
                    <a:bodyPr/>
                    <a:lstStyle/>
                    <a:p>
                      <a:r>
                        <a:rPr lang="en-GB" sz="1200" b="0" i="0" kern="1200">
                          <a:solidFill>
                            <a:schemeClr val="dk1"/>
                          </a:solidFill>
                          <a:effectLst/>
                          <a:latin typeface="+mn-lt"/>
                          <a:ea typeface="+mn-ea"/>
                          <a:cs typeface="+mn-cs"/>
                        </a:rPr>
                        <a:t>6 : Wholesale (Part G)</a:t>
                      </a:r>
                    </a:p>
                  </a:txBody>
                  <a:tcPr/>
                </a:tc>
                <a:tc>
                  <a:txBody>
                    <a:bodyPr/>
                    <a:lstStyle/>
                    <a:p>
                      <a:endParaRPr lang="en-GB" sz="1200"/>
                    </a:p>
                  </a:txBody>
                  <a:tcPr/>
                </a:tc>
                <a:tc>
                  <a:txBody>
                    <a:bodyPr/>
                    <a:lstStyle/>
                    <a:p>
                      <a:r>
                        <a:rPr lang="en-GB" sz="1200"/>
                        <a:t>Wholesale of goods, from food to pharmaceuticals</a:t>
                      </a:r>
                    </a:p>
                  </a:txBody>
                  <a:tcPr/>
                </a:tc>
                <a:extLst>
                  <a:ext uri="{0D108BD9-81ED-4DB2-BD59-A6C34878D82A}">
                    <a16:rowId xmlns:a16="http://schemas.microsoft.com/office/drawing/2014/main" val="581344822"/>
                  </a:ext>
                </a:extLst>
              </a:tr>
              <a:tr h="310004">
                <a:tc>
                  <a:txBody>
                    <a:bodyPr/>
                    <a:lstStyle/>
                    <a:p>
                      <a:r>
                        <a:rPr lang="en-GB" sz="1200" b="0" i="0" kern="1200">
                          <a:solidFill>
                            <a:schemeClr val="dk1"/>
                          </a:solidFill>
                          <a:effectLst/>
                          <a:latin typeface="+mn-lt"/>
                          <a:ea typeface="+mn-ea"/>
                          <a:cs typeface="+mn-cs"/>
                        </a:rPr>
                        <a:t>7 : Retail (Part G)</a:t>
                      </a:r>
                    </a:p>
                  </a:txBody>
                  <a:tcPr/>
                </a:tc>
                <a:tc>
                  <a:txBody>
                    <a:bodyPr/>
                    <a:lstStyle/>
                    <a:p>
                      <a:endParaRPr lang="en-GB" sz="1200"/>
                    </a:p>
                  </a:txBody>
                  <a:tcPr/>
                </a:tc>
                <a:tc>
                  <a:txBody>
                    <a:bodyPr/>
                    <a:lstStyle/>
                    <a:p>
                      <a:r>
                        <a:rPr lang="en-GB" sz="1200"/>
                        <a:t>All types of retail (including online) </a:t>
                      </a:r>
                    </a:p>
                  </a:txBody>
                  <a:tcPr/>
                </a:tc>
                <a:extLst>
                  <a:ext uri="{0D108BD9-81ED-4DB2-BD59-A6C34878D82A}">
                    <a16:rowId xmlns:a16="http://schemas.microsoft.com/office/drawing/2014/main" val="1451210493"/>
                  </a:ext>
                </a:extLst>
              </a:tr>
              <a:tr h="310004">
                <a:tc>
                  <a:txBody>
                    <a:bodyPr/>
                    <a:lstStyle/>
                    <a:p>
                      <a:r>
                        <a:rPr lang="en-GB" sz="1200" b="0" i="0" kern="1200">
                          <a:solidFill>
                            <a:schemeClr val="dk1"/>
                          </a:solidFill>
                          <a:effectLst/>
                          <a:latin typeface="+mn-lt"/>
                          <a:ea typeface="+mn-ea"/>
                          <a:cs typeface="+mn-cs"/>
                        </a:rPr>
                        <a:t>8 : Transport &amp; storage (</a:t>
                      </a:r>
                      <a:r>
                        <a:rPr lang="en-GB" sz="1200" b="0" i="0" kern="1200" err="1">
                          <a:solidFill>
                            <a:schemeClr val="dk1"/>
                          </a:solidFill>
                          <a:effectLst/>
                          <a:latin typeface="+mn-lt"/>
                          <a:ea typeface="+mn-ea"/>
                          <a:cs typeface="+mn-cs"/>
                        </a:rPr>
                        <a:t>inc</a:t>
                      </a:r>
                      <a:r>
                        <a:rPr lang="en-GB" sz="1200" b="0" i="0" kern="1200">
                          <a:solidFill>
                            <a:schemeClr val="dk1"/>
                          </a:solidFill>
                          <a:effectLst/>
                          <a:latin typeface="+mn-lt"/>
                          <a:ea typeface="+mn-ea"/>
                          <a:cs typeface="+mn-cs"/>
                        </a:rPr>
                        <a:t> postal) (H)</a:t>
                      </a:r>
                    </a:p>
                  </a:txBody>
                  <a:tcPr/>
                </a:tc>
                <a:tc>
                  <a:txBody>
                    <a:bodyPr/>
                    <a:lstStyle/>
                    <a:p>
                      <a:endParaRPr lang="en-GB" sz="1200"/>
                    </a:p>
                  </a:txBody>
                  <a:tcPr/>
                </a:tc>
                <a:tc>
                  <a:txBody>
                    <a:bodyPr/>
                    <a:lstStyle/>
                    <a:p>
                      <a:r>
                        <a:rPr lang="en-GB" sz="1200"/>
                        <a:t>Land, water and air transport, warehousing, postal and courier activities</a:t>
                      </a:r>
                    </a:p>
                  </a:txBody>
                  <a:tcPr/>
                </a:tc>
                <a:extLst>
                  <a:ext uri="{0D108BD9-81ED-4DB2-BD59-A6C34878D82A}">
                    <a16:rowId xmlns:a16="http://schemas.microsoft.com/office/drawing/2014/main" val="967503433"/>
                  </a:ext>
                </a:extLst>
              </a:tr>
              <a:tr h="310004">
                <a:tc>
                  <a:txBody>
                    <a:bodyPr/>
                    <a:lstStyle/>
                    <a:p>
                      <a:r>
                        <a:rPr lang="en-GB" sz="1200" b="0" i="0" kern="1200">
                          <a:solidFill>
                            <a:schemeClr val="dk1"/>
                          </a:solidFill>
                          <a:effectLst/>
                          <a:latin typeface="+mn-lt"/>
                          <a:ea typeface="+mn-ea"/>
                          <a:cs typeface="+mn-cs"/>
                        </a:rPr>
                        <a:t>9 : Accommodation &amp; food services (I)</a:t>
                      </a:r>
                    </a:p>
                  </a:txBody>
                  <a:tcPr/>
                </a:tc>
                <a:tc>
                  <a:txBody>
                    <a:bodyPr/>
                    <a:lstStyle/>
                    <a:p>
                      <a:r>
                        <a:rPr lang="en-GB" sz="1200"/>
                        <a:t>Hospitality</a:t>
                      </a:r>
                    </a:p>
                  </a:txBody>
                  <a:tcPr/>
                </a:tc>
                <a:tc>
                  <a:txBody>
                    <a:bodyPr/>
                    <a:lstStyle/>
                    <a:p>
                      <a:r>
                        <a:rPr lang="en-GB" sz="1200"/>
                        <a:t>Hotels, restaurants and pubs</a:t>
                      </a:r>
                    </a:p>
                  </a:txBody>
                  <a:tcPr/>
                </a:tc>
                <a:extLst>
                  <a:ext uri="{0D108BD9-81ED-4DB2-BD59-A6C34878D82A}">
                    <a16:rowId xmlns:a16="http://schemas.microsoft.com/office/drawing/2014/main" val="835298739"/>
                  </a:ext>
                </a:extLst>
              </a:tr>
              <a:tr h="310004">
                <a:tc>
                  <a:txBody>
                    <a:bodyPr/>
                    <a:lstStyle/>
                    <a:p>
                      <a:r>
                        <a:rPr lang="en-GB" sz="1200" b="0" i="0" kern="1200">
                          <a:solidFill>
                            <a:schemeClr val="dk1"/>
                          </a:solidFill>
                          <a:effectLst/>
                          <a:latin typeface="+mn-lt"/>
                          <a:ea typeface="+mn-ea"/>
                          <a:cs typeface="+mn-cs"/>
                        </a:rPr>
                        <a:t>10 : Information &amp; communication (J)</a:t>
                      </a:r>
                    </a:p>
                  </a:txBody>
                  <a:tcPr/>
                </a:tc>
                <a:tc>
                  <a:txBody>
                    <a:bodyPr/>
                    <a:lstStyle/>
                    <a:p>
                      <a:r>
                        <a:rPr lang="en-GB" sz="1200"/>
                        <a:t>Digital technologies</a:t>
                      </a:r>
                    </a:p>
                  </a:txBody>
                  <a:tcPr/>
                </a:tc>
                <a:tc>
                  <a:txBody>
                    <a:bodyPr/>
                    <a:lstStyle/>
                    <a:p>
                      <a:r>
                        <a:rPr lang="en-GB" sz="1200"/>
                        <a:t>Computer consultancy, programming, film and TV, publishing, telecommunications</a:t>
                      </a:r>
                    </a:p>
                  </a:txBody>
                  <a:tcPr/>
                </a:tc>
                <a:extLst>
                  <a:ext uri="{0D108BD9-81ED-4DB2-BD59-A6C34878D82A}">
                    <a16:rowId xmlns:a16="http://schemas.microsoft.com/office/drawing/2014/main" val="2236998074"/>
                  </a:ext>
                </a:extLst>
              </a:tr>
              <a:tr h="310004">
                <a:tc>
                  <a:txBody>
                    <a:bodyPr/>
                    <a:lstStyle/>
                    <a:p>
                      <a:r>
                        <a:rPr lang="en-GB" sz="1200" b="0" i="0" kern="1200">
                          <a:solidFill>
                            <a:schemeClr val="dk1"/>
                          </a:solidFill>
                          <a:effectLst/>
                          <a:latin typeface="+mn-lt"/>
                          <a:ea typeface="+mn-ea"/>
                          <a:cs typeface="+mn-cs"/>
                        </a:rPr>
                        <a:t>11 : Financial &amp; insurance (K)</a:t>
                      </a:r>
                    </a:p>
                  </a:txBody>
                  <a:tcPr/>
                </a:tc>
                <a:tc>
                  <a:txBody>
                    <a:bodyPr/>
                    <a:lstStyle/>
                    <a:p>
                      <a:endParaRPr lang="en-GB" sz="1200"/>
                    </a:p>
                  </a:txBody>
                  <a:tcPr/>
                </a:tc>
                <a:tc>
                  <a:txBody>
                    <a:bodyPr/>
                    <a:lstStyle/>
                    <a:p>
                      <a:r>
                        <a:rPr lang="en-GB" sz="1200"/>
                        <a:t>Banks, insurance, pensions</a:t>
                      </a:r>
                    </a:p>
                  </a:txBody>
                  <a:tcPr/>
                </a:tc>
                <a:extLst>
                  <a:ext uri="{0D108BD9-81ED-4DB2-BD59-A6C34878D82A}">
                    <a16:rowId xmlns:a16="http://schemas.microsoft.com/office/drawing/2014/main" val="2735746722"/>
                  </a:ext>
                </a:extLst>
              </a:tr>
            </a:tbl>
          </a:graphicData>
        </a:graphic>
      </p:graphicFrame>
      <p:sp>
        <p:nvSpPr>
          <p:cNvPr id="3" name="TextBox 2">
            <a:extLst>
              <a:ext uri="{FF2B5EF4-FFF2-40B4-BE49-F238E27FC236}">
                <a16:creationId xmlns:a16="http://schemas.microsoft.com/office/drawing/2014/main" id="{34531559-C44F-473E-81AA-A3FFB725D346}"/>
              </a:ext>
            </a:extLst>
          </p:cNvPr>
          <p:cNvSpPr txBox="1"/>
          <p:nvPr/>
        </p:nvSpPr>
        <p:spPr>
          <a:xfrm>
            <a:off x="236766" y="5635751"/>
            <a:ext cx="2043404" cy="276999"/>
          </a:xfrm>
          <a:prstGeom prst="rect">
            <a:avLst/>
          </a:prstGeom>
          <a:noFill/>
        </p:spPr>
        <p:txBody>
          <a:bodyPr wrap="square" rtlCol="0">
            <a:spAutoFit/>
          </a:bodyPr>
          <a:lstStyle/>
          <a:p>
            <a:r>
              <a:rPr lang="en-GB" sz="1200">
                <a:hlinkClick r:id="rId2" action="ppaction://hlinksldjump"/>
              </a:rPr>
              <a:t>Back to contents</a:t>
            </a:r>
            <a:endParaRPr lang="en-GB" sz="1200"/>
          </a:p>
        </p:txBody>
      </p:sp>
    </p:spTree>
    <p:extLst>
      <p:ext uri="{BB962C8B-B14F-4D97-AF65-F5344CB8AC3E}">
        <p14:creationId xmlns:p14="http://schemas.microsoft.com/office/powerpoint/2010/main" val="6689239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EDDBD4D-6273-4B16-BC78-91FD1AB6AB31}"/>
              </a:ext>
            </a:extLst>
          </p:cNvPr>
          <p:cNvGraphicFramePr>
            <a:graphicFrameLocks noGrp="1"/>
          </p:cNvGraphicFramePr>
          <p:nvPr>
            <p:ph idx="1"/>
            <p:extLst>
              <p:ext uri="{D42A27DB-BD31-4B8C-83A1-F6EECF244321}">
                <p14:modId xmlns:p14="http://schemas.microsoft.com/office/powerpoint/2010/main" val="2759480091"/>
              </p:ext>
            </p:extLst>
          </p:nvPr>
        </p:nvGraphicFramePr>
        <p:xfrm>
          <a:off x="470030" y="1349764"/>
          <a:ext cx="7886700" cy="4094728"/>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2612493354"/>
                    </a:ext>
                  </a:extLst>
                </a:gridCol>
                <a:gridCol w="1920938">
                  <a:extLst>
                    <a:ext uri="{9D8B030D-6E8A-4147-A177-3AD203B41FA5}">
                      <a16:colId xmlns:a16="http://schemas.microsoft.com/office/drawing/2014/main" val="96879989"/>
                    </a:ext>
                  </a:extLst>
                </a:gridCol>
                <a:gridCol w="3336862">
                  <a:extLst>
                    <a:ext uri="{9D8B030D-6E8A-4147-A177-3AD203B41FA5}">
                      <a16:colId xmlns:a16="http://schemas.microsoft.com/office/drawing/2014/main" val="2104475677"/>
                    </a:ext>
                  </a:extLst>
                </a:gridCol>
              </a:tblGrid>
              <a:tr h="310004">
                <a:tc>
                  <a:txBody>
                    <a:bodyPr/>
                    <a:lstStyle/>
                    <a:p>
                      <a:r>
                        <a:rPr lang="en-GB" sz="1200"/>
                        <a:t>Broad industry group</a:t>
                      </a:r>
                    </a:p>
                  </a:txBody>
                  <a:tcPr/>
                </a:tc>
                <a:tc>
                  <a:txBody>
                    <a:bodyPr/>
                    <a:lstStyle/>
                    <a:p>
                      <a:r>
                        <a:rPr lang="en-GB" sz="1200"/>
                        <a:t>Sometimes shortened to… </a:t>
                      </a:r>
                    </a:p>
                  </a:txBody>
                  <a:tcPr/>
                </a:tc>
                <a:tc>
                  <a:txBody>
                    <a:bodyPr/>
                    <a:lstStyle/>
                    <a:p>
                      <a:r>
                        <a:rPr lang="en-GB" sz="1200"/>
                        <a:t>Includes… </a:t>
                      </a:r>
                    </a:p>
                  </a:txBody>
                  <a:tcPr/>
                </a:tc>
                <a:extLst>
                  <a:ext uri="{0D108BD9-81ED-4DB2-BD59-A6C34878D82A}">
                    <a16:rowId xmlns:a16="http://schemas.microsoft.com/office/drawing/2014/main" val="904599296"/>
                  </a:ext>
                </a:extLst>
              </a:tr>
              <a:tr h="310004">
                <a:tc>
                  <a:txBody>
                    <a:bodyPr/>
                    <a:lstStyle/>
                    <a:p>
                      <a:r>
                        <a:rPr lang="en-GB" sz="1200" b="0" i="0" kern="1200">
                          <a:solidFill>
                            <a:schemeClr val="dk1"/>
                          </a:solidFill>
                          <a:effectLst/>
                          <a:latin typeface="+mn-lt"/>
                          <a:ea typeface="+mn-ea"/>
                          <a:cs typeface="+mn-cs"/>
                        </a:rPr>
                        <a:t>12 : Property (L)</a:t>
                      </a:r>
                    </a:p>
                  </a:txBody>
                  <a:tcPr/>
                </a:tc>
                <a:tc>
                  <a:txBody>
                    <a:bodyPr/>
                    <a:lstStyle/>
                    <a:p>
                      <a:endParaRPr lang="en-GB" sz="1200"/>
                    </a:p>
                  </a:txBody>
                  <a:tcPr/>
                </a:tc>
                <a:tc>
                  <a:txBody>
                    <a:bodyPr/>
                    <a:lstStyle/>
                    <a:p>
                      <a:r>
                        <a:rPr lang="en-GB" sz="1200"/>
                        <a:t>Real estate, renting, buying and selling of own property </a:t>
                      </a:r>
                    </a:p>
                  </a:txBody>
                  <a:tcPr/>
                </a:tc>
                <a:extLst>
                  <a:ext uri="{0D108BD9-81ED-4DB2-BD59-A6C34878D82A}">
                    <a16:rowId xmlns:a16="http://schemas.microsoft.com/office/drawing/2014/main" val="741398670"/>
                  </a:ext>
                </a:extLst>
              </a:tr>
              <a:tr h="310004">
                <a:tc>
                  <a:txBody>
                    <a:bodyPr/>
                    <a:lstStyle/>
                    <a:p>
                      <a:r>
                        <a:rPr lang="en-GB" sz="1200" b="0" i="0" kern="1200">
                          <a:solidFill>
                            <a:schemeClr val="dk1"/>
                          </a:solidFill>
                          <a:effectLst/>
                          <a:latin typeface="+mn-lt"/>
                          <a:ea typeface="+mn-ea"/>
                          <a:cs typeface="+mn-cs"/>
                        </a:rPr>
                        <a:t>13 : Professional, scientific &amp; technical (M)</a:t>
                      </a:r>
                    </a:p>
                  </a:txBody>
                  <a:tcPr/>
                </a:tc>
                <a:tc>
                  <a:txBody>
                    <a:bodyPr/>
                    <a:lstStyle/>
                    <a:p>
                      <a:endParaRPr lang="en-GB" sz="1200"/>
                    </a:p>
                  </a:txBody>
                  <a:tcPr/>
                </a:tc>
                <a:tc>
                  <a:txBody>
                    <a:bodyPr/>
                    <a:lstStyle/>
                    <a:p>
                      <a:r>
                        <a:rPr lang="en-GB" sz="1200"/>
                        <a:t>Business consultancy, management consultancy, head offices, accountancy, veterinary, legal, architectural, design, R&amp;D, advertising, PR, market research, translation </a:t>
                      </a:r>
                    </a:p>
                  </a:txBody>
                  <a:tcPr/>
                </a:tc>
                <a:extLst>
                  <a:ext uri="{0D108BD9-81ED-4DB2-BD59-A6C34878D82A}">
                    <a16:rowId xmlns:a16="http://schemas.microsoft.com/office/drawing/2014/main" val="557674477"/>
                  </a:ext>
                </a:extLst>
              </a:tr>
              <a:tr h="0">
                <a:tc>
                  <a:txBody>
                    <a:bodyPr/>
                    <a:lstStyle/>
                    <a:p>
                      <a:r>
                        <a:rPr lang="en-GB" sz="1200" b="0" i="0" kern="1200">
                          <a:solidFill>
                            <a:schemeClr val="dk1"/>
                          </a:solidFill>
                          <a:effectLst/>
                          <a:latin typeface="+mn-lt"/>
                          <a:ea typeface="+mn-ea"/>
                          <a:cs typeface="+mn-cs"/>
                        </a:rPr>
                        <a:t>14 : Business administration &amp; support services (N)</a:t>
                      </a:r>
                    </a:p>
                  </a:txBody>
                  <a:tcPr/>
                </a:tc>
                <a:tc>
                  <a:txBody>
                    <a:bodyPr/>
                    <a:lstStyle/>
                    <a:p>
                      <a:r>
                        <a:rPr lang="en-GB" sz="1200"/>
                        <a:t>Business admin and support</a:t>
                      </a:r>
                    </a:p>
                  </a:txBody>
                  <a:tcPr/>
                </a:tc>
                <a:tc>
                  <a:txBody>
                    <a:bodyPr/>
                    <a:lstStyle/>
                    <a:p>
                      <a:r>
                        <a:rPr lang="en-GB" sz="1200"/>
                        <a:t>Employment agencies, cleaning of building, landscape, security, renting and leasing activity, travel agencies, HR support</a:t>
                      </a:r>
                    </a:p>
                  </a:txBody>
                  <a:tcPr/>
                </a:tc>
                <a:extLst>
                  <a:ext uri="{0D108BD9-81ED-4DB2-BD59-A6C34878D82A}">
                    <a16:rowId xmlns:a16="http://schemas.microsoft.com/office/drawing/2014/main" val="998640961"/>
                  </a:ext>
                </a:extLst>
              </a:tr>
              <a:tr h="310004">
                <a:tc>
                  <a:txBody>
                    <a:bodyPr/>
                    <a:lstStyle/>
                    <a:p>
                      <a:r>
                        <a:rPr lang="en-GB" sz="1200" b="0" i="0" kern="1200">
                          <a:solidFill>
                            <a:schemeClr val="dk1"/>
                          </a:solidFill>
                          <a:effectLst/>
                          <a:latin typeface="+mn-lt"/>
                          <a:ea typeface="+mn-ea"/>
                          <a:cs typeface="+mn-cs"/>
                        </a:rPr>
                        <a:t>15 : Public administration &amp; defence (O)</a:t>
                      </a:r>
                    </a:p>
                  </a:txBody>
                  <a:tcPr/>
                </a:tc>
                <a:tc>
                  <a:txBody>
                    <a:bodyPr/>
                    <a:lstStyle/>
                    <a:p>
                      <a:endParaRPr lang="en-GB" sz="1200"/>
                    </a:p>
                  </a:txBody>
                  <a:tcPr/>
                </a:tc>
                <a:tc>
                  <a:txBody>
                    <a:bodyPr/>
                    <a:lstStyle/>
                    <a:p>
                      <a:r>
                        <a:rPr lang="en-GB" sz="1200"/>
                        <a:t>Local government, police, fire, prisons, defence</a:t>
                      </a:r>
                    </a:p>
                  </a:txBody>
                  <a:tcPr/>
                </a:tc>
                <a:extLst>
                  <a:ext uri="{0D108BD9-81ED-4DB2-BD59-A6C34878D82A}">
                    <a16:rowId xmlns:a16="http://schemas.microsoft.com/office/drawing/2014/main" val="2451617160"/>
                  </a:ext>
                </a:extLst>
              </a:tr>
              <a:tr h="310004">
                <a:tc>
                  <a:txBody>
                    <a:bodyPr/>
                    <a:lstStyle/>
                    <a:p>
                      <a:r>
                        <a:rPr lang="en-GB" sz="1200" b="0" i="0" kern="1200">
                          <a:solidFill>
                            <a:schemeClr val="dk1"/>
                          </a:solidFill>
                          <a:effectLst/>
                          <a:latin typeface="+mn-lt"/>
                          <a:ea typeface="+mn-ea"/>
                          <a:cs typeface="+mn-cs"/>
                        </a:rPr>
                        <a:t>16 : Education (P)</a:t>
                      </a:r>
                    </a:p>
                  </a:txBody>
                  <a:tcPr/>
                </a:tc>
                <a:tc>
                  <a:txBody>
                    <a:bodyPr/>
                    <a:lstStyle/>
                    <a:p>
                      <a:endParaRPr lang="en-GB" sz="1200"/>
                    </a:p>
                  </a:txBody>
                  <a:tcPr/>
                </a:tc>
                <a:tc>
                  <a:txBody>
                    <a:bodyPr/>
                    <a:lstStyle/>
                    <a:p>
                      <a:r>
                        <a:rPr lang="en-GB" sz="1200"/>
                        <a:t>All types of education</a:t>
                      </a:r>
                    </a:p>
                  </a:txBody>
                  <a:tcPr/>
                </a:tc>
                <a:extLst>
                  <a:ext uri="{0D108BD9-81ED-4DB2-BD59-A6C34878D82A}">
                    <a16:rowId xmlns:a16="http://schemas.microsoft.com/office/drawing/2014/main" val="3825014259"/>
                  </a:ext>
                </a:extLst>
              </a:tr>
              <a:tr h="310004">
                <a:tc>
                  <a:txBody>
                    <a:bodyPr/>
                    <a:lstStyle/>
                    <a:p>
                      <a:r>
                        <a:rPr lang="en-GB" sz="1200" b="0" i="0" kern="1200">
                          <a:solidFill>
                            <a:schemeClr val="dk1"/>
                          </a:solidFill>
                          <a:effectLst/>
                          <a:latin typeface="+mn-lt"/>
                          <a:ea typeface="+mn-ea"/>
                          <a:cs typeface="+mn-cs"/>
                        </a:rPr>
                        <a:t>17 : Health (Q)</a:t>
                      </a:r>
                    </a:p>
                  </a:txBody>
                  <a:tcPr/>
                </a:tc>
                <a:tc>
                  <a:txBody>
                    <a:bodyPr/>
                    <a:lstStyle/>
                    <a:p>
                      <a:endParaRPr lang="en-GB" sz="1200"/>
                    </a:p>
                  </a:txBody>
                  <a:tcPr/>
                </a:tc>
                <a:tc>
                  <a:txBody>
                    <a:bodyPr/>
                    <a:lstStyle/>
                    <a:p>
                      <a:r>
                        <a:rPr lang="en-GB" sz="1200"/>
                        <a:t>Hospitals, care homes, GPs, social work, dental practices</a:t>
                      </a:r>
                    </a:p>
                  </a:txBody>
                  <a:tcPr/>
                </a:tc>
                <a:extLst>
                  <a:ext uri="{0D108BD9-81ED-4DB2-BD59-A6C34878D82A}">
                    <a16:rowId xmlns:a16="http://schemas.microsoft.com/office/drawing/2014/main" val="2538008881"/>
                  </a:ext>
                </a:extLst>
              </a:tr>
              <a:tr h="31000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i="0" kern="1200">
                          <a:solidFill>
                            <a:schemeClr val="dk1"/>
                          </a:solidFill>
                          <a:effectLst/>
                          <a:latin typeface="+mn-lt"/>
                          <a:ea typeface="+mn-ea"/>
                          <a:cs typeface="+mn-cs"/>
                        </a:rPr>
                        <a:t>18 : Arts, entertainment, recreation &amp; other services (R,S,T and U)</a:t>
                      </a:r>
                    </a:p>
                  </a:txBody>
                  <a:tcPr/>
                </a:tc>
                <a:tc>
                  <a:txBody>
                    <a:bodyPr/>
                    <a:lstStyle/>
                    <a:p>
                      <a:r>
                        <a:rPr lang="en-GB" sz="1200"/>
                        <a:t>Arts, entertainment and recreation </a:t>
                      </a:r>
                    </a:p>
                  </a:txBody>
                  <a:tcPr/>
                </a:tc>
                <a:tc>
                  <a:txBody>
                    <a:bodyPr/>
                    <a:lstStyle/>
                    <a:p>
                      <a:r>
                        <a:rPr lang="en-GB" sz="1200"/>
                        <a:t>Sport facilities, sports clubs, gyms, gambling, libraries, performing arts, historic sites, museums, visitor attractions</a:t>
                      </a:r>
                    </a:p>
                  </a:txBody>
                  <a:tcPr/>
                </a:tc>
                <a:extLst>
                  <a:ext uri="{0D108BD9-81ED-4DB2-BD59-A6C34878D82A}">
                    <a16:rowId xmlns:a16="http://schemas.microsoft.com/office/drawing/2014/main" val="125984900"/>
                  </a:ext>
                </a:extLst>
              </a:tr>
            </a:tbl>
          </a:graphicData>
        </a:graphic>
      </p:graphicFrame>
      <p:sp>
        <p:nvSpPr>
          <p:cNvPr id="6" name="TextBox 5">
            <a:extLst>
              <a:ext uri="{FF2B5EF4-FFF2-40B4-BE49-F238E27FC236}">
                <a16:creationId xmlns:a16="http://schemas.microsoft.com/office/drawing/2014/main" id="{0251463A-DFAF-4E63-A4D7-B1FA441A0C1E}"/>
              </a:ext>
            </a:extLst>
          </p:cNvPr>
          <p:cNvSpPr txBox="1"/>
          <p:nvPr/>
        </p:nvSpPr>
        <p:spPr>
          <a:xfrm>
            <a:off x="382555" y="417158"/>
            <a:ext cx="6736702" cy="461665"/>
          </a:xfrm>
          <a:prstGeom prst="rect">
            <a:avLst/>
          </a:prstGeom>
          <a:noFill/>
        </p:spPr>
        <p:txBody>
          <a:bodyPr wrap="square">
            <a:spAutoFit/>
          </a:bodyPr>
          <a:lstStyle/>
          <a:p>
            <a:r>
              <a:rPr lang="en-GB" sz="2400" b="1">
                <a:solidFill>
                  <a:schemeClr val="accent6"/>
                </a:solidFill>
                <a:latin typeface="+mj-lt"/>
              </a:rPr>
              <a:t>Standard Industrial Classification codes</a:t>
            </a:r>
            <a:endParaRPr lang="en-GB" sz="2400" b="1">
              <a:latin typeface="+mj-lt"/>
            </a:endParaRPr>
          </a:p>
        </p:txBody>
      </p:sp>
      <p:sp>
        <p:nvSpPr>
          <p:cNvPr id="5" name="TextBox 4">
            <a:extLst>
              <a:ext uri="{FF2B5EF4-FFF2-40B4-BE49-F238E27FC236}">
                <a16:creationId xmlns:a16="http://schemas.microsoft.com/office/drawing/2014/main" id="{9B205667-4B1E-46BC-A9DB-EB6FC1A525CC}"/>
              </a:ext>
            </a:extLst>
          </p:cNvPr>
          <p:cNvSpPr txBox="1"/>
          <p:nvPr/>
        </p:nvSpPr>
        <p:spPr>
          <a:xfrm>
            <a:off x="382555" y="5638434"/>
            <a:ext cx="2043404" cy="276999"/>
          </a:xfrm>
          <a:prstGeom prst="rect">
            <a:avLst/>
          </a:prstGeom>
          <a:noFill/>
        </p:spPr>
        <p:txBody>
          <a:bodyPr wrap="square" rtlCol="0">
            <a:spAutoFit/>
          </a:bodyPr>
          <a:lstStyle/>
          <a:p>
            <a:r>
              <a:rPr lang="en-GB" sz="1200">
                <a:hlinkClick r:id="rId2" action="ppaction://hlinksldjump"/>
              </a:rPr>
              <a:t>Back to contents</a:t>
            </a:r>
            <a:endParaRPr lang="en-GB" sz="1200"/>
          </a:p>
        </p:txBody>
      </p:sp>
    </p:spTree>
    <p:extLst>
      <p:ext uri="{BB962C8B-B14F-4D97-AF65-F5344CB8AC3E}">
        <p14:creationId xmlns:p14="http://schemas.microsoft.com/office/powerpoint/2010/main" val="1609237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2AF98B-4B83-4A86-8D5A-1BC6E0467932}"/>
              </a:ext>
            </a:extLst>
          </p:cNvPr>
          <p:cNvSpPr>
            <a:spLocks noGrp="1"/>
          </p:cNvSpPr>
          <p:nvPr>
            <p:ph type="title"/>
          </p:nvPr>
        </p:nvSpPr>
        <p:spPr>
          <a:xfrm>
            <a:off x="628650" y="2244455"/>
            <a:ext cx="7886700" cy="936368"/>
          </a:xfrm>
        </p:spPr>
        <p:txBody>
          <a:bodyPr>
            <a:normAutofit/>
          </a:bodyPr>
          <a:lstStyle/>
          <a:p>
            <a:r>
              <a:rPr lang="en-GB" b="1">
                <a:solidFill>
                  <a:srgbClr val="7030A0"/>
                </a:solidFill>
              </a:rPr>
              <a:t>At a glance…</a:t>
            </a:r>
            <a:endParaRPr lang="en-GB"/>
          </a:p>
        </p:txBody>
      </p:sp>
    </p:spTree>
    <p:extLst>
      <p:ext uri="{BB962C8B-B14F-4D97-AF65-F5344CB8AC3E}">
        <p14:creationId xmlns:p14="http://schemas.microsoft.com/office/powerpoint/2010/main" val="516564527"/>
      </p:ext>
    </p:extLst>
  </p:cSld>
  <p:clrMapOvr>
    <a:masterClrMapping/>
  </p:clrMapOvr>
</p:sld>
</file>

<file path=ppt/theme/theme1.xml><?xml version="1.0" encoding="utf-8"?>
<a:theme xmlns:a="http://schemas.openxmlformats.org/drawingml/2006/main" name="Office Theme">
  <a:themeElements>
    <a:clrScheme name="Bucks Skills Hub">
      <a:dk1>
        <a:sysClr val="windowText" lastClr="000000"/>
      </a:dk1>
      <a:lt1>
        <a:sysClr val="window" lastClr="FFFFFF"/>
      </a:lt1>
      <a:dk2>
        <a:srgbClr val="44546A"/>
      </a:dk2>
      <a:lt2>
        <a:srgbClr val="E7E6E6"/>
      </a:lt2>
      <a:accent1>
        <a:srgbClr val="009FE3"/>
      </a:accent1>
      <a:accent2>
        <a:srgbClr val="772480"/>
      </a:accent2>
      <a:accent3>
        <a:srgbClr val="D02486"/>
      </a:accent3>
      <a:accent4>
        <a:srgbClr val="A2C617"/>
      </a:accent4>
      <a:accent5>
        <a:srgbClr val="EE7203"/>
      </a:accent5>
      <a:accent6>
        <a:srgbClr val="472665"/>
      </a:accent6>
      <a:hlink>
        <a:srgbClr val="009FE3"/>
      </a:hlink>
      <a:folHlink>
        <a:srgbClr val="7724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reers in Buckinghamshire" id="{813B0BC7-5340-45E1-AD51-D95C368ACAF8}" vid="{3E1D8F0D-FBB7-4951-8233-5AC7286D943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CA82913DEA0148AC94C8BCBF1D7BBE" ma:contentTypeVersion="1111" ma:contentTypeDescription="Create a new document." ma:contentTypeScope="" ma:versionID="82f5a7b2dfaa19b46679c11aeb083643">
  <xsd:schema xmlns:xsd="http://www.w3.org/2001/XMLSchema" xmlns:xs="http://www.w3.org/2001/XMLSchema" xmlns:p="http://schemas.microsoft.com/office/2006/metadata/properties" xmlns:ns2="bdacb442-bfc7-44df-9acc-2a4df8c8cb38" xmlns:ns3="e57c56eb-a1f0-4979-a931-b899a3a709e4" targetNamespace="http://schemas.microsoft.com/office/2006/metadata/properties" ma:root="true" ma:fieldsID="ad1adc3dc67208af15b354c0cf30768b" ns2:_="" ns3:_="">
    <xsd:import namespace="bdacb442-bfc7-44df-9acc-2a4df8c8cb38"/>
    <xsd:import namespace="e57c56eb-a1f0-4979-a931-b899a3a709e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DateTaken" minOccurs="0"/>
                <xsd:element ref="ns2:SharedWithUsers" minOccurs="0"/>
                <xsd:element ref="ns2:SharedWithDetails" minOccurs="0"/>
                <xsd:element ref="ns3:MediaServiceGenerationTime" minOccurs="0"/>
                <xsd:element ref="ns3:MediaServiceEventHashCode"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acb442-bfc7-44df-9acc-2a4df8c8cb3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57c56eb-a1f0-4979-a931-b899a3a709e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bdacb442-bfc7-44df-9acc-2a4df8c8cb38">T6W7HYUETC4M-1407514363-79408</_dlc_DocId>
    <_dlc_DocIdUrl xmlns="bdacb442-bfc7-44df-9acc-2a4df8c8cb38">
      <Url>https://bucksbusinessfirst.sharepoint.com/sites/btvlep/_layouts/15/DocIdRedir.aspx?ID=T6W7HYUETC4M-1407514363-79408</Url>
      <Description>T6W7HYUETC4M-1407514363-79408</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1DDA231C-8A21-4095-92F6-C76ACEDD0F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acb442-bfc7-44df-9acc-2a4df8c8cb38"/>
    <ds:schemaRef ds:uri="e57c56eb-a1f0-4979-a931-b899a3a709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945E112-BA1C-460B-B5D6-78E6AB7675FF}">
  <ds:schemaRefs>
    <ds:schemaRef ds:uri="http://schemas.microsoft.com/sharepoint/v3/contenttype/forms"/>
  </ds:schemaRefs>
</ds:datastoreItem>
</file>

<file path=customXml/itemProps3.xml><?xml version="1.0" encoding="utf-8"?>
<ds:datastoreItem xmlns:ds="http://schemas.openxmlformats.org/officeDocument/2006/customXml" ds:itemID="{820979E3-3BC3-4568-9134-039CDB5C133C}">
  <ds:schemaRefs>
    <ds:schemaRef ds:uri="e57c56eb-a1f0-4979-a931-b899a3a709e4"/>
    <ds:schemaRef ds:uri="http://schemas.microsoft.com/office/2006/documentManagement/types"/>
    <ds:schemaRef ds:uri="http://schemas.microsoft.com/office/infopath/2007/PartnerControls"/>
    <ds:schemaRef ds:uri="http://purl.org/dc/terms/"/>
    <ds:schemaRef ds:uri="http://www.w3.org/XML/1998/namespace"/>
    <ds:schemaRef ds:uri="http://purl.org/dc/dcmitype/"/>
    <ds:schemaRef ds:uri="http://purl.org/dc/elements/1.1/"/>
    <ds:schemaRef ds:uri="http://schemas.openxmlformats.org/package/2006/metadata/core-properties"/>
    <ds:schemaRef ds:uri="bdacb442-bfc7-44df-9acc-2a4df8c8cb38"/>
    <ds:schemaRef ds:uri="http://schemas.microsoft.com/office/2006/metadata/properties"/>
  </ds:schemaRefs>
</ds:datastoreItem>
</file>

<file path=customXml/itemProps4.xml><?xml version="1.0" encoding="utf-8"?>
<ds:datastoreItem xmlns:ds="http://schemas.openxmlformats.org/officeDocument/2006/customXml" ds:itemID="{436ACE6F-F98F-48F0-A8B8-394A41C7107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1049</TotalTime>
  <Words>12633</Words>
  <Application>Microsoft Office PowerPoint</Application>
  <PresentationFormat>On-screen Show (4:3)</PresentationFormat>
  <Paragraphs>1027</Paragraphs>
  <Slides>82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82</vt:i4>
      </vt:variant>
    </vt:vector>
  </HeadingPairs>
  <TitlesOfParts>
    <vt:vector size="88" baseType="lpstr">
      <vt:lpstr>Arial</vt:lpstr>
      <vt:lpstr>Calibri</vt:lpstr>
      <vt:lpstr>Calibri Light</vt:lpstr>
      <vt:lpstr>Courier New</vt:lpstr>
      <vt:lpstr>Symbol</vt:lpstr>
      <vt:lpstr>Office Theme</vt:lpstr>
      <vt:lpstr>PowerPoint Presentation</vt:lpstr>
      <vt:lpstr>About </vt:lpstr>
      <vt:lpstr>What would you like to know? </vt:lpstr>
      <vt:lpstr>What would you like to know? </vt:lpstr>
      <vt:lpstr>What would you like to know? </vt:lpstr>
      <vt:lpstr>What would you like to know? </vt:lpstr>
      <vt:lpstr>What would you like to know? </vt:lpstr>
      <vt:lpstr>What would you like to know? </vt:lpstr>
      <vt:lpstr>At a glance…</vt:lpstr>
      <vt:lpstr>PowerPoint Presentation</vt:lpstr>
      <vt:lpstr>PowerPoint Presentation</vt:lpstr>
      <vt:lpstr>Buckinghamshire’s labour market and skills challenges (2)</vt:lpstr>
      <vt:lpstr>Section 1: About the economy</vt:lpstr>
      <vt:lpstr>What kind of economy does Buckinghamshire have?  </vt:lpstr>
      <vt:lpstr>What kind of economy does Buckinghamshire have? </vt:lpstr>
      <vt:lpstr>What are Buckinghamshire’s largest sectors? (in terms of employment)</vt:lpstr>
      <vt:lpstr>What are Buckinghamshire’s largest sectors? (in terms of employment)</vt:lpstr>
      <vt:lpstr>What are Buckinghamshire’s sector specialisms? </vt:lpstr>
      <vt:lpstr>What are Buckinghamshire’s sector specialisms? </vt:lpstr>
      <vt:lpstr>Which sectors are predicted to create the most jobs in Buckinghamshire over the next 10 years?  </vt:lpstr>
      <vt:lpstr>How many people work in Buckinghamshire’s key sectors? </vt:lpstr>
      <vt:lpstr>Which sectors face continued Covid-19 related disruption? </vt:lpstr>
      <vt:lpstr>Who are Buckinghamshire’s biggest employers? </vt:lpstr>
      <vt:lpstr>How many people commute into and out of the county for work? </vt:lpstr>
      <vt:lpstr>What is the occupational profile of the Buckinghamshire workforce? </vt:lpstr>
      <vt:lpstr>What are the occupations of Buckinghamshire residents? </vt:lpstr>
      <vt:lpstr>What are Buckinghamshire’s occupational specialisms? </vt:lpstr>
      <vt:lpstr>What are the occupations of Buckinghamshire’s self-employed workforce?  </vt:lpstr>
      <vt:lpstr>Section 2: About the labour market </vt:lpstr>
      <vt:lpstr>What levels of economic activity and inactivity are there within Buckinghamshire? </vt:lpstr>
      <vt:lpstr>How has Covid-19 affected unemployment in Buckinghamshire? </vt:lpstr>
      <vt:lpstr>How has unemployment in Buckinghamshire changed over time? </vt:lpstr>
      <vt:lpstr>How many people in Buckinghamshire are claiming unemployment related benefits? </vt:lpstr>
      <vt:lpstr>How many people in Buckinghamshire are claiming unemployment related benefits? </vt:lpstr>
      <vt:lpstr>How does Buckinghamshire’s Claimant Count rate compare to other areas? </vt:lpstr>
      <vt:lpstr>Which areas have seen the biggest increases in Claimant Count rates since the onset of the pandemic? </vt:lpstr>
      <vt:lpstr>How does the Claimant Count rate vary within Buckinghamshire and by age? </vt:lpstr>
      <vt:lpstr>In October 2021 13 Buckinghamshire wards had ‘higher than national average’ claimant count rates.   There are three clusters with high claimant count rates in Bucks. All are in urban areas. The largest geographic cluster is in High Wycombe.</vt:lpstr>
      <vt:lpstr>What is the historic Claimant Count trend? </vt:lpstr>
      <vt:lpstr>What have been the flows of people onto and off the Claimant Count?</vt:lpstr>
      <vt:lpstr>To what extent has productivity been growing in Buckinghamshire in recent years? </vt:lpstr>
      <vt:lpstr>To what extent have wages been growing in Buckinghamshire in recent years?  </vt:lpstr>
      <vt:lpstr>What is Buckinghamshire’s demographic profile? </vt:lpstr>
      <vt:lpstr>What is Buckinghamshire’s demographic profile? </vt:lpstr>
      <vt:lpstr>To what extent is there deprivation within Buckinghamshire? </vt:lpstr>
      <vt:lpstr>Section 3: Skills supply </vt:lpstr>
      <vt:lpstr>How qualified is the local labour pool? </vt:lpstr>
      <vt:lpstr>Who are Buckinghamshire’s main providers of education and training?  </vt:lpstr>
      <vt:lpstr>Who are Buckinghamshire’s main providers of education and training?  </vt:lpstr>
      <vt:lpstr>What do young people in Buckinghamshire do after Year 11, or after 16-18 education? </vt:lpstr>
      <vt:lpstr>What do young people in Buckinghamshire do after Year 11, or after 16-18 education? </vt:lpstr>
      <vt:lpstr>What are Buckinghamshire’s apprenticeship take-up levels? </vt:lpstr>
      <vt:lpstr>Who is undertaking Apprenticeships in Buckinghamshire? At what level? And has this changed in recent years? </vt:lpstr>
      <vt:lpstr>How have apprenticeship reforms and the Covid-19 pandemic affected the take-up of apprenticeships in Buckinghamshire? </vt:lpstr>
      <vt:lpstr>What subjects have been studied by those graduating from Buckinghamshire’s Higher Education Institutions? </vt:lpstr>
      <vt:lpstr>PowerPoint Presentation</vt:lpstr>
      <vt:lpstr>PowerPoint Presentation</vt:lpstr>
      <vt:lpstr>PowerPoint Presentation</vt:lpstr>
      <vt:lpstr>PowerPoint Presentation</vt:lpstr>
      <vt:lpstr>Section 4: Skills demand</vt:lpstr>
      <vt:lpstr>How can demand for skills be measured? </vt:lpstr>
      <vt:lpstr>What types of jobs are in greatest demand in Buckinghamshire?</vt:lpstr>
      <vt:lpstr>What types of jobs are in greatest demand in Buckinghamshire? </vt:lpstr>
      <vt:lpstr>How did Covid-19 affect the job market? </vt:lpstr>
      <vt:lpstr>How did Covid-19 affect the job market? </vt:lpstr>
      <vt:lpstr>How did Covid-19 affect the job market? And will there be any long-lasting changes? </vt:lpstr>
      <vt:lpstr>Which sectors are predicted to create the most jobs in Buckinghamshire over the next 10 years?  </vt:lpstr>
      <vt:lpstr>What skills need developing in Buckinghamshire?  </vt:lpstr>
      <vt:lpstr>What is the demand for digital skills within Buckinghamshire? </vt:lpstr>
      <vt:lpstr>PowerPoint Presentation</vt:lpstr>
      <vt:lpstr>What other occupations have been identified by employers locally as being in particularly high demand or being difficult to recruit into?  </vt:lpstr>
      <vt:lpstr>What specific skills have been reported by Buckinghamshire employers as being difficult to source or requiring focus due to anticipated future demand? (1 of 2)</vt:lpstr>
      <vt:lpstr>What specific skills have been reported by Buckinghamshire employers as being difficult to source or requiring focus due to anticipated future demand? (2 of 2)</vt:lpstr>
      <vt:lpstr>What training do Buckinghamshire employers find most valuable? </vt:lpstr>
      <vt:lpstr>Section 5: The extent of skills mismatches within Buckinghamshire</vt:lpstr>
      <vt:lpstr>To what extent do Buckinghamshire employers struggle to fill vacancies, and why? </vt:lpstr>
      <vt:lpstr>To what extent are there skills mismatches within the existing workforce? </vt:lpstr>
      <vt:lpstr>Annex</vt:lpstr>
      <vt:lpstr>How is this analysis being used? </vt:lpstr>
      <vt:lpstr>Definitions</vt:lpstr>
      <vt:lpstr>Standard Industrial Classification codes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 Thompson</dc:creator>
  <cp:lastModifiedBy>Caroline Hargrave</cp:lastModifiedBy>
  <cp:revision>2</cp:revision>
  <dcterms:created xsi:type="dcterms:W3CDTF">2020-01-06T14:48:21Z</dcterms:created>
  <dcterms:modified xsi:type="dcterms:W3CDTF">2022-02-06T14:39:36Z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0x010100DBCA82913DEA0148AC94C8BCBF1D7BBE</vt:lpwstr>
  </property>
  <property fmtid="{D5CDD505-2E9C-101B-9397-08002B2CF9AE}" pid="3" name="_dlc_DocIdItemGuid">
    <vt:lpwstr>243ec86d-16a5-4839-a4d1-bdc67f82f724</vt:lpwstr>
  </property>
</Properties>
</file>