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72" r:id="rId6"/>
    <p:sldId id="273" r:id="rId7"/>
    <p:sldId id="280" r:id="rId8"/>
    <p:sldId id="281" r:id="rId9"/>
    <p:sldId id="297" r:id="rId10"/>
    <p:sldId id="301" r:id="rId11"/>
    <p:sldId id="282" r:id="rId12"/>
    <p:sldId id="283" r:id="rId13"/>
    <p:sldId id="284" r:id="rId14"/>
    <p:sldId id="285" r:id="rId15"/>
    <p:sldId id="288" r:id="rId16"/>
    <p:sldId id="290" r:id="rId17"/>
    <p:sldId id="295" r:id="rId18"/>
    <p:sldId id="292" r:id="rId19"/>
    <p:sldId id="302" r:id="rId20"/>
    <p:sldId id="304" r:id="rId21"/>
    <p:sldId id="287"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87A53-827D-6B15-F565-C9B1DFE6E68E}" name="James Moorhouse" initials="JM" userId="S::James.Moorhouse@btvlep.co.uk::52c77cd9-d034-4c34-a84a-9452b75c1451" providerId="AD"/>
  <p188:author id="{9296ADD5-9245-1314-2277-9FFE3E916FFD}" name="Caroline Hargrave" initials="CH" userId="S::Caroline.Perkins@buckslep.co.uk::b8f2e569-4c81-4f9d-96cf-9b35a10b63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erkins" initials="CP" lastIdx="4" clrIdx="0">
    <p:extLst>
      <p:ext uri="{19B8F6BF-5375-455C-9EA6-DF929625EA0E}">
        <p15:presenceInfo xmlns:p15="http://schemas.microsoft.com/office/powerpoint/2012/main" userId="S::Caroline.Perkins@buckslep.co.uk::b8f2e569-4c81-4f9d-96cf-9b35a10b6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65"/>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argrave" userId="b8f2e569-4c81-4f9d-96cf-9b35a10b6345" providerId="ADAL" clId="{E68F7E97-A388-43AD-9426-30F0ED4BD955}"/>
    <pc:docChg chg="undo custSel modSld">
      <pc:chgData name="Caroline Hargrave" userId="b8f2e569-4c81-4f9d-96cf-9b35a10b6345" providerId="ADAL" clId="{E68F7E97-A388-43AD-9426-30F0ED4BD955}" dt="2022-01-05T11:58:13.454" v="187" actId="20577"/>
      <pc:docMkLst>
        <pc:docMk/>
      </pc:docMkLst>
      <pc:sldChg chg="modSp mod">
        <pc:chgData name="Caroline Hargrave" userId="b8f2e569-4c81-4f9d-96cf-9b35a10b6345" providerId="ADAL" clId="{E68F7E97-A388-43AD-9426-30F0ED4BD955}" dt="2022-01-05T11:52:51.358" v="53" actId="20577"/>
        <pc:sldMkLst>
          <pc:docMk/>
          <pc:sldMk cId="1826176056" sldId="273"/>
        </pc:sldMkLst>
        <pc:spChg chg="mod">
          <ac:chgData name="Caroline Hargrave" userId="b8f2e569-4c81-4f9d-96cf-9b35a10b6345" providerId="ADAL" clId="{E68F7E97-A388-43AD-9426-30F0ED4BD955}" dt="2022-01-05T11:52:51.358" v="53" actId="20577"/>
          <ac:spMkLst>
            <pc:docMk/>
            <pc:sldMk cId="1826176056" sldId="273"/>
            <ac:spMk id="5" creationId="{93FBB637-0CDA-4FEF-9B3D-2E0DC3DF05FA}"/>
          </ac:spMkLst>
        </pc:spChg>
      </pc:sldChg>
      <pc:sldChg chg="modSp mod">
        <pc:chgData name="Caroline Hargrave" userId="b8f2e569-4c81-4f9d-96cf-9b35a10b6345" providerId="ADAL" clId="{E68F7E97-A388-43AD-9426-30F0ED4BD955}" dt="2022-01-05T11:52:24.722" v="52" actId="20577"/>
        <pc:sldMkLst>
          <pc:docMk/>
          <pc:sldMk cId="1166233878" sldId="281"/>
        </pc:sldMkLst>
        <pc:spChg chg="mod">
          <ac:chgData name="Caroline Hargrave" userId="b8f2e569-4c81-4f9d-96cf-9b35a10b6345" providerId="ADAL" clId="{E68F7E97-A388-43AD-9426-30F0ED4BD955}" dt="2022-01-05T11:52:24.722" v="52" actId="20577"/>
          <ac:spMkLst>
            <pc:docMk/>
            <pc:sldMk cId="1166233878" sldId="281"/>
            <ac:spMk id="20" creationId="{5E809E76-2C5A-413A-B877-E3B49479B3F6}"/>
          </ac:spMkLst>
        </pc:spChg>
      </pc:sldChg>
      <pc:sldChg chg="modSp mod">
        <pc:chgData name="Caroline Hargrave" userId="b8f2e569-4c81-4f9d-96cf-9b35a10b6345" providerId="ADAL" clId="{E68F7E97-A388-43AD-9426-30F0ED4BD955}" dt="2022-01-05T11:53:42.991" v="68" actId="20577"/>
        <pc:sldMkLst>
          <pc:docMk/>
          <pc:sldMk cId="392492362" sldId="282"/>
        </pc:sldMkLst>
        <pc:spChg chg="mod">
          <ac:chgData name="Caroline Hargrave" userId="b8f2e569-4c81-4f9d-96cf-9b35a10b6345" providerId="ADAL" clId="{E68F7E97-A388-43AD-9426-30F0ED4BD955}" dt="2022-01-05T11:53:42.991" v="68" actId="20577"/>
          <ac:spMkLst>
            <pc:docMk/>
            <pc:sldMk cId="392492362" sldId="282"/>
            <ac:spMk id="3" creationId="{E7D464B8-38D8-4E45-A3F7-26517B02ABA3}"/>
          </ac:spMkLst>
        </pc:spChg>
      </pc:sldChg>
      <pc:sldChg chg="modSp mod">
        <pc:chgData name="Caroline Hargrave" userId="b8f2e569-4c81-4f9d-96cf-9b35a10b6345" providerId="ADAL" clId="{E68F7E97-A388-43AD-9426-30F0ED4BD955}" dt="2022-01-05T11:55:23.596" v="94" actId="20577"/>
        <pc:sldMkLst>
          <pc:docMk/>
          <pc:sldMk cId="225636266" sldId="285"/>
        </pc:sldMkLst>
        <pc:spChg chg="mod">
          <ac:chgData name="Caroline Hargrave" userId="b8f2e569-4c81-4f9d-96cf-9b35a10b6345" providerId="ADAL" clId="{E68F7E97-A388-43AD-9426-30F0ED4BD955}" dt="2022-01-05T11:55:02.474" v="89" actId="20577"/>
          <ac:spMkLst>
            <pc:docMk/>
            <pc:sldMk cId="225636266" sldId="285"/>
            <ac:spMk id="2" creationId="{60425E93-3D64-431A-A806-BE566B645E97}"/>
          </ac:spMkLst>
        </pc:spChg>
        <pc:spChg chg="mod">
          <ac:chgData name="Caroline Hargrave" userId="b8f2e569-4c81-4f9d-96cf-9b35a10b6345" providerId="ADAL" clId="{E68F7E97-A388-43AD-9426-30F0ED4BD955}" dt="2022-01-05T11:55:23.596" v="94" actId="20577"/>
          <ac:spMkLst>
            <pc:docMk/>
            <pc:sldMk cId="225636266" sldId="285"/>
            <ac:spMk id="3" creationId="{04377784-6FD5-4C30-AD4D-CA3E6B9BC672}"/>
          </ac:spMkLst>
        </pc:spChg>
      </pc:sldChg>
      <pc:sldChg chg="modSp mod">
        <pc:chgData name="Caroline Hargrave" userId="b8f2e569-4c81-4f9d-96cf-9b35a10b6345" providerId="ADAL" clId="{E68F7E97-A388-43AD-9426-30F0ED4BD955}" dt="2022-01-05T11:58:13.454" v="187" actId="20577"/>
        <pc:sldMkLst>
          <pc:docMk/>
          <pc:sldMk cId="1194930693" sldId="287"/>
        </pc:sldMkLst>
        <pc:spChg chg="mod">
          <ac:chgData name="Caroline Hargrave" userId="b8f2e569-4c81-4f9d-96cf-9b35a10b6345" providerId="ADAL" clId="{E68F7E97-A388-43AD-9426-30F0ED4BD955}" dt="2022-01-05T11:58:13.454" v="187" actId="20577"/>
          <ac:spMkLst>
            <pc:docMk/>
            <pc:sldMk cId="1194930693" sldId="287"/>
            <ac:spMk id="3" creationId="{48DB83F3-3ED7-415B-A88B-C6AED61D735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rolinePerkins\Downloads\nomis_2021_12_08_15123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Data!$B$81</c:f>
              <c:strCache>
                <c:ptCount val="1"/>
                <c:pt idx="0">
                  <c:v>Oakridge and Castlefield</c:v>
                </c:pt>
              </c:strCache>
            </c:strRef>
          </c:tx>
          <c:spPr>
            <a:solidFill>
              <a:srgbClr val="006965"/>
            </a:solidFill>
            <a:ln>
              <a:noFill/>
            </a:ln>
            <a:effectLst/>
          </c:spPr>
          <c:invertIfNegative val="0"/>
          <c:cat>
            <c:strRef>
              <c:f>Data!$C$80:$J$80</c:f>
              <c:strCache>
                <c:ptCount val="8"/>
                <c:pt idx="0">
                  <c:v>Aged 18-24</c:v>
                </c:pt>
                <c:pt idx="1">
                  <c:v>Aged 25-29</c:v>
                </c:pt>
                <c:pt idx="2">
                  <c:v>Aged 30-34</c:v>
                </c:pt>
                <c:pt idx="3">
                  <c:v>Aged 35-39</c:v>
                </c:pt>
                <c:pt idx="4">
                  <c:v>Aged 40-44</c:v>
                </c:pt>
                <c:pt idx="5">
                  <c:v>Aged 45-49</c:v>
                </c:pt>
                <c:pt idx="6">
                  <c:v>Aged 50-54</c:v>
                </c:pt>
                <c:pt idx="7">
                  <c:v>Aged 55 +</c:v>
                </c:pt>
              </c:strCache>
            </c:strRef>
          </c:cat>
          <c:val>
            <c:numRef>
              <c:f>Data!$C$81:$J$81</c:f>
              <c:numCache>
                <c:formatCode>0%</c:formatCode>
                <c:ptCount val="8"/>
                <c:pt idx="0">
                  <c:v>0.12903225806451613</c:v>
                </c:pt>
                <c:pt idx="1">
                  <c:v>0.11290322580645161</c:v>
                </c:pt>
                <c:pt idx="2">
                  <c:v>0.14516129032258066</c:v>
                </c:pt>
                <c:pt idx="3">
                  <c:v>0.14516129032258066</c:v>
                </c:pt>
                <c:pt idx="4">
                  <c:v>0.14516129032258066</c:v>
                </c:pt>
                <c:pt idx="5">
                  <c:v>0.11290322580645161</c:v>
                </c:pt>
                <c:pt idx="6">
                  <c:v>8.8709677419354843E-2</c:v>
                </c:pt>
                <c:pt idx="7">
                  <c:v>5.6451612903225805E-2</c:v>
                </c:pt>
              </c:numCache>
            </c:numRef>
          </c:val>
          <c:extLst>
            <c:ext xmlns:c16="http://schemas.microsoft.com/office/drawing/2014/chart" uri="{C3380CC4-5D6E-409C-BE32-E72D297353CC}">
              <c16:uniqueId val="{00000000-6B31-416F-AA39-E362375EC695}"/>
            </c:ext>
          </c:extLst>
        </c:ser>
        <c:ser>
          <c:idx val="1"/>
          <c:order val="1"/>
          <c:tx>
            <c:strRef>
              <c:f>Data!$B$82</c:f>
              <c:strCache>
                <c:ptCount val="1"/>
                <c:pt idx="0">
                  <c:v>13 wards with highest claimant count rate</c:v>
                </c:pt>
              </c:strCache>
            </c:strRef>
          </c:tx>
          <c:spPr>
            <a:solidFill>
              <a:schemeClr val="accent5">
                <a:lumMod val="40000"/>
                <a:lumOff val="60000"/>
              </a:schemeClr>
            </a:solidFill>
            <a:ln>
              <a:noFill/>
            </a:ln>
            <a:effectLst/>
          </c:spPr>
          <c:invertIfNegative val="0"/>
          <c:cat>
            <c:strRef>
              <c:f>Data!$C$80:$J$80</c:f>
              <c:strCache>
                <c:ptCount val="8"/>
                <c:pt idx="0">
                  <c:v>Aged 18-24</c:v>
                </c:pt>
                <c:pt idx="1">
                  <c:v>Aged 25-29</c:v>
                </c:pt>
                <c:pt idx="2">
                  <c:v>Aged 30-34</c:v>
                </c:pt>
                <c:pt idx="3">
                  <c:v>Aged 35-39</c:v>
                </c:pt>
                <c:pt idx="4">
                  <c:v>Aged 40-44</c:v>
                </c:pt>
                <c:pt idx="5">
                  <c:v>Aged 45-49</c:v>
                </c:pt>
                <c:pt idx="6">
                  <c:v>Aged 50-54</c:v>
                </c:pt>
                <c:pt idx="7">
                  <c:v>Aged 55 +</c:v>
                </c:pt>
              </c:strCache>
            </c:strRef>
          </c:cat>
          <c:val>
            <c:numRef>
              <c:f>Data!$C$82:$J$82</c:f>
              <c:numCache>
                <c:formatCode>0%</c:formatCode>
                <c:ptCount val="8"/>
                <c:pt idx="0">
                  <c:v>0.14788732394366197</c:v>
                </c:pt>
                <c:pt idx="1">
                  <c:v>0.12253521126760564</c:v>
                </c:pt>
                <c:pt idx="2">
                  <c:v>0.13661971830985917</c:v>
                </c:pt>
                <c:pt idx="3">
                  <c:v>0.13239436619718309</c:v>
                </c:pt>
                <c:pt idx="4">
                  <c:v>0.12112676056338029</c:v>
                </c:pt>
                <c:pt idx="5">
                  <c:v>9.154929577464789E-2</c:v>
                </c:pt>
                <c:pt idx="6">
                  <c:v>9.295774647887324E-2</c:v>
                </c:pt>
                <c:pt idx="7">
                  <c:v>7.464788732394366E-2</c:v>
                </c:pt>
              </c:numCache>
            </c:numRef>
          </c:val>
          <c:extLst>
            <c:ext xmlns:c16="http://schemas.microsoft.com/office/drawing/2014/chart" uri="{C3380CC4-5D6E-409C-BE32-E72D297353CC}">
              <c16:uniqueId val="{00000001-6B31-416F-AA39-E362375EC695}"/>
            </c:ext>
          </c:extLst>
        </c:ser>
        <c:ser>
          <c:idx val="2"/>
          <c:order val="2"/>
          <c:tx>
            <c:strRef>
              <c:f>Data!$B$83</c:f>
              <c:strCache>
                <c:ptCount val="1"/>
                <c:pt idx="0">
                  <c:v>Buckinghamshire</c:v>
                </c:pt>
              </c:strCache>
            </c:strRef>
          </c:tx>
          <c:spPr>
            <a:solidFill>
              <a:schemeClr val="accent3"/>
            </a:solidFill>
            <a:ln>
              <a:noFill/>
            </a:ln>
            <a:effectLst/>
          </c:spPr>
          <c:invertIfNegative val="0"/>
          <c:cat>
            <c:strRef>
              <c:f>Data!$C$80:$J$80</c:f>
              <c:strCache>
                <c:ptCount val="8"/>
                <c:pt idx="0">
                  <c:v>Aged 18-24</c:v>
                </c:pt>
                <c:pt idx="1">
                  <c:v>Aged 25-29</c:v>
                </c:pt>
                <c:pt idx="2">
                  <c:v>Aged 30-34</c:v>
                </c:pt>
                <c:pt idx="3">
                  <c:v>Aged 35-39</c:v>
                </c:pt>
                <c:pt idx="4">
                  <c:v>Aged 40-44</c:v>
                </c:pt>
                <c:pt idx="5">
                  <c:v>Aged 45-49</c:v>
                </c:pt>
                <c:pt idx="6">
                  <c:v>Aged 50-54</c:v>
                </c:pt>
                <c:pt idx="7">
                  <c:v>Aged 55 +</c:v>
                </c:pt>
              </c:strCache>
            </c:strRef>
          </c:cat>
          <c:val>
            <c:numRef>
              <c:f>Data!$C$83:$J$83</c:f>
              <c:numCache>
                <c:formatCode>0%</c:formatCode>
                <c:ptCount val="8"/>
                <c:pt idx="0">
                  <c:v>0.1475702184574231</c:v>
                </c:pt>
                <c:pt idx="1">
                  <c:v>0.12527864467231387</c:v>
                </c:pt>
                <c:pt idx="2">
                  <c:v>0.13196611680784665</c:v>
                </c:pt>
                <c:pt idx="3">
                  <c:v>0.12394115024520731</c:v>
                </c:pt>
                <c:pt idx="4">
                  <c:v>0.11279536335265269</c:v>
                </c:pt>
                <c:pt idx="5">
                  <c:v>9.1841283994650025E-2</c:v>
                </c:pt>
                <c:pt idx="6">
                  <c:v>9.5853767275969684E-2</c:v>
                </c:pt>
                <c:pt idx="7">
                  <c:v>8.2924654480606333E-2</c:v>
                </c:pt>
              </c:numCache>
            </c:numRef>
          </c:val>
          <c:extLst>
            <c:ext xmlns:c16="http://schemas.microsoft.com/office/drawing/2014/chart" uri="{C3380CC4-5D6E-409C-BE32-E72D297353CC}">
              <c16:uniqueId val="{00000002-6B31-416F-AA39-E362375EC695}"/>
            </c:ext>
          </c:extLst>
        </c:ser>
        <c:dLbls>
          <c:showLegendKey val="0"/>
          <c:showVal val="0"/>
          <c:showCatName val="0"/>
          <c:showSerName val="0"/>
          <c:showPercent val="0"/>
          <c:showBubbleSize val="0"/>
        </c:dLbls>
        <c:gapWidth val="219"/>
        <c:overlap val="-27"/>
        <c:axId val="2091190528"/>
        <c:axId val="2091175552"/>
      </c:barChart>
      <c:catAx>
        <c:axId val="20911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1175552"/>
        <c:crosses val="autoZero"/>
        <c:auto val="1"/>
        <c:lblAlgn val="ctr"/>
        <c:lblOffset val="100"/>
        <c:noMultiLvlLbl val="0"/>
      </c:catAx>
      <c:valAx>
        <c:axId val="2091175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119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Data!$H$40</c:f>
              <c:strCache>
                <c:ptCount val="1"/>
                <c:pt idx="0">
                  <c:v>Male</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Data!$I$39:$K$39</c:f>
              <c:strCache>
                <c:ptCount val="3"/>
                <c:pt idx="0">
                  <c:v>Oakridge and Castlefield</c:v>
                </c:pt>
                <c:pt idx="1">
                  <c:v>13 high claimant rate wards</c:v>
                </c:pt>
                <c:pt idx="2">
                  <c:v>Buckinghamshire</c:v>
                </c:pt>
              </c:strCache>
            </c:strRef>
          </c:cat>
          <c:val>
            <c:numRef>
              <c:f>Data!$I$40:$K$40</c:f>
              <c:numCache>
                <c:formatCode>0%</c:formatCode>
                <c:ptCount val="3"/>
                <c:pt idx="0">
                  <c:v>0.63</c:v>
                </c:pt>
                <c:pt idx="1">
                  <c:v>0.59</c:v>
                </c:pt>
                <c:pt idx="2">
                  <c:v>0.56000000000000005</c:v>
                </c:pt>
              </c:numCache>
            </c:numRef>
          </c:val>
          <c:extLst>
            <c:ext xmlns:c16="http://schemas.microsoft.com/office/drawing/2014/chart" uri="{C3380CC4-5D6E-409C-BE32-E72D297353CC}">
              <c16:uniqueId val="{00000000-9670-42C1-B4B8-45EACF98DCDA}"/>
            </c:ext>
          </c:extLst>
        </c:ser>
        <c:ser>
          <c:idx val="1"/>
          <c:order val="1"/>
          <c:tx>
            <c:strRef>
              <c:f>Data!$H$41</c:f>
              <c:strCache>
                <c:ptCount val="1"/>
                <c:pt idx="0">
                  <c:v>Female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Data!$I$39:$K$39</c:f>
              <c:strCache>
                <c:ptCount val="3"/>
                <c:pt idx="0">
                  <c:v>Oakridge and Castlefield</c:v>
                </c:pt>
                <c:pt idx="1">
                  <c:v>13 high claimant rate wards</c:v>
                </c:pt>
                <c:pt idx="2">
                  <c:v>Buckinghamshire</c:v>
                </c:pt>
              </c:strCache>
            </c:strRef>
          </c:cat>
          <c:val>
            <c:numRef>
              <c:f>Data!$I$41:$K$41</c:f>
              <c:numCache>
                <c:formatCode>0%</c:formatCode>
                <c:ptCount val="3"/>
                <c:pt idx="0">
                  <c:v>0.37</c:v>
                </c:pt>
                <c:pt idx="1">
                  <c:v>0.41</c:v>
                </c:pt>
                <c:pt idx="2">
                  <c:v>0.44</c:v>
                </c:pt>
              </c:numCache>
            </c:numRef>
          </c:val>
          <c:extLst>
            <c:ext xmlns:c16="http://schemas.microsoft.com/office/drawing/2014/chart" uri="{C3380CC4-5D6E-409C-BE32-E72D297353CC}">
              <c16:uniqueId val="{00000001-9670-42C1-B4B8-45EACF98DCDA}"/>
            </c:ext>
          </c:extLst>
        </c:ser>
        <c:dLbls>
          <c:showLegendKey val="0"/>
          <c:showVal val="0"/>
          <c:showCatName val="0"/>
          <c:showSerName val="0"/>
          <c:showPercent val="0"/>
          <c:showBubbleSize val="0"/>
        </c:dLbls>
        <c:gapWidth val="219"/>
        <c:overlap val="-27"/>
        <c:axId val="2097825968"/>
        <c:axId val="2097819312"/>
      </c:barChart>
      <c:catAx>
        <c:axId val="209782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7819312"/>
        <c:crosses val="autoZero"/>
        <c:auto val="1"/>
        <c:lblAlgn val="ctr"/>
        <c:lblOffset val="100"/>
        <c:noMultiLvlLbl val="0"/>
      </c:catAx>
      <c:valAx>
        <c:axId val="2097819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782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Data!$D$29</c:f>
              <c:strCache>
                <c:ptCount val="1"/>
                <c:pt idx="0">
                  <c:v>Oakridge and Castlefield</c:v>
                </c:pt>
              </c:strCache>
            </c:strRef>
          </c:tx>
          <c:spPr>
            <a:solidFill>
              <a:srgbClr val="006965"/>
            </a:solidFill>
            <a:ln>
              <a:noFill/>
            </a:ln>
            <a:effectLst/>
          </c:spPr>
          <c:invertIfNegative val="0"/>
          <c:cat>
            <c:strRef>
              <c:f>Data!$C$30:$C$38</c:f>
              <c:strCache>
                <c:ptCount val="9"/>
                <c:pt idx="0">
                  <c:v>Aged 18 to 24</c:v>
                </c:pt>
                <c:pt idx="1">
                  <c:v>Aged 25-29</c:v>
                </c:pt>
                <c:pt idx="2">
                  <c:v>Aged 30-34</c:v>
                </c:pt>
                <c:pt idx="3">
                  <c:v>Aged 35-39</c:v>
                </c:pt>
                <c:pt idx="4">
                  <c:v>Aged 40-44</c:v>
                </c:pt>
                <c:pt idx="5">
                  <c:v>Aged 45-49</c:v>
                </c:pt>
                <c:pt idx="6">
                  <c:v>Aged 50-54</c:v>
                </c:pt>
                <c:pt idx="7">
                  <c:v>Aged 55-59</c:v>
                </c:pt>
                <c:pt idx="8">
                  <c:v>Aged 60-64</c:v>
                </c:pt>
              </c:strCache>
            </c:strRef>
          </c:cat>
          <c:val>
            <c:numRef>
              <c:f>Data!$D$30:$D$38</c:f>
              <c:numCache>
                <c:formatCode>0%</c:formatCode>
                <c:ptCount val="9"/>
                <c:pt idx="0">
                  <c:v>9.2661306947021238E-2</c:v>
                </c:pt>
                <c:pt idx="1">
                  <c:v>7.6788291074005366E-2</c:v>
                </c:pt>
                <c:pt idx="2">
                  <c:v>8.5034013605442174E-2</c:v>
                </c:pt>
                <c:pt idx="3">
                  <c:v>9.2867450010307148E-2</c:v>
                </c:pt>
                <c:pt idx="4">
                  <c:v>7.7715934858791996E-2</c:v>
                </c:pt>
                <c:pt idx="5">
                  <c:v>6.2770562770562768E-2</c:v>
                </c:pt>
                <c:pt idx="6">
                  <c:v>5.2669552669552672E-2</c:v>
                </c:pt>
                <c:pt idx="7">
                  <c:v>4.4939187796330653E-2</c:v>
                </c:pt>
                <c:pt idx="8">
                  <c:v>3.9270253555967839E-2</c:v>
                </c:pt>
              </c:numCache>
            </c:numRef>
          </c:val>
          <c:extLst>
            <c:ext xmlns:c16="http://schemas.microsoft.com/office/drawing/2014/chart" uri="{C3380CC4-5D6E-409C-BE32-E72D297353CC}">
              <c16:uniqueId val="{00000000-E8B5-4690-92A7-A45ECCF16E1A}"/>
            </c:ext>
          </c:extLst>
        </c:ser>
        <c:ser>
          <c:idx val="1"/>
          <c:order val="1"/>
          <c:tx>
            <c:strRef>
              <c:f>Data!$E$29</c:f>
              <c:strCache>
                <c:ptCount val="1"/>
                <c:pt idx="0">
                  <c:v>13 high claimant rate wards</c:v>
                </c:pt>
              </c:strCache>
            </c:strRef>
          </c:tx>
          <c:spPr>
            <a:solidFill>
              <a:schemeClr val="accent5">
                <a:lumMod val="60000"/>
                <a:lumOff val="40000"/>
              </a:schemeClr>
            </a:solidFill>
            <a:ln>
              <a:noFill/>
            </a:ln>
            <a:effectLst/>
          </c:spPr>
          <c:invertIfNegative val="0"/>
          <c:cat>
            <c:strRef>
              <c:f>Data!$C$30:$C$38</c:f>
              <c:strCache>
                <c:ptCount val="9"/>
                <c:pt idx="0">
                  <c:v>Aged 18 to 24</c:v>
                </c:pt>
                <c:pt idx="1">
                  <c:v>Aged 25-29</c:v>
                </c:pt>
                <c:pt idx="2">
                  <c:v>Aged 30-34</c:v>
                </c:pt>
                <c:pt idx="3">
                  <c:v>Aged 35-39</c:v>
                </c:pt>
                <c:pt idx="4">
                  <c:v>Aged 40-44</c:v>
                </c:pt>
                <c:pt idx="5">
                  <c:v>Aged 45-49</c:v>
                </c:pt>
                <c:pt idx="6">
                  <c:v>Aged 50-54</c:v>
                </c:pt>
                <c:pt idx="7">
                  <c:v>Aged 55-59</c:v>
                </c:pt>
                <c:pt idx="8">
                  <c:v>Aged 60-64</c:v>
                </c:pt>
              </c:strCache>
            </c:strRef>
          </c:cat>
          <c:val>
            <c:numRef>
              <c:f>Data!$E$30:$E$38</c:f>
              <c:numCache>
                <c:formatCode>0%</c:formatCode>
                <c:ptCount val="9"/>
                <c:pt idx="0">
                  <c:v>8.2761568138240121E-2</c:v>
                </c:pt>
                <c:pt idx="1">
                  <c:v>7.2377388130385564E-2</c:v>
                </c:pt>
                <c:pt idx="2">
                  <c:v>7.8060387645251458E-2</c:v>
                </c:pt>
                <c:pt idx="3">
                  <c:v>8.1294615011435298E-2</c:v>
                </c:pt>
                <c:pt idx="4">
                  <c:v>7.2053965393767183E-2</c:v>
                </c:pt>
                <c:pt idx="5">
                  <c:v>6.5504654977244905E-2</c:v>
                </c:pt>
                <c:pt idx="6">
                  <c:v>6.4083905098528432E-2</c:v>
                </c:pt>
                <c:pt idx="7">
                  <c:v>5.4265714879756045E-2</c:v>
                </c:pt>
                <c:pt idx="8">
                  <c:v>4.3858433247857327E-2</c:v>
                </c:pt>
              </c:numCache>
            </c:numRef>
          </c:val>
          <c:extLst>
            <c:ext xmlns:c16="http://schemas.microsoft.com/office/drawing/2014/chart" uri="{C3380CC4-5D6E-409C-BE32-E72D297353CC}">
              <c16:uniqueId val="{00000001-E8B5-4690-92A7-A45ECCF16E1A}"/>
            </c:ext>
          </c:extLst>
        </c:ser>
        <c:ser>
          <c:idx val="2"/>
          <c:order val="2"/>
          <c:tx>
            <c:strRef>
              <c:f>Data!$F$29</c:f>
              <c:strCache>
                <c:ptCount val="1"/>
                <c:pt idx="0">
                  <c:v>Buckinghamshire</c:v>
                </c:pt>
              </c:strCache>
            </c:strRef>
          </c:tx>
          <c:spPr>
            <a:solidFill>
              <a:schemeClr val="accent3"/>
            </a:solidFill>
            <a:ln>
              <a:noFill/>
            </a:ln>
            <a:effectLst/>
          </c:spPr>
          <c:invertIfNegative val="0"/>
          <c:cat>
            <c:strRef>
              <c:f>Data!$C$30:$C$38</c:f>
              <c:strCache>
                <c:ptCount val="9"/>
                <c:pt idx="0">
                  <c:v>Aged 18 to 24</c:v>
                </c:pt>
                <c:pt idx="1">
                  <c:v>Aged 25-29</c:v>
                </c:pt>
                <c:pt idx="2">
                  <c:v>Aged 30-34</c:v>
                </c:pt>
                <c:pt idx="3">
                  <c:v>Aged 35-39</c:v>
                </c:pt>
                <c:pt idx="4">
                  <c:v>Aged 40-44</c:v>
                </c:pt>
                <c:pt idx="5">
                  <c:v>Aged 45-49</c:v>
                </c:pt>
                <c:pt idx="6">
                  <c:v>Aged 50-54</c:v>
                </c:pt>
                <c:pt idx="7">
                  <c:v>Aged 55-59</c:v>
                </c:pt>
                <c:pt idx="8">
                  <c:v>Aged 60-64</c:v>
                </c:pt>
              </c:strCache>
            </c:strRef>
          </c:cat>
          <c:val>
            <c:numRef>
              <c:f>Data!$F$30:$F$38</c:f>
              <c:numCache>
                <c:formatCode>0%</c:formatCode>
                <c:ptCount val="9"/>
                <c:pt idx="0">
                  <c:v>6.4007604284721964E-2</c:v>
                </c:pt>
                <c:pt idx="1">
                  <c:v>5.1815157386758307E-2</c:v>
                </c:pt>
                <c:pt idx="2">
                  <c:v>5.6836544437538841E-2</c:v>
                </c:pt>
                <c:pt idx="3">
                  <c:v>6.4279969290388622E-2</c:v>
                </c:pt>
                <c:pt idx="4">
                  <c:v>6.7977918327057366E-2</c:v>
                </c:pt>
                <c:pt idx="5">
                  <c:v>7.1131137352392793E-2</c:v>
                </c:pt>
                <c:pt idx="6">
                  <c:v>7.3768873615325553E-2</c:v>
                </c:pt>
                <c:pt idx="7">
                  <c:v>7.0087376156180312E-2</c:v>
                </c:pt>
                <c:pt idx="8">
                  <c:v>5.7988154864183086E-2</c:v>
                </c:pt>
              </c:numCache>
            </c:numRef>
          </c:val>
          <c:extLst>
            <c:ext xmlns:c16="http://schemas.microsoft.com/office/drawing/2014/chart" uri="{C3380CC4-5D6E-409C-BE32-E72D297353CC}">
              <c16:uniqueId val="{00000002-E8B5-4690-92A7-A45ECCF16E1A}"/>
            </c:ext>
          </c:extLst>
        </c:ser>
        <c:dLbls>
          <c:showLegendKey val="0"/>
          <c:showVal val="0"/>
          <c:showCatName val="0"/>
          <c:showSerName val="0"/>
          <c:showPercent val="0"/>
          <c:showBubbleSize val="0"/>
        </c:dLbls>
        <c:gapWidth val="219"/>
        <c:overlap val="-27"/>
        <c:axId val="1759395280"/>
        <c:axId val="1759418160"/>
      </c:barChart>
      <c:catAx>
        <c:axId val="175939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9418160"/>
        <c:crosses val="autoZero"/>
        <c:auto val="1"/>
        <c:lblAlgn val="ctr"/>
        <c:lblOffset val="100"/>
        <c:noMultiLvlLbl val="0"/>
      </c:catAx>
      <c:valAx>
        <c:axId val="1759418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939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Data!$F$10</c:f>
              <c:strCache>
                <c:ptCount val="1"/>
                <c:pt idx="0">
                  <c:v>BAME </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Data!$G$9:$I$9</c:f>
              <c:strCache>
                <c:ptCount val="3"/>
                <c:pt idx="0">
                  <c:v>Oakridge and Castlefield</c:v>
                </c:pt>
                <c:pt idx="1">
                  <c:v>13 high claimant rate wards</c:v>
                </c:pt>
                <c:pt idx="2">
                  <c:v>Buckinghamshire</c:v>
                </c:pt>
              </c:strCache>
            </c:strRef>
          </c:cat>
          <c:val>
            <c:numRef>
              <c:f>Data!$G$10:$I$10</c:f>
              <c:numCache>
                <c:formatCode>0%</c:formatCode>
                <c:ptCount val="3"/>
                <c:pt idx="0">
                  <c:v>0.64</c:v>
                </c:pt>
                <c:pt idx="1">
                  <c:v>0.35</c:v>
                </c:pt>
                <c:pt idx="2">
                  <c:v>0.14000000000000001</c:v>
                </c:pt>
              </c:numCache>
            </c:numRef>
          </c:val>
          <c:extLst>
            <c:ext xmlns:c16="http://schemas.microsoft.com/office/drawing/2014/chart" uri="{C3380CC4-5D6E-409C-BE32-E72D297353CC}">
              <c16:uniqueId val="{00000000-23EF-4CD7-BA97-69A6FE3E3244}"/>
            </c:ext>
          </c:extLst>
        </c:ser>
        <c:ser>
          <c:idx val="1"/>
          <c:order val="1"/>
          <c:tx>
            <c:strRef>
              <c:f>Data!$F$11</c:f>
              <c:strCache>
                <c:ptCount val="1"/>
                <c:pt idx="0">
                  <c:v>White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Data!$G$9:$I$9</c:f>
              <c:strCache>
                <c:ptCount val="3"/>
                <c:pt idx="0">
                  <c:v>Oakridge and Castlefield</c:v>
                </c:pt>
                <c:pt idx="1">
                  <c:v>13 high claimant rate wards</c:v>
                </c:pt>
                <c:pt idx="2">
                  <c:v>Buckinghamshire</c:v>
                </c:pt>
              </c:strCache>
            </c:strRef>
          </c:cat>
          <c:val>
            <c:numRef>
              <c:f>Data!$G$11:$I$11</c:f>
              <c:numCache>
                <c:formatCode>0%</c:formatCode>
                <c:ptCount val="3"/>
                <c:pt idx="0">
                  <c:v>0.36</c:v>
                </c:pt>
                <c:pt idx="1">
                  <c:v>0.65</c:v>
                </c:pt>
                <c:pt idx="2">
                  <c:v>0.86</c:v>
                </c:pt>
              </c:numCache>
            </c:numRef>
          </c:val>
          <c:extLst>
            <c:ext xmlns:c16="http://schemas.microsoft.com/office/drawing/2014/chart" uri="{C3380CC4-5D6E-409C-BE32-E72D297353CC}">
              <c16:uniqueId val="{00000001-23EF-4CD7-BA97-69A6FE3E3244}"/>
            </c:ext>
          </c:extLst>
        </c:ser>
        <c:dLbls>
          <c:showLegendKey val="0"/>
          <c:showVal val="0"/>
          <c:showCatName val="0"/>
          <c:showSerName val="0"/>
          <c:showPercent val="0"/>
          <c:showBubbleSize val="0"/>
        </c:dLbls>
        <c:gapWidth val="150"/>
        <c:overlap val="100"/>
        <c:axId val="2097816816"/>
        <c:axId val="2097811408"/>
      </c:barChart>
      <c:catAx>
        <c:axId val="209781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7811408"/>
        <c:crosses val="autoZero"/>
        <c:auto val="1"/>
        <c:lblAlgn val="ctr"/>
        <c:lblOffset val="100"/>
        <c:noMultiLvlLbl val="0"/>
      </c:catAx>
      <c:valAx>
        <c:axId val="20978114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781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Data!$I$12</c:f>
              <c:strCache>
                <c:ptCount val="1"/>
                <c:pt idx="0">
                  <c:v>Cannot speak English well (all over 3)</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Data!$J$11:$L$11</c:f>
              <c:strCache>
                <c:ptCount val="3"/>
                <c:pt idx="0">
                  <c:v>Oakridge and Castlefield</c:v>
                </c:pt>
                <c:pt idx="1">
                  <c:v>13 high claimant rate wards</c:v>
                </c:pt>
                <c:pt idx="2">
                  <c:v>Buckinghamshire</c:v>
                </c:pt>
              </c:strCache>
            </c:strRef>
          </c:cat>
          <c:val>
            <c:numRef>
              <c:f>Data!$J$12:$L$12</c:f>
              <c:numCache>
                <c:formatCode>0%</c:formatCode>
                <c:ptCount val="3"/>
                <c:pt idx="0">
                  <c:v>0.1</c:v>
                </c:pt>
                <c:pt idx="1">
                  <c:v>0.04</c:v>
                </c:pt>
                <c:pt idx="2">
                  <c:v>0.01</c:v>
                </c:pt>
              </c:numCache>
            </c:numRef>
          </c:val>
          <c:extLst>
            <c:ext xmlns:c16="http://schemas.microsoft.com/office/drawing/2014/chart" uri="{C3380CC4-5D6E-409C-BE32-E72D297353CC}">
              <c16:uniqueId val="{00000000-8A61-4F67-AE0D-6D8FB828F52E}"/>
            </c:ext>
          </c:extLst>
        </c:ser>
        <c:dLbls>
          <c:showLegendKey val="0"/>
          <c:showVal val="0"/>
          <c:showCatName val="0"/>
          <c:showSerName val="0"/>
          <c:showPercent val="0"/>
          <c:showBubbleSize val="0"/>
        </c:dLbls>
        <c:gapWidth val="182"/>
        <c:axId val="2091184704"/>
        <c:axId val="2091183456"/>
      </c:barChart>
      <c:catAx>
        <c:axId val="209118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1183456"/>
        <c:crosses val="autoZero"/>
        <c:auto val="1"/>
        <c:lblAlgn val="ctr"/>
        <c:lblOffset val="100"/>
        <c:noMultiLvlLbl val="0"/>
      </c:catAx>
      <c:valAx>
        <c:axId val="2091183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1184704"/>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Data!$G$11</c:f>
              <c:strCache>
                <c:ptCount val="1"/>
                <c:pt idx="0">
                  <c:v>No car or van in household</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Data!$H$10:$J$10</c:f>
              <c:strCache>
                <c:ptCount val="3"/>
                <c:pt idx="0">
                  <c:v>Oakridge and Castlefield</c:v>
                </c:pt>
                <c:pt idx="1">
                  <c:v>13 high claimant rate wards</c:v>
                </c:pt>
                <c:pt idx="2">
                  <c:v>Buckinghamshire</c:v>
                </c:pt>
              </c:strCache>
            </c:strRef>
          </c:cat>
          <c:val>
            <c:numRef>
              <c:f>Data!$H$11:$J$11</c:f>
              <c:numCache>
                <c:formatCode>0%</c:formatCode>
                <c:ptCount val="3"/>
                <c:pt idx="0">
                  <c:v>0.28000000000000003</c:v>
                </c:pt>
                <c:pt idx="1">
                  <c:v>0.21</c:v>
                </c:pt>
                <c:pt idx="2">
                  <c:v>0.13</c:v>
                </c:pt>
              </c:numCache>
            </c:numRef>
          </c:val>
          <c:extLst>
            <c:ext xmlns:c16="http://schemas.microsoft.com/office/drawing/2014/chart" uri="{C3380CC4-5D6E-409C-BE32-E72D297353CC}">
              <c16:uniqueId val="{00000000-E23B-4F44-9B49-0E1734F950C2}"/>
            </c:ext>
          </c:extLst>
        </c:ser>
        <c:dLbls>
          <c:showLegendKey val="0"/>
          <c:showVal val="0"/>
          <c:showCatName val="0"/>
          <c:showSerName val="0"/>
          <c:showPercent val="0"/>
          <c:showBubbleSize val="0"/>
        </c:dLbls>
        <c:gapWidth val="182"/>
        <c:axId val="1759372400"/>
        <c:axId val="1759370736"/>
      </c:barChart>
      <c:catAx>
        <c:axId val="1759372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59370736"/>
        <c:crosses val="autoZero"/>
        <c:auto val="1"/>
        <c:lblAlgn val="ctr"/>
        <c:lblOffset val="100"/>
        <c:noMultiLvlLbl val="0"/>
      </c:catAx>
      <c:valAx>
        <c:axId val="17593707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59372400"/>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BBFD-1483-4468-98EB-8E181DC1AA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D15198-EF1F-4C06-BE4E-33860292F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8A5A2A-5B03-4A80-80E2-764747883B71}"/>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5" name="Footer Placeholder 4">
            <a:extLst>
              <a:ext uri="{FF2B5EF4-FFF2-40B4-BE49-F238E27FC236}">
                <a16:creationId xmlns:a16="http://schemas.microsoft.com/office/drawing/2014/main" id="{33BBA9F3-59B1-4E27-BBA5-76722CBAE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884309-0DAF-48A9-BFD6-4AD8957DA69E}"/>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0494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4C35-2193-45C4-862C-D3BE8B9342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BCE147-B130-4CD7-AD08-6E5415E248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90A54-CE0B-44F5-9617-F848ED856B11}"/>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5" name="Footer Placeholder 4">
            <a:extLst>
              <a:ext uri="{FF2B5EF4-FFF2-40B4-BE49-F238E27FC236}">
                <a16:creationId xmlns:a16="http://schemas.microsoft.com/office/drawing/2014/main" id="{68CD68FA-76DF-42B1-A245-8A9D4DB68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E54CC4-FDF1-4F3D-AF6C-2931E036D42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282832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531A5-F538-4CFE-8BFD-28886DC3D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7E7218-5B4D-4BEA-A636-A01E9FDC33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E93B5-7252-4D2C-A198-3D5ECFEC896D}"/>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5" name="Footer Placeholder 4">
            <a:extLst>
              <a:ext uri="{FF2B5EF4-FFF2-40B4-BE49-F238E27FC236}">
                <a16:creationId xmlns:a16="http://schemas.microsoft.com/office/drawing/2014/main" id="{FCBABE5B-5975-4055-BF29-5351F301E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E46D9-66BE-441C-9C8B-7A3B74555CF0}"/>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36055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551A-CFB5-4C03-8CBE-C2B11A9DFE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6FC07-9B76-47EF-81F6-B0DD993A7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F2B62-2DDB-4E98-BED0-9B7C32528159}"/>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5" name="Footer Placeholder 4">
            <a:extLst>
              <a:ext uri="{FF2B5EF4-FFF2-40B4-BE49-F238E27FC236}">
                <a16:creationId xmlns:a16="http://schemas.microsoft.com/office/drawing/2014/main" id="{B6E4D730-AAD6-4384-92C5-E95FB81F3B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9EA67-2D10-4A57-8E29-BEF23D6C011D}"/>
              </a:ext>
            </a:extLst>
          </p:cNvPr>
          <p:cNvSpPr>
            <a:spLocks noGrp="1"/>
          </p:cNvSpPr>
          <p:nvPr>
            <p:ph type="sldNum" sz="quarter" idx="12"/>
          </p:nvPr>
        </p:nvSpPr>
        <p:spPr/>
        <p:txBody>
          <a:bodyPr/>
          <a:lstStyle/>
          <a:p>
            <a:fld id="{A809DF79-36F4-45F7-B9E6-A074BA0F6BA7}" type="slidenum">
              <a:rPr lang="en-GB" smtClean="0"/>
              <a:t>‹#›</a:t>
            </a:fld>
            <a:endParaRPr lang="en-GB"/>
          </a:p>
        </p:txBody>
      </p:sp>
      <p:sp>
        <p:nvSpPr>
          <p:cNvPr id="7" name="Rectangle 6">
            <a:extLst>
              <a:ext uri="{FF2B5EF4-FFF2-40B4-BE49-F238E27FC236}">
                <a16:creationId xmlns:a16="http://schemas.microsoft.com/office/drawing/2014/main" id="{88BD848F-319A-49D3-8AAB-9394BF4EEBB0}"/>
              </a:ext>
            </a:extLst>
          </p:cNvPr>
          <p:cNvSpPr/>
          <p:nvPr userDrawn="1"/>
        </p:nvSpPr>
        <p:spPr>
          <a:xfrm>
            <a:off x="0" y="6356350"/>
            <a:ext cx="12192000" cy="365125"/>
          </a:xfrm>
          <a:prstGeom prst="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784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212E-3420-4973-B791-2F3E4A1AE9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3CA530-7E06-4783-8F18-B6FCF8C27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EECF0-CBB4-42FA-99C1-5CE8D3A2669A}"/>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5" name="Footer Placeholder 4">
            <a:extLst>
              <a:ext uri="{FF2B5EF4-FFF2-40B4-BE49-F238E27FC236}">
                <a16:creationId xmlns:a16="http://schemas.microsoft.com/office/drawing/2014/main" id="{992A2240-A033-43D8-935B-8D2E42096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FAE821-5D5A-4F5D-95BA-4A654A9B145E}"/>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85043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1A43-2931-4673-B927-16974BCC13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FADFB-5284-4033-B83D-030F21D0B9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A65AF2-DBFA-441E-B363-F3B80D0A9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10CF44-1636-49DA-B432-5AE4A0817326}"/>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6" name="Footer Placeholder 5">
            <a:extLst>
              <a:ext uri="{FF2B5EF4-FFF2-40B4-BE49-F238E27FC236}">
                <a16:creationId xmlns:a16="http://schemas.microsoft.com/office/drawing/2014/main" id="{6F4DA458-2601-4744-AA0C-39FF1F3B6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76602F-D8DC-401D-9141-FD2B0AC203F3}"/>
              </a:ext>
            </a:extLst>
          </p:cNvPr>
          <p:cNvSpPr>
            <a:spLocks noGrp="1"/>
          </p:cNvSpPr>
          <p:nvPr>
            <p:ph type="sldNum" sz="quarter" idx="12"/>
          </p:nvPr>
        </p:nvSpPr>
        <p:spPr/>
        <p:txBody>
          <a:bodyPr/>
          <a:lstStyle/>
          <a:p>
            <a:fld id="{A809DF79-36F4-45F7-B9E6-A074BA0F6BA7}" type="slidenum">
              <a:rPr lang="en-GB" smtClean="0"/>
              <a:t>‹#›</a:t>
            </a:fld>
            <a:endParaRPr lang="en-GB"/>
          </a:p>
        </p:txBody>
      </p:sp>
      <p:sp>
        <p:nvSpPr>
          <p:cNvPr id="8" name="Rectangle 7">
            <a:extLst>
              <a:ext uri="{FF2B5EF4-FFF2-40B4-BE49-F238E27FC236}">
                <a16:creationId xmlns:a16="http://schemas.microsoft.com/office/drawing/2014/main" id="{117EFB9E-8921-45AB-B957-E94F9C78A66E}"/>
              </a:ext>
            </a:extLst>
          </p:cNvPr>
          <p:cNvSpPr/>
          <p:nvPr userDrawn="1"/>
        </p:nvSpPr>
        <p:spPr>
          <a:xfrm>
            <a:off x="0" y="6356350"/>
            <a:ext cx="12192000" cy="365125"/>
          </a:xfrm>
          <a:prstGeom prst="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966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CA6B-20DE-4F7C-A21C-78EFA2340A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E97195-C68A-4AAE-9AC8-74576EAAE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5AC792-78EA-479F-8087-104F7347E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114DC4-FDD4-428C-99C4-0374E501D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FB126D-7EA4-46AE-801C-2DF6F3B62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D265DE-7923-4431-A23B-E7D9643EC0AC}"/>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8" name="Footer Placeholder 7">
            <a:extLst>
              <a:ext uri="{FF2B5EF4-FFF2-40B4-BE49-F238E27FC236}">
                <a16:creationId xmlns:a16="http://schemas.microsoft.com/office/drawing/2014/main" id="{A19C9062-A182-4F54-80D5-38A84D295F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DA339B-E2DE-4E03-8BEC-163E586DEAEB}"/>
              </a:ext>
            </a:extLst>
          </p:cNvPr>
          <p:cNvSpPr>
            <a:spLocks noGrp="1"/>
          </p:cNvSpPr>
          <p:nvPr>
            <p:ph type="sldNum" sz="quarter" idx="12"/>
          </p:nvPr>
        </p:nvSpPr>
        <p:spPr/>
        <p:txBody>
          <a:bodyPr/>
          <a:lstStyle/>
          <a:p>
            <a:fld id="{A809DF79-36F4-45F7-B9E6-A074BA0F6BA7}" type="slidenum">
              <a:rPr lang="en-GB" smtClean="0"/>
              <a:t>‹#›</a:t>
            </a:fld>
            <a:endParaRPr lang="en-GB"/>
          </a:p>
        </p:txBody>
      </p:sp>
      <p:sp>
        <p:nvSpPr>
          <p:cNvPr id="10" name="Rectangle 9">
            <a:extLst>
              <a:ext uri="{FF2B5EF4-FFF2-40B4-BE49-F238E27FC236}">
                <a16:creationId xmlns:a16="http://schemas.microsoft.com/office/drawing/2014/main" id="{E59A6B58-6D89-4365-8EF7-4AC42F2B9A14}"/>
              </a:ext>
            </a:extLst>
          </p:cNvPr>
          <p:cNvSpPr/>
          <p:nvPr userDrawn="1"/>
        </p:nvSpPr>
        <p:spPr>
          <a:xfrm>
            <a:off x="0" y="6356350"/>
            <a:ext cx="12192000" cy="365125"/>
          </a:xfrm>
          <a:prstGeom prst="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5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955C-8C46-461D-AD57-E800A2FB05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365B8F-59FE-4CE0-93C5-75BCEE1930B4}"/>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4" name="Footer Placeholder 3">
            <a:extLst>
              <a:ext uri="{FF2B5EF4-FFF2-40B4-BE49-F238E27FC236}">
                <a16:creationId xmlns:a16="http://schemas.microsoft.com/office/drawing/2014/main" id="{D7B6DAFC-6C65-4ED0-9DDF-4647122E1E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E8A114-9597-4CF8-B5F4-049F11144DAF}"/>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01891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963D2-03FE-4E56-8A7B-57C7C33CB87F}"/>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3" name="Footer Placeholder 2">
            <a:extLst>
              <a:ext uri="{FF2B5EF4-FFF2-40B4-BE49-F238E27FC236}">
                <a16:creationId xmlns:a16="http://schemas.microsoft.com/office/drawing/2014/main" id="{39D28070-E89C-4F76-9713-90BAC6456D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848243-6671-4735-8AFD-0AEFF3D9AA2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9024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ECFE-E7BB-4A84-AD08-A38F0BDAD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C84F87-F3BC-4DB3-A317-06D76BD39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5A1915-4B50-4F04-97F8-F5F246EC4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83537-F6B7-413D-BBE3-B89924335805}"/>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6" name="Footer Placeholder 5">
            <a:extLst>
              <a:ext uri="{FF2B5EF4-FFF2-40B4-BE49-F238E27FC236}">
                <a16:creationId xmlns:a16="http://schemas.microsoft.com/office/drawing/2014/main" id="{E3F98DB3-1459-4EA1-8472-FAB97039F3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4B3286-9099-443C-B115-A29E790A7E15}"/>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78672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86A2-1314-4869-BB55-12DA9A2EE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883EDD-DD7A-480B-9A0D-A392BCBFE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6B4D6D-CE13-4002-A637-0FF9E9D6B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A2295-C7F8-484C-80CD-31A5B40B54FB}"/>
              </a:ext>
            </a:extLst>
          </p:cNvPr>
          <p:cNvSpPr>
            <a:spLocks noGrp="1"/>
          </p:cNvSpPr>
          <p:nvPr>
            <p:ph type="dt" sz="half" idx="10"/>
          </p:nvPr>
        </p:nvSpPr>
        <p:spPr/>
        <p:txBody>
          <a:bodyPr/>
          <a:lstStyle/>
          <a:p>
            <a:fld id="{2AEFAB66-2420-4A21-A048-67A2B8F7D1A9}" type="datetimeFigureOut">
              <a:rPr lang="en-GB" smtClean="0"/>
              <a:t>05/01/2022</a:t>
            </a:fld>
            <a:endParaRPr lang="en-GB"/>
          </a:p>
        </p:txBody>
      </p:sp>
      <p:sp>
        <p:nvSpPr>
          <p:cNvPr id="6" name="Footer Placeholder 5">
            <a:extLst>
              <a:ext uri="{FF2B5EF4-FFF2-40B4-BE49-F238E27FC236}">
                <a16:creationId xmlns:a16="http://schemas.microsoft.com/office/drawing/2014/main" id="{E5DBC8EA-194D-4E4F-8851-3F440A16CA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56CCB3-7350-41F6-AF77-18749775CFA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360917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3A286-693F-457B-9D40-504018820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1FD634-AB65-43A1-8871-17D8CAAED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173A5-9669-4DCA-AF9D-D8901AEA1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FAB66-2420-4A21-A048-67A2B8F7D1A9}" type="datetimeFigureOut">
              <a:rPr lang="en-GB" smtClean="0"/>
              <a:t>05/01/2022</a:t>
            </a:fld>
            <a:endParaRPr lang="en-GB"/>
          </a:p>
        </p:txBody>
      </p:sp>
      <p:sp>
        <p:nvSpPr>
          <p:cNvPr id="5" name="Footer Placeholder 4">
            <a:extLst>
              <a:ext uri="{FF2B5EF4-FFF2-40B4-BE49-F238E27FC236}">
                <a16:creationId xmlns:a16="http://schemas.microsoft.com/office/drawing/2014/main" id="{20CB556D-37D5-429D-8D2C-4C8A49E6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3C1BDF-B455-4902-8E0C-C106D2A9D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9DF79-36F4-45F7-B9E6-A074BA0F6BA7}" type="slidenum">
              <a:rPr lang="en-GB" smtClean="0"/>
              <a:t>‹#›</a:t>
            </a:fld>
            <a:endParaRPr lang="en-GB"/>
          </a:p>
        </p:txBody>
      </p:sp>
    </p:spTree>
    <p:extLst>
      <p:ext uri="{BB962C8B-B14F-4D97-AF65-F5344CB8AC3E}">
        <p14:creationId xmlns:p14="http://schemas.microsoft.com/office/powerpoint/2010/main" val="4118030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uckstvlep.co.uk/" TargetMode="External"/><Relationship Id="rId2" Type="http://schemas.openxmlformats.org/officeDocument/2006/relationships/hyperlink" Target="http://www.buckseconomy.co.uk/"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omisweb.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nomisweb.co.uk/" TargetMode="External"/><Relationship Id="rId4" Type="http://schemas.openxmlformats.org/officeDocument/2006/relationships/hyperlink" Target="https://public.tableau.com/app/profile/caroline1270/viz/OctoberClaimantCountRatebyWard/ClaimantCountRate?publish=y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nomisweb.co.uk/"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nomisweb.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202E-7FEE-48C2-950E-CF5C27727D29}"/>
              </a:ext>
            </a:extLst>
          </p:cNvPr>
          <p:cNvSpPr>
            <a:spLocks noGrp="1"/>
          </p:cNvSpPr>
          <p:nvPr>
            <p:ph type="title"/>
          </p:nvPr>
        </p:nvSpPr>
        <p:spPr>
          <a:xfrm>
            <a:off x="723900" y="2838942"/>
            <a:ext cx="10515600" cy="1325563"/>
          </a:xfrm>
        </p:spPr>
        <p:txBody>
          <a:bodyPr>
            <a:normAutofit fontScale="90000"/>
          </a:bodyPr>
          <a:lstStyle/>
          <a:p>
            <a:pPr algn="ctr"/>
            <a:r>
              <a:rPr lang="en-GB" b="1" dirty="0">
                <a:solidFill>
                  <a:srgbClr val="006965"/>
                </a:solidFill>
              </a:rPr>
              <a:t>Helping individuals claiming ‘out-of-work’ benefits into new employment in Buckinghamshire</a:t>
            </a:r>
            <a:br>
              <a:rPr lang="en-GB" dirty="0">
                <a:solidFill>
                  <a:srgbClr val="006965"/>
                </a:solidFill>
              </a:rPr>
            </a:br>
            <a:br>
              <a:rPr lang="en-GB" dirty="0">
                <a:solidFill>
                  <a:srgbClr val="006965"/>
                </a:solidFill>
              </a:rPr>
            </a:br>
            <a:r>
              <a:rPr lang="en-GB" sz="3100" dirty="0">
                <a:solidFill>
                  <a:srgbClr val="006965"/>
                </a:solidFill>
              </a:rPr>
              <a:t>Analysis to further our understanding of the nature of the challenge in Buckinghamshire’s wards with the highest claimant count rates</a:t>
            </a:r>
            <a:endParaRPr lang="en-GB" i="1" dirty="0"/>
          </a:p>
        </p:txBody>
      </p:sp>
      <p:pic>
        <p:nvPicPr>
          <p:cNvPr id="5" name="Picture 2" descr="Buckinghamshire Local Enterprise Partnership logo">
            <a:extLst>
              <a:ext uri="{FF2B5EF4-FFF2-40B4-BE49-F238E27FC236}">
                <a16:creationId xmlns:a16="http://schemas.microsoft.com/office/drawing/2014/main" id="{C888F244-1B6E-41AB-95C8-0776260E56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11"/>
          <a:stretch/>
        </p:blipFill>
        <p:spPr bwMode="auto">
          <a:xfrm>
            <a:off x="146667" y="43107"/>
            <a:ext cx="1619250" cy="12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4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25E93-3D64-431A-A806-BE566B645E97}"/>
              </a:ext>
            </a:extLst>
          </p:cNvPr>
          <p:cNvSpPr>
            <a:spLocks noGrp="1"/>
          </p:cNvSpPr>
          <p:nvPr>
            <p:ph type="title"/>
          </p:nvPr>
        </p:nvSpPr>
        <p:spPr>
          <a:xfrm>
            <a:off x="296663" y="240838"/>
            <a:ext cx="10515600" cy="1325563"/>
          </a:xfrm>
        </p:spPr>
        <p:txBody>
          <a:bodyPr>
            <a:noAutofit/>
          </a:bodyPr>
          <a:lstStyle/>
          <a:p>
            <a:r>
              <a:rPr lang="en-GB" sz="3200" dirty="0">
                <a:solidFill>
                  <a:srgbClr val="006965"/>
                </a:solidFill>
                <a:latin typeface="+mn-lt"/>
              </a:rPr>
              <a:t>Which major employers are (or were) located in, or near to, wards with high claimant count rates?  Have any recently moved, closed or made redundancies? </a:t>
            </a:r>
            <a:endParaRPr lang="en-GB" sz="3200" dirty="0"/>
          </a:p>
        </p:txBody>
      </p:sp>
      <p:sp>
        <p:nvSpPr>
          <p:cNvPr id="3" name="Content Placeholder 2">
            <a:extLst>
              <a:ext uri="{FF2B5EF4-FFF2-40B4-BE49-F238E27FC236}">
                <a16:creationId xmlns:a16="http://schemas.microsoft.com/office/drawing/2014/main" id="{04377784-6FD5-4C30-AD4D-CA3E6B9BC672}"/>
              </a:ext>
            </a:extLst>
          </p:cNvPr>
          <p:cNvSpPr>
            <a:spLocks noGrp="1"/>
          </p:cNvSpPr>
          <p:nvPr>
            <p:ph idx="1"/>
          </p:nvPr>
        </p:nvSpPr>
        <p:spPr>
          <a:xfrm>
            <a:off x="383243" y="2045186"/>
            <a:ext cx="10515600" cy="4351338"/>
          </a:xfrm>
        </p:spPr>
        <p:txBody>
          <a:bodyPr>
            <a:normAutofit/>
          </a:bodyPr>
          <a:lstStyle/>
          <a:p>
            <a:r>
              <a:rPr lang="en-GB" sz="2400" dirty="0"/>
              <a:t>All three areas with higher than national average claimant count rates are urban areas, in which there tends to be higher levels of employment in retail and hospitality.  </a:t>
            </a:r>
          </a:p>
          <a:p>
            <a:r>
              <a:rPr lang="en-GB" sz="2400" dirty="0"/>
              <a:t>A number of retailers have closed their High Wycombe stores since the onset of the pandemic, including </a:t>
            </a:r>
            <a:r>
              <a:rPr lang="en-GB" sz="2400" dirty="0" err="1"/>
              <a:t>Pret</a:t>
            </a:r>
            <a:r>
              <a:rPr lang="en-GB" sz="2400" dirty="0"/>
              <a:t> a Manger and Two Seasons.</a:t>
            </a:r>
          </a:p>
          <a:p>
            <a:r>
              <a:rPr lang="en-GB" sz="2400" dirty="0"/>
              <a:t>Oasis Foods in the Sands ward has reportedly made redundancies over the last 18 months. </a:t>
            </a:r>
          </a:p>
          <a:p>
            <a:r>
              <a:rPr lang="en-GB" sz="2400" dirty="0"/>
              <a:t>Hyundai moved its headquarters out of High Wycombe to Leatherhead in the Autumn of 2020.  </a:t>
            </a:r>
          </a:p>
        </p:txBody>
      </p:sp>
    </p:spTree>
    <p:extLst>
      <p:ext uri="{BB962C8B-B14F-4D97-AF65-F5344CB8AC3E}">
        <p14:creationId xmlns:p14="http://schemas.microsoft.com/office/powerpoint/2010/main" val="22563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850D-53C0-45D0-AC38-FF19D94BE43C}"/>
              </a:ext>
            </a:extLst>
          </p:cNvPr>
          <p:cNvSpPr>
            <a:spLocks noGrp="1"/>
          </p:cNvSpPr>
          <p:nvPr>
            <p:ph type="title"/>
          </p:nvPr>
        </p:nvSpPr>
        <p:spPr>
          <a:xfrm>
            <a:off x="119109" y="223082"/>
            <a:ext cx="10515600" cy="1325563"/>
          </a:xfrm>
        </p:spPr>
        <p:txBody>
          <a:bodyPr>
            <a:noAutofit/>
          </a:bodyPr>
          <a:lstStyle/>
          <a:p>
            <a:r>
              <a:rPr lang="en-GB" sz="2800">
                <a:solidFill>
                  <a:srgbClr val="006965"/>
                </a:solidFill>
                <a:latin typeface="+mn-lt"/>
              </a:rPr>
              <a:t>What are the demographic and social characteristics of those living in Buckinghamshire’s high claimant count wards?</a:t>
            </a:r>
            <a:br>
              <a:rPr lang="en-GB" sz="2800">
                <a:solidFill>
                  <a:srgbClr val="006965"/>
                </a:solidFill>
                <a:latin typeface="+mn-lt"/>
              </a:rPr>
            </a:br>
            <a:br>
              <a:rPr lang="en-GB" sz="2800">
                <a:solidFill>
                  <a:srgbClr val="006965"/>
                </a:solidFill>
                <a:latin typeface="+mn-lt"/>
              </a:rPr>
            </a:br>
            <a:r>
              <a:rPr lang="en-GB" sz="2800">
                <a:solidFill>
                  <a:srgbClr val="006965"/>
                </a:solidFill>
                <a:latin typeface="+mn-lt"/>
              </a:rPr>
              <a:t>1) Age structure</a:t>
            </a:r>
          </a:p>
        </p:txBody>
      </p:sp>
      <p:graphicFrame>
        <p:nvGraphicFramePr>
          <p:cNvPr id="4" name="Content Placeholder 3">
            <a:extLst>
              <a:ext uri="{FF2B5EF4-FFF2-40B4-BE49-F238E27FC236}">
                <a16:creationId xmlns:a16="http://schemas.microsoft.com/office/drawing/2014/main" id="{90208679-3F01-48F0-875A-B6E1682385F9}"/>
              </a:ext>
            </a:extLst>
          </p:cNvPr>
          <p:cNvGraphicFramePr>
            <a:graphicFrameLocks noGrp="1"/>
          </p:cNvGraphicFramePr>
          <p:nvPr>
            <p:ph idx="1"/>
            <p:extLst>
              <p:ext uri="{D42A27DB-BD31-4B8C-83A1-F6EECF244321}">
                <p14:modId xmlns:p14="http://schemas.microsoft.com/office/powerpoint/2010/main" val="3911442910"/>
              </p:ext>
            </p:extLst>
          </p:nvPr>
        </p:nvGraphicFramePr>
        <p:xfrm>
          <a:off x="119109" y="1695667"/>
          <a:ext cx="8296922" cy="42733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CCA10B2-33E6-43FD-8077-E12170E292E0}"/>
              </a:ext>
            </a:extLst>
          </p:cNvPr>
          <p:cNvSpPr txBox="1"/>
          <p:nvPr/>
        </p:nvSpPr>
        <p:spPr>
          <a:xfrm>
            <a:off x="8416032" y="1166842"/>
            <a:ext cx="3656860" cy="4770537"/>
          </a:xfrm>
          <a:prstGeom prst="rect">
            <a:avLst/>
          </a:prstGeom>
          <a:noFill/>
          <a:ln>
            <a:solidFill>
              <a:schemeClr val="tx1"/>
            </a:solidFill>
          </a:ln>
        </p:spPr>
        <p:txBody>
          <a:bodyPr wrap="square" rtlCol="0">
            <a:spAutoFit/>
          </a:bodyPr>
          <a:lstStyle/>
          <a:p>
            <a:r>
              <a:rPr lang="en-GB" sz="1600"/>
              <a:t>Buckinghamshire’s high claimant count wards have a younger age profile than the County average.  </a:t>
            </a:r>
          </a:p>
          <a:p>
            <a:endParaRPr lang="en-GB" sz="1600"/>
          </a:p>
          <a:p>
            <a:r>
              <a:rPr lang="en-GB" sz="1600"/>
              <a:t>Oakridge and Castlefield (the ward with the highest claimant count rate in October 2021) has a younger age profile still. </a:t>
            </a:r>
          </a:p>
          <a:p>
            <a:endParaRPr lang="en-GB" sz="1600"/>
          </a:p>
          <a:p>
            <a:r>
              <a:rPr lang="en-GB" sz="1600"/>
              <a:t>Claimant Count rates have risen most sharply across Buckinghamshire since February 2020 amongst those aged 25 to 34.  The 13 high claimant count wards have a higher proportion of residents in this age bracket than the County average.  </a:t>
            </a:r>
          </a:p>
          <a:p>
            <a:endParaRPr lang="en-GB" sz="1600"/>
          </a:p>
          <a:p>
            <a:r>
              <a:rPr lang="en-GB" sz="1600"/>
              <a:t>For the group of high claimant count wards, rates have risen most sharply amongst those aged 30 to 39. </a:t>
            </a:r>
          </a:p>
        </p:txBody>
      </p:sp>
      <p:sp>
        <p:nvSpPr>
          <p:cNvPr id="6" name="TextBox 5">
            <a:extLst>
              <a:ext uri="{FF2B5EF4-FFF2-40B4-BE49-F238E27FC236}">
                <a16:creationId xmlns:a16="http://schemas.microsoft.com/office/drawing/2014/main" id="{A555372A-3FF4-4ADC-AF9F-C3617D39DFF5}"/>
              </a:ext>
            </a:extLst>
          </p:cNvPr>
          <p:cNvSpPr txBox="1"/>
          <p:nvPr/>
        </p:nvSpPr>
        <p:spPr>
          <a:xfrm>
            <a:off x="119108" y="5969001"/>
            <a:ext cx="3784252" cy="307777"/>
          </a:xfrm>
          <a:prstGeom prst="rect">
            <a:avLst/>
          </a:prstGeom>
          <a:noFill/>
        </p:spPr>
        <p:txBody>
          <a:bodyPr wrap="square" rtlCol="0">
            <a:spAutoFit/>
          </a:bodyPr>
          <a:lstStyle/>
          <a:p>
            <a:r>
              <a:rPr lang="en-GB" sz="1400"/>
              <a:t>Source: Mid-Year Population Estimates 2020, ONS</a:t>
            </a:r>
          </a:p>
        </p:txBody>
      </p:sp>
    </p:spTree>
    <p:extLst>
      <p:ext uri="{BB962C8B-B14F-4D97-AF65-F5344CB8AC3E}">
        <p14:creationId xmlns:p14="http://schemas.microsoft.com/office/powerpoint/2010/main" val="135258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850D-53C0-45D0-AC38-FF19D94BE43C}"/>
              </a:ext>
            </a:extLst>
          </p:cNvPr>
          <p:cNvSpPr>
            <a:spLocks noGrp="1"/>
          </p:cNvSpPr>
          <p:nvPr>
            <p:ph type="title"/>
          </p:nvPr>
        </p:nvSpPr>
        <p:spPr>
          <a:xfrm>
            <a:off x="119109" y="223082"/>
            <a:ext cx="10515600" cy="1325563"/>
          </a:xfrm>
        </p:spPr>
        <p:txBody>
          <a:bodyPr>
            <a:noAutofit/>
          </a:bodyPr>
          <a:lstStyle/>
          <a:p>
            <a:r>
              <a:rPr lang="en-GB" sz="2800">
                <a:solidFill>
                  <a:srgbClr val="006965"/>
                </a:solidFill>
                <a:latin typeface="+mn-lt"/>
              </a:rPr>
              <a:t>What are the demographic and social characteristics of those living in Buckinghamshire’s high claimant count wards?</a:t>
            </a:r>
            <a:br>
              <a:rPr lang="en-GB" sz="2800">
                <a:solidFill>
                  <a:srgbClr val="006965"/>
                </a:solidFill>
                <a:latin typeface="+mn-lt"/>
              </a:rPr>
            </a:br>
            <a:br>
              <a:rPr lang="en-GB" sz="2800">
                <a:solidFill>
                  <a:srgbClr val="006965"/>
                </a:solidFill>
                <a:latin typeface="+mn-lt"/>
              </a:rPr>
            </a:br>
            <a:r>
              <a:rPr lang="en-GB" sz="2800">
                <a:solidFill>
                  <a:srgbClr val="006965"/>
                </a:solidFill>
                <a:latin typeface="+mn-lt"/>
              </a:rPr>
              <a:t>2) Ethnicity</a:t>
            </a:r>
          </a:p>
        </p:txBody>
      </p:sp>
      <p:graphicFrame>
        <p:nvGraphicFramePr>
          <p:cNvPr id="8" name="Content Placeholder 7">
            <a:extLst>
              <a:ext uri="{FF2B5EF4-FFF2-40B4-BE49-F238E27FC236}">
                <a16:creationId xmlns:a16="http://schemas.microsoft.com/office/drawing/2014/main" id="{2FFCC6EC-3857-4F6D-A8ED-25C2383B7DE9}"/>
              </a:ext>
            </a:extLst>
          </p:cNvPr>
          <p:cNvGraphicFramePr>
            <a:graphicFrameLocks noGrp="1"/>
          </p:cNvGraphicFramePr>
          <p:nvPr>
            <p:ph idx="1"/>
            <p:extLst>
              <p:ext uri="{D42A27DB-BD31-4B8C-83A1-F6EECF244321}">
                <p14:modId xmlns:p14="http://schemas.microsoft.com/office/powerpoint/2010/main" val="675177565"/>
              </p:ext>
            </p:extLst>
          </p:nvPr>
        </p:nvGraphicFramePr>
        <p:xfrm>
          <a:off x="198438" y="1843088"/>
          <a:ext cx="5792787"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DC20130-8350-4A3D-B71F-173D3F75CD64}"/>
              </a:ext>
            </a:extLst>
          </p:cNvPr>
          <p:cNvSpPr txBox="1"/>
          <p:nvPr/>
        </p:nvSpPr>
        <p:spPr>
          <a:xfrm>
            <a:off x="6853562" y="2517791"/>
            <a:ext cx="4740674" cy="2062103"/>
          </a:xfrm>
          <a:prstGeom prst="rect">
            <a:avLst/>
          </a:prstGeom>
          <a:noFill/>
          <a:ln>
            <a:solidFill>
              <a:schemeClr val="tx1"/>
            </a:solidFill>
          </a:ln>
        </p:spPr>
        <p:txBody>
          <a:bodyPr wrap="square" rtlCol="0">
            <a:spAutoFit/>
          </a:bodyPr>
          <a:lstStyle/>
          <a:p>
            <a:r>
              <a:rPr lang="en-GB" sz="1600"/>
              <a:t>Those living in Buckinghamshire’s 13 high claimant count rate wards are more likely to be of black, Asian or mixed ethnicity than the County average (35% compared to 14%). </a:t>
            </a:r>
          </a:p>
          <a:p>
            <a:endParaRPr lang="en-GB" sz="1600"/>
          </a:p>
          <a:p>
            <a:r>
              <a:rPr lang="en-GB" sz="1600"/>
              <a:t>In Oakridge and Castleford, 64% of residents are of black, Asian or mixed ethnicity.  The highest proportion of all wards in Buckinghamshire. </a:t>
            </a:r>
          </a:p>
        </p:txBody>
      </p:sp>
      <p:sp>
        <p:nvSpPr>
          <p:cNvPr id="10" name="TextBox 9">
            <a:extLst>
              <a:ext uri="{FF2B5EF4-FFF2-40B4-BE49-F238E27FC236}">
                <a16:creationId xmlns:a16="http://schemas.microsoft.com/office/drawing/2014/main" id="{13D2270B-B4EF-4A74-A424-5EAA2D9CC33A}"/>
              </a:ext>
            </a:extLst>
          </p:cNvPr>
          <p:cNvSpPr txBox="1"/>
          <p:nvPr/>
        </p:nvSpPr>
        <p:spPr>
          <a:xfrm>
            <a:off x="9635970" y="5948792"/>
            <a:ext cx="3784252" cy="307777"/>
          </a:xfrm>
          <a:prstGeom prst="rect">
            <a:avLst/>
          </a:prstGeom>
          <a:noFill/>
        </p:spPr>
        <p:txBody>
          <a:bodyPr wrap="square" rtlCol="0">
            <a:spAutoFit/>
          </a:bodyPr>
          <a:lstStyle/>
          <a:p>
            <a:r>
              <a:rPr lang="en-GB" sz="1400"/>
              <a:t>Source: Census 2011, ONS</a:t>
            </a:r>
          </a:p>
        </p:txBody>
      </p:sp>
    </p:spTree>
    <p:extLst>
      <p:ext uri="{BB962C8B-B14F-4D97-AF65-F5344CB8AC3E}">
        <p14:creationId xmlns:p14="http://schemas.microsoft.com/office/powerpoint/2010/main" val="38994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850D-53C0-45D0-AC38-FF19D94BE43C}"/>
              </a:ext>
            </a:extLst>
          </p:cNvPr>
          <p:cNvSpPr>
            <a:spLocks noGrp="1"/>
          </p:cNvSpPr>
          <p:nvPr>
            <p:ph type="title"/>
          </p:nvPr>
        </p:nvSpPr>
        <p:spPr>
          <a:xfrm>
            <a:off x="119109" y="223082"/>
            <a:ext cx="10515600" cy="1325563"/>
          </a:xfrm>
        </p:spPr>
        <p:txBody>
          <a:bodyPr>
            <a:noAutofit/>
          </a:bodyPr>
          <a:lstStyle/>
          <a:p>
            <a:r>
              <a:rPr lang="en-GB" sz="2800">
                <a:solidFill>
                  <a:srgbClr val="006965"/>
                </a:solidFill>
                <a:latin typeface="+mn-lt"/>
              </a:rPr>
              <a:t>What are the demographic and social characteristics of those living in Buckinghamshire’s high claimant count wards?</a:t>
            </a:r>
            <a:br>
              <a:rPr lang="en-GB" sz="2800">
                <a:solidFill>
                  <a:srgbClr val="006965"/>
                </a:solidFill>
                <a:latin typeface="+mn-lt"/>
              </a:rPr>
            </a:br>
            <a:br>
              <a:rPr lang="en-GB" sz="2800">
                <a:solidFill>
                  <a:srgbClr val="006965"/>
                </a:solidFill>
                <a:latin typeface="+mn-lt"/>
              </a:rPr>
            </a:br>
            <a:r>
              <a:rPr lang="en-GB" sz="2800">
                <a:solidFill>
                  <a:srgbClr val="006965"/>
                </a:solidFill>
                <a:latin typeface="+mn-lt"/>
              </a:rPr>
              <a:t>3) Cannot speak English well </a:t>
            </a:r>
          </a:p>
        </p:txBody>
      </p:sp>
      <p:sp>
        <p:nvSpPr>
          <p:cNvPr id="9" name="TextBox 8">
            <a:extLst>
              <a:ext uri="{FF2B5EF4-FFF2-40B4-BE49-F238E27FC236}">
                <a16:creationId xmlns:a16="http://schemas.microsoft.com/office/drawing/2014/main" id="{1DC20130-8350-4A3D-B71F-173D3F75CD64}"/>
              </a:ext>
            </a:extLst>
          </p:cNvPr>
          <p:cNvSpPr txBox="1"/>
          <p:nvPr/>
        </p:nvSpPr>
        <p:spPr>
          <a:xfrm>
            <a:off x="7400040" y="2517791"/>
            <a:ext cx="4194195" cy="1815882"/>
          </a:xfrm>
          <a:prstGeom prst="rect">
            <a:avLst/>
          </a:prstGeom>
          <a:noFill/>
          <a:ln>
            <a:solidFill>
              <a:schemeClr val="tx1"/>
            </a:solidFill>
          </a:ln>
        </p:spPr>
        <p:txBody>
          <a:bodyPr wrap="square" rtlCol="0">
            <a:spAutoFit/>
          </a:bodyPr>
          <a:lstStyle/>
          <a:p>
            <a:r>
              <a:rPr lang="en-GB" sz="1600"/>
              <a:t>Those living in Buckinghamshire’s 13 high claimant count rate wards are more likely to be unable to speak English well than the County average (4% compared to 1%). </a:t>
            </a:r>
          </a:p>
          <a:p>
            <a:endParaRPr lang="en-GB" sz="1600"/>
          </a:p>
          <a:p>
            <a:r>
              <a:rPr lang="en-GB" sz="1600"/>
              <a:t>In Oakridge and Castleford, this figure is much higher at 10%. </a:t>
            </a:r>
          </a:p>
        </p:txBody>
      </p:sp>
      <p:sp>
        <p:nvSpPr>
          <p:cNvPr id="10" name="TextBox 9">
            <a:extLst>
              <a:ext uri="{FF2B5EF4-FFF2-40B4-BE49-F238E27FC236}">
                <a16:creationId xmlns:a16="http://schemas.microsoft.com/office/drawing/2014/main" id="{13D2270B-B4EF-4A74-A424-5EAA2D9CC33A}"/>
              </a:ext>
            </a:extLst>
          </p:cNvPr>
          <p:cNvSpPr txBox="1"/>
          <p:nvPr/>
        </p:nvSpPr>
        <p:spPr>
          <a:xfrm>
            <a:off x="9635970" y="5948792"/>
            <a:ext cx="3784252" cy="307777"/>
          </a:xfrm>
          <a:prstGeom prst="rect">
            <a:avLst/>
          </a:prstGeom>
          <a:noFill/>
        </p:spPr>
        <p:txBody>
          <a:bodyPr wrap="square" rtlCol="0">
            <a:spAutoFit/>
          </a:bodyPr>
          <a:lstStyle/>
          <a:p>
            <a:r>
              <a:rPr lang="en-GB" sz="1400"/>
              <a:t>Source: Census 2011, ONS</a:t>
            </a:r>
          </a:p>
        </p:txBody>
      </p:sp>
      <p:graphicFrame>
        <p:nvGraphicFramePr>
          <p:cNvPr id="11" name="Content Placeholder 10">
            <a:extLst>
              <a:ext uri="{FF2B5EF4-FFF2-40B4-BE49-F238E27FC236}">
                <a16:creationId xmlns:a16="http://schemas.microsoft.com/office/drawing/2014/main" id="{9A7DFB55-9996-4A7F-A70B-EB0DC838D281}"/>
              </a:ext>
            </a:extLst>
          </p:cNvPr>
          <p:cNvGraphicFramePr>
            <a:graphicFrameLocks noGrp="1"/>
          </p:cNvGraphicFramePr>
          <p:nvPr>
            <p:ph idx="1"/>
            <p:extLst>
              <p:ext uri="{D42A27DB-BD31-4B8C-83A1-F6EECF244321}">
                <p14:modId xmlns:p14="http://schemas.microsoft.com/office/powerpoint/2010/main" val="3434852480"/>
              </p:ext>
            </p:extLst>
          </p:nvPr>
        </p:nvGraphicFramePr>
        <p:xfrm>
          <a:off x="838199" y="1825625"/>
          <a:ext cx="623190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537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850D-53C0-45D0-AC38-FF19D94BE43C}"/>
              </a:ext>
            </a:extLst>
          </p:cNvPr>
          <p:cNvSpPr>
            <a:spLocks noGrp="1"/>
          </p:cNvSpPr>
          <p:nvPr>
            <p:ph type="title"/>
          </p:nvPr>
        </p:nvSpPr>
        <p:spPr>
          <a:xfrm>
            <a:off x="119109" y="223082"/>
            <a:ext cx="10515600" cy="1325563"/>
          </a:xfrm>
        </p:spPr>
        <p:txBody>
          <a:bodyPr>
            <a:noAutofit/>
          </a:bodyPr>
          <a:lstStyle/>
          <a:p>
            <a:r>
              <a:rPr lang="en-GB" sz="2800">
                <a:solidFill>
                  <a:srgbClr val="006965"/>
                </a:solidFill>
                <a:latin typeface="+mn-lt"/>
              </a:rPr>
              <a:t>What are the demographic and social characteristics of those living in Buckinghamshire’s high claimant count wards?</a:t>
            </a:r>
            <a:br>
              <a:rPr lang="en-GB" sz="2800">
                <a:solidFill>
                  <a:srgbClr val="006965"/>
                </a:solidFill>
                <a:latin typeface="+mn-lt"/>
              </a:rPr>
            </a:br>
            <a:br>
              <a:rPr lang="en-GB" sz="2800">
                <a:solidFill>
                  <a:srgbClr val="006965"/>
                </a:solidFill>
                <a:latin typeface="+mn-lt"/>
              </a:rPr>
            </a:br>
            <a:r>
              <a:rPr lang="en-GB" sz="2800">
                <a:solidFill>
                  <a:srgbClr val="006965"/>
                </a:solidFill>
                <a:latin typeface="+mn-lt"/>
              </a:rPr>
              <a:t>4) No cars or vans in household</a:t>
            </a:r>
          </a:p>
        </p:txBody>
      </p:sp>
      <p:graphicFrame>
        <p:nvGraphicFramePr>
          <p:cNvPr id="7" name="Content Placeholder 6">
            <a:extLst>
              <a:ext uri="{FF2B5EF4-FFF2-40B4-BE49-F238E27FC236}">
                <a16:creationId xmlns:a16="http://schemas.microsoft.com/office/drawing/2014/main" id="{D2F256B4-C6E0-4A9A-85D2-C4204F4BD071}"/>
              </a:ext>
            </a:extLst>
          </p:cNvPr>
          <p:cNvGraphicFramePr>
            <a:graphicFrameLocks noGrp="1"/>
          </p:cNvGraphicFramePr>
          <p:nvPr>
            <p:ph idx="1"/>
            <p:extLst>
              <p:ext uri="{D42A27DB-BD31-4B8C-83A1-F6EECF244321}">
                <p14:modId xmlns:p14="http://schemas.microsoft.com/office/powerpoint/2010/main" val="2053635473"/>
              </p:ext>
            </p:extLst>
          </p:nvPr>
        </p:nvGraphicFramePr>
        <p:xfrm>
          <a:off x="190501" y="1870075"/>
          <a:ext cx="695602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B09C145-EC4F-4A14-9A6C-74C739BDD76F}"/>
              </a:ext>
            </a:extLst>
          </p:cNvPr>
          <p:cNvSpPr txBox="1"/>
          <p:nvPr/>
        </p:nvSpPr>
        <p:spPr>
          <a:xfrm>
            <a:off x="7492752" y="2517791"/>
            <a:ext cx="4101483" cy="2554545"/>
          </a:xfrm>
          <a:prstGeom prst="rect">
            <a:avLst/>
          </a:prstGeom>
          <a:noFill/>
          <a:ln>
            <a:solidFill>
              <a:schemeClr val="tx1"/>
            </a:solidFill>
          </a:ln>
        </p:spPr>
        <p:txBody>
          <a:bodyPr wrap="square" rtlCol="0">
            <a:spAutoFit/>
          </a:bodyPr>
          <a:lstStyle/>
          <a:p>
            <a:r>
              <a:rPr lang="en-GB" sz="1600"/>
              <a:t>Those living in Buckinghamshire’s 13 high claimant count rate wards are less likely to have access to a car or van than across the County as a whole. </a:t>
            </a:r>
          </a:p>
          <a:p>
            <a:endParaRPr lang="en-GB" sz="1600"/>
          </a:p>
          <a:p>
            <a:r>
              <a:rPr lang="en-GB" sz="1600"/>
              <a:t>In Oakridge and Castleford, 28% of residents do not have access to a car or van, compared to the County average of 13%.  Similarly. 29% of </a:t>
            </a:r>
            <a:r>
              <a:rPr lang="en-GB" sz="1600" err="1"/>
              <a:t>Southcourt</a:t>
            </a:r>
            <a:r>
              <a:rPr lang="en-GB" sz="1600"/>
              <a:t> ward (Aylesbury) residents do not have access to a car or van. </a:t>
            </a:r>
          </a:p>
        </p:txBody>
      </p:sp>
      <p:sp>
        <p:nvSpPr>
          <p:cNvPr id="11" name="TextBox 10">
            <a:extLst>
              <a:ext uri="{FF2B5EF4-FFF2-40B4-BE49-F238E27FC236}">
                <a16:creationId xmlns:a16="http://schemas.microsoft.com/office/drawing/2014/main" id="{819A2AE1-E97F-4D6B-900B-CE4D6AF006B2}"/>
              </a:ext>
            </a:extLst>
          </p:cNvPr>
          <p:cNvSpPr txBox="1"/>
          <p:nvPr/>
        </p:nvSpPr>
        <p:spPr>
          <a:xfrm>
            <a:off x="9635970" y="5948792"/>
            <a:ext cx="3784252" cy="307777"/>
          </a:xfrm>
          <a:prstGeom prst="rect">
            <a:avLst/>
          </a:prstGeom>
          <a:noFill/>
        </p:spPr>
        <p:txBody>
          <a:bodyPr wrap="square" rtlCol="0">
            <a:spAutoFit/>
          </a:bodyPr>
          <a:lstStyle/>
          <a:p>
            <a:r>
              <a:rPr lang="en-GB" sz="1400"/>
              <a:t>Source: Census 2011, ONS</a:t>
            </a:r>
          </a:p>
        </p:txBody>
      </p:sp>
    </p:spTree>
    <p:extLst>
      <p:ext uri="{BB962C8B-B14F-4D97-AF65-F5344CB8AC3E}">
        <p14:creationId xmlns:p14="http://schemas.microsoft.com/office/powerpoint/2010/main" val="34443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E789-BCFD-4117-8B6D-264269BE2CB2}"/>
              </a:ext>
            </a:extLst>
          </p:cNvPr>
          <p:cNvSpPr>
            <a:spLocks noGrp="1"/>
          </p:cNvSpPr>
          <p:nvPr>
            <p:ph type="title"/>
          </p:nvPr>
        </p:nvSpPr>
        <p:spPr>
          <a:xfrm>
            <a:off x="838200" y="0"/>
            <a:ext cx="10515600" cy="1325563"/>
          </a:xfrm>
        </p:spPr>
        <p:txBody>
          <a:bodyPr>
            <a:normAutofit/>
          </a:bodyPr>
          <a:lstStyle/>
          <a:p>
            <a:r>
              <a:rPr lang="en-GB" sz="3600" dirty="0">
                <a:solidFill>
                  <a:srgbClr val="006965"/>
                </a:solidFill>
                <a:latin typeface="+mn-lt"/>
              </a:rPr>
              <a:t>Summary (1) </a:t>
            </a:r>
          </a:p>
        </p:txBody>
      </p:sp>
      <p:sp>
        <p:nvSpPr>
          <p:cNvPr id="3" name="Content Placeholder 2">
            <a:extLst>
              <a:ext uri="{FF2B5EF4-FFF2-40B4-BE49-F238E27FC236}">
                <a16:creationId xmlns:a16="http://schemas.microsoft.com/office/drawing/2014/main" id="{D0EE6AA7-BAE9-4641-AA36-716D23BE21B2}"/>
              </a:ext>
            </a:extLst>
          </p:cNvPr>
          <p:cNvSpPr>
            <a:spLocks noGrp="1"/>
          </p:cNvSpPr>
          <p:nvPr>
            <p:ph idx="1"/>
          </p:nvPr>
        </p:nvSpPr>
        <p:spPr>
          <a:xfrm>
            <a:off x="838200" y="1467407"/>
            <a:ext cx="10515600" cy="4351338"/>
          </a:xfrm>
        </p:spPr>
        <p:txBody>
          <a:bodyPr>
            <a:normAutofit/>
          </a:bodyPr>
          <a:lstStyle/>
          <a:p>
            <a:r>
              <a:rPr lang="en-GB" sz="2000" dirty="0"/>
              <a:t>A handful of wards in Buckinghamshire have historically had higher than national average claimant count rates. </a:t>
            </a:r>
          </a:p>
          <a:p>
            <a:r>
              <a:rPr lang="en-GB" sz="2000" dirty="0"/>
              <a:t>Whilst still small numbers, the number of wards in Buckinghamshire with higher than national average claimant count rates has more than doubled (from 5 to 13) since the onset of the Covid-19 pandemic. </a:t>
            </a:r>
          </a:p>
          <a:p>
            <a:r>
              <a:rPr lang="en-GB" sz="2000" dirty="0"/>
              <a:t>9 out of the 13 wards with higher than national average claimant count rates are in High Wycombe.  The remaining four are in Aylesbury and Chesham.  </a:t>
            </a:r>
          </a:p>
          <a:p>
            <a:r>
              <a:rPr lang="en-GB" sz="2000" dirty="0"/>
              <a:t>Despite a very buoyant job market, 1 in 10 working age residents living in the Oakridge and Castlefield ward in High Wycombe were claiming ‘out-of-work’ related benefits in October 2021. </a:t>
            </a:r>
          </a:p>
          <a:p>
            <a:r>
              <a:rPr lang="en-GB" sz="2000" dirty="0"/>
              <a:t>There is little difference in the age profile and sex of claimants in the 13 high claimant count wards and the rest of the County.  Claimants in Oakridge and Castlefield are however more likely to be male and in their 30s and 40s than in the rest of the County.  </a:t>
            </a:r>
          </a:p>
        </p:txBody>
      </p:sp>
    </p:spTree>
    <p:extLst>
      <p:ext uri="{BB962C8B-B14F-4D97-AF65-F5344CB8AC3E}">
        <p14:creationId xmlns:p14="http://schemas.microsoft.com/office/powerpoint/2010/main" val="366268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E789-BCFD-4117-8B6D-264269BE2CB2}"/>
              </a:ext>
            </a:extLst>
          </p:cNvPr>
          <p:cNvSpPr>
            <a:spLocks noGrp="1"/>
          </p:cNvSpPr>
          <p:nvPr>
            <p:ph type="title"/>
          </p:nvPr>
        </p:nvSpPr>
        <p:spPr>
          <a:xfrm>
            <a:off x="838200" y="18255"/>
            <a:ext cx="10515600" cy="1325563"/>
          </a:xfrm>
        </p:spPr>
        <p:txBody>
          <a:bodyPr>
            <a:normAutofit/>
          </a:bodyPr>
          <a:lstStyle/>
          <a:p>
            <a:r>
              <a:rPr lang="en-GB" sz="3600" dirty="0">
                <a:solidFill>
                  <a:srgbClr val="006965"/>
                </a:solidFill>
                <a:latin typeface="+mn-lt"/>
              </a:rPr>
              <a:t>Summary (2) </a:t>
            </a:r>
          </a:p>
        </p:txBody>
      </p:sp>
      <p:sp>
        <p:nvSpPr>
          <p:cNvPr id="3" name="Content Placeholder 2">
            <a:extLst>
              <a:ext uri="{FF2B5EF4-FFF2-40B4-BE49-F238E27FC236}">
                <a16:creationId xmlns:a16="http://schemas.microsoft.com/office/drawing/2014/main" id="{D0EE6AA7-BAE9-4641-AA36-716D23BE21B2}"/>
              </a:ext>
            </a:extLst>
          </p:cNvPr>
          <p:cNvSpPr>
            <a:spLocks noGrp="1"/>
          </p:cNvSpPr>
          <p:nvPr>
            <p:ph idx="1"/>
          </p:nvPr>
        </p:nvSpPr>
        <p:spPr>
          <a:xfrm>
            <a:off x="838200" y="1514540"/>
            <a:ext cx="10515600" cy="4351338"/>
          </a:xfrm>
        </p:spPr>
        <p:txBody>
          <a:bodyPr>
            <a:normAutofit/>
          </a:bodyPr>
          <a:lstStyle/>
          <a:p>
            <a:r>
              <a:rPr lang="en-GB" sz="2000" dirty="0"/>
              <a:t>Whilst we do not have data or local insight regarding the previous jobs held by those currently claiming ‘out-of-work’ related benefits, we know that historically, those living in the wards with high claimant count rates in October 2021 were more likely to be employed in the following sectors than the County average:</a:t>
            </a:r>
          </a:p>
          <a:p>
            <a:pPr lvl="1"/>
            <a:r>
              <a:rPr lang="en-GB" sz="1600" dirty="0"/>
              <a:t>Wholesales and retail</a:t>
            </a:r>
          </a:p>
          <a:p>
            <a:pPr lvl="1"/>
            <a:r>
              <a:rPr lang="en-GB" sz="1600" dirty="0"/>
              <a:t>Transport and storage </a:t>
            </a:r>
          </a:p>
          <a:p>
            <a:pPr lvl="1"/>
            <a:r>
              <a:rPr lang="en-GB" sz="1600" dirty="0"/>
              <a:t>Hospitality</a:t>
            </a:r>
          </a:p>
          <a:p>
            <a:r>
              <a:rPr lang="en-GB" sz="2000" dirty="0"/>
              <a:t>They were also more likely to work in ‘low skilled’ roles, such as </a:t>
            </a:r>
          </a:p>
          <a:p>
            <a:pPr lvl="1"/>
            <a:r>
              <a:rPr lang="en-GB" sz="1600" dirty="0"/>
              <a:t>‘Elementary’ admin and service occupations</a:t>
            </a:r>
          </a:p>
          <a:p>
            <a:pPr lvl="1"/>
            <a:r>
              <a:rPr lang="en-GB" sz="1600" dirty="0"/>
              <a:t>Retail assistants</a:t>
            </a:r>
          </a:p>
          <a:p>
            <a:pPr lvl="1"/>
            <a:r>
              <a:rPr lang="en-GB" sz="1600" dirty="0"/>
              <a:t>Transport and mobile machine drivers and operatives </a:t>
            </a:r>
          </a:p>
          <a:p>
            <a:r>
              <a:rPr lang="en-GB" sz="2000" dirty="0"/>
              <a:t>Those living in high claimant count wards tend to be younger than the County’s population as a whole, are more likely to be of black, Asian or mixed heritage, are more likely not to speak English well and are less likely to have access to a car or van than the County average. </a:t>
            </a:r>
          </a:p>
          <a:p>
            <a:pPr lvl="1"/>
            <a:endParaRPr lang="en-GB" sz="1600" dirty="0"/>
          </a:p>
        </p:txBody>
      </p:sp>
    </p:spTree>
    <p:extLst>
      <p:ext uri="{BB962C8B-B14F-4D97-AF65-F5344CB8AC3E}">
        <p14:creationId xmlns:p14="http://schemas.microsoft.com/office/powerpoint/2010/main" val="264386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A797-AF6A-4A46-861C-405ADB53CAB5}"/>
              </a:ext>
            </a:extLst>
          </p:cNvPr>
          <p:cNvSpPr>
            <a:spLocks noGrp="1"/>
          </p:cNvSpPr>
          <p:nvPr>
            <p:ph type="title"/>
          </p:nvPr>
        </p:nvSpPr>
        <p:spPr>
          <a:xfrm>
            <a:off x="199008" y="98795"/>
            <a:ext cx="10515600" cy="1325563"/>
          </a:xfrm>
        </p:spPr>
        <p:txBody>
          <a:bodyPr>
            <a:normAutofit/>
          </a:bodyPr>
          <a:lstStyle/>
          <a:p>
            <a:r>
              <a:rPr lang="en-GB" sz="3600" dirty="0">
                <a:solidFill>
                  <a:srgbClr val="006965"/>
                </a:solidFill>
                <a:latin typeface="+mn-lt"/>
              </a:rPr>
              <a:t>What more could be done to help those claiming ‘out-of-work’ related benefits find new employment? </a:t>
            </a:r>
          </a:p>
        </p:txBody>
      </p:sp>
      <p:sp>
        <p:nvSpPr>
          <p:cNvPr id="3" name="Content Placeholder 2">
            <a:extLst>
              <a:ext uri="{FF2B5EF4-FFF2-40B4-BE49-F238E27FC236}">
                <a16:creationId xmlns:a16="http://schemas.microsoft.com/office/drawing/2014/main" id="{48DB83F3-3ED7-415B-A88B-C6AED61D7353}"/>
              </a:ext>
            </a:extLst>
          </p:cNvPr>
          <p:cNvSpPr>
            <a:spLocks noGrp="1"/>
          </p:cNvSpPr>
          <p:nvPr>
            <p:ph idx="1"/>
          </p:nvPr>
        </p:nvSpPr>
        <p:spPr>
          <a:xfrm>
            <a:off x="314418" y="1710215"/>
            <a:ext cx="10515600" cy="4351338"/>
          </a:xfrm>
        </p:spPr>
        <p:txBody>
          <a:bodyPr>
            <a:normAutofit fontScale="92500" lnSpcReduction="10000"/>
          </a:bodyPr>
          <a:lstStyle/>
          <a:p>
            <a:pPr marL="0" indent="0">
              <a:buNone/>
            </a:pPr>
            <a:r>
              <a:rPr lang="en-GB" dirty="0">
                <a:effectLst/>
                <a:latin typeface="Calibri" panose="020F0502020204030204" pitchFamily="34" charset="0"/>
                <a:ea typeface="Calibri" panose="020F0502020204030204" pitchFamily="34" charset="0"/>
              </a:rPr>
              <a:t>Short-term</a:t>
            </a:r>
          </a:p>
          <a:p>
            <a:r>
              <a:rPr lang="en-GB" sz="1800" dirty="0">
                <a:effectLst/>
                <a:latin typeface="Calibri" panose="020F0502020204030204" pitchFamily="34" charset="0"/>
                <a:ea typeface="Times New Roman" panose="02020603050405020304" pitchFamily="18" charset="0"/>
              </a:rPr>
              <a:t>Actions set out in the Buckinghamshire Local Skills Report </a:t>
            </a:r>
          </a:p>
          <a:p>
            <a:pPr lvl="1"/>
            <a:r>
              <a:rPr lang="en-GB" sz="1400" dirty="0">
                <a:effectLst/>
                <a:latin typeface="Calibri" panose="020F0502020204030204" pitchFamily="34" charset="0"/>
                <a:ea typeface="Times New Roman" panose="02020603050405020304" pitchFamily="18" charset="0"/>
              </a:rPr>
              <a:t>DWP initiatives - Restart etc</a:t>
            </a:r>
          </a:p>
          <a:p>
            <a:pPr lvl="1"/>
            <a:r>
              <a:rPr lang="en-GB" sz="1400" dirty="0">
                <a:effectLst/>
                <a:latin typeface="Jost Light"/>
                <a:ea typeface="Calibri" panose="020F0502020204030204" pitchFamily="34" charset="0"/>
                <a:cs typeface="Arial" panose="020B0604020202020204" pitchFamily="34" charset="0"/>
              </a:rPr>
              <a:t>Buckinghamshire Council Employability and Skills Taskforce </a:t>
            </a:r>
          </a:p>
          <a:p>
            <a:pPr lvl="1"/>
            <a:r>
              <a:rPr lang="en-GB" sz="1400" dirty="0">
                <a:effectLst/>
                <a:latin typeface="Jost Light"/>
                <a:ea typeface="Calibri" panose="020F0502020204030204" pitchFamily="34" charset="0"/>
                <a:cs typeface="Arial" panose="020B0604020202020204" pitchFamily="34" charset="0"/>
              </a:rPr>
              <a:t>Debt Prevent and Advice Workstream High Wycombe Pilot underway</a:t>
            </a:r>
          </a:p>
          <a:p>
            <a:r>
              <a:rPr lang="en-GB" sz="1800" dirty="0">
                <a:latin typeface="Calibri" panose="020F0502020204030204" pitchFamily="34" charset="0"/>
                <a:ea typeface="Calibri" panose="020F0502020204030204" pitchFamily="34" charset="0"/>
              </a:rPr>
              <a:t>A new jobcentre is opening on High Wycombe high street. </a:t>
            </a:r>
            <a:endParaRPr lang="en-GB" sz="1800" dirty="0">
              <a:effectLst/>
              <a:latin typeface="Calibri" panose="020F0502020204030204" pitchFamily="34" charset="0"/>
              <a:ea typeface="Calibri" panose="020F0502020204030204" pitchFamily="34" charset="0"/>
            </a:endParaRPr>
          </a:p>
          <a:p>
            <a:endParaRPr lang="en-GB" sz="1800" dirty="0">
              <a:latin typeface="Calibri" panose="020F0502020204030204" pitchFamily="34" charset="0"/>
              <a:ea typeface="Calibri" panose="020F0502020204030204" pitchFamily="34" charset="0"/>
            </a:endParaRPr>
          </a:p>
          <a:p>
            <a:pPr marL="0" indent="0">
              <a:buNone/>
            </a:pPr>
            <a:r>
              <a:rPr lang="en-GB" dirty="0">
                <a:effectLst/>
                <a:latin typeface="Calibri" panose="020F0502020204030204" pitchFamily="34" charset="0"/>
                <a:ea typeface="Calibri" panose="020F0502020204030204" pitchFamily="34" charset="0"/>
              </a:rPr>
              <a:t>Medium to long-term </a:t>
            </a: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County Deal asks including:-</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Freedom &amp; flexibility in delivering skills brokerage services beyond the DWP Framework</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Pinewood Global Screen Hub – serving local outreach as well national needs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College ambitions to deliver new FE Campus in High Wycombe Town Centre</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19493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AD79BF-9357-4652-8927-AAA21853D5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p>
        </p:txBody>
      </p:sp>
      <p:sp>
        <p:nvSpPr>
          <p:cNvPr id="5" name="Content Placeholder 2">
            <a:extLst>
              <a:ext uri="{FF2B5EF4-FFF2-40B4-BE49-F238E27FC236}">
                <a16:creationId xmlns:a16="http://schemas.microsoft.com/office/drawing/2014/main" id="{70F4D0FB-8091-42CC-BE1C-22EDE5EDA2E5}"/>
              </a:ext>
            </a:extLst>
          </p:cNvPr>
          <p:cNvSpPr txBox="1">
            <a:spLocks/>
          </p:cNvSpPr>
          <p:nvPr/>
        </p:nvSpPr>
        <p:spPr>
          <a:xfrm>
            <a:off x="609600" y="999553"/>
            <a:ext cx="10515600" cy="205797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3200"/>
          </a:p>
          <a:p>
            <a:pPr marL="0" indent="0" algn="ctr">
              <a:buFont typeface="Arial" panose="020B0604020202020204" pitchFamily="34" charset="0"/>
              <a:buNone/>
            </a:pPr>
            <a:r>
              <a:rPr lang="en-GB" sz="3200"/>
              <a:t>All the latest local labour market analysis is available on the Buckinghamshire Economic Intelligence Observatory website</a:t>
            </a:r>
          </a:p>
          <a:p>
            <a:pPr marL="0" indent="0" algn="ctr">
              <a:buFont typeface="Arial" panose="020B0604020202020204" pitchFamily="34" charset="0"/>
              <a:buNone/>
            </a:pPr>
            <a:endParaRPr lang="en-GB" sz="3200"/>
          </a:p>
          <a:p>
            <a:pPr marL="0" indent="0" algn="ctr">
              <a:buFont typeface="Arial" panose="020B0604020202020204" pitchFamily="34" charset="0"/>
              <a:buNone/>
            </a:pPr>
            <a:r>
              <a:rPr lang="en-GB" sz="3200">
                <a:hlinkClick r:id="rId2"/>
              </a:rPr>
              <a:t>www.buckseconomy.co.uk</a:t>
            </a:r>
            <a:r>
              <a:rPr lang="en-GB" sz="3200"/>
              <a:t> or via </a:t>
            </a:r>
            <a:r>
              <a:rPr lang="en-GB" sz="3200">
                <a:solidFill>
                  <a:srgbClr val="0070C0"/>
                </a:solidFill>
                <a:hlinkClick r:id="rId3">
                  <a:extLst>
                    <a:ext uri="{A12FA001-AC4F-418D-AE19-62706E023703}">
                      <ahyp:hlinkClr xmlns:ahyp="http://schemas.microsoft.com/office/drawing/2018/hyperlinkcolor" val="tx"/>
                    </a:ext>
                  </a:extLst>
                </a:hlinkClick>
              </a:rPr>
              <a:t>www.buckstvlep.co.uk</a:t>
            </a:r>
            <a:r>
              <a:rPr lang="en-GB" sz="3200">
                <a:solidFill>
                  <a:srgbClr val="0070C0"/>
                </a:solidFill>
              </a:rPr>
              <a:t>  </a:t>
            </a:r>
          </a:p>
          <a:p>
            <a:pPr marL="0" indent="0" algn="ctr">
              <a:buFont typeface="Arial" panose="020B0604020202020204" pitchFamily="34" charset="0"/>
              <a:buNone/>
            </a:pPr>
            <a:endParaRPr lang="en-GB" sz="3200"/>
          </a:p>
        </p:txBody>
      </p:sp>
      <p:pic>
        <p:nvPicPr>
          <p:cNvPr id="6" name="Picture 2" descr="Who Made That Twitter Bird? - The New York Times">
            <a:extLst>
              <a:ext uri="{FF2B5EF4-FFF2-40B4-BE49-F238E27FC236}">
                <a16:creationId xmlns:a16="http://schemas.microsoft.com/office/drawing/2014/main" id="{5ECE718B-D207-444D-BFFD-40F1AC30A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59" y="3868550"/>
            <a:ext cx="1691909" cy="1228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720F5A-DA00-43E1-90DE-EAEF7B27D007}"/>
              </a:ext>
            </a:extLst>
          </p:cNvPr>
          <p:cNvSpPr txBox="1"/>
          <p:nvPr/>
        </p:nvSpPr>
        <p:spPr>
          <a:xfrm>
            <a:off x="1696268" y="3785586"/>
            <a:ext cx="4023091" cy="1569660"/>
          </a:xfrm>
          <a:prstGeom prst="rect">
            <a:avLst/>
          </a:prstGeom>
          <a:noFill/>
        </p:spPr>
        <p:txBody>
          <a:bodyPr wrap="square" rtlCol="0">
            <a:spAutoFit/>
          </a:bodyPr>
          <a:lstStyle/>
          <a:p>
            <a:r>
              <a:rPr lang="en-GB" sz="2400" b="1">
                <a:solidFill>
                  <a:srgbClr val="0070C0"/>
                </a:solidFill>
              </a:rPr>
              <a:t>#buckseconobservatory</a:t>
            </a:r>
          </a:p>
          <a:p>
            <a:endParaRPr lang="en-GB" sz="2400" b="1">
              <a:solidFill>
                <a:srgbClr val="0070C0"/>
              </a:solidFill>
            </a:endParaRPr>
          </a:p>
          <a:p>
            <a:r>
              <a:rPr lang="en-GB" sz="2400" b="1">
                <a:solidFill>
                  <a:srgbClr val="0070C0"/>
                </a:solidFill>
              </a:rPr>
              <a:t>@BucksLEP</a:t>
            </a:r>
          </a:p>
          <a:p>
            <a:r>
              <a:rPr lang="en-GB" sz="2400" b="1">
                <a:solidFill>
                  <a:srgbClr val="0070C0"/>
                </a:solidFill>
              </a:rPr>
              <a:t>@Caroline_BLEP </a:t>
            </a:r>
          </a:p>
        </p:txBody>
      </p:sp>
      <p:pic>
        <p:nvPicPr>
          <p:cNvPr id="1026" name="Picture 2" descr="Email Clipart Email Address - E Mail Clip Art, HD Png Download ,  Transparent Png Image - PNGitem">
            <a:extLst>
              <a:ext uri="{FF2B5EF4-FFF2-40B4-BE49-F238E27FC236}">
                <a16:creationId xmlns:a16="http://schemas.microsoft.com/office/drawing/2014/main" id="{E2C2D514-A627-4EF2-985A-3B5F7C475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68550"/>
            <a:ext cx="1981200" cy="11235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38B066-B296-4845-9FFD-479BF61ABA45}"/>
              </a:ext>
            </a:extLst>
          </p:cNvPr>
          <p:cNvSpPr txBox="1"/>
          <p:nvPr/>
        </p:nvSpPr>
        <p:spPr>
          <a:xfrm>
            <a:off x="7848600" y="4029164"/>
            <a:ext cx="5981700" cy="461665"/>
          </a:xfrm>
          <a:prstGeom prst="rect">
            <a:avLst/>
          </a:prstGeom>
          <a:noFill/>
        </p:spPr>
        <p:txBody>
          <a:bodyPr wrap="square" rtlCol="0">
            <a:spAutoFit/>
          </a:bodyPr>
          <a:lstStyle/>
          <a:p>
            <a:r>
              <a:rPr lang="en-GB" sz="2400" b="1">
                <a:solidFill>
                  <a:srgbClr val="0070C0"/>
                </a:solidFill>
              </a:rPr>
              <a:t>research@buckslep.co.uk</a:t>
            </a:r>
          </a:p>
        </p:txBody>
      </p:sp>
      <p:pic>
        <p:nvPicPr>
          <p:cNvPr id="9" name="Picture 2" descr="Buckinghamshire Local Enterprise Partnership logo">
            <a:extLst>
              <a:ext uri="{FF2B5EF4-FFF2-40B4-BE49-F238E27FC236}">
                <a16:creationId xmlns:a16="http://schemas.microsoft.com/office/drawing/2014/main" id="{EE9440C3-8C1B-4A64-8E1F-820675B960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911"/>
          <a:stretch/>
        </p:blipFill>
        <p:spPr bwMode="auto">
          <a:xfrm>
            <a:off x="146667" y="43107"/>
            <a:ext cx="1619250" cy="12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3FBB637-0CDA-4FEF-9B3D-2E0DC3DF05FA}"/>
              </a:ext>
            </a:extLst>
          </p:cNvPr>
          <p:cNvSpPr txBox="1">
            <a:spLocks/>
          </p:cNvSpPr>
          <p:nvPr/>
        </p:nvSpPr>
        <p:spPr>
          <a:xfrm>
            <a:off x="616813" y="1403643"/>
            <a:ext cx="10515600" cy="59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solidFill>
                  <a:srgbClr val="006965"/>
                </a:solidFill>
              </a:rPr>
              <a:t>Questions from LEP Board members</a:t>
            </a:r>
          </a:p>
          <a:p>
            <a:r>
              <a:rPr lang="en-GB" sz="2000" dirty="0">
                <a:effectLst/>
                <a:latin typeface="Calibri" panose="020F0502020204030204" pitchFamily="34" charset="0"/>
                <a:ea typeface="Times New Roman" panose="02020603050405020304" pitchFamily="18" charset="0"/>
              </a:rPr>
              <a:t>Why do we have high claimant count rates in some areas of the County? </a:t>
            </a:r>
          </a:p>
          <a:p>
            <a:r>
              <a:rPr lang="en-GB" sz="2000" dirty="0">
                <a:latin typeface="Calibri" panose="020F0502020204030204" pitchFamily="34" charset="0"/>
                <a:ea typeface="Calibri" panose="020F0502020204030204" pitchFamily="34" charset="0"/>
                <a:cs typeface="Times New Roman" panose="02020603050405020304" pitchFamily="18" charset="0"/>
              </a:rPr>
              <a:t>What more could be done to understand the profile of those on the claimant count, in particularly what their transferrable skills might be, to help DWP / other agencies match individuals with available </a:t>
            </a:r>
            <a:r>
              <a:rPr lang="en-GB" sz="2000" dirty="0">
                <a:effectLst/>
                <a:latin typeface="Calibri" panose="020F0502020204030204" pitchFamily="34" charset="0"/>
                <a:ea typeface="Times New Roman" panose="02020603050405020304" pitchFamily="18" charset="0"/>
              </a:rPr>
              <a:t>and appropriate job vacancies?  </a:t>
            </a:r>
            <a:endParaRPr lang="en-GB" sz="2000" dirty="0">
              <a:latin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6965"/>
              </a:solidFill>
              <a:latin typeface="Calibri" panose="020F0502020204030204" pitchFamily="34" charset="0"/>
              <a:cs typeface="Times New Roman" panose="02020603050405020304" pitchFamily="18" charset="0"/>
            </a:endParaRPr>
          </a:p>
          <a:p>
            <a:pPr marL="0" indent="0">
              <a:lnSpc>
                <a:spcPct val="107000"/>
              </a:lnSpc>
              <a:spcAft>
                <a:spcPts val="800"/>
              </a:spcAft>
              <a:buNone/>
            </a:pPr>
            <a:endParaRPr lang="en-GB" dirty="0"/>
          </a:p>
        </p:txBody>
      </p:sp>
      <p:pic>
        <p:nvPicPr>
          <p:cNvPr id="4" name="Picture 2" descr="Buckinghamshire Local Enterprise Partnership logo">
            <a:extLst>
              <a:ext uri="{FF2B5EF4-FFF2-40B4-BE49-F238E27FC236}">
                <a16:creationId xmlns:a16="http://schemas.microsoft.com/office/drawing/2014/main" id="{BA4FC76C-69DE-4841-8053-FA74CB954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11"/>
          <a:stretch/>
        </p:blipFill>
        <p:spPr bwMode="auto">
          <a:xfrm>
            <a:off x="146667" y="43107"/>
            <a:ext cx="1619250" cy="12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7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1501-5A4E-4BCA-AA0F-532AB31BB910}"/>
              </a:ext>
            </a:extLst>
          </p:cNvPr>
          <p:cNvSpPr>
            <a:spLocks noGrp="1"/>
          </p:cNvSpPr>
          <p:nvPr>
            <p:ph type="title"/>
          </p:nvPr>
        </p:nvSpPr>
        <p:spPr>
          <a:xfrm>
            <a:off x="239911" y="423018"/>
            <a:ext cx="10515600" cy="602541"/>
          </a:xfrm>
        </p:spPr>
        <p:txBody>
          <a:bodyPr>
            <a:noAutofit/>
          </a:bodyPr>
          <a:lstStyle/>
          <a:p>
            <a:r>
              <a:rPr lang="en-GB" sz="3600">
                <a:solidFill>
                  <a:srgbClr val="006965"/>
                </a:solidFill>
                <a:latin typeface="+mn-lt"/>
              </a:rPr>
              <a:t>Is this new news?  Or have some wards in Buckinghamshire always had high claimant count rates? </a:t>
            </a:r>
          </a:p>
        </p:txBody>
      </p:sp>
      <p:graphicFrame>
        <p:nvGraphicFramePr>
          <p:cNvPr id="5" name="Content Placeholder 4">
            <a:extLst>
              <a:ext uri="{FF2B5EF4-FFF2-40B4-BE49-F238E27FC236}">
                <a16:creationId xmlns:a16="http://schemas.microsoft.com/office/drawing/2014/main" id="{E2AADA92-516C-41EE-B916-619D36849B1B}"/>
              </a:ext>
            </a:extLst>
          </p:cNvPr>
          <p:cNvGraphicFramePr>
            <a:graphicFrameLocks noGrp="1"/>
          </p:cNvGraphicFramePr>
          <p:nvPr>
            <p:ph idx="1"/>
            <p:extLst>
              <p:ext uri="{D42A27DB-BD31-4B8C-83A1-F6EECF244321}">
                <p14:modId xmlns:p14="http://schemas.microsoft.com/office/powerpoint/2010/main" val="2649241439"/>
              </p:ext>
            </p:extLst>
          </p:nvPr>
        </p:nvGraphicFramePr>
        <p:xfrm>
          <a:off x="328688" y="1659735"/>
          <a:ext cx="6007220" cy="4214969"/>
        </p:xfrm>
        <a:graphic>
          <a:graphicData uri="http://schemas.openxmlformats.org/drawingml/2006/table">
            <a:tbl>
              <a:tblPr>
                <a:tableStyleId>{5C22544A-7EE6-4342-B048-85BDC9FD1C3A}</a:tableStyleId>
              </a:tblPr>
              <a:tblGrid>
                <a:gridCol w="1588897">
                  <a:extLst>
                    <a:ext uri="{9D8B030D-6E8A-4147-A177-3AD203B41FA5}">
                      <a16:colId xmlns:a16="http://schemas.microsoft.com/office/drawing/2014/main" val="444130303"/>
                    </a:ext>
                  </a:extLst>
                </a:gridCol>
                <a:gridCol w="952183">
                  <a:extLst>
                    <a:ext uri="{9D8B030D-6E8A-4147-A177-3AD203B41FA5}">
                      <a16:colId xmlns:a16="http://schemas.microsoft.com/office/drawing/2014/main" val="963697698"/>
                    </a:ext>
                  </a:extLst>
                </a:gridCol>
                <a:gridCol w="827735">
                  <a:extLst>
                    <a:ext uri="{9D8B030D-6E8A-4147-A177-3AD203B41FA5}">
                      <a16:colId xmlns:a16="http://schemas.microsoft.com/office/drawing/2014/main" val="612772839"/>
                    </a:ext>
                  </a:extLst>
                </a:gridCol>
                <a:gridCol w="940922">
                  <a:extLst>
                    <a:ext uri="{9D8B030D-6E8A-4147-A177-3AD203B41FA5}">
                      <a16:colId xmlns:a16="http://schemas.microsoft.com/office/drawing/2014/main" val="1399359290"/>
                    </a:ext>
                  </a:extLst>
                </a:gridCol>
                <a:gridCol w="714548">
                  <a:extLst>
                    <a:ext uri="{9D8B030D-6E8A-4147-A177-3AD203B41FA5}">
                      <a16:colId xmlns:a16="http://schemas.microsoft.com/office/drawing/2014/main" val="4186741750"/>
                    </a:ext>
                  </a:extLst>
                </a:gridCol>
                <a:gridCol w="982935">
                  <a:extLst>
                    <a:ext uri="{9D8B030D-6E8A-4147-A177-3AD203B41FA5}">
                      <a16:colId xmlns:a16="http://schemas.microsoft.com/office/drawing/2014/main" val="3725102392"/>
                    </a:ext>
                  </a:extLst>
                </a:gridCol>
              </a:tblGrid>
              <a:tr h="835484">
                <a:tc>
                  <a:txBody>
                    <a:bodyPr/>
                    <a:lstStyle/>
                    <a:p>
                      <a:pPr algn="l" fontAlgn="b"/>
                      <a:r>
                        <a:rPr lang="en-GB" sz="1200" u="none" strike="noStrike">
                          <a:solidFill>
                            <a:schemeClr val="bg1"/>
                          </a:solidFill>
                          <a:effectLst/>
                        </a:rPr>
                        <a:t>Ward</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fontAlgn="b"/>
                      <a:r>
                        <a:rPr lang="en-GB" sz="1200" u="none" strike="noStrike">
                          <a:solidFill>
                            <a:schemeClr val="bg1"/>
                          </a:solidFill>
                          <a:effectLst/>
                        </a:rPr>
                        <a:t>(former) District</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b"/>
                      <a:r>
                        <a:rPr lang="en-GB" sz="1200" u="none" strike="noStrike">
                          <a:solidFill>
                            <a:schemeClr val="bg1"/>
                          </a:solidFill>
                          <a:effectLst/>
                        </a:rPr>
                        <a:t>February 2019</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b"/>
                      <a:r>
                        <a:rPr lang="en-GB" sz="1200" u="none" strike="noStrike">
                          <a:solidFill>
                            <a:schemeClr val="bg1"/>
                          </a:solidFill>
                          <a:effectLst/>
                        </a:rPr>
                        <a:t>February 2020 (immediately pre-pandemic)</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b"/>
                      <a:r>
                        <a:rPr lang="en-GB" sz="1200" u="none" strike="noStrike">
                          <a:solidFill>
                            <a:schemeClr val="bg1"/>
                          </a:solidFill>
                          <a:effectLst/>
                        </a:rPr>
                        <a:t>October 2021</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b"/>
                      <a:r>
                        <a:rPr lang="en-GB" sz="1200" u="none" strike="noStrike">
                          <a:solidFill>
                            <a:schemeClr val="bg1"/>
                          </a:solidFill>
                          <a:effectLst/>
                        </a:rPr>
                        <a:t>% point increase Feb 2020 to Oct 2021</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2854573477"/>
                  </a:ext>
                </a:extLst>
              </a:tr>
              <a:tr h="225299">
                <a:tc>
                  <a:txBody>
                    <a:bodyPr/>
                    <a:lstStyle/>
                    <a:p>
                      <a:pPr algn="l" fontAlgn="b"/>
                      <a:r>
                        <a:rPr lang="en-GB" sz="1200" u="none" strike="noStrike">
                          <a:effectLst/>
                        </a:rPr>
                        <a:t> Oakridge and Castlefield</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2.9</a:t>
                      </a:r>
                      <a:endParaRPr lang="en-GB" sz="1200" b="0" i="0" u="none" strike="noStrike">
                        <a:solidFill>
                          <a:srgbClr val="9C0006"/>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4.4</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9.7</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5.3</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63853"/>
                  </a:ext>
                </a:extLst>
              </a:tr>
              <a:tr h="225299">
                <a:tc>
                  <a:txBody>
                    <a:bodyPr/>
                    <a:lstStyle/>
                    <a:p>
                      <a:pPr algn="l" fontAlgn="b"/>
                      <a:r>
                        <a:rPr lang="en-GB" sz="1200" u="none" strike="noStrike">
                          <a:effectLst/>
                        </a:rPr>
                        <a:t> Bowerdean</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2.2</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3.5</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7.3</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3.8</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6197900"/>
                  </a:ext>
                </a:extLst>
              </a:tr>
              <a:tr h="225299">
                <a:tc>
                  <a:txBody>
                    <a:bodyPr/>
                    <a:lstStyle/>
                    <a:p>
                      <a:pPr algn="l" fontAlgn="b"/>
                      <a:r>
                        <a:rPr lang="en-GB" sz="1200" u="none" strike="noStrike">
                          <a:effectLst/>
                        </a:rPr>
                        <a:t> Micklefield</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2.8</a:t>
                      </a:r>
                      <a:endParaRPr lang="en-GB" sz="1200" b="0" i="0" u="none" strike="noStrike">
                        <a:solidFill>
                          <a:srgbClr val="9C0006"/>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3.8</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6.9</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3.1</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817014"/>
                  </a:ext>
                </a:extLst>
              </a:tr>
              <a:tr h="225299">
                <a:tc>
                  <a:txBody>
                    <a:bodyPr/>
                    <a:lstStyle/>
                    <a:p>
                      <a:pPr algn="l" fontAlgn="b"/>
                      <a:r>
                        <a:rPr lang="en-GB" sz="1200" u="none" strike="noStrike">
                          <a:effectLst/>
                        </a:rPr>
                        <a:t> Disraeli</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2.4</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3.0</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6.7</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3.7</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878780"/>
                  </a:ext>
                </a:extLst>
              </a:tr>
              <a:tr h="225299">
                <a:tc>
                  <a:txBody>
                    <a:bodyPr/>
                    <a:lstStyle/>
                    <a:p>
                      <a:pPr algn="l" fontAlgn="b"/>
                      <a:r>
                        <a:rPr lang="en-GB" sz="1200" u="none" strike="noStrike">
                          <a:effectLst/>
                        </a:rPr>
                        <a:t> Booker and Cressex</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3.3</a:t>
                      </a:r>
                      <a:endParaRPr lang="en-GB" sz="1200" b="0" i="0" u="none" strike="noStrike">
                        <a:solidFill>
                          <a:srgbClr val="9C0006"/>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4.7</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6.4</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1.7</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3749988"/>
                  </a:ext>
                </a:extLst>
              </a:tr>
              <a:tr h="225299">
                <a:tc>
                  <a:txBody>
                    <a:bodyPr/>
                    <a:lstStyle/>
                    <a:p>
                      <a:pPr algn="l" fontAlgn="b"/>
                      <a:r>
                        <a:rPr lang="en-GB" sz="1200" u="none" strike="noStrike">
                          <a:effectLst/>
                        </a:rPr>
                        <a:t> Ridgeway</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Chiltern</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2.3</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2.8</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6.4</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3.6</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2153375"/>
                  </a:ext>
                </a:extLst>
              </a:tr>
              <a:tr h="225299">
                <a:tc>
                  <a:txBody>
                    <a:bodyPr/>
                    <a:lstStyle/>
                    <a:p>
                      <a:pPr algn="l" fontAlgn="b"/>
                      <a:r>
                        <a:rPr lang="en-GB" sz="1200" u="none" strike="noStrike">
                          <a:effectLst/>
                        </a:rPr>
                        <a:t> Southcourt</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Aylesbury Vale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2.1</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3.0</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5.9</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2.9</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8695986"/>
                  </a:ext>
                </a:extLst>
              </a:tr>
              <a:tr h="225299">
                <a:tc>
                  <a:txBody>
                    <a:bodyPr/>
                    <a:lstStyle/>
                    <a:p>
                      <a:pPr algn="l" fontAlgn="b"/>
                      <a:r>
                        <a:rPr lang="en-GB" sz="1200" u="none" strike="noStrike">
                          <a:effectLst/>
                        </a:rPr>
                        <a:t> Vale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Chiltern</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2.2</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2.6</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5.9</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3.3</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2009874"/>
                  </a:ext>
                </a:extLst>
              </a:tr>
              <a:tr h="225299">
                <a:tc>
                  <a:txBody>
                    <a:bodyPr/>
                    <a:lstStyle/>
                    <a:p>
                      <a:pPr algn="l" fontAlgn="b"/>
                      <a:r>
                        <a:rPr lang="en-GB" sz="1200" u="none" strike="noStrike">
                          <a:effectLst/>
                        </a:rPr>
                        <a:t> Sands</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1.8</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2.5</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5.7</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3.2</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799169"/>
                  </a:ext>
                </a:extLst>
              </a:tr>
              <a:tr h="225299">
                <a:tc>
                  <a:txBody>
                    <a:bodyPr/>
                    <a:lstStyle/>
                    <a:p>
                      <a:pPr algn="l" fontAlgn="b"/>
                      <a:r>
                        <a:rPr lang="en-GB" sz="1200" u="none" strike="noStrike">
                          <a:effectLst/>
                        </a:rPr>
                        <a:t> Elmhurst</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Aylesbury Vale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2.1</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3.0</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5.6</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2.6</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159524"/>
                  </a:ext>
                </a:extLst>
              </a:tr>
              <a:tr h="225299">
                <a:tc>
                  <a:txBody>
                    <a:bodyPr/>
                    <a:lstStyle/>
                    <a:p>
                      <a:pPr algn="l" fontAlgn="b"/>
                      <a:r>
                        <a:rPr lang="en-GB" sz="1200" u="none" strike="noStrike">
                          <a:effectLst/>
                        </a:rPr>
                        <a:t> Totteridge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2.4</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2.6</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5.6</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3.0</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8856422"/>
                  </a:ext>
                </a:extLst>
              </a:tr>
              <a:tr h="225299">
                <a:tc>
                  <a:txBody>
                    <a:bodyPr/>
                    <a:lstStyle/>
                    <a:p>
                      <a:pPr algn="l" fontAlgn="b"/>
                      <a:r>
                        <a:rPr lang="en-GB" sz="1200" u="none" strike="noStrike">
                          <a:effectLst/>
                        </a:rPr>
                        <a:t> Abbey</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2.0</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2.7</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5.5</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2.8</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8790173"/>
                  </a:ext>
                </a:extLst>
              </a:tr>
              <a:tr h="225299">
                <a:tc>
                  <a:txBody>
                    <a:bodyPr/>
                    <a:lstStyle/>
                    <a:p>
                      <a:pPr algn="l" fontAlgn="b"/>
                      <a:r>
                        <a:rPr lang="en-GB" sz="1200" u="none" strike="noStrike">
                          <a:effectLst/>
                        </a:rPr>
                        <a:t> Ryemead</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1.7</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2.5</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5.0</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2.5</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5155757"/>
                  </a:ext>
                </a:extLst>
              </a:tr>
              <a:tr h="225299">
                <a:tc>
                  <a:txBody>
                    <a:bodyPr/>
                    <a:lstStyle/>
                    <a:p>
                      <a:pPr algn="l" fontAlgn="b"/>
                      <a:r>
                        <a:rPr lang="en-GB" sz="1200" u="none" strike="noStrike">
                          <a:effectLst/>
                        </a:rPr>
                        <a:t> Gatehouse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Aylesbury Vale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2.1</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3.1</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4.9</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1.8</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080491"/>
                  </a:ext>
                </a:extLst>
              </a:tr>
              <a:tr h="225299">
                <a:tc gridSpan="2">
                  <a:txBody>
                    <a:bodyPr/>
                    <a:lstStyle/>
                    <a:p>
                      <a:pPr algn="l" fontAlgn="b"/>
                      <a:r>
                        <a:rPr lang="en-GB" sz="1200" b="1" u="none" strike="noStrike">
                          <a:effectLst/>
                        </a:rPr>
                        <a:t>England</a:t>
                      </a:r>
                      <a:endParaRPr lang="en-GB" sz="12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r" fontAlgn="b"/>
                      <a:r>
                        <a:rPr lang="en-GB" sz="1200" b="1" u="none" strike="noStrike">
                          <a:effectLst/>
                        </a:rPr>
                        <a:t>2.5</a:t>
                      </a:r>
                      <a:endParaRPr lang="en-GB" sz="12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u="none" strike="noStrike">
                          <a:effectLst/>
                        </a:rPr>
                        <a:t>3.0</a:t>
                      </a:r>
                      <a:endParaRPr lang="en-GB" sz="1200" b="1"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u="none" strike="noStrike">
                          <a:effectLst/>
                        </a:rPr>
                        <a:t>4.9</a:t>
                      </a:r>
                      <a:endParaRPr lang="en-GB" sz="1200" b="1"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u="none" strike="noStrike">
                          <a:effectLst/>
                        </a:rPr>
                        <a:t>1.9</a:t>
                      </a:r>
                      <a:endParaRPr lang="en-GB" sz="12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541751"/>
                  </a:ext>
                </a:extLst>
              </a:tr>
            </a:tbl>
          </a:graphicData>
        </a:graphic>
      </p:graphicFrame>
      <p:sp>
        <p:nvSpPr>
          <p:cNvPr id="6" name="TextBox 5">
            <a:extLst>
              <a:ext uri="{FF2B5EF4-FFF2-40B4-BE49-F238E27FC236}">
                <a16:creationId xmlns:a16="http://schemas.microsoft.com/office/drawing/2014/main" id="{0F9A4845-E7B6-4E92-A2E4-0FCBD63D85B6}"/>
              </a:ext>
            </a:extLst>
          </p:cNvPr>
          <p:cNvSpPr txBox="1"/>
          <p:nvPr/>
        </p:nvSpPr>
        <p:spPr>
          <a:xfrm>
            <a:off x="6844682" y="1627062"/>
            <a:ext cx="5169517" cy="4770537"/>
          </a:xfrm>
          <a:prstGeom prst="rect">
            <a:avLst/>
          </a:prstGeom>
          <a:noFill/>
        </p:spPr>
        <p:txBody>
          <a:bodyPr wrap="square" rtlCol="0">
            <a:spAutoFit/>
          </a:bodyPr>
          <a:lstStyle/>
          <a:p>
            <a:r>
              <a:rPr lang="en-GB"/>
              <a:t>It is new news</a:t>
            </a:r>
          </a:p>
          <a:p>
            <a:endParaRPr lang="en-GB"/>
          </a:p>
          <a:p>
            <a:pPr marL="285750" indent="-285750">
              <a:buFont typeface="Arial" panose="020B0604020202020204" pitchFamily="34" charset="0"/>
              <a:buChar char="•"/>
            </a:pPr>
            <a:r>
              <a:rPr lang="en-GB"/>
              <a:t>The number of wards with higher than national average claimant count rates did increase between 2019 and 2020, but has shot up since the start of the pandemic</a:t>
            </a:r>
          </a:p>
          <a:p>
            <a:pPr marL="742950" lvl="1" indent="-285750">
              <a:buFont typeface="Arial" panose="020B0604020202020204" pitchFamily="34" charset="0"/>
              <a:buChar char="•"/>
            </a:pPr>
            <a:r>
              <a:rPr lang="en-GB"/>
              <a:t>Feb 2019 – 3 out of 196 wards </a:t>
            </a:r>
          </a:p>
          <a:p>
            <a:pPr marL="742950" lvl="1" indent="-285750">
              <a:buFont typeface="Arial" panose="020B0604020202020204" pitchFamily="34" charset="0"/>
              <a:buChar char="•"/>
            </a:pPr>
            <a:r>
              <a:rPr lang="en-GB"/>
              <a:t>Feb 2020 – 5 out of 196 wards</a:t>
            </a:r>
          </a:p>
          <a:p>
            <a:pPr marL="742950" lvl="1" indent="-285750">
              <a:buFont typeface="Arial" panose="020B0604020202020204" pitchFamily="34" charset="0"/>
              <a:buChar char="•"/>
            </a:pPr>
            <a:r>
              <a:rPr lang="en-GB"/>
              <a:t>Oct 2021 – 13 out of 196 wards  </a:t>
            </a:r>
          </a:p>
          <a:p>
            <a:pPr marL="285750" indent="-285750">
              <a:buFont typeface="Arial" panose="020B0604020202020204" pitchFamily="34" charset="0"/>
              <a:buChar char="•"/>
            </a:pPr>
            <a:r>
              <a:rPr lang="en-GB"/>
              <a:t>9 of the 13 wards with higher than national average claimant count rates are in Wycombe (approximately a third of all Wycombe wards). </a:t>
            </a:r>
          </a:p>
          <a:p>
            <a:pPr marL="285750" indent="-285750">
              <a:buFont typeface="Arial" panose="020B0604020202020204" pitchFamily="34" charset="0"/>
              <a:buChar char="•"/>
            </a:pPr>
            <a:endParaRPr lang="en-GB"/>
          </a:p>
          <a:p>
            <a:r>
              <a:rPr lang="en-GB" sz="1400" i="1"/>
              <a:t>Note 1: Cells shaded in light blue have higher than national average claimant count rates</a:t>
            </a:r>
          </a:p>
          <a:p>
            <a:r>
              <a:rPr lang="en-GB" sz="1400" i="1"/>
              <a:t>Note 2: Claimant count rate = number of ‘out of work’ benefit claimants as a proportion of the working age population </a:t>
            </a:r>
          </a:p>
          <a:p>
            <a:endParaRPr lang="en-GB" sz="1400" i="1"/>
          </a:p>
        </p:txBody>
      </p:sp>
      <p:sp>
        <p:nvSpPr>
          <p:cNvPr id="7" name="TextBox 6">
            <a:extLst>
              <a:ext uri="{FF2B5EF4-FFF2-40B4-BE49-F238E27FC236}">
                <a16:creationId xmlns:a16="http://schemas.microsoft.com/office/drawing/2014/main" id="{0D00ADB0-AB6D-4CAD-ACC2-6EC87D4514AD}"/>
              </a:ext>
            </a:extLst>
          </p:cNvPr>
          <p:cNvSpPr txBox="1"/>
          <p:nvPr/>
        </p:nvSpPr>
        <p:spPr>
          <a:xfrm>
            <a:off x="239911" y="5969001"/>
            <a:ext cx="5648779" cy="307777"/>
          </a:xfrm>
          <a:prstGeom prst="rect">
            <a:avLst/>
          </a:prstGeom>
          <a:noFill/>
        </p:spPr>
        <p:txBody>
          <a:bodyPr wrap="square" rtlCol="0">
            <a:spAutoFit/>
          </a:bodyPr>
          <a:lstStyle/>
          <a:p>
            <a:r>
              <a:rPr lang="en-GB" sz="1400"/>
              <a:t>Source: DWP, 2021 (via </a:t>
            </a:r>
            <a:r>
              <a:rPr lang="en-GB" sz="1400">
                <a:hlinkClick r:id="rId2"/>
              </a:rPr>
              <a:t>www.nomisweb.co.uk</a:t>
            </a:r>
            <a:r>
              <a:rPr lang="en-GB" sz="1400"/>
              <a:t>) </a:t>
            </a:r>
          </a:p>
        </p:txBody>
      </p:sp>
    </p:spTree>
    <p:extLst>
      <p:ext uri="{BB962C8B-B14F-4D97-AF65-F5344CB8AC3E}">
        <p14:creationId xmlns:p14="http://schemas.microsoft.com/office/powerpoint/2010/main" val="314361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de2" descr="Claimant Count Rate">
            <a:extLst>
              <a:ext uri="{FF2B5EF4-FFF2-40B4-BE49-F238E27FC236}">
                <a16:creationId xmlns:a16="http://schemas.microsoft.com/office/drawing/2014/main" id="{E121FE98-1FE7-440E-AE89-696EC19F3D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443480"/>
            <a:ext cx="5294716" cy="3971037"/>
          </a:xfrm>
          <a:prstGeom prst="rect">
            <a:avLst/>
          </a:prstGeom>
        </p:spPr>
      </p:pic>
      <p:cxnSp>
        <p:nvCxnSpPr>
          <p:cNvPr id="23" name="Straight Connector 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4" name="slide2" descr="Claimant Count Rate">
            <a:extLst>
              <a:ext uri="{FF2B5EF4-FFF2-40B4-BE49-F238E27FC236}">
                <a16:creationId xmlns:a16="http://schemas.microsoft.com/office/drawing/2014/main" id="{0EB82F60-48CC-4D1C-8F3D-594334954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443482"/>
            <a:ext cx="5294715" cy="3971036"/>
          </a:xfrm>
          <a:prstGeom prst="rect">
            <a:avLst/>
          </a:prstGeom>
        </p:spPr>
      </p:pic>
      <p:sp>
        <p:nvSpPr>
          <p:cNvPr id="18" name="TextBox 17">
            <a:extLst>
              <a:ext uri="{FF2B5EF4-FFF2-40B4-BE49-F238E27FC236}">
                <a16:creationId xmlns:a16="http://schemas.microsoft.com/office/drawing/2014/main" id="{26BE6F50-9CD2-4585-AF6A-6B3009361773}"/>
              </a:ext>
            </a:extLst>
          </p:cNvPr>
          <p:cNvSpPr txBox="1"/>
          <p:nvPr/>
        </p:nvSpPr>
        <p:spPr>
          <a:xfrm>
            <a:off x="5501640" y="5987993"/>
            <a:ext cx="9408497" cy="276999"/>
          </a:xfrm>
          <a:prstGeom prst="rect">
            <a:avLst/>
          </a:prstGeom>
          <a:noFill/>
        </p:spPr>
        <p:txBody>
          <a:bodyPr wrap="square">
            <a:spAutoFit/>
          </a:bodyPr>
          <a:lstStyle/>
          <a:p>
            <a:r>
              <a:rPr lang="en-GB" sz="1200">
                <a:hlinkClick r:id="rId4"/>
              </a:rPr>
              <a:t>Click here for interactive version of map - October Claimant Count Rate by Ward | Tableau Public</a:t>
            </a:r>
            <a:endParaRPr lang="en-GB" sz="1200"/>
          </a:p>
        </p:txBody>
      </p:sp>
      <p:sp>
        <p:nvSpPr>
          <p:cNvPr id="20" name="Title 1">
            <a:extLst>
              <a:ext uri="{FF2B5EF4-FFF2-40B4-BE49-F238E27FC236}">
                <a16:creationId xmlns:a16="http://schemas.microsoft.com/office/drawing/2014/main" id="{5E809E76-2C5A-413A-B877-E3B49479B3F6}"/>
              </a:ext>
            </a:extLst>
          </p:cNvPr>
          <p:cNvSpPr>
            <a:spLocks noGrp="1"/>
          </p:cNvSpPr>
          <p:nvPr>
            <p:ph type="title"/>
          </p:nvPr>
        </p:nvSpPr>
        <p:spPr>
          <a:xfrm>
            <a:off x="582810" y="660499"/>
            <a:ext cx="11030067" cy="602541"/>
          </a:xfrm>
        </p:spPr>
        <p:txBody>
          <a:bodyPr>
            <a:noAutofit/>
          </a:bodyPr>
          <a:lstStyle/>
          <a:p>
            <a:r>
              <a:rPr lang="en-GB" sz="2800" dirty="0">
                <a:solidFill>
                  <a:srgbClr val="006965"/>
                </a:solidFill>
                <a:latin typeface="+mn-lt"/>
              </a:rPr>
              <a:t>There are three clusters of areas with high claimant count rates. All are in urban areas. The largest geographic cluster is in High Wycombe.</a:t>
            </a:r>
          </a:p>
        </p:txBody>
      </p:sp>
      <p:sp>
        <p:nvSpPr>
          <p:cNvPr id="9" name="TextBox 8">
            <a:extLst>
              <a:ext uri="{FF2B5EF4-FFF2-40B4-BE49-F238E27FC236}">
                <a16:creationId xmlns:a16="http://schemas.microsoft.com/office/drawing/2014/main" id="{F8C946C6-0F3C-4DA6-BC29-92A436E1C5B6}"/>
              </a:ext>
            </a:extLst>
          </p:cNvPr>
          <p:cNvSpPr txBox="1"/>
          <p:nvPr/>
        </p:nvSpPr>
        <p:spPr>
          <a:xfrm>
            <a:off x="582810" y="5972603"/>
            <a:ext cx="5648779" cy="307777"/>
          </a:xfrm>
          <a:prstGeom prst="rect">
            <a:avLst/>
          </a:prstGeom>
          <a:noFill/>
        </p:spPr>
        <p:txBody>
          <a:bodyPr wrap="square" rtlCol="0">
            <a:spAutoFit/>
          </a:bodyPr>
          <a:lstStyle/>
          <a:p>
            <a:r>
              <a:rPr lang="en-GB" sz="1400" dirty="0"/>
              <a:t>Source: DWP, 2021 (via </a:t>
            </a:r>
            <a:r>
              <a:rPr lang="en-GB" sz="1400" dirty="0">
                <a:hlinkClick r:id="rId5"/>
              </a:rPr>
              <a:t>www.nomisweb.co.uk</a:t>
            </a:r>
            <a:r>
              <a:rPr lang="en-GB" sz="1400" dirty="0"/>
              <a:t>) </a:t>
            </a:r>
          </a:p>
        </p:txBody>
      </p:sp>
    </p:spTree>
    <p:extLst>
      <p:ext uri="{BB962C8B-B14F-4D97-AF65-F5344CB8AC3E}">
        <p14:creationId xmlns:p14="http://schemas.microsoft.com/office/powerpoint/2010/main" val="116623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70F5-4790-4FEF-99AF-6E4E87051180}"/>
              </a:ext>
            </a:extLst>
          </p:cNvPr>
          <p:cNvSpPr>
            <a:spLocks noGrp="1"/>
          </p:cNvSpPr>
          <p:nvPr>
            <p:ph type="title"/>
          </p:nvPr>
        </p:nvSpPr>
        <p:spPr>
          <a:xfrm>
            <a:off x="244311" y="0"/>
            <a:ext cx="10515600" cy="1325563"/>
          </a:xfrm>
        </p:spPr>
        <p:txBody>
          <a:bodyPr>
            <a:normAutofit/>
          </a:bodyPr>
          <a:lstStyle/>
          <a:p>
            <a:r>
              <a:rPr lang="en-GB" sz="3200" dirty="0">
                <a:solidFill>
                  <a:srgbClr val="006965"/>
                </a:solidFill>
                <a:latin typeface="+mn-lt"/>
              </a:rPr>
              <a:t>Age profile of claimants in wards with highest rates</a:t>
            </a:r>
          </a:p>
        </p:txBody>
      </p:sp>
      <p:graphicFrame>
        <p:nvGraphicFramePr>
          <p:cNvPr id="6" name="Content Placeholder 5">
            <a:extLst>
              <a:ext uri="{FF2B5EF4-FFF2-40B4-BE49-F238E27FC236}">
                <a16:creationId xmlns:a16="http://schemas.microsoft.com/office/drawing/2014/main" id="{554E20F8-0EEA-4F24-A40A-7A392853C65B}"/>
              </a:ext>
            </a:extLst>
          </p:cNvPr>
          <p:cNvGraphicFramePr>
            <a:graphicFrameLocks noGrp="1"/>
          </p:cNvGraphicFramePr>
          <p:nvPr>
            <p:ph idx="1"/>
            <p:extLst>
              <p:ext uri="{D42A27DB-BD31-4B8C-83A1-F6EECF244321}">
                <p14:modId xmlns:p14="http://schemas.microsoft.com/office/powerpoint/2010/main" val="2177408702"/>
              </p:ext>
            </p:extLst>
          </p:nvPr>
        </p:nvGraphicFramePr>
        <p:xfrm>
          <a:off x="244311" y="1473414"/>
          <a:ext cx="6535366"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336ABA47-FAE3-44DA-9A98-05E2FE9ED4A9}"/>
              </a:ext>
            </a:extLst>
          </p:cNvPr>
          <p:cNvSpPr txBox="1"/>
          <p:nvPr/>
        </p:nvSpPr>
        <p:spPr>
          <a:xfrm>
            <a:off x="7371761" y="2136338"/>
            <a:ext cx="4364609" cy="2585323"/>
          </a:xfrm>
          <a:prstGeom prst="rect">
            <a:avLst/>
          </a:prstGeom>
          <a:noFill/>
          <a:ln>
            <a:solidFill>
              <a:schemeClr val="tx1"/>
            </a:solidFill>
          </a:ln>
        </p:spPr>
        <p:txBody>
          <a:bodyPr wrap="square">
            <a:spAutoFit/>
          </a:bodyPr>
          <a:lstStyle/>
          <a:p>
            <a:r>
              <a:rPr lang="en-GB" sz="1800" dirty="0">
                <a:latin typeface="+mn-lt"/>
              </a:rPr>
              <a:t>There is little difference between the age profile of claimants in the 13 wards with the highest claimant count rates and Buckinghamshire as a whole.  </a:t>
            </a:r>
          </a:p>
          <a:p>
            <a:endParaRPr lang="en-GB" dirty="0"/>
          </a:p>
          <a:p>
            <a:r>
              <a:rPr lang="en-GB" sz="1800" dirty="0">
                <a:latin typeface="+mn-lt"/>
              </a:rPr>
              <a:t>In Oakridge and Castlefield, the ward with the highest claimant count rate, a highe</a:t>
            </a:r>
            <a:r>
              <a:rPr lang="en-GB" dirty="0"/>
              <a:t>r proportion of claimants are aged 30 to 49 than the County average. </a:t>
            </a:r>
            <a:endParaRPr lang="en-GB" sz="1800" dirty="0">
              <a:latin typeface="+mn-lt"/>
            </a:endParaRPr>
          </a:p>
        </p:txBody>
      </p:sp>
      <p:sp>
        <p:nvSpPr>
          <p:cNvPr id="14" name="TextBox 13">
            <a:extLst>
              <a:ext uri="{FF2B5EF4-FFF2-40B4-BE49-F238E27FC236}">
                <a16:creationId xmlns:a16="http://schemas.microsoft.com/office/drawing/2014/main" id="{2ADB8D3E-A5F3-4988-ABCD-4E5BE894C989}"/>
              </a:ext>
            </a:extLst>
          </p:cNvPr>
          <p:cNvSpPr txBox="1"/>
          <p:nvPr/>
        </p:nvSpPr>
        <p:spPr>
          <a:xfrm>
            <a:off x="582810" y="5972603"/>
            <a:ext cx="5648779" cy="307777"/>
          </a:xfrm>
          <a:prstGeom prst="rect">
            <a:avLst/>
          </a:prstGeom>
          <a:noFill/>
        </p:spPr>
        <p:txBody>
          <a:bodyPr wrap="square" rtlCol="0">
            <a:spAutoFit/>
          </a:bodyPr>
          <a:lstStyle/>
          <a:p>
            <a:r>
              <a:rPr lang="en-GB" sz="1400" dirty="0"/>
              <a:t>Source: DWP, 2021 (via </a:t>
            </a:r>
            <a:r>
              <a:rPr lang="en-GB" sz="1400" dirty="0">
                <a:hlinkClick r:id="rId3"/>
              </a:rPr>
              <a:t>www.nomisweb.co.uk</a:t>
            </a:r>
            <a:r>
              <a:rPr lang="en-GB" sz="1400" dirty="0"/>
              <a:t>) – Data for October 2021 </a:t>
            </a:r>
          </a:p>
        </p:txBody>
      </p:sp>
    </p:spTree>
    <p:extLst>
      <p:ext uri="{BB962C8B-B14F-4D97-AF65-F5344CB8AC3E}">
        <p14:creationId xmlns:p14="http://schemas.microsoft.com/office/powerpoint/2010/main" val="354622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70F5-4790-4FEF-99AF-6E4E87051180}"/>
              </a:ext>
            </a:extLst>
          </p:cNvPr>
          <p:cNvSpPr>
            <a:spLocks noGrp="1"/>
          </p:cNvSpPr>
          <p:nvPr>
            <p:ph type="title"/>
          </p:nvPr>
        </p:nvSpPr>
        <p:spPr>
          <a:xfrm>
            <a:off x="244311" y="0"/>
            <a:ext cx="10515600" cy="1325563"/>
          </a:xfrm>
        </p:spPr>
        <p:txBody>
          <a:bodyPr>
            <a:normAutofit/>
          </a:bodyPr>
          <a:lstStyle/>
          <a:p>
            <a:r>
              <a:rPr lang="en-GB" sz="3200" dirty="0">
                <a:solidFill>
                  <a:srgbClr val="006965"/>
                </a:solidFill>
                <a:latin typeface="+mn-lt"/>
              </a:rPr>
              <a:t>Sex of claimants in wards with highest rates</a:t>
            </a:r>
          </a:p>
        </p:txBody>
      </p:sp>
      <p:sp>
        <p:nvSpPr>
          <p:cNvPr id="14" name="TextBox 13">
            <a:extLst>
              <a:ext uri="{FF2B5EF4-FFF2-40B4-BE49-F238E27FC236}">
                <a16:creationId xmlns:a16="http://schemas.microsoft.com/office/drawing/2014/main" id="{2ADB8D3E-A5F3-4988-ABCD-4E5BE894C989}"/>
              </a:ext>
            </a:extLst>
          </p:cNvPr>
          <p:cNvSpPr txBox="1"/>
          <p:nvPr/>
        </p:nvSpPr>
        <p:spPr>
          <a:xfrm>
            <a:off x="582810" y="5972603"/>
            <a:ext cx="5648779" cy="307777"/>
          </a:xfrm>
          <a:prstGeom prst="rect">
            <a:avLst/>
          </a:prstGeom>
          <a:noFill/>
        </p:spPr>
        <p:txBody>
          <a:bodyPr wrap="square" rtlCol="0">
            <a:spAutoFit/>
          </a:bodyPr>
          <a:lstStyle/>
          <a:p>
            <a:r>
              <a:rPr lang="en-GB" sz="1400" dirty="0"/>
              <a:t>Source: DWP, 2021 (via </a:t>
            </a:r>
            <a:r>
              <a:rPr lang="en-GB" sz="1400" dirty="0">
                <a:hlinkClick r:id="rId2"/>
              </a:rPr>
              <a:t>www.nomisweb.co.uk</a:t>
            </a:r>
            <a:r>
              <a:rPr lang="en-GB" sz="1400" dirty="0"/>
              <a:t>) – Data for October 2021 </a:t>
            </a:r>
          </a:p>
        </p:txBody>
      </p:sp>
      <p:graphicFrame>
        <p:nvGraphicFramePr>
          <p:cNvPr id="8" name="Content Placeholder 7">
            <a:extLst>
              <a:ext uri="{FF2B5EF4-FFF2-40B4-BE49-F238E27FC236}">
                <a16:creationId xmlns:a16="http://schemas.microsoft.com/office/drawing/2014/main" id="{58A08CE0-067C-40EE-BC3A-EE8F715BDC70}"/>
              </a:ext>
            </a:extLst>
          </p:cNvPr>
          <p:cNvGraphicFramePr>
            <a:graphicFrameLocks noGrp="1"/>
          </p:cNvGraphicFramePr>
          <p:nvPr>
            <p:ph idx="1"/>
            <p:extLst>
              <p:ext uri="{D42A27DB-BD31-4B8C-83A1-F6EECF244321}">
                <p14:modId xmlns:p14="http://schemas.microsoft.com/office/powerpoint/2010/main" val="2990908452"/>
              </p:ext>
            </p:extLst>
          </p:nvPr>
        </p:nvGraphicFramePr>
        <p:xfrm>
          <a:off x="328613" y="1350963"/>
          <a:ext cx="5767387"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1EB933E-3F0B-450F-9919-87B4E1317E40}"/>
              </a:ext>
            </a:extLst>
          </p:cNvPr>
          <p:cNvSpPr txBox="1"/>
          <p:nvPr/>
        </p:nvSpPr>
        <p:spPr>
          <a:xfrm>
            <a:off x="7164372" y="2413337"/>
            <a:ext cx="4364609" cy="2031325"/>
          </a:xfrm>
          <a:prstGeom prst="rect">
            <a:avLst/>
          </a:prstGeom>
          <a:noFill/>
          <a:ln>
            <a:solidFill>
              <a:schemeClr val="tx1"/>
            </a:solidFill>
          </a:ln>
        </p:spPr>
        <p:txBody>
          <a:bodyPr wrap="square">
            <a:spAutoFit/>
          </a:bodyPr>
          <a:lstStyle/>
          <a:p>
            <a:r>
              <a:rPr lang="en-GB" dirty="0"/>
              <a:t>Claimants in Buckinghamshire’s wards with the highest claimant count rates are slightly more likely to be male than the County average (59% versus 56%). </a:t>
            </a:r>
          </a:p>
          <a:p>
            <a:endParaRPr lang="en-GB" dirty="0"/>
          </a:p>
          <a:p>
            <a:r>
              <a:rPr lang="en-GB" dirty="0"/>
              <a:t>Even more so in Oakridge and Castlefield where 63% of claimants are male.</a:t>
            </a:r>
          </a:p>
        </p:txBody>
      </p:sp>
    </p:spTree>
    <p:extLst>
      <p:ext uri="{BB962C8B-B14F-4D97-AF65-F5344CB8AC3E}">
        <p14:creationId xmlns:p14="http://schemas.microsoft.com/office/powerpoint/2010/main" val="253065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E23C-6AB9-4FF7-82C5-BE5A96B24393}"/>
              </a:ext>
            </a:extLst>
          </p:cNvPr>
          <p:cNvSpPr>
            <a:spLocks noGrp="1"/>
          </p:cNvSpPr>
          <p:nvPr>
            <p:ph type="title"/>
          </p:nvPr>
        </p:nvSpPr>
        <p:spPr>
          <a:xfrm>
            <a:off x="385439" y="178693"/>
            <a:ext cx="10515600" cy="1250611"/>
          </a:xfrm>
        </p:spPr>
        <p:txBody>
          <a:bodyPr>
            <a:noAutofit/>
          </a:bodyPr>
          <a:lstStyle/>
          <a:p>
            <a:r>
              <a:rPr lang="en-GB" sz="2800">
                <a:solidFill>
                  <a:srgbClr val="006965"/>
                </a:solidFill>
                <a:latin typeface="+mn-lt"/>
              </a:rPr>
              <a:t>What are the ‘usual’ sectors and occupations of those claiming ‘out-of-work’ related benefits in Buckinghamshire? Particularly those in areas with higher than national average claimant count rates? </a:t>
            </a:r>
          </a:p>
        </p:txBody>
      </p:sp>
      <p:sp>
        <p:nvSpPr>
          <p:cNvPr id="3" name="Content Placeholder 2">
            <a:extLst>
              <a:ext uri="{FF2B5EF4-FFF2-40B4-BE49-F238E27FC236}">
                <a16:creationId xmlns:a16="http://schemas.microsoft.com/office/drawing/2014/main" id="{E7D464B8-38D8-4E45-A3F7-26517B02ABA3}"/>
              </a:ext>
            </a:extLst>
          </p:cNvPr>
          <p:cNvSpPr>
            <a:spLocks noGrp="1"/>
          </p:cNvSpPr>
          <p:nvPr>
            <p:ph idx="1"/>
          </p:nvPr>
        </p:nvSpPr>
        <p:spPr>
          <a:xfrm>
            <a:off x="385439" y="1674705"/>
            <a:ext cx="10515600" cy="4351338"/>
          </a:xfrm>
        </p:spPr>
        <p:txBody>
          <a:bodyPr>
            <a:normAutofit fontScale="92500" lnSpcReduction="20000"/>
          </a:bodyPr>
          <a:lstStyle/>
          <a:p>
            <a:r>
              <a:rPr lang="en-GB" sz="2400" dirty="0"/>
              <a:t>In short, we don’t know.  </a:t>
            </a:r>
          </a:p>
          <a:p>
            <a:r>
              <a:rPr lang="en-GB" sz="2400" dirty="0"/>
              <a:t>This data is not published, and we have been unable to glean qualitative insight from local DWP contacts. </a:t>
            </a:r>
          </a:p>
          <a:p>
            <a:r>
              <a:rPr lang="en-GB" sz="2400" dirty="0"/>
              <a:t>We do have some old data however that provides some potential clues.</a:t>
            </a:r>
          </a:p>
          <a:p>
            <a:r>
              <a:rPr lang="en-GB" sz="2400" dirty="0"/>
              <a:t>At the time of the 2011 Census, a higher proportion of residents in the 13 high claimant count wards worked in the ‘wholesale and retail’, ‘transport and storage’ and ‘hospitality’ than the Buckinghamshire average, and fewer residents worked in professional and public sectors.</a:t>
            </a:r>
          </a:p>
          <a:p>
            <a:r>
              <a:rPr lang="en-GB" sz="2400" dirty="0"/>
              <a:t>All three of these sectors were hard-hit by the pandemic.</a:t>
            </a:r>
          </a:p>
          <a:p>
            <a:r>
              <a:rPr lang="en-GB" sz="2400" dirty="0"/>
              <a:t>In Oakridge and Castlefield (the Buckinghamshire ward with the highest claimant count in October 2021), 25% of residents worked in the ‘wholesale and retail’ sector in 2011, compared to 16% of all Buckinghamshire residents.</a:t>
            </a:r>
          </a:p>
          <a:p>
            <a:r>
              <a:rPr lang="en-GB" sz="2400" dirty="0"/>
              <a:t>Those previously employed in retail and hospitality roles are likely to have transferable customer service skills. </a:t>
            </a:r>
          </a:p>
          <a:p>
            <a:endParaRPr lang="en-GB" sz="2400" dirty="0"/>
          </a:p>
          <a:p>
            <a:endParaRPr lang="en-GB" sz="2400" dirty="0"/>
          </a:p>
        </p:txBody>
      </p:sp>
    </p:spTree>
    <p:extLst>
      <p:ext uri="{BB962C8B-B14F-4D97-AF65-F5344CB8AC3E}">
        <p14:creationId xmlns:p14="http://schemas.microsoft.com/office/powerpoint/2010/main" val="39249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1707-5E46-4794-8F8B-815EC2CADE21}"/>
              </a:ext>
            </a:extLst>
          </p:cNvPr>
          <p:cNvSpPr>
            <a:spLocks noGrp="1"/>
          </p:cNvSpPr>
          <p:nvPr>
            <p:ph type="title"/>
          </p:nvPr>
        </p:nvSpPr>
        <p:spPr>
          <a:xfrm>
            <a:off x="305540" y="0"/>
            <a:ext cx="10515600" cy="1325563"/>
          </a:xfrm>
        </p:spPr>
        <p:txBody>
          <a:bodyPr>
            <a:noAutofit/>
          </a:bodyPr>
          <a:lstStyle/>
          <a:p>
            <a:r>
              <a:rPr lang="en-GB" sz="2800">
                <a:solidFill>
                  <a:srgbClr val="006965"/>
                </a:solidFill>
                <a:latin typeface="+mn-lt"/>
              </a:rPr>
              <a:t>Industry residents living in high claimant count wards are employed in (Census 2011), versus the County average</a:t>
            </a:r>
          </a:p>
        </p:txBody>
      </p:sp>
      <p:graphicFrame>
        <p:nvGraphicFramePr>
          <p:cNvPr id="4" name="Content Placeholder 3">
            <a:extLst>
              <a:ext uri="{FF2B5EF4-FFF2-40B4-BE49-F238E27FC236}">
                <a16:creationId xmlns:a16="http://schemas.microsoft.com/office/drawing/2014/main" id="{5CF36DA6-C18C-439E-B4E1-B7F34424D2E9}"/>
              </a:ext>
            </a:extLst>
          </p:cNvPr>
          <p:cNvGraphicFramePr>
            <a:graphicFrameLocks noGrp="1"/>
          </p:cNvGraphicFramePr>
          <p:nvPr>
            <p:ph idx="1"/>
            <p:extLst>
              <p:ext uri="{D42A27DB-BD31-4B8C-83A1-F6EECF244321}">
                <p14:modId xmlns:p14="http://schemas.microsoft.com/office/powerpoint/2010/main" val="2935163197"/>
              </p:ext>
            </p:extLst>
          </p:nvPr>
        </p:nvGraphicFramePr>
        <p:xfrm>
          <a:off x="437532" y="1227909"/>
          <a:ext cx="9702102" cy="5052060"/>
        </p:xfrm>
        <a:graphic>
          <a:graphicData uri="http://schemas.openxmlformats.org/drawingml/2006/table">
            <a:tbl>
              <a:tblPr>
                <a:tableStyleId>{5C22544A-7EE6-4342-B048-85BDC9FD1C3A}</a:tableStyleId>
              </a:tblPr>
              <a:tblGrid>
                <a:gridCol w="5358702">
                  <a:extLst>
                    <a:ext uri="{9D8B030D-6E8A-4147-A177-3AD203B41FA5}">
                      <a16:colId xmlns:a16="http://schemas.microsoft.com/office/drawing/2014/main" val="2598463614"/>
                    </a:ext>
                  </a:extLst>
                </a:gridCol>
                <a:gridCol w="1435100">
                  <a:extLst>
                    <a:ext uri="{9D8B030D-6E8A-4147-A177-3AD203B41FA5}">
                      <a16:colId xmlns:a16="http://schemas.microsoft.com/office/drawing/2014/main" val="139355169"/>
                    </a:ext>
                  </a:extLst>
                </a:gridCol>
                <a:gridCol w="1540708">
                  <a:extLst>
                    <a:ext uri="{9D8B030D-6E8A-4147-A177-3AD203B41FA5}">
                      <a16:colId xmlns:a16="http://schemas.microsoft.com/office/drawing/2014/main" val="690723300"/>
                    </a:ext>
                  </a:extLst>
                </a:gridCol>
                <a:gridCol w="1367592">
                  <a:extLst>
                    <a:ext uri="{9D8B030D-6E8A-4147-A177-3AD203B41FA5}">
                      <a16:colId xmlns:a16="http://schemas.microsoft.com/office/drawing/2014/main" val="1055491456"/>
                    </a:ext>
                  </a:extLst>
                </a:gridCol>
              </a:tblGrid>
              <a:tr h="182880">
                <a:tc>
                  <a:txBody>
                    <a:bodyPr/>
                    <a:lstStyle/>
                    <a:p>
                      <a:pPr algn="l" fontAlgn="b"/>
                      <a:r>
                        <a:rPr lang="en-GB" sz="1400" b="1" u="none" strike="noStrike">
                          <a:solidFill>
                            <a:schemeClr val="bg1"/>
                          </a:solidFill>
                          <a:effectLst/>
                        </a:rPr>
                        <a:t>Industry </a:t>
                      </a:r>
                      <a:endParaRPr lang="en-GB" sz="1400" b="1"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fontAlgn="b"/>
                      <a:r>
                        <a:rPr lang="en-GB" sz="1400" b="1" u="none" strike="noStrike">
                          <a:solidFill>
                            <a:schemeClr val="bg1"/>
                          </a:solidFill>
                          <a:effectLst/>
                        </a:rPr>
                        <a:t>Oakridge and Castlefield (ward with highest claimant count rate - Oct 2021)</a:t>
                      </a:r>
                      <a:endParaRPr lang="en-GB" sz="1400" b="1"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fontAlgn="b"/>
                      <a:r>
                        <a:rPr lang="en-GB" sz="1400" b="1" u="none" strike="noStrike">
                          <a:solidFill>
                            <a:schemeClr val="bg1"/>
                          </a:solidFill>
                          <a:effectLst/>
                        </a:rPr>
                        <a:t>All 13 high claimant count rate wards</a:t>
                      </a:r>
                      <a:endParaRPr lang="en-GB" sz="1400" b="1"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fontAlgn="b"/>
                      <a:r>
                        <a:rPr lang="en-GB" sz="1400" b="1" u="none" strike="noStrike">
                          <a:solidFill>
                            <a:schemeClr val="bg1"/>
                          </a:solidFill>
                          <a:effectLst/>
                        </a:rPr>
                        <a:t>Buckinghamshire</a:t>
                      </a:r>
                      <a:endParaRPr lang="en-GB" sz="1400" b="1"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3059084161"/>
                  </a:ext>
                </a:extLst>
              </a:tr>
              <a:tr h="182880">
                <a:tc>
                  <a:txBody>
                    <a:bodyPr/>
                    <a:lstStyle/>
                    <a:p>
                      <a:pPr algn="l" fontAlgn="b"/>
                      <a:r>
                        <a:rPr lang="en-GB" sz="1400" u="none" strike="noStrike">
                          <a:effectLst/>
                        </a:rPr>
                        <a:t>A Agriculture, forestry and fishing</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2755547"/>
                  </a:ext>
                </a:extLst>
              </a:tr>
              <a:tr h="182880">
                <a:tc>
                  <a:txBody>
                    <a:bodyPr/>
                    <a:lstStyle/>
                    <a:p>
                      <a:pPr algn="l" fontAlgn="b"/>
                      <a:r>
                        <a:rPr lang="en-GB" sz="1400" u="none" strike="noStrike">
                          <a:effectLst/>
                        </a:rPr>
                        <a:t>B Mining and quarrying</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4589641"/>
                  </a:ext>
                </a:extLst>
              </a:tr>
              <a:tr h="182880">
                <a:tc>
                  <a:txBody>
                    <a:bodyPr/>
                    <a:lstStyle/>
                    <a:p>
                      <a:pPr algn="l" fontAlgn="b"/>
                      <a:r>
                        <a:rPr lang="en-GB" sz="1400" u="none" strike="noStrike">
                          <a:effectLst/>
                        </a:rPr>
                        <a:t>C Manufacturing</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7605578"/>
                  </a:ext>
                </a:extLst>
              </a:tr>
              <a:tr h="182880">
                <a:tc>
                  <a:txBody>
                    <a:bodyPr/>
                    <a:lstStyle/>
                    <a:p>
                      <a:pPr algn="l" fontAlgn="b"/>
                      <a:r>
                        <a:rPr lang="en-GB" sz="1400" u="none" strike="noStrike">
                          <a:effectLst/>
                        </a:rPr>
                        <a:t>D Electricity, gas, steam and air conditioning supply </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2140740"/>
                  </a:ext>
                </a:extLst>
              </a:tr>
              <a:tr h="182880">
                <a:tc>
                  <a:txBody>
                    <a:bodyPr/>
                    <a:lstStyle/>
                    <a:p>
                      <a:pPr algn="l" fontAlgn="b"/>
                      <a:r>
                        <a:rPr lang="en-GB" sz="1400" u="none" strike="noStrike">
                          <a:effectLst/>
                        </a:rPr>
                        <a:t>E Water supply; sewerage, waste management and remediation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5328784"/>
                  </a:ext>
                </a:extLst>
              </a:tr>
              <a:tr h="182880">
                <a:tc>
                  <a:txBody>
                    <a:bodyPr/>
                    <a:lstStyle/>
                    <a:p>
                      <a:pPr algn="l" fontAlgn="b"/>
                      <a:r>
                        <a:rPr lang="en-GB" sz="1400" u="none" strike="noStrike">
                          <a:effectLst/>
                        </a:rPr>
                        <a:t>F Construction</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650815"/>
                  </a:ext>
                </a:extLst>
              </a:tr>
              <a:tr h="182880">
                <a:tc>
                  <a:txBody>
                    <a:bodyPr/>
                    <a:lstStyle/>
                    <a:p>
                      <a:pPr algn="l" fontAlgn="b"/>
                      <a:r>
                        <a:rPr lang="en-GB" sz="1400" u="none" strike="noStrike">
                          <a:effectLst/>
                        </a:rPr>
                        <a:t>G Wholesale and retail trade; repair of motor vehicles and motorcycles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25%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19%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16%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195932813"/>
                  </a:ext>
                </a:extLst>
              </a:tr>
              <a:tr h="182880">
                <a:tc>
                  <a:txBody>
                    <a:bodyPr/>
                    <a:lstStyle/>
                    <a:p>
                      <a:pPr algn="l" fontAlgn="b"/>
                      <a:r>
                        <a:rPr lang="en-GB" sz="1400" u="none" strike="noStrike">
                          <a:effectLst/>
                        </a:rPr>
                        <a:t>H Transport and storage</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386607707"/>
                  </a:ext>
                </a:extLst>
              </a:tr>
              <a:tr h="182880">
                <a:tc>
                  <a:txBody>
                    <a:bodyPr/>
                    <a:lstStyle/>
                    <a:p>
                      <a:pPr algn="l" fontAlgn="b"/>
                      <a:r>
                        <a:rPr lang="en-GB" sz="1400" u="none" strike="noStrike">
                          <a:effectLst/>
                        </a:rPr>
                        <a:t>I Accommodation and food service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23404329"/>
                  </a:ext>
                </a:extLst>
              </a:tr>
              <a:tr h="182880">
                <a:tc>
                  <a:txBody>
                    <a:bodyPr/>
                    <a:lstStyle/>
                    <a:p>
                      <a:pPr algn="l" fontAlgn="b"/>
                      <a:r>
                        <a:rPr lang="en-GB" sz="1400" u="none" strike="noStrike">
                          <a:effectLst/>
                        </a:rPr>
                        <a:t>J Information and communication</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1595922"/>
                  </a:ext>
                </a:extLst>
              </a:tr>
              <a:tr h="182880">
                <a:tc>
                  <a:txBody>
                    <a:bodyPr/>
                    <a:lstStyle/>
                    <a:p>
                      <a:pPr algn="l" fontAlgn="b"/>
                      <a:r>
                        <a:rPr lang="en-GB" sz="1400" u="none" strike="noStrike">
                          <a:effectLst/>
                        </a:rPr>
                        <a:t>K Financial and insurance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1790324"/>
                  </a:ext>
                </a:extLst>
              </a:tr>
              <a:tr h="182880">
                <a:tc>
                  <a:txBody>
                    <a:bodyPr/>
                    <a:lstStyle/>
                    <a:p>
                      <a:pPr algn="l" fontAlgn="b"/>
                      <a:r>
                        <a:rPr lang="en-GB" sz="1400" u="none" strike="noStrike">
                          <a:effectLst/>
                        </a:rPr>
                        <a:t>L Real estate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0164126"/>
                  </a:ext>
                </a:extLst>
              </a:tr>
              <a:tr h="182880">
                <a:tc>
                  <a:txBody>
                    <a:bodyPr/>
                    <a:lstStyle/>
                    <a:p>
                      <a:pPr algn="l" fontAlgn="b"/>
                      <a:r>
                        <a:rPr lang="en-GB" sz="1400" u="none" strike="noStrike">
                          <a:effectLst/>
                        </a:rPr>
                        <a:t>M Professional, scientific and technical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378168556"/>
                  </a:ext>
                </a:extLst>
              </a:tr>
              <a:tr h="182880">
                <a:tc>
                  <a:txBody>
                    <a:bodyPr/>
                    <a:lstStyle/>
                    <a:p>
                      <a:pPr algn="l" fontAlgn="b"/>
                      <a:r>
                        <a:rPr lang="en-GB" sz="1400" u="none" strike="noStrike">
                          <a:effectLst/>
                        </a:rPr>
                        <a:t>N Administrative and support service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6497871"/>
                  </a:ext>
                </a:extLst>
              </a:tr>
              <a:tr h="182880">
                <a:tc>
                  <a:txBody>
                    <a:bodyPr/>
                    <a:lstStyle/>
                    <a:p>
                      <a:pPr algn="l" fontAlgn="b"/>
                      <a:r>
                        <a:rPr lang="en-GB" sz="1400" u="none" strike="noStrike">
                          <a:effectLst/>
                        </a:rPr>
                        <a:t>O Public administration and defence; compulsory social security</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4291534"/>
                  </a:ext>
                </a:extLst>
              </a:tr>
              <a:tr h="182880">
                <a:tc>
                  <a:txBody>
                    <a:bodyPr/>
                    <a:lstStyle/>
                    <a:p>
                      <a:pPr algn="l" fontAlgn="b"/>
                      <a:r>
                        <a:rPr lang="en-GB" sz="1400" u="none" strike="noStrike">
                          <a:effectLst/>
                        </a:rPr>
                        <a:t>P Education</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2359131"/>
                  </a:ext>
                </a:extLst>
              </a:tr>
              <a:tr h="182880">
                <a:tc>
                  <a:txBody>
                    <a:bodyPr/>
                    <a:lstStyle/>
                    <a:p>
                      <a:pPr algn="l" fontAlgn="b"/>
                      <a:r>
                        <a:rPr lang="en-GB" sz="1400" u="none" strike="noStrike">
                          <a:effectLst/>
                        </a:rPr>
                        <a:t>Q Human health and social work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4920525"/>
                  </a:ext>
                </a:extLst>
              </a:tr>
              <a:tr h="182880">
                <a:tc>
                  <a:txBody>
                    <a:bodyPr/>
                    <a:lstStyle/>
                    <a:p>
                      <a:pPr algn="l" fontAlgn="b"/>
                      <a:r>
                        <a:rPr lang="en-GB" sz="1400" u="none" strike="noStrike">
                          <a:effectLst/>
                        </a:rPr>
                        <a:t>R, S, T, U Other</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2317120"/>
                  </a:ext>
                </a:extLst>
              </a:tr>
            </a:tbl>
          </a:graphicData>
        </a:graphic>
      </p:graphicFrame>
    </p:spTree>
    <p:extLst>
      <p:ext uri="{BB962C8B-B14F-4D97-AF65-F5344CB8AC3E}">
        <p14:creationId xmlns:p14="http://schemas.microsoft.com/office/powerpoint/2010/main" val="307704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7C467B-C477-47A8-B1A7-1E3CD0F7AA16}"/>
              </a:ext>
            </a:extLst>
          </p:cNvPr>
          <p:cNvGraphicFramePr>
            <a:graphicFrameLocks noGrp="1"/>
          </p:cNvGraphicFramePr>
          <p:nvPr>
            <p:ph idx="1"/>
            <p:extLst>
              <p:ext uri="{D42A27DB-BD31-4B8C-83A1-F6EECF244321}">
                <p14:modId xmlns:p14="http://schemas.microsoft.com/office/powerpoint/2010/main" val="3008346782"/>
              </p:ext>
            </p:extLst>
          </p:nvPr>
        </p:nvGraphicFramePr>
        <p:xfrm>
          <a:off x="155691" y="247345"/>
          <a:ext cx="9368255" cy="5945911"/>
        </p:xfrm>
        <a:graphic>
          <a:graphicData uri="http://schemas.openxmlformats.org/drawingml/2006/table">
            <a:tbl>
              <a:tblPr>
                <a:tableStyleId>{5C22544A-7EE6-4342-B048-85BDC9FD1C3A}</a:tableStyleId>
              </a:tblPr>
              <a:tblGrid>
                <a:gridCol w="4660547">
                  <a:extLst>
                    <a:ext uri="{9D8B030D-6E8A-4147-A177-3AD203B41FA5}">
                      <a16:colId xmlns:a16="http://schemas.microsoft.com/office/drawing/2014/main" val="2878268751"/>
                    </a:ext>
                  </a:extLst>
                </a:gridCol>
                <a:gridCol w="1569236">
                  <a:extLst>
                    <a:ext uri="{9D8B030D-6E8A-4147-A177-3AD203B41FA5}">
                      <a16:colId xmlns:a16="http://schemas.microsoft.com/office/drawing/2014/main" val="3243674932"/>
                    </a:ext>
                  </a:extLst>
                </a:gridCol>
                <a:gridCol w="1569236">
                  <a:extLst>
                    <a:ext uri="{9D8B030D-6E8A-4147-A177-3AD203B41FA5}">
                      <a16:colId xmlns:a16="http://schemas.microsoft.com/office/drawing/2014/main" val="3889883285"/>
                    </a:ext>
                  </a:extLst>
                </a:gridCol>
                <a:gridCol w="1569236">
                  <a:extLst>
                    <a:ext uri="{9D8B030D-6E8A-4147-A177-3AD203B41FA5}">
                      <a16:colId xmlns:a16="http://schemas.microsoft.com/office/drawing/2014/main" val="3866661179"/>
                    </a:ext>
                  </a:extLst>
                </a:gridCol>
              </a:tblGrid>
              <a:tr h="493902">
                <a:tc>
                  <a:txBody>
                    <a:bodyPr/>
                    <a:lstStyle/>
                    <a:p>
                      <a:pPr algn="l" fontAlgn="b"/>
                      <a:r>
                        <a:rPr lang="en-GB" sz="1400" b="1" u="none" strike="noStrike">
                          <a:solidFill>
                            <a:schemeClr val="bg1"/>
                          </a:solidFill>
                          <a:effectLst/>
                        </a:rPr>
                        <a:t>Occupations </a:t>
                      </a:r>
                      <a:endParaRPr lang="en-GB" sz="1400" b="1" i="0" u="none" strike="noStrike">
                        <a:solidFill>
                          <a:schemeClr val="bg1"/>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pPr algn="l" fontAlgn="b"/>
                      <a:r>
                        <a:rPr lang="en-GB" sz="1400" b="1" u="none" strike="noStrike">
                          <a:solidFill>
                            <a:schemeClr val="bg1"/>
                          </a:solidFill>
                          <a:effectLst/>
                        </a:rPr>
                        <a:t>Oakridge and Castlefield</a:t>
                      </a:r>
                      <a:endParaRPr lang="en-GB" sz="1400" b="1" i="0" u="none" strike="noStrike">
                        <a:solidFill>
                          <a:schemeClr val="bg1"/>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pPr algn="l" fontAlgn="b"/>
                      <a:r>
                        <a:rPr lang="en-GB" sz="1400" b="1" u="none" strike="noStrike">
                          <a:solidFill>
                            <a:schemeClr val="bg1"/>
                          </a:solidFill>
                          <a:effectLst/>
                        </a:rPr>
                        <a:t>All 13 high claimant count rate wards</a:t>
                      </a:r>
                      <a:endParaRPr lang="en-GB" sz="1400" b="1" i="0" u="none" strike="noStrike">
                        <a:solidFill>
                          <a:schemeClr val="bg1"/>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pPr algn="l" fontAlgn="b"/>
                      <a:r>
                        <a:rPr lang="en-GB" sz="1400" b="1" u="none" strike="noStrike">
                          <a:solidFill>
                            <a:schemeClr val="bg1"/>
                          </a:solidFill>
                          <a:effectLst/>
                        </a:rPr>
                        <a:t>Buckinghamshire</a:t>
                      </a:r>
                      <a:endParaRPr lang="en-GB" sz="1400" b="1" i="0" u="none" strike="noStrike">
                        <a:solidFill>
                          <a:schemeClr val="bg1"/>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extLst>
                  <a:ext uri="{0D108BD9-81ED-4DB2-BD59-A6C34878D82A}">
                    <a16:rowId xmlns:a16="http://schemas.microsoft.com/office/drawing/2014/main" val="925625279"/>
                  </a:ext>
                </a:extLst>
              </a:tr>
              <a:tr h="209504">
                <a:tc>
                  <a:txBody>
                    <a:bodyPr/>
                    <a:lstStyle/>
                    <a:p>
                      <a:pPr algn="l" fontAlgn="b"/>
                      <a:r>
                        <a:rPr lang="en-GB" sz="1400" u="none" strike="noStrike">
                          <a:effectLst/>
                        </a:rPr>
                        <a:t>11. Corporate managers and directors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0798539"/>
                  </a:ext>
                </a:extLst>
              </a:tr>
              <a:tr h="209504">
                <a:tc>
                  <a:txBody>
                    <a:bodyPr/>
                    <a:lstStyle/>
                    <a:p>
                      <a:pPr algn="l" fontAlgn="b"/>
                      <a:r>
                        <a:rPr lang="en-GB" sz="1400" u="none" strike="noStrike">
                          <a:effectLst/>
                        </a:rPr>
                        <a:t>12. Other managers and proprietors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2"/>
                  </a:ext>
                </a:extLst>
              </a:tr>
              <a:tr h="158554">
                <a:tc>
                  <a:txBody>
                    <a:bodyPr/>
                    <a:lstStyle/>
                    <a:p>
                      <a:pPr algn="l" fontAlgn="b"/>
                      <a:r>
                        <a:rPr lang="en-GB" sz="1400" u="none" strike="noStrike">
                          <a:effectLst/>
                        </a:rPr>
                        <a:t>21. Science research, engineering and technology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439534"/>
                  </a:ext>
                </a:extLst>
              </a:tr>
              <a:tr h="239593">
                <a:tc>
                  <a:txBody>
                    <a:bodyPr/>
                    <a:lstStyle/>
                    <a:p>
                      <a:pPr algn="l" fontAlgn="b"/>
                      <a:r>
                        <a:rPr lang="en-GB" sz="1400" u="none" strike="noStrike">
                          <a:effectLst/>
                        </a:rPr>
                        <a:t>22. Health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9251875"/>
                  </a:ext>
                </a:extLst>
              </a:tr>
              <a:tr h="209504">
                <a:tc>
                  <a:txBody>
                    <a:bodyPr/>
                    <a:lstStyle/>
                    <a:p>
                      <a:pPr algn="l" fontAlgn="b"/>
                      <a:r>
                        <a:rPr lang="en-GB" sz="1400" u="none" strike="noStrike">
                          <a:effectLst/>
                        </a:rPr>
                        <a:t>23. Teaching and educational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6093829"/>
                  </a:ext>
                </a:extLst>
              </a:tr>
              <a:tr h="209504">
                <a:tc>
                  <a:txBody>
                    <a:bodyPr/>
                    <a:lstStyle/>
                    <a:p>
                      <a:pPr algn="l" fontAlgn="b"/>
                      <a:r>
                        <a:rPr lang="en-GB" sz="1400" u="none" strike="noStrike">
                          <a:effectLst/>
                        </a:rPr>
                        <a:t>24. Business, media and public service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674420"/>
                  </a:ext>
                </a:extLst>
              </a:tr>
              <a:tr h="160097">
                <a:tc>
                  <a:txBody>
                    <a:bodyPr/>
                    <a:lstStyle/>
                    <a:p>
                      <a:pPr algn="l" fontAlgn="b"/>
                      <a:r>
                        <a:rPr lang="en-GB" sz="1400" u="none" strike="noStrike">
                          <a:effectLst/>
                        </a:rPr>
                        <a:t>31. Science, engineering and technology associate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0154715"/>
                  </a:ext>
                </a:extLst>
              </a:tr>
              <a:tr h="209504">
                <a:tc>
                  <a:txBody>
                    <a:bodyPr/>
                    <a:lstStyle/>
                    <a:p>
                      <a:pPr algn="l" fontAlgn="b"/>
                      <a:r>
                        <a:rPr lang="en-GB" sz="1400" u="none" strike="noStrike">
                          <a:effectLst/>
                        </a:rPr>
                        <a:t>32. Health and social care associate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951813"/>
                  </a:ext>
                </a:extLst>
              </a:tr>
              <a:tr h="209504">
                <a:tc>
                  <a:txBody>
                    <a:bodyPr/>
                    <a:lstStyle/>
                    <a:p>
                      <a:pPr algn="l" fontAlgn="b"/>
                      <a:r>
                        <a:rPr lang="en-GB" sz="1400" u="none" strike="noStrike">
                          <a:effectLst/>
                        </a:rPr>
                        <a:t>33. Protective Service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6760610"/>
                  </a:ext>
                </a:extLst>
              </a:tr>
              <a:tr h="209504">
                <a:tc>
                  <a:txBody>
                    <a:bodyPr/>
                    <a:lstStyle/>
                    <a:p>
                      <a:pPr algn="l" fontAlgn="b"/>
                      <a:r>
                        <a:rPr lang="en-GB" sz="1400" u="none" strike="noStrike">
                          <a:effectLst/>
                        </a:rPr>
                        <a:t>34. Culture, media and sports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989738"/>
                  </a:ext>
                </a:extLst>
              </a:tr>
              <a:tr h="123601">
                <a:tc>
                  <a:txBody>
                    <a:bodyPr/>
                    <a:lstStyle/>
                    <a:p>
                      <a:pPr algn="l" fontAlgn="b"/>
                      <a:r>
                        <a:rPr lang="en-GB" sz="1400" u="none" strike="noStrike">
                          <a:effectLst/>
                        </a:rPr>
                        <a:t>35. Business and public service associate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6631397"/>
                  </a:ext>
                </a:extLst>
              </a:tr>
              <a:tr h="209504">
                <a:tc>
                  <a:txBody>
                    <a:bodyPr/>
                    <a:lstStyle/>
                    <a:p>
                      <a:pPr algn="l" fontAlgn="b"/>
                      <a:r>
                        <a:rPr lang="en-GB" sz="1400" u="none" strike="noStrike">
                          <a:effectLst/>
                        </a:rPr>
                        <a:t>41. Administrative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8614727"/>
                  </a:ext>
                </a:extLst>
              </a:tr>
              <a:tr h="209504">
                <a:tc>
                  <a:txBody>
                    <a:bodyPr/>
                    <a:lstStyle/>
                    <a:p>
                      <a:pPr algn="l" fontAlgn="b"/>
                      <a:r>
                        <a:rPr lang="en-GB" sz="1400" u="none" strike="noStrike">
                          <a:effectLst/>
                        </a:rPr>
                        <a:t>42. Secretarial and related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9861933"/>
                  </a:ext>
                </a:extLst>
              </a:tr>
              <a:tr h="209504">
                <a:tc>
                  <a:txBody>
                    <a:bodyPr/>
                    <a:lstStyle/>
                    <a:p>
                      <a:pPr algn="l" fontAlgn="b"/>
                      <a:r>
                        <a:rPr lang="en-GB" sz="1400" u="none" strike="noStrike">
                          <a:effectLst/>
                        </a:rPr>
                        <a:t>51. Skilled agricultural and related trades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840017"/>
                  </a:ext>
                </a:extLst>
              </a:tr>
              <a:tr h="209504">
                <a:tc>
                  <a:txBody>
                    <a:bodyPr/>
                    <a:lstStyle/>
                    <a:p>
                      <a:pPr algn="l" fontAlgn="b"/>
                      <a:r>
                        <a:rPr lang="en-GB" sz="1400" u="none" strike="noStrike">
                          <a:effectLst/>
                        </a:rPr>
                        <a:t>52. Skilled metal, electrical and electronic trades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602924"/>
                  </a:ext>
                </a:extLst>
              </a:tr>
              <a:tr h="209504">
                <a:tc>
                  <a:txBody>
                    <a:bodyPr/>
                    <a:lstStyle/>
                    <a:p>
                      <a:pPr algn="l" fontAlgn="b"/>
                      <a:r>
                        <a:rPr lang="en-GB" sz="1400" u="none" strike="noStrike">
                          <a:effectLst/>
                        </a:rPr>
                        <a:t>53. Skilled construction and building trades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218644"/>
                  </a:ext>
                </a:extLst>
              </a:tr>
              <a:tr h="209504">
                <a:tc>
                  <a:txBody>
                    <a:bodyPr/>
                    <a:lstStyle/>
                    <a:p>
                      <a:pPr algn="l" fontAlgn="b"/>
                      <a:r>
                        <a:rPr lang="en-GB" sz="1400" u="none" strike="noStrike">
                          <a:effectLst/>
                        </a:rPr>
                        <a:t>54. Textiles, printing and other skilled trades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4379389"/>
                  </a:ext>
                </a:extLst>
              </a:tr>
              <a:tr h="209504">
                <a:tc>
                  <a:txBody>
                    <a:bodyPr/>
                    <a:lstStyle/>
                    <a:p>
                      <a:pPr algn="l" fontAlgn="b"/>
                      <a:r>
                        <a:rPr lang="en-GB" sz="1400" u="none" strike="noStrike">
                          <a:effectLst/>
                        </a:rPr>
                        <a:t>61. Caring personal service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2516067"/>
                  </a:ext>
                </a:extLst>
              </a:tr>
              <a:tr h="209504">
                <a:tc>
                  <a:txBody>
                    <a:bodyPr/>
                    <a:lstStyle/>
                    <a:p>
                      <a:pPr algn="l" fontAlgn="b"/>
                      <a:r>
                        <a:rPr lang="en-GB" sz="1400" u="none" strike="noStrike">
                          <a:effectLst/>
                        </a:rPr>
                        <a:t>62. Leisure, travel and related personal service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382129"/>
                  </a:ext>
                </a:extLst>
              </a:tr>
              <a:tr h="127308">
                <a:tc>
                  <a:txBody>
                    <a:bodyPr/>
                    <a:lstStyle/>
                    <a:p>
                      <a:pPr algn="l" fontAlgn="b"/>
                      <a:r>
                        <a:rPr lang="en-GB" sz="1400" u="none" strike="noStrike">
                          <a:effectLst/>
                        </a:rPr>
                        <a:t>71. Sales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91145519"/>
                  </a:ext>
                </a:extLst>
              </a:tr>
              <a:tr h="209504">
                <a:tc>
                  <a:txBody>
                    <a:bodyPr/>
                    <a:lstStyle/>
                    <a:p>
                      <a:pPr algn="l" fontAlgn="b"/>
                      <a:r>
                        <a:rPr lang="en-GB" sz="1400" u="none" strike="noStrike">
                          <a:effectLst/>
                        </a:rPr>
                        <a:t>72. Customer service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349337"/>
                  </a:ext>
                </a:extLst>
              </a:tr>
              <a:tr h="209504">
                <a:tc>
                  <a:txBody>
                    <a:bodyPr/>
                    <a:lstStyle/>
                    <a:p>
                      <a:pPr algn="l" fontAlgn="b"/>
                      <a:r>
                        <a:rPr lang="en-GB" sz="1400" u="none" strike="noStrike">
                          <a:effectLst/>
                        </a:rPr>
                        <a:t>81. Process, plant and machine operatives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4029056"/>
                  </a:ext>
                </a:extLst>
              </a:tr>
              <a:tr h="180258">
                <a:tc>
                  <a:txBody>
                    <a:bodyPr/>
                    <a:lstStyle/>
                    <a:p>
                      <a:pPr algn="l" fontAlgn="b"/>
                      <a:r>
                        <a:rPr lang="en-GB" sz="1400" u="none" strike="noStrike" dirty="0">
                          <a:effectLst/>
                        </a:rPr>
                        <a:t>82. Transport and mobile machine drivers and operatives</a:t>
                      </a:r>
                      <a:endParaRPr lang="en-GB" sz="1400" b="0" i="0" u="none" strike="noStrike" dirty="0">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65930407"/>
                  </a:ext>
                </a:extLst>
              </a:tr>
              <a:tr h="209504">
                <a:tc>
                  <a:txBody>
                    <a:bodyPr/>
                    <a:lstStyle/>
                    <a:p>
                      <a:pPr algn="l" fontAlgn="b"/>
                      <a:r>
                        <a:rPr lang="en-GB" sz="1400" u="none" strike="noStrike">
                          <a:effectLst/>
                        </a:rPr>
                        <a:t>91. Elementary trades and related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3735385"/>
                  </a:ext>
                </a:extLst>
              </a:tr>
              <a:tr h="209504">
                <a:tc>
                  <a:txBody>
                    <a:bodyPr/>
                    <a:lstStyle/>
                    <a:p>
                      <a:pPr algn="l" fontAlgn="b"/>
                      <a:r>
                        <a:rPr lang="en-GB" sz="1400" u="none" strike="noStrike" dirty="0">
                          <a:effectLst/>
                        </a:rPr>
                        <a:t>92. Elementary administration and service occupations</a:t>
                      </a:r>
                      <a:endParaRPr lang="en-GB" sz="1400" b="0" i="0" u="none" strike="noStrike" dirty="0">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dirty="0">
                          <a:effectLst/>
                        </a:rPr>
                        <a:t>7%</a:t>
                      </a:r>
                      <a:endParaRPr lang="en-GB" sz="1400" b="0" i="0" u="none" strike="noStrike" dirty="0">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757840672"/>
                  </a:ext>
                </a:extLst>
              </a:tr>
            </a:tbl>
          </a:graphicData>
        </a:graphic>
      </p:graphicFrame>
      <p:sp>
        <p:nvSpPr>
          <p:cNvPr id="5" name="TextBox 4">
            <a:extLst>
              <a:ext uri="{FF2B5EF4-FFF2-40B4-BE49-F238E27FC236}">
                <a16:creationId xmlns:a16="http://schemas.microsoft.com/office/drawing/2014/main" id="{38BA1A0E-3BA2-4FC1-B0A4-A20197A955F7}"/>
              </a:ext>
            </a:extLst>
          </p:cNvPr>
          <p:cNvSpPr txBox="1"/>
          <p:nvPr/>
        </p:nvSpPr>
        <p:spPr>
          <a:xfrm>
            <a:off x="9712171" y="3894598"/>
            <a:ext cx="2112886" cy="646331"/>
          </a:xfrm>
          <a:prstGeom prst="rect">
            <a:avLst/>
          </a:prstGeom>
          <a:solidFill>
            <a:schemeClr val="bg1"/>
          </a:solidFill>
          <a:ln>
            <a:solidFill>
              <a:srgbClr val="006965"/>
            </a:solidFill>
          </a:ln>
        </p:spPr>
        <p:txBody>
          <a:bodyPr wrap="square" rtlCol="0">
            <a:spAutoFit/>
          </a:bodyPr>
          <a:lstStyle/>
          <a:p>
            <a:r>
              <a:rPr lang="en-GB"/>
              <a:t>Many of whom work as retail assistants</a:t>
            </a:r>
          </a:p>
        </p:txBody>
      </p:sp>
      <p:cxnSp>
        <p:nvCxnSpPr>
          <p:cNvPr id="7" name="Straight Arrow Connector 6">
            <a:extLst>
              <a:ext uri="{FF2B5EF4-FFF2-40B4-BE49-F238E27FC236}">
                <a16:creationId xmlns:a16="http://schemas.microsoft.com/office/drawing/2014/main" id="{81B9843E-64D0-4A58-8687-3290A7FD073F}"/>
              </a:ext>
            </a:extLst>
          </p:cNvPr>
          <p:cNvCxnSpPr>
            <a:stCxn id="5" idx="1"/>
          </p:cNvCxnSpPr>
          <p:nvPr/>
        </p:nvCxnSpPr>
        <p:spPr>
          <a:xfrm flipH="1">
            <a:off x="1775534" y="4217764"/>
            <a:ext cx="7936637" cy="78036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5D414B-E877-4763-946A-09557316E523}"/>
              </a:ext>
            </a:extLst>
          </p:cNvPr>
          <p:cNvSpPr txBox="1"/>
          <p:nvPr/>
        </p:nvSpPr>
        <p:spPr>
          <a:xfrm>
            <a:off x="9712171" y="622307"/>
            <a:ext cx="2193502" cy="2554545"/>
          </a:xfrm>
          <a:prstGeom prst="rect">
            <a:avLst/>
          </a:prstGeom>
          <a:noFill/>
        </p:spPr>
        <p:txBody>
          <a:bodyPr wrap="square">
            <a:spAutoFit/>
          </a:bodyPr>
          <a:lstStyle/>
          <a:p>
            <a:r>
              <a:rPr lang="en-GB" sz="2000" dirty="0">
                <a:solidFill>
                  <a:srgbClr val="006965"/>
                </a:solidFill>
                <a:latin typeface="+mn-lt"/>
              </a:rPr>
              <a:t>Occupations residents living in high claimant count wards are employed in (Census 2011), versus the County average</a:t>
            </a:r>
            <a:endParaRPr lang="en-GB" sz="2000" dirty="0"/>
          </a:p>
        </p:txBody>
      </p:sp>
    </p:spTree>
    <p:extLst>
      <p:ext uri="{BB962C8B-B14F-4D97-AF65-F5344CB8AC3E}">
        <p14:creationId xmlns:p14="http://schemas.microsoft.com/office/powerpoint/2010/main" val="12774786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dacb442-bfc7-44df-9acc-2a4df8c8cb38">T6W7HYUETC4M-1407514363-79322</_dlc_DocId>
    <_dlc_DocIdUrl xmlns="bdacb442-bfc7-44df-9acc-2a4df8c8cb38">
      <Url>https://bucksbusinessfirst.sharepoint.com/sites/btvlep/_layouts/15/DocIdRedir.aspx?ID=T6W7HYUETC4M-1407514363-79322</Url>
      <Description>T6W7HYUETC4M-1407514363-79322</Description>
    </_dlc_DocIdUrl>
    <SharedWithUsers xmlns="bdacb442-bfc7-44df-9acc-2a4df8c8cb38">
      <UserInfo>
        <DisplayName>Ian Barham</DisplayName>
        <AccountId>39</AccountId>
        <AccountType/>
      </UserInfo>
      <UserInfo>
        <DisplayName>James Moorhouse</DisplayName>
        <AccountId>296</AccountId>
        <AccountType/>
      </UserInfo>
      <UserInfo>
        <DisplayName>Richard Harrington</DisplayName>
        <AccountId>55</AccountId>
        <AccountType/>
      </UserInfo>
      <UserInfo>
        <DisplayName>John Browning</DisplayName>
        <AccountId>305</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BCA82913DEA0148AC94C8BCBF1D7BBE" ma:contentTypeVersion="1111" ma:contentTypeDescription="Create a new document." ma:contentTypeScope="" ma:versionID="82f5a7b2dfaa19b46679c11aeb083643">
  <xsd:schema xmlns:xsd="http://www.w3.org/2001/XMLSchema" xmlns:xs="http://www.w3.org/2001/XMLSchema" xmlns:p="http://schemas.microsoft.com/office/2006/metadata/properties" xmlns:ns2="bdacb442-bfc7-44df-9acc-2a4df8c8cb38" xmlns:ns3="e57c56eb-a1f0-4979-a931-b899a3a709e4" targetNamespace="http://schemas.microsoft.com/office/2006/metadata/properties" ma:root="true" ma:fieldsID="ad1adc3dc67208af15b354c0cf30768b" ns2:_="" ns3:_="">
    <xsd:import namespace="bdacb442-bfc7-44df-9acc-2a4df8c8cb38"/>
    <xsd:import namespace="e57c56eb-a1f0-4979-a931-b899a3a709e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b442-bfc7-44df-9acc-2a4df8c8cb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7c56eb-a1f0-4979-a931-b899a3a709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5757A5-B36B-4A18-A3F0-69BE37E57BEC}">
  <ds:schemaRefs>
    <ds:schemaRef ds:uri="http://schemas.microsoft.com/sharepoint/v3/contenttype/forms"/>
  </ds:schemaRefs>
</ds:datastoreItem>
</file>

<file path=customXml/itemProps2.xml><?xml version="1.0" encoding="utf-8"?>
<ds:datastoreItem xmlns:ds="http://schemas.openxmlformats.org/officeDocument/2006/customXml" ds:itemID="{99E8B9D6-1F13-45C4-9671-936AEEA3F3AD}">
  <ds:schemaRefs>
    <ds:schemaRef ds:uri="26cd0337-c8ef-4b22-880f-eebb30587211"/>
    <ds:schemaRef ds:uri="53bb0b2d-d2c1-4cce-8091-a776cdf39de4"/>
    <ds:schemaRef ds:uri="bdacb442-bfc7-44df-9acc-2a4df8c8cb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F075E6-6D66-47E5-88AA-710157CE156C}">
  <ds:schemaRefs>
    <ds:schemaRef ds:uri="http://schemas.microsoft.com/sharepoint/events"/>
  </ds:schemaRefs>
</ds:datastoreItem>
</file>

<file path=customXml/itemProps4.xml><?xml version="1.0" encoding="utf-8"?>
<ds:datastoreItem xmlns:ds="http://schemas.openxmlformats.org/officeDocument/2006/customXml" ds:itemID="{C0F11839-9FA7-43C7-AC89-F4EF247F3ADD}">
  <ds:schemaRefs>
    <ds:schemaRef ds:uri="bdacb442-bfc7-44df-9acc-2a4df8c8cb38"/>
    <ds:schemaRef ds:uri="e57c56eb-a1f0-4979-a931-b899a3a709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57</TotalTime>
  <Words>2414</Words>
  <Application>Microsoft Office PowerPoint</Application>
  <PresentationFormat>Widescreen</PresentationFormat>
  <Paragraphs>383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Calibri</vt:lpstr>
      <vt:lpstr>Calibri Light</vt:lpstr>
      <vt:lpstr>Jost Light</vt:lpstr>
      <vt:lpstr>Symbol</vt:lpstr>
      <vt:lpstr>1_Office Theme</vt:lpstr>
      <vt:lpstr>Helping individuals claiming ‘out-of-work’ benefits into new employment in Buckinghamshire  Analysis to further our understanding of the nature of the challenge in Buckinghamshire’s wards with the highest claimant count rates</vt:lpstr>
      <vt:lpstr>PowerPoint Presentation</vt:lpstr>
      <vt:lpstr>Is this new news?  Or have some wards in Buckinghamshire always had high claimant count rates? </vt:lpstr>
      <vt:lpstr>There are three clusters of areas with high claimant count rates. All are in urban areas. The largest geographic cluster is in High Wycombe.</vt:lpstr>
      <vt:lpstr>Age profile of claimants in wards with highest rates</vt:lpstr>
      <vt:lpstr>Sex of claimants in wards with highest rates</vt:lpstr>
      <vt:lpstr>What are the ‘usual’ sectors and occupations of those claiming ‘out-of-work’ related benefits in Buckinghamshire? Particularly those in areas with higher than national average claimant count rates? </vt:lpstr>
      <vt:lpstr>Industry residents living in high claimant count wards are employed in (Census 2011), versus the County average</vt:lpstr>
      <vt:lpstr>PowerPoint Presentation</vt:lpstr>
      <vt:lpstr>Which major employers are (or were) located in, or near to, wards with high claimant count rates?  Have any recently moved, closed or made redundancies? </vt:lpstr>
      <vt:lpstr>What are the demographic and social characteristics of those living in Buckinghamshire’s high claimant count wards?  1) Age structure</vt:lpstr>
      <vt:lpstr>What are the demographic and social characteristics of those living in Buckinghamshire’s high claimant count wards?  2) Ethnicity</vt:lpstr>
      <vt:lpstr>What are the demographic and social characteristics of those living in Buckinghamshire’s high claimant count wards?  3) Cannot speak English well </vt:lpstr>
      <vt:lpstr>What are the demographic and social characteristics of those living in Buckinghamshire’s high claimant count wards?  4) No cars or vans in household</vt:lpstr>
      <vt:lpstr>Summary (1) </vt:lpstr>
      <vt:lpstr>Summary (2) </vt:lpstr>
      <vt:lpstr>What more could be done to help those claiming ‘out-of-work’ related benefits find new employment?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Moorhouse</dc:creator>
  <cp:lastModifiedBy>Caroline Hargrave</cp:lastModifiedBy>
  <cp:revision>2</cp:revision>
  <dcterms:created xsi:type="dcterms:W3CDTF">2021-09-01T10:29:28Z</dcterms:created>
  <dcterms:modified xsi:type="dcterms:W3CDTF">2022-01-05T11:58:24Z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0x010100DBCA82913DEA0148AC94C8BCBF1D7BBE</vt:lpwstr>
  </property>
  <property fmtid="{D5CDD505-2E9C-101B-9397-08002B2CF9AE}" pid="3" name="_dlc_DocIdItemGuid">
    <vt:lpwstr>66d60cb3-5e64-4828-96d5-43902ac6cc58</vt:lpwstr>
  </property>
</Properties>
</file>