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17"/>
  </p:notesMasterIdLst>
  <p:sldIdLst>
    <p:sldId id="258" r:id="rId6"/>
    <p:sldId id="259" r:id="rId7"/>
    <p:sldId id="274" r:id="rId8"/>
    <p:sldId id="262"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6ADD5-9245-1314-2277-9FFE3E916FFD}" name="Caroline Hargrave" initials="CH" userId="S::Caroline.Perkins@buckslep.co.uk::b8f2e569-4c81-4f9d-96cf-9b35a10b63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3"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696E80-B551-450C-996A-4DA40AB59156}" v="1" dt="2022-01-18T21:44:38.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Hargrave" userId="b8f2e569-4c81-4f9d-96cf-9b35a10b6345" providerId="ADAL" clId="{54696E80-B551-450C-996A-4DA40AB59156}"/>
    <pc:docChg chg="undo custSel delSld modSld">
      <pc:chgData name="Caroline Hargrave" userId="b8f2e569-4c81-4f9d-96cf-9b35a10b6345" providerId="ADAL" clId="{54696E80-B551-450C-996A-4DA40AB59156}" dt="2022-01-19T09:40:00.686" v="1867" actId="403"/>
      <pc:docMkLst>
        <pc:docMk/>
      </pc:docMkLst>
      <pc:sldChg chg="del">
        <pc:chgData name="Caroline Hargrave" userId="b8f2e569-4c81-4f9d-96cf-9b35a10b6345" providerId="ADAL" clId="{54696E80-B551-450C-996A-4DA40AB59156}" dt="2022-01-18T21:15:46.705" v="0" actId="47"/>
        <pc:sldMkLst>
          <pc:docMk/>
          <pc:sldMk cId="4055365032" sldId="256"/>
        </pc:sldMkLst>
      </pc:sldChg>
      <pc:sldChg chg="modSp mod">
        <pc:chgData name="Caroline Hargrave" userId="b8f2e569-4c81-4f9d-96cf-9b35a10b6345" providerId="ADAL" clId="{54696E80-B551-450C-996A-4DA40AB59156}" dt="2022-01-19T09:30:58.214" v="1792" actId="20577"/>
        <pc:sldMkLst>
          <pc:docMk/>
          <pc:sldMk cId="3292760506" sldId="258"/>
        </pc:sldMkLst>
        <pc:spChg chg="mod">
          <ac:chgData name="Caroline Hargrave" userId="b8f2e569-4c81-4f9d-96cf-9b35a10b6345" providerId="ADAL" clId="{54696E80-B551-450C-996A-4DA40AB59156}" dt="2022-01-19T09:30:58.214" v="1792" actId="20577"/>
          <ac:spMkLst>
            <pc:docMk/>
            <pc:sldMk cId="3292760506" sldId="258"/>
            <ac:spMk id="2" creationId="{D0965397-6302-4464-B2EB-5FA936A7872E}"/>
          </ac:spMkLst>
        </pc:spChg>
        <pc:spChg chg="mod">
          <ac:chgData name="Caroline Hargrave" userId="b8f2e569-4c81-4f9d-96cf-9b35a10b6345" providerId="ADAL" clId="{54696E80-B551-450C-996A-4DA40AB59156}" dt="2022-01-18T21:16:23.442" v="3" actId="207"/>
          <ac:spMkLst>
            <pc:docMk/>
            <pc:sldMk cId="3292760506" sldId="258"/>
            <ac:spMk id="3" creationId="{1ECA0154-73B3-4040-AD12-805B061C8D38}"/>
          </ac:spMkLst>
        </pc:spChg>
      </pc:sldChg>
      <pc:sldChg chg="modSp mod">
        <pc:chgData name="Caroline Hargrave" userId="b8f2e569-4c81-4f9d-96cf-9b35a10b6345" providerId="ADAL" clId="{54696E80-B551-450C-996A-4DA40AB59156}" dt="2022-01-19T09:31:21.319" v="1793" actId="20577"/>
        <pc:sldMkLst>
          <pc:docMk/>
          <pc:sldMk cId="1098274389" sldId="259"/>
        </pc:sldMkLst>
        <pc:spChg chg="mod">
          <ac:chgData name="Caroline Hargrave" userId="b8f2e569-4c81-4f9d-96cf-9b35a10b6345" providerId="ADAL" clId="{54696E80-B551-450C-996A-4DA40AB59156}" dt="2022-01-18T21:16:45.129" v="4" actId="207"/>
          <ac:spMkLst>
            <pc:docMk/>
            <pc:sldMk cId="1098274389" sldId="259"/>
            <ac:spMk id="4" creationId="{5689078F-4621-4308-9354-4DA8AC5CF992}"/>
          </ac:spMkLst>
        </pc:spChg>
        <pc:spChg chg="mod">
          <ac:chgData name="Caroline Hargrave" userId="b8f2e569-4c81-4f9d-96cf-9b35a10b6345" providerId="ADAL" clId="{54696E80-B551-450C-996A-4DA40AB59156}" dt="2022-01-19T09:31:21.319" v="1793" actId="20577"/>
          <ac:spMkLst>
            <pc:docMk/>
            <pc:sldMk cId="1098274389" sldId="259"/>
            <ac:spMk id="5" creationId="{3AA8D9A3-9A2F-48A7-8516-68B8931D2923}"/>
          </ac:spMkLst>
        </pc:spChg>
      </pc:sldChg>
      <pc:sldChg chg="del">
        <pc:chgData name="Caroline Hargrave" userId="b8f2e569-4c81-4f9d-96cf-9b35a10b6345" providerId="ADAL" clId="{54696E80-B551-450C-996A-4DA40AB59156}" dt="2022-01-18T21:19:25.962" v="12" actId="47"/>
        <pc:sldMkLst>
          <pc:docMk/>
          <pc:sldMk cId="3342506824" sldId="260"/>
        </pc:sldMkLst>
      </pc:sldChg>
      <pc:sldChg chg="modSp mod">
        <pc:chgData name="Caroline Hargrave" userId="b8f2e569-4c81-4f9d-96cf-9b35a10b6345" providerId="ADAL" clId="{54696E80-B551-450C-996A-4DA40AB59156}" dt="2022-01-18T21:25:05.906" v="365" actId="1076"/>
        <pc:sldMkLst>
          <pc:docMk/>
          <pc:sldMk cId="2594648962" sldId="262"/>
        </pc:sldMkLst>
        <pc:spChg chg="mod">
          <ac:chgData name="Caroline Hargrave" userId="b8f2e569-4c81-4f9d-96cf-9b35a10b6345" providerId="ADAL" clId="{54696E80-B551-450C-996A-4DA40AB59156}" dt="2022-01-18T21:25:05.906" v="365" actId="1076"/>
          <ac:spMkLst>
            <pc:docMk/>
            <pc:sldMk cId="2594648962" sldId="262"/>
            <ac:spMk id="2" creationId="{C143E6E0-9BFE-4122-80E3-019C10BD44CD}"/>
          </ac:spMkLst>
        </pc:spChg>
        <pc:spChg chg="mod">
          <ac:chgData name="Caroline Hargrave" userId="b8f2e569-4c81-4f9d-96cf-9b35a10b6345" providerId="ADAL" clId="{54696E80-B551-450C-996A-4DA40AB59156}" dt="2022-01-18T21:24:53.325" v="362" actId="1076"/>
          <ac:spMkLst>
            <pc:docMk/>
            <pc:sldMk cId="2594648962" sldId="262"/>
            <ac:spMk id="4" creationId="{70FD7FA7-8211-4FDE-8AEC-8D3E09951818}"/>
          </ac:spMkLst>
        </pc:spChg>
        <pc:graphicFrameChg chg="mod">
          <ac:chgData name="Caroline Hargrave" userId="b8f2e569-4c81-4f9d-96cf-9b35a10b6345" providerId="ADAL" clId="{54696E80-B551-450C-996A-4DA40AB59156}" dt="2022-01-18T21:25:00.586" v="364" actId="1076"/>
          <ac:graphicFrameMkLst>
            <pc:docMk/>
            <pc:sldMk cId="2594648962" sldId="262"/>
            <ac:graphicFrameMk id="5" creationId="{EBD1A405-38B8-4812-B1C7-E46E679723E3}"/>
          </ac:graphicFrameMkLst>
        </pc:graphicFrameChg>
      </pc:sldChg>
      <pc:sldChg chg="modSp mod">
        <pc:chgData name="Caroline Hargrave" userId="b8f2e569-4c81-4f9d-96cf-9b35a10b6345" providerId="ADAL" clId="{54696E80-B551-450C-996A-4DA40AB59156}" dt="2022-01-19T09:35:27.198" v="1822" actId="20577"/>
        <pc:sldMkLst>
          <pc:docMk/>
          <pc:sldMk cId="2732100313" sldId="263"/>
        </pc:sldMkLst>
        <pc:spChg chg="mod">
          <ac:chgData name="Caroline Hargrave" userId="b8f2e569-4c81-4f9d-96cf-9b35a10b6345" providerId="ADAL" clId="{54696E80-B551-450C-996A-4DA40AB59156}" dt="2022-01-19T09:35:19.759" v="1821" actId="20577"/>
          <ac:spMkLst>
            <pc:docMk/>
            <pc:sldMk cId="2732100313" sldId="263"/>
            <ac:spMk id="4" creationId="{6590032B-2CFE-47A8-8EEA-3F15D580E0A2}"/>
          </ac:spMkLst>
        </pc:spChg>
        <pc:spChg chg="mod">
          <ac:chgData name="Caroline Hargrave" userId="b8f2e569-4c81-4f9d-96cf-9b35a10b6345" providerId="ADAL" clId="{54696E80-B551-450C-996A-4DA40AB59156}" dt="2022-01-18T21:26:51.148" v="512" actId="20577"/>
          <ac:spMkLst>
            <pc:docMk/>
            <pc:sldMk cId="2732100313" sldId="263"/>
            <ac:spMk id="5" creationId="{0BD062B5-6217-4282-8BDB-7C116D9BC2CB}"/>
          </ac:spMkLst>
        </pc:spChg>
        <pc:graphicFrameChg chg="modGraphic">
          <ac:chgData name="Caroline Hargrave" userId="b8f2e569-4c81-4f9d-96cf-9b35a10b6345" providerId="ADAL" clId="{54696E80-B551-450C-996A-4DA40AB59156}" dt="2022-01-19T09:35:27.198" v="1822" actId="20577"/>
          <ac:graphicFrameMkLst>
            <pc:docMk/>
            <pc:sldMk cId="2732100313" sldId="263"/>
            <ac:graphicFrameMk id="6" creationId="{9E35A20E-4D0F-4EBD-903B-A65E3397A827}"/>
          </ac:graphicFrameMkLst>
        </pc:graphicFrameChg>
      </pc:sldChg>
      <pc:sldChg chg="modSp mod">
        <pc:chgData name="Caroline Hargrave" userId="b8f2e569-4c81-4f9d-96cf-9b35a10b6345" providerId="ADAL" clId="{54696E80-B551-450C-996A-4DA40AB59156}" dt="2022-01-18T21:24:43.308" v="361" actId="20577"/>
        <pc:sldMkLst>
          <pc:docMk/>
          <pc:sldMk cId="1301902589" sldId="265"/>
        </pc:sldMkLst>
        <pc:spChg chg="mod">
          <ac:chgData name="Caroline Hargrave" userId="b8f2e569-4c81-4f9d-96cf-9b35a10b6345" providerId="ADAL" clId="{54696E80-B551-450C-996A-4DA40AB59156}" dt="2022-01-18T21:24:43.308" v="361" actId="20577"/>
          <ac:spMkLst>
            <pc:docMk/>
            <pc:sldMk cId="1301902589" sldId="265"/>
            <ac:spMk id="4" creationId="{48EECBBC-DF83-4423-B172-396EF57023A8}"/>
          </ac:spMkLst>
        </pc:spChg>
      </pc:sldChg>
      <pc:sldChg chg="modSp mod">
        <pc:chgData name="Caroline Hargrave" userId="b8f2e569-4c81-4f9d-96cf-9b35a10b6345" providerId="ADAL" clId="{54696E80-B551-450C-996A-4DA40AB59156}" dt="2022-01-19T09:38:13.387" v="1841" actId="403"/>
        <pc:sldMkLst>
          <pc:docMk/>
          <pc:sldMk cId="3794758803" sldId="266"/>
        </pc:sldMkLst>
        <pc:spChg chg="mod">
          <ac:chgData name="Caroline Hargrave" userId="b8f2e569-4c81-4f9d-96cf-9b35a10b6345" providerId="ADAL" clId="{54696E80-B551-450C-996A-4DA40AB59156}" dt="2022-01-19T09:36:51.230" v="1823" actId="1076"/>
          <ac:spMkLst>
            <pc:docMk/>
            <pc:sldMk cId="3794758803" sldId="266"/>
            <ac:spMk id="4" creationId="{C53C6DD1-BC60-44D8-A085-32B724B6A7C6}"/>
          </ac:spMkLst>
        </pc:spChg>
        <pc:spChg chg="mod">
          <ac:chgData name="Caroline Hargrave" userId="b8f2e569-4c81-4f9d-96cf-9b35a10b6345" providerId="ADAL" clId="{54696E80-B551-450C-996A-4DA40AB59156}" dt="2022-01-19T09:38:13.387" v="1841" actId="403"/>
          <ac:spMkLst>
            <pc:docMk/>
            <pc:sldMk cId="3794758803" sldId="266"/>
            <ac:spMk id="5" creationId="{DED2DDB9-431C-489F-BB49-994FC9D4259D}"/>
          </ac:spMkLst>
        </pc:spChg>
        <pc:graphicFrameChg chg="mod">
          <ac:chgData name="Caroline Hargrave" userId="b8f2e569-4c81-4f9d-96cf-9b35a10b6345" providerId="ADAL" clId="{54696E80-B551-450C-996A-4DA40AB59156}" dt="2022-01-19T09:37:49.381" v="1831" actId="1076"/>
          <ac:graphicFrameMkLst>
            <pc:docMk/>
            <pc:sldMk cId="3794758803" sldId="266"/>
            <ac:graphicFrameMk id="8" creationId="{EBB870DE-25B3-471A-90C3-CADE725C726B}"/>
          </ac:graphicFrameMkLst>
        </pc:graphicFrameChg>
      </pc:sldChg>
      <pc:sldChg chg="modSp mod">
        <pc:chgData name="Caroline Hargrave" userId="b8f2e569-4c81-4f9d-96cf-9b35a10b6345" providerId="ADAL" clId="{54696E80-B551-450C-996A-4DA40AB59156}" dt="2022-01-19T09:38:46.749" v="1845" actId="14100"/>
        <pc:sldMkLst>
          <pc:docMk/>
          <pc:sldMk cId="1938191635" sldId="267"/>
        </pc:sldMkLst>
        <pc:spChg chg="mod">
          <ac:chgData name="Caroline Hargrave" userId="b8f2e569-4c81-4f9d-96cf-9b35a10b6345" providerId="ADAL" clId="{54696E80-B551-450C-996A-4DA40AB59156}" dt="2022-01-19T09:38:44.654" v="1844" actId="1076"/>
          <ac:spMkLst>
            <pc:docMk/>
            <pc:sldMk cId="1938191635" sldId="267"/>
            <ac:spMk id="4" creationId="{3EF43C99-4EAA-4C09-BCD5-432E28E6CB9E}"/>
          </ac:spMkLst>
        </pc:spChg>
        <pc:spChg chg="mod">
          <ac:chgData name="Caroline Hargrave" userId="b8f2e569-4c81-4f9d-96cf-9b35a10b6345" providerId="ADAL" clId="{54696E80-B551-450C-996A-4DA40AB59156}" dt="2022-01-19T09:38:46.749" v="1845" actId="14100"/>
          <ac:spMkLst>
            <pc:docMk/>
            <pc:sldMk cId="1938191635" sldId="267"/>
            <ac:spMk id="5" creationId="{D0E4F816-BBAF-433B-B625-79FBE6CC402C}"/>
          </ac:spMkLst>
        </pc:spChg>
        <pc:graphicFrameChg chg="mod">
          <ac:chgData name="Caroline Hargrave" userId="b8f2e569-4c81-4f9d-96cf-9b35a10b6345" providerId="ADAL" clId="{54696E80-B551-450C-996A-4DA40AB59156}" dt="2022-01-19T09:38:25.598" v="1842" actId="1076"/>
          <ac:graphicFrameMkLst>
            <pc:docMk/>
            <pc:sldMk cId="1938191635" sldId="267"/>
            <ac:graphicFrameMk id="8" creationId="{1E7D2706-A5C4-482E-8A65-D416D38F2847}"/>
          </ac:graphicFrameMkLst>
        </pc:graphicFrameChg>
      </pc:sldChg>
      <pc:sldChg chg="modSp mod">
        <pc:chgData name="Caroline Hargrave" userId="b8f2e569-4c81-4f9d-96cf-9b35a10b6345" providerId="ADAL" clId="{54696E80-B551-450C-996A-4DA40AB59156}" dt="2022-01-18T21:38:36.641" v="1060" actId="207"/>
        <pc:sldMkLst>
          <pc:docMk/>
          <pc:sldMk cId="397105894" sldId="268"/>
        </pc:sldMkLst>
        <pc:spChg chg="mod">
          <ac:chgData name="Caroline Hargrave" userId="b8f2e569-4c81-4f9d-96cf-9b35a10b6345" providerId="ADAL" clId="{54696E80-B551-450C-996A-4DA40AB59156}" dt="2022-01-18T21:38:36.641" v="1060" actId="207"/>
          <ac:spMkLst>
            <pc:docMk/>
            <pc:sldMk cId="397105894" sldId="268"/>
            <ac:spMk id="4" creationId="{5E7C3E6F-D285-45A1-ACF5-B443C2C61F22}"/>
          </ac:spMkLst>
        </pc:spChg>
      </pc:sldChg>
      <pc:sldChg chg="modSp mod">
        <pc:chgData name="Caroline Hargrave" userId="b8f2e569-4c81-4f9d-96cf-9b35a10b6345" providerId="ADAL" clId="{54696E80-B551-450C-996A-4DA40AB59156}" dt="2022-01-19T09:39:47.938" v="1866" actId="113"/>
        <pc:sldMkLst>
          <pc:docMk/>
          <pc:sldMk cId="1681368727" sldId="269"/>
        </pc:sldMkLst>
        <pc:spChg chg="mod">
          <ac:chgData name="Caroline Hargrave" userId="b8f2e569-4c81-4f9d-96cf-9b35a10b6345" providerId="ADAL" clId="{54696E80-B551-450C-996A-4DA40AB59156}" dt="2022-01-18T21:39:14.535" v="1061" actId="207"/>
          <ac:spMkLst>
            <pc:docMk/>
            <pc:sldMk cId="1681368727" sldId="269"/>
            <ac:spMk id="4" creationId="{F527C5AA-E8D2-4825-A983-DA32EC8C5C1A}"/>
          </ac:spMkLst>
        </pc:spChg>
        <pc:spChg chg="mod">
          <ac:chgData name="Caroline Hargrave" userId="b8f2e569-4c81-4f9d-96cf-9b35a10b6345" providerId="ADAL" clId="{54696E80-B551-450C-996A-4DA40AB59156}" dt="2022-01-19T09:39:47.938" v="1866" actId="113"/>
          <ac:spMkLst>
            <pc:docMk/>
            <pc:sldMk cId="1681368727" sldId="269"/>
            <ac:spMk id="5" creationId="{40987F14-FB3E-4AC8-9977-DB3ACA82E1AA}"/>
          </ac:spMkLst>
        </pc:spChg>
      </pc:sldChg>
      <pc:sldChg chg="modSp mod">
        <pc:chgData name="Caroline Hargrave" userId="b8f2e569-4c81-4f9d-96cf-9b35a10b6345" providerId="ADAL" clId="{54696E80-B551-450C-996A-4DA40AB59156}" dt="2022-01-19T09:40:00.686" v="1867" actId="403"/>
        <pc:sldMkLst>
          <pc:docMk/>
          <pc:sldMk cId="95884835" sldId="270"/>
        </pc:sldMkLst>
        <pc:spChg chg="mod">
          <ac:chgData name="Caroline Hargrave" userId="b8f2e569-4c81-4f9d-96cf-9b35a10b6345" providerId="ADAL" clId="{54696E80-B551-450C-996A-4DA40AB59156}" dt="2022-01-18T21:42:34.003" v="1472" actId="207"/>
          <ac:spMkLst>
            <pc:docMk/>
            <pc:sldMk cId="95884835" sldId="270"/>
            <ac:spMk id="5" creationId="{CCF75383-8418-4FE3-AE62-6CF22DB779B2}"/>
          </ac:spMkLst>
        </pc:spChg>
        <pc:spChg chg="mod">
          <ac:chgData name="Caroline Hargrave" userId="b8f2e569-4c81-4f9d-96cf-9b35a10b6345" providerId="ADAL" clId="{54696E80-B551-450C-996A-4DA40AB59156}" dt="2022-01-19T09:40:00.686" v="1867" actId="403"/>
          <ac:spMkLst>
            <pc:docMk/>
            <pc:sldMk cId="95884835" sldId="270"/>
            <ac:spMk id="6" creationId="{5D622421-245B-466D-97FB-DD3AE0DD605D}"/>
          </ac:spMkLst>
        </pc:spChg>
      </pc:sldChg>
      <pc:sldChg chg="modSp del mod">
        <pc:chgData name="Caroline Hargrave" userId="b8f2e569-4c81-4f9d-96cf-9b35a10b6345" providerId="ADAL" clId="{54696E80-B551-450C-996A-4DA40AB59156}" dt="2022-01-18T21:30:12.039" v="599" actId="47"/>
        <pc:sldMkLst>
          <pc:docMk/>
          <pc:sldMk cId="1355830515" sldId="271"/>
        </pc:sldMkLst>
        <pc:spChg chg="mod">
          <ac:chgData name="Caroline Hargrave" userId="b8f2e569-4c81-4f9d-96cf-9b35a10b6345" providerId="ADAL" clId="{54696E80-B551-450C-996A-4DA40AB59156}" dt="2022-01-18T21:29:58.620" v="598" actId="207"/>
          <ac:spMkLst>
            <pc:docMk/>
            <pc:sldMk cId="1355830515" sldId="271"/>
            <ac:spMk id="2" creationId="{80552005-3628-45A6-B458-956C0E060842}"/>
          </ac:spMkLst>
        </pc:spChg>
      </pc:sldChg>
      <pc:sldChg chg="del">
        <pc:chgData name="Caroline Hargrave" userId="b8f2e569-4c81-4f9d-96cf-9b35a10b6345" providerId="ADAL" clId="{54696E80-B551-450C-996A-4DA40AB59156}" dt="2022-01-18T21:30:12.931" v="600" actId="47"/>
        <pc:sldMkLst>
          <pc:docMk/>
          <pc:sldMk cId="427155918" sldId="272"/>
        </pc:sldMkLst>
      </pc:sldChg>
      <pc:sldChg chg="modSp mod">
        <pc:chgData name="Caroline Hargrave" userId="b8f2e569-4c81-4f9d-96cf-9b35a10b6345" providerId="ADAL" clId="{54696E80-B551-450C-996A-4DA40AB59156}" dt="2022-01-19T09:33:20.481" v="1818" actId="20577"/>
        <pc:sldMkLst>
          <pc:docMk/>
          <pc:sldMk cId="2728305313" sldId="274"/>
        </pc:sldMkLst>
        <pc:spChg chg="mod">
          <ac:chgData name="Caroline Hargrave" userId="b8f2e569-4c81-4f9d-96cf-9b35a10b6345" providerId="ADAL" clId="{54696E80-B551-450C-996A-4DA40AB59156}" dt="2022-01-18T21:18:16.570" v="10" actId="1076"/>
          <ac:spMkLst>
            <pc:docMk/>
            <pc:sldMk cId="2728305313" sldId="274"/>
            <ac:spMk id="2" creationId="{7B368852-ADF6-4355-9FB7-7FD55456F204}"/>
          </ac:spMkLst>
        </pc:spChg>
        <pc:spChg chg="mod">
          <ac:chgData name="Caroline Hargrave" userId="b8f2e569-4c81-4f9d-96cf-9b35a10b6345" providerId="ADAL" clId="{54696E80-B551-450C-996A-4DA40AB59156}" dt="2022-01-19T09:33:20.481" v="1818" actId="20577"/>
          <ac:spMkLst>
            <pc:docMk/>
            <pc:sldMk cId="2728305313" sldId="274"/>
            <ac:spMk id="3" creationId="{D2EB29BC-51CA-4277-950D-9B24D9C2E02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C:\Users\JamesMoorhouse\Downloads\Custom%20Report%20(4%20selected)%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amesMoorhouse\Downloads\Custom%20Report%20(5%20selected)%20(5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amesMoorhouse\Downloads\Custom%20Report%20(5%20selected)%20(5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amesMoorhouse\Downloads\Employers%20(16).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Data!$E$85</c:f>
              <c:strCache>
                <c:ptCount val="1"/>
                <c:pt idx="0">
                  <c:v>2019</c:v>
                </c:pt>
              </c:strCache>
            </c:strRef>
          </c:tx>
          <c:spPr>
            <a:solidFill>
              <a:srgbClr val="7030A0"/>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Data!$E$86:$E$97</c:f>
              <c:numCache>
                <c:formatCode>_-* #,##0_-;\-* #,##0_-;_-* "-"??_-;_-@_-</c:formatCode>
                <c:ptCount val="12"/>
                <c:pt idx="0">
                  <c:v>5780</c:v>
                </c:pt>
                <c:pt idx="1">
                  <c:v>5375</c:v>
                </c:pt>
                <c:pt idx="2">
                  <c:v>4777</c:v>
                </c:pt>
                <c:pt idx="3">
                  <c:v>3779</c:v>
                </c:pt>
                <c:pt idx="4">
                  <c:v>4315</c:v>
                </c:pt>
                <c:pt idx="5">
                  <c:v>3749</c:v>
                </c:pt>
                <c:pt idx="6" formatCode="#,##0">
                  <c:v>4469</c:v>
                </c:pt>
                <c:pt idx="7">
                  <c:v>4724</c:v>
                </c:pt>
                <c:pt idx="8">
                  <c:v>3917</c:v>
                </c:pt>
                <c:pt idx="9">
                  <c:v>4339</c:v>
                </c:pt>
                <c:pt idx="10">
                  <c:v>5126</c:v>
                </c:pt>
                <c:pt idx="11">
                  <c:v>3315</c:v>
                </c:pt>
              </c:numCache>
            </c:numRef>
          </c:val>
          <c:extLst>
            <c:ext xmlns:c16="http://schemas.microsoft.com/office/drawing/2014/chart" uri="{C3380CC4-5D6E-409C-BE32-E72D297353CC}">
              <c16:uniqueId val="{00000000-48E9-45F4-B043-3B7D60201D77}"/>
            </c:ext>
          </c:extLst>
        </c:ser>
        <c:ser>
          <c:idx val="1"/>
          <c:order val="1"/>
          <c:tx>
            <c:strRef>
              <c:f>Data!$F$85</c:f>
              <c:strCache>
                <c:ptCount val="1"/>
                <c:pt idx="0">
                  <c:v>2020</c:v>
                </c:pt>
              </c:strCache>
            </c:strRef>
          </c:tx>
          <c:spPr>
            <a:solidFill>
              <a:srgbClr val="006965"/>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Data!$F$86:$F$97</c:f>
              <c:numCache>
                <c:formatCode>_-* #,##0_-;\-* #,##0_-;_-* "-"??_-;_-@_-</c:formatCode>
                <c:ptCount val="12"/>
                <c:pt idx="0">
                  <c:v>6045</c:v>
                </c:pt>
                <c:pt idx="1">
                  <c:v>4977</c:v>
                </c:pt>
                <c:pt idx="2">
                  <c:v>4757</c:v>
                </c:pt>
                <c:pt idx="3">
                  <c:v>2392</c:v>
                </c:pt>
                <c:pt idx="4">
                  <c:v>2525</c:v>
                </c:pt>
                <c:pt idx="5">
                  <c:v>2743</c:v>
                </c:pt>
                <c:pt idx="6">
                  <c:v>3302</c:v>
                </c:pt>
                <c:pt idx="7">
                  <c:v>3678</c:v>
                </c:pt>
                <c:pt idx="8">
                  <c:v>4422</c:v>
                </c:pt>
                <c:pt idx="9">
                  <c:v>5472</c:v>
                </c:pt>
                <c:pt idx="10">
                  <c:v>4912</c:v>
                </c:pt>
                <c:pt idx="11">
                  <c:v>4041</c:v>
                </c:pt>
              </c:numCache>
            </c:numRef>
          </c:val>
          <c:extLst>
            <c:ext xmlns:c16="http://schemas.microsoft.com/office/drawing/2014/chart" uri="{C3380CC4-5D6E-409C-BE32-E72D297353CC}">
              <c16:uniqueId val="{00000001-48E9-45F4-B043-3B7D60201D77}"/>
            </c:ext>
          </c:extLst>
        </c:ser>
        <c:ser>
          <c:idx val="2"/>
          <c:order val="2"/>
          <c:tx>
            <c:strRef>
              <c:f>Data!$G$85</c:f>
              <c:strCache>
                <c:ptCount val="1"/>
                <c:pt idx="0">
                  <c:v>2021</c:v>
                </c:pt>
              </c:strCache>
            </c:strRef>
          </c:tx>
          <c:spPr>
            <a:solidFill>
              <a:srgbClr val="009FE3"/>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Data!$G$86:$G$97</c:f>
              <c:numCache>
                <c:formatCode>#,##0</c:formatCode>
                <c:ptCount val="12"/>
                <c:pt idx="0">
                  <c:v>4506</c:v>
                </c:pt>
                <c:pt idx="1">
                  <c:v>4491</c:v>
                </c:pt>
                <c:pt idx="2">
                  <c:v>5298</c:v>
                </c:pt>
                <c:pt idx="3">
                  <c:v>5809</c:v>
                </c:pt>
                <c:pt idx="4">
                  <c:v>6162</c:v>
                </c:pt>
                <c:pt idx="5">
                  <c:v>6710</c:v>
                </c:pt>
                <c:pt idx="6">
                  <c:v>6189</c:v>
                </c:pt>
                <c:pt idx="7">
                  <c:v>7457</c:v>
                </c:pt>
                <c:pt idx="8">
                  <c:v>6066</c:v>
                </c:pt>
                <c:pt idx="9">
                  <c:v>5672</c:v>
                </c:pt>
                <c:pt idx="10">
                  <c:v>7104</c:v>
                </c:pt>
                <c:pt idx="11">
                  <c:v>3425</c:v>
                </c:pt>
              </c:numCache>
            </c:numRef>
          </c:val>
          <c:extLst>
            <c:ext xmlns:c16="http://schemas.microsoft.com/office/drawing/2014/chart" uri="{C3380CC4-5D6E-409C-BE32-E72D297353CC}">
              <c16:uniqueId val="{00000001-540C-4F8A-BF88-D7CDE2D3B828}"/>
            </c:ext>
          </c:extLst>
        </c:ser>
        <c:dLbls>
          <c:showLegendKey val="0"/>
          <c:showVal val="0"/>
          <c:showCatName val="0"/>
          <c:showSerName val="0"/>
          <c:showPercent val="0"/>
          <c:showBubbleSize val="0"/>
        </c:dLbls>
        <c:gapWidth val="219"/>
        <c:overlap val="-27"/>
        <c:axId val="410692576"/>
        <c:axId val="1903776560"/>
      </c:barChart>
      <c:catAx>
        <c:axId val="41069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80808"/>
                </a:solidFill>
                <a:latin typeface="+mn-lt"/>
                <a:ea typeface="+mn-ea"/>
                <a:cs typeface="+mn-cs"/>
              </a:defRPr>
            </a:pPr>
            <a:endParaRPr lang="en-US"/>
          </a:p>
        </c:txPr>
        <c:crossAx val="1903776560"/>
        <c:crosses val="autoZero"/>
        <c:auto val="1"/>
        <c:lblAlgn val="ctr"/>
        <c:lblOffset val="100"/>
        <c:noMultiLvlLbl val="0"/>
      </c:catAx>
      <c:valAx>
        <c:axId val="190377656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80808"/>
                </a:solidFill>
                <a:latin typeface="+mn-lt"/>
                <a:ea typeface="+mn-ea"/>
                <a:cs typeface="+mn-cs"/>
              </a:defRPr>
            </a:pPr>
            <a:endParaRPr lang="en-US"/>
          </a:p>
        </c:txPr>
        <c:crossAx val="410692576"/>
        <c:crosses val="autoZero"/>
        <c:crossBetween val="between"/>
      </c:valAx>
      <c:spPr>
        <a:noFill/>
        <a:ln>
          <a:noFill/>
        </a:ln>
        <a:effectLst/>
      </c:spPr>
    </c:plotArea>
    <c:legend>
      <c:legendPos val="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rgbClr val="080808"/>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Report1_Data!$B$2:$B$26</c:f>
              <c:strCache>
                <c:ptCount val="25"/>
                <c:pt idx="0">
                  <c:v>Office / Administrative Assistant</c:v>
                </c:pt>
                <c:pt idx="1">
                  <c:v>Registered General Nurse (RGN)</c:v>
                </c:pt>
                <c:pt idx="2">
                  <c:v>Customer Service Representative</c:v>
                </c:pt>
                <c:pt idx="3">
                  <c:v>Caregiver / Personal Care Aide</c:v>
                </c:pt>
                <c:pt idx="4">
                  <c:v>Project Manager</c:v>
                </c:pt>
                <c:pt idx="5">
                  <c:v>Teaching Assistant</c:v>
                </c:pt>
                <c:pt idx="6">
                  <c:v>Software Developer / Engineer</c:v>
                </c:pt>
                <c:pt idx="7">
                  <c:v>Nursery nurses, assistants and playworkers</c:v>
                </c:pt>
                <c:pt idx="8">
                  <c:v>Care assistant</c:v>
                </c:pt>
                <c:pt idx="9">
                  <c:v>Account Manager / Representative</c:v>
                </c:pt>
                <c:pt idx="10">
                  <c:v>Marketing Manager</c:v>
                </c:pt>
                <c:pt idx="11">
                  <c:v>Human Resources / Labour Relations Specialist</c:v>
                </c:pt>
                <c:pt idx="12">
                  <c:v>Sales Manager</c:v>
                </c:pt>
                <c:pt idx="13">
                  <c:v>Primary School Teacher</c:v>
                </c:pt>
                <c:pt idx="14">
                  <c:v>Bookkeeper / Accounting Clerk</c:v>
                </c:pt>
                <c:pt idx="15">
                  <c:v>Lawyer</c:v>
                </c:pt>
                <c:pt idx="16">
                  <c:v>Receptionist</c:v>
                </c:pt>
                <c:pt idx="17">
                  <c:v>Computer Support Specialist</c:v>
                </c:pt>
                <c:pt idx="18">
                  <c:v>Labourer / Material Handler</c:v>
                </c:pt>
                <c:pt idx="19">
                  <c:v>Healthcare Manager</c:v>
                </c:pt>
                <c:pt idx="20">
                  <c:v>General cleaner</c:v>
                </c:pt>
                <c:pt idx="21">
                  <c:v>Tutor</c:v>
                </c:pt>
                <c:pt idx="22">
                  <c:v>Retail Sales Associate</c:v>
                </c:pt>
                <c:pt idx="23">
                  <c:v>Nursing Assistant / Healthcare Assistant</c:v>
                </c:pt>
                <c:pt idx="24">
                  <c:v>Delivery Driver</c:v>
                </c:pt>
              </c:strCache>
            </c:strRef>
          </c:cat>
          <c:val>
            <c:numRef>
              <c:f>Report1_Data!$C$2:$C$26</c:f>
              <c:numCache>
                <c:formatCode>#,##0</c:formatCode>
                <c:ptCount val="25"/>
                <c:pt idx="0">
                  <c:v>129</c:v>
                </c:pt>
                <c:pt idx="1">
                  <c:v>100</c:v>
                </c:pt>
                <c:pt idx="2">
                  <c:v>84</c:v>
                </c:pt>
                <c:pt idx="3">
                  <c:v>78</c:v>
                </c:pt>
                <c:pt idx="4">
                  <c:v>70</c:v>
                </c:pt>
                <c:pt idx="5">
                  <c:v>69</c:v>
                </c:pt>
                <c:pt idx="6">
                  <c:v>60</c:v>
                </c:pt>
                <c:pt idx="7">
                  <c:v>56</c:v>
                </c:pt>
                <c:pt idx="8">
                  <c:v>50</c:v>
                </c:pt>
                <c:pt idx="9">
                  <c:v>47</c:v>
                </c:pt>
                <c:pt idx="10">
                  <c:v>44</c:v>
                </c:pt>
                <c:pt idx="11">
                  <c:v>43</c:v>
                </c:pt>
                <c:pt idx="12">
                  <c:v>41</c:v>
                </c:pt>
                <c:pt idx="13">
                  <c:v>40</c:v>
                </c:pt>
                <c:pt idx="14">
                  <c:v>39</c:v>
                </c:pt>
                <c:pt idx="15">
                  <c:v>37</c:v>
                </c:pt>
                <c:pt idx="16">
                  <c:v>35</c:v>
                </c:pt>
                <c:pt idx="17">
                  <c:v>35</c:v>
                </c:pt>
                <c:pt idx="18">
                  <c:v>34</c:v>
                </c:pt>
                <c:pt idx="19">
                  <c:v>33</c:v>
                </c:pt>
                <c:pt idx="20">
                  <c:v>33</c:v>
                </c:pt>
                <c:pt idx="21">
                  <c:v>32</c:v>
                </c:pt>
                <c:pt idx="22">
                  <c:v>31</c:v>
                </c:pt>
                <c:pt idx="23">
                  <c:v>31</c:v>
                </c:pt>
                <c:pt idx="24">
                  <c:v>31</c:v>
                </c:pt>
              </c:numCache>
            </c:numRef>
          </c:val>
          <c:extLst>
            <c:ext xmlns:c16="http://schemas.microsoft.com/office/drawing/2014/chart" uri="{C3380CC4-5D6E-409C-BE32-E72D297353CC}">
              <c16:uniqueId val="{00000000-05D9-4D6C-A691-FE99C5A33A0A}"/>
            </c:ext>
          </c:extLst>
        </c:ser>
        <c:dLbls>
          <c:showLegendKey val="0"/>
          <c:showVal val="0"/>
          <c:showCatName val="0"/>
          <c:showSerName val="0"/>
          <c:showPercent val="0"/>
          <c:showBubbleSize val="0"/>
        </c:dLbls>
        <c:gapWidth val="182"/>
        <c:axId val="611017976"/>
        <c:axId val="611016008"/>
      </c:barChart>
      <c:catAx>
        <c:axId val="6110179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11016008"/>
        <c:crosses val="autoZero"/>
        <c:auto val="1"/>
        <c:lblAlgn val="ctr"/>
        <c:lblOffset val="100"/>
        <c:noMultiLvlLbl val="0"/>
      </c:catAx>
      <c:valAx>
        <c:axId val="611016008"/>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101797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203136013405111E-2"/>
          <c:y val="3.875968992248062E-2"/>
          <c:w val="0.94959372797318975"/>
          <c:h val="0.95771670190274849"/>
        </c:manualLayout>
      </c:layout>
      <c:lineChart>
        <c:grouping val="standard"/>
        <c:varyColors val="0"/>
        <c:ser>
          <c:idx val="0"/>
          <c:order val="0"/>
          <c:tx>
            <c:strRef>
              <c:f>Sheet1!$P$4</c:f>
              <c:strCache>
                <c:ptCount val="1"/>
                <c:pt idx="0">
                  <c:v>Communication Skills</c:v>
                </c:pt>
              </c:strCache>
            </c:strRef>
          </c:tx>
          <c:spPr>
            <a:ln w="28575" cap="rnd">
              <a:solidFill>
                <a:schemeClr val="accent1"/>
              </a:solidFill>
              <a:round/>
            </a:ln>
            <a:effectLst/>
          </c:spPr>
          <c:marker>
            <c:symbol val="none"/>
          </c:marker>
          <c:dLbls>
            <c:dLbl>
              <c:idx val="0"/>
              <c:tx>
                <c:rich>
                  <a:bodyPr/>
                  <a:lstStyle/>
                  <a:p>
                    <a:r>
                      <a:rPr lang="en-US"/>
                      <a:t>1. </a:t>
                    </a:r>
                    <a:fld id="{77CFE8A6-8877-4927-9D00-B5BDE3A544EA}"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1. </a:t>
                    </a:r>
                    <a:fld id="{472E2133-12CA-4487-9557-A79529DA5C22}" type="SERIESNAME">
                      <a:rPr lang="en-US">
                        <a:solidFill>
                          <a:srgbClr val="FFC000"/>
                        </a:solidFill>
                      </a:rPr>
                      <a:pPr>
                        <a:defRPr b="1">
                          <a:solidFill>
                            <a:srgbClr val="FFC000"/>
                          </a:solidFill>
                        </a:defRPr>
                      </a:pPr>
                      <a:t>[SERIES NAME]</a:t>
                    </a:fld>
                    <a:endParaRPr lang="en-US">
                      <a:solidFill>
                        <a:srgbClr val="FFC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Sheet1!$Q$4:$R$4</c:f>
              <c:numCache>
                <c:formatCode>General</c:formatCode>
                <c:ptCount val="2"/>
                <c:pt idx="0">
                  <c:v>-1</c:v>
                </c:pt>
                <c:pt idx="1">
                  <c:v>-1</c:v>
                </c:pt>
              </c:numCache>
            </c:numRef>
          </c:val>
          <c:smooth val="0"/>
          <c:extLst>
            <c:ext xmlns:c16="http://schemas.microsoft.com/office/drawing/2014/chart" uri="{C3380CC4-5D6E-409C-BE32-E72D297353CC}">
              <c16:uniqueId val="{00000002-DD7E-4C6F-845E-9B5A06CA7F06}"/>
            </c:ext>
          </c:extLst>
        </c:ser>
        <c:ser>
          <c:idx val="1"/>
          <c:order val="1"/>
          <c:tx>
            <c:strRef>
              <c:f>Sheet1!$P$5</c:f>
              <c:strCache>
                <c:ptCount val="1"/>
                <c:pt idx="0">
                  <c:v>Organisational Skills</c:v>
                </c:pt>
              </c:strCache>
            </c:strRef>
          </c:tx>
          <c:spPr>
            <a:ln w="28575" cap="rnd">
              <a:solidFill>
                <a:schemeClr val="accent2"/>
              </a:solidFill>
              <a:round/>
            </a:ln>
            <a:effectLst/>
          </c:spPr>
          <c:marker>
            <c:symbol val="none"/>
          </c:marker>
          <c:dLbls>
            <c:dLbl>
              <c:idx val="0"/>
              <c:tx>
                <c:rich>
                  <a:bodyPr/>
                  <a:lstStyle/>
                  <a:p>
                    <a:r>
                      <a:rPr lang="en-US"/>
                      <a:t>2. </a:t>
                    </a:r>
                    <a:fld id="{1BEE4B31-3AE0-4E70-8163-0DD7CFCF4D90}"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2. </a:t>
                    </a:r>
                    <a:fld id="{3A3F0F89-4525-4D38-981A-2213F88C4B71}" type="SERIESNAME">
                      <a:rPr lang="en-US">
                        <a:solidFill>
                          <a:srgbClr val="FFC000"/>
                        </a:solidFill>
                      </a:rPr>
                      <a:pPr>
                        <a:defRPr b="1">
                          <a:solidFill>
                            <a:srgbClr val="FFC000"/>
                          </a:solidFill>
                        </a:defRPr>
                      </a:pPr>
                      <a:t>[SERIES NAME]</a:t>
                    </a:fld>
                    <a:endParaRPr lang="en-US">
                      <a:solidFill>
                        <a:srgbClr val="FFC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Sheet1!$Q$5:$R$5</c:f>
              <c:numCache>
                <c:formatCode>General</c:formatCode>
                <c:ptCount val="2"/>
                <c:pt idx="0">
                  <c:v>-2</c:v>
                </c:pt>
                <c:pt idx="1">
                  <c:v>-2</c:v>
                </c:pt>
              </c:numCache>
            </c:numRef>
          </c:val>
          <c:smooth val="0"/>
          <c:extLst>
            <c:ext xmlns:c16="http://schemas.microsoft.com/office/drawing/2014/chart" uri="{C3380CC4-5D6E-409C-BE32-E72D297353CC}">
              <c16:uniqueId val="{00000005-DD7E-4C6F-845E-9B5A06CA7F06}"/>
            </c:ext>
          </c:extLst>
        </c:ser>
        <c:ser>
          <c:idx val="2"/>
          <c:order val="2"/>
          <c:tx>
            <c:strRef>
              <c:f>Sheet1!$P$6</c:f>
              <c:strCache>
                <c:ptCount val="1"/>
                <c:pt idx="0">
                  <c:v>Planning</c:v>
                </c:pt>
              </c:strCache>
            </c:strRef>
          </c:tx>
          <c:spPr>
            <a:ln w="28575" cap="rnd">
              <a:solidFill>
                <a:schemeClr val="accent3"/>
              </a:solidFill>
              <a:round/>
            </a:ln>
            <a:effectLst/>
          </c:spPr>
          <c:marker>
            <c:symbol val="none"/>
          </c:marker>
          <c:dLbls>
            <c:dLbl>
              <c:idx val="0"/>
              <c:tx>
                <c:rich>
                  <a:bodyPr/>
                  <a:lstStyle/>
                  <a:p>
                    <a:r>
                      <a:rPr lang="en-US"/>
                      <a:t>3. </a:t>
                    </a:r>
                    <a:fld id="{65A2BAF5-A984-4078-AAC1-2DBFD1973FB8}"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r>
                      <a:rPr lang="en-US">
                        <a:solidFill>
                          <a:srgbClr val="FF0000"/>
                        </a:solidFill>
                      </a:rPr>
                      <a:t>4. </a:t>
                    </a:r>
                    <a:fld id="{6B5D1791-1500-413E-83F3-A7466508C011}" type="SERIESNAME">
                      <a:rPr lang="en-US">
                        <a:solidFill>
                          <a:srgbClr val="FF0000"/>
                        </a:solidFill>
                      </a:rPr>
                      <a:pPr>
                        <a:defRPr b="1">
                          <a:solidFill>
                            <a:srgbClr val="FF0000"/>
                          </a:solidFill>
                        </a:defRPr>
                      </a:pPr>
                      <a:t>[SERIES NAME]</a:t>
                    </a:fld>
                    <a:endParaRPr lang="en-US">
                      <a:solidFill>
                        <a:srgbClr val="FF0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Sheet1!$Q$6:$R$6</c:f>
              <c:numCache>
                <c:formatCode>General</c:formatCode>
                <c:ptCount val="2"/>
                <c:pt idx="0">
                  <c:v>-3</c:v>
                </c:pt>
                <c:pt idx="1">
                  <c:v>-4</c:v>
                </c:pt>
              </c:numCache>
            </c:numRef>
          </c:val>
          <c:smooth val="0"/>
          <c:extLst>
            <c:ext xmlns:c16="http://schemas.microsoft.com/office/drawing/2014/chart" uri="{C3380CC4-5D6E-409C-BE32-E72D297353CC}">
              <c16:uniqueId val="{00000008-DD7E-4C6F-845E-9B5A06CA7F06}"/>
            </c:ext>
          </c:extLst>
        </c:ser>
        <c:ser>
          <c:idx val="3"/>
          <c:order val="3"/>
          <c:tx>
            <c:strRef>
              <c:f>Sheet1!$P$7</c:f>
              <c:strCache>
                <c:ptCount val="1"/>
                <c:pt idx="0">
                  <c:v>Detail-Orientated</c:v>
                </c:pt>
              </c:strCache>
            </c:strRef>
          </c:tx>
          <c:spPr>
            <a:ln w="28575" cap="rnd">
              <a:solidFill>
                <a:schemeClr val="accent4"/>
              </a:solidFill>
              <a:round/>
            </a:ln>
            <a:effectLst/>
          </c:spPr>
          <c:marker>
            <c:symbol val="none"/>
          </c:marker>
          <c:dLbls>
            <c:dLbl>
              <c:idx val="0"/>
              <c:tx>
                <c:rich>
                  <a:bodyPr/>
                  <a:lstStyle/>
                  <a:p>
                    <a:r>
                      <a:rPr lang="en-US"/>
                      <a:t>4. </a:t>
                    </a:r>
                    <a:fld id="{3FAC3AFB-38B3-45C0-8210-B1A755001806}"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3. </a:t>
                    </a:r>
                    <a:fld id="{D331B38F-66E7-43B7-9660-236E3254C973}"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Sheet1!$Q$7:$R$7</c:f>
              <c:numCache>
                <c:formatCode>General</c:formatCode>
                <c:ptCount val="2"/>
                <c:pt idx="0">
                  <c:v>-4</c:v>
                </c:pt>
                <c:pt idx="1">
                  <c:v>-3</c:v>
                </c:pt>
              </c:numCache>
            </c:numRef>
          </c:val>
          <c:smooth val="0"/>
          <c:extLst>
            <c:ext xmlns:c16="http://schemas.microsoft.com/office/drawing/2014/chart" uri="{C3380CC4-5D6E-409C-BE32-E72D297353CC}">
              <c16:uniqueId val="{0000000B-DD7E-4C6F-845E-9B5A06CA7F06}"/>
            </c:ext>
          </c:extLst>
        </c:ser>
        <c:ser>
          <c:idx val="4"/>
          <c:order val="4"/>
          <c:tx>
            <c:strRef>
              <c:f>Sheet1!$P$8</c:f>
              <c:strCache>
                <c:ptCount val="1"/>
                <c:pt idx="0">
                  <c:v>Microsoft Excel</c:v>
                </c:pt>
              </c:strCache>
            </c:strRef>
          </c:tx>
          <c:spPr>
            <a:ln w="28575" cap="rnd">
              <a:solidFill>
                <a:schemeClr val="accent5"/>
              </a:solidFill>
              <a:round/>
            </a:ln>
            <a:effectLst/>
          </c:spPr>
          <c:marker>
            <c:symbol val="none"/>
          </c:marker>
          <c:dLbls>
            <c:dLbl>
              <c:idx val="0"/>
              <c:tx>
                <c:rich>
                  <a:bodyPr/>
                  <a:lstStyle/>
                  <a:p>
                    <a:r>
                      <a:rPr lang="en-US"/>
                      <a:t>5. </a:t>
                    </a:r>
                    <a:fld id="{17BB98AC-E101-4F72-AEAD-3F0783819BCF}"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5. </a:t>
                    </a:r>
                    <a:fld id="{BFCF5B61-2B89-426F-A7B8-1FEE15DBC4DE}" type="SERIESNAME">
                      <a:rPr lang="en-US">
                        <a:solidFill>
                          <a:srgbClr val="FFC000"/>
                        </a:solidFill>
                      </a:rPr>
                      <a:pPr>
                        <a:defRPr b="1">
                          <a:solidFill>
                            <a:srgbClr val="FFC000"/>
                          </a:solidFill>
                        </a:defRPr>
                      </a:pPr>
                      <a:t>[SERIES NAME]</a:t>
                    </a:fld>
                    <a:endParaRPr lang="en-US">
                      <a:solidFill>
                        <a:srgbClr val="FFC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Sheet1!$Q$8:$R$8</c:f>
              <c:numCache>
                <c:formatCode>General</c:formatCode>
                <c:ptCount val="2"/>
                <c:pt idx="0">
                  <c:v>-5</c:v>
                </c:pt>
                <c:pt idx="1">
                  <c:v>-5</c:v>
                </c:pt>
              </c:numCache>
            </c:numRef>
          </c:val>
          <c:smooth val="0"/>
          <c:extLst>
            <c:ext xmlns:c16="http://schemas.microsoft.com/office/drawing/2014/chart" uri="{C3380CC4-5D6E-409C-BE32-E72D297353CC}">
              <c16:uniqueId val="{0000000E-DD7E-4C6F-845E-9B5A06CA7F06}"/>
            </c:ext>
          </c:extLst>
        </c:ser>
        <c:ser>
          <c:idx val="5"/>
          <c:order val="5"/>
          <c:tx>
            <c:strRef>
              <c:f>Sheet1!$P$9</c:f>
              <c:strCache>
                <c:ptCount val="1"/>
                <c:pt idx="0">
                  <c:v>Creativity</c:v>
                </c:pt>
              </c:strCache>
            </c:strRef>
          </c:tx>
          <c:spPr>
            <a:ln w="28575" cap="rnd">
              <a:solidFill>
                <a:schemeClr val="accent6"/>
              </a:solidFill>
              <a:round/>
            </a:ln>
            <a:effectLst/>
          </c:spPr>
          <c:marker>
            <c:symbol val="none"/>
          </c:marker>
          <c:dLbls>
            <c:dLbl>
              <c:idx val="0"/>
              <c:tx>
                <c:rich>
                  <a:bodyPr/>
                  <a:lstStyle/>
                  <a:p>
                    <a:r>
                      <a:rPr lang="en-US"/>
                      <a:t>6. </a:t>
                    </a:r>
                    <a:fld id="{7BF0432F-81AB-487F-AEC4-8F2867DBEC07}"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r>
                      <a:rPr lang="en-US">
                        <a:solidFill>
                          <a:srgbClr val="FF0000"/>
                        </a:solidFill>
                      </a:rPr>
                      <a:t>8. </a:t>
                    </a:r>
                    <a:fld id="{3ED70C1C-1A54-4549-AC07-FB9D1C5DDD97}" type="SERIESNAME">
                      <a:rPr lang="en-US">
                        <a:solidFill>
                          <a:srgbClr val="FF0000"/>
                        </a:solidFill>
                      </a:rPr>
                      <a:pPr>
                        <a:defRPr b="1">
                          <a:solidFill>
                            <a:srgbClr val="FF0000"/>
                          </a:solidFill>
                        </a:defRPr>
                      </a:pPr>
                      <a:t>[SERIES NAME]</a:t>
                    </a:fld>
                    <a:endParaRPr lang="en-US">
                      <a:solidFill>
                        <a:srgbClr val="FF0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Sheet1!$Q$9:$R$9</c:f>
              <c:numCache>
                <c:formatCode>General</c:formatCode>
                <c:ptCount val="2"/>
                <c:pt idx="0">
                  <c:v>-6</c:v>
                </c:pt>
                <c:pt idx="1">
                  <c:v>-8</c:v>
                </c:pt>
              </c:numCache>
            </c:numRef>
          </c:val>
          <c:smooth val="0"/>
          <c:extLst>
            <c:ext xmlns:c16="http://schemas.microsoft.com/office/drawing/2014/chart" uri="{C3380CC4-5D6E-409C-BE32-E72D297353CC}">
              <c16:uniqueId val="{00000011-DD7E-4C6F-845E-9B5A06CA7F06}"/>
            </c:ext>
          </c:extLst>
        </c:ser>
        <c:ser>
          <c:idx val="6"/>
          <c:order val="6"/>
          <c:tx>
            <c:strRef>
              <c:f>Sheet1!$P$10</c:f>
              <c:strCache>
                <c:ptCount val="1"/>
                <c:pt idx="0">
                  <c:v>Problem Solving</c:v>
                </c:pt>
              </c:strCache>
            </c:strRef>
          </c:tx>
          <c:spPr>
            <a:ln w="28575" cap="rnd">
              <a:solidFill>
                <a:schemeClr val="accent1">
                  <a:lumMod val="60000"/>
                </a:schemeClr>
              </a:solidFill>
              <a:round/>
            </a:ln>
            <a:effectLst/>
          </c:spPr>
          <c:marker>
            <c:symbol val="none"/>
          </c:marker>
          <c:dLbls>
            <c:dLbl>
              <c:idx val="0"/>
              <c:tx>
                <c:rich>
                  <a:bodyPr/>
                  <a:lstStyle/>
                  <a:p>
                    <a:r>
                      <a:rPr lang="en-US"/>
                      <a:t>7. </a:t>
                    </a:r>
                    <a:fld id="{1565B25B-4B59-42D4-B374-C1EE4FABC9F6}"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6. </a:t>
                    </a:r>
                    <a:fld id="{2C384027-765B-42AB-B2DF-DD1302AE8FF0}"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Sheet1!$Q$10:$R$10</c:f>
              <c:numCache>
                <c:formatCode>General</c:formatCode>
                <c:ptCount val="2"/>
                <c:pt idx="0">
                  <c:v>-7</c:v>
                </c:pt>
                <c:pt idx="1">
                  <c:v>-6</c:v>
                </c:pt>
              </c:numCache>
            </c:numRef>
          </c:val>
          <c:smooth val="0"/>
          <c:extLst>
            <c:ext xmlns:c16="http://schemas.microsoft.com/office/drawing/2014/chart" uri="{C3380CC4-5D6E-409C-BE32-E72D297353CC}">
              <c16:uniqueId val="{00000014-DD7E-4C6F-845E-9B5A06CA7F06}"/>
            </c:ext>
          </c:extLst>
        </c:ser>
        <c:ser>
          <c:idx val="7"/>
          <c:order val="7"/>
          <c:tx>
            <c:strRef>
              <c:f>Sheet1!$P$11</c:f>
              <c:strCache>
                <c:ptCount val="1"/>
                <c:pt idx="0">
                  <c:v>Writing</c:v>
                </c:pt>
              </c:strCache>
            </c:strRef>
          </c:tx>
          <c:spPr>
            <a:ln w="28575" cap="rnd">
              <a:solidFill>
                <a:schemeClr val="accent2">
                  <a:lumMod val="60000"/>
                </a:schemeClr>
              </a:solidFill>
              <a:round/>
            </a:ln>
            <a:effectLst/>
          </c:spPr>
          <c:marker>
            <c:symbol val="none"/>
          </c:marker>
          <c:dLbls>
            <c:dLbl>
              <c:idx val="0"/>
              <c:tx>
                <c:rich>
                  <a:bodyPr/>
                  <a:lstStyle/>
                  <a:p>
                    <a:r>
                      <a:rPr lang="en-US"/>
                      <a:t>8. </a:t>
                    </a:r>
                    <a:fld id="{806971A2-3A35-4BCC-BD35-819DEAF3EFFD}"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r>
                      <a:rPr lang="en-US">
                        <a:solidFill>
                          <a:srgbClr val="FF0000"/>
                        </a:solidFill>
                      </a:rPr>
                      <a:t>9. </a:t>
                    </a:r>
                    <a:fld id="{BB23DFC5-B9E1-40D6-AA12-DDC71E970859}" type="SERIESNAME">
                      <a:rPr lang="en-US">
                        <a:solidFill>
                          <a:srgbClr val="FF0000"/>
                        </a:solidFill>
                      </a:rPr>
                      <a:pPr>
                        <a:defRPr b="1">
                          <a:solidFill>
                            <a:srgbClr val="FF0000"/>
                          </a:solidFill>
                        </a:defRPr>
                      </a:pPr>
                      <a:t>[SERIES NAME]</a:t>
                    </a:fld>
                    <a:endParaRPr lang="en-US">
                      <a:solidFill>
                        <a:srgbClr val="FF0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Sheet1!$Q$11:$R$11</c:f>
              <c:numCache>
                <c:formatCode>General</c:formatCode>
                <c:ptCount val="2"/>
                <c:pt idx="0">
                  <c:v>-8</c:v>
                </c:pt>
                <c:pt idx="1">
                  <c:v>-9</c:v>
                </c:pt>
              </c:numCache>
            </c:numRef>
          </c:val>
          <c:smooth val="0"/>
          <c:extLst>
            <c:ext xmlns:c16="http://schemas.microsoft.com/office/drawing/2014/chart" uri="{C3380CC4-5D6E-409C-BE32-E72D297353CC}">
              <c16:uniqueId val="{00000017-DD7E-4C6F-845E-9B5A06CA7F06}"/>
            </c:ext>
          </c:extLst>
        </c:ser>
        <c:ser>
          <c:idx val="8"/>
          <c:order val="8"/>
          <c:tx>
            <c:strRef>
              <c:f>Sheet1!$P$12</c:f>
              <c:strCache>
                <c:ptCount val="1"/>
                <c:pt idx="0">
                  <c:v>Microsoft Office</c:v>
                </c:pt>
              </c:strCache>
            </c:strRef>
          </c:tx>
          <c:spPr>
            <a:ln w="28575" cap="rnd">
              <a:solidFill>
                <a:schemeClr val="accent3">
                  <a:lumMod val="60000"/>
                </a:schemeClr>
              </a:solidFill>
              <a:round/>
            </a:ln>
            <a:effectLst/>
          </c:spPr>
          <c:marker>
            <c:symbol val="none"/>
          </c:marker>
          <c:dLbls>
            <c:dLbl>
              <c:idx val="0"/>
              <c:tx>
                <c:rich>
                  <a:bodyPr/>
                  <a:lstStyle/>
                  <a:p>
                    <a:r>
                      <a:rPr lang="en-US"/>
                      <a:t>9. </a:t>
                    </a:r>
                    <a:fld id="{6C239DA6-66A0-4F05-9E30-BC14FAACC75C}"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7. </a:t>
                    </a:r>
                    <a:fld id="{8D98EECD-C807-4D33-A677-94CD3EFC1B41}"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9-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Sheet1!$Q$12:$R$12</c:f>
              <c:numCache>
                <c:formatCode>General</c:formatCode>
                <c:ptCount val="2"/>
                <c:pt idx="0">
                  <c:v>-9</c:v>
                </c:pt>
                <c:pt idx="1">
                  <c:v>-7</c:v>
                </c:pt>
              </c:numCache>
            </c:numRef>
          </c:val>
          <c:smooth val="0"/>
          <c:extLst>
            <c:ext xmlns:c16="http://schemas.microsoft.com/office/drawing/2014/chart" uri="{C3380CC4-5D6E-409C-BE32-E72D297353CC}">
              <c16:uniqueId val="{0000001A-DD7E-4C6F-845E-9B5A06CA7F06}"/>
            </c:ext>
          </c:extLst>
        </c:ser>
        <c:ser>
          <c:idx val="9"/>
          <c:order val="9"/>
          <c:tx>
            <c:strRef>
              <c:f>Sheet1!$P$13</c:f>
              <c:strCache>
                <c:ptCount val="1"/>
                <c:pt idx="0">
                  <c:v>English</c:v>
                </c:pt>
              </c:strCache>
            </c:strRef>
          </c:tx>
          <c:spPr>
            <a:ln w="28575" cap="rnd">
              <a:solidFill>
                <a:schemeClr val="accent4">
                  <a:lumMod val="60000"/>
                </a:schemeClr>
              </a:solidFill>
              <a:round/>
            </a:ln>
            <a:effectLst/>
          </c:spPr>
          <c:marker>
            <c:symbol val="none"/>
          </c:marker>
          <c:dLbls>
            <c:dLbl>
              <c:idx val="0"/>
              <c:tx>
                <c:rich>
                  <a:bodyPr/>
                  <a:lstStyle/>
                  <a:p>
                    <a:r>
                      <a:rPr lang="en-US"/>
                      <a:t>10. </a:t>
                    </a:r>
                    <a:fld id="{B9FB0364-0DE6-4FDD-8D02-C1D69C80193E}"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B-DD7E-4C6F-845E-9B5A06CA7F06}"/>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10. </a:t>
                    </a:r>
                    <a:fld id="{6CBA1F4F-3FC6-4AE7-9DDA-E27192FDC7F3}" type="SERIESNAME">
                      <a:rPr lang="en-US">
                        <a:solidFill>
                          <a:srgbClr val="FFC000"/>
                        </a:solidFill>
                      </a:rPr>
                      <a:pPr>
                        <a:defRPr b="1">
                          <a:solidFill>
                            <a:srgbClr val="FFC000"/>
                          </a:solidFill>
                        </a:defRPr>
                      </a:pPr>
                      <a:t>[SERIES NAME]</a:t>
                    </a:fld>
                    <a:endParaRPr lang="en-US">
                      <a:solidFill>
                        <a:srgbClr val="FFC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C-DD7E-4C6F-845E-9B5A06CA7F0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Sheet1!$Q$13:$R$13</c:f>
              <c:numCache>
                <c:formatCode>General</c:formatCode>
                <c:ptCount val="2"/>
                <c:pt idx="0">
                  <c:v>-10</c:v>
                </c:pt>
                <c:pt idx="1">
                  <c:v>-10</c:v>
                </c:pt>
              </c:numCache>
            </c:numRef>
          </c:val>
          <c:smooth val="0"/>
          <c:extLst>
            <c:ext xmlns:c16="http://schemas.microsoft.com/office/drawing/2014/chart" uri="{C3380CC4-5D6E-409C-BE32-E72D297353CC}">
              <c16:uniqueId val="{0000001D-DD7E-4C6F-845E-9B5A06CA7F06}"/>
            </c:ext>
          </c:extLst>
        </c:ser>
        <c:dLbls>
          <c:dLblPos val="l"/>
          <c:showLegendKey val="0"/>
          <c:showVal val="1"/>
          <c:showCatName val="0"/>
          <c:showSerName val="0"/>
          <c:showPercent val="0"/>
          <c:showBubbleSize val="0"/>
        </c:dLbls>
        <c:smooth val="0"/>
        <c:axId val="495571080"/>
        <c:axId val="495569768"/>
      </c:lineChart>
      <c:catAx>
        <c:axId val="495571080"/>
        <c:scaling>
          <c:orientation val="minMax"/>
        </c:scaling>
        <c:delete val="1"/>
        <c:axPos val="b"/>
        <c:numFmt formatCode="General" sourceLinked="1"/>
        <c:majorTickMark val="none"/>
        <c:minorTickMark val="none"/>
        <c:tickLblPos val="nextTo"/>
        <c:crossAx val="495569768"/>
        <c:crosses val="autoZero"/>
        <c:auto val="1"/>
        <c:lblAlgn val="ctr"/>
        <c:lblOffset val="100"/>
        <c:noMultiLvlLbl val="0"/>
      </c:catAx>
      <c:valAx>
        <c:axId val="495569768"/>
        <c:scaling>
          <c:orientation val="minMax"/>
        </c:scaling>
        <c:delete val="1"/>
        <c:axPos val="l"/>
        <c:numFmt formatCode="General" sourceLinked="1"/>
        <c:majorTickMark val="none"/>
        <c:minorTickMark val="none"/>
        <c:tickLblPos val="nextTo"/>
        <c:crossAx val="495571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Sheet2!$P$2</c:f>
              <c:strCache>
                <c:ptCount val="1"/>
                <c:pt idx="0">
                  <c:v>Customer Service</c:v>
                </c:pt>
              </c:strCache>
            </c:strRef>
          </c:tx>
          <c:spPr>
            <a:ln w="28575" cap="rnd">
              <a:solidFill>
                <a:schemeClr val="accent1"/>
              </a:solidFill>
              <a:round/>
            </a:ln>
            <a:effectLst/>
          </c:spPr>
          <c:marker>
            <c:symbol val="none"/>
          </c:marker>
          <c:dLbls>
            <c:dLbl>
              <c:idx val="0"/>
              <c:tx>
                <c:rich>
                  <a:bodyPr/>
                  <a:lstStyle/>
                  <a:p>
                    <a:r>
                      <a:rPr lang="en-US"/>
                      <a:t>1. </a:t>
                    </a:r>
                    <a:fld id="{4F7C1821-0D8B-4DCE-8B5C-38191074E135}"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r>
                      <a:rPr lang="en-US">
                        <a:solidFill>
                          <a:srgbClr val="FF0000"/>
                        </a:solidFill>
                      </a:rPr>
                      <a:t>2. </a:t>
                    </a:r>
                    <a:fld id="{014AD203-7035-4A01-A12A-1FD6EDCDCF39}" type="SERIESNAME">
                      <a:rPr lang="en-US">
                        <a:solidFill>
                          <a:srgbClr val="FF0000"/>
                        </a:solidFill>
                      </a:rPr>
                      <a:pPr>
                        <a:defRPr b="1">
                          <a:solidFill>
                            <a:srgbClr val="FF0000"/>
                          </a:solidFill>
                        </a:defRPr>
                      </a:pPr>
                      <a:t>[SERIES NAME]</a:t>
                    </a:fld>
                    <a:endParaRPr lang="en-US">
                      <a:solidFill>
                        <a:srgbClr val="FF0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Sheet2!$Q$2:$R$2</c:f>
              <c:numCache>
                <c:formatCode>General</c:formatCode>
                <c:ptCount val="2"/>
                <c:pt idx="0">
                  <c:v>-1</c:v>
                </c:pt>
                <c:pt idx="1">
                  <c:v>-2</c:v>
                </c:pt>
              </c:numCache>
            </c:numRef>
          </c:val>
          <c:smooth val="0"/>
          <c:extLst>
            <c:ext xmlns:c16="http://schemas.microsoft.com/office/drawing/2014/chart" uri="{C3380CC4-5D6E-409C-BE32-E72D297353CC}">
              <c16:uniqueId val="{00000002-E8B3-4D5A-B879-A7F5D34BCD34}"/>
            </c:ext>
          </c:extLst>
        </c:ser>
        <c:ser>
          <c:idx val="1"/>
          <c:order val="1"/>
          <c:tx>
            <c:strRef>
              <c:f>Sheet2!$P$3</c:f>
              <c:strCache>
                <c:ptCount val="1"/>
                <c:pt idx="0">
                  <c:v>Teamwork / Collaboration</c:v>
                </c:pt>
              </c:strCache>
            </c:strRef>
          </c:tx>
          <c:spPr>
            <a:ln w="28575" cap="rnd">
              <a:solidFill>
                <a:schemeClr val="accent2"/>
              </a:solidFill>
              <a:round/>
            </a:ln>
            <a:effectLst/>
          </c:spPr>
          <c:marker>
            <c:symbol val="none"/>
          </c:marker>
          <c:dLbls>
            <c:dLbl>
              <c:idx val="0"/>
              <c:tx>
                <c:rich>
                  <a:bodyPr/>
                  <a:lstStyle/>
                  <a:p>
                    <a:r>
                      <a:rPr lang="en-US"/>
                      <a:t>2. </a:t>
                    </a:r>
                    <a:fld id="{92CD7ECE-8894-45C6-974D-1A581677CBAE}"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1. </a:t>
                    </a:r>
                    <a:fld id="{05A44D09-321A-4F97-96C3-343AF8797B46}"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Sheet2!$Q$3:$R$3</c:f>
              <c:numCache>
                <c:formatCode>General</c:formatCode>
                <c:ptCount val="2"/>
                <c:pt idx="0">
                  <c:v>-2</c:v>
                </c:pt>
                <c:pt idx="1">
                  <c:v>-1</c:v>
                </c:pt>
              </c:numCache>
            </c:numRef>
          </c:val>
          <c:smooth val="0"/>
          <c:extLst>
            <c:ext xmlns:c16="http://schemas.microsoft.com/office/drawing/2014/chart" uri="{C3380CC4-5D6E-409C-BE32-E72D297353CC}">
              <c16:uniqueId val="{00000005-E8B3-4D5A-B879-A7F5D34BCD34}"/>
            </c:ext>
          </c:extLst>
        </c:ser>
        <c:ser>
          <c:idx val="2"/>
          <c:order val="2"/>
          <c:tx>
            <c:strRef>
              <c:f>Sheet2!$P$4</c:f>
              <c:strCache>
                <c:ptCount val="1"/>
                <c:pt idx="0">
                  <c:v>Teaching</c:v>
                </c:pt>
              </c:strCache>
            </c:strRef>
          </c:tx>
          <c:spPr>
            <a:ln w="28575" cap="rnd">
              <a:solidFill>
                <a:schemeClr val="accent3"/>
              </a:solidFill>
              <a:round/>
            </a:ln>
            <a:effectLst/>
          </c:spPr>
          <c:marker>
            <c:symbol val="none"/>
          </c:marker>
          <c:dLbls>
            <c:dLbl>
              <c:idx val="0"/>
              <c:tx>
                <c:rich>
                  <a:bodyPr/>
                  <a:lstStyle/>
                  <a:p>
                    <a:r>
                      <a:rPr lang="en-US"/>
                      <a:t>3. </a:t>
                    </a:r>
                    <a:fld id="{134613FF-33C0-490E-B6C8-D74BFDFD78D3}"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3. </a:t>
                    </a:r>
                    <a:fld id="{4B51A27A-F4C1-430F-A5FB-F50F6A7D8AA2}" type="SERIESNAME">
                      <a:rPr lang="en-US">
                        <a:solidFill>
                          <a:srgbClr val="FFC000"/>
                        </a:solidFill>
                      </a:rPr>
                      <a:pPr>
                        <a:defRPr b="1">
                          <a:solidFill>
                            <a:srgbClr val="FFC000"/>
                          </a:solidFill>
                        </a:defRPr>
                      </a:pPr>
                      <a:t>[SERIES NAME]</a:t>
                    </a:fld>
                    <a:endParaRPr lang="en-US">
                      <a:solidFill>
                        <a:srgbClr val="FFC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Sheet2!$Q$4:$R$4</c:f>
              <c:numCache>
                <c:formatCode>General</c:formatCode>
                <c:ptCount val="2"/>
                <c:pt idx="0">
                  <c:v>-3</c:v>
                </c:pt>
                <c:pt idx="1">
                  <c:v>-3</c:v>
                </c:pt>
              </c:numCache>
            </c:numRef>
          </c:val>
          <c:smooth val="0"/>
          <c:extLst>
            <c:ext xmlns:c16="http://schemas.microsoft.com/office/drawing/2014/chart" uri="{C3380CC4-5D6E-409C-BE32-E72D297353CC}">
              <c16:uniqueId val="{00000008-E8B3-4D5A-B879-A7F5D34BCD34}"/>
            </c:ext>
          </c:extLst>
        </c:ser>
        <c:ser>
          <c:idx val="3"/>
          <c:order val="3"/>
          <c:tx>
            <c:strRef>
              <c:f>Sheet2!$P$5</c:f>
              <c:strCache>
                <c:ptCount val="1"/>
                <c:pt idx="0">
                  <c:v>Sales</c:v>
                </c:pt>
              </c:strCache>
            </c:strRef>
          </c:tx>
          <c:spPr>
            <a:ln w="28575" cap="rnd">
              <a:solidFill>
                <a:schemeClr val="accent4"/>
              </a:solidFill>
              <a:round/>
            </a:ln>
            <a:effectLst/>
          </c:spPr>
          <c:marker>
            <c:symbol val="none"/>
          </c:marker>
          <c:dLbls>
            <c:dLbl>
              <c:idx val="0"/>
              <c:tx>
                <c:rich>
                  <a:bodyPr/>
                  <a:lstStyle/>
                  <a:p>
                    <a:r>
                      <a:rPr lang="en-US"/>
                      <a:t>4. </a:t>
                    </a:r>
                    <a:fld id="{8B6AA45A-A842-43A1-9176-8BEFEF0F87E3}"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4. </a:t>
                    </a:r>
                    <a:fld id="{C64AEB1D-63C7-4DC8-B8CC-07C16C6A2A9D}" type="SERIESNAME">
                      <a:rPr lang="en-US">
                        <a:solidFill>
                          <a:srgbClr val="FFC000"/>
                        </a:solidFill>
                      </a:rPr>
                      <a:pPr>
                        <a:defRPr b="1">
                          <a:solidFill>
                            <a:srgbClr val="FFC000"/>
                          </a:solidFill>
                        </a:defRPr>
                      </a:pPr>
                      <a:t>[SERIES NAME]</a:t>
                    </a:fld>
                    <a:endParaRPr lang="en-US">
                      <a:solidFill>
                        <a:srgbClr val="FFC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Sheet2!$Q$5:$R$5</c:f>
              <c:numCache>
                <c:formatCode>General</c:formatCode>
                <c:ptCount val="2"/>
                <c:pt idx="0">
                  <c:v>-4</c:v>
                </c:pt>
                <c:pt idx="1">
                  <c:v>-4</c:v>
                </c:pt>
              </c:numCache>
            </c:numRef>
          </c:val>
          <c:smooth val="0"/>
          <c:extLst>
            <c:ext xmlns:c16="http://schemas.microsoft.com/office/drawing/2014/chart" uri="{C3380CC4-5D6E-409C-BE32-E72D297353CC}">
              <c16:uniqueId val="{0000000B-E8B3-4D5A-B879-A7F5D34BCD34}"/>
            </c:ext>
          </c:extLst>
        </c:ser>
        <c:ser>
          <c:idx val="4"/>
          <c:order val="4"/>
          <c:tx>
            <c:strRef>
              <c:f>Sheet2!$P$6</c:f>
              <c:strCache>
                <c:ptCount val="1"/>
                <c:pt idx="0">
                  <c:v>Budgeting</c:v>
                </c:pt>
              </c:strCache>
            </c:strRef>
          </c:tx>
          <c:spPr>
            <a:ln w="28575" cap="rnd">
              <a:solidFill>
                <a:schemeClr val="accent5"/>
              </a:solidFill>
              <a:round/>
            </a:ln>
            <a:effectLst/>
          </c:spPr>
          <c:marker>
            <c:symbol val="none"/>
          </c:marker>
          <c:dLbls>
            <c:dLbl>
              <c:idx val="0"/>
              <c:tx>
                <c:rich>
                  <a:bodyPr/>
                  <a:lstStyle/>
                  <a:p>
                    <a:r>
                      <a:rPr lang="en-US"/>
                      <a:t>5. </a:t>
                    </a:r>
                    <a:fld id="{C1F3C201-F39F-4E9C-9925-C56605C55909}"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5. </a:t>
                    </a:r>
                    <a:fld id="{B4647830-B44E-4101-A62D-493203E1FB53}" type="SERIESNAME">
                      <a:rPr lang="en-US">
                        <a:solidFill>
                          <a:srgbClr val="FFC000"/>
                        </a:solidFill>
                      </a:rPr>
                      <a:pPr>
                        <a:defRPr b="1">
                          <a:solidFill>
                            <a:srgbClr val="FFC000"/>
                          </a:solidFill>
                        </a:defRPr>
                      </a:pPr>
                      <a:t>[SERIES NAME]</a:t>
                    </a:fld>
                    <a:endParaRPr lang="en-US">
                      <a:solidFill>
                        <a:srgbClr val="FFC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Sheet2!$Q$6:$R$6</c:f>
              <c:numCache>
                <c:formatCode>General</c:formatCode>
                <c:ptCount val="2"/>
                <c:pt idx="0">
                  <c:v>-5</c:v>
                </c:pt>
                <c:pt idx="1">
                  <c:v>-5</c:v>
                </c:pt>
              </c:numCache>
            </c:numRef>
          </c:val>
          <c:smooth val="0"/>
          <c:extLst>
            <c:ext xmlns:c16="http://schemas.microsoft.com/office/drawing/2014/chart" uri="{C3380CC4-5D6E-409C-BE32-E72D297353CC}">
              <c16:uniqueId val="{0000000E-E8B3-4D5A-B879-A7F5D34BCD34}"/>
            </c:ext>
          </c:extLst>
        </c:ser>
        <c:ser>
          <c:idx val="5"/>
          <c:order val="5"/>
          <c:tx>
            <c:strRef>
              <c:f>Sheet2!$P$7</c:f>
              <c:strCache>
                <c:ptCount val="1"/>
                <c:pt idx="0">
                  <c:v>Project Management</c:v>
                </c:pt>
              </c:strCache>
            </c:strRef>
          </c:tx>
          <c:spPr>
            <a:ln w="28575" cap="rnd">
              <a:solidFill>
                <a:schemeClr val="accent6"/>
              </a:solidFill>
              <a:round/>
            </a:ln>
            <a:effectLst/>
          </c:spPr>
          <c:marker>
            <c:symbol val="none"/>
          </c:marker>
          <c:dLbls>
            <c:dLbl>
              <c:idx val="0"/>
              <c:tx>
                <c:rich>
                  <a:bodyPr/>
                  <a:lstStyle/>
                  <a:p>
                    <a:r>
                      <a:rPr lang="en-US"/>
                      <a:t>6. </a:t>
                    </a:r>
                    <a:fld id="{8F5D75F7-4CDD-4851-B02D-3B9A9A48688B}"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r>
                      <a:rPr lang="en-US">
                        <a:solidFill>
                          <a:srgbClr val="FF0000"/>
                        </a:solidFill>
                      </a:rPr>
                      <a:t>7. </a:t>
                    </a:r>
                    <a:fld id="{189E4CC7-B4FD-4D7A-85F3-3D1741C3D768}" type="SERIESNAME">
                      <a:rPr lang="en-US">
                        <a:solidFill>
                          <a:srgbClr val="FF0000"/>
                        </a:solidFill>
                      </a:rPr>
                      <a:pPr>
                        <a:defRPr b="1">
                          <a:solidFill>
                            <a:srgbClr val="FF0000"/>
                          </a:solidFill>
                        </a:defRPr>
                      </a:pPr>
                      <a:t>[SERIES NAME]</a:t>
                    </a:fld>
                    <a:endParaRPr lang="en-US">
                      <a:solidFill>
                        <a:srgbClr val="FF0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Sheet2!$Q$7:$R$7</c:f>
              <c:numCache>
                <c:formatCode>General</c:formatCode>
                <c:ptCount val="2"/>
                <c:pt idx="0">
                  <c:v>-6</c:v>
                </c:pt>
                <c:pt idx="1">
                  <c:v>-7</c:v>
                </c:pt>
              </c:numCache>
            </c:numRef>
          </c:val>
          <c:smooth val="0"/>
          <c:extLst>
            <c:ext xmlns:c16="http://schemas.microsoft.com/office/drawing/2014/chart" uri="{C3380CC4-5D6E-409C-BE32-E72D297353CC}">
              <c16:uniqueId val="{00000011-E8B3-4D5A-B879-A7F5D34BCD34}"/>
            </c:ext>
          </c:extLst>
        </c:ser>
        <c:ser>
          <c:idx val="6"/>
          <c:order val="6"/>
          <c:tx>
            <c:strRef>
              <c:f>Sheet2!$P$8</c:f>
              <c:strCache>
                <c:ptCount val="1"/>
                <c:pt idx="0">
                  <c:v>Accounting</c:v>
                </c:pt>
              </c:strCache>
            </c:strRef>
          </c:tx>
          <c:spPr>
            <a:ln w="28575" cap="rnd">
              <a:solidFill>
                <a:schemeClr val="accent1">
                  <a:lumMod val="60000"/>
                </a:schemeClr>
              </a:solidFill>
              <a:round/>
            </a:ln>
            <a:effectLst/>
          </c:spPr>
          <c:marker>
            <c:symbol val="none"/>
          </c:marker>
          <c:dLbls>
            <c:dLbl>
              <c:idx val="0"/>
              <c:tx>
                <c:rich>
                  <a:bodyPr/>
                  <a:lstStyle/>
                  <a:p>
                    <a:r>
                      <a:rPr lang="en-US"/>
                      <a:t>7. </a:t>
                    </a:r>
                    <a:fld id="{4C166087-4AB4-4DFE-B9AC-2110D5F09A06}"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r>
                      <a:rPr lang="en-US">
                        <a:solidFill>
                          <a:srgbClr val="FF0000"/>
                        </a:solidFill>
                      </a:rPr>
                      <a:t>12. </a:t>
                    </a:r>
                    <a:fld id="{AB805204-176B-4210-A6BE-1456D471EDFD}" type="SERIESNAME">
                      <a:rPr lang="en-US">
                        <a:solidFill>
                          <a:srgbClr val="FF0000"/>
                        </a:solidFill>
                      </a:rPr>
                      <a:pPr>
                        <a:defRPr b="1">
                          <a:solidFill>
                            <a:srgbClr val="FF0000"/>
                          </a:solidFill>
                        </a:defRPr>
                      </a:pPr>
                      <a:t>[SERIES NAME]</a:t>
                    </a:fld>
                    <a:endParaRPr lang="en-US">
                      <a:solidFill>
                        <a:srgbClr val="FF000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Sheet2!$Q$8:$R$8</c:f>
              <c:numCache>
                <c:formatCode>General</c:formatCode>
                <c:ptCount val="2"/>
                <c:pt idx="0">
                  <c:v>-7</c:v>
                </c:pt>
                <c:pt idx="1">
                  <c:v>-12</c:v>
                </c:pt>
              </c:numCache>
            </c:numRef>
          </c:val>
          <c:smooth val="0"/>
          <c:extLst>
            <c:ext xmlns:c16="http://schemas.microsoft.com/office/drawing/2014/chart" uri="{C3380CC4-5D6E-409C-BE32-E72D297353CC}">
              <c16:uniqueId val="{00000014-E8B3-4D5A-B879-A7F5D34BCD34}"/>
            </c:ext>
          </c:extLst>
        </c:ser>
        <c:ser>
          <c:idx val="7"/>
          <c:order val="7"/>
          <c:tx>
            <c:strRef>
              <c:f>Sheet2!$P$9</c:f>
              <c:strCache>
                <c:ptCount val="1"/>
                <c:pt idx="0">
                  <c:v>Cleaning</c:v>
                </c:pt>
              </c:strCache>
            </c:strRef>
          </c:tx>
          <c:spPr>
            <a:ln w="28575" cap="rnd">
              <a:solidFill>
                <a:schemeClr val="accent2">
                  <a:lumMod val="60000"/>
                </a:schemeClr>
              </a:solidFill>
              <a:round/>
            </a:ln>
            <a:effectLst/>
          </c:spPr>
          <c:marker>
            <c:symbol val="none"/>
          </c:marker>
          <c:dLbls>
            <c:dLbl>
              <c:idx val="0"/>
              <c:tx>
                <c:rich>
                  <a:bodyPr/>
                  <a:lstStyle/>
                  <a:p>
                    <a:r>
                      <a:rPr lang="en-US"/>
                      <a:t>8. </a:t>
                    </a:r>
                    <a:fld id="{88F4AB42-0826-422E-B6BE-435A13F238DC}"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6. </a:t>
                    </a:r>
                    <a:fld id="{34DB73A7-AFDE-43A0-AC81-1ABCBE3C1C34}"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Sheet2!$Q$9:$R$9</c:f>
              <c:numCache>
                <c:formatCode>General</c:formatCode>
                <c:ptCount val="2"/>
                <c:pt idx="0">
                  <c:v>-8</c:v>
                </c:pt>
                <c:pt idx="1">
                  <c:v>-6</c:v>
                </c:pt>
              </c:numCache>
            </c:numRef>
          </c:val>
          <c:smooth val="0"/>
          <c:extLst>
            <c:ext xmlns:c16="http://schemas.microsoft.com/office/drawing/2014/chart" uri="{C3380CC4-5D6E-409C-BE32-E72D297353CC}">
              <c16:uniqueId val="{00000017-E8B3-4D5A-B879-A7F5D34BCD34}"/>
            </c:ext>
          </c:extLst>
        </c:ser>
        <c:ser>
          <c:idx val="8"/>
          <c:order val="8"/>
          <c:tx>
            <c:strRef>
              <c:f>Sheet2!$P$10</c:f>
              <c:strCache>
                <c:ptCount val="1"/>
                <c:pt idx="0">
                  <c:v>Key Performance Indicators (KPIs)</c:v>
                </c:pt>
              </c:strCache>
            </c:strRef>
          </c:tx>
          <c:spPr>
            <a:ln w="28575" cap="rnd">
              <a:solidFill>
                <a:schemeClr val="accent3">
                  <a:lumMod val="60000"/>
                </a:schemeClr>
              </a:solidFill>
              <a:round/>
            </a:ln>
            <a:effectLst/>
          </c:spPr>
          <c:marker>
            <c:symbol val="none"/>
          </c:marker>
          <c:dLbls>
            <c:dLbl>
              <c:idx val="0"/>
              <c:tx>
                <c:rich>
                  <a:bodyPr/>
                  <a:lstStyle/>
                  <a:p>
                    <a:r>
                      <a:rPr lang="en-GB"/>
                      <a:t>9. </a:t>
                    </a:r>
                    <a:fld id="{A907E5DE-5AB4-4DBD-A4B5-B762F221682C}" type="SERIESNAME">
                      <a:rPr lang="en-GB"/>
                      <a:pPr/>
                      <a:t>[SERIES NAME]</a:t>
                    </a:fld>
                    <a:endParaRPr lang="en-GB"/>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r>
                      <a:rPr lang="en-US">
                        <a:solidFill>
                          <a:srgbClr val="FFC000"/>
                        </a:solidFill>
                      </a:rPr>
                      <a:t>9. KPIs</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9-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Sheet2!$Q$10:$R$10</c:f>
              <c:numCache>
                <c:formatCode>General</c:formatCode>
                <c:ptCount val="2"/>
                <c:pt idx="0">
                  <c:v>-9</c:v>
                </c:pt>
                <c:pt idx="1">
                  <c:v>-9</c:v>
                </c:pt>
              </c:numCache>
            </c:numRef>
          </c:val>
          <c:smooth val="0"/>
          <c:extLst>
            <c:ext xmlns:c16="http://schemas.microsoft.com/office/drawing/2014/chart" uri="{C3380CC4-5D6E-409C-BE32-E72D297353CC}">
              <c16:uniqueId val="{0000001A-E8B3-4D5A-B879-A7F5D34BCD34}"/>
            </c:ext>
          </c:extLst>
        </c:ser>
        <c:ser>
          <c:idx val="9"/>
          <c:order val="9"/>
          <c:tx>
            <c:strRef>
              <c:f>Sheet2!$P$11</c:f>
              <c:strCache>
                <c:ptCount val="1"/>
                <c:pt idx="0">
                  <c:v>Customer Contact</c:v>
                </c:pt>
              </c:strCache>
            </c:strRef>
          </c:tx>
          <c:spPr>
            <a:ln w="28575" cap="rnd">
              <a:solidFill>
                <a:schemeClr val="accent4">
                  <a:lumMod val="60000"/>
                </a:schemeClr>
              </a:solidFill>
              <a:round/>
            </a:ln>
            <a:effectLst/>
          </c:spPr>
          <c:marker>
            <c:symbol val="none"/>
          </c:marker>
          <c:dLbls>
            <c:dLbl>
              <c:idx val="0"/>
              <c:tx>
                <c:rich>
                  <a:bodyPr/>
                  <a:lstStyle/>
                  <a:p>
                    <a:r>
                      <a:rPr lang="en-US"/>
                      <a:t>10. </a:t>
                    </a:r>
                    <a:fld id="{E3A06469-7F94-4B63-B564-DB2800585AC9}"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B-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8. </a:t>
                    </a:r>
                    <a:fld id="{DA802624-BD49-4E44-AE97-AA8F10822481}"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C-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Sheet2!$Q$11:$R$11</c:f>
              <c:numCache>
                <c:formatCode>General</c:formatCode>
                <c:ptCount val="2"/>
                <c:pt idx="0">
                  <c:v>-10</c:v>
                </c:pt>
                <c:pt idx="1">
                  <c:v>-8</c:v>
                </c:pt>
              </c:numCache>
            </c:numRef>
          </c:val>
          <c:smooth val="0"/>
          <c:extLst>
            <c:ext xmlns:c16="http://schemas.microsoft.com/office/drawing/2014/chart" uri="{C3380CC4-5D6E-409C-BE32-E72D297353CC}">
              <c16:uniqueId val="{0000001D-E8B3-4D5A-B879-A7F5D34BCD34}"/>
            </c:ext>
          </c:extLst>
        </c:ser>
        <c:ser>
          <c:idx val="10"/>
          <c:order val="10"/>
          <c:tx>
            <c:strRef>
              <c:f>Sheet2!$P$12</c:f>
              <c:strCache>
                <c:ptCount val="1"/>
                <c:pt idx="0">
                  <c:v>Administrative Support</c:v>
                </c:pt>
              </c:strCache>
            </c:strRef>
          </c:tx>
          <c:spPr>
            <a:ln w="28575" cap="rnd">
              <a:solidFill>
                <a:schemeClr val="accent5">
                  <a:lumMod val="60000"/>
                </a:schemeClr>
              </a:solidFill>
              <a:round/>
            </a:ln>
            <a:effectLst/>
          </c:spPr>
          <c:marker>
            <c:symbol val="none"/>
          </c:marker>
          <c:dLbls>
            <c:dLbl>
              <c:idx val="0"/>
              <c:tx>
                <c:rich>
                  <a:bodyPr/>
                  <a:lstStyle/>
                  <a:p>
                    <a:r>
                      <a:rPr lang="en-US"/>
                      <a:t>14. </a:t>
                    </a:r>
                    <a:fld id="{47BAEDD7-092F-4565-9660-EC135178294D}"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E-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10. </a:t>
                    </a:r>
                    <a:fld id="{2C8ED5A0-D5C9-456C-8452-DAE574A0548F}"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F-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Sheet2!$Q$12:$R$12</c:f>
              <c:numCache>
                <c:formatCode>General</c:formatCode>
                <c:ptCount val="2"/>
                <c:pt idx="0">
                  <c:v>-14</c:v>
                </c:pt>
                <c:pt idx="1">
                  <c:v>-10</c:v>
                </c:pt>
              </c:numCache>
            </c:numRef>
          </c:val>
          <c:smooth val="0"/>
          <c:extLst>
            <c:ext xmlns:c16="http://schemas.microsoft.com/office/drawing/2014/chart" uri="{C3380CC4-5D6E-409C-BE32-E72D297353CC}">
              <c16:uniqueId val="{00000020-E8B3-4D5A-B879-A7F5D34BCD34}"/>
            </c:ext>
          </c:extLst>
        </c:ser>
        <c:ser>
          <c:idx val="11"/>
          <c:order val="11"/>
          <c:tx>
            <c:strRef>
              <c:f>Sheet2!$P$13</c:f>
              <c:strCache>
                <c:ptCount val="1"/>
                <c:pt idx="0">
                  <c:v>Scheduling</c:v>
                </c:pt>
              </c:strCache>
            </c:strRef>
          </c:tx>
          <c:spPr>
            <a:ln w="28575" cap="rnd">
              <a:solidFill>
                <a:schemeClr val="accent6">
                  <a:lumMod val="60000"/>
                </a:schemeClr>
              </a:solidFill>
              <a:round/>
            </a:ln>
            <a:effectLst/>
          </c:spPr>
          <c:marker>
            <c:symbol val="none"/>
          </c:marker>
          <c:dLbls>
            <c:dLbl>
              <c:idx val="0"/>
              <c:tx>
                <c:rich>
                  <a:bodyPr/>
                  <a:lstStyle/>
                  <a:p>
                    <a:r>
                      <a:rPr lang="en-US"/>
                      <a:t>15. </a:t>
                    </a:r>
                    <a:fld id="{7CC00C05-144D-4477-B9CE-1C602285CD7F}" type="SERIESNAME">
                      <a:rPr lang="en-US"/>
                      <a:pPr/>
                      <a:t>[SERIES NAME]</a:t>
                    </a:fld>
                    <a:endParaRPr lang="en-US"/>
                  </a:p>
                </c:rich>
              </c:tx>
              <c:dLblPos val="l"/>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1-E8B3-4D5A-B879-A7F5D34BCD34}"/>
                </c:ext>
              </c:extLst>
            </c:dLbl>
            <c:dLbl>
              <c:idx val="1"/>
              <c:tx>
                <c:rich>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r>
                      <a:rPr lang="en-US">
                        <a:solidFill>
                          <a:srgbClr val="00B050"/>
                        </a:solidFill>
                      </a:rPr>
                      <a:t>11. </a:t>
                    </a:r>
                    <a:fld id="{2C0C90FD-E102-4B28-A979-F845545A64EF}" type="SERIESNAME">
                      <a:rPr lang="en-US">
                        <a:solidFill>
                          <a:srgbClr val="00B050"/>
                        </a:solidFill>
                      </a:rPr>
                      <a:pPr>
                        <a:defRPr b="1">
                          <a:solidFill>
                            <a:srgbClr val="00B050"/>
                          </a:solidFill>
                        </a:defRPr>
                      </a:pPr>
                      <a:t>[SERIES NAME]</a:t>
                    </a:fld>
                    <a:endParaRPr lang="en-US">
                      <a:solidFill>
                        <a:srgbClr val="00B050"/>
                      </a:solidFill>
                    </a:endParaRP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r"/>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2-E8B3-4D5A-B879-A7F5D34BCD3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Sheet2!$Q$13:$R$13</c:f>
              <c:numCache>
                <c:formatCode>General</c:formatCode>
                <c:ptCount val="2"/>
                <c:pt idx="0">
                  <c:v>-15</c:v>
                </c:pt>
                <c:pt idx="1">
                  <c:v>-11</c:v>
                </c:pt>
              </c:numCache>
            </c:numRef>
          </c:val>
          <c:smooth val="0"/>
          <c:extLst>
            <c:ext xmlns:c16="http://schemas.microsoft.com/office/drawing/2014/chart" uri="{C3380CC4-5D6E-409C-BE32-E72D297353CC}">
              <c16:uniqueId val="{00000023-E8B3-4D5A-B879-A7F5D34BCD34}"/>
            </c:ext>
          </c:extLst>
        </c:ser>
        <c:dLbls>
          <c:dLblPos val="l"/>
          <c:showLegendKey val="0"/>
          <c:showVal val="1"/>
          <c:showCatName val="0"/>
          <c:showSerName val="0"/>
          <c:showPercent val="0"/>
          <c:showBubbleSize val="0"/>
        </c:dLbls>
        <c:smooth val="0"/>
        <c:axId val="630238680"/>
        <c:axId val="630238352"/>
      </c:lineChart>
      <c:catAx>
        <c:axId val="630238680"/>
        <c:scaling>
          <c:orientation val="minMax"/>
        </c:scaling>
        <c:delete val="1"/>
        <c:axPos val="b"/>
        <c:numFmt formatCode="General" sourceLinked="1"/>
        <c:majorTickMark val="none"/>
        <c:minorTickMark val="none"/>
        <c:tickLblPos val="nextTo"/>
        <c:crossAx val="630238352"/>
        <c:crosses val="autoZero"/>
        <c:auto val="1"/>
        <c:lblAlgn val="ctr"/>
        <c:lblOffset val="100"/>
        <c:noMultiLvlLbl val="0"/>
      </c:catAx>
      <c:valAx>
        <c:axId val="630238352"/>
        <c:scaling>
          <c:orientation val="minMax"/>
        </c:scaling>
        <c:delete val="1"/>
        <c:axPos val="l"/>
        <c:numFmt formatCode="General" sourceLinked="1"/>
        <c:majorTickMark val="none"/>
        <c:minorTickMark val="none"/>
        <c:tickLblPos val="nextTo"/>
        <c:crossAx val="63023868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Data!$E$12:$E$26</c:f>
              <c:strCache>
                <c:ptCount val="15"/>
                <c:pt idx="0">
                  <c:v>National Health Service</c:v>
                </c:pt>
                <c:pt idx="1">
                  <c:v>Buckinghamshire Council</c:v>
                </c:pt>
                <c:pt idx="2">
                  <c:v>Buckinghamshire Healthcare Trust</c:v>
                </c:pt>
                <c:pt idx="3">
                  <c:v>Softcat PLC</c:v>
                </c:pt>
                <c:pt idx="4">
                  <c:v>Buckinghamshire New University</c:v>
                </c:pt>
                <c:pt idx="5">
                  <c:v>Amazon.com</c:v>
                </c:pt>
                <c:pt idx="6">
                  <c:v>BP</c:v>
                </c:pt>
                <c:pt idx="7">
                  <c:v>Johnson &amp; Johnson</c:v>
                </c:pt>
                <c:pt idx="8">
                  <c:v>The Fremantle Trust</c:v>
                </c:pt>
                <c:pt idx="9">
                  <c:v>Danaher Corporation</c:v>
                </c:pt>
                <c:pt idx="10">
                  <c:v>Boston Consulting Group</c:v>
                </c:pt>
                <c:pt idx="11">
                  <c:v>HM Prison Service</c:v>
                </c:pt>
                <c:pt idx="12">
                  <c:v>F.I.S Limited</c:v>
                </c:pt>
                <c:pt idx="13">
                  <c:v>Barchester Healthcare</c:v>
                </c:pt>
                <c:pt idx="14">
                  <c:v>Better Prospects Limited</c:v>
                </c:pt>
              </c:strCache>
            </c:strRef>
          </c:cat>
          <c:val>
            <c:numRef>
              <c:f>Data!$F$12:$F$26</c:f>
              <c:numCache>
                <c:formatCode>#,##0</c:formatCode>
                <c:ptCount val="15"/>
                <c:pt idx="0">
                  <c:v>755</c:v>
                </c:pt>
                <c:pt idx="1">
                  <c:v>649</c:v>
                </c:pt>
                <c:pt idx="2">
                  <c:v>261</c:v>
                </c:pt>
                <c:pt idx="3">
                  <c:v>118</c:v>
                </c:pt>
                <c:pt idx="4">
                  <c:v>83</c:v>
                </c:pt>
                <c:pt idx="5">
                  <c:v>79</c:v>
                </c:pt>
                <c:pt idx="6">
                  <c:v>72</c:v>
                </c:pt>
                <c:pt idx="7">
                  <c:v>69</c:v>
                </c:pt>
                <c:pt idx="8">
                  <c:v>63</c:v>
                </c:pt>
                <c:pt idx="9">
                  <c:v>62</c:v>
                </c:pt>
                <c:pt idx="10">
                  <c:v>61</c:v>
                </c:pt>
                <c:pt idx="11">
                  <c:v>49</c:v>
                </c:pt>
                <c:pt idx="12">
                  <c:v>45</c:v>
                </c:pt>
                <c:pt idx="13">
                  <c:v>44</c:v>
                </c:pt>
                <c:pt idx="14">
                  <c:v>41</c:v>
                </c:pt>
              </c:numCache>
            </c:numRef>
          </c:val>
          <c:extLst>
            <c:ext xmlns:c16="http://schemas.microsoft.com/office/drawing/2014/chart" uri="{C3380CC4-5D6E-409C-BE32-E72D297353CC}">
              <c16:uniqueId val="{00000000-809D-484C-891D-D26FDCCD2AFB}"/>
            </c:ext>
          </c:extLst>
        </c:ser>
        <c:dLbls>
          <c:showLegendKey val="0"/>
          <c:showVal val="0"/>
          <c:showCatName val="0"/>
          <c:showSerName val="0"/>
          <c:showPercent val="0"/>
          <c:showBubbleSize val="0"/>
        </c:dLbls>
        <c:gapWidth val="182"/>
        <c:axId val="546072400"/>
        <c:axId val="546074040"/>
      </c:barChart>
      <c:catAx>
        <c:axId val="5460724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546074040"/>
        <c:crosses val="autoZero"/>
        <c:auto val="1"/>
        <c:lblAlgn val="ctr"/>
        <c:lblOffset val="100"/>
        <c:noMultiLvlLbl val="0"/>
      </c:catAx>
      <c:valAx>
        <c:axId val="546074040"/>
        <c:scaling>
          <c:orientation val="minMax"/>
        </c:scaling>
        <c:delete val="1"/>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4607240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3D6E3-107D-41A5-9703-26831CFAB381}" type="datetimeFigureOut">
              <a:rPr lang="en-GB" smtClean="0"/>
              <a:t>19/01/2022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766C8-9FBA-4468-A6F0-B52CBF1E3BA1}" type="slidenum">
              <a:rPr lang="en-GB" smtClean="0"/>
              <a:t>‹#›</a:t>
            </a:fld>
            <a:endParaRPr lang="en-GB"/>
          </a:p>
        </p:txBody>
      </p:sp>
    </p:spTree>
    <p:extLst>
      <p:ext uri="{BB962C8B-B14F-4D97-AF65-F5344CB8AC3E}">
        <p14:creationId xmlns:p14="http://schemas.microsoft.com/office/powerpoint/2010/main" val="225258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5A766C8-9FBA-4468-A6F0-B52CBF1E3BA1}" type="slidenum">
              <a:rPr lang="en-GB" smtClean="0"/>
              <a:t>5</a:t>
            </a:fld>
            <a:endParaRPr lang="en-GB"/>
          </a:p>
        </p:txBody>
      </p:sp>
    </p:spTree>
    <p:extLst>
      <p:ext uri="{BB962C8B-B14F-4D97-AF65-F5344CB8AC3E}">
        <p14:creationId xmlns:p14="http://schemas.microsoft.com/office/powerpoint/2010/main" val="359810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urning-glass.com/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5397-6302-4464-B2EB-5FA936A7872E}"/>
              </a:ext>
            </a:extLst>
          </p:cNvPr>
          <p:cNvSpPr txBox="1">
            <a:spLocks/>
          </p:cNvSpPr>
          <p:nvPr/>
        </p:nvSpPr>
        <p:spPr>
          <a:xfrm>
            <a:off x="1256190" y="1561910"/>
            <a:ext cx="6381380" cy="186709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60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Job vacancies within Buckinghamshire</a:t>
            </a:r>
          </a:p>
        </p:txBody>
      </p:sp>
      <p:sp>
        <p:nvSpPr>
          <p:cNvPr id="3" name="Subtitle 2">
            <a:extLst>
              <a:ext uri="{FF2B5EF4-FFF2-40B4-BE49-F238E27FC236}">
                <a16:creationId xmlns:a16="http://schemas.microsoft.com/office/drawing/2014/main" id="{1ECA0154-73B3-4040-AD12-805B061C8D38}"/>
              </a:ext>
            </a:extLst>
          </p:cNvPr>
          <p:cNvSpPr txBox="1">
            <a:spLocks/>
          </p:cNvSpPr>
          <p:nvPr/>
        </p:nvSpPr>
        <p:spPr>
          <a:xfrm>
            <a:off x="2046580" y="2771775"/>
            <a:ext cx="4800600" cy="1314450"/>
          </a:xfrm>
          <a:prstGeom prst="rect">
            <a:avLst/>
          </a:prstGeom>
        </p:spPr>
        <p:txBody>
          <a:bodyPr vert="horz" lIns="91440" tIns="45720" rIns="91440" bIns="45720" rtlCol="0">
            <a:normAutofit/>
          </a:bodyPr>
          <a:lstStyle>
            <a:lvl1pPr marL="0" indent="0" algn="ctr" defTabSz="685800" rtl="0" eaLnBrk="1" latinLnBrk="0" hangingPunct="1">
              <a:spcBef>
                <a:spcPct val="20000"/>
              </a:spcBef>
              <a:buFont typeface="Arial" panose="020B0604020202020204" pitchFamily="34" charset="0"/>
              <a:buNone/>
              <a:defRPr sz="2400" kern="1200">
                <a:solidFill>
                  <a:schemeClr val="tx1">
                    <a:tint val="75000"/>
                  </a:schemeClr>
                </a:solidFill>
                <a:latin typeface="Arial Black" panose="020B0A04020102020204" pitchFamily="34" charset="0"/>
                <a:ea typeface="+mn-ea"/>
                <a:cs typeface="+mn-cs"/>
              </a:defRPr>
            </a:lvl1pPr>
            <a:lvl2pPr marL="342900" indent="0" algn="ctr" defTabSz="685800" rtl="0" eaLnBrk="1" latinLnBrk="0" hangingPunct="1">
              <a:spcBef>
                <a:spcPct val="20000"/>
              </a:spcBef>
              <a:buFont typeface="Arial" panose="020B0604020202020204" pitchFamily="34" charset="0"/>
              <a:buNone/>
              <a:defRPr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9pPr>
          </a:lstStyle>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30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January 2022</a:t>
            </a:r>
          </a:p>
        </p:txBody>
      </p:sp>
    </p:spTree>
    <p:extLst>
      <p:ext uri="{BB962C8B-B14F-4D97-AF65-F5344CB8AC3E}">
        <p14:creationId xmlns:p14="http://schemas.microsoft.com/office/powerpoint/2010/main" val="3292760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27C5AA-E8D2-4825-A983-DA32EC8C5C1A}"/>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rgbClr val="7030A0"/>
                </a:solidFill>
                <a:latin typeface="Arial" panose="020B0604020202020204" pitchFamily="34" charset="0"/>
                <a:cs typeface="Arial" panose="020B0604020202020204" pitchFamily="34" charset="0"/>
              </a:rPr>
              <a:t>Some employers with the most job openings in Buckinghamshire – October to December 2021</a:t>
            </a:r>
          </a:p>
        </p:txBody>
      </p:sp>
      <p:sp>
        <p:nvSpPr>
          <p:cNvPr id="5" name="Content Placeholder 2">
            <a:extLst>
              <a:ext uri="{FF2B5EF4-FFF2-40B4-BE49-F238E27FC236}">
                <a16:creationId xmlns:a16="http://schemas.microsoft.com/office/drawing/2014/main" id="{40987F14-FB3E-4AC8-9977-DB3ACA82E1AA}"/>
              </a:ext>
            </a:extLst>
          </p:cNvPr>
          <p:cNvSpPr txBox="1">
            <a:spLocks/>
          </p:cNvSpPr>
          <p:nvPr/>
        </p:nvSpPr>
        <p:spPr>
          <a:xfrm>
            <a:off x="355107" y="1791464"/>
            <a:ext cx="3785771" cy="3604496"/>
          </a:xfrm>
          <a:prstGeom prst="rect">
            <a:avLst/>
          </a:prstGeom>
        </p:spPr>
        <p:txBody>
          <a:bodyPr vert="horz" lIns="68580" tIns="34290" rIns="68580" bIns="3429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latin typeface="Arial" panose="020B0604020202020204" pitchFamily="34" charset="0"/>
                <a:cs typeface="Arial" panose="020B0604020202020204" pitchFamily="34" charset="0"/>
              </a:rPr>
              <a:t>Many employers choose not to provide their name when recruiting via a recruitment agency or job site. </a:t>
            </a:r>
          </a:p>
          <a:p>
            <a:r>
              <a:rPr lang="en-GB" sz="1600" dirty="0">
                <a:latin typeface="Arial" panose="020B0604020202020204" pitchFamily="34" charset="0"/>
                <a:cs typeface="Arial" panose="020B0604020202020204" pitchFamily="34" charset="0"/>
              </a:rPr>
              <a:t>This chart is therefore based on the 50% of job postings which can be linked to an employer (we call them ‘visible’ employers)</a:t>
            </a:r>
          </a:p>
          <a:p>
            <a:r>
              <a:rPr lang="en-GB" sz="1600" dirty="0">
                <a:latin typeface="Arial" panose="020B0604020202020204" pitchFamily="34" charset="0"/>
                <a:cs typeface="Arial" panose="020B0604020202020204" pitchFamily="34" charset="0"/>
              </a:rPr>
              <a:t>‘Visible’ employers with the most job openings from October to December 2021 include the </a:t>
            </a:r>
            <a:r>
              <a:rPr lang="en-GB" sz="1600" b="1" dirty="0">
                <a:solidFill>
                  <a:srgbClr val="7030A0"/>
                </a:solidFill>
                <a:latin typeface="Arial" panose="020B0604020202020204" pitchFamily="34" charset="0"/>
                <a:cs typeface="Arial" panose="020B0604020202020204" pitchFamily="34" charset="0"/>
              </a:rPr>
              <a:t>NHS/Buckinghamshire Healthcare Trust </a:t>
            </a:r>
            <a:r>
              <a:rPr lang="en-GB" sz="1600" dirty="0">
                <a:latin typeface="Arial" panose="020B0604020202020204" pitchFamily="34" charset="0"/>
                <a:cs typeface="Arial" panose="020B0604020202020204" pitchFamily="34" charset="0"/>
              </a:rPr>
              <a:t>and</a:t>
            </a:r>
            <a:r>
              <a:rPr lang="en-GB" sz="1600" b="1" dirty="0">
                <a:solidFill>
                  <a:srgbClr val="7030A0"/>
                </a:solidFill>
                <a:latin typeface="Arial" panose="020B0604020202020204" pitchFamily="34" charset="0"/>
                <a:cs typeface="Arial" panose="020B0604020202020204" pitchFamily="34" charset="0"/>
              </a:rPr>
              <a:t> Buckinghamshire Council</a:t>
            </a:r>
            <a:r>
              <a:rPr lang="en-GB" sz="1600" dirty="0">
                <a:latin typeface="Arial" panose="020B0604020202020204" pitchFamily="34" charset="0"/>
                <a:cs typeface="Arial" panose="020B0604020202020204" pitchFamily="34" charset="0"/>
              </a:rPr>
              <a:t>.  Software firm </a:t>
            </a:r>
            <a:r>
              <a:rPr lang="en-GB" sz="1600" b="1" dirty="0">
                <a:solidFill>
                  <a:srgbClr val="7030A0"/>
                </a:solidFill>
                <a:latin typeface="Arial" panose="020B0604020202020204" pitchFamily="34" charset="0"/>
                <a:cs typeface="Arial" panose="020B0604020202020204" pitchFamily="34" charset="0"/>
              </a:rPr>
              <a:t>Softcat</a:t>
            </a:r>
            <a:r>
              <a:rPr lang="en-GB" sz="1600" dirty="0">
                <a:latin typeface="Arial" panose="020B0604020202020204" pitchFamily="34" charset="0"/>
                <a:cs typeface="Arial" panose="020B0604020202020204" pitchFamily="34" charset="0"/>
              </a:rPr>
              <a:t> had the most job postings of ‘visible’ private sector companies. </a:t>
            </a:r>
          </a:p>
        </p:txBody>
      </p:sp>
      <p:sp>
        <p:nvSpPr>
          <p:cNvPr id="9" name="TextBox 8">
            <a:extLst>
              <a:ext uri="{FF2B5EF4-FFF2-40B4-BE49-F238E27FC236}">
                <a16:creationId xmlns:a16="http://schemas.microsoft.com/office/drawing/2014/main" id="{1EF44A55-39EC-4CED-A4C5-340F5B5C85BC}"/>
              </a:ext>
            </a:extLst>
          </p:cNvPr>
          <p:cNvSpPr txBox="1"/>
          <p:nvPr/>
        </p:nvSpPr>
        <p:spPr>
          <a:xfrm>
            <a:off x="4392997" y="5342592"/>
            <a:ext cx="4648015" cy="600164"/>
          </a:xfrm>
          <a:prstGeom prst="rect">
            <a:avLst/>
          </a:prstGeom>
          <a:noFill/>
        </p:spPr>
        <p:txBody>
          <a:bodyPr wrap="square" rtlCol="0">
            <a:spAutoFit/>
          </a:bodyPr>
          <a:lstStyle/>
          <a:p>
            <a:pPr algn="r"/>
            <a:r>
              <a:rPr lang="en-GB" sz="825" i="1" dirty="0">
                <a:latin typeface="Arial" panose="020B0604020202020204" pitchFamily="34" charset="0"/>
                <a:cs typeface="Arial" panose="020B0604020202020204" pitchFamily="34" charset="0"/>
              </a:rPr>
              <a:t>Source: Burning Glass Technologies</a:t>
            </a:r>
          </a:p>
          <a:p>
            <a:endParaRPr lang="en-GB" sz="825" i="1" dirty="0">
              <a:latin typeface="Arial" panose="020B0604020202020204" pitchFamily="34" charset="0"/>
              <a:cs typeface="Arial" panose="020B0604020202020204" pitchFamily="34" charset="0"/>
            </a:endParaRPr>
          </a:p>
          <a:p>
            <a:r>
              <a:rPr lang="en-GB" sz="825" i="1" dirty="0">
                <a:latin typeface="Arial" panose="020B0604020202020204" pitchFamily="34" charset="0"/>
                <a:cs typeface="Arial" panose="020B0604020202020204" pitchFamily="34" charset="0"/>
              </a:rPr>
              <a:t>Note: 50% of records have been excluded because they do not include an employer. As a result, the chart above may not be representative of the full sample. </a:t>
            </a:r>
          </a:p>
        </p:txBody>
      </p:sp>
      <p:graphicFrame>
        <p:nvGraphicFramePr>
          <p:cNvPr id="6" name="Chart 5">
            <a:extLst>
              <a:ext uri="{FF2B5EF4-FFF2-40B4-BE49-F238E27FC236}">
                <a16:creationId xmlns:a16="http://schemas.microsoft.com/office/drawing/2014/main" id="{957235C5-3CFD-428D-8210-519A6B3ED0E7}"/>
              </a:ext>
            </a:extLst>
          </p:cNvPr>
          <p:cNvGraphicFramePr>
            <a:graphicFrameLocks/>
          </p:cNvGraphicFramePr>
          <p:nvPr>
            <p:extLst>
              <p:ext uri="{D42A27DB-BD31-4B8C-83A1-F6EECF244321}">
                <p14:modId xmlns:p14="http://schemas.microsoft.com/office/powerpoint/2010/main" val="3065456301"/>
              </p:ext>
            </p:extLst>
          </p:nvPr>
        </p:nvGraphicFramePr>
        <p:xfrm>
          <a:off x="4566212" y="1650315"/>
          <a:ext cx="4474800" cy="345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1368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CF75383-8418-4FE3-AE62-6CF22DB779B2}"/>
              </a:ext>
            </a:extLst>
          </p:cNvPr>
          <p:cNvSpPr txBox="1">
            <a:spLocks/>
          </p:cNvSpPr>
          <p:nvPr/>
        </p:nvSpPr>
        <p:spPr>
          <a:xfrm>
            <a:off x="457200" y="-11598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rgbClr val="7030A0"/>
                </a:solidFill>
                <a:latin typeface="Arial" panose="020B0604020202020204" pitchFamily="34" charset="0"/>
                <a:cs typeface="Arial" panose="020B0604020202020204" pitchFamily="34" charset="0"/>
              </a:rPr>
              <a:t>About the data </a:t>
            </a:r>
          </a:p>
        </p:txBody>
      </p:sp>
      <p:sp>
        <p:nvSpPr>
          <p:cNvPr id="6" name="Content Placeholder 2">
            <a:extLst>
              <a:ext uri="{FF2B5EF4-FFF2-40B4-BE49-F238E27FC236}">
                <a16:creationId xmlns:a16="http://schemas.microsoft.com/office/drawing/2014/main" id="{5D622421-245B-466D-97FB-DD3AE0DD605D}"/>
              </a:ext>
            </a:extLst>
          </p:cNvPr>
          <p:cNvSpPr txBox="1">
            <a:spLocks/>
          </p:cNvSpPr>
          <p:nvPr/>
        </p:nvSpPr>
        <p:spPr>
          <a:xfrm>
            <a:off x="457200" y="1094175"/>
            <a:ext cx="8229600" cy="4525963"/>
          </a:xfrm>
          <a:prstGeom prst="rect">
            <a:avLst/>
          </a:prstGeom>
        </p:spPr>
        <p:txBody>
          <a:bodyPr vert="horz" lIns="91440" tIns="45720" rIns="91440" bIns="45720" rtlCol="0">
            <a:normAutofit fontScale="62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Online job postings provide a useful, real-time indication of the characteristics and health of local labour markets.</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Limitations of online job posting data include: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Some jobs are not commonly advertised online (e.g. those often filled through word-of-mouth or adverts in windows)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employer’s name is often not included in the job posting, which makes it difficult to glean a complete picture of the top recruiting employers in an area, and makes it difficult to assign job postings to industries.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 location is not always provided in a job posting, in part due to the increased prevalence of remote working.  Which inhibits the allocation of jobs to local areas. </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Burning Glass Technologies’ classifications of skills are:</a:t>
            </a:r>
          </a:p>
          <a:p>
            <a:pPr lvl="1">
              <a:lnSpc>
                <a:spcPct val="120000"/>
              </a:lnSpc>
              <a:defRPr/>
            </a:pPr>
            <a:r>
              <a:rPr lang="en-GB" sz="2200" b="1" dirty="0">
                <a:solidFill>
                  <a:srgbClr val="7030A0"/>
                </a:solidFill>
                <a:latin typeface="Arial" panose="020B0604020202020204" pitchFamily="34" charset="0"/>
                <a:cs typeface="Arial" panose="020B0604020202020204" pitchFamily="34" charset="0"/>
              </a:rPr>
              <a:t>Baseline skills </a:t>
            </a:r>
            <a:r>
              <a:rPr lang="en-GB" sz="2200" dirty="0">
                <a:solidFill>
                  <a:schemeClr val="tx1"/>
                </a:solidFill>
                <a:latin typeface="Arial" panose="020B0604020202020204" pitchFamily="34" charset="0"/>
                <a:cs typeface="Arial" panose="020B0604020202020204" pitchFamily="34" charset="0"/>
              </a:rPr>
              <a:t>- are sometimes also called “soft skills” or “transferable skills”. They include skills that are useful across a variety of occupations, such as ‘research’ or ‘staff coordination’.</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2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Specialised skills </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covers skills that are specific to an occupation, such as ‘lesson planning’ for teachers, or ‘Primary Care’ for nurses.</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2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Computer and programming skills </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are IT skills ranging from widely applicable (e.g. ‘Microsoft Word’) to highly specialised (e.g. ‘PERL’).</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9588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89078F-4621-4308-9354-4DA8AC5CF992}"/>
              </a:ext>
            </a:extLst>
          </p:cNvPr>
          <p:cNvSpPr txBox="1">
            <a:spLocks/>
          </p:cNvSpPr>
          <p:nvPr/>
        </p:nvSpPr>
        <p:spPr>
          <a:xfrm>
            <a:off x="457200" y="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rgbClr val="7030A0"/>
                </a:solidFill>
                <a:latin typeface="Arial" panose="020B0604020202020204" pitchFamily="34" charset="0"/>
                <a:cs typeface="Arial" panose="020B0604020202020204" pitchFamily="34" charset="0"/>
              </a:rPr>
              <a:t>Background</a:t>
            </a:r>
            <a:r>
              <a:rPr lang="en-GB" sz="2800" b="1" dirty="0">
                <a:solidFill>
                  <a:schemeClr val="tx1"/>
                </a:solidFill>
                <a:latin typeface="Arial" panose="020B0604020202020204" pitchFamily="34" charset="0"/>
                <a:cs typeface="Arial" panose="020B0604020202020204" pitchFamily="34" charset="0"/>
              </a:rPr>
              <a:t> </a:t>
            </a:r>
          </a:p>
        </p:txBody>
      </p:sp>
      <p:sp>
        <p:nvSpPr>
          <p:cNvPr id="5" name="Content Placeholder 2">
            <a:extLst>
              <a:ext uri="{FF2B5EF4-FFF2-40B4-BE49-F238E27FC236}">
                <a16:creationId xmlns:a16="http://schemas.microsoft.com/office/drawing/2014/main" id="{3AA8D9A3-9A2F-48A7-8516-68B8931D2923}"/>
              </a:ext>
            </a:extLst>
          </p:cNvPr>
          <p:cNvSpPr txBox="1">
            <a:spLocks/>
          </p:cNvSpPr>
          <p:nvPr/>
        </p:nvSpPr>
        <p:spPr>
          <a:xfrm>
            <a:off x="457200" y="1166018"/>
            <a:ext cx="8229600" cy="4525963"/>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This slide deck provides a monthly summary of recruitment trends within Buckinghamshire.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Data is sourced from Burning Glass Technologies via the Labour Insight platform.  Data is generated by scraping information from job adverts posted on-line  Further details can be found </a:t>
            </a:r>
            <a:r>
              <a:rPr lang="en-GB" sz="20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here</a:t>
            </a:r>
            <a:r>
              <a:rPr lang="en-GB" sz="2000" dirty="0">
                <a:solidFill>
                  <a:schemeClr val="tx1"/>
                </a:solidFill>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To monitor the impact of Covid-19 on the labour market, and track the speed of economic recovery, data within this report is either benchmarked against Quarter 1 (January to March) 2020 or is benchmarked against the corresponding month or period in 2019.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Further details, including some caveats to be aware are, can be found at the end of this slide deck. </a:t>
            </a:r>
          </a:p>
        </p:txBody>
      </p:sp>
    </p:spTree>
    <p:extLst>
      <p:ext uri="{BB962C8B-B14F-4D97-AF65-F5344CB8AC3E}">
        <p14:creationId xmlns:p14="http://schemas.microsoft.com/office/powerpoint/2010/main" val="1098274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8852-ADF6-4355-9FB7-7FD55456F204}"/>
              </a:ext>
            </a:extLst>
          </p:cNvPr>
          <p:cNvSpPr>
            <a:spLocks noGrp="1"/>
          </p:cNvSpPr>
          <p:nvPr>
            <p:ph type="title"/>
          </p:nvPr>
        </p:nvSpPr>
        <p:spPr>
          <a:xfrm>
            <a:off x="628650" y="0"/>
            <a:ext cx="7886700" cy="936368"/>
          </a:xfrm>
        </p:spPr>
        <p:txBody>
          <a:bodyPr>
            <a:normAutofit/>
          </a:bodyPr>
          <a:lstStyle/>
          <a:p>
            <a:pPr algn="ctr"/>
            <a:r>
              <a:rPr lang="en-GB" sz="2800" b="1" dirty="0">
                <a:solidFill>
                  <a:srgbClr val="7030A0"/>
                </a:solidFill>
                <a:latin typeface="Arial" panose="020B0604020202020204" pitchFamily="34" charset="0"/>
                <a:cs typeface="Arial" panose="020B0604020202020204" pitchFamily="34" charset="0"/>
              </a:rPr>
              <a:t>Headlines – December 2021</a:t>
            </a:r>
            <a:endParaRPr lang="en-GB" sz="2800" dirty="0">
              <a:solidFill>
                <a:srgbClr val="7030A0"/>
              </a:solidFill>
            </a:endParaRPr>
          </a:p>
        </p:txBody>
      </p:sp>
      <p:sp>
        <p:nvSpPr>
          <p:cNvPr id="3" name="Content Placeholder 2">
            <a:extLst>
              <a:ext uri="{FF2B5EF4-FFF2-40B4-BE49-F238E27FC236}">
                <a16:creationId xmlns:a16="http://schemas.microsoft.com/office/drawing/2014/main" id="{D2EB29BC-51CA-4277-950D-9B24D9C2E021}"/>
              </a:ext>
            </a:extLst>
          </p:cNvPr>
          <p:cNvSpPr>
            <a:spLocks noGrp="1"/>
          </p:cNvSpPr>
          <p:nvPr>
            <p:ph idx="1"/>
          </p:nvPr>
        </p:nvSpPr>
        <p:spPr>
          <a:xfrm>
            <a:off x="628650" y="1054229"/>
            <a:ext cx="7886700" cy="4749541"/>
          </a:xfrm>
        </p:spPr>
        <p:txBody>
          <a:bodyPr>
            <a:normAutofit/>
          </a:bodyPr>
          <a:lstStyle/>
          <a:p>
            <a:r>
              <a:rPr lang="en-GB" sz="1800" dirty="0">
                <a:latin typeface="Arial" panose="020B0604020202020204" pitchFamily="34" charset="0"/>
                <a:cs typeface="Arial" panose="020B0604020202020204" pitchFamily="34" charset="0"/>
              </a:rPr>
              <a:t>In the region of </a:t>
            </a:r>
            <a:r>
              <a:rPr lang="en-GB" sz="1800" b="1" dirty="0">
                <a:solidFill>
                  <a:srgbClr val="7030A0"/>
                </a:solidFill>
                <a:latin typeface="Arial" panose="020B0604020202020204" pitchFamily="34" charset="0"/>
                <a:cs typeface="Arial" panose="020B0604020202020204" pitchFamily="34" charset="0"/>
              </a:rPr>
              <a:t>3,400 job vacancies </a:t>
            </a:r>
            <a:r>
              <a:rPr lang="en-GB" sz="1800" dirty="0">
                <a:latin typeface="Arial" panose="020B0604020202020204" pitchFamily="34" charset="0"/>
                <a:cs typeface="Arial" panose="020B0604020202020204" pitchFamily="34" charset="0"/>
              </a:rPr>
              <a:t>in Buckinghamshire</a:t>
            </a:r>
            <a:r>
              <a:rPr lang="en-GB" sz="1800" b="1" dirty="0">
                <a:solidFill>
                  <a:srgbClr val="7030A0"/>
                </a:solidFill>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were posted on-line in December 2021. </a:t>
            </a:r>
          </a:p>
          <a:p>
            <a:r>
              <a:rPr lang="en-GB" sz="1800" dirty="0">
                <a:latin typeface="Arial" panose="020B0604020202020204" pitchFamily="34" charset="0"/>
                <a:cs typeface="Arial" panose="020B0604020202020204" pitchFamily="34" charset="0"/>
              </a:rPr>
              <a:t>Between November and December 2021, there was a 52% fall in job postings. This is typical for the time of year.</a:t>
            </a:r>
          </a:p>
          <a:p>
            <a:r>
              <a:rPr lang="en-GB" sz="1800" dirty="0">
                <a:latin typeface="Arial" panose="020B0604020202020204" pitchFamily="34" charset="0"/>
                <a:cs typeface="Arial" panose="020B0604020202020204" pitchFamily="34" charset="0"/>
              </a:rPr>
              <a:t>Roles with the most job postings in December 2021 in Buckinghamshire included </a:t>
            </a:r>
            <a:r>
              <a:rPr lang="en-GB" sz="1800" b="1" dirty="0">
                <a:solidFill>
                  <a:srgbClr val="7030A0"/>
                </a:solidFill>
                <a:latin typeface="Arial" panose="020B0604020202020204" pitchFamily="34" charset="0"/>
                <a:cs typeface="Arial" panose="020B0604020202020204" pitchFamily="34" charset="0"/>
              </a:rPr>
              <a:t>admin, nursing, customer service </a:t>
            </a:r>
            <a:r>
              <a:rPr lang="en-GB" sz="1800" dirty="0">
                <a:latin typeface="Arial" panose="020B0604020202020204" pitchFamily="34" charset="0"/>
                <a:cs typeface="Arial" panose="020B0604020202020204" pitchFamily="34" charset="0"/>
              </a:rPr>
              <a:t>and</a:t>
            </a:r>
            <a:r>
              <a:rPr lang="en-GB" sz="1800" b="1" dirty="0">
                <a:solidFill>
                  <a:srgbClr val="7030A0"/>
                </a:solidFill>
                <a:latin typeface="Arial" panose="020B0604020202020204" pitchFamily="34" charset="0"/>
                <a:cs typeface="Arial" panose="020B0604020202020204" pitchFamily="34" charset="0"/>
              </a:rPr>
              <a:t> social care roles</a:t>
            </a:r>
            <a:r>
              <a:rPr lang="en-GB" sz="1800" dirty="0">
                <a:latin typeface="Arial" panose="020B0604020202020204" pitchFamily="34" charset="0"/>
                <a:cs typeface="Arial" panose="020B0604020202020204" pitchFamily="34" charset="0"/>
              </a:rPr>
              <a:t>. </a:t>
            </a:r>
          </a:p>
          <a:p>
            <a:r>
              <a:rPr lang="en-GB" sz="1800" dirty="0">
                <a:latin typeface="Arial" panose="020B0604020202020204" pitchFamily="34" charset="0"/>
                <a:cs typeface="Arial" panose="020B0604020202020204" pitchFamily="34" charset="0"/>
              </a:rPr>
              <a:t>Demand for being detail oriented, problem solving, Microsoft Office, teamwork, collaboration, cleaning, customer contact, admin support and scheduling skills was greater in Q4 2021 than in Q4 2020. This compares to reduced demand for skills in planning, creativity, writing, customer service, project management and accounting.</a:t>
            </a:r>
          </a:p>
          <a:p>
            <a:r>
              <a:rPr lang="en-GB" sz="1800" dirty="0">
                <a:latin typeface="Arial" panose="020B0604020202020204" pitchFamily="34" charset="0"/>
                <a:cs typeface="Arial" panose="020B0604020202020204" pitchFamily="34" charset="0"/>
              </a:rPr>
              <a:t>‘Visible’ employers with the most job openings between October and December 2021</a:t>
            </a:r>
            <a:r>
              <a:rPr lang="en-GB" sz="1800" dirty="0">
                <a:solidFill>
                  <a:srgbClr val="FF0000"/>
                </a:solidFill>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included the </a:t>
            </a:r>
            <a:r>
              <a:rPr lang="en-GB" sz="1800" b="1" dirty="0">
                <a:solidFill>
                  <a:srgbClr val="7030A0"/>
                </a:solidFill>
                <a:latin typeface="Arial" panose="020B0604020202020204" pitchFamily="34" charset="0"/>
                <a:cs typeface="Arial" panose="020B0604020202020204" pitchFamily="34" charset="0"/>
              </a:rPr>
              <a:t>NHS/Buckinghamshire Healthcare Trust, Buckinghamshire Council,  Softcat </a:t>
            </a:r>
            <a:r>
              <a:rPr lang="en-GB" sz="1800" dirty="0">
                <a:latin typeface="Arial" panose="020B0604020202020204" pitchFamily="34" charset="0"/>
                <a:cs typeface="Arial" panose="020B0604020202020204" pitchFamily="34" charset="0"/>
              </a:rPr>
              <a:t>and</a:t>
            </a:r>
            <a:r>
              <a:rPr lang="en-GB" sz="1800" b="1" dirty="0">
                <a:solidFill>
                  <a:srgbClr val="7030A0"/>
                </a:solidFill>
                <a:latin typeface="Arial" panose="020B0604020202020204" pitchFamily="34" charset="0"/>
                <a:cs typeface="Arial" panose="020B0604020202020204" pitchFamily="34" charset="0"/>
              </a:rPr>
              <a:t> Buckinghamshire New University.</a:t>
            </a:r>
          </a:p>
          <a:p>
            <a:endParaRPr lang="en-GB" sz="1800" dirty="0"/>
          </a:p>
        </p:txBody>
      </p:sp>
    </p:spTree>
    <p:extLst>
      <p:ext uri="{BB962C8B-B14F-4D97-AF65-F5344CB8AC3E}">
        <p14:creationId xmlns:p14="http://schemas.microsoft.com/office/powerpoint/2010/main" val="2728305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FD7FA7-8211-4FDE-8AEC-8D3E09951818}"/>
              </a:ext>
            </a:extLst>
          </p:cNvPr>
          <p:cNvSpPr txBox="1">
            <a:spLocks/>
          </p:cNvSpPr>
          <p:nvPr/>
        </p:nvSpPr>
        <p:spPr>
          <a:xfrm>
            <a:off x="535749" y="103865"/>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7030A0"/>
                </a:solidFill>
                <a:effectLst/>
                <a:uLnTx/>
                <a:uFillTx/>
                <a:latin typeface="Arial" panose="020B0604020202020204" pitchFamily="34" charset="0"/>
                <a:ea typeface="+mj-ea"/>
                <a:cs typeface="Arial" panose="020B0604020202020204" pitchFamily="34" charset="0"/>
              </a:rPr>
              <a:t>Chart 1: Number of online job postings in Buckinghamshire by month</a:t>
            </a:r>
            <a:endParaRPr kumimoji="0" lang="en-GB" sz="2000" b="0" i="0" u="none" strike="noStrike" kern="1200" cap="none" spc="0" normalizeH="0" baseline="0" noProof="0" dirty="0">
              <a:ln>
                <a:noFill/>
              </a:ln>
              <a:solidFill>
                <a:srgbClr val="7030A0"/>
              </a:solidFill>
              <a:effectLst/>
              <a:uLnTx/>
              <a:uFillTx/>
              <a:latin typeface="Haettenschweiler" panose="020B0706040902060204" pitchFamily="34" charset="0"/>
              <a:ea typeface="+mj-ea"/>
              <a:cs typeface="+mj-cs"/>
            </a:endParaRPr>
          </a:p>
        </p:txBody>
      </p:sp>
      <p:graphicFrame>
        <p:nvGraphicFramePr>
          <p:cNvPr id="5" name="Content Placeholder 5">
            <a:extLst>
              <a:ext uri="{FF2B5EF4-FFF2-40B4-BE49-F238E27FC236}">
                <a16:creationId xmlns:a16="http://schemas.microsoft.com/office/drawing/2014/main" id="{EBD1A405-38B8-4812-B1C7-E46E679723E3}"/>
              </a:ext>
            </a:extLst>
          </p:cNvPr>
          <p:cNvGraphicFramePr>
            <a:graphicFrameLocks/>
          </p:cNvGraphicFramePr>
          <p:nvPr>
            <p:extLst>
              <p:ext uri="{D42A27DB-BD31-4B8C-83A1-F6EECF244321}">
                <p14:modId xmlns:p14="http://schemas.microsoft.com/office/powerpoint/2010/main" val="4096285911"/>
              </p:ext>
            </p:extLst>
          </p:nvPr>
        </p:nvGraphicFramePr>
        <p:xfrm>
          <a:off x="423497" y="1423449"/>
          <a:ext cx="8341852" cy="4380096"/>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C143E6E0-9BFE-4122-80E3-019C10BD44CD}"/>
              </a:ext>
            </a:extLst>
          </p:cNvPr>
          <p:cNvSpPr txBox="1"/>
          <p:nvPr/>
        </p:nvSpPr>
        <p:spPr>
          <a:xfrm>
            <a:off x="0" y="1811090"/>
            <a:ext cx="461665" cy="2573517"/>
          </a:xfrm>
          <a:prstGeom prst="rect">
            <a:avLst/>
          </a:prstGeom>
          <a:noFill/>
        </p:spPr>
        <p:txBody>
          <a:bodyPr vert="vert270" wrap="square" rtlCol="0">
            <a:spAutoFit/>
          </a:bodyPr>
          <a:lstStyle/>
          <a:p>
            <a:r>
              <a:rPr lang="en-GB" dirty="0"/>
              <a:t>Number of job postings</a:t>
            </a:r>
          </a:p>
        </p:txBody>
      </p:sp>
    </p:spTree>
    <p:extLst>
      <p:ext uri="{BB962C8B-B14F-4D97-AF65-F5344CB8AC3E}">
        <p14:creationId xmlns:p14="http://schemas.microsoft.com/office/powerpoint/2010/main" val="259464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90032B-2CFE-47A8-8EEA-3F15D580E0A2}"/>
              </a:ext>
            </a:extLst>
          </p:cNvPr>
          <p:cNvSpPr txBox="1">
            <a:spLocks/>
          </p:cNvSpPr>
          <p:nvPr/>
        </p:nvSpPr>
        <p:spPr>
          <a:xfrm>
            <a:off x="0" y="-133735"/>
            <a:ext cx="898864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rgbClr val="7030A0"/>
                </a:solidFill>
                <a:latin typeface="Arial" panose="020B0604020202020204" pitchFamily="34" charset="0"/>
                <a:cs typeface="Arial" panose="020B0604020202020204" pitchFamily="34" charset="0"/>
              </a:rPr>
              <a:t>Job postings within Buckinghamshire</a:t>
            </a:r>
          </a:p>
        </p:txBody>
      </p:sp>
      <p:sp>
        <p:nvSpPr>
          <p:cNvPr id="5" name="Content Placeholder 4">
            <a:extLst>
              <a:ext uri="{FF2B5EF4-FFF2-40B4-BE49-F238E27FC236}">
                <a16:creationId xmlns:a16="http://schemas.microsoft.com/office/drawing/2014/main" id="{0BD062B5-6217-4282-8BDB-7C116D9BC2CB}"/>
              </a:ext>
            </a:extLst>
          </p:cNvPr>
          <p:cNvSpPr txBox="1">
            <a:spLocks/>
          </p:cNvSpPr>
          <p:nvPr/>
        </p:nvSpPr>
        <p:spPr>
          <a:xfrm>
            <a:off x="155360" y="1009265"/>
            <a:ext cx="3768571" cy="5179880"/>
          </a:xfrm>
          <a:prstGeom prst="rect">
            <a:avLst/>
          </a:prstGeom>
          <a:noFill/>
        </p:spPr>
        <p:txBody>
          <a:bodyPr vert="horz" wrap="square" lIns="91440" tIns="45720" rIns="91440" bIns="45720" rtlCol="0">
            <a:spAutoFit/>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during October to December 2021 are higher overall compared to the same period pre-Covid.</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Within Buckinghamshire, the former local authority district of Chiltern had the largest percentage increase in job postings and Wycombe the smallest. </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increased less significantly compared to the South East region and England as a whole.</a:t>
            </a:r>
          </a:p>
          <a:p>
            <a:pPr marL="214313" indent="-214313"/>
            <a:endParaRPr lang="en-GB" sz="1400" dirty="0">
              <a:latin typeface="Arial" panose="020B0604020202020204" pitchFamily="34" charset="0"/>
              <a:cs typeface="Arial" panose="020B0604020202020204" pitchFamily="34" charset="0"/>
            </a:endParaRPr>
          </a:p>
          <a:p>
            <a:pPr marL="214313" indent="-214313"/>
            <a:r>
              <a:rPr lang="en-GB" sz="1400" dirty="0">
                <a:latin typeface="Arial" panose="020B0604020202020204" pitchFamily="34" charset="0"/>
                <a:cs typeface="Arial" panose="020B0604020202020204" pitchFamily="34" charset="0"/>
              </a:rPr>
              <a:t>Note – some job postings state the job location as being ‘Buckinghamshire’ only.  These cannot therefore be coded to sub-areas. Hence why the data for Buckinghamshire is higher than the data for the four former districts combined. </a:t>
            </a:r>
          </a:p>
          <a:p>
            <a:pPr marL="214313" indent="-214313"/>
            <a:endParaRPr lang="en-GB" sz="1650" dirty="0">
              <a:latin typeface="Arial" panose="020B0604020202020204" pitchFamily="34" charset="0"/>
              <a:cs typeface="Arial" panose="020B0604020202020204" pitchFamily="34" charset="0"/>
            </a:endParaRPr>
          </a:p>
        </p:txBody>
      </p:sp>
      <p:graphicFrame>
        <p:nvGraphicFramePr>
          <p:cNvPr id="6" name="Content Placeholder 15">
            <a:extLst>
              <a:ext uri="{FF2B5EF4-FFF2-40B4-BE49-F238E27FC236}">
                <a16:creationId xmlns:a16="http://schemas.microsoft.com/office/drawing/2014/main" id="{9E35A20E-4D0F-4EBD-903B-A65E3397A827}"/>
              </a:ext>
            </a:extLst>
          </p:cNvPr>
          <p:cNvGraphicFramePr>
            <a:graphicFrameLocks/>
          </p:cNvGraphicFramePr>
          <p:nvPr>
            <p:extLst>
              <p:ext uri="{D42A27DB-BD31-4B8C-83A1-F6EECF244321}">
                <p14:modId xmlns:p14="http://schemas.microsoft.com/office/powerpoint/2010/main" val="922527116"/>
              </p:ext>
            </p:extLst>
          </p:nvPr>
        </p:nvGraphicFramePr>
        <p:xfrm>
          <a:off x="3923931" y="1583703"/>
          <a:ext cx="4873284" cy="3770717"/>
        </p:xfrm>
        <a:graphic>
          <a:graphicData uri="http://schemas.openxmlformats.org/drawingml/2006/table">
            <a:tbl>
              <a:tblPr/>
              <a:tblGrid>
                <a:gridCol w="1260821">
                  <a:extLst>
                    <a:ext uri="{9D8B030D-6E8A-4147-A177-3AD203B41FA5}">
                      <a16:colId xmlns:a16="http://schemas.microsoft.com/office/drawing/2014/main" val="2792365867"/>
                    </a:ext>
                  </a:extLst>
                </a:gridCol>
                <a:gridCol w="1062490">
                  <a:extLst>
                    <a:ext uri="{9D8B030D-6E8A-4147-A177-3AD203B41FA5}">
                      <a16:colId xmlns:a16="http://schemas.microsoft.com/office/drawing/2014/main" val="667052962"/>
                    </a:ext>
                  </a:extLst>
                </a:gridCol>
                <a:gridCol w="1028857">
                  <a:extLst>
                    <a:ext uri="{9D8B030D-6E8A-4147-A177-3AD203B41FA5}">
                      <a16:colId xmlns:a16="http://schemas.microsoft.com/office/drawing/2014/main" val="312449886"/>
                    </a:ext>
                  </a:extLst>
                </a:gridCol>
                <a:gridCol w="756124">
                  <a:extLst>
                    <a:ext uri="{9D8B030D-6E8A-4147-A177-3AD203B41FA5}">
                      <a16:colId xmlns:a16="http://schemas.microsoft.com/office/drawing/2014/main" val="2811763997"/>
                    </a:ext>
                  </a:extLst>
                </a:gridCol>
                <a:gridCol w="764992">
                  <a:extLst>
                    <a:ext uri="{9D8B030D-6E8A-4147-A177-3AD203B41FA5}">
                      <a16:colId xmlns:a16="http://schemas.microsoft.com/office/drawing/2014/main" val="3751315306"/>
                    </a:ext>
                  </a:extLst>
                </a:gridCol>
              </a:tblGrid>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endParaRPr lang="en-GB" sz="1000" b="0" i="0" u="none" strike="noStrike">
                        <a:solidFill>
                          <a:srgbClr val="000000"/>
                        </a:solidFill>
                        <a:effectLst/>
                        <a:latin typeface="Arial" panose="020B0604020202020204" pitchFamily="34" charset="0"/>
                      </a:endParaRPr>
                    </a:p>
                  </a:txBody>
                  <a:tcPr marL="5715" marR="5715" marT="5715"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4">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50" b="1" i="0" u="none" strike="noStrike" dirty="0">
                          <a:solidFill>
                            <a:schemeClr val="bg1"/>
                          </a:solidFill>
                          <a:effectLst/>
                          <a:latin typeface="Arial" panose="020B0604020202020204" pitchFamily="34" charset="0"/>
                        </a:rPr>
                        <a:t>Number of job postings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90679571"/>
                  </a:ext>
                </a:extLst>
              </a:tr>
              <a:tr h="55885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rgbClr val="000000"/>
                          </a:solidFill>
                          <a:effectLst/>
                          <a:latin typeface="Arial" panose="020B0604020202020204" pitchFamily="34" charset="0"/>
                        </a:rPr>
                        <a:t> </a:t>
                      </a:r>
                    </a:p>
                  </a:txBody>
                  <a:tcPr marL="5715" marR="5715" marT="571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Oct 19-Dec 19</a:t>
                      </a:r>
                    </a:p>
                    <a:p>
                      <a:pPr algn="ctr" fontAlgn="b"/>
                      <a:r>
                        <a:rPr lang="en-GB" sz="1000" b="1" i="0" u="none" strike="noStrike" dirty="0">
                          <a:solidFill>
                            <a:schemeClr val="bg1"/>
                          </a:solidFill>
                          <a:effectLst/>
                          <a:latin typeface="Arial" panose="020B0604020202020204" pitchFamily="34" charset="0"/>
                        </a:rPr>
                        <a:t>(pre-Covid benchmark)</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Oct 21-Dec 21</a:t>
                      </a:r>
                    </a:p>
                    <a:p>
                      <a:pPr algn="ctr" fontAlgn="b"/>
                      <a:r>
                        <a:rPr lang="en-GB" sz="1000" b="1" i="0" u="none" strike="noStrike" dirty="0">
                          <a:solidFill>
                            <a:schemeClr val="bg1"/>
                          </a:solidFill>
                          <a:effectLst/>
                          <a:latin typeface="Arial" panose="020B0604020202020204" pitchFamily="34" charset="0"/>
                        </a:rPr>
                        <a:t>(latest 3 months)</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Change</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Change (%)</a:t>
                      </a:r>
                    </a:p>
                  </a:txBody>
                  <a:tcPr marL="5715" marR="5715" marT="57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3296219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Wycombe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dirty="0">
                          <a:solidFill>
                            <a:srgbClr val="000000"/>
                          </a:solidFill>
                          <a:effectLst/>
                          <a:latin typeface="Arial" panose="020B0604020202020204" pitchFamily="34" charset="0"/>
                        </a:rPr>
                        <a:t>4,460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0000"/>
                          </a:solidFill>
                          <a:effectLst/>
                          <a:latin typeface="Arial" panose="020B0604020202020204" pitchFamily="34" charset="0"/>
                        </a:rPr>
                        <a:t>5,210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+750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1840845"/>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Aylesbury Vale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dirty="0">
                          <a:solidFill>
                            <a:srgbClr val="000000"/>
                          </a:solidFill>
                          <a:effectLst/>
                          <a:latin typeface="Arial" panose="020B0604020202020204" pitchFamily="34" charset="0"/>
                        </a:rPr>
                        <a:t>2,700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0000"/>
                          </a:solidFill>
                          <a:effectLst/>
                          <a:latin typeface="Arial" panose="020B0604020202020204" pitchFamily="34" charset="0"/>
                        </a:rPr>
                        <a:t>3,960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+1,260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2692279"/>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South Bucks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dirty="0">
                          <a:solidFill>
                            <a:srgbClr val="000000"/>
                          </a:solidFill>
                          <a:effectLst/>
                          <a:latin typeface="Arial" panose="020B0604020202020204" pitchFamily="34" charset="0"/>
                        </a:rPr>
                        <a:t>920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0000"/>
                          </a:solidFill>
                          <a:effectLst/>
                          <a:latin typeface="Arial" panose="020B0604020202020204" pitchFamily="34" charset="0"/>
                        </a:rPr>
                        <a:t>1,350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954093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chemeClr val="bg1"/>
                          </a:solidFill>
                          <a:effectLst/>
                          <a:latin typeface="Arial" panose="020B0604020202020204" pitchFamily="34" charset="0"/>
                        </a:rPr>
                        <a:t>Chiltern</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dirty="0">
                          <a:solidFill>
                            <a:srgbClr val="000000"/>
                          </a:solidFill>
                          <a:effectLst/>
                          <a:latin typeface="Arial" panose="020B0604020202020204" pitchFamily="34" charset="0"/>
                        </a:rPr>
                        <a:t>890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0000"/>
                          </a:solidFill>
                          <a:effectLst/>
                          <a:latin typeface="Arial" panose="020B0604020202020204" pitchFamily="34" charset="0"/>
                        </a:rPr>
                        <a:t>1,460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+64%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7668388"/>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Buckinghamshire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ctr"/>
                      <a:r>
                        <a:rPr lang="en-GB" sz="1000" b="0" i="0" u="none" strike="noStrike" dirty="0">
                          <a:solidFill>
                            <a:srgbClr val="000000"/>
                          </a:solidFill>
                          <a:effectLst/>
                          <a:latin typeface="Arial" panose="020B0604020202020204" pitchFamily="34" charset="0"/>
                        </a:rPr>
                        <a:t>12,780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GB" sz="1000" b="0" i="0" u="none" strike="noStrike" dirty="0">
                          <a:solidFill>
                            <a:srgbClr val="000000"/>
                          </a:solidFill>
                          <a:effectLst/>
                          <a:latin typeface="Arial" panose="020B0604020202020204" pitchFamily="34" charset="0"/>
                        </a:rPr>
                        <a:t>16,200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+3,420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+27%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810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South East</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dirty="0">
                          <a:solidFill>
                            <a:srgbClr val="000000"/>
                          </a:solidFill>
                          <a:effectLst/>
                          <a:latin typeface="Arial" panose="020B0604020202020204" pitchFamily="34" charset="0"/>
                        </a:rPr>
                        <a:t>268,040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0000"/>
                          </a:solidFill>
                          <a:effectLst/>
                          <a:latin typeface="Arial" panose="020B0604020202020204" pitchFamily="34" charset="0"/>
                        </a:rPr>
                        <a:t>400,770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+132,730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48154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r" rtl="0" fontAlgn="b"/>
                      <a:r>
                        <a:rPr lang="en-GB" sz="1000" b="0" i="0" u="none" strike="noStrike" dirty="0">
                          <a:solidFill>
                            <a:srgbClr val="000000"/>
                          </a:solidFill>
                          <a:effectLst/>
                          <a:latin typeface="Arial" panose="020B0604020202020204" pitchFamily="34" charset="0"/>
                        </a:rPr>
                        <a:t>1,334,240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r>
                        <a:rPr lang="en-GB" sz="1000" b="0" i="0" u="none" strike="noStrike" dirty="0">
                          <a:solidFill>
                            <a:srgbClr val="000000"/>
                          </a:solidFill>
                          <a:effectLst/>
                          <a:latin typeface="Arial" panose="020B0604020202020204" pitchFamily="34" charset="0"/>
                        </a:rPr>
                        <a:t>1,989,640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+655,400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4805068"/>
                  </a:ext>
                </a:extLst>
              </a:tr>
            </a:tbl>
          </a:graphicData>
        </a:graphic>
      </p:graphicFrame>
    </p:spTree>
    <p:extLst>
      <p:ext uri="{BB962C8B-B14F-4D97-AF65-F5344CB8AC3E}">
        <p14:creationId xmlns:p14="http://schemas.microsoft.com/office/powerpoint/2010/main" val="2732100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14174D9D-30DA-42CF-9048-A15E5A6E9ABE}"/>
              </a:ext>
            </a:extLst>
          </p:cNvPr>
          <p:cNvGraphicFramePr>
            <a:graphicFrameLocks/>
          </p:cNvGraphicFramePr>
          <p:nvPr>
            <p:extLst>
              <p:ext uri="{D42A27DB-BD31-4B8C-83A1-F6EECF244321}">
                <p14:modId xmlns:p14="http://schemas.microsoft.com/office/powerpoint/2010/main" val="2714637007"/>
              </p:ext>
            </p:extLst>
          </p:nvPr>
        </p:nvGraphicFramePr>
        <p:xfrm>
          <a:off x="259200" y="1013337"/>
          <a:ext cx="8625600" cy="4907983"/>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48EECBBC-DF83-4423-B172-396EF57023A8}"/>
              </a:ext>
            </a:extLst>
          </p:cNvPr>
          <p:cNvSpPr txBox="1">
            <a:spLocks/>
          </p:cNvSpPr>
          <p:nvPr/>
        </p:nvSpPr>
        <p:spPr>
          <a:xfrm>
            <a:off x="457200" y="6724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rgbClr val="7030A0"/>
                </a:solidFill>
                <a:latin typeface="Arial" panose="020B0604020202020204" pitchFamily="34" charset="0"/>
                <a:cs typeface="Arial" panose="020B0604020202020204" pitchFamily="34" charset="0"/>
              </a:rPr>
              <a:t>Chart 2: Top occupational groups by number of job postings – December 2021</a:t>
            </a:r>
          </a:p>
        </p:txBody>
      </p:sp>
      <p:sp>
        <p:nvSpPr>
          <p:cNvPr id="6" name="TextBox 5">
            <a:extLst>
              <a:ext uri="{FF2B5EF4-FFF2-40B4-BE49-F238E27FC236}">
                <a16:creationId xmlns:a16="http://schemas.microsoft.com/office/drawing/2014/main" id="{C43EAFC6-8E28-41FD-A459-9197BD4DA7E3}"/>
              </a:ext>
            </a:extLst>
          </p:cNvPr>
          <p:cNvSpPr txBox="1"/>
          <p:nvPr/>
        </p:nvSpPr>
        <p:spPr>
          <a:xfrm>
            <a:off x="6103397" y="5506109"/>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effectLst/>
                <a:uLnTx/>
                <a:uFillTx/>
              </a:rPr>
              <a:t>Data for Buckinghamshire </a:t>
            </a:r>
          </a:p>
        </p:txBody>
      </p:sp>
    </p:spTree>
    <p:extLst>
      <p:ext uri="{BB962C8B-B14F-4D97-AF65-F5344CB8AC3E}">
        <p14:creationId xmlns:p14="http://schemas.microsoft.com/office/powerpoint/2010/main" val="1301902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3C6DD1-BC60-44D8-A085-32B724B6A7C6}"/>
              </a:ext>
            </a:extLst>
          </p:cNvPr>
          <p:cNvSpPr txBox="1">
            <a:spLocks/>
          </p:cNvSpPr>
          <p:nvPr/>
        </p:nvSpPr>
        <p:spPr>
          <a:xfrm>
            <a:off x="457200" y="-184693"/>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rgbClr val="7030A0"/>
                </a:solidFill>
                <a:latin typeface="Arial" panose="020B0604020202020204" pitchFamily="34" charset="0"/>
                <a:cs typeface="Arial" panose="020B0604020202020204" pitchFamily="34" charset="0"/>
              </a:rPr>
              <a:t>Baseline skills in high demand</a:t>
            </a:r>
          </a:p>
        </p:txBody>
      </p:sp>
      <p:sp>
        <p:nvSpPr>
          <p:cNvPr id="5" name="Content Placeholder 2">
            <a:extLst>
              <a:ext uri="{FF2B5EF4-FFF2-40B4-BE49-F238E27FC236}">
                <a16:creationId xmlns:a16="http://schemas.microsoft.com/office/drawing/2014/main" id="{DED2DDB9-431C-489F-BB49-994FC9D4259D}"/>
              </a:ext>
            </a:extLst>
          </p:cNvPr>
          <p:cNvSpPr txBox="1">
            <a:spLocks/>
          </p:cNvSpPr>
          <p:nvPr/>
        </p:nvSpPr>
        <p:spPr>
          <a:xfrm>
            <a:off x="177282" y="820132"/>
            <a:ext cx="3659427" cy="5135708"/>
          </a:xfrm>
          <a:prstGeom prst="rect">
            <a:avLst/>
          </a:prstGeom>
        </p:spPr>
        <p:txBody>
          <a:bodyPr vert="horz" lIns="91440" tIns="45720" rIns="91440" bIns="45720" rtlCol="0">
            <a:normAutofit fontScale="550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endParaRPr lang="en-GB" sz="1600" dirty="0">
              <a:solidFill>
                <a:schemeClr val="tx1"/>
              </a:solidFill>
              <a:latin typeface="Arial" panose="020B0604020202020204" pitchFamily="34" charset="0"/>
              <a:cs typeface="Arial" panose="020B0604020202020204" pitchFamily="34" charset="0"/>
            </a:endParaRPr>
          </a:p>
          <a:p>
            <a:r>
              <a:rPr lang="en-GB" sz="2900" dirty="0">
                <a:solidFill>
                  <a:schemeClr val="tx1"/>
                </a:solidFill>
                <a:latin typeface="Arial" panose="020B0604020202020204" pitchFamily="34" charset="0"/>
                <a:cs typeface="Arial" panose="020B0604020202020204" pitchFamily="34" charset="0"/>
              </a:rPr>
              <a:t>The top three ‘baseline’ skills sought by Buckinghamshire employers in online job adverts in Quarter 4 2001 were:</a:t>
            </a:r>
          </a:p>
          <a:p>
            <a:pPr lvl="1"/>
            <a:r>
              <a:rPr lang="en-GB" sz="2200" dirty="0">
                <a:solidFill>
                  <a:schemeClr val="tx1"/>
                </a:solidFill>
                <a:latin typeface="Arial" panose="020B0604020202020204" pitchFamily="34" charset="0"/>
                <a:cs typeface="Arial" panose="020B0604020202020204" pitchFamily="34" charset="0"/>
              </a:rPr>
              <a:t>Communication skills</a:t>
            </a:r>
          </a:p>
          <a:p>
            <a:pPr lvl="1"/>
            <a:r>
              <a:rPr lang="en-GB" sz="2200" dirty="0">
                <a:solidFill>
                  <a:schemeClr val="tx1"/>
                </a:solidFill>
                <a:latin typeface="Arial" panose="020B0604020202020204" pitchFamily="34" charset="0"/>
                <a:cs typeface="Arial" panose="020B0604020202020204" pitchFamily="34" charset="0"/>
              </a:rPr>
              <a:t>Organisation skills</a:t>
            </a:r>
          </a:p>
          <a:p>
            <a:pPr lvl="1"/>
            <a:r>
              <a:rPr lang="en-GB" sz="2200" dirty="0">
                <a:solidFill>
                  <a:schemeClr val="tx1"/>
                </a:solidFill>
                <a:latin typeface="Arial" panose="020B0604020202020204" pitchFamily="34" charset="0"/>
                <a:cs typeface="Arial" panose="020B0604020202020204" pitchFamily="34" charset="0"/>
              </a:rPr>
              <a:t>Detail orientated </a:t>
            </a:r>
          </a:p>
          <a:p>
            <a:pPr marL="342900" lvl="1" indent="0">
              <a:buNone/>
            </a:pPr>
            <a:endParaRPr lang="en-GB" sz="2000" dirty="0">
              <a:solidFill>
                <a:schemeClr val="tx1"/>
              </a:solidFill>
              <a:latin typeface="Arial" panose="020B0604020202020204" pitchFamily="34" charset="0"/>
              <a:cs typeface="Arial" panose="020B0604020202020204" pitchFamily="34" charset="0"/>
            </a:endParaRPr>
          </a:p>
          <a:p>
            <a:r>
              <a:rPr lang="en-GB" sz="2900" dirty="0">
                <a:solidFill>
                  <a:schemeClr val="tx1"/>
                </a:solidFill>
                <a:latin typeface="Arial" panose="020B0604020202020204" pitchFamily="34" charset="0"/>
                <a:cs typeface="Arial" panose="020B0604020202020204" pitchFamily="34" charset="0"/>
              </a:rPr>
              <a:t>The chart shows the change in demand for the top baseline skills between Quarter 4 (Oct-Dec) 2020 and Quarter 4 (Oct-Dec) 2021.</a:t>
            </a:r>
          </a:p>
          <a:p>
            <a:endParaRPr lang="en-GB" sz="2900" dirty="0">
              <a:solidFill>
                <a:schemeClr val="tx1"/>
              </a:solidFill>
              <a:latin typeface="Arial" panose="020B0604020202020204" pitchFamily="34" charset="0"/>
              <a:cs typeface="Arial" panose="020B0604020202020204" pitchFamily="34" charset="0"/>
            </a:endParaRPr>
          </a:p>
          <a:p>
            <a:r>
              <a:rPr lang="en-GB" sz="2900" dirty="0">
                <a:solidFill>
                  <a:schemeClr val="tx1"/>
                </a:solidFill>
                <a:latin typeface="Arial" panose="020B0604020202020204" pitchFamily="34" charset="0"/>
                <a:cs typeface="Arial" panose="020B0604020202020204" pitchFamily="34" charset="0"/>
              </a:rPr>
              <a:t>There has been a relative increase in demand for skills in:</a:t>
            </a:r>
          </a:p>
          <a:p>
            <a:pPr lvl="1"/>
            <a:r>
              <a:rPr lang="en-GB" sz="2200" dirty="0">
                <a:solidFill>
                  <a:schemeClr val="tx1"/>
                </a:solidFill>
                <a:latin typeface="Arial" panose="020B0604020202020204" pitchFamily="34" charset="0"/>
                <a:cs typeface="Arial" panose="020B0604020202020204" pitchFamily="34" charset="0"/>
              </a:rPr>
              <a:t>‘detail-orientated’ (4</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3</a:t>
            </a:r>
            <a:r>
              <a:rPr lang="en-GB" sz="2200" baseline="30000" dirty="0">
                <a:solidFill>
                  <a:schemeClr val="tx1"/>
                </a:solidFill>
                <a:latin typeface="Arial" panose="020B0604020202020204" pitchFamily="34" charset="0"/>
                <a:cs typeface="Arial" panose="020B0604020202020204" pitchFamily="34" charset="0"/>
              </a:rPr>
              <a:t>rd</a:t>
            </a:r>
            <a:r>
              <a:rPr lang="en-GB" sz="2200" dirty="0">
                <a:solidFill>
                  <a:schemeClr val="tx1"/>
                </a:solidFill>
                <a:latin typeface="Arial" panose="020B0604020202020204" pitchFamily="34" charset="0"/>
                <a:cs typeface="Arial" panose="020B0604020202020204" pitchFamily="34" charset="0"/>
              </a:rPr>
              <a:t>)</a:t>
            </a:r>
          </a:p>
          <a:p>
            <a:pPr lvl="1"/>
            <a:r>
              <a:rPr lang="en-GB" sz="2200" dirty="0">
                <a:solidFill>
                  <a:schemeClr val="tx1"/>
                </a:solidFill>
                <a:latin typeface="Arial" panose="020B0604020202020204" pitchFamily="34" charset="0"/>
                <a:cs typeface="Arial" panose="020B0604020202020204" pitchFamily="34" charset="0"/>
              </a:rPr>
              <a:t>‘problem solving’ (7</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6</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a:t>
            </a:r>
          </a:p>
          <a:p>
            <a:pPr lvl="1"/>
            <a:r>
              <a:rPr lang="en-GB" sz="2200" dirty="0">
                <a:solidFill>
                  <a:schemeClr val="tx1"/>
                </a:solidFill>
                <a:latin typeface="Arial" panose="020B0604020202020204" pitchFamily="34" charset="0"/>
                <a:cs typeface="Arial" panose="020B0604020202020204" pitchFamily="34" charset="0"/>
              </a:rPr>
              <a:t>‘Microsoft Office’ (9</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7</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p>
          <a:p>
            <a:endParaRPr lang="en-GB" sz="2900" dirty="0">
              <a:solidFill>
                <a:schemeClr val="tx1"/>
              </a:solidFill>
              <a:latin typeface="Arial" panose="020B0604020202020204" pitchFamily="34" charset="0"/>
              <a:cs typeface="Arial" panose="020B0604020202020204" pitchFamily="34" charset="0"/>
            </a:endParaRPr>
          </a:p>
          <a:p>
            <a:r>
              <a:rPr lang="en-GB" sz="2900" dirty="0">
                <a:solidFill>
                  <a:schemeClr val="tx1"/>
                </a:solidFill>
                <a:latin typeface="Arial" panose="020B0604020202020204" pitchFamily="34" charset="0"/>
                <a:cs typeface="Arial" panose="020B0604020202020204" pitchFamily="34" charset="0"/>
              </a:rPr>
              <a:t>And a relative decrease in demand for skills in:</a:t>
            </a:r>
          </a:p>
          <a:p>
            <a:pPr lvl="1"/>
            <a:r>
              <a:rPr lang="en-GB" sz="2200" dirty="0">
                <a:solidFill>
                  <a:schemeClr val="tx1"/>
                </a:solidFill>
                <a:latin typeface="Arial" panose="020B0604020202020204" pitchFamily="34" charset="0"/>
                <a:cs typeface="Arial" panose="020B0604020202020204" pitchFamily="34" charset="0"/>
              </a:rPr>
              <a:t>‘planning’ (3</a:t>
            </a:r>
            <a:r>
              <a:rPr lang="en-GB" sz="2200" baseline="30000" dirty="0">
                <a:solidFill>
                  <a:schemeClr val="tx1"/>
                </a:solidFill>
                <a:latin typeface="Arial" panose="020B0604020202020204" pitchFamily="34" charset="0"/>
                <a:cs typeface="Arial" panose="020B0604020202020204" pitchFamily="34" charset="0"/>
              </a:rPr>
              <a:t>rd</a:t>
            </a:r>
            <a:r>
              <a:rPr lang="en-GB" sz="2200" dirty="0">
                <a:solidFill>
                  <a:schemeClr val="tx1"/>
                </a:solidFill>
                <a:latin typeface="Arial" panose="020B0604020202020204" pitchFamily="34" charset="0"/>
                <a:cs typeface="Arial" panose="020B0604020202020204" pitchFamily="34" charset="0"/>
              </a:rPr>
              <a:t> to 4</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a:t>
            </a:r>
          </a:p>
          <a:p>
            <a:pPr lvl="1"/>
            <a:r>
              <a:rPr lang="en-GB" sz="2200" dirty="0">
                <a:solidFill>
                  <a:schemeClr val="tx1"/>
                </a:solidFill>
                <a:latin typeface="Arial" panose="020B0604020202020204" pitchFamily="34" charset="0"/>
                <a:cs typeface="Arial" panose="020B0604020202020204" pitchFamily="34" charset="0"/>
              </a:rPr>
              <a:t>‘creativity’ (6</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8</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p>
          <a:p>
            <a:pPr lvl="1"/>
            <a:r>
              <a:rPr lang="en-GB" sz="2200" dirty="0">
                <a:solidFill>
                  <a:schemeClr val="tx1"/>
                </a:solidFill>
                <a:latin typeface="Arial" panose="020B0604020202020204" pitchFamily="34" charset="0"/>
                <a:cs typeface="Arial" panose="020B0604020202020204" pitchFamily="34" charset="0"/>
              </a:rPr>
              <a:t>‘writing’ (8</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9</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endParaRPr lang="en-GB" sz="1500" dirty="0">
              <a:solidFill>
                <a:schemeClr val="tx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3D4D820-C801-4BC0-AF60-90DFAA5FFE6A}"/>
              </a:ext>
            </a:extLst>
          </p:cNvPr>
          <p:cNvSpPr txBox="1"/>
          <p:nvPr/>
        </p:nvSpPr>
        <p:spPr>
          <a:xfrm>
            <a:off x="4157321" y="1762666"/>
            <a:ext cx="1074656" cy="369332"/>
          </a:xfrm>
          <a:prstGeom prst="rect">
            <a:avLst/>
          </a:prstGeom>
          <a:noFill/>
        </p:spPr>
        <p:txBody>
          <a:bodyPr wrap="square" rtlCol="0">
            <a:spAutoFit/>
          </a:bodyPr>
          <a:lstStyle/>
          <a:p>
            <a:r>
              <a:rPr lang="en-GB" dirty="0"/>
              <a:t>Q4 2020</a:t>
            </a:r>
          </a:p>
        </p:txBody>
      </p:sp>
      <p:sp>
        <p:nvSpPr>
          <p:cNvPr id="10" name="TextBox 9">
            <a:extLst>
              <a:ext uri="{FF2B5EF4-FFF2-40B4-BE49-F238E27FC236}">
                <a16:creationId xmlns:a16="http://schemas.microsoft.com/office/drawing/2014/main" id="{BAAE11D1-12B4-40D8-8A6F-2E9763438EDA}"/>
              </a:ext>
            </a:extLst>
          </p:cNvPr>
          <p:cNvSpPr txBox="1"/>
          <p:nvPr/>
        </p:nvSpPr>
        <p:spPr>
          <a:xfrm>
            <a:off x="7612144" y="1713317"/>
            <a:ext cx="1074656" cy="369332"/>
          </a:xfrm>
          <a:prstGeom prst="rect">
            <a:avLst/>
          </a:prstGeom>
          <a:noFill/>
        </p:spPr>
        <p:txBody>
          <a:bodyPr wrap="square" rtlCol="0">
            <a:spAutoFit/>
          </a:bodyPr>
          <a:lstStyle/>
          <a:p>
            <a:r>
              <a:rPr lang="en-GB" dirty="0"/>
              <a:t>Q4 2021</a:t>
            </a:r>
          </a:p>
        </p:txBody>
      </p:sp>
      <p:graphicFrame>
        <p:nvGraphicFramePr>
          <p:cNvPr id="8" name="Chart 7">
            <a:extLst>
              <a:ext uri="{FF2B5EF4-FFF2-40B4-BE49-F238E27FC236}">
                <a16:creationId xmlns:a16="http://schemas.microsoft.com/office/drawing/2014/main" id="{EBB870DE-25B3-471A-90C3-CADE725C726B}"/>
              </a:ext>
            </a:extLst>
          </p:cNvPr>
          <p:cNvGraphicFramePr>
            <a:graphicFrameLocks/>
          </p:cNvGraphicFramePr>
          <p:nvPr>
            <p:extLst>
              <p:ext uri="{D42A27DB-BD31-4B8C-83A1-F6EECF244321}">
                <p14:modId xmlns:p14="http://schemas.microsoft.com/office/powerpoint/2010/main" val="2320850943"/>
              </p:ext>
            </p:extLst>
          </p:nvPr>
        </p:nvGraphicFramePr>
        <p:xfrm>
          <a:off x="3659427" y="2131998"/>
          <a:ext cx="5307291" cy="34653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475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EF43C99-4EAA-4C09-BCD5-432E28E6CB9E}"/>
              </a:ext>
            </a:extLst>
          </p:cNvPr>
          <p:cNvSpPr txBox="1">
            <a:spLocks/>
          </p:cNvSpPr>
          <p:nvPr/>
        </p:nvSpPr>
        <p:spPr>
          <a:xfrm>
            <a:off x="542042" y="-143758"/>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rgbClr val="7030A0"/>
                </a:solidFill>
                <a:effectLst/>
                <a:uLnTx/>
                <a:uFillTx/>
                <a:latin typeface="Arial" panose="020B0604020202020204" pitchFamily="34" charset="0"/>
                <a:ea typeface="+mj-ea"/>
                <a:cs typeface="Arial" panose="020B0604020202020204" pitchFamily="34" charset="0"/>
              </a:rPr>
              <a:t>Specialist skills in high demand </a:t>
            </a:r>
            <a:endParaRPr kumimoji="0" lang="en-GB" sz="2800" b="0" i="0" u="none" strike="noStrike" kern="1200" cap="none" spc="0" normalizeH="0" baseline="0" noProof="0" dirty="0">
              <a:ln>
                <a:noFill/>
              </a:ln>
              <a:solidFill>
                <a:srgbClr val="7030A0"/>
              </a:solidFill>
              <a:effectLst/>
              <a:uLnTx/>
              <a:uFillTx/>
              <a:latin typeface="Haettenschweiler" panose="020B0706040902060204" pitchFamily="34" charset="0"/>
              <a:ea typeface="+mj-ea"/>
              <a:cs typeface="+mj-cs"/>
            </a:endParaRPr>
          </a:p>
        </p:txBody>
      </p:sp>
      <p:sp>
        <p:nvSpPr>
          <p:cNvPr id="5" name="Content Placeholder 2">
            <a:extLst>
              <a:ext uri="{FF2B5EF4-FFF2-40B4-BE49-F238E27FC236}">
                <a16:creationId xmlns:a16="http://schemas.microsoft.com/office/drawing/2014/main" id="{D0E4F816-BBAF-433B-B625-79FBE6CC402C}"/>
              </a:ext>
            </a:extLst>
          </p:cNvPr>
          <p:cNvSpPr txBox="1">
            <a:spLocks/>
          </p:cNvSpPr>
          <p:nvPr/>
        </p:nvSpPr>
        <p:spPr>
          <a:xfrm>
            <a:off x="0" y="896741"/>
            <a:ext cx="3733015" cy="5064519"/>
          </a:xfrm>
          <a:prstGeom prst="rect">
            <a:avLst/>
          </a:prstGeom>
        </p:spPr>
        <p:txBody>
          <a:bodyPr vert="horz" lIns="91440" tIns="45720" rIns="91440" bIns="45720" rtlCol="0">
            <a:normAutofit fontScale="550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endParaRPr lang="en-GB" sz="1800" dirty="0">
              <a:solidFill>
                <a:schemeClr val="tx1"/>
              </a:solidFill>
              <a:latin typeface="Arial" panose="020B0604020202020204" pitchFamily="34" charset="0"/>
              <a:cs typeface="Arial" panose="020B0604020202020204" pitchFamily="34" charset="0"/>
            </a:endParaRPr>
          </a:p>
          <a:p>
            <a:r>
              <a:rPr lang="en-GB" sz="2500" dirty="0">
                <a:solidFill>
                  <a:schemeClr val="tx1"/>
                </a:solidFill>
                <a:latin typeface="Arial" panose="020B0604020202020204" pitchFamily="34" charset="0"/>
                <a:cs typeface="Arial" panose="020B0604020202020204" pitchFamily="34" charset="0"/>
              </a:rPr>
              <a:t>The top three ‘specialist’ skills sought by Buckinghamshire employers in online job adverts in Quarter 4 2001 were:</a:t>
            </a:r>
          </a:p>
          <a:p>
            <a:pPr lvl="1"/>
            <a:r>
              <a:rPr lang="en-GB" sz="2200" dirty="0">
                <a:solidFill>
                  <a:schemeClr val="tx1"/>
                </a:solidFill>
                <a:latin typeface="Arial" panose="020B0604020202020204" pitchFamily="34" charset="0"/>
                <a:cs typeface="Arial" panose="020B0604020202020204" pitchFamily="34" charset="0"/>
              </a:rPr>
              <a:t>Teamwork / collaboration</a:t>
            </a:r>
          </a:p>
          <a:p>
            <a:pPr lvl="1"/>
            <a:r>
              <a:rPr lang="en-GB" sz="2200" dirty="0">
                <a:solidFill>
                  <a:schemeClr val="tx1"/>
                </a:solidFill>
                <a:latin typeface="Arial" panose="020B0604020202020204" pitchFamily="34" charset="0"/>
                <a:cs typeface="Arial" panose="020B0604020202020204" pitchFamily="34" charset="0"/>
              </a:rPr>
              <a:t>Customer service</a:t>
            </a:r>
          </a:p>
          <a:p>
            <a:pPr lvl="1"/>
            <a:r>
              <a:rPr lang="en-GB" sz="2200" dirty="0">
                <a:solidFill>
                  <a:schemeClr val="tx1"/>
                </a:solidFill>
                <a:latin typeface="Arial" panose="020B0604020202020204" pitchFamily="34" charset="0"/>
                <a:cs typeface="Arial" panose="020B0604020202020204" pitchFamily="34" charset="0"/>
              </a:rPr>
              <a:t>Teaching</a:t>
            </a:r>
          </a:p>
          <a:p>
            <a:endParaRPr lang="en-GB" sz="2000" dirty="0">
              <a:solidFill>
                <a:schemeClr val="tx1"/>
              </a:solidFill>
              <a:latin typeface="Arial" panose="020B0604020202020204" pitchFamily="34" charset="0"/>
              <a:cs typeface="Arial" panose="020B0604020202020204" pitchFamily="34" charset="0"/>
            </a:endParaRPr>
          </a:p>
          <a:p>
            <a:r>
              <a:rPr lang="en-GB" sz="2500" dirty="0">
                <a:solidFill>
                  <a:schemeClr val="tx1"/>
                </a:solidFill>
                <a:latin typeface="Arial" panose="020B0604020202020204" pitchFamily="34" charset="0"/>
                <a:cs typeface="Arial" panose="020B0604020202020204" pitchFamily="34" charset="0"/>
              </a:rPr>
              <a:t>The chart shows the change in demand for the top specialised skills (as cited within job postings) between Quarter 4 (Oct-Dec) 2020 and Quarter 4 (Oct-Dec) 2021.</a:t>
            </a:r>
          </a:p>
          <a:p>
            <a:endParaRPr lang="en-GB" sz="2000" dirty="0">
              <a:solidFill>
                <a:schemeClr val="tx1"/>
              </a:solidFill>
              <a:latin typeface="Arial" panose="020B0604020202020204" pitchFamily="34" charset="0"/>
              <a:cs typeface="Arial" panose="020B0604020202020204" pitchFamily="34" charset="0"/>
            </a:endParaRPr>
          </a:p>
          <a:p>
            <a:r>
              <a:rPr lang="en-GB" sz="2500" dirty="0">
                <a:solidFill>
                  <a:schemeClr val="tx1"/>
                </a:solidFill>
                <a:latin typeface="Arial" panose="020B0604020202020204" pitchFamily="34" charset="0"/>
                <a:cs typeface="Arial" panose="020B0604020202020204" pitchFamily="34" charset="0"/>
              </a:rPr>
              <a:t>Demand increased for skills in:</a:t>
            </a:r>
          </a:p>
          <a:p>
            <a:pPr lvl="1"/>
            <a:r>
              <a:rPr lang="en-GB" sz="2200" dirty="0">
                <a:solidFill>
                  <a:schemeClr val="tx1"/>
                </a:solidFill>
                <a:latin typeface="Arial" panose="020B0604020202020204" pitchFamily="34" charset="0"/>
                <a:cs typeface="Arial" panose="020B0604020202020204" pitchFamily="34" charset="0"/>
              </a:rPr>
              <a:t>‘teamwork / collaboration’ (2</a:t>
            </a:r>
            <a:r>
              <a:rPr lang="en-GB" sz="2200" baseline="30000" dirty="0">
                <a:solidFill>
                  <a:schemeClr val="tx1"/>
                </a:solidFill>
                <a:latin typeface="Arial" panose="020B0604020202020204" pitchFamily="34" charset="0"/>
                <a:cs typeface="Arial" panose="020B0604020202020204" pitchFamily="34" charset="0"/>
              </a:rPr>
              <a:t>nd</a:t>
            </a:r>
            <a:r>
              <a:rPr lang="en-GB" sz="2200" dirty="0">
                <a:solidFill>
                  <a:schemeClr val="tx1"/>
                </a:solidFill>
                <a:latin typeface="Arial" panose="020B0604020202020204" pitchFamily="34" charset="0"/>
                <a:cs typeface="Arial" panose="020B0604020202020204" pitchFamily="34" charset="0"/>
              </a:rPr>
              <a:t> to 1</a:t>
            </a:r>
            <a:r>
              <a:rPr lang="en-GB" sz="2200" baseline="30000" dirty="0">
                <a:solidFill>
                  <a:schemeClr val="tx1"/>
                </a:solidFill>
                <a:latin typeface="Arial" panose="020B0604020202020204" pitchFamily="34" charset="0"/>
                <a:cs typeface="Arial" panose="020B0604020202020204" pitchFamily="34" charset="0"/>
              </a:rPr>
              <a:t>st)</a:t>
            </a:r>
          </a:p>
          <a:p>
            <a:pPr lvl="1"/>
            <a:r>
              <a:rPr lang="en-GB" sz="2200" dirty="0">
                <a:solidFill>
                  <a:schemeClr val="tx1"/>
                </a:solidFill>
                <a:latin typeface="Arial" panose="020B0604020202020204" pitchFamily="34" charset="0"/>
                <a:cs typeface="Arial" panose="020B0604020202020204" pitchFamily="34" charset="0"/>
              </a:rPr>
              <a:t>‘cleaning’ (8</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6</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p>
          <a:p>
            <a:pPr lvl="1"/>
            <a:r>
              <a:rPr lang="en-GB" sz="2200" dirty="0">
                <a:solidFill>
                  <a:schemeClr val="tx1"/>
                </a:solidFill>
                <a:latin typeface="Arial" panose="020B0604020202020204" pitchFamily="34" charset="0"/>
                <a:cs typeface="Arial" panose="020B0604020202020204" pitchFamily="34" charset="0"/>
              </a:rPr>
              <a:t>‘customer contact’ (10</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8</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p>
          <a:p>
            <a:pPr lvl="1"/>
            <a:r>
              <a:rPr lang="en-GB" sz="2200" dirty="0">
                <a:solidFill>
                  <a:schemeClr val="tx1"/>
                </a:solidFill>
                <a:latin typeface="Arial" panose="020B0604020202020204" pitchFamily="34" charset="0"/>
                <a:cs typeface="Arial" panose="020B0604020202020204" pitchFamily="34" charset="0"/>
              </a:rPr>
              <a:t>admin support’ (14</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10</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a:t>
            </a:r>
          </a:p>
          <a:p>
            <a:pPr lvl="1"/>
            <a:r>
              <a:rPr lang="en-GB" sz="2200" dirty="0">
                <a:solidFill>
                  <a:schemeClr val="tx1"/>
                </a:solidFill>
                <a:latin typeface="Arial" panose="020B0604020202020204" pitchFamily="34" charset="0"/>
                <a:cs typeface="Arial" panose="020B0604020202020204" pitchFamily="34" charset="0"/>
              </a:rPr>
              <a:t>‘scheduling’ (15</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11</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p>
          <a:p>
            <a:pPr marL="0" indent="0">
              <a:buNone/>
            </a:pPr>
            <a:endParaRPr lang="en-GB" sz="2000" dirty="0">
              <a:solidFill>
                <a:schemeClr val="tx1"/>
              </a:solidFill>
              <a:latin typeface="Arial" panose="020B0604020202020204" pitchFamily="34" charset="0"/>
              <a:cs typeface="Arial" panose="020B0604020202020204" pitchFamily="34" charset="0"/>
            </a:endParaRPr>
          </a:p>
          <a:p>
            <a:r>
              <a:rPr lang="en-GB" sz="2500" dirty="0">
                <a:solidFill>
                  <a:schemeClr val="tx1"/>
                </a:solidFill>
                <a:latin typeface="Arial" panose="020B0604020202020204" pitchFamily="34" charset="0"/>
                <a:cs typeface="Arial" panose="020B0604020202020204" pitchFamily="34" charset="0"/>
              </a:rPr>
              <a:t>There were declines in demand for skills in: </a:t>
            </a:r>
          </a:p>
          <a:p>
            <a:pPr lvl="1"/>
            <a:r>
              <a:rPr lang="en-GB" sz="2200" dirty="0">
                <a:solidFill>
                  <a:schemeClr val="tx1"/>
                </a:solidFill>
                <a:latin typeface="Arial" panose="020B0604020202020204" pitchFamily="34" charset="0"/>
                <a:cs typeface="Arial" panose="020B0604020202020204" pitchFamily="34" charset="0"/>
              </a:rPr>
              <a:t>‘customer service’ (1</a:t>
            </a:r>
            <a:r>
              <a:rPr lang="en-GB" sz="2200" baseline="30000" dirty="0">
                <a:solidFill>
                  <a:schemeClr val="tx1"/>
                </a:solidFill>
                <a:latin typeface="Arial" panose="020B0604020202020204" pitchFamily="34" charset="0"/>
                <a:cs typeface="Arial" panose="020B0604020202020204" pitchFamily="34" charset="0"/>
              </a:rPr>
              <a:t>st</a:t>
            </a:r>
            <a:r>
              <a:rPr lang="en-GB" sz="2200" dirty="0">
                <a:solidFill>
                  <a:schemeClr val="tx1"/>
                </a:solidFill>
                <a:latin typeface="Arial" panose="020B0604020202020204" pitchFamily="34" charset="0"/>
                <a:cs typeface="Arial" panose="020B0604020202020204" pitchFamily="34" charset="0"/>
              </a:rPr>
              <a:t> to 2</a:t>
            </a:r>
            <a:r>
              <a:rPr lang="en-GB" sz="2200" baseline="30000" dirty="0">
                <a:solidFill>
                  <a:schemeClr val="tx1"/>
                </a:solidFill>
                <a:latin typeface="Arial" panose="020B0604020202020204" pitchFamily="34" charset="0"/>
                <a:cs typeface="Arial" panose="020B0604020202020204" pitchFamily="34" charset="0"/>
              </a:rPr>
              <a:t>nd</a:t>
            </a:r>
            <a:r>
              <a:rPr lang="en-GB" sz="2200" dirty="0">
                <a:solidFill>
                  <a:schemeClr val="tx1"/>
                </a:solidFill>
                <a:latin typeface="Arial" panose="020B0604020202020204" pitchFamily="34" charset="0"/>
                <a:cs typeface="Arial" panose="020B0604020202020204" pitchFamily="34" charset="0"/>
              </a:rPr>
              <a:t>)</a:t>
            </a:r>
          </a:p>
          <a:p>
            <a:pPr lvl="1"/>
            <a:r>
              <a:rPr lang="en-GB" sz="2200" dirty="0">
                <a:solidFill>
                  <a:schemeClr val="tx1"/>
                </a:solidFill>
                <a:latin typeface="Arial" panose="020B0604020202020204" pitchFamily="34" charset="0"/>
                <a:cs typeface="Arial" panose="020B0604020202020204" pitchFamily="34" charset="0"/>
              </a:rPr>
              <a:t>‘project management’ (6</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7</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p>
          <a:p>
            <a:pPr lvl="1"/>
            <a:r>
              <a:rPr lang="en-GB" sz="2200" dirty="0">
                <a:solidFill>
                  <a:schemeClr val="tx1"/>
                </a:solidFill>
                <a:latin typeface="Arial" panose="020B0604020202020204" pitchFamily="34" charset="0"/>
                <a:cs typeface="Arial" panose="020B0604020202020204" pitchFamily="34" charset="0"/>
              </a:rPr>
              <a:t>‘accounting’ (7</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 to 12</a:t>
            </a:r>
            <a:r>
              <a:rPr lang="en-GB" sz="2200" baseline="30000" dirty="0">
                <a:solidFill>
                  <a:schemeClr val="tx1"/>
                </a:solidFill>
                <a:latin typeface="Arial" panose="020B0604020202020204" pitchFamily="34" charset="0"/>
                <a:cs typeface="Arial" panose="020B0604020202020204" pitchFamily="34" charset="0"/>
              </a:rPr>
              <a:t>th</a:t>
            </a:r>
            <a:r>
              <a:rPr lang="en-GB" sz="2200" dirty="0">
                <a:solidFill>
                  <a:schemeClr val="tx1"/>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7F742FBB-26F9-45D5-9B95-451403C874A0}"/>
              </a:ext>
            </a:extLst>
          </p:cNvPr>
          <p:cNvSpPr txBox="1"/>
          <p:nvPr/>
        </p:nvSpPr>
        <p:spPr>
          <a:xfrm>
            <a:off x="4225483" y="1478912"/>
            <a:ext cx="1074656" cy="369332"/>
          </a:xfrm>
          <a:prstGeom prst="rect">
            <a:avLst/>
          </a:prstGeom>
          <a:noFill/>
        </p:spPr>
        <p:txBody>
          <a:bodyPr wrap="square" rtlCol="0">
            <a:spAutoFit/>
          </a:bodyPr>
          <a:lstStyle/>
          <a:p>
            <a:r>
              <a:rPr lang="en-GB" dirty="0"/>
              <a:t>Q4 2020</a:t>
            </a:r>
          </a:p>
        </p:txBody>
      </p:sp>
      <p:sp>
        <p:nvSpPr>
          <p:cNvPr id="11" name="TextBox 10">
            <a:extLst>
              <a:ext uri="{FF2B5EF4-FFF2-40B4-BE49-F238E27FC236}">
                <a16:creationId xmlns:a16="http://schemas.microsoft.com/office/drawing/2014/main" id="{AA07BE49-E7F1-42AC-8206-844C668A5D6F}"/>
              </a:ext>
            </a:extLst>
          </p:cNvPr>
          <p:cNvSpPr txBox="1"/>
          <p:nvPr/>
        </p:nvSpPr>
        <p:spPr>
          <a:xfrm>
            <a:off x="7388476" y="1444774"/>
            <a:ext cx="1074656" cy="369332"/>
          </a:xfrm>
          <a:prstGeom prst="rect">
            <a:avLst/>
          </a:prstGeom>
          <a:noFill/>
        </p:spPr>
        <p:txBody>
          <a:bodyPr wrap="square" rtlCol="0">
            <a:spAutoFit/>
          </a:bodyPr>
          <a:lstStyle/>
          <a:p>
            <a:r>
              <a:rPr lang="en-GB" dirty="0"/>
              <a:t>Q4 2021</a:t>
            </a:r>
          </a:p>
        </p:txBody>
      </p:sp>
      <p:graphicFrame>
        <p:nvGraphicFramePr>
          <p:cNvPr id="8" name="Chart 7">
            <a:extLst>
              <a:ext uri="{FF2B5EF4-FFF2-40B4-BE49-F238E27FC236}">
                <a16:creationId xmlns:a16="http://schemas.microsoft.com/office/drawing/2014/main" id="{1E7D2706-A5C4-482E-8A65-D416D38F2847}"/>
              </a:ext>
            </a:extLst>
          </p:cNvPr>
          <p:cNvGraphicFramePr>
            <a:graphicFrameLocks/>
          </p:cNvGraphicFramePr>
          <p:nvPr>
            <p:extLst>
              <p:ext uri="{D42A27DB-BD31-4B8C-83A1-F6EECF244321}">
                <p14:modId xmlns:p14="http://schemas.microsoft.com/office/powerpoint/2010/main" val="1369516826"/>
              </p:ext>
            </p:extLst>
          </p:nvPr>
        </p:nvGraphicFramePr>
        <p:xfrm>
          <a:off x="3400223" y="1854079"/>
          <a:ext cx="5743777" cy="41071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8191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E7C3E6F-D285-45A1-ACF5-B443C2C61F22}"/>
              </a:ext>
            </a:extLst>
          </p:cNvPr>
          <p:cNvSpPr txBox="1">
            <a:spLocks/>
          </p:cNvSpPr>
          <p:nvPr/>
        </p:nvSpPr>
        <p:spPr>
          <a:xfrm>
            <a:off x="457199" y="13854"/>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rgbClr val="7030A0"/>
                </a:solidFill>
                <a:effectLst/>
                <a:uLnTx/>
                <a:uFillTx/>
                <a:latin typeface="Arial" panose="020B0604020202020204" pitchFamily="34" charset="0"/>
                <a:ea typeface="+mj-ea"/>
                <a:cs typeface="Arial" panose="020B0604020202020204" pitchFamily="34" charset="0"/>
              </a:rPr>
              <a:t>Demand for computer and programming skills</a:t>
            </a:r>
            <a:endParaRPr kumimoji="0" lang="en-GB" sz="2400" b="0" i="0" u="none" strike="noStrike" kern="1200" cap="none" spc="0" normalizeH="0" baseline="0" noProof="0" dirty="0">
              <a:ln>
                <a:noFill/>
              </a:ln>
              <a:solidFill>
                <a:srgbClr val="7030A0"/>
              </a:solidFill>
              <a:effectLst/>
              <a:uLnTx/>
              <a:uFillTx/>
              <a:latin typeface="Haettenschweiler" panose="020B0706040902060204" pitchFamily="34" charset="0"/>
              <a:ea typeface="+mj-ea"/>
              <a:cs typeface="+mj-cs"/>
            </a:endParaRPr>
          </a:p>
        </p:txBody>
      </p:sp>
      <p:sp>
        <p:nvSpPr>
          <p:cNvPr id="5" name="TextBox 4">
            <a:extLst>
              <a:ext uri="{FF2B5EF4-FFF2-40B4-BE49-F238E27FC236}">
                <a16:creationId xmlns:a16="http://schemas.microsoft.com/office/drawing/2014/main" id="{CDA4A902-7C12-4CDB-9DF6-3EDACDC154CA}"/>
              </a:ext>
            </a:extLst>
          </p:cNvPr>
          <p:cNvSpPr txBox="1"/>
          <p:nvPr/>
        </p:nvSpPr>
        <p:spPr>
          <a:xfrm>
            <a:off x="157578" y="1623988"/>
            <a:ext cx="4414421" cy="3647152"/>
          </a:xfrm>
          <a:prstGeom prst="rect">
            <a:avLst/>
          </a:prstGeom>
          <a:noFill/>
        </p:spPr>
        <p:txBody>
          <a:bodyPr wrap="square" rtlCol="0">
            <a:spAutoFit/>
          </a:bodyPr>
          <a:lstStyle/>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This table shows the top computer and programming skills featured in job postings for Buckinghamshire for the month of December 2021.</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Four Microsoft Office suite programmes feature in the top five.</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Demand for Microsoft Azure and Python skills are growing globally.</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Growth categories are stable for all other computer and programming skills.</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B8CD877D-74F0-48FB-886B-3484767E26E1}"/>
              </a:ext>
            </a:extLst>
          </p:cNvPr>
          <p:cNvGraphicFramePr>
            <a:graphicFrameLocks noGrp="1"/>
          </p:cNvGraphicFramePr>
          <p:nvPr>
            <p:ph idx="1"/>
            <p:extLst>
              <p:ext uri="{D42A27DB-BD31-4B8C-83A1-F6EECF244321}">
                <p14:modId xmlns:p14="http://schemas.microsoft.com/office/powerpoint/2010/main" val="1777873416"/>
              </p:ext>
            </p:extLst>
          </p:nvPr>
        </p:nvGraphicFramePr>
        <p:xfrm>
          <a:off x="4714042" y="1784682"/>
          <a:ext cx="4272380" cy="3024464"/>
        </p:xfrm>
        <a:graphic>
          <a:graphicData uri="http://schemas.openxmlformats.org/drawingml/2006/table">
            <a:tbl>
              <a:tblPr firstRow="1" firstCol="1" bandRow="1"/>
              <a:tblGrid>
                <a:gridCol w="1682054">
                  <a:extLst>
                    <a:ext uri="{9D8B030D-6E8A-4147-A177-3AD203B41FA5}">
                      <a16:colId xmlns:a16="http://schemas.microsoft.com/office/drawing/2014/main" val="1175485306"/>
                    </a:ext>
                  </a:extLst>
                </a:gridCol>
                <a:gridCol w="1321093">
                  <a:extLst>
                    <a:ext uri="{9D8B030D-6E8A-4147-A177-3AD203B41FA5}">
                      <a16:colId xmlns:a16="http://schemas.microsoft.com/office/drawing/2014/main" val="4048994032"/>
                    </a:ext>
                  </a:extLst>
                </a:gridCol>
                <a:gridCol w="1269233">
                  <a:extLst>
                    <a:ext uri="{9D8B030D-6E8A-4147-A177-3AD203B41FA5}">
                      <a16:colId xmlns:a16="http://schemas.microsoft.com/office/drawing/2014/main" val="1894302047"/>
                    </a:ext>
                  </a:extLst>
                </a:gridCol>
              </a:tblGrid>
              <a:tr h="523871">
                <a:tc>
                  <a:txBody>
                    <a:bodyPr/>
                    <a:lstStyle/>
                    <a:p>
                      <a:pPr algn="ctr">
                        <a:lnSpc>
                          <a:spcPct val="107000"/>
                        </a:lnSpc>
                        <a:spcAft>
                          <a:spcPts val="800"/>
                        </a:spcAft>
                      </a:pPr>
                      <a:r>
                        <a:rPr lang="en-GB" sz="12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Most sought computer and programming skills by Bucks employers</a:t>
                      </a:r>
                    </a:p>
                    <a:p>
                      <a:pPr algn="ct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National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Global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extLst>
                  <a:ext uri="{0D108BD9-81ED-4DB2-BD59-A6C34878D82A}">
                    <a16:rowId xmlns:a16="http://schemas.microsoft.com/office/drawing/2014/main" val="3580966235"/>
                  </a:ext>
                </a:extLst>
              </a:tr>
              <a:tr h="0">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Excel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253797"/>
                  </a:ext>
                </a:extLst>
              </a:tr>
              <a:tr h="192263">
                <a:tc>
                  <a:txBody>
                    <a:bodyPr/>
                    <a:lstStyle/>
                    <a:p>
                      <a:pPr>
                        <a:lnSpc>
                          <a:spcPct val="107000"/>
                        </a:lnSpc>
                        <a:spcAft>
                          <a:spcPts val="800"/>
                        </a:spcAft>
                      </a:pPr>
                      <a:r>
                        <a:rPr lang="en-GB" sz="1100">
                          <a:effectLst/>
                          <a:latin typeface="Arial" panose="020B0604020202020204" pitchFamily="34" charset="0"/>
                          <a:ea typeface="Calibri" panose="020F0502020204030204" pitchFamily="34" charset="0"/>
                          <a:cs typeface="Arial" panose="020B0604020202020204" pitchFamily="34" charset="0"/>
                        </a:rPr>
                        <a:t>Microsoft Office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46212848"/>
                  </a:ext>
                </a:extLst>
              </a:tr>
              <a:tr h="192263">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PowerPoint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75185536"/>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Word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91902850"/>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SQL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27386467"/>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SAP</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47631646"/>
                  </a:ext>
                </a:extLst>
              </a:tr>
              <a:tr h="16706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Solomon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719359513"/>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Software Development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886186191"/>
                  </a:ext>
                </a:extLst>
              </a:tr>
              <a:tr h="305107">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Azure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22311844"/>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Python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552618366"/>
                  </a:ext>
                </a:extLst>
              </a:tr>
            </a:tbl>
          </a:graphicData>
        </a:graphic>
      </p:graphicFrame>
    </p:spTree>
    <p:extLst>
      <p:ext uri="{BB962C8B-B14F-4D97-AF65-F5344CB8AC3E}">
        <p14:creationId xmlns:p14="http://schemas.microsoft.com/office/powerpoint/2010/main" val="397105894"/>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  Read-Only" id="{980FC5EC-F361-4588-B2D3-BF3EE5F48AB5}" vid="{705131F8-E0AD-4CF3-A3C0-E3C0E18EEB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DBCA82913DEA0148AC94C8BCBF1D7BBE" ma:contentTypeVersion="1111" ma:contentTypeDescription="Create a new document." ma:contentTypeScope="" ma:versionID="82f5a7b2dfaa19b46679c11aeb083643">
  <xsd:schema xmlns:xsd="http://www.w3.org/2001/XMLSchema" xmlns:xs="http://www.w3.org/2001/XMLSchema" xmlns:p="http://schemas.microsoft.com/office/2006/metadata/properties" xmlns:ns2="bdacb442-bfc7-44df-9acc-2a4df8c8cb38" xmlns:ns3="e57c56eb-a1f0-4979-a931-b899a3a709e4" targetNamespace="http://schemas.microsoft.com/office/2006/metadata/properties" ma:root="true" ma:fieldsID="ad1adc3dc67208af15b354c0cf30768b" ns2:_="" ns3:_="">
    <xsd:import namespace="bdacb442-bfc7-44df-9acc-2a4df8c8cb38"/>
    <xsd:import namespace="e57c56eb-a1f0-4979-a931-b899a3a709e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acb442-bfc7-44df-9acc-2a4df8c8cb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7c56eb-a1f0-4979-a931-b899a3a709e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bdacb442-bfc7-44df-9acc-2a4df8c8cb38">T6W7HYUETC4M-1407514363-79358</_dlc_DocId>
    <_dlc_DocIdUrl xmlns="bdacb442-bfc7-44df-9acc-2a4df8c8cb38">
      <Url>https://bucksbusinessfirst.sharepoint.com/sites/btvlep/_layouts/15/DocIdRedir.aspx?ID=T6W7HYUETC4M-1407514363-79358</Url>
      <Description>T6W7HYUETC4M-1407514363-79358</Description>
    </_dlc_DocIdUrl>
  </documentManagement>
</p:properties>
</file>

<file path=customXml/itemProps1.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2.xml><?xml version="1.0" encoding="utf-8"?>
<ds:datastoreItem xmlns:ds="http://schemas.openxmlformats.org/officeDocument/2006/customXml" ds:itemID="{F3FCB593-DAC9-461D-AE66-DEBDDE01D80A}">
  <ds:schemaRefs>
    <ds:schemaRef ds:uri="http://schemas.microsoft.com/sharepoint/events"/>
  </ds:schemaRefs>
</ds:datastoreItem>
</file>

<file path=customXml/itemProps3.xml><?xml version="1.0" encoding="utf-8"?>
<ds:datastoreItem xmlns:ds="http://schemas.openxmlformats.org/officeDocument/2006/customXml" ds:itemID="{2B9F222B-24BE-4FE5-A6C3-4A0E67285B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acb442-bfc7-44df-9acc-2a4df8c8cb38"/>
    <ds:schemaRef ds:uri="e57c56eb-a1f0-4979-a931-b899a3a709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20979E3-3BC3-4568-9134-039CDB5C133C}">
  <ds:schemaRefs>
    <ds:schemaRef ds:uri="http://schemas.microsoft.com/office/2006/documentManagement/types"/>
    <ds:schemaRef ds:uri="http://schemas.microsoft.com/office/infopath/2007/PartnerControls"/>
    <ds:schemaRef ds:uri="26cd0337-c8ef-4b22-880f-eebb30587211"/>
    <ds:schemaRef ds:uri="http://purl.org/dc/elements/1.1/"/>
    <ds:schemaRef ds:uri="http://schemas.microsoft.com/office/2006/metadata/properties"/>
    <ds:schemaRef ds:uri="http://purl.org/dc/terms/"/>
    <ds:schemaRef ds:uri="http://schemas.openxmlformats.org/package/2006/metadata/core-properties"/>
    <ds:schemaRef ds:uri="53bb0b2d-d2c1-4cce-8091-a776cdf39de4"/>
    <ds:schemaRef ds:uri="http://www.w3.org/XML/1998/namespace"/>
    <ds:schemaRef ds:uri="http://purl.org/dc/dcmitype/"/>
    <ds:schemaRef ds:uri="bdacb442-bfc7-44df-9acc-2a4df8c8cb38"/>
  </ds:schemaRefs>
</ds:datastoreItem>
</file>

<file path=docProps/app.xml><?xml version="1.0" encoding="utf-8"?>
<Properties xmlns="http://schemas.openxmlformats.org/officeDocument/2006/extended-properties" xmlns:vt="http://schemas.openxmlformats.org/officeDocument/2006/docPropsVTypes">
  <Template/>
  <TotalTime>3015</TotalTime>
  <Words>1410</Words>
  <Application>Microsoft Office PowerPoint</Application>
  <PresentationFormat>On-screen Show (4:3)</PresentationFormat>
  <Paragraphs>219</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Calibri</vt:lpstr>
      <vt:lpstr>Calibri Light</vt:lpstr>
      <vt:lpstr>Haettenschweiler</vt:lpstr>
      <vt:lpstr>Office Theme</vt:lpstr>
      <vt:lpstr>PowerPoint Presentation</vt:lpstr>
      <vt:lpstr>PowerPoint Presentation</vt:lpstr>
      <vt:lpstr>Headlines – December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Thompson</dc:creator>
  <cp:lastModifiedBy>Caroline Hargrave</cp:lastModifiedBy>
  <cp:revision>41</cp:revision>
  <dcterms:created xsi:type="dcterms:W3CDTF">2020-01-06T14:48:21Z</dcterms:created>
  <dcterms:modified xsi:type="dcterms:W3CDTF">2022-01-19T09:40:07Z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0x010100DBCA82913DEA0148AC94C8BCBF1D7BBE</vt:lpwstr>
  </property>
  <property fmtid="{D5CDD505-2E9C-101B-9397-08002B2CF9AE}" pid="3" name="_dlc_DocIdItemGuid">
    <vt:lpwstr>c1a6f1f8-551f-43ec-b143-9c614b035e6f</vt:lpwstr>
  </property>
</Properties>
</file>