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0"/>
  </p:notesMasterIdLst>
  <p:sldIdLst>
    <p:sldId id="256" r:id="rId5"/>
    <p:sldId id="258" r:id="rId6"/>
    <p:sldId id="259" r:id="rId7"/>
    <p:sldId id="274" r:id="rId8"/>
    <p:sldId id="260" r:id="rId9"/>
    <p:sldId id="262" r:id="rId10"/>
    <p:sldId id="263" r:id="rId11"/>
    <p:sldId id="265" r:id="rId12"/>
    <p:sldId id="271" r:id="rId13"/>
    <p:sldId id="272" r:id="rId14"/>
    <p:sldId id="266" r:id="rId15"/>
    <p:sldId id="267"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3"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FAA023-E3A3-4A78-956F-C43E19D444C6}" v="11" dt="2021-11-15T13:39:34.9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49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oleObject" Target="file:///C:\Users\JamesMoorhouse\Downloads\Custom%20Report%20(4%20selected)%20(18).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amesMoorhouse\Downloads\Custom%20Report%20(4%20selected)%20(15).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JamesMoorhouse\Downloads\Custom%20Report%20(4%20selected)%20(15).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JamesMoorhouse\Downloads\Custom%20Report%20(5%20selected)%20(46).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JamesMoorhouse\Downloads\Custom%20Report%20(5%20selected)%20(46).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JamesMoorhouse\Downloads\Employers%20(12).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1"/>
          <c:order val="1"/>
          <c:tx>
            <c:strRef>
              <c:f>Sheet1!$D$2</c:f>
              <c:strCache>
                <c:ptCount val="1"/>
                <c:pt idx="0">
                  <c:v>Buckinghamshire</c:v>
                </c:pt>
              </c:strCache>
            </c:strRef>
          </c:tx>
          <c:spPr>
            <a:solidFill>
              <a:srgbClr val="006965"/>
            </a:solidFill>
            <a:ln>
              <a:noFill/>
            </a:ln>
            <a:effectLst/>
          </c:spPr>
          <c:invertIfNegative val="0"/>
          <c:cat>
            <c:strRef>
              <c:f>Sheet1!$B$3:$B$24</c:f>
              <c:strCache>
                <c:ptCount val="22"/>
                <c:pt idx="0">
                  <c:v>January 2020</c:v>
                </c:pt>
                <c:pt idx="1">
                  <c:v>February 2020</c:v>
                </c:pt>
                <c:pt idx="2">
                  <c:v>March 2020</c:v>
                </c:pt>
                <c:pt idx="3">
                  <c:v>April 2020</c:v>
                </c:pt>
                <c:pt idx="4">
                  <c:v>May 2020</c:v>
                </c:pt>
                <c:pt idx="5">
                  <c:v>June 2020</c:v>
                </c:pt>
                <c:pt idx="6">
                  <c:v>July 2020</c:v>
                </c:pt>
                <c:pt idx="7">
                  <c:v>August 2020</c:v>
                </c:pt>
                <c:pt idx="8">
                  <c:v>September 2020</c:v>
                </c:pt>
                <c:pt idx="9">
                  <c:v>October 2020</c:v>
                </c:pt>
                <c:pt idx="10">
                  <c:v>November 2020</c:v>
                </c:pt>
                <c:pt idx="11">
                  <c:v>December 2020</c:v>
                </c:pt>
                <c:pt idx="12">
                  <c:v>January 2021</c:v>
                </c:pt>
                <c:pt idx="13">
                  <c:v>February 2021</c:v>
                </c:pt>
                <c:pt idx="14">
                  <c:v>March 2021</c:v>
                </c:pt>
                <c:pt idx="15">
                  <c:v>April 2021</c:v>
                </c:pt>
                <c:pt idx="16">
                  <c:v>May 2021</c:v>
                </c:pt>
                <c:pt idx="17">
                  <c:v>June 2021</c:v>
                </c:pt>
                <c:pt idx="18">
                  <c:v>July 2021</c:v>
                </c:pt>
                <c:pt idx="19">
                  <c:v>August 2021</c:v>
                </c:pt>
                <c:pt idx="20">
                  <c:v>September 2021</c:v>
                </c:pt>
                <c:pt idx="21">
                  <c:v>October 2021</c:v>
                </c:pt>
              </c:strCache>
            </c:strRef>
          </c:cat>
          <c:val>
            <c:numRef>
              <c:f>Sheet1!$D$3:$D$24</c:f>
              <c:numCache>
                <c:formatCode>_-* #,##0_-;\-* #,##0_-;_-* "-"??_-;_-@_-</c:formatCode>
                <c:ptCount val="22"/>
                <c:pt idx="0">
                  <c:v>6045</c:v>
                </c:pt>
                <c:pt idx="1">
                  <c:v>4977</c:v>
                </c:pt>
                <c:pt idx="2">
                  <c:v>4757</c:v>
                </c:pt>
                <c:pt idx="3">
                  <c:v>2392</c:v>
                </c:pt>
                <c:pt idx="4">
                  <c:v>2525</c:v>
                </c:pt>
                <c:pt idx="5">
                  <c:v>2743</c:v>
                </c:pt>
                <c:pt idx="6">
                  <c:v>3302</c:v>
                </c:pt>
                <c:pt idx="7">
                  <c:v>3678</c:v>
                </c:pt>
                <c:pt idx="8">
                  <c:v>4422</c:v>
                </c:pt>
                <c:pt idx="9">
                  <c:v>5472</c:v>
                </c:pt>
                <c:pt idx="10">
                  <c:v>4912</c:v>
                </c:pt>
                <c:pt idx="11">
                  <c:v>4041</c:v>
                </c:pt>
                <c:pt idx="12">
                  <c:v>4506</c:v>
                </c:pt>
                <c:pt idx="13">
                  <c:v>4491</c:v>
                </c:pt>
                <c:pt idx="14">
                  <c:v>5298</c:v>
                </c:pt>
                <c:pt idx="15">
                  <c:v>5809</c:v>
                </c:pt>
                <c:pt idx="16">
                  <c:v>6162</c:v>
                </c:pt>
                <c:pt idx="17">
                  <c:v>6710</c:v>
                </c:pt>
                <c:pt idx="18">
                  <c:v>6189</c:v>
                </c:pt>
                <c:pt idx="19">
                  <c:v>7457</c:v>
                </c:pt>
                <c:pt idx="20">
                  <c:v>6066</c:v>
                </c:pt>
                <c:pt idx="21">
                  <c:v>5672</c:v>
                </c:pt>
              </c:numCache>
            </c:numRef>
          </c:val>
          <c:extLst>
            <c:ext xmlns:c16="http://schemas.microsoft.com/office/drawing/2014/chart" uri="{C3380CC4-5D6E-409C-BE32-E72D297353CC}">
              <c16:uniqueId val="{00000000-5ED9-46E1-96BA-FBB2AED28302}"/>
            </c:ext>
          </c:extLst>
        </c:ser>
        <c:dLbls>
          <c:showLegendKey val="0"/>
          <c:showVal val="0"/>
          <c:showCatName val="0"/>
          <c:showSerName val="0"/>
          <c:showPercent val="0"/>
          <c:showBubbleSize val="0"/>
        </c:dLbls>
        <c:gapWidth val="91"/>
        <c:axId val="830014271"/>
        <c:axId val="199358975"/>
      </c:barChart>
      <c:barChart>
        <c:barDir val="col"/>
        <c:grouping val="clustered"/>
        <c:varyColors val="0"/>
        <c:ser>
          <c:idx val="0"/>
          <c:order val="0"/>
          <c:tx>
            <c:strRef>
              <c:f>Sheet1!$C$2</c:f>
              <c:strCache>
                <c:ptCount val="1"/>
                <c:pt idx="0">
                  <c:v>England</c:v>
                </c:pt>
              </c:strCache>
            </c:strRef>
          </c:tx>
          <c:spPr>
            <a:solidFill>
              <a:schemeClr val="bg1"/>
            </a:solidFill>
            <a:ln>
              <a:solidFill>
                <a:schemeClr val="tx1"/>
              </a:solidFill>
            </a:ln>
            <a:effectLst/>
          </c:spPr>
          <c:invertIfNegative val="0"/>
          <c:cat>
            <c:strRef>
              <c:f>Sheet1!$B$3:$B$24</c:f>
              <c:strCache>
                <c:ptCount val="22"/>
                <c:pt idx="0">
                  <c:v>January 2020</c:v>
                </c:pt>
                <c:pt idx="1">
                  <c:v>February 2020</c:v>
                </c:pt>
                <c:pt idx="2">
                  <c:v>March 2020</c:v>
                </c:pt>
                <c:pt idx="3">
                  <c:v>April 2020</c:v>
                </c:pt>
                <c:pt idx="4">
                  <c:v>May 2020</c:v>
                </c:pt>
                <c:pt idx="5">
                  <c:v>June 2020</c:v>
                </c:pt>
                <c:pt idx="6">
                  <c:v>July 2020</c:v>
                </c:pt>
                <c:pt idx="7">
                  <c:v>August 2020</c:v>
                </c:pt>
                <c:pt idx="8">
                  <c:v>September 2020</c:v>
                </c:pt>
                <c:pt idx="9">
                  <c:v>October 2020</c:v>
                </c:pt>
                <c:pt idx="10">
                  <c:v>November 2020</c:v>
                </c:pt>
                <c:pt idx="11">
                  <c:v>December 2020</c:v>
                </c:pt>
                <c:pt idx="12">
                  <c:v>January 2021</c:v>
                </c:pt>
                <c:pt idx="13">
                  <c:v>February 2021</c:v>
                </c:pt>
                <c:pt idx="14">
                  <c:v>March 2021</c:v>
                </c:pt>
                <c:pt idx="15">
                  <c:v>April 2021</c:v>
                </c:pt>
                <c:pt idx="16">
                  <c:v>May 2021</c:v>
                </c:pt>
                <c:pt idx="17">
                  <c:v>June 2021</c:v>
                </c:pt>
                <c:pt idx="18">
                  <c:v>July 2021</c:v>
                </c:pt>
                <c:pt idx="19">
                  <c:v>August 2021</c:v>
                </c:pt>
                <c:pt idx="20">
                  <c:v>September 2021</c:v>
                </c:pt>
                <c:pt idx="21">
                  <c:v>October 2021</c:v>
                </c:pt>
              </c:strCache>
            </c:strRef>
          </c:cat>
          <c:val>
            <c:numRef>
              <c:f>Sheet1!$C$3:$C$24</c:f>
              <c:numCache>
                <c:formatCode>_-* #,##0_-;\-* #,##0_-;_-* "-"??_-;_-@_-</c:formatCode>
                <c:ptCount val="22"/>
                <c:pt idx="0">
                  <c:v>594923</c:v>
                </c:pt>
                <c:pt idx="1">
                  <c:v>511109</c:v>
                </c:pt>
                <c:pt idx="2">
                  <c:v>470323</c:v>
                </c:pt>
                <c:pt idx="3">
                  <c:v>224896</c:v>
                </c:pt>
                <c:pt idx="4">
                  <c:v>265619</c:v>
                </c:pt>
                <c:pt idx="5">
                  <c:v>294626</c:v>
                </c:pt>
                <c:pt idx="6">
                  <c:v>333439</c:v>
                </c:pt>
                <c:pt idx="7">
                  <c:v>388245</c:v>
                </c:pt>
                <c:pt idx="8">
                  <c:v>434870</c:v>
                </c:pt>
                <c:pt idx="9">
                  <c:v>510893</c:v>
                </c:pt>
                <c:pt idx="10">
                  <c:v>447907</c:v>
                </c:pt>
                <c:pt idx="11">
                  <c:v>442473</c:v>
                </c:pt>
                <c:pt idx="12">
                  <c:v>453654</c:v>
                </c:pt>
                <c:pt idx="13">
                  <c:v>449169</c:v>
                </c:pt>
                <c:pt idx="14">
                  <c:v>531470</c:v>
                </c:pt>
                <c:pt idx="15" formatCode="#,##0">
                  <c:v>536030</c:v>
                </c:pt>
                <c:pt idx="16">
                  <c:v>576180</c:v>
                </c:pt>
                <c:pt idx="17">
                  <c:v>594134</c:v>
                </c:pt>
                <c:pt idx="18">
                  <c:v>565190</c:v>
                </c:pt>
                <c:pt idx="19">
                  <c:v>710769</c:v>
                </c:pt>
                <c:pt idx="20">
                  <c:v>651551</c:v>
                </c:pt>
                <c:pt idx="21" formatCode="#,##0">
                  <c:v>662181</c:v>
                </c:pt>
              </c:numCache>
            </c:numRef>
          </c:val>
          <c:extLst>
            <c:ext xmlns:c16="http://schemas.microsoft.com/office/drawing/2014/chart" uri="{C3380CC4-5D6E-409C-BE32-E72D297353CC}">
              <c16:uniqueId val="{00000001-5ED9-46E1-96BA-FBB2AED28302}"/>
            </c:ext>
          </c:extLst>
        </c:ser>
        <c:dLbls>
          <c:showLegendKey val="0"/>
          <c:showVal val="0"/>
          <c:showCatName val="0"/>
          <c:showSerName val="0"/>
          <c:showPercent val="0"/>
          <c:showBubbleSize val="0"/>
        </c:dLbls>
        <c:gapWidth val="489"/>
        <c:overlap val="-6"/>
        <c:axId val="155568287"/>
        <c:axId val="199353567"/>
      </c:barChart>
      <c:catAx>
        <c:axId val="830014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9358975"/>
        <c:crosses val="autoZero"/>
        <c:auto val="1"/>
        <c:lblAlgn val="ctr"/>
        <c:lblOffset val="100"/>
        <c:noMultiLvlLbl val="0"/>
      </c:catAx>
      <c:valAx>
        <c:axId val="199358975"/>
        <c:scaling>
          <c:orientation val="minMax"/>
          <c:max val="7000"/>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30014271"/>
        <c:crosses val="autoZero"/>
        <c:crossBetween val="between"/>
      </c:valAx>
      <c:valAx>
        <c:axId val="199353567"/>
        <c:scaling>
          <c:orientation val="minMax"/>
        </c:scaling>
        <c:delete val="0"/>
        <c:axPos val="r"/>
        <c:numFmt formatCode="_-* #,##0_-;\-* #,##0_-;_-* &quot;-&quot;??_-;_-@_-" sourceLinked="1"/>
        <c:majorTickMark val="out"/>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55568287"/>
        <c:crosses val="max"/>
        <c:crossBetween val="between"/>
      </c:valAx>
      <c:catAx>
        <c:axId val="155568287"/>
        <c:scaling>
          <c:orientation val="minMax"/>
        </c:scaling>
        <c:delete val="1"/>
        <c:axPos val="b"/>
        <c:numFmt formatCode="General" sourceLinked="1"/>
        <c:majorTickMark val="out"/>
        <c:minorTickMark val="none"/>
        <c:tickLblPos val="nextTo"/>
        <c:crossAx val="199353567"/>
        <c:crosses val="autoZero"/>
        <c:auto val="1"/>
        <c:lblAlgn val="ctr"/>
        <c:lblOffset val="100"/>
        <c:noMultiLvlLbl val="0"/>
      </c:catAx>
      <c:spPr>
        <a:noFill/>
        <a:ln>
          <a:noFill/>
        </a:ln>
        <a:effectLst/>
      </c:spPr>
    </c:plotArea>
    <c:legend>
      <c:legendPos val="b"/>
      <c:layout>
        <c:manualLayout>
          <c:xMode val="edge"/>
          <c:yMode val="edge"/>
          <c:x val="0.39624453193350834"/>
          <c:y val="3.4952119582064636E-2"/>
          <c:w val="0.32170846699718092"/>
          <c:h val="6.431139627080469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Data!$E$85</c:f>
              <c:strCache>
                <c:ptCount val="1"/>
                <c:pt idx="0">
                  <c:v>2019</c:v>
                </c:pt>
              </c:strCache>
            </c:strRef>
          </c:tx>
          <c:spPr>
            <a:solidFill>
              <a:srgbClr val="7030A0"/>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Data!$E$86:$E$97</c:f>
              <c:numCache>
                <c:formatCode>_-* #,##0_-;\-* #,##0_-;_-* "-"??_-;_-@_-</c:formatCode>
                <c:ptCount val="12"/>
                <c:pt idx="0">
                  <c:v>5780</c:v>
                </c:pt>
                <c:pt idx="1">
                  <c:v>5375</c:v>
                </c:pt>
                <c:pt idx="2">
                  <c:v>4777</c:v>
                </c:pt>
                <c:pt idx="3">
                  <c:v>3779</c:v>
                </c:pt>
                <c:pt idx="4">
                  <c:v>4315</c:v>
                </c:pt>
                <c:pt idx="5">
                  <c:v>3749</c:v>
                </c:pt>
                <c:pt idx="6" formatCode="#,##0">
                  <c:v>4469</c:v>
                </c:pt>
                <c:pt idx="7">
                  <c:v>4724</c:v>
                </c:pt>
                <c:pt idx="8">
                  <c:v>3917</c:v>
                </c:pt>
                <c:pt idx="9">
                  <c:v>4339</c:v>
                </c:pt>
                <c:pt idx="10">
                  <c:v>5126</c:v>
                </c:pt>
                <c:pt idx="11">
                  <c:v>3315</c:v>
                </c:pt>
              </c:numCache>
            </c:numRef>
          </c:val>
          <c:extLst>
            <c:ext xmlns:c16="http://schemas.microsoft.com/office/drawing/2014/chart" uri="{C3380CC4-5D6E-409C-BE32-E72D297353CC}">
              <c16:uniqueId val="{00000000-48E9-45F4-B043-3B7D60201D77}"/>
            </c:ext>
          </c:extLst>
        </c:ser>
        <c:ser>
          <c:idx val="1"/>
          <c:order val="1"/>
          <c:tx>
            <c:strRef>
              <c:f>Data!$F$85</c:f>
              <c:strCache>
                <c:ptCount val="1"/>
                <c:pt idx="0">
                  <c:v>2020</c:v>
                </c:pt>
              </c:strCache>
            </c:strRef>
          </c:tx>
          <c:spPr>
            <a:solidFill>
              <a:srgbClr val="006965"/>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Data!$F$86:$F$97</c:f>
              <c:numCache>
                <c:formatCode>_-* #,##0_-;\-* #,##0_-;_-* "-"??_-;_-@_-</c:formatCode>
                <c:ptCount val="12"/>
                <c:pt idx="0">
                  <c:v>6045</c:v>
                </c:pt>
                <c:pt idx="1">
                  <c:v>4977</c:v>
                </c:pt>
                <c:pt idx="2">
                  <c:v>4757</c:v>
                </c:pt>
                <c:pt idx="3">
                  <c:v>2392</c:v>
                </c:pt>
                <c:pt idx="4">
                  <c:v>2525</c:v>
                </c:pt>
                <c:pt idx="5">
                  <c:v>2743</c:v>
                </c:pt>
                <c:pt idx="6">
                  <c:v>3302</c:v>
                </c:pt>
                <c:pt idx="7">
                  <c:v>3678</c:v>
                </c:pt>
                <c:pt idx="8">
                  <c:v>4422</c:v>
                </c:pt>
                <c:pt idx="9">
                  <c:v>5472</c:v>
                </c:pt>
                <c:pt idx="10">
                  <c:v>4912</c:v>
                </c:pt>
                <c:pt idx="11">
                  <c:v>4041</c:v>
                </c:pt>
              </c:numCache>
            </c:numRef>
          </c:val>
          <c:extLst>
            <c:ext xmlns:c16="http://schemas.microsoft.com/office/drawing/2014/chart" uri="{C3380CC4-5D6E-409C-BE32-E72D297353CC}">
              <c16:uniqueId val="{00000001-48E9-45F4-B043-3B7D60201D77}"/>
            </c:ext>
          </c:extLst>
        </c:ser>
        <c:ser>
          <c:idx val="2"/>
          <c:order val="2"/>
          <c:tx>
            <c:strRef>
              <c:f>Data!$G$85</c:f>
              <c:strCache>
                <c:ptCount val="1"/>
                <c:pt idx="0">
                  <c:v>2021</c:v>
                </c:pt>
              </c:strCache>
            </c:strRef>
          </c:tx>
          <c:spPr>
            <a:solidFill>
              <a:srgbClr val="009FE3"/>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Data!$G$86:$G$97</c:f>
              <c:numCache>
                <c:formatCode>#,##0</c:formatCode>
                <c:ptCount val="12"/>
                <c:pt idx="0">
                  <c:v>4506</c:v>
                </c:pt>
                <c:pt idx="1">
                  <c:v>4491</c:v>
                </c:pt>
                <c:pt idx="2">
                  <c:v>5298</c:v>
                </c:pt>
                <c:pt idx="3">
                  <c:v>5809</c:v>
                </c:pt>
                <c:pt idx="4">
                  <c:v>6162</c:v>
                </c:pt>
                <c:pt idx="5">
                  <c:v>6710</c:v>
                </c:pt>
                <c:pt idx="6">
                  <c:v>6189</c:v>
                </c:pt>
                <c:pt idx="7">
                  <c:v>7457</c:v>
                </c:pt>
                <c:pt idx="8">
                  <c:v>6066</c:v>
                </c:pt>
                <c:pt idx="9">
                  <c:v>5672</c:v>
                </c:pt>
              </c:numCache>
            </c:numRef>
          </c:val>
          <c:extLst>
            <c:ext xmlns:c16="http://schemas.microsoft.com/office/drawing/2014/chart" uri="{C3380CC4-5D6E-409C-BE32-E72D297353CC}">
              <c16:uniqueId val="{00000001-540C-4F8A-BF88-D7CDE2D3B828}"/>
            </c:ext>
          </c:extLst>
        </c:ser>
        <c:dLbls>
          <c:showLegendKey val="0"/>
          <c:showVal val="0"/>
          <c:showCatName val="0"/>
          <c:showSerName val="0"/>
          <c:showPercent val="0"/>
          <c:showBubbleSize val="0"/>
        </c:dLbls>
        <c:gapWidth val="219"/>
        <c:overlap val="-27"/>
        <c:axId val="410692576"/>
        <c:axId val="1903776560"/>
      </c:barChart>
      <c:catAx>
        <c:axId val="41069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80808"/>
                </a:solidFill>
                <a:latin typeface="+mn-lt"/>
                <a:ea typeface="+mn-ea"/>
                <a:cs typeface="+mn-cs"/>
              </a:defRPr>
            </a:pPr>
            <a:endParaRPr lang="en-US"/>
          </a:p>
        </c:txPr>
        <c:crossAx val="1903776560"/>
        <c:crosses val="autoZero"/>
        <c:auto val="1"/>
        <c:lblAlgn val="ctr"/>
        <c:lblOffset val="100"/>
        <c:noMultiLvlLbl val="0"/>
      </c:catAx>
      <c:valAx>
        <c:axId val="1903776560"/>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80808"/>
                </a:solidFill>
                <a:latin typeface="+mn-lt"/>
                <a:ea typeface="+mn-ea"/>
                <a:cs typeface="+mn-cs"/>
              </a:defRPr>
            </a:pPr>
            <a:endParaRPr lang="en-US"/>
          </a:p>
        </c:txPr>
        <c:crossAx val="410692576"/>
        <c:crosses val="autoZero"/>
        <c:crossBetween val="between"/>
      </c:valAx>
      <c:spPr>
        <a:noFill/>
        <a:ln>
          <a:noFill/>
        </a:ln>
        <a:effectLst/>
      </c:spPr>
    </c:plotArea>
    <c:legend>
      <c:legendPos val="t"/>
      <c:overlay val="0"/>
      <c:spPr>
        <a:solidFill>
          <a:schemeClr val="bg1"/>
        </a:solidFill>
        <a:ln>
          <a:noFill/>
        </a:ln>
        <a:effectLst/>
      </c:spPr>
      <c:txPr>
        <a:bodyPr rot="0" spcFirstLastPara="1" vertOverflow="ellipsis" vert="horz" wrap="square" anchor="ctr" anchorCtr="1"/>
        <a:lstStyle/>
        <a:p>
          <a:pPr>
            <a:defRPr sz="1600" b="0" i="0" u="none" strike="noStrike" kern="1200" baseline="0">
              <a:solidFill>
                <a:srgbClr val="080808"/>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Report1_Data!$B$2:$B$26</c:f>
              <c:strCache>
                <c:ptCount val="25"/>
                <c:pt idx="0">
                  <c:v>Office / Administrative Assistant</c:v>
                </c:pt>
                <c:pt idx="1">
                  <c:v>Customer Service Representative</c:v>
                </c:pt>
                <c:pt idx="2">
                  <c:v>Project Manager</c:v>
                </c:pt>
                <c:pt idx="3">
                  <c:v>Registered General Nurse (RGN)</c:v>
                </c:pt>
                <c:pt idx="4">
                  <c:v>Labourer / Material Handler</c:v>
                </c:pt>
                <c:pt idx="5">
                  <c:v>Software Developer / Engineer</c:v>
                </c:pt>
                <c:pt idx="6">
                  <c:v>Teaching Assistant</c:v>
                </c:pt>
                <c:pt idx="7">
                  <c:v>Account Manager / Representative</c:v>
                </c:pt>
                <c:pt idx="8">
                  <c:v>Care assistant</c:v>
                </c:pt>
                <c:pt idx="9">
                  <c:v>Lawyer</c:v>
                </c:pt>
                <c:pt idx="10">
                  <c:v>Caregiver / Personal Care Aide</c:v>
                </c:pt>
                <c:pt idx="11">
                  <c:v>General cleaner</c:v>
                </c:pt>
                <c:pt idx="12">
                  <c:v>Computer Support Specialist</c:v>
                </c:pt>
                <c:pt idx="13">
                  <c:v>Accountant</c:v>
                </c:pt>
                <c:pt idx="14">
                  <c:v>Delivery Driver</c:v>
                </c:pt>
                <c:pt idx="15">
                  <c:v>Chef</c:v>
                </c:pt>
                <c:pt idx="16">
                  <c:v>Sales Assistant</c:v>
                </c:pt>
                <c:pt idx="17">
                  <c:v>Retail Sales Associate</c:v>
                </c:pt>
                <c:pt idx="18">
                  <c:v>Sales Manager</c:v>
                </c:pt>
                <c:pt idx="19">
                  <c:v>Primary School Teacher</c:v>
                </c:pt>
                <c:pt idx="20">
                  <c:v>Human Resources / Labour Relations Specialist</c:v>
                </c:pt>
                <c:pt idx="21">
                  <c:v>Bookkeeper / Accounting Clerk</c:v>
                </c:pt>
                <c:pt idx="22">
                  <c:v>Receptionist</c:v>
                </c:pt>
                <c:pt idx="23">
                  <c:v>Warehouse / Inventory Associate</c:v>
                </c:pt>
                <c:pt idx="24">
                  <c:v>Real Estate Agent / Broker</c:v>
                </c:pt>
              </c:strCache>
            </c:strRef>
          </c:cat>
          <c:val>
            <c:numRef>
              <c:f>Report1_Data!$C$2:$C$26</c:f>
              <c:numCache>
                <c:formatCode>#,##0</c:formatCode>
                <c:ptCount val="25"/>
                <c:pt idx="0">
                  <c:v>224</c:v>
                </c:pt>
                <c:pt idx="1">
                  <c:v>160</c:v>
                </c:pt>
                <c:pt idx="2">
                  <c:v>137</c:v>
                </c:pt>
                <c:pt idx="3">
                  <c:v>134</c:v>
                </c:pt>
                <c:pt idx="4">
                  <c:v>106</c:v>
                </c:pt>
                <c:pt idx="5">
                  <c:v>98</c:v>
                </c:pt>
                <c:pt idx="6">
                  <c:v>97</c:v>
                </c:pt>
                <c:pt idx="7">
                  <c:v>97</c:v>
                </c:pt>
                <c:pt idx="8">
                  <c:v>85</c:v>
                </c:pt>
                <c:pt idx="9">
                  <c:v>82</c:v>
                </c:pt>
                <c:pt idx="10">
                  <c:v>75</c:v>
                </c:pt>
                <c:pt idx="11">
                  <c:v>71</c:v>
                </c:pt>
                <c:pt idx="12">
                  <c:v>70</c:v>
                </c:pt>
                <c:pt idx="13">
                  <c:v>69</c:v>
                </c:pt>
                <c:pt idx="14">
                  <c:v>67</c:v>
                </c:pt>
                <c:pt idx="15">
                  <c:v>67</c:v>
                </c:pt>
                <c:pt idx="16">
                  <c:v>64</c:v>
                </c:pt>
                <c:pt idx="17">
                  <c:v>64</c:v>
                </c:pt>
                <c:pt idx="18">
                  <c:v>58</c:v>
                </c:pt>
                <c:pt idx="19">
                  <c:v>56</c:v>
                </c:pt>
                <c:pt idx="20">
                  <c:v>56</c:v>
                </c:pt>
                <c:pt idx="21">
                  <c:v>55</c:v>
                </c:pt>
                <c:pt idx="22">
                  <c:v>54</c:v>
                </c:pt>
                <c:pt idx="23">
                  <c:v>49</c:v>
                </c:pt>
                <c:pt idx="24">
                  <c:v>42</c:v>
                </c:pt>
              </c:numCache>
            </c:numRef>
          </c:val>
          <c:extLst>
            <c:ext xmlns:c16="http://schemas.microsoft.com/office/drawing/2014/chart" uri="{C3380CC4-5D6E-409C-BE32-E72D297353CC}">
              <c16:uniqueId val="{00000000-4673-4709-A3F0-11BE45BFD838}"/>
            </c:ext>
          </c:extLst>
        </c:ser>
        <c:dLbls>
          <c:showLegendKey val="0"/>
          <c:showVal val="0"/>
          <c:showCatName val="0"/>
          <c:showSerName val="0"/>
          <c:showPercent val="0"/>
          <c:showBubbleSize val="0"/>
        </c:dLbls>
        <c:gapWidth val="182"/>
        <c:axId val="644984560"/>
        <c:axId val="644987184"/>
      </c:barChart>
      <c:catAx>
        <c:axId val="6449845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44987184"/>
        <c:crosses val="autoZero"/>
        <c:auto val="1"/>
        <c:lblAlgn val="ctr"/>
        <c:lblOffset val="100"/>
        <c:noMultiLvlLbl val="0"/>
      </c:catAx>
      <c:valAx>
        <c:axId val="644987184"/>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4984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Report1_Data!$F$35:$F$60</c:f>
              <c:strCache>
                <c:ptCount val="26"/>
                <c:pt idx="0">
                  <c:v>Office / Administrative Assistant</c:v>
                </c:pt>
                <c:pt idx="1">
                  <c:v>Customer Service Representative</c:v>
                </c:pt>
                <c:pt idx="2">
                  <c:v>Account Manager / Representative</c:v>
                </c:pt>
                <c:pt idx="3">
                  <c:v>Project Manager</c:v>
                </c:pt>
                <c:pt idx="4">
                  <c:v>Chef</c:v>
                </c:pt>
                <c:pt idx="5">
                  <c:v>Sales Assistant</c:v>
                </c:pt>
                <c:pt idx="6">
                  <c:v>Marketing Manager</c:v>
                </c:pt>
                <c:pt idx="7">
                  <c:v>Bookkeeper / Accounting Clerk</c:v>
                </c:pt>
                <c:pt idx="8">
                  <c:v>Labourer / Material Handler</c:v>
                </c:pt>
                <c:pt idx="9">
                  <c:v>Receptionist</c:v>
                </c:pt>
                <c:pt idx="10">
                  <c:v>Accountant</c:v>
                </c:pt>
                <c:pt idx="11">
                  <c:v>Recruiter</c:v>
                </c:pt>
                <c:pt idx="12">
                  <c:v>Sales Representative</c:v>
                </c:pt>
                <c:pt idx="13">
                  <c:v>Human Resources / Labour Relations Specialist</c:v>
                </c:pt>
                <c:pt idx="14">
                  <c:v>Kitchen Staff</c:v>
                </c:pt>
                <c:pt idx="15">
                  <c:v>Sales Manager</c:v>
                </c:pt>
                <c:pt idx="16">
                  <c:v>Software Developer / Engineer</c:v>
                </c:pt>
                <c:pt idx="17">
                  <c:v>Production Worker</c:v>
                </c:pt>
                <c:pt idx="18">
                  <c:v>Computer Support Specialist</c:v>
                </c:pt>
                <c:pt idx="19">
                  <c:v>Data / Data Mining Analyst</c:v>
                </c:pt>
                <c:pt idx="20">
                  <c:v>Senior Administrator</c:v>
                </c:pt>
                <c:pt idx="21">
                  <c:v>Retail Sales Associate</c:v>
                </c:pt>
                <c:pt idx="22">
                  <c:v>General cleaner</c:v>
                </c:pt>
                <c:pt idx="23">
                  <c:v>Teaching Assistant</c:v>
                </c:pt>
                <c:pt idx="24">
                  <c:v>Civil Engineer</c:v>
                </c:pt>
                <c:pt idx="25">
                  <c:v>Credit Analyst / Authoriser</c:v>
                </c:pt>
              </c:strCache>
            </c:strRef>
          </c:cat>
          <c:val>
            <c:numRef>
              <c:f>Report1_Data!$I$35:$I$60</c:f>
              <c:numCache>
                <c:formatCode>#,##0</c:formatCode>
                <c:ptCount val="26"/>
                <c:pt idx="0">
                  <c:v>506</c:v>
                </c:pt>
                <c:pt idx="1">
                  <c:v>307</c:v>
                </c:pt>
                <c:pt idx="2">
                  <c:v>300</c:v>
                </c:pt>
                <c:pt idx="3">
                  <c:v>249</c:v>
                </c:pt>
                <c:pt idx="4">
                  <c:v>155</c:v>
                </c:pt>
                <c:pt idx="5">
                  <c:v>150</c:v>
                </c:pt>
                <c:pt idx="6">
                  <c:v>147</c:v>
                </c:pt>
                <c:pt idx="7">
                  <c:v>144</c:v>
                </c:pt>
                <c:pt idx="8">
                  <c:v>137</c:v>
                </c:pt>
                <c:pt idx="9">
                  <c:v>134</c:v>
                </c:pt>
                <c:pt idx="10">
                  <c:v>128</c:v>
                </c:pt>
                <c:pt idx="11">
                  <c:v>127</c:v>
                </c:pt>
                <c:pt idx="12">
                  <c:v>122</c:v>
                </c:pt>
                <c:pt idx="13">
                  <c:v>109</c:v>
                </c:pt>
                <c:pt idx="14">
                  <c:v>91</c:v>
                </c:pt>
                <c:pt idx="15">
                  <c:v>89</c:v>
                </c:pt>
                <c:pt idx="16">
                  <c:v>87</c:v>
                </c:pt>
                <c:pt idx="17">
                  <c:v>86</c:v>
                </c:pt>
                <c:pt idx="18">
                  <c:v>85</c:v>
                </c:pt>
                <c:pt idx="19">
                  <c:v>77</c:v>
                </c:pt>
                <c:pt idx="20">
                  <c:v>77</c:v>
                </c:pt>
                <c:pt idx="21">
                  <c:v>76</c:v>
                </c:pt>
                <c:pt idx="22">
                  <c:v>69</c:v>
                </c:pt>
                <c:pt idx="23">
                  <c:v>67</c:v>
                </c:pt>
                <c:pt idx="24">
                  <c:v>66</c:v>
                </c:pt>
                <c:pt idx="25">
                  <c:v>65</c:v>
                </c:pt>
              </c:numCache>
            </c:numRef>
          </c:val>
          <c:extLst>
            <c:ext xmlns:c16="http://schemas.microsoft.com/office/drawing/2014/chart" uri="{C3380CC4-5D6E-409C-BE32-E72D297353CC}">
              <c16:uniqueId val="{00000000-4143-4E31-BDAD-FF04DD0B3F3B}"/>
            </c:ext>
          </c:extLst>
        </c:ser>
        <c:dLbls>
          <c:showLegendKey val="0"/>
          <c:showVal val="0"/>
          <c:showCatName val="0"/>
          <c:showSerName val="0"/>
          <c:showPercent val="0"/>
          <c:showBubbleSize val="0"/>
        </c:dLbls>
        <c:gapWidth val="182"/>
        <c:axId val="616152472"/>
        <c:axId val="616149848"/>
      </c:barChart>
      <c:catAx>
        <c:axId val="6161524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16149848"/>
        <c:crosses val="autoZero"/>
        <c:auto val="1"/>
        <c:lblAlgn val="ctr"/>
        <c:lblOffset val="100"/>
        <c:noMultiLvlLbl val="0"/>
      </c:catAx>
      <c:valAx>
        <c:axId val="616149848"/>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15247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Report1_Data!$P$186:$P$205</c:f>
              <c:strCache>
                <c:ptCount val="20"/>
                <c:pt idx="0">
                  <c:v>Primary School Teacher</c:v>
                </c:pt>
                <c:pt idx="1">
                  <c:v>Electronics Engineer</c:v>
                </c:pt>
                <c:pt idx="2">
                  <c:v>Veterinarian</c:v>
                </c:pt>
                <c:pt idx="3">
                  <c:v>Maths Teacher</c:v>
                </c:pt>
                <c:pt idx="4">
                  <c:v>Payroll Specialist</c:v>
                </c:pt>
                <c:pt idx="5">
                  <c:v>Product Development Engineer</c:v>
                </c:pt>
                <c:pt idx="6">
                  <c:v>English / Language Arts Teacher</c:v>
                </c:pt>
                <c:pt idx="7">
                  <c:v>HGV / LGV Class 1 Driver</c:v>
                </c:pt>
                <c:pt idx="8">
                  <c:v>Science Teacher</c:v>
                </c:pt>
                <c:pt idx="9">
                  <c:v>Procurement Manager</c:v>
                </c:pt>
                <c:pt idx="10">
                  <c:v>Supply Teacher</c:v>
                </c:pt>
                <c:pt idx="11">
                  <c:v>Auditor</c:v>
                </c:pt>
                <c:pt idx="12">
                  <c:v>Chief Information Officer / Director of Information Technology</c:v>
                </c:pt>
                <c:pt idx="13">
                  <c:v>Maintenance Technician</c:v>
                </c:pt>
                <c:pt idx="14">
                  <c:v>Forklift / Pallet Jack Operator</c:v>
                </c:pt>
                <c:pt idx="15">
                  <c:v>Dental Assistant</c:v>
                </c:pt>
                <c:pt idx="16">
                  <c:v>Caregiver / Personal Care Aide</c:v>
                </c:pt>
                <c:pt idx="17">
                  <c:v>Interpreter / Translator</c:v>
                </c:pt>
                <c:pt idx="18">
                  <c:v>Registered Mental Nurse (RMN)</c:v>
                </c:pt>
                <c:pt idx="19">
                  <c:v>Stocking Clerk / Sales Floor Support</c:v>
                </c:pt>
              </c:strCache>
            </c:strRef>
          </c:cat>
          <c:val>
            <c:numRef>
              <c:f>Report1_Data!$Q$186:$Q$205</c:f>
              <c:numCache>
                <c:formatCode>#,##0</c:formatCode>
                <c:ptCount val="20"/>
                <c:pt idx="0">
                  <c:v>-34</c:v>
                </c:pt>
                <c:pt idx="1">
                  <c:v>-26</c:v>
                </c:pt>
                <c:pt idx="2">
                  <c:v>-26</c:v>
                </c:pt>
                <c:pt idx="3">
                  <c:v>-24</c:v>
                </c:pt>
                <c:pt idx="4">
                  <c:v>-15</c:v>
                </c:pt>
                <c:pt idx="5">
                  <c:v>-12</c:v>
                </c:pt>
                <c:pt idx="6">
                  <c:v>-12</c:v>
                </c:pt>
                <c:pt idx="7">
                  <c:v>-11</c:v>
                </c:pt>
                <c:pt idx="8">
                  <c:v>-11</c:v>
                </c:pt>
                <c:pt idx="9">
                  <c:v>-10</c:v>
                </c:pt>
                <c:pt idx="10">
                  <c:v>-10</c:v>
                </c:pt>
                <c:pt idx="11">
                  <c:v>-8</c:v>
                </c:pt>
                <c:pt idx="12">
                  <c:v>-7</c:v>
                </c:pt>
                <c:pt idx="13">
                  <c:v>-6</c:v>
                </c:pt>
                <c:pt idx="14">
                  <c:v>-3</c:v>
                </c:pt>
                <c:pt idx="15">
                  <c:v>-3</c:v>
                </c:pt>
                <c:pt idx="16">
                  <c:v>-2</c:v>
                </c:pt>
                <c:pt idx="17">
                  <c:v>-1</c:v>
                </c:pt>
                <c:pt idx="18">
                  <c:v>-1</c:v>
                </c:pt>
                <c:pt idx="19">
                  <c:v>-1</c:v>
                </c:pt>
              </c:numCache>
            </c:numRef>
          </c:val>
          <c:extLst>
            <c:ext xmlns:c16="http://schemas.microsoft.com/office/drawing/2014/chart" uri="{C3380CC4-5D6E-409C-BE32-E72D297353CC}">
              <c16:uniqueId val="{00000000-DDD0-4C6C-9175-EE4B96DFC2D4}"/>
            </c:ext>
          </c:extLst>
        </c:ser>
        <c:dLbls>
          <c:showLegendKey val="0"/>
          <c:showVal val="0"/>
          <c:showCatName val="0"/>
          <c:showSerName val="0"/>
          <c:showPercent val="0"/>
          <c:showBubbleSize val="0"/>
        </c:dLbls>
        <c:gapWidth val="182"/>
        <c:axId val="393978128"/>
        <c:axId val="393978784"/>
      </c:barChart>
      <c:catAx>
        <c:axId val="393978128"/>
        <c:scaling>
          <c:orientation val="maxMin"/>
        </c:scaling>
        <c:delete val="0"/>
        <c:axPos val="r"/>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393978784"/>
        <c:crosses val="max"/>
        <c:auto val="1"/>
        <c:lblAlgn val="ctr"/>
        <c:lblOffset val="100"/>
        <c:noMultiLvlLbl val="0"/>
      </c:catAx>
      <c:valAx>
        <c:axId val="393978784"/>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397812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Report_Data_2baseline!$P$3</c:f>
              <c:strCache>
                <c:ptCount val="1"/>
                <c:pt idx="0">
                  <c:v>1. Communication Skills</c:v>
                </c:pt>
              </c:strCache>
            </c:strRef>
          </c:tx>
          <c:spPr>
            <a:ln w="28575" cap="rnd">
              <a:solidFill>
                <a:schemeClr val="accent1"/>
              </a:solidFill>
              <a:round/>
            </a:ln>
            <a:effectLst/>
          </c:spPr>
          <c:marker>
            <c:symbol val="none"/>
          </c:marker>
          <c:dLbls>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Report_Data_2baseline!$Q$3:$R$3</c:f>
              <c:numCache>
                <c:formatCode>General</c:formatCode>
                <c:ptCount val="2"/>
                <c:pt idx="0">
                  <c:v>1</c:v>
                </c:pt>
                <c:pt idx="1">
                  <c:v>1</c:v>
                </c:pt>
              </c:numCache>
            </c:numRef>
          </c:val>
          <c:smooth val="0"/>
          <c:extLst>
            <c:ext xmlns:c16="http://schemas.microsoft.com/office/drawing/2014/chart" uri="{C3380CC4-5D6E-409C-BE32-E72D297353CC}">
              <c16:uniqueId val="{00000001-806C-444F-A112-6A5B8E8BE306}"/>
            </c:ext>
          </c:extLst>
        </c:ser>
        <c:ser>
          <c:idx val="1"/>
          <c:order val="1"/>
          <c:tx>
            <c:strRef>
              <c:f>Report_Data_2baseline!$P$4</c:f>
              <c:strCache>
                <c:ptCount val="1"/>
                <c:pt idx="0">
                  <c:v>2. Organisational Skills</c:v>
                </c:pt>
              </c:strCache>
            </c:strRef>
          </c:tx>
          <c:spPr>
            <a:ln w="28575" cap="rnd">
              <a:solidFill>
                <a:schemeClr val="accent2"/>
              </a:solidFill>
              <a:round/>
            </a:ln>
            <a:effectLst/>
          </c:spPr>
          <c:marker>
            <c:symbol val="none"/>
          </c:marker>
          <c:dLbls>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Report_Data_2baseline!$Q$4:$R$4</c:f>
              <c:numCache>
                <c:formatCode>General</c:formatCode>
                <c:ptCount val="2"/>
                <c:pt idx="0">
                  <c:v>2</c:v>
                </c:pt>
                <c:pt idx="1">
                  <c:v>2</c:v>
                </c:pt>
              </c:numCache>
            </c:numRef>
          </c:val>
          <c:smooth val="0"/>
          <c:extLst>
            <c:ext xmlns:c16="http://schemas.microsoft.com/office/drawing/2014/chart" uri="{C3380CC4-5D6E-409C-BE32-E72D297353CC}">
              <c16:uniqueId val="{00000003-806C-444F-A112-6A5B8E8BE306}"/>
            </c:ext>
          </c:extLst>
        </c:ser>
        <c:ser>
          <c:idx val="2"/>
          <c:order val="2"/>
          <c:tx>
            <c:strRef>
              <c:f>Report_Data_2baseline!$P$5</c:f>
              <c:strCache>
                <c:ptCount val="1"/>
                <c:pt idx="0">
                  <c:v>3. Detail-Orientated</c:v>
                </c:pt>
              </c:strCache>
            </c:strRef>
          </c:tx>
          <c:spPr>
            <a:ln w="28575" cap="rnd">
              <a:solidFill>
                <a:schemeClr val="accent3"/>
              </a:solidFill>
              <a:round/>
            </a:ln>
            <a:effectLst/>
          </c:spPr>
          <c:marker>
            <c:symbol val="none"/>
          </c:marker>
          <c:dLbls>
            <c:dLbl>
              <c:idx val="0"/>
              <c:tx>
                <c:rich>
                  <a:bodyPr/>
                  <a:lstStyle/>
                  <a:p>
                    <a:r>
                      <a:rPr lang="en-US"/>
                      <a:t>4. Detail-Orientated</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806C-444F-A112-6A5B8E8BE306}"/>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Report_Data_2baseline!$Q$5:$R$5</c:f>
              <c:numCache>
                <c:formatCode>General</c:formatCode>
                <c:ptCount val="2"/>
                <c:pt idx="0">
                  <c:v>4</c:v>
                </c:pt>
                <c:pt idx="1">
                  <c:v>3</c:v>
                </c:pt>
              </c:numCache>
            </c:numRef>
          </c:val>
          <c:smooth val="0"/>
          <c:extLst>
            <c:ext xmlns:c16="http://schemas.microsoft.com/office/drawing/2014/chart" uri="{C3380CC4-5D6E-409C-BE32-E72D297353CC}">
              <c16:uniqueId val="{00000006-806C-444F-A112-6A5B8E8BE306}"/>
            </c:ext>
          </c:extLst>
        </c:ser>
        <c:ser>
          <c:idx val="3"/>
          <c:order val="3"/>
          <c:tx>
            <c:strRef>
              <c:f>Report_Data_2baseline!$P$6</c:f>
              <c:strCache>
                <c:ptCount val="1"/>
                <c:pt idx="0">
                  <c:v>4. Microsoft Excel</c:v>
                </c:pt>
              </c:strCache>
            </c:strRef>
          </c:tx>
          <c:spPr>
            <a:ln w="28575" cap="rnd">
              <a:solidFill>
                <a:schemeClr val="accent4"/>
              </a:solidFill>
              <a:round/>
            </a:ln>
            <a:effectLst/>
          </c:spPr>
          <c:marker>
            <c:symbol val="none"/>
          </c:marker>
          <c:dLbls>
            <c:dLbl>
              <c:idx val="0"/>
              <c:tx>
                <c:rich>
                  <a:bodyPr/>
                  <a:lstStyle/>
                  <a:p>
                    <a:r>
                      <a:rPr lang="en-US"/>
                      <a:t>5. Microsoft Excel</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806C-444F-A112-6A5B8E8BE306}"/>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Report_Data_2baseline!$Q$6:$R$6</c:f>
              <c:numCache>
                <c:formatCode>General</c:formatCode>
                <c:ptCount val="2"/>
                <c:pt idx="0">
                  <c:v>5</c:v>
                </c:pt>
                <c:pt idx="1">
                  <c:v>4</c:v>
                </c:pt>
              </c:numCache>
            </c:numRef>
          </c:val>
          <c:smooth val="0"/>
          <c:extLst>
            <c:ext xmlns:c16="http://schemas.microsoft.com/office/drawing/2014/chart" uri="{C3380CC4-5D6E-409C-BE32-E72D297353CC}">
              <c16:uniqueId val="{00000009-806C-444F-A112-6A5B8E8BE306}"/>
            </c:ext>
          </c:extLst>
        </c:ser>
        <c:ser>
          <c:idx val="4"/>
          <c:order val="4"/>
          <c:tx>
            <c:strRef>
              <c:f>Report_Data_2baseline!$P$7</c:f>
              <c:strCache>
                <c:ptCount val="1"/>
                <c:pt idx="0">
                  <c:v>5. Planning</c:v>
                </c:pt>
              </c:strCache>
            </c:strRef>
          </c:tx>
          <c:spPr>
            <a:ln w="28575" cap="rnd">
              <a:solidFill>
                <a:schemeClr val="accent5"/>
              </a:solidFill>
              <a:round/>
            </a:ln>
            <a:effectLst/>
          </c:spPr>
          <c:marker>
            <c:symbol val="none"/>
          </c:marker>
          <c:dLbls>
            <c:dLbl>
              <c:idx val="0"/>
              <c:tx>
                <c:rich>
                  <a:bodyPr/>
                  <a:lstStyle/>
                  <a:p>
                    <a:r>
                      <a:rPr lang="en-US"/>
                      <a:t>3. Planning</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806C-444F-A112-6A5B8E8BE306}"/>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Report_Data_2baseline!$Q$7:$R$7</c:f>
              <c:numCache>
                <c:formatCode>General</c:formatCode>
                <c:ptCount val="2"/>
                <c:pt idx="0">
                  <c:v>3</c:v>
                </c:pt>
                <c:pt idx="1">
                  <c:v>5</c:v>
                </c:pt>
              </c:numCache>
            </c:numRef>
          </c:val>
          <c:smooth val="0"/>
          <c:extLst>
            <c:ext xmlns:c16="http://schemas.microsoft.com/office/drawing/2014/chart" uri="{C3380CC4-5D6E-409C-BE32-E72D297353CC}">
              <c16:uniqueId val="{0000000C-806C-444F-A112-6A5B8E8BE306}"/>
            </c:ext>
          </c:extLst>
        </c:ser>
        <c:ser>
          <c:idx val="5"/>
          <c:order val="5"/>
          <c:tx>
            <c:strRef>
              <c:f>Report_Data_2baseline!$P$8</c:f>
              <c:strCache>
                <c:ptCount val="1"/>
                <c:pt idx="0">
                  <c:v>6. Problem Solving</c:v>
                </c:pt>
              </c:strCache>
            </c:strRef>
          </c:tx>
          <c:spPr>
            <a:ln w="28575" cap="rnd">
              <a:solidFill>
                <a:schemeClr val="accent6"/>
              </a:solidFill>
              <a:round/>
            </a:ln>
            <a:effectLst/>
          </c:spPr>
          <c:marker>
            <c:symbol val="none"/>
          </c:marker>
          <c:dLbls>
            <c:dLbl>
              <c:idx val="0"/>
              <c:tx>
                <c:rich>
                  <a:bodyPr/>
                  <a:lstStyle/>
                  <a:p>
                    <a:r>
                      <a:rPr lang="en-US"/>
                      <a:t>7. Problem Solving</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806C-444F-A112-6A5B8E8BE306}"/>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Report_Data_2baseline!$Q$8:$R$8</c:f>
              <c:numCache>
                <c:formatCode>General</c:formatCode>
                <c:ptCount val="2"/>
                <c:pt idx="0">
                  <c:v>7</c:v>
                </c:pt>
                <c:pt idx="1">
                  <c:v>6</c:v>
                </c:pt>
              </c:numCache>
            </c:numRef>
          </c:val>
          <c:smooth val="0"/>
          <c:extLst>
            <c:ext xmlns:c16="http://schemas.microsoft.com/office/drawing/2014/chart" uri="{C3380CC4-5D6E-409C-BE32-E72D297353CC}">
              <c16:uniqueId val="{0000000F-806C-444F-A112-6A5B8E8BE306}"/>
            </c:ext>
          </c:extLst>
        </c:ser>
        <c:ser>
          <c:idx val="6"/>
          <c:order val="6"/>
          <c:tx>
            <c:strRef>
              <c:f>Report_Data_2baseline!$P$9</c:f>
              <c:strCache>
                <c:ptCount val="1"/>
                <c:pt idx="0">
                  <c:v>7. Microsoft Office</c:v>
                </c:pt>
              </c:strCache>
            </c:strRef>
          </c:tx>
          <c:spPr>
            <a:ln w="28575" cap="rnd">
              <a:solidFill>
                <a:schemeClr val="accent1">
                  <a:lumMod val="60000"/>
                </a:schemeClr>
              </a:solidFill>
              <a:round/>
            </a:ln>
            <a:effectLst/>
          </c:spPr>
          <c:marker>
            <c:symbol val="none"/>
          </c:marker>
          <c:dLbls>
            <c:dLbl>
              <c:idx val="0"/>
              <c:tx>
                <c:rich>
                  <a:bodyPr/>
                  <a:lstStyle/>
                  <a:p>
                    <a:r>
                      <a:rPr lang="en-US"/>
                      <a:t>11. Microsoft Office</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0-806C-444F-A112-6A5B8E8BE306}"/>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Report_Data_2baseline!$Q$9:$R$9</c:f>
              <c:numCache>
                <c:formatCode>General</c:formatCode>
                <c:ptCount val="2"/>
                <c:pt idx="0">
                  <c:v>11</c:v>
                </c:pt>
                <c:pt idx="1">
                  <c:v>7</c:v>
                </c:pt>
              </c:numCache>
            </c:numRef>
          </c:val>
          <c:smooth val="0"/>
          <c:extLst>
            <c:ext xmlns:c16="http://schemas.microsoft.com/office/drawing/2014/chart" uri="{C3380CC4-5D6E-409C-BE32-E72D297353CC}">
              <c16:uniqueId val="{00000012-806C-444F-A112-6A5B8E8BE306}"/>
            </c:ext>
          </c:extLst>
        </c:ser>
        <c:ser>
          <c:idx val="7"/>
          <c:order val="7"/>
          <c:tx>
            <c:strRef>
              <c:f>Report_Data_2baseline!$P$10</c:f>
              <c:strCache>
                <c:ptCount val="1"/>
                <c:pt idx="0">
                  <c:v>8. Building Effective Relationships</c:v>
                </c:pt>
              </c:strCache>
            </c:strRef>
          </c:tx>
          <c:spPr>
            <a:ln w="28575" cap="rnd">
              <a:solidFill>
                <a:schemeClr val="accent2">
                  <a:lumMod val="60000"/>
                </a:schemeClr>
              </a:solidFill>
              <a:round/>
            </a:ln>
            <a:effectLst/>
          </c:spPr>
          <c:marker>
            <c:symbol val="none"/>
          </c:marker>
          <c:dLbls>
            <c:dLbl>
              <c:idx val="0"/>
              <c:tx>
                <c:rich>
                  <a:bodyPr/>
                  <a:lstStyle/>
                  <a:p>
                    <a:r>
                      <a:rPr lang="en-US"/>
                      <a:t>12. Building Effective Relationships</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3-806C-444F-A112-6A5B8E8BE306}"/>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Report_Data_2baseline!$Q$10:$R$10</c:f>
              <c:numCache>
                <c:formatCode>General</c:formatCode>
                <c:ptCount val="2"/>
                <c:pt idx="0">
                  <c:v>12</c:v>
                </c:pt>
                <c:pt idx="1">
                  <c:v>8</c:v>
                </c:pt>
              </c:numCache>
            </c:numRef>
          </c:val>
          <c:smooth val="0"/>
          <c:extLst>
            <c:ext xmlns:c16="http://schemas.microsoft.com/office/drawing/2014/chart" uri="{C3380CC4-5D6E-409C-BE32-E72D297353CC}">
              <c16:uniqueId val="{00000015-806C-444F-A112-6A5B8E8BE306}"/>
            </c:ext>
          </c:extLst>
        </c:ser>
        <c:ser>
          <c:idx val="8"/>
          <c:order val="8"/>
          <c:tx>
            <c:strRef>
              <c:f>Report_Data_2baseline!$P$11</c:f>
              <c:strCache>
                <c:ptCount val="1"/>
                <c:pt idx="0">
                  <c:v>9. Writing</c:v>
                </c:pt>
              </c:strCache>
            </c:strRef>
          </c:tx>
          <c:spPr>
            <a:ln w="28575" cap="rnd">
              <a:solidFill>
                <a:schemeClr val="accent3">
                  <a:lumMod val="60000"/>
                </a:schemeClr>
              </a:solidFill>
              <a:round/>
            </a:ln>
            <a:effectLst/>
          </c:spPr>
          <c:marker>
            <c:symbol val="none"/>
          </c:marker>
          <c:dLbls>
            <c:dLbl>
              <c:idx val="0"/>
              <c:tx>
                <c:rich>
                  <a:bodyPr/>
                  <a:lstStyle/>
                  <a:p>
                    <a:r>
                      <a:rPr lang="en-US"/>
                      <a:t>8. Writing</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6-806C-444F-A112-6A5B8E8BE306}"/>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7-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Report_Data_2baseline!$Q$11:$R$11</c:f>
              <c:numCache>
                <c:formatCode>General</c:formatCode>
                <c:ptCount val="2"/>
                <c:pt idx="0">
                  <c:v>8</c:v>
                </c:pt>
                <c:pt idx="1">
                  <c:v>9</c:v>
                </c:pt>
              </c:numCache>
            </c:numRef>
          </c:val>
          <c:smooth val="0"/>
          <c:extLst>
            <c:ext xmlns:c16="http://schemas.microsoft.com/office/drawing/2014/chart" uri="{C3380CC4-5D6E-409C-BE32-E72D297353CC}">
              <c16:uniqueId val="{00000018-806C-444F-A112-6A5B8E8BE306}"/>
            </c:ext>
          </c:extLst>
        </c:ser>
        <c:ser>
          <c:idx val="9"/>
          <c:order val="9"/>
          <c:tx>
            <c:strRef>
              <c:f>Report_Data_2baseline!$P$12</c:f>
              <c:strCache>
                <c:ptCount val="1"/>
                <c:pt idx="0">
                  <c:v>10. English</c:v>
                </c:pt>
              </c:strCache>
            </c:strRef>
          </c:tx>
          <c:spPr>
            <a:ln w="28575" cap="rnd">
              <a:solidFill>
                <a:schemeClr val="accent4">
                  <a:lumMod val="60000"/>
                </a:schemeClr>
              </a:solidFill>
              <a:round/>
            </a:ln>
            <a:effectLst/>
          </c:spPr>
          <c:marker>
            <c:symbol val="none"/>
          </c:marker>
          <c:dLbls>
            <c:dLbl>
              <c:idx val="0"/>
              <c:tx>
                <c:rich>
                  <a:bodyPr/>
                  <a:lstStyle/>
                  <a:p>
                    <a:r>
                      <a:rPr lang="en-US"/>
                      <a:t>9. English</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9-806C-444F-A112-6A5B8E8BE306}"/>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Report_Data_2baseline!$Q$12:$R$12</c:f>
              <c:numCache>
                <c:formatCode>General</c:formatCode>
                <c:ptCount val="2"/>
                <c:pt idx="0">
                  <c:v>9</c:v>
                </c:pt>
                <c:pt idx="1">
                  <c:v>10</c:v>
                </c:pt>
              </c:numCache>
            </c:numRef>
          </c:val>
          <c:smooth val="0"/>
          <c:extLst>
            <c:ext xmlns:c16="http://schemas.microsoft.com/office/drawing/2014/chart" uri="{C3380CC4-5D6E-409C-BE32-E72D297353CC}">
              <c16:uniqueId val="{0000001B-806C-444F-A112-6A5B8E8BE306}"/>
            </c:ext>
          </c:extLst>
        </c:ser>
        <c:ser>
          <c:idx val="10"/>
          <c:order val="10"/>
          <c:tx>
            <c:strRef>
              <c:f>Report_Data_2baseline!$P$13</c:f>
              <c:strCache>
                <c:ptCount val="1"/>
                <c:pt idx="0">
                  <c:v>11. Creativity</c:v>
                </c:pt>
              </c:strCache>
            </c:strRef>
          </c:tx>
          <c:spPr>
            <a:ln w="28575" cap="rnd">
              <a:solidFill>
                <a:schemeClr val="accent5">
                  <a:lumMod val="60000"/>
                </a:schemeClr>
              </a:solidFill>
              <a:round/>
            </a:ln>
            <a:effectLst/>
          </c:spPr>
          <c:marker>
            <c:symbol val="none"/>
          </c:marker>
          <c:dLbls>
            <c:dLbl>
              <c:idx val="0"/>
              <c:tx>
                <c:rich>
                  <a:bodyPr/>
                  <a:lstStyle/>
                  <a:p>
                    <a:r>
                      <a:rPr lang="en-US"/>
                      <a:t>6. Creativity</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C-806C-444F-A112-6A5B8E8BE306}"/>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D-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Report_Data_2baseline!$Q$13:$R$13</c:f>
              <c:numCache>
                <c:formatCode>General</c:formatCode>
                <c:ptCount val="2"/>
                <c:pt idx="0">
                  <c:v>6</c:v>
                </c:pt>
                <c:pt idx="1">
                  <c:v>11</c:v>
                </c:pt>
              </c:numCache>
            </c:numRef>
          </c:val>
          <c:smooth val="0"/>
          <c:extLst>
            <c:ext xmlns:c16="http://schemas.microsoft.com/office/drawing/2014/chart" uri="{C3380CC4-5D6E-409C-BE32-E72D297353CC}">
              <c16:uniqueId val="{0000001E-806C-444F-A112-6A5B8E8BE306}"/>
            </c:ext>
          </c:extLst>
        </c:ser>
        <c:ser>
          <c:idx val="11"/>
          <c:order val="11"/>
          <c:tx>
            <c:strRef>
              <c:f>Report_Data_2baseline!$P$14</c:f>
              <c:strCache>
                <c:ptCount val="1"/>
                <c:pt idx="0">
                  <c:v>12. Leadership</c:v>
                </c:pt>
              </c:strCache>
            </c:strRef>
          </c:tx>
          <c:spPr>
            <a:ln w="28575" cap="rnd">
              <a:solidFill>
                <a:schemeClr val="accent6">
                  <a:lumMod val="60000"/>
                </a:schemeClr>
              </a:solidFill>
              <a:round/>
            </a:ln>
            <a:effectLst/>
          </c:spPr>
          <c:marker>
            <c:symbol val="none"/>
          </c:marker>
          <c:dLbls>
            <c:dLbl>
              <c:idx val="0"/>
              <c:tx>
                <c:rich>
                  <a:bodyPr/>
                  <a:lstStyle/>
                  <a:p>
                    <a:r>
                      <a:rPr lang="en-US"/>
                      <a:t>10. Leadership</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F-806C-444F-A112-6A5B8E8BE306}"/>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20-806C-444F-A112-6A5B8E8BE3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Report_Data_2baseline!$Q$14:$R$14</c:f>
              <c:numCache>
                <c:formatCode>General</c:formatCode>
                <c:ptCount val="2"/>
                <c:pt idx="0">
                  <c:v>10</c:v>
                </c:pt>
                <c:pt idx="1">
                  <c:v>12</c:v>
                </c:pt>
              </c:numCache>
            </c:numRef>
          </c:val>
          <c:smooth val="0"/>
          <c:extLst>
            <c:ext xmlns:c16="http://schemas.microsoft.com/office/drawing/2014/chart" uri="{C3380CC4-5D6E-409C-BE32-E72D297353CC}">
              <c16:uniqueId val="{00000021-806C-444F-A112-6A5B8E8BE306}"/>
            </c:ext>
          </c:extLst>
        </c:ser>
        <c:dLbls>
          <c:dLblPos val="l"/>
          <c:showLegendKey val="0"/>
          <c:showVal val="1"/>
          <c:showCatName val="0"/>
          <c:showSerName val="0"/>
          <c:showPercent val="0"/>
          <c:showBubbleSize val="0"/>
        </c:dLbls>
        <c:smooth val="0"/>
        <c:axId val="667061376"/>
        <c:axId val="667063672"/>
      </c:lineChart>
      <c:catAx>
        <c:axId val="667061376"/>
        <c:scaling>
          <c:orientation val="minMax"/>
        </c:scaling>
        <c:delete val="1"/>
        <c:axPos val="t"/>
        <c:numFmt formatCode="General" sourceLinked="1"/>
        <c:majorTickMark val="out"/>
        <c:minorTickMark val="none"/>
        <c:tickLblPos val="nextTo"/>
        <c:crossAx val="667063672"/>
        <c:crosses val="autoZero"/>
        <c:auto val="1"/>
        <c:lblAlgn val="ctr"/>
        <c:lblOffset val="100"/>
        <c:noMultiLvlLbl val="0"/>
      </c:catAx>
      <c:valAx>
        <c:axId val="667063672"/>
        <c:scaling>
          <c:orientation val="maxMin"/>
        </c:scaling>
        <c:delete val="1"/>
        <c:axPos val="l"/>
        <c:numFmt formatCode="General" sourceLinked="1"/>
        <c:majorTickMark val="out"/>
        <c:minorTickMark val="none"/>
        <c:tickLblPos val="nextTo"/>
        <c:crossAx val="6670613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Report_Data_2specialised!$S$6</c:f>
              <c:strCache>
                <c:ptCount val="1"/>
                <c:pt idx="0">
                  <c:v>15. Staff Management</c:v>
                </c:pt>
              </c:strCache>
            </c:strRef>
          </c:tx>
          <c:spPr>
            <a:ln w="28575" cap="rnd">
              <a:solidFill>
                <a:schemeClr val="accent1"/>
              </a:solidFill>
              <a:round/>
            </a:ln>
            <a:effectLst/>
          </c:spPr>
          <c:marker>
            <c:symbol val="none"/>
          </c:marker>
          <c:dLbls>
            <c:dLbl>
              <c:idx val="0"/>
              <c:tx>
                <c:rich>
                  <a:bodyPr/>
                  <a:lstStyle/>
                  <a:p>
                    <a:r>
                      <a:rPr lang="en-US"/>
                      <a:t>9. Staff Management</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6C55-4AEF-BE43-DC4F8DFD539D}"/>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1-6C55-4AEF-BE43-DC4F8DFD539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Report_Data_2specialised!$T$6:$U$6</c:f>
              <c:numCache>
                <c:formatCode>General</c:formatCode>
                <c:ptCount val="2"/>
                <c:pt idx="0">
                  <c:v>9</c:v>
                </c:pt>
                <c:pt idx="1">
                  <c:v>15</c:v>
                </c:pt>
              </c:numCache>
            </c:numRef>
          </c:val>
          <c:smooth val="0"/>
          <c:extLst>
            <c:ext xmlns:c16="http://schemas.microsoft.com/office/drawing/2014/chart" uri="{C3380CC4-5D6E-409C-BE32-E72D297353CC}">
              <c16:uniqueId val="{00000002-6C55-4AEF-BE43-DC4F8DFD539D}"/>
            </c:ext>
          </c:extLst>
        </c:ser>
        <c:ser>
          <c:idx val="1"/>
          <c:order val="1"/>
          <c:tx>
            <c:strRef>
              <c:f>Report_Data_2specialised!$S$7</c:f>
              <c:strCache>
                <c:ptCount val="1"/>
                <c:pt idx="0">
                  <c:v>10. Customer Contact</c:v>
                </c:pt>
              </c:strCache>
            </c:strRef>
          </c:tx>
          <c:spPr>
            <a:ln w="28575" cap="rnd">
              <a:solidFill>
                <a:schemeClr val="accent2"/>
              </a:solidFill>
              <a:round/>
            </a:ln>
            <a:effectLst/>
          </c:spPr>
          <c:marker>
            <c:symbol val="none"/>
          </c:marker>
          <c:dLbls>
            <c:dLbl>
              <c:idx val="0"/>
              <c:tx>
                <c:rich>
                  <a:bodyPr/>
                  <a:lstStyle/>
                  <a:p>
                    <a:r>
                      <a:rPr lang="en-US"/>
                      <a:t>12. Customer Contact</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6C55-4AEF-BE43-DC4F8DFD539D}"/>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6C55-4AEF-BE43-DC4F8DFD539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Report_Data_2specialised!$T$7:$U$7</c:f>
              <c:numCache>
                <c:formatCode>General</c:formatCode>
                <c:ptCount val="2"/>
                <c:pt idx="0">
                  <c:v>12</c:v>
                </c:pt>
                <c:pt idx="1">
                  <c:v>10</c:v>
                </c:pt>
              </c:numCache>
            </c:numRef>
          </c:val>
          <c:smooth val="0"/>
          <c:extLst>
            <c:ext xmlns:c16="http://schemas.microsoft.com/office/drawing/2014/chart" uri="{C3380CC4-5D6E-409C-BE32-E72D297353CC}">
              <c16:uniqueId val="{00000005-6C55-4AEF-BE43-DC4F8DFD539D}"/>
            </c:ext>
          </c:extLst>
        </c:ser>
        <c:ser>
          <c:idx val="2"/>
          <c:order val="2"/>
          <c:tx>
            <c:strRef>
              <c:f>Report_Data_2specialised!$S$8</c:f>
              <c:strCache>
                <c:ptCount val="1"/>
                <c:pt idx="0">
                  <c:v>9. Accounting</c:v>
                </c:pt>
              </c:strCache>
            </c:strRef>
          </c:tx>
          <c:spPr>
            <a:ln w="28575" cap="rnd">
              <a:solidFill>
                <a:schemeClr val="accent3"/>
              </a:solidFill>
              <a:round/>
            </a:ln>
            <a:effectLst/>
          </c:spPr>
          <c:marker>
            <c:symbol val="none"/>
          </c:marker>
          <c:dLbls>
            <c:dLbl>
              <c:idx val="0"/>
              <c:tx>
                <c:rich>
                  <a:bodyPr/>
                  <a:lstStyle/>
                  <a:p>
                    <a:r>
                      <a:rPr lang="en-US"/>
                      <a:t>7. Accounting</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6C55-4AEF-BE43-DC4F8DFD539D}"/>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7-6C55-4AEF-BE43-DC4F8DFD539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Report_Data_2specialised!$T$8:$U$8</c:f>
              <c:numCache>
                <c:formatCode>General</c:formatCode>
                <c:ptCount val="2"/>
                <c:pt idx="0">
                  <c:v>7</c:v>
                </c:pt>
                <c:pt idx="1">
                  <c:v>9</c:v>
                </c:pt>
              </c:numCache>
            </c:numRef>
          </c:val>
          <c:smooth val="0"/>
          <c:extLst>
            <c:ext xmlns:c16="http://schemas.microsoft.com/office/drawing/2014/chart" uri="{C3380CC4-5D6E-409C-BE32-E72D297353CC}">
              <c16:uniqueId val="{00000008-6C55-4AEF-BE43-DC4F8DFD539D}"/>
            </c:ext>
          </c:extLst>
        </c:ser>
        <c:ser>
          <c:idx val="3"/>
          <c:order val="3"/>
          <c:tx>
            <c:strRef>
              <c:f>Report_Data_2specialised!$S$9</c:f>
              <c:strCache>
                <c:ptCount val="1"/>
                <c:pt idx="0">
                  <c:v>8. Cleaning</c:v>
                </c:pt>
              </c:strCache>
            </c:strRef>
          </c:tx>
          <c:spPr>
            <a:ln w="28575" cap="rnd">
              <a:solidFill>
                <a:schemeClr val="accent4"/>
              </a:solidFill>
              <a:round/>
            </a:ln>
            <a:effectLst/>
          </c:spPr>
          <c:marker>
            <c:symbol val="none"/>
          </c:marker>
          <c:dLbls>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6C55-4AEF-BE43-DC4F8DFD539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Report_Data_2specialised!$T$9:$U$9</c:f>
              <c:numCache>
                <c:formatCode>General</c:formatCode>
                <c:ptCount val="2"/>
                <c:pt idx="0">
                  <c:v>8</c:v>
                </c:pt>
                <c:pt idx="1">
                  <c:v>8</c:v>
                </c:pt>
              </c:numCache>
            </c:numRef>
          </c:val>
          <c:smooth val="0"/>
          <c:extLst>
            <c:ext xmlns:c16="http://schemas.microsoft.com/office/drawing/2014/chart" uri="{C3380CC4-5D6E-409C-BE32-E72D297353CC}">
              <c16:uniqueId val="{0000000A-6C55-4AEF-BE43-DC4F8DFD539D}"/>
            </c:ext>
          </c:extLst>
        </c:ser>
        <c:ser>
          <c:idx val="4"/>
          <c:order val="4"/>
          <c:tx>
            <c:strRef>
              <c:f>Report_Data_2specialised!$S$10</c:f>
              <c:strCache>
                <c:ptCount val="1"/>
                <c:pt idx="0">
                  <c:v>7. Key Performance Indicators (KPIs)</c:v>
                </c:pt>
              </c:strCache>
            </c:strRef>
          </c:tx>
          <c:spPr>
            <a:ln w="28575" cap="rnd">
              <a:solidFill>
                <a:schemeClr val="accent5"/>
              </a:solidFill>
              <a:round/>
            </a:ln>
            <a:effectLst/>
          </c:spPr>
          <c:marker>
            <c:symbol val="none"/>
          </c:marker>
          <c:dLbls>
            <c:dLbl>
              <c:idx val="0"/>
              <c:tx>
                <c:rich>
                  <a:bodyPr/>
                  <a:lstStyle/>
                  <a:p>
                    <a:r>
                      <a:rPr lang="en-US"/>
                      <a:t>10. KPIs</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6C55-4AEF-BE43-DC4F8DFD539D}"/>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r>
                      <a:rPr lang="en-US" b="1">
                        <a:solidFill>
                          <a:srgbClr val="00B050"/>
                        </a:solidFill>
                      </a:rPr>
                      <a:t>7. KPIs</a:t>
                    </a: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6C55-4AEF-BE43-DC4F8DFD539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Report_Data_2specialised!$T$10:$U$10</c:f>
              <c:numCache>
                <c:formatCode>General</c:formatCode>
                <c:ptCount val="2"/>
                <c:pt idx="0">
                  <c:v>10</c:v>
                </c:pt>
                <c:pt idx="1">
                  <c:v>7</c:v>
                </c:pt>
              </c:numCache>
            </c:numRef>
          </c:val>
          <c:smooth val="0"/>
          <c:extLst>
            <c:ext xmlns:c16="http://schemas.microsoft.com/office/drawing/2014/chart" uri="{C3380CC4-5D6E-409C-BE32-E72D297353CC}">
              <c16:uniqueId val="{0000000D-6C55-4AEF-BE43-DC4F8DFD539D}"/>
            </c:ext>
          </c:extLst>
        </c:ser>
        <c:ser>
          <c:idx val="5"/>
          <c:order val="5"/>
          <c:tx>
            <c:strRef>
              <c:f>Report_Data_2specialised!$S$11</c:f>
              <c:strCache>
                <c:ptCount val="1"/>
                <c:pt idx="0">
                  <c:v>6. Teaching</c:v>
                </c:pt>
              </c:strCache>
            </c:strRef>
          </c:tx>
          <c:spPr>
            <a:ln w="28575" cap="rnd">
              <a:solidFill>
                <a:schemeClr val="accent6"/>
              </a:solidFill>
              <a:round/>
            </a:ln>
            <a:effectLst/>
          </c:spPr>
          <c:marker>
            <c:symbol val="none"/>
          </c:marker>
          <c:dLbls>
            <c:dLbl>
              <c:idx val="0"/>
              <c:tx>
                <c:rich>
                  <a:bodyPr/>
                  <a:lstStyle/>
                  <a:p>
                    <a:r>
                      <a:rPr lang="en-US"/>
                      <a:t>3. Teaching</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6C55-4AEF-BE43-DC4F8DFD539D}"/>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6C55-4AEF-BE43-DC4F8DFD539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Report_Data_2specialised!$T$11:$U$11</c:f>
              <c:numCache>
                <c:formatCode>General</c:formatCode>
                <c:ptCount val="2"/>
                <c:pt idx="0">
                  <c:v>3</c:v>
                </c:pt>
                <c:pt idx="1">
                  <c:v>6</c:v>
                </c:pt>
              </c:numCache>
            </c:numRef>
          </c:val>
          <c:smooth val="0"/>
          <c:extLst>
            <c:ext xmlns:c16="http://schemas.microsoft.com/office/drawing/2014/chart" uri="{C3380CC4-5D6E-409C-BE32-E72D297353CC}">
              <c16:uniqueId val="{00000010-6C55-4AEF-BE43-DC4F8DFD539D}"/>
            </c:ext>
          </c:extLst>
        </c:ser>
        <c:ser>
          <c:idx val="6"/>
          <c:order val="6"/>
          <c:tx>
            <c:strRef>
              <c:f>Report_Data_2specialised!$S$12</c:f>
              <c:strCache>
                <c:ptCount val="1"/>
                <c:pt idx="0">
                  <c:v>5. Project Management</c:v>
                </c:pt>
              </c:strCache>
            </c:strRef>
          </c:tx>
          <c:spPr>
            <a:ln w="28575" cap="rnd">
              <a:solidFill>
                <a:schemeClr val="accent1">
                  <a:lumMod val="60000"/>
                </a:schemeClr>
              </a:solidFill>
              <a:round/>
            </a:ln>
            <a:effectLst/>
          </c:spPr>
          <c:marker>
            <c:symbol val="none"/>
          </c:marker>
          <c:dLbls>
            <c:dLbl>
              <c:idx val="0"/>
              <c:tx>
                <c:rich>
                  <a:bodyPr/>
                  <a:lstStyle/>
                  <a:p>
                    <a:r>
                      <a:rPr lang="en-US"/>
                      <a:t>6. Project Management</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1-6C55-4AEF-BE43-DC4F8DFD539D}"/>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6C55-4AEF-BE43-DC4F8DFD539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Report_Data_2specialised!$T$12:$U$12</c:f>
              <c:numCache>
                <c:formatCode>General</c:formatCode>
                <c:ptCount val="2"/>
                <c:pt idx="0">
                  <c:v>6</c:v>
                </c:pt>
                <c:pt idx="1">
                  <c:v>5</c:v>
                </c:pt>
              </c:numCache>
            </c:numRef>
          </c:val>
          <c:smooth val="0"/>
          <c:extLst>
            <c:ext xmlns:c16="http://schemas.microsoft.com/office/drawing/2014/chart" uri="{C3380CC4-5D6E-409C-BE32-E72D297353CC}">
              <c16:uniqueId val="{00000013-6C55-4AEF-BE43-DC4F8DFD539D}"/>
            </c:ext>
          </c:extLst>
        </c:ser>
        <c:ser>
          <c:idx val="7"/>
          <c:order val="7"/>
          <c:tx>
            <c:strRef>
              <c:f>Report_Data_2specialised!$S$13</c:f>
              <c:strCache>
                <c:ptCount val="1"/>
                <c:pt idx="0">
                  <c:v>4. Budgeting</c:v>
                </c:pt>
              </c:strCache>
            </c:strRef>
          </c:tx>
          <c:spPr>
            <a:ln w="28575" cap="rnd">
              <a:solidFill>
                <a:schemeClr val="accent2">
                  <a:lumMod val="60000"/>
                </a:schemeClr>
              </a:solidFill>
              <a:round/>
            </a:ln>
            <a:effectLst/>
          </c:spPr>
          <c:marker>
            <c:symbol val="none"/>
          </c:marker>
          <c:dLbls>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6C55-4AEF-BE43-DC4F8DFD539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Report_Data_2specialised!$T$13:$U$13</c:f>
              <c:numCache>
                <c:formatCode>General</c:formatCode>
                <c:ptCount val="2"/>
                <c:pt idx="0">
                  <c:v>4</c:v>
                </c:pt>
                <c:pt idx="1">
                  <c:v>4</c:v>
                </c:pt>
              </c:numCache>
            </c:numRef>
          </c:val>
          <c:smooth val="0"/>
          <c:extLst>
            <c:ext xmlns:c16="http://schemas.microsoft.com/office/drawing/2014/chart" uri="{C3380CC4-5D6E-409C-BE32-E72D297353CC}">
              <c16:uniqueId val="{00000015-6C55-4AEF-BE43-DC4F8DFD539D}"/>
            </c:ext>
          </c:extLst>
        </c:ser>
        <c:ser>
          <c:idx val="8"/>
          <c:order val="8"/>
          <c:tx>
            <c:strRef>
              <c:f>Report_Data_2specialised!$S$14</c:f>
              <c:strCache>
                <c:ptCount val="1"/>
                <c:pt idx="0">
                  <c:v>3. Sales</c:v>
                </c:pt>
              </c:strCache>
            </c:strRef>
          </c:tx>
          <c:spPr>
            <a:ln w="28575" cap="rnd">
              <a:solidFill>
                <a:schemeClr val="accent3">
                  <a:lumMod val="60000"/>
                </a:schemeClr>
              </a:solidFill>
              <a:round/>
            </a:ln>
            <a:effectLst/>
          </c:spPr>
          <c:marker>
            <c:symbol val="none"/>
          </c:marker>
          <c:dLbls>
            <c:dLbl>
              <c:idx val="0"/>
              <c:tx>
                <c:rich>
                  <a:bodyPr/>
                  <a:lstStyle/>
                  <a:p>
                    <a:r>
                      <a:rPr lang="en-US"/>
                      <a:t>5. Sales</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6-6C55-4AEF-BE43-DC4F8DFD539D}"/>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7-6C55-4AEF-BE43-DC4F8DFD539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Report_Data_2specialised!$T$14:$U$14</c:f>
              <c:numCache>
                <c:formatCode>General</c:formatCode>
                <c:ptCount val="2"/>
                <c:pt idx="0">
                  <c:v>5</c:v>
                </c:pt>
                <c:pt idx="1">
                  <c:v>3</c:v>
                </c:pt>
              </c:numCache>
            </c:numRef>
          </c:val>
          <c:smooth val="0"/>
          <c:extLst>
            <c:ext xmlns:c16="http://schemas.microsoft.com/office/drawing/2014/chart" uri="{C3380CC4-5D6E-409C-BE32-E72D297353CC}">
              <c16:uniqueId val="{00000018-6C55-4AEF-BE43-DC4F8DFD539D}"/>
            </c:ext>
          </c:extLst>
        </c:ser>
        <c:ser>
          <c:idx val="9"/>
          <c:order val="9"/>
          <c:tx>
            <c:strRef>
              <c:f>Report_Data_2specialised!$S$15</c:f>
              <c:strCache>
                <c:ptCount val="1"/>
                <c:pt idx="0">
                  <c:v>2. Customer Service</c:v>
                </c:pt>
              </c:strCache>
            </c:strRef>
          </c:tx>
          <c:spPr>
            <a:ln w="28575" cap="rnd">
              <a:solidFill>
                <a:schemeClr val="accent4">
                  <a:lumMod val="60000"/>
                </a:schemeClr>
              </a:solidFill>
              <a:round/>
            </a:ln>
            <a:effectLst/>
          </c:spPr>
          <c:marker>
            <c:symbol val="none"/>
          </c:marker>
          <c:dLbls>
            <c:dLbl>
              <c:idx val="0"/>
              <c:tx>
                <c:rich>
                  <a:bodyPr/>
                  <a:lstStyle/>
                  <a:p>
                    <a:r>
                      <a:rPr lang="en-US"/>
                      <a:t>1. Customer Service</a:t>
                    </a:r>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9-6C55-4AEF-BE43-DC4F8DFD539D}"/>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6C55-4AEF-BE43-DC4F8DFD539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Report_Data_2specialised!$T$15:$U$15</c:f>
              <c:numCache>
                <c:formatCode>General</c:formatCode>
                <c:ptCount val="2"/>
                <c:pt idx="0">
                  <c:v>1</c:v>
                </c:pt>
                <c:pt idx="1">
                  <c:v>2</c:v>
                </c:pt>
              </c:numCache>
            </c:numRef>
          </c:val>
          <c:smooth val="0"/>
          <c:extLst>
            <c:ext xmlns:c16="http://schemas.microsoft.com/office/drawing/2014/chart" uri="{C3380CC4-5D6E-409C-BE32-E72D297353CC}">
              <c16:uniqueId val="{0000001B-6C55-4AEF-BE43-DC4F8DFD539D}"/>
            </c:ext>
          </c:extLst>
        </c:ser>
        <c:ser>
          <c:idx val="10"/>
          <c:order val="10"/>
          <c:tx>
            <c:strRef>
              <c:f>Report_Data_2specialised!$S$16</c:f>
              <c:strCache>
                <c:ptCount val="1"/>
                <c:pt idx="0">
                  <c:v>1. Teamwork / Collaboration</c:v>
                </c:pt>
              </c:strCache>
            </c:strRef>
          </c:tx>
          <c:spPr>
            <a:ln w="28575" cap="rnd">
              <a:solidFill>
                <a:schemeClr val="accent5">
                  <a:lumMod val="60000"/>
                </a:schemeClr>
              </a:solidFill>
              <a:round/>
            </a:ln>
            <a:effectLst/>
          </c:spPr>
          <c:marker>
            <c:symbol val="none"/>
          </c:marker>
          <c:dLbls>
            <c:dLbl>
              <c:idx val="0"/>
              <c:tx>
                <c:rich>
                  <a:bodyPr/>
                  <a:lstStyle/>
                  <a:p>
                    <a:r>
                      <a:rPr lang="en-US"/>
                      <a:t>2. Teamwork</a:t>
                    </a:r>
                    <a:r>
                      <a:rPr lang="en-US" baseline="0"/>
                      <a:t> / Collaboration</a:t>
                    </a:r>
                    <a:endParaRPr lang="en-US"/>
                  </a:p>
                </c:rich>
              </c:tx>
              <c:dLblPos val="l"/>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C-6C55-4AEF-BE43-DC4F8DFD539D}"/>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D-6C55-4AEF-BE43-DC4F8DFD539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Report_Data_2specialised!$T$16:$U$16</c:f>
              <c:numCache>
                <c:formatCode>General</c:formatCode>
                <c:ptCount val="2"/>
                <c:pt idx="0">
                  <c:v>2</c:v>
                </c:pt>
                <c:pt idx="1">
                  <c:v>1</c:v>
                </c:pt>
              </c:numCache>
            </c:numRef>
          </c:val>
          <c:smooth val="0"/>
          <c:extLst>
            <c:ext xmlns:c16="http://schemas.microsoft.com/office/drawing/2014/chart" uri="{C3380CC4-5D6E-409C-BE32-E72D297353CC}">
              <c16:uniqueId val="{0000001E-6C55-4AEF-BE43-DC4F8DFD539D}"/>
            </c:ext>
          </c:extLst>
        </c:ser>
        <c:dLbls>
          <c:dLblPos val="l"/>
          <c:showLegendKey val="0"/>
          <c:showVal val="1"/>
          <c:showCatName val="0"/>
          <c:showSerName val="0"/>
          <c:showPercent val="0"/>
          <c:showBubbleSize val="0"/>
        </c:dLbls>
        <c:smooth val="0"/>
        <c:axId val="632925192"/>
        <c:axId val="632927160"/>
      </c:lineChart>
      <c:catAx>
        <c:axId val="632925192"/>
        <c:scaling>
          <c:orientation val="minMax"/>
        </c:scaling>
        <c:delete val="1"/>
        <c:axPos val="t"/>
        <c:numFmt formatCode="General" sourceLinked="1"/>
        <c:majorTickMark val="none"/>
        <c:minorTickMark val="none"/>
        <c:tickLblPos val="nextTo"/>
        <c:crossAx val="632927160"/>
        <c:crosses val="autoZero"/>
        <c:auto val="1"/>
        <c:lblAlgn val="ctr"/>
        <c:lblOffset val="100"/>
        <c:noMultiLvlLbl val="0"/>
      </c:catAx>
      <c:valAx>
        <c:axId val="632927160"/>
        <c:scaling>
          <c:orientation val="maxMin"/>
        </c:scaling>
        <c:delete val="1"/>
        <c:axPos val="l"/>
        <c:numFmt formatCode="General" sourceLinked="1"/>
        <c:majorTickMark val="none"/>
        <c:minorTickMark val="none"/>
        <c:tickLblPos val="nextTo"/>
        <c:crossAx val="63292519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Data!$A$2:$A$16</c:f>
              <c:strCache>
                <c:ptCount val="15"/>
                <c:pt idx="0">
                  <c:v>National Health Service</c:v>
                </c:pt>
                <c:pt idx="1">
                  <c:v>Buckinghamshire Council</c:v>
                </c:pt>
                <c:pt idx="2">
                  <c:v>Buckinghamshire Healthcare Trust</c:v>
                </c:pt>
                <c:pt idx="3">
                  <c:v>Danaher Corporation</c:v>
                </c:pt>
                <c:pt idx="4">
                  <c:v>Johnson &amp; Johnson</c:v>
                </c:pt>
                <c:pt idx="5">
                  <c:v>Amazon.com</c:v>
                </c:pt>
                <c:pt idx="6">
                  <c:v>Softcat PLC</c:v>
                </c:pt>
                <c:pt idx="7">
                  <c:v>The Fremantle Trust</c:v>
                </c:pt>
                <c:pt idx="8">
                  <c:v>Buckinghamshire New University</c:v>
                </c:pt>
                <c:pt idx="9">
                  <c:v>BP</c:v>
                </c:pt>
                <c:pt idx="10">
                  <c:v>The Perfume Shop</c:v>
                </c:pt>
                <c:pt idx="11">
                  <c:v>F.I.S Limited</c:v>
                </c:pt>
                <c:pt idx="12">
                  <c:v>Boston Consulting Group</c:v>
                </c:pt>
                <c:pt idx="13">
                  <c:v>Biffa</c:v>
                </c:pt>
                <c:pt idx="14">
                  <c:v>Carmichael UK</c:v>
                </c:pt>
              </c:strCache>
            </c:strRef>
          </c:cat>
          <c:val>
            <c:numRef>
              <c:f>Data!$B$2:$B$16</c:f>
              <c:numCache>
                <c:formatCode>#,##0</c:formatCode>
                <c:ptCount val="15"/>
                <c:pt idx="0">
                  <c:v>709</c:v>
                </c:pt>
                <c:pt idx="1">
                  <c:v>587</c:v>
                </c:pt>
                <c:pt idx="2">
                  <c:v>176</c:v>
                </c:pt>
                <c:pt idx="3">
                  <c:v>134</c:v>
                </c:pt>
                <c:pt idx="4">
                  <c:v>104</c:v>
                </c:pt>
                <c:pt idx="5">
                  <c:v>98</c:v>
                </c:pt>
                <c:pt idx="6">
                  <c:v>83</c:v>
                </c:pt>
                <c:pt idx="7">
                  <c:v>70</c:v>
                </c:pt>
                <c:pt idx="8">
                  <c:v>70</c:v>
                </c:pt>
                <c:pt idx="9">
                  <c:v>56</c:v>
                </c:pt>
                <c:pt idx="10">
                  <c:v>53</c:v>
                </c:pt>
                <c:pt idx="11">
                  <c:v>53</c:v>
                </c:pt>
                <c:pt idx="12">
                  <c:v>53</c:v>
                </c:pt>
                <c:pt idx="13">
                  <c:v>53</c:v>
                </c:pt>
                <c:pt idx="14">
                  <c:v>50</c:v>
                </c:pt>
              </c:numCache>
            </c:numRef>
          </c:val>
          <c:extLst>
            <c:ext xmlns:c16="http://schemas.microsoft.com/office/drawing/2014/chart" uri="{C3380CC4-5D6E-409C-BE32-E72D297353CC}">
              <c16:uniqueId val="{00000000-0753-4565-91EF-E72EFE09563C}"/>
            </c:ext>
          </c:extLst>
        </c:ser>
        <c:dLbls>
          <c:showLegendKey val="0"/>
          <c:showVal val="0"/>
          <c:showCatName val="0"/>
          <c:showSerName val="0"/>
          <c:showPercent val="0"/>
          <c:showBubbleSize val="0"/>
        </c:dLbls>
        <c:gapWidth val="182"/>
        <c:axId val="439228248"/>
        <c:axId val="439222344"/>
      </c:barChart>
      <c:catAx>
        <c:axId val="43922824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439222344"/>
        <c:crosses val="autoZero"/>
        <c:auto val="1"/>
        <c:lblAlgn val="ctr"/>
        <c:lblOffset val="100"/>
        <c:noMultiLvlLbl val="0"/>
      </c:catAx>
      <c:valAx>
        <c:axId val="439222344"/>
        <c:scaling>
          <c:orientation val="minMax"/>
        </c:scaling>
        <c:delete val="1"/>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439228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13D6E3-107D-41A5-9703-26831CFAB381}" type="datetimeFigureOut">
              <a:rPr lang="en-GB" smtClean="0"/>
              <a:t>16/11/2021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766C8-9FBA-4468-A6F0-B52CBF1E3BA1}" type="slidenum">
              <a:rPr lang="en-GB" smtClean="0"/>
              <a:t>‹#›</a:t>
            </a:fld>
            <a:endParaRPr lang="en-GB"/>
          </a:p>
        </p:txBody>
      </p:sp>
    </p:spTree>
    <p:extLst>
      <p:ext uri="{BB962C8B-B14F-4D97-AF65-F5344CB8AC3E}">
        <p14:creationId xmlns:p14="http://schemas.microsoft.com/office/powerpoint/2010/main" val="2252582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5A766C8-9FBA-4468-A6F0-B52CBF1E3BA1}" type="slidenum">
              <a:rPr lang="en-GB" smtClean="0"/>
              <a:t>7</a:t>
            </a:fld>
            <a:endParaRPr lang="en-GB"/>
          </a:p>
        </p:txBody>
      </p:sp>
    </p:spTree>
    <p:extLst>
      <p:ext uri="{BB962C8B-B14F-4D97-AF65-F5344CB8AC3E}">
        <p14:creationId xmlns:p14="http://schemas.microsoft.com/office/powerpoint/2010/main" val="3598106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burning-glass.com/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72817379-339A-42CE-AC9C-80CEC94BDF0C}"/>
              </a:ext>
            </a:extLst>
          </p:cNvPr>
          <p:cNvGraphicFramePr>
            <a:graphicFrameLocks/>
          </p:cNvGraphicFramePr>
          <p:nvPr/>
        </p:nvGraphicFramePr>
        <p:xfrm>
          <a:off x="592200" y="1357200"/>
          <a:ext cx="7959600" cy="41436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48AF3038-A96D-402C-B7B5-D0F54EBEAA4B}"/>
              </a:ext>
            </a:extLst>
          </p:cNvPr>
          <p:cNvSpPr>
            <a:spLocks noGrp="1"/>
          </p:cNvSpPr>
          <p:nvPr>
            <p:ph type="title"/>
          </p:nvPr>
        </p:nvSpPr>
        <p:spPr>
          <a:xfrm>
            <a:off x="628650" y="241983"/>
            <a:ext cx="7886700" cy="936368"/>
          </a:xfrm>
        </p:spPr>
        <p:txBody>
          <a:bodyPr>
            <a:normAutofit/>
          </a:bodyPr>
          <a:lstStyle/>
          <a:p>
            <a:pPr algn="ctr"/>
            <a:r>
              <a:rPr lang="en-GB" sz="2400" b="1" dirty="0">
                <a:latin typeface="Arial" panose="020B0604020202020204" pitchFamily="34" charset="0"/>
                <a:cs typeface="Arial" panose="020B0604020202020204" pitchFamily="34" charset="0"/>
              </a:rPr>
              <a:t>Reduced demand: occupations with fewer job postings in Bucks in Q3 2021 than Q3 2020</a:t>
            </a:r>
          </a:p>
        </p:txBody>
      </p:sp>
      <p:sp>
        <p:nvSpPr>
          <p:cNvPr id="5" name="Rectangle: Rounded Corners 4">
            <a:extLst>
              <a:ext uri="{FF2B5EF4-FFF2-40B4-BE49-F238E27FC236}">
                <a16:creationId xmlns:a16="http://schemas.microsoft.com/office/drawing/2014/main" id="{4BA83935-DB71-49C0-89EB-863E742FDB45}"/>
              </a:ext>
            </a:extLst>
          </p:cNvPr>
          <p:cNvSpPr/>
          <p:nvPr/>
        </p:nvSpPr>
        <p:spPr>
          <a:xfrm>
            <a:off x="259866" y="3546576"/>
            <a:ext cx="3501429" cy="1440204"/>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a:solidFill>
                  <a:srgbClr val="080808"/>
                </a:solidFill>
              </a:rPr>
              <a:t>Teaching roles</a:t>
            </a:r>
          </a:p>
          <a:p>
            <a:pPr marL="285750" indent="-285750">
              <a:buFont typeface="Arial" panose="020B0604020202020204" pitchFamily="34" charset="0"/>
              <a:buChar char="•"/>
            </a:pPr>
            <a:r>
              <a:rPr lang="en-GB" sz="1400" dirty="0">
                <a:solidFill>
                  <a:srgbClr val="080808"/>
                </a:solidFill>
              </a:rPr>
              <a:t>Engineering roles</a:t>
            </a:r>
          </a:p>
          <a:p>
            <a:pPr marL="285750" indent="-285750">
              <a:buFont typeface="Arial" panose="020B0604020202020204" pitchFamily="34" charset="0"/>
              <a:buChar char="•"/>
            </a:pPr>
            <a:r>
              <a:rPr lang="en-GB" sz="1400" dirty="0">
                <a:solidFill>
                  <a:srgbClr val="080808"/>
                </a:solidFill>
              </a:rPr>
              <a:t>Veterinarian</a:t>
            </a:r>
          </a:p>
          <a:p>
            <a:pPr marL="285750" indent="-285750">
              <a:buFont typeface="Arial" panose="020B0604020202020204" pitchFamily="34" charset="0"/>
              <a:buChar char="•"/>
            </a:pPr>
            <a:r>
              <a:rPr lang="en-GB" sz="1400" dirty="0">
                <a:solidFill>
                  <a:srgbClr val="080808"/>
                </a:solidFill>
              </a:rPr>
              <a:t>Payroll specialist</a:t>
            </a:r>
          </a:p>
          <a:p>
            <a:pPr marL="285750" indent="-285750">
              <a:buFont typeface="Arial" panose="020B0604020202020204" pitchFamily="34" charset="0"/>
              <a:buChar char="•"/>
            </a:pPr>
            <a:r>
              <a:rPr lang="en-GB" sz="1400" dirty="0">
                <a:solidFill>
                  <a:srgbClr val="080808"/>
                </a:solidFill>
              </a:rPr>
              <a:t>Nursing and social care</a:t>
            </a:r>
          </a:p>
          <a:p>
            <a:pPr marL="285750" indent="-285750">
              <a:buFont typeface="Arial" panose="020B0604020202020204" pitchFamily="34" charset="0"/>
              <a:buChar char="•"/>
            </a:pPr>
            <a:r>
              <a:rPr lang="en-GB" sz="1400" dirty="0">
                <a:solidFill>
                  <a:srgbClr val="080808"/>
                </a:solidFill>
              </a:rPr>
              <a:t>HGV / LGV Class 1 Driver</a:t>
            </a:r>
          </a:p>
        </p:txBody>
      </p:sp>
      <p:sp>
        <p:nvSpPr>
          <p:cNvPr id="6" name="TextBox 5">
            <a:extLst>
              <a:ext uri="{FF2B5EF4-FFF2-40B4-BE49-F238E27FC236}">
                <a16:creationId xmlns:a16="http://schemas.microsoft.com/office/drawing/2014/main" id="{D9354260-DE18-4401-857B-06B2D1839EE0}"/>
              </a:ext>
            </a:extLst>
          </p:cNvPr>
          <p:cNvSpPr txBox="1"/>
          <p:nvPr/>
        </p:nvSpPr>
        <p:spPr>
          <a:xfrm>
            <a:off x="183273" y="5597279"/>
            <a:ext cx="6101080" cy="344069"/>
          </a:xfrm>
          <a:prstGeom prst="rect">
            <a:avLst/>
          </a:prstGeom>
          <a:noFill/>
        </p:spPr>
        <p:txBody>
          <a:bodyPr wrap="square">
            <a:spAutoFit/>
          </a:bodyPr>
          <a:lstStyle/>
          <a:p>
            <a:pPr>
              <a:lnSpc>
                <a:spcPct val="107000"/>
              </a:lnSpc>
              <a:spcAft>
                <a:spcPts val="800"/>
              </a:spcAft>
            </a:pPr>
            <a:r>
              <a:rPr lang="en-GB" sz="1600" i="1" dirty="0">
                <a:solidFill>
                  <a:schemeClr val="tx2"/>
                </a:solidFill>
                <a:effectLst/>
                <a:ea typeface="Calibri" panose="020F0502020204030204" pitchFamily="34" charset="0"/>
                <a:cs typeface="Times New Roman" panose="02020603050405020304" pitchFamily="18" charset="0"/>
              </a:rPr>
              <a:t>Source: Labour Insight</a:t>
            </a:r>
          </a:p>
        </p:txBody>
      </p:sp>
    </p:spTree>
    <p:extLst>
      <p:ext uri="{BB962C8B-B14F-4D97-AF65-F5344CB8AC3E}">
        <p14:creationId xmlns:p14="http://schemas.microsoft.com/office/powerpoint/2010/main" val="427155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5CD4BA1D-2F01-4A0C-A85C-DB631ECCF7B0}"/>
              </a:ext>
            </a:extLst>
          </p:cNvPr>
          <p:cNvGraphicFramePr>
            <a:graphicFrameLocks/>
          </p:cNvGraphicFramePr>
          <p:nvPr>
            <p:extLst>
              <p:ext uri="{D42A27DB-BD31-4B8C-83A1-F6EECF244321}">
                <p14:modId xmlns:p14="http://schemas.microsoft.com/office/powerpoint/2010/main" val="3942392755"/>
              </p:ext>
            </p:extLst>
          </p:nvPr>
        </p:nvGraphicFramePr>
        <p:xfrm>
          <a:off x="3328526" y="1953762"/>
          <a:ext cx="6050280" cy="388143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C53C6DD1-BC60-44D8-A085-32B724B6A7C6}"/>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Changing demand for skills – baseline skills </a:t>
            </a:r>
          </a:p>
        </p:txBody>
      </p:sp>
      <p:sp>
        <p:nvSpPr>
          <p:cNvPr id="5" name="Content Placeholder 2">
            <a:extLst>
              <a:ext uri="{FF2B5EF4-FFF2-40B4-BE49-F238E27FC236}">
                <a16:creationId xmlns:a16="http://schemas.microsoft.com/office/drawing/2014/main" id="{DED2DDB9-431C-489F-BB49-994FC9D4259D}"/>
              </a:ext>
            </a:extLst>
          </p:cNvPr>
          <p:cNvSpPr txBox="1">
            <a:spLocks/>
          </p:cNvSpPr>
          <p:nvPr/>
        </p:nvSpPr>
        <p:spPr>
          <a:xfrm>
            <a:off x="177282" y="1413606"/>
            <a:ext cx="3423757" cy="4542233"/>
          </a:xfrm>
          <a:prstGeom prst="rect">
            <a:avLst/>
          </a:prstGeom>
        </p:spPr>
        <p:txBody>
          <a:bodyPr vert="horz" lIns="91440" tIns="45720" rIns="91440" bIns="45720" rtlCol="0">
            <a:normAutofit fontScale="92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sz="1600" dirty="0">
                <a:solidFill>
                  <a:schemeClr val="tx1"/>
                </a:solidFill>
                <a:latin typeface="Arial" panose="020B0604020202020204" pitchFamily="34" charset="0"/>
                <a:cs typeface="Arial" panose="020B0604020202020204" pitchFamily="34" charset="0"/>
              </a:rPr>
              <a:t>The chart shows the change in demand for the top baseline skills (as cited within job postings) between Quarter 3 (Jul-Sep) 2020 and Quarter 3 (Jul-Sep) 2021.</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has been a relative increase in demand for skills in:</a:t>
            </a:r>
          </a:p>
          <a:p>
            <a:pPr lvl="1"/>
            <a:r>
              <a:rPr lang="en-GB" sz="1300" dirty="0">
                <a:solidFill>
                  <a:schemeClr val="tx1"/>
                </a:solidFill>
                <a:latin typeface="Arial" panose="020B0604020202020204" pitchFamily="34" charset="0"/>
                <a:cs typeface="Arial" panose="020B0604020202020204" pitchFamily="34" charset="0"/>
              </a:rPr>
              <a:t>‘detail-orientated’ (4</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3</a:t>
            </a:r>
            <a:r>
              <a:rPr lang="en-GB" sz="1300" baseline="30000" dirty="0">
                <a:solidFill>
                  <a:schemeClr val="tx1"/>
                </a:solidFill>
                <a:latin typeface="Arial" panose="020B0604020202020204" pitchFamily="34" charset="0"/>
                <a:cs typeface="Arial" panose="020B0604020202020204" pitchFamily="34" charset="0"/>
              </a:rPr>
              <a:t>rd</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‘Microsoft Excel’ (5</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4</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‘problem solving’ (7</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6</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‘Microsoft Office’ (11</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7</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‘building effective relationships’ (12</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8</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And a relative decrease in demand for skills in:</a:t>
            </a:r>
          </a:p>
          <a:p>
            <a:pPr lvl="1"/>
            <a:r>
              <a:rPr lang="en-GB" sz="1300" dirty="0">
                <a:solidFill>
                  <a:schemeClr val="tx1"/>
                </a:solidFill>
                <a:latin typeface="Arial" panose="020B0604020202020204" pitchFamily="34" charset="0"/>
                <a:cs typeface="Arial" panose="020B0604020202020204" pitchFamily="34" charset="0"/>
              </a:rPr>
              <a:t>‘planning’ (3</a:t>
            </a:r>
            <a:r>
              <a:rPr lang="en-GB" sz="1300" baseline="30000" dirty="0">
                <a:solidFill>
                  <a:schemeClr val="tx1"/>
                </a:solidFill>
                <a:latin typeface="Arial" panose="020B0604020202020204" pitchFamily="34" charset="0"/>
                <a:cs typeface="Arial" panose="020B0604020202020204" pitchFamily="34" charset="0"/>
              </a:rPr>
              <a:t>rd</a:t>
            </a:r>
            <a:r>
              <a:rPr lang="en-GB" sz="1300" dirty="0">
                <a:solidFill>
                  <a:schemeClr val="tx1"/>
                </a:solidFill>
                <a:latin typeface="Arial" panose="020B0604020202020204" pitchFamily="34" charset="0"/>
                <a:cs typeface="Arial" panose="020B0604020202020204" pitchFamily="34" charset="0"/>
              </a:rPr>
              <a:t> to 5</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‘writing’ (8</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9</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‘English’ (9</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10</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‘creativity’ (6</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11</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‘leadership’ (10</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12</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p:txBody>
      </p:sp>
      <p:sp>
        <p:nvSpPr>
          <p:cNvPr id="2" name="TextBox 1">
            <a:extLst>
              <a:ext uri="{FF2B5EF4-FFF2-40B4-BE49-F238E27FC236}">
                <a16:creationId xmlns:a16="http://schemas.microsoft.com/office/drawing/2014/main" id="{63D4D820-C801-4BC0-AF60-90DFAA5FFE6A}"/>
              </a:ext>
            </a:extLst>
          </p:cNvPr>
          <p:cNvSpPr txBox="1"/>
          <p:nvPr/>
        </p:nvSpPr>
        <p:spPr>
          <a:xfrm>
            <a:off x="4458878" y="1739331"/>
            <a:ext cx="1074656" cy="369332"/>
          </a:xfrm>
          <a:prstGeom prst="rect">
            <a:avLst/>
          </a:prstGeom>
          <a:noFill/>
        </p:spPr>
        <p:txBody>
          <a:bodyPr wrap="square" rtlCol="0">
            <a:spAutoFit/>
          </a:bodyPr>
          <a:lstStyle/>
          <a:p>
            <a:r>
              <a:rPr lang="en-GB" dirty="0"/>
              <a:t>Q3 2020</a:t>
            </a:r>
          </a:p>
        </p:txBody>
      </p:sp>
      <p:sp>
        <p:nvSpPr>
          <p:cNvPr id="10" name="TextBox 9">
            <a:extLst>
              <a:ext uri="{FF2B5EF4-FFF2-40B4-BE49-F238E27FC236}">
                <a16:creationId xmlns:a16="http://schemas.microsoft.com/office/drawing/2014/main" id="{BAAE11D1-12B4-40D8-8A6F-2E9763438EDA}"/>
              </a:ext>
            </a:extLst>
          </p:cNvPr>
          <p:cNvSpPr txBox="1"/>
          <p:nvPr/>
        </p:nvSpPr>
        <p:spPr>
          <a:xfrm>
            <a:off x="7612144" y="1713317"/>
            <a:ext cx="1074656" cy="369332"/>
          </a:xfrm>
          <a:prstGeom prst="rect">
            <a:avLst/>
          </a:prstGeom>
          <a:noFill/>
        </p:spPr>
        <p:txBody>
          <a:bodyPr wrap="square" rtlCol="0">
            <a:spAutoFit/>
          </a:bodyPr>
          <a:lstStyle/>
          <a:p>
            <a:r>
              <a:rPr lang="en-GB" dirty="0"/>
              <a:t>Q3 2021</a:t>
            </a:r>
          </a:p>
        </p:txBody>
      </p:sp>
    </p:spTree>
    <p:extLst>
      <p:ext uri="{BB962C8B-B14F-4D97-AF65-F5344CB8AC3E}">
        <p14:creationId xmlns:p14="http://schemas.microsoft.com/office/powerpoint/2010/main" val="3794758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8420DAB8-D285-443F-A8FC-5B4257013F5A}"/>
              </a:ext>
            </a:extLst>
          </p:cNvPr>
          <p:cNvGraphicFramePr>
            <a:graphicFrameLocks/>
          </p:cNvGraphicFramePr>
          <p:nvPr>
            <p:extLst>
              <p:ext uri="{D42A27DB-BD31-4B8C-83A1-F6EECF244321}">
                <p14:modId xmlns:p14="http://schemas.microsoft.com/office/powerpoint/2010/main" val="2699069782"/>
              </p:ext>
            </p:extLst>
          </p:nvPr>
        </p:nvGraphicFramePr>
        <p:xfrm>
          <a:off x="2969605" y="1856710"/>
          <a:ext cx="6315635" cy="3917577"/>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3EF43C99-4EAA-4C09-BCD5-432E28E6CB9E}"/>
              </a:ext>
            </a:extLst>
          </p:cNvPr>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Changing demand for skills – specialist skills </a:t>
            </a:r>
            <a:endParaRPr kumimoji="0" lang="en-GB" sz="28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5" name="Content Placeholder 2">
            <a:extLst>
              <a:ext uri="{FF2B5EF4-FFF2-40B4-BE49-F238E27FC236}">
                <a16:creationId xmlns:a16="http://schemas.microsoft.com/office/drawing/2014/main" id="{D0E4F816-BBAF-433B-B625-79FBE6CC402C}"/>
              </a:ext>
            </a:extLst>
          </p:cNvPr>
          <p:cNvSpPr txBox="1">
            <a:spLocks/>
          </p:cNvSpPr>
          <p:nvPr/>
        </p:nvSpPr>
        <p:spPr>
          <a:xfrm>
            <a:off x="-1" y="1417637"/>
            <a:ext cx="3393649" cy="4587237"/>
          </a:xfrm>
          <a:prstGeom prst="rect">
            <a:avLst/>
          </a:prstGeom>
        </p:spPr>
        <p:txBody>
          <a:bodyPr vert="horz" lIns="91440" tIns="45720" rIns="91440" bIns="45720" rtlCol="0">
            <a:normAutofit fontScale="85000" lnSpcReduction="1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sz="1800" dirty="0">
                <a:solidFill>
                  <a:schemeClr val="tx1"/>
                </a:solidFill>
                <a:latin typeface="Arial" panose="020B0604020202020204" pitchFamily="34" charset="0"/>
                <a:cs typeface="Arial" panose="020B0604020202020204" pitchFamily="34" charset="0"/>
              </a:rPr>
              <a:t>The chart shows the change in demand for the top specialised skills demand (as cited within job postings) between Quarter 3 (Jul-Sep) 2020 and Quarter 3 (Jul-Sep) 2021.</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Demand increased for skills in ‘teamwork / collaboration’ (2</a:t>
            </a:r>
            <a:r>
              <a:rPr lang="en-GB" sz="1800" baseline="30000" dirty="0">
                <a:solidFill>
                  <a:schemeClr val="tx1"/>
                </a:solidFill>
                <a:latin typeface="Arial" panose="020B0604020202020204" pitchFamily="34" charset="0"/>
                <a:cs typeface="Arial" panose="020B0604020202020204" pitchFamily="34" charset="0"/>
              </a:rPr>
              <a:t>nd</a:t>
            </a:r>
            <a:r>
              <a:rPr lang="en-GB" sz="1800" dirty="0">
                <a:solidFill>
                  <a:schemeClr val="tx1"/>
                </a:solidFill>
                <a:latin typeface="Arial" panose="020B0604020202020204" pitchFamily="34" charset="0"/>
                <a:cs typeface="Arial" panose="020B0604020202020204" pitchFamily="34" charset="0"/>
              </a:rPr>
              <a:t> to 1</a:t>
            </a:r>
            <a:r>
              <a:rPr lang="en-GB" sz="1800" baseline="30000" dirty="0">
                <a:solidFill>
                  <a:schemeClr val="tx1"/>
                </a:solidFill>
                <a:latin typeface="Arial" panose="020B0604020202020204" pitchFamily="34" charset="0"/>
                <a:cs typeface="Arial" panose="020B0604020202020204" pitchFamily="34" charset="0"/>
              </a:rPr>
              <a:t>st</a:t>
            </a:r>
            <a:r>
              <a:rPr lang="en-GB" sz="1800" dirty="0">
                <a:solidFill>
                  <a:schemeClr val="tx1"/>
                </a:solidFill>
                <a:latin typeface="Arial" panose="020B0604020202020204" pitchFamily="34" charset="0"/>
                <a:cs typeface="Arial" panose="020B0604020202020204" pitchFamily="34" charset="0"/>
              </a:rPr>
              <a:t>), ‘sales’ (5</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3</a:t>
            </a:r>
            <a:r>
              <a:rPr lang="en-GB" sz="1800" baseline="30000" dirty="0">
                <a:solidFill>
                  <a:schemeClr val="tx1"/>
                </a:solidFill>
                <a:latin typeface="Arial" panose="020B0604020202020204" pitchFamily="34" charset="0"/>
                <a:cs typeface="Arial" panose="020B0604020202020204" pitchFamily="34" charset="0"/>
              </a:rPr>
              <a:t>rd</a:t>
            </a:r>
            <a:r>
              <a:rPr lang="en-GB" sz="1800" dirty="0">
                <a:solidFill>
                  <a:schemeClr val="tx1"/>
                </a:solidFill>
                <a:latin typeface="Arial" panose="020B0604020202020204" pitchFamily="34" charset="0"/>
                <a:cs typeface="Arial" panose="020B0604020202020204" pitchFamily="34" charset="0"/>
              </a:rPr>
              <a:t>), ‘project management’ (6</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5</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‘KPIs’ (10</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7</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and ‘customer contact’ (12</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10</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There were declines in demand for: </a:t>
            </a:r>
          </a:p>
          <a:p>
            <a:pPr lvl="1"/>
            <a:r>
              <a:rPr lang="en-GB" sz="1500" dirty="0">
                <a:solidFill>
                  <a:schemeClr val="tx1"/>
                </a:solidFill>
                <a:latin typeface="Arial" panose="020B0604020202020204" pitchFamily="34" charset="0"/>
                <a:cs typeface="Arial" panose="020B0604020202020204" pitchFamily="34" charset="0"/>
              </a:rPr>
              <a:t>‘customer service’ (1</a:t>
            </a:r>
            <a:r>
              <a:rPr lang="en-GB" sz="1500" baseline="30000" dirty="0">
                <a:solidFill>
                  <a:schemeClr val="tx1"/>
                </a:solidFill>
                <a:latin typeface="Arial" panose="020B0604020202020204" pitchFamily="34" charset="0"/>
                <a:cs typeface="Arial" panose="020B0604020202020204" pitchFamily="34" charset="0"/>
              </a:rPr>
              <a:t>st</a:t>
            </a:r>
            <a:r>
              <a:rPr lang="en-GB" sz="1500" dirty="0">
                <a:solidFill>
                  <a:schemeClr val="tx1"/>
                </a:solidFill>
                <a:latin typeface="Arial" panose="020B0604020202020204" pitchFamily="34" charset="0"/>
                <a:cs typeface="Arial" panose="020B0604020202020204" pitchFamily="34" charset="0"/>
              </a:rPr>
              <a:t> to 2</a:t>
            </a:r>
            <a:r>
              <a:rPr lang="en-GB" sz="1500" baseline="30000" dirty="0">
                <a:solidFill>
                  <a:schemeClr val="tx1"/>
                </a:solidFill>
                <a:latin typeface="Arial" panose="020B0604020202020204" pitchFamily="34" charset="0"/>
                <a:cs typeface="Arial" panose="020B0604020202020204" pitchFamily="34" charset="0"/>
              </a:rPr>
              <a:t>nd</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‘teaching’ (3</a:t>
            </a:r>
            <a:r>
              <a:rPr lang="en-GB" sz="1500" baseline="30000" dirty="0">
                <a:solidFill>
                  <a:schemeClr val="tx1"/>
                </a:solidFill>
                <a:latin typeface="Arial" panose="020B0604020202020204" pitchFamily="34" charset="0"/>
                <a:cs typeface="Arial" panose="020B0604020202020204" pitchFamily="34" charset="0"/>
              </a:rPr>
              <a:t>rd</a:t>
            </a:r>
            <a:r>
              <a:rPr lang="en-GB" sz="1500" dirty="0">
                <a:solidFill>
                  <a:schemeClr val="tx1"/>
                </a:solidFill>
                <a:latin typeface="Arial" panose="020B0604020202020204" pitchFamily="34" charset="0"/>
                <a:cs typeface="Arial" panose="020B0604020202020204" pitchFamily="34" charset="0"/>
              </a:rPr>
              <a:t> to 6</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‘accounting’ (7</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9</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‘staff management’ (9</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15</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p:txBody>
      </p:sp>
      <p:sp>
        <p:nvSpPr>
          <p:cNvPr id="9" name="TextBox 8">
            <a:extLst>
              <a:ext uri="{FF2B5EF4-FFF2-40B4-BE49-F238E27FC236}">
                <a16:creationId xmlns:a16="http://schemas.microsoft.com/office/drawing/2014/main" id="{7F742FBB-26F9-45D5-9B95-451403C874A0}"/>
              </a:ext>
            </a:extLst>
          </p:cNvPr>
          <p:cNvSpPr txBox="1"/>
          <p:nvPr/>
        </p:nvSpPr>
        <p:spPr>
          <a:xfrm>
            <a:off x="4225483" y="1626123"/>
            <a:ext cx="1074656" cy="369332"/>
          </a:xfrm>
          <a:prstGeom prst="rect">
            <a:avLst/>
          </a:prstGeom>
          <a:noFill/>
        </p:spPr>
        <p:txBody>
          <a:bodyPr wrap="square" rtlCol="0">
            <a:spAutoFit/>
          </a:bodyPr>
          <a:lstStyle/>
          <a:p>
            <a:r>
              <a:rPr lang="en-GB" dirty="0"/>
              <a:t>Q3 2020</a:t>
            </a:r>
          </a:p>
        </p:txBody>
      </p:sp>
      <p:sp>
        <p:nvSpPr>
          <p:cNvPr id="11" name="TextBox 10">
            <a:extLst>
              <a:ext uri="{FF2B5EF4-FFF2-40B4-BE49-F238E27FC236}">
                <a16:creationId xmlns:a16="http://schemas.microsoft.com/office/drawing/2014/main" id="{AA07BE49-E7F1-42AC-8206-844C668A5D6F}"/>
              </a:ext>
            </a:extLst>
          </p:cNvPr>
          <p:cNvSpPr txBox="1"/>
          <p:nvPr/>
        </p:nvSpPr>
        <p:spPr>
          <a:xfrm>
            <a:off x="7378749" y="1600109"/>
            <a:ext cx="1074656" cy="369332"/>
          </a:xfrm>
          <a:prstGeom prst="rect">
            <a:avLst/>
          </a:prstGeom>
          <a:noFill/>
        </p:spPr>
        <p:txBody>
          <a:bodyPr wrap="square" rtlCol="0">
            <a:spAutoFit/>
          </a:bodyPr>
          <a:lstStyle/>
          <a:p>
            <a:r>
              <a:rPr lang="en-GB" dirty="0"/>
              <a:t>Q3 2021</a:t>
            </a:r>
          </a:p>
        </p:txBody>
      </p:sp>
    </p:spTree>
    <p:extLst>
      <p:ext uri="{BB962C8B-B14F-4D97-AF65-F5344CB8AC3E}">
        <p14:creationId xmlns:p14="http://schemas.microsoft.com/office/powerpoint/2010/main" val="1938191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E7C3E6F-D285-45A1-ACF5-B443C2C61F22}"/>
              </a:ext>
            </a:extLst>
          </p:cNvPr>
          <p:cNvSpPr txBox="1">
            <a:spLocks/>
          </p:cNvSpPr>
          <p:nvPr/>
        </p:nvSpPr>
        <p:spPr>
          <a:xfrm>
            <a:off x="457199" y="13854"/>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Demand for computer and programming skills</a:t>
            </a:r>
            <a:endParaRPr kumimoji="0" lang="en-GB" sz="24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5" name="TextBox 4">
            <a:extLst>
              <a:ext uri="{FF2B5EF4-FFF2-40B4-BE49-F238E27FC236}">
                <a16:creationId xmlns:a16="http://schemas.microsoft.com/office/drawing/2014/main" id="{CDA4A902-7C12-4CDB-9DF6-3EDACDC154CA}"/>
              </a:ext>
            </a:extLst>
          </p:cNvPr>
          <p:cNvSpPr txBox="1"/>
          <p:nvPr/>
        </p:nvSpPr>
        <p:spPr>
          <a:xfrm>
            <a:off x="157578" y="1623988"/>
            <a:ext cx="4414421" cy="3647152"/>
          </a:xfrm>
          <a:prstGeom prst="rect">
            <a:avLst/>
          </a:prstGeom>
          <a:noFill/>
        </p:spPr>
        <p:txBody>
          <a:bodyPr wrap="square" rtlCol="0">
            <a:spAutoFit/>
          </a:bodyPr>
          <a:lstStyle/>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This table shows the top computer and programming skills featured in job postings for Buckinghamshire for the month of October 2021.</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Four Microsoft Office suite programmes feature in the top five.</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Demand for Customer Relationship Management skills is growing globally.</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Growth categories are stable for all other computer and programming skills.</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p:txBody>
      </p:sp>
      <p:graphicFrame>
        <p:nvGraphicFramePr>
          <p:cNvPr id="6" name="Content Placeholder 4">
            <a:extLst>
              <a:ext uri="{FF2B5EF4-FFF2-40B4-BE49-F238E27FC236}">
                <a16:creationId xmlns:a16="http://schemas.microsoft.com/office/drawing/2014/main" id="{B8CD877D-74F0-48FB-886B-3484767E26E1}"/>
              </a:ext>
            </a:extLst>
          </p:cNvPr>
          <p:cNvGraphicFramePr>
            <a:graphicFrameLocks noGrp="1"/>
          </p:cNvGraphicFramePr>
          <p:nvPr>
            <p:ph idx="1"/>
            <p:extLst>
              <p:ext uri="{D42A27DB-BD31-4B8C-83A1-F6EECF244321}">
                <p14:modId xmlns:p14="http://schemas.microsoft.com/office/powerpoint/2010/main" val="1982584028"/>
              </p:ext>
            </p:extLst>
          </p:nvPr>
        </p:nvGraphicFramePr>
        <p:xfrm>
          <a:off x="4714042" y="1784682"/>
          <a:ext cx="4272380" cy="3244503"/>
        </p:xfrm>
        <a:graphic>
          <a:graphicData uri="http://schemas.openxmlformats.org/drawingml/2006/table">
            <a:tbl>
              <a:tblPr firstRow="1" firstCol="1" bandRow="1"/>
              <a:tblGrid>
                <a:gridCol w="1682054">
                  <a:extLst>
                    <a:ext uri="{9D8B030D-6E8A-4147-A177-3AD203B41FA5}">
                      <a16:colId xmlns:a16="http://schemas.microsoft.com/office/drawing/2014/main" val="1175485306"/>
                    </a:ext>
                  </a:extLst>
                </a:gridCol>
                <a:gridCol w="1321093">
                  <a:extLst>
                    <a:ext uri="{9D8B030D-6E8A-4147-A177-3AD203B41FA5}">
                      <a16:colId xmlns:a16="http://schemas.microsoft.com/office/drawing/2014/main" val="4048994032"/>
                    </a:ext>
                  </a:extLst>
                </a:gridCol>
                <a:gridCol w="1269233">
                  <a:extLst>
                    <a:ext uri="{9D8B030D-6E8A-4147-A177-3AD203B41FA5}">
                      <a16:colId xmlns:a16="http://schemas.microsoft.com/office/drawing/2014/main" val="1894302047"/>
                    </a:ext>
                  </a:extLst>
                </a:gridCol>
              </a:tblGrid>
              <a:tr h="523871">
                <a:tc>
                  <a:txBody>
                    <a:bodyPr/>
                    <a:lstStyle/>
                    <a:p>
                      <a:pPr algn="ctr">
                        <a:lnSpc>
                          <a:spcPct val="107000"/>
                        </a:lnSpc>
                        <a:spcAft>
                          <a:spcPts val="800"/>
                        </a:spcAft>
                      </a:pPr>
                      <a:r>
                        <a:rPr lang="en-GB" sz="12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Most sought computer and programming skills by Bucks employers</a:t>
                      </a:r>
                    </a:p>
                    <a:p>
                      <a:pPr algn="ct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National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Global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extLst>
                  <a:ext uri="{0D108BD9-81ED-4DB2-BD59-A6C34878D82A}">
                    <a16:rowId xmlns:a16="http://schemas.microsoft.com/office/drawing/2014/main" val="3580966235"/>
                  </a:ext>
                </a:extLst>
              </a:tr>
              <a:tr h="0">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Microsoft Excel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099253797"/>
                  </a:ext>
                </a:extLst>
              </a:tr>
              <a:tr h="192263">
                <a:tc>
                  <a:txBody>
                    <a:bodyPr/>
                    <a:lstStyle/>
                    <a:p>
                      <a:pPr>
                        <a:lnSpc>
                          <a:spcPct val="107000"/>
                        </a:lnSpc>
                        <a:spcAft>
                          <a:spcPts val="800"/>
                        </a:spcAft>
                      </a:pPr>
                      <a:r>
                        <a:rPr lang="en-GB" sz="1100">
                          <a:effectLst/>
                          <a:latin typeface="Arial" panose="020B0604020202020204" pitchFamily="34" charset="0"/>
                          <a:ea typeface="Calibri" panose="020F0502020204030204" pitchFamily="34" charset="0"/>
                          <a:cs typeface="Arial" panose="020B0604020202020204" pitchFamily="34" charset="0"/>
                        </a:rPr>
                        <a:t>Microsoft Office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46212848"/>
                  </a:ext>
                </a:extLst>
              </a:tr>
              <a:tr h="192263">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Microsoft Word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175185536"/>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Microsoft PowerPoint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291902850"/>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SAP</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327386467"/>
                  </a:ext>
                </a:extLst>
              </a:tr>
              <a:tr h="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Customer Relationship Management (CRM)</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Growing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747631646"/>
                  </a:ext>
                </a:extLst>
              </a:tr>
              <a:tr h="167064">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Software Development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19359513"/>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SQL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886186191"/>
                  </a:ext>
                </a:extLst>
              </a:tr>
              <a:tr h="305107">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Enterprise Resource Planning (ERP)</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122311844"/>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Solomon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552618366"/>
                  </a:ext>
                </a:extLst>
              </a:tr>
            </a:tbl>
          </a:graphicData>
        </a:graphic>
      </p:graphicFrame>
    </p:spTree>
    <p:extLst>
      <p:ext uri="{BB962C8B-B14F-4D97-AF65-F5344CB8AC3E}">
        <p14:creationId xmlns:p14="http://schemas.microsoft.com/office/powerpoint/2010/main" val="397105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527C5AA-E8D2-4825-A983-DA32EC8C5C1A}"/>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Some employers with the most job openings in Buckinghamshire – August to October 2021</a:t>
            </a:r>
          </a:p>
        </p:txBody>
      </p:sp>
      <p:sp>
        <p:nvSpPr>
          <p:cNvPr id="5" name="Content Placeholder 2">
            <a:extLst>
              <a:ext uri="{FF2B5EF4-FFF2-40B4-BE49-F238E27FC236}">
                <a16:creationId xmlns:a16="http://schemas.microsoft.com/office/drawing/2014/main" id="{40987F14-FB3E-4AC8-9977-DB3ACA82E1AA}"/>
              </a:ext>
            </a:extLst>
          </p:cNvPr>
          <p:cNvSpPr txBox="1">
            <a:spLocks/>
          </p:cNvSpPr>
          <p:nvPr/>
        </p:nvSpPr>
        <p:spPr>
          <a:xfrm>
            <a:off x="355107" y="1791464"/>
            <a:ext cx="3785771" cy="3604496"/>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dirty="0">
                <a:latin typeface="Arial" panose="020B0604020202020204" pitchFamily="34" charset="0"/>
                <a:cs typeface="Arial" panose="020B0604020202020204" pitchFamily="34" charset="0"/>
              </a:rPr>
              <a:t>Many employers chose not to provide their name when recruiting via a recruitment agency or job site. </a:t>
            </a:r>
          </a:p>
          <a:p>
            <a:r>
              <a:rPr lang="en-GB" sz="1400" dirty="0">
                <a:latin typeface="Arial" panose="020B0604020202020204" pitchFamily="34" charset="0"/>
                <a:cs typeface="Arial" panose="020B0604020202020204" pitchFamily="34" charset="0"/>
              </a:rPr>
              <a:t>This table is therefore based on the 45% of job postings which can be linked to an employer (‘visible’ employers)</a:t>
            </a:r>
          </a:p>
          <a:p>
            <a:r>
              <a:rPr lang="en-GB" sz="1400" dirty="0">
                <a:latin typeface="Arial" panose="020B0604020202020204" pitchFamily="34" charset="0"/>
                <a:cs typeface="Arial" panose="020B0604020202020204" pitchFamily="34" charset="0"/>
              </a:rPr>
              <a:t>‘Visible’ employers with the most job openings August to October 2021 are primarily in the Human Health and Social Work sector.</a:t>
            </a:r>
          </a:p>
        </p:txBody>
      </p:sp>
      <p:sp>
        <p:nvSpPr>
          <p:cNvPr id="9" name="TextBox 8">
            <a:extLst>
              <a:ext uri="{FF2B5EF4-FFF2-40B4-BE49-F238E27FC236}">
                <a16:creationId xmlns:a16="http://schemas.microsoft.com/office/drawing/2014/main" id="{1EF44A55-39EC-4CED-A4C5-340F5B5C85BC}"/>
              </a:ext>
            </a:extLst>
          </p:cNvPr>
          <p:cNvSpPr txBox="1"/>
          <p:nvPr/>
        </p:nvSpPr>
        <p:spPr>
          <a:xfrm>
            <a:off x="4392997" y="5342592"/>
            <a:ext cx="4648015" cy="600164"/>
          </a:xfrm>
          <a:prstGeom prst="rect">
            <a:avLst/>
          </a:prstGeom>
          <a:noFill/>
        </p:spPr>
        <p:txBody>
          <a:bodyPr wrap="square" rtlCol="0">
            <a:spAutoFit/>
          </a:bodyPr>
          <a:lstStyle/>
          <a:p>
            <a:pPr algn="r"/>
            <a:r>
              <a:rPr lang="en-GB" sz="825" i="1" dirty="0">
                <a:latin typeface="Arial" panose="020B0604020202020204" pitchFamily="34" charset="0"/>
                <a:cs typeface="Arial" panose="020B0604020202020204" pitchFamily="34" charset="0"/>
              </a:rPr>
              <a:t>Source: Burning Glass Technologies</a:t>
            </a:r>
          </a:p>
          <a:p>
            <a:endParaRPr lang="en-GB" sz="825" i="1" dirty="0">
              <a:latin typeface="Arial" panose="020B0604020202020204" pitchFamily="34" charset="0"/>
              <a:cs typeface="Arial" panose="020B0604020202020204" pitchFamily="34" charset="0"/>
            </a:endParaRPr>
          </a:p>
          <a:p>
            <a:r>
              <a:rPr lang="en-GB" sz="825" i="1" dirty="0">
                <a:latin typeface="Arial" panose="020B0604020202020204" pitchFamily="34" charset="0"/>
                <a:cs typeface="Arial" panose="020B0604020202020204" pitchFamily="34" charset="0"/>
              </a:rPr>
              <a:t>Note: 55% of records have been excluded because they do not include an employer. As a result, the chart above may not be representative of the full sample. </a:t>
            </a:r>
          </a:p>
        </p:txBody>
      </p:sp>
      <p:graphicFrame>
        <p:nvGraphicFramePr>
          <p:cNvPr id="7" name="Chart 6">
            <a:extLst>
              <a:ext uri="{FF2B5EF4-FFF2-40B4-BE49-F238E27FC236}">
                <a16:creationId xmlns:a16="http://schemas.microsoft.com/office/drawing/2014/main" id="{0B07A7D6-D765-4341-8429-6D7576B7689E}"/>
              </a:ext>
            </a:extLst>
          </p:cNvPr>
          <p:cNvGraphicFramePr>
            <a:graphicFrameLocks/>
          </p:cNvGraphicFramePr>
          <p:nvPr>
            <p:extLst>
              <p:ext uri="{D42A27DB-BD31-4B8C-83A1-F6EECF244321}">
                <p14:modId xmlns:p14="http://schemas.microsoft.com/office/powerpoint/2010/main" val="273542209"/>
              </p:ext>
            </p:extLst>
          </p:nvPr>
        </p:nvGraphicFramePr>
        <p:xfrm>
          <a:off x="4392997" y="1699392"/>
          <a:ext cx="4474800" cy="36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1368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CF75383-8418-4FE3-AE62-6CF22DB779B2}"/>
              </a:ext>
            </a:extLst>
          </p:cNvPr>
          <p:cNvSpPr txBox="1">
            <a:spLocks/>
          </p:cNvSpPr>
          <p:nvPr/>
        </p:nvSpPr>
        <p:spPr>
          <a:xfrm>
            <a:off x="457200" y="-11598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About the data </a:t>
            </a:r>
          </a:p>
        </p:txBody>
      </p:sp>
      <p:sp>
        <p:nvSpPr>
          <p:cNvPr id="6" name="Content Placeholder 2">
            <a:extLst>
              <a:ext uri="{FF2B5EF4-FFF2-40B4-BE49-F238E27FC236}">
                <a16:creationId xmlns:a16="http://schemas.microsoft.com/office/drawing/2014/main" id="{5D622421-245B-466D-97FB-DD3AE0DD605D}"/>
              </a:ext>
            </a:extLst>
          </p:cNvPr>
          <p:cNvSpPr txBox="1">
            <a:spLocks/>
          </p:cNvSpPr>
          <p:nvPr/>
        </p:nvSpPr>
        <p:spPr>
          <a:xfrm>
            <a:off x="457200" y="1094175"/>
            <a:ext cx="8229600" cy="4525963"/>
          </a:xfrm>
          <a:prstGeom prst="rect">
            <a:avLst/>
          </a:prstGeom>
        </p:spPr>
        <p:txBody>
          <a:bodyPr vert="horz" lIns="91440" tIns="45720" rIns="91440" bIns="45720" rtlCol="0">
            <a:normAutofit fontScale="62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Online job postings provide a useful, real-time indication of the characteristics and health of local labour markets.</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However, limitations of online job posting data include:</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Some jobs not commonly advertised online (e.g. those often filled through word-of-mouth or adverts in windows)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The employer’s name often not being included in the job posting, which makes it difficult to glean a complete picture of the top recruiting employers in an area, and makes it difficult to assign jobs to industries.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The location not being provided in the job posting, in part due to the increased prevalence of remote working.</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Burning Glass Technologies’ classifications of skills are:</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Specialised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covers skills that are specific to an occupation, such as ‘lesson planning’ for teachers, or ‘Primary Care’ for nurses.</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Baseline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are sometimes also called “soft skills” or “transferable skills”. They include skills that are useful across a variety of occupations, such as ‘research’ or ‘staff coordination’.</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Computer and programming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are IT skills ranging from widely applicable (e.g. ‘Microsoft Word’) to highly specialised (e.g. ‘PERL’).</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9588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5397-6302-4464-B2EB-5FA936A7872E}"/>
              </a:ext>
            </a:extLst>
          </p:cNvPr>
          <p:cNvSpPr txBox="1">
            <a:spLocks/>
          </p:cNvSpPr>
          <p:nvPr/>
        </p:nvSpPr>
        <p:spPr>
          <a:xfrm>
            <a:off x="1256190" y="1561910"/>
            <a:ext cx="6381380" cy="186709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60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Job Vacancies within Buckinghamshire</a:t>
            </a:r>
          </a:p>
        </p:txBody>
      </p:sp>
      <p:sp>
        <p:nvSpPr>
          <p:cNvPr id="3" name="Subtitle 2">
            <a:extLst>
              <a:ext uri="{FF2B5EF4-FFF2-40B4-BE49-F238E27FC236}">
                <a16:creationId xmlns:a16="http://schemas.microsoft.com/office/drawing/2014/main" id="{1ECA0154-73B3-4040-AD12-805B061C8D38}"/>
              </a:ext>
            </a:extLst>
          </p:cNvPr>
          <p:cNvSpPr txBox="1">
            <a:spLocks/>
          </p:cNvSpPr>
          <p:nvPr/>
        </p:nvSpPr>
        <p:spPr>
          <a:xfrm>
            <a:off x="2046580" y="2771775"/>
            <a:ext cx="4800600" cy="1314450"/>
          </a:xfrm>
          <a:prstGeom prst="rect">
            <a:avLst/>
          </a:prstGeom>
        </p:spPr>
        <p:txBody>
          <a:bodyPr vert="horz" lIns="91440" tIns="45720" rIns="91440" bIns="45720" rtlCol="0">
            <a:normAutofit/>
          </a:bodyPr>
          <a:lstStyle>
            <a:lvl1pPr marL="0" indent="0" algn="ctr" defTabSz="685800" rtl="0" eaLnBrk="1" latinLnBrk="0" hangingPunct="1">
              <a:spcBef>
                <a:spcPct val="20000"/>
              </a:spcBef>
              <a:buFont typeface="Arial" panose="020B0604020202020204" pitchFamily="34" charset="0"/>
              <a:buNone/>
              <a:defRPr sz="2400" kern="1200">
                <a:solidFill>
                  <a:schemeClr val="tx1">
                    <a:tint val="75000"/>
                  </a:schemeClr>
                </a:solidFill>
                <a:latin typeface="Arial Black" panose="020B0A04020102020204" pitchFamily="34" charset="0"/>
                <a:ea typeface="+mn-ea"/>
                <a:cs typeface="+mn-cs"/>
              </a:defRPr>
            </a:lvl1pPr>
            <a:lvl2pPr marL="342900" indent="0" algn="ctr" defTabSz="685800" rtl="0" eaLnBrk="1" latinLnBrk="0" hangingPunct="1">
              <a:spcBef>
                <a:spcPct val="20000"/>
              </a:spcBef>
              <a:buFont typeface="Arial" panose="020B0604020202020204" pitchFamily="34" charset="0"/>
              <a:buNone/>
              <a:defRPr sz="2100" kern="1200">
                <a:solidFill>
                  <a:schemeClr val="tx1">
                    <a:tint val="75000"/>
                  </a:schemeClr>
                </a:solidFill>
                <a:latin typeface="+mn-lt"/>
                <a:ea typeface="+mn-ea"/>
                <a:cs typeface="+mn-cs"/>
              </a:defRPr>
            </a:lvl2pPr>
            <a:lvl3pPr marL="685800" indent="0" algn="ctr" defTabSz="6858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3pPr>
            <a:lvl4pPr marL="10287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4pPr>
            <a:lvl5pPr marL="13716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5pPr>
            <a:lvl6pPr marL="17145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6pPr>
            <a:lvl7pPr marL="20574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7pPr>
            <a:lvl8pPr marL="24003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8pPr>
            <a:lvl9pPr marL="27432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9pPr>
          </a:lstStyle>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30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November 2021</a:t>
            </a:r>
          </a:p>
        </p:txBody>
      </p:sp>
    </p:spTree>
    <p:extLst>
      <p:ext uri="{BB962C8B-B14F-4D97-AF65-F5344CB8AC3E}">
        <p14:creationId xmlns:p14="http://schemas.microsoft.com/office/powerpoint/2010/main" val="329276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689078F-4621-4308-9354-4DA8AC5CF992}"/>
              </a:ext>
            </a:extLst>
          </p:cNvPr>
          <p:cNvSpPr txBox="1">
            <a:spLocks/>
          </p:cNvSpPr>
          <p:nvPr/>
        </p:nvSpPr>
        <p:spPr>
          <a:xfrm>
            <a:off x="457200" y="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Background </a:t>
            </a:r>
          </a:p>
        </p:txBody>
      </p:sp>
      <p:sp>
        <p:nvSpPr>
          <p:cNvPr id="5" name="Content Placeholder 2">
            <a:extLst>
              <a:ext uri="{FF2B5EF4-FFF2-40B4-BE49-F238E27FC236}">
                <a16:creationId xmlns:a16="http://schemas.microsoft.com/office/drawing/2014/main" id="{3AA8D9A3-9A2F-48A7-8516-68B8931D2923}"/>
              </a:ext>
            </a:extLst>
          </p:cNvPr>
          <p:cNvSpPr txBox="1">
            <a:spLocks/>
          </p:cNvSpPr>
          <p:nvPr/>
        </p:nvSpPr>
        <p:spPr>
          <a:xfrm>
            <a:off x="457200" y="1166018"/>
            <a:ext cx="8229600" cy="4525963"/>
          </a:xfrm>
          <a:prstGeom prst="rect">
            <a:avLst/>
          </a:prstGeom>
        </p:spPr>
        <p:txBody>
          <a:bodyPr vert="horz" lIns="91440" tIns="45720" rIns="91440" bIns="45720" rtlCol="0">
            <a:normAutofit lnSpcReduction="1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This slide deck provides a monthly summary of recruitment trends within Buckinghamshire.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Data is sourced from Burning Glass Technologies via the Labour Insight platform.  Data is generated by scraping information from job adverts posted on-line  Further details can be found </a:t>
            </a:r>
            <a:r>
              <a:rPr lang="en-GB" sz="2000" dirty="0">
                <a:solidFill>
                  <a:schemeClr val="tx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here</a:t>
            </a:r>
            <a:r>
              <a:rPr lang="en-GB" sz="2000" dirty="0">
                <a:solidFill>
                  <a:schemeClr val="tx1"/>
                </a:solidFill>
                <a:latin typeface="Arial" panose="020B0604020202020204" pitchFamily="34" charset="0"/>
                <a:cs typeface="Arial" panose="020B0604020202020204" pitchFamily="34" charset="0"/>
              </a:rPr>
              <a:t>.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To monitor the impact of Covid-19 on the labour market, and track the speed of economic recovery, data within this report is either benchmarked against Quarter 1 (January to March) 2020, or is benchmarked against the corresponding month in 2019.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Further details, including some caveats to be aware are, can be found at the end of this slide deck. </a:t>
            </a:r>
          </a:p>
        </p:txBody>
      </p:sp>
    </p:spTree>
    <p:extLst>
      <p:ext uri="{BB962C8B-B14F-4D97-AF65-F5344CB8AC3E}">
        <p14:creationId xmlns:p14="http://schemas.microsoft.com/office/powerpoint/2010/main" val="109827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8852-ADF6-4355-9FB7-7FD55456F204}"/>
              </a:ext>
            </a:extLst>
          </p:cNvPr>
          <p:cNvSpPr>
            <a:spLocks noGrp="1"/>
          </p:cNvSpPr>
          <p:nvPr>
            <p:ph type="title"/>
          </p:nvPr>
        </p:nvSpPr>
        <p:spPr>
          <a:xfrm>
            <a:off x="628650" y="292407"/>
            <a:ext cx="7886700" cy="936368"/>
          </a:xfrm>
        </p:spPr>
        <p:txBody>
          <a:bodyPr>
            <a:normAutofit/>
          </a:bodyPr>
          <a:lstStyle/>
          <a:p>
            <a:pPr algn="ctr"/>
            <a:r>
              <a:rPr lang="en-GB" sz="2800" b="1" dirty="0">
                <a:latin typeface="Arial" panose="020B0604020202020204" pitchFamily="34" charset="0"/>
                <a:cs typeface="Arial" panose="020B0604020202020204" pitchFamily="34" charset="0"/>
              </a:rPr>
              <a:t>Headlines – October 2021</a:t>
            </a:r>
            <a:endParaRPr lang="en-GB" sz="2800" dirty="0"/>
          </a:p>
        </p:txBody>
      </p:sp>
      <p:sp>
        <p:nvSpPr>
          <p:cNvPr id="3" name="Content Placeholder 2">
            <a:extLst>
              <a:ext uri="{FF2B5EF4-FFF2-40B4-BE49-F238E27FC236}">
                <a16:creationId xmlns:a16="http://schemas.microsoft.com/office/drawing/2014/main" id="{D2EB29BC-51CA-4277-950D-9B24D9C2E021}"/>
              </a:ext>
            </a:extLst>
          </p:cNvPr>
          <p:cNvSpPr>
            <a:spLocks noGrp="1"/>
          </p:cNvSpPr>
          <p:nvPr>
            <p:ph idx="1"/>
          </p:nvPr>
        </p:nvSpPr>
        <p:spPr>
          <a:xfrm>
            <a:off x="628650" y="1398458"/>
            <a:ext cx="7886700" cy="4749541"/>
          </a:xfrm>
        </p:spPr>
        <p:txBody>
          <a:bodyPr>
            <a:normAutofit/>
          </a:bodyPr>
          <a:lstStyle/>
          <a:p>
            <a:r>
              <a:rPr lang="en-GB" sz="1800" dirty="0"/>
              <a:t>The number of job postings in Buckinghamshire remain higher than pre-pandemic benchmarks, but have fallen over the last few months.  </a:t>
            </a:r>
          </a:p>
          <a:p>
            <a:r>
              <a:rPr lang="en-GB" sz="1800" dirty="0"/>
              <a:t>Between September and October 2021, there was a 6% fall in job postings, which followed a 19% fall between August and September 2021.</a:t>
            </a:r>
          </a:p>
          <a:p>
            <a:r>
              <a:rPr lang="en-GB" sz="1800" dirty="0"/>
              <a:t>In comparison, job postings increased 2% nationally between September and October 2021.</a:t>
            </a:r>
          </a:p>
          <a:p>
            <a:r>
              <a:rPr lang="en-GB" sz="1800" dirty="0"/>
              <a:t>Roles with the most job postings for October 2021 in Buckinghamshire included administrative occupations, customer service occupations, nurses and care occupations, project and account managers and software developers.</a:t>
            </a:r>
          </a:p>
          <a:p>
            <a:r>
              <a:rPr lang="en-GB" sz="1800" dirty="0"/>
              <a:t>Demand for teamwork, collaboration, sales, project management, KPIs and customer contact skills was greater in Q3 2021 than Q3 2020. This compares to reduced demand for skills in customer service, teaching, accounting and staff management.</a:t>
            </a:r>
          </a:p>
          <a:p>
            <a:r>
              <a:rPr lang="en-GB" sz="1800" dirty="0"/>
              <a:t>‘Visible’ employers with the most job openings between August and October 2021</a:t>
            </a:r>
            <a:r>
              <a:rPr lang="en-GB" sz="1800" dirty="0">
                <a:solidFill>
                  <a:srgbClr val="FF0000"/>
                </a:solidFill>
              </a:rPr>
              <a:t> </a:t>
            </a:r>
            <a:r>
              <a:rPr lang="en-GB" sz="1800" dirty="0"/>
              <a:t>include the NHS, Buckinghamshire Council, the Buckinghamshire Healthcare Trust, the Danaher Corporation and Johnson &amp; Johnson.</a:t>
            </a:r>
          </a:p>
          <a:p>
            <a:endParaRPr lang="en-GB" sz="1800" dirty="0"/>
          </a:p>
        </p:txBody>
      </p:sp>
    </p:spTree>
    <p:extLst>
      <p:ext uri="{BB962C8B-B14F-4D97-AF65-F5344CB8AC3E}">
        <p14:creationId xmlns:p14="http://schemas.microsoft.com/office/powerpoint/2010/main" val="2728305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B10D024-2625-4E47-8AE6-3004DBCA2E57}"/>
              </a:ext>
            </a:extLst>
          </p:cNvPr>
          <p:cNvSpPr txBox="1">
            <a:spLocks/>
          </p:cNvSpPr>
          <p:nvPr/>
        </p:nvSpPr>
        <p:spPr>
          <a:xfrm>
            <a:off x="457200" y="-98224"/>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400" b="1" dirty="0">
                <a:solidFill>
                  <a:schemeClr val="tx1"/>
                </a:solidFill>
                <a:latin typeface="Arial" panose="020B0604020202020204" pitchFamily="34" charset="0"/>
                <a:cs typeface="Arial" panose="020B0604020202020204" pitchFamily="34" charset="0"/>
              </a:rPr>
              <a:t>Monthly Job Postings: 2020-21 </a:t>
            </a:r>
          </a:p>
        </p:txBody>
      </p:sp>
      <p:graphicFrame>
        <p:nvGraphicFramePr>
          <p:cNvPr id="5" name="Content Placeholder 3">
            <a:extLst>
              <a:ext uri="{FF2B5EF4-FFF2-40B4-BE49-F238E27FC236}">
                <a16:creationId xmlns:a16="http://schemas.microsoft.com/office/drawing/2014/main" id="{FC717C15-695D-40CC-95BC-CF818428A2A0}"/>
              </a:ext>
            </a:extLst>
          </p:cNvPr>
          <p:cNvGraphicFramePr>
            <a:graphicFrameLocks/>
          </p:cNvGraphicFramePr>
          <p:nvPr>
            <p:extLst>
              <p:ext uri="{D42A27DB-BD31-4B8C-83A1-F6EECF244321}">
                <p14:modId xmlns:p14="http://schemas.microsoft.com/office/powerpoint/2010/main" val="1503846143"/>
              </p:ext>
            </p:extLst>
          </p:nvPr>
        </p:nvGraphicFramePr>
        <p:xfrm>
          <a:off x="457200" y="1044776"/>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2506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FD7FA7-8211-4FDE-8AEC-8D3E09951818}"/>
              </a:ext>
            </a:extLst>
          </p:cNvPr>
          <p:cNvSpPr txBox="1">
            <a:spLocks/>
          </p:cNvSpPr>
          <p:nvPr/>
        </p:nvSpPr>
        <p:spPr>
          <a:xfrm>
            <a:off x="519344" y="376731"/>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Number of online job postings in Buckinghamshire by month</a:t>
            </a:r>
            <a:endParaRPr kumimoji="0" lang="en-GB" sz="20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graphicFrame>
        <p:nvGraphicFramePr>
          <p:cNvPr id="5" name="Content Placeholder 5">
            <a:extLst>
              <a:ext uri="{FF2B5EF4-FFF2-40B4-BE49-F238E27FC236}">
                <a16:creationId xmlns:a16="http://schemas.microsoft.com/office/drawing/2014/main" id="{EBD1A405-38B8-4812-B1C7-E46E679723E3}"/>
              </a:ext>
            </a:extLst>
          </p:cNvPr>
          <p:cNvGraphicFramePr>
            <a:graphicFrameLocks/>
          </p:cNvGraphicFramePr>
          <p:nvPr>
            <p:extLst>
              <p:ext uri="{D42A27DB-BD31-4B8C-83A1-F6EECF244321}">
                <p14:modId xmlns:p14="http://schemas.microsoft.com/office/powerpoint/2010/main" val="1300166949"/>
              </p:ext>
            </p:extLst>
          </p:nvPr>
        </p:nvGraphicFramePr>
        <p:xfrm>
          <a:off x="519344" y="1731371"/>
          <a:ext cx="8229600" cy="4081599"/>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C143E6E0-9BFE-4122-80E3-019C10BD44CD}"/>
              </a:ext>
            </a:extLst>
          </p:cNvPr>
          <p:cNvSpPr txBox="1"/>
          <p:nvPr/>
        </p:nvSpPr>
        <p:spPr>
          <a:xfrm>
            <a:off x="74084" y="1905358"/>
            <a:ext cx="461665" cy="2573517"/>
          </a:xfrm>
          <a:prstGeom prst="rect">
            <a:avLst/>
          </a:prstGeom>
          <a:noFill/>
        </p:spPr>
        <p:txBody>
          <a:bodyPr vert="vert270" wrap="square" rtlCol="0">
            <a:spAutoFit/>
          </a:bodyPr>
          <a:lstStyle/>
          <a:p>
            <a:r>
              <a:rPr lang="en-GB" dirty="0"/>
              <a:t>Number of job postings</a:t>
            </a:r>
          </a:p>
        </p:txBody>
      </p:sp>
    </p:spTree>
    <p:extLst>
      <p:ext uri="{BB962C8B-B14F-4D97-AF65-F5344CB8AC3E}">
        <p14:creationId xmlns:p14="http://schemas.microsoft.com/office/powerpoint/2010/main" val="2594648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90032B-2CFE-47A8-8EEA-3F15D580E0A2}"/>
              </a:ext>
            </a:extLst>
          </p:cNvPr>
          <p:cNvSpPr txBox="1">
            <a:spLocks/>
          </p:cNvSpPr>
          <p:nvPr/>
        </p:nvSpPr>
        <p:spPr>
          <a:xfrm>
            <a:off x="759040" y="-133735"/>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3200" b="1">
                <a:solidFill>
                  <a:schemeClr val="tx1"/>
                </a:solidFill>
                <a:latin typeface="Arial" panose="020B0604020202020204" pitchFamily="34" charset="0"/>
                <a:cs typeface="Arial" panose="020B0604020202020204" pitchFamily="34" charset="0"/>
              </a:rPr>
              <a:t>Variation within Buckinghamshire</a:t>
            </a:r>
          </a:p>
        </p:txBody>
      </p:sp>
      <p:sp>
        <p:nvSpPr>
          <p:cNvPr id="5" name="Content Placeholder 4">
            <a:extLst>
              <a:ext uri="{FF2B5EF4-FFF2-40B4-BE49-F238E27FC236}">
                <a16:creationId xmlns:a16="http://schemas.microsoft.com/office/drawing/2014/main" id="{0BD062B5-6217-4282-8BDB-7C116D9BC2CB}"/>
              </a:ext>
            </a:extLst>
          </p:cNvPr>
          <p:cNvSpPr txBox="1">
            <a:spLocks/>
          </p:cNvSpPr>
          <p:nvPr/>
        </p:nvSpPr>
        <p:spPr>
          <a:xfrm>
            <a:off x="155360" y="1009265"/>
            <a:ext cx="3768571" cy="4964436"/>
          </a:xfrm>
          <a:prstGeom prst="rect">
            <a:avLst/>
          </a:prstGeom>
          <a:noFill/>
        </p:spPr>
        <p:txBody>
          <a:bodyPr vert="horz" wrap="square" lIns="91440" tIns="45720" rIns="91440" bIns="45720" rtlCol="0">
            <a:spAutoFit/>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during August 2021 to October 2021 are higher overall compared to the same period pre-Covid.</a:t>
            </a:r>
          </a:p>
          <a:p>
            <a:pPr marL="214313" indent="-214313"/>
            <a:endParaRPr lang="en-GB" sz="1400" dirty="0">
              <a:solidFill>
                <a:schemeClr val="tx1"/>
              </a:solidFill>
              <a:latin typeface="Arial" panose="020B0604020202020204" pitchFamily="34" charset="0"/>
              <a:cs typeface="Arial" panose="020B0604020202020204" pitchFamily="34" charset="0"/>
            </a:endParaRPr>
          </a:p>
          <a:p>
            <a:pPr marL="214313" indent="-214313"/>
            <a:r>
              <a:rPr lang="en-GB" sz="1400" dirty="0">
                <a:solidFill>
                  <a:schemeClr val="tx1"/>
                </a:solidFill>
                <a:latin typeface="Arial" panose="020B0604020202020204" pitchFamily="34" charset="0"/>
                <a:cs typeface="Arial" panose="020B0604020202020204" pitchFamily="34" charset="0"/>
              </a:rPr>
              <a:t>Within Buckinghamshire, South Bucks has had the largest rise in the number of job postings.</a:t>
            </a:r>
          </a:p>
          <a:p>
            <a:pPr marL="214313" indent="-214313"/>
            <a:endParaRPr lang="en-GB" sz="1400" dirty="0">
              <a:solidFill>
                <a:schemeClr val="tx1"/>
              </a:solidFill>
              <a:latin typeface="Arial" panose="020B0604020202020204" pitchFamily="34" charset="0"/>
              <a:cs typeface="Arial" panose="020B0604020202020204" pitchFamily="34" charset="0"/>
            </a:endParaRPr>
          </a:p>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increased more significantly compared to the South East region and England as a whole.</a:t>
            </a:r>
          </a:p>
          <a:p>
            <a:pPr marL="214313" indent="-214313"/>
            <a:endParaRPr lang="en-GB" sz="1400" dirty="0">
              <a:latin typeface="Arial" panose="020B0604020202020204" pitchFamily="34" charset="0"/>
              <a:cs typeface="Arial" panose="020B0604020202020204" pitchFamily="34" charset="0"/>
            </a:endParaRPr>
          </a:p>
          <a:p>
            <a:pPr marL="214313" indent="-214313"/>
            <a:r>
              <a:rPr lang="en-GB" sz="1400" dirty="0">
                <a:latin typeface="Arial" panose="020B0604020202020204" pitchFamily="34" charset="0"/>
                <a:cs typeface="Arial" panose="020B0604020202020204" pitchFamily="34" charset="0"/>
              </a:rPr>
              <a:t>Note – some job postings state the job location as being ‘Buckinghamshire’ only.  These cannot therefore be coded to sub-areas. Hence why the data for Buckinghamshire is higher than the data for the four former districts combined. </a:t>
            </a:r>
          </a:p>
          <a:p>
            <a:pPr marL="214313" indent="-214313"/>
            <a:endParaRPr lang="en-GB" sz="1650" dirty="0">
              <a:latin typeface="Arial" panose="020B0604020202020204" pitchFamily="34" charset="0"/>
              <a:cs typeface="Arial" panose="020B0604020202020204" pitchFamily="34" charset="0"/>
            </a:endParaRPr>
          </a:p>
        </p:txBody>
      </p:sp>
      <p:graphicFrame>
        <p:nvGraphicFramePr>
          <p:cNvPr id="6" name="Content Placeholder 15">
            <a:extLst>
              <a:ext uri="{FF2B5EF4-FFF2-40B4-BE49-F238E27FC236}">
                <a16:creationId xmlns:a16="http://schemas.microsoft.com/office/drawing/2014/main" id="{9E35A20E-4D0F-4EBD-903B-A65E3397A827}"/>
              </a:ext>
            </a:extLst>
          </p:cNvPr>
          <p:cNvGraphicFramePr>
            <a:graphicFrameLocks/>
          </p:cNvGraphicFramePr>
          <p:nvPr>
            <p:extLst>
              <p:ext uri="{D42A27DB-BD31-4B8C-83A1-F6EECF244321}">
                <p14:modId xmlns:p14="http://schemas.microsoft.com/office/powerpoint/2010/main" val="3783638583"/>
              </p:ext>
            </p:extLst>
          </p:nvPr>
        </p:nvGraphicFramePr>
        <p:xfrm>
          <a:off x="3923931" y="1583703"/>
          <a:ext cx="4873284" cy="3770717"/>
        </p:xfrm>
        <a:graphic>
          <a:graphicData uri="http://schemas.openxmlformats.org/drawingml/2006/table">
            <a:tbl>
              <a:tblPr/>
              <a:tblGrid>
                <a:gridCol w="1260821">
                  <a:extLst>
                    <a:ext uri="{9D8B030D-6E8A-4147-A177-3AD203B41FA5}">
                      <a16:colId xmlns:a16="http://schemas.microsoft.com/office/drawing/2014/main" val="2792365867"/>
                    </a:ext>
                  </a:extLst>
                </a:gridCol>
                <a:gridCol w="1062490">
                  <a:extLst>
                    <a:ext uri="{9D8B030D-6E8A-4147-A177-3AD203B41FA5}">
                      <a16:colId xmlns:a16="http://schemas.microsoft.com/office/drawing/2014/main" val="667052962"/>
                    </a:ext>
                  </a:extLst>
                </a:gridCol>
                <a:gridCol w="1028857">
                  <a:extLst>
                    <a:ext uri="{9D8B030D-6E8A-4147-A177-3AD203B41FA5}">
                      <a16:colId xmlns:a16="http://schemas.microsoft.com/office/drawing/2014/main" val="312449886"/>
                    </a:ext>
                  </a:extLst>
                </a:gridCol>
                <a:gridCol w="756124">
                  <a:extLst>
                    <a:ext uri="{9D8B030D-6E8A-4147-A177-3AD203B41FA5}">
                      <a16:colId xmlns:a16="http://schemas.microsoft.com/office/drawing/2014/main" val="2811763997"/>
                    </a:ext>
                  </a:extLst>
                </a:gridCol>
                <a:gridCol w="764992">
                  <a:extLst>
                    <a:ext uri="{9D8B030D-6E8A-4147-A177-3AD203B41FA5}">
                      <a16:colId xmlns:a16="http://schemas.microsoft.com/office/drawing/2014/main" val="3751315306"/>
                    </a:ext>
                  </a:extLst>
                </a:gridCol>
              </a:tblGrid>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endParaRPr lang="en-GB" sz="1000" b="0" i="0" u="none" strike="noStrike">
                        <a:solidFill>
                          <a:srgbClr val="000000"/>
                        </a:solidFill>
                        <a:effectLst/>
                        <a:latin typeface="Arial" panose="020B0604020202020204" pitchFamily="34" charset="0"/>
                      </a:endParaRPr>
                    </a:p>
                  </a:txBody>
                  <a:tcPr marL="5715" marR="5715" marT="5715"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4">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Number of job postings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90679571"/>
                  </a:ext>
                </a:extLst>
              </a:tr>
              <a:tr h="55885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rgbClr val="000000"/>
                          </a:solidFill>
                          <a:effectLst/>
                          <a:latin typeface="Arial" panose="020B0604020202020204" pitchFamily="34" charset="0"/>
                        </a:rPr>
                        <a:t> </a:t>
                      </a:r>
                    </a:p>
                  </a:txBody>
                  <a:tcPr marL="5715" marR="5715" marT="571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Aug 19-Oct 19</a:t>
                      </a:r>
                    </a:p>
                    <a:p>
                      <a:pPr algn="ctr" fontAlgn="b"/>
                      <a:r>
                        <a:rPr lang="en-GB" sz="1000" b="1" i="0" u="none" strike="noStrike" dirty="0">
                          <a:solidFill>
                            <a:schemeClr val="bg1"/>
                          </a:solidFill>
                          <a:effectLst/>
                          <a:latin typeface="Arial" panose="020B0604020202020204" pitchFamily="34" charset="0"/>
                        </a:rPr>
                        <a:t>(pre-Covid benchmark)</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Aug 21-Oct 21</a:t>
                      </a:r>
                    </a:p>
                    <a:p>
                      <a:pPr algn="ctr" fontAlgn="b"/>
                      <a:r>
                        <a:rPr lang="en-GB" sz="1000" b="1" i="0" u="none" strike="noStrike" dirty="0">
                          <a:solidFill>
                            <a:schemeClr val="bg1"/>
                          </a:solidFill>
                          <a:effectLst/>
                          <a:latin typeface="Arial" panose="020B0604020202020204" pitchFamily="34" charset="0"/>
                        </a:rPr>
                        <a:t>(latest 3 months)</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Change</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a:solidFill>
                            <a:schemeClr val="bg1"/>
                          </a:solidFill>
                          <a:effectLst/>
                          <a:latin typeface="Arial" panose="020B0604020202020204" pitchFamily="34" charset="0"/>
                        </a:rPr>
                        <a:t>Change (%)</a:t>
                      </a:r>
                    </a:p>
                  </a:txBody>
                  <a:tcPr marL="5715" marR="5715" marT="57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32962193"/>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chemeClr val="bg1"/>
                          </a:solidFill>
                          <a:effectLst/>
                          <a:latin typeface="Arial" panose="020B0604020202020204" pitchFamily="34" charset="0"/>
                        </a:rPr>
                        <a:t>Wycombe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dirty="0">
                          <a:solidFill>
                            <a:srgbClr val="000000"/>
                          </a:solidFill>
                          <a:effectLst/>
                          <a:latin typeface="Arial" panose="020B0604020202020204" pitchFamily="34" charset="0"/>
                        </a:rPr>
                        <a:t>4,780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a:solidFill>
                            <a:srgbClr val="000000"/>
                          </a:solidFill>
                          <a:effectLst/>
                          <a:latin typeface="Arial" panose="020B0604020202020204" pitchFamily="34" charset="0"/>
                        </a:rPr>
                        <a:t>5,479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+699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+15%</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1840845"/>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chemeClr val="bg1"/>
                          </a:solidFill>
                          <a:effectLst/>
                          <a:latin typeface="Arial" panose="020B0604020202020204" pitchFamily="34" charset="0"/>
                        </a:rPr>
                        <a:t>Aylesbury Vale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a:solidFill>
                            <a:srgbClr val="000000"/>
                          </a:solidFill>
                          <a:effectLst/>
                          <a:latin typeface="Arial" panose="020B0604020202020204" pitchFamily="34" charset="0"/>
                        </a:rPr>
                        <a:t>2,902</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a:solidFill>
                            <a:srgbClr val="000000"/>
                          </a:solidFill>
                          <a:effectLst/>
                          <a:latin typeface="Arial" panose="020B0604020202020204" pitchFamily="34" charset="0"/>
                        </a:rPr>
                        <a:t>3,885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+983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+34%</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2692279"/>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chemeClr val="bg1"/>
                          </a:solidFill>
                          <a:effectLst/>
                          <a:latin typeface="Arial" panose="020B0604020202020204" pitchFamily="34" charset="0"/>
                        </a:rPr>
                        <a:t>South Bucks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a:solidFill>
                            <a:srgbClr val="000000"/>
                          </a:solidFill>
                          <a:effectLst/>
                          <a:latin typeface="Arial" panose="020B0604020202020204" pitchFamily="34" charset="0"/>
                        </a:rPr>
                        <a:t>947</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a:solidFill>
                            <a:srgbClr val="000000"/>
                          </a:solidFill>
                          <a:effectLst/>
                          <a:latin typeface="Arial" panose="020B0604020202020204" pitchFamily="34" charset="0"/>
                        </a:rPr>
                        <a:t>1,469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+522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+55%</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9540936"/>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chemeClr val="bg1"/>
                          </a:solidFill>
                          <a:effectLst/>
                          <a:latin typeface="Arial" panose="020B0604020202020204" pitchFamily="34" charset="0"/>
                        </a:rPr>
                        <a:t>Chiltern</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a:solidFill>
                            <a:srgbClr val="000000"/>
                          </a:solidFill>
                          <a:effectLst/>
                          <a:latin typeface="Arial" panose="020B0604020202020204" pitchFamily="34" charset="0"/>
                        </a:rPr>
                        <a:t>947</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a:solidFill>
                            <a:srgbClr val="000000"/>
                          </a:solidFill>
                          <a:effectLst/>
                          <a:latin typeface="Arial" panose="020B0604020202020204" pitchFamily="34" charset="0"/>
                        </a:rPr>
                        <a:t>1,443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+496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+52%</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87668388"/>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chemeClr val="bg1"/>
                          </a:solidFill>
                          <a:effectLst/>
                          <a:latin typeface="Arial" panose="020B0604020202020204" pitchFamily="34" charset="0"/>
                        </a:rPr>
                        <a:t>Buckinghamshire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ctr"/>
                      <a:r>
                        <a:rPr lang="en-GB" sz="1000" b="0" i="0" u="none" strike="noStrike">
                          <a:solidFill>
                            <a:srgbClr val="000000"/>
                          </a:solidFill>
                          <a:effectLst/>
                          <a:latin typeface="Arial" panose="020B0604020202020204" pitchFamily="34" charset="0"/>
                        </a:rPr>
                        <a:t>12,980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a:solidFill>
                            <a:srgbClr val="000000"/>
                          </a:solidFill>
                          <a:effectLst/>
                          <a:latin typeface="Arial" panose="020B0604020202020204" pitchFamily="34" charset="0"/>
                        </a:rPr>
                        <a:t>19,195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+6,215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+48%</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28106"/>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chemeClr val="bg1"/>
                          </a:solidFill>
                          <a:effectLst/>
                          <a:latin typeface="Arial" panose="020B0604020202020204" pitchFamily="34" charset="0"/>
                        </a:rPr>
                        <a:t>South East England</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a:solidFill>
                            <a:srgbClr val="000000"/>
                          </a:solidFill>
                          <a:effectLst/>
                          <a:latin typeface="Arial" panose="020B0604020202020204" pitchFamily="34" charset="0"/>
                        </a:rPr>
                        <a:t>291,137</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a:solidFill>
                            <a:srgbClr val="000000"/>
                          </a:solidFill>
                          <a:effectLst/>
                          <a:latin typeface="Arial" panose="020B0604020202020204" pitchFamily="34" charset="0"/>
                        </a:rPr>
                        <a:t>412,049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+120,912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+42%</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7481543"/>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chemeClr val="bg1"/>
                          </a:solidFill>
                          <a:effectLst/>
                          <a:latin typeface="Arial" panose="020B0604020202020204" pitchFamily="34" charset="0"/>
                        </a:rPr>
                        <a:t>England</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a:solidFill>
                            <a:srgbClr val="000000"/>
                          </a:solidFill>
                          <a:effectLst/>
                          <a:latin typeface="Arial" panose="020B0604020202020204" pitchFamily="34" charset="0"/>
                        </a:rPr>
                        <a:t>1,423,746</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a:solidFill>
                            <a:srgbClr val="000000"/>
                          </a:solidFill>
                          <a:effectLst/>
                          <a:latin typeface="Arial" panose="020B0604020202020204" pitchFamily="34" charset="0"/>
                        </a:rPr>
                        <a:t>2,024,501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+600,755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B050"/>
                          </a:solidFill>
                          <a:effectLst/>
                          <a:latin typeface="Arial" panose="020B0604020202020204" pitchFamily="34" charset="0"/>
                        </a:rPr>
                        <a:t>+42%</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4805068"/>
                  </a:ext>
                </a:extLst>
              </a:tr>
            </a:tbl>
          </a:graphicData>
        </a:graphic>
      </p:graphicFrame>
    </p:spTree>
    <p:extLst>
      <p:ext uri="{BB962C8B-B14F-4D97-AF65-F5344CB8AC3E}">
        <p14:creationId xmlns:p14="http://schemas.microsoft.com/office/powerpoint/2010/main" val="2732100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EECBBC-DF83-4423-B172-396EF57023A8}"/>
              </a:ext>
            </a:extLst>
          </p:cNvPr>
          <p:cNvSpPr txBox="1">
            <a:spLocks/>
          </p:cNvSpPr>
          <p:nvPr/>
        </p:nvSpPr>
        <p:spPr>
          <a:xfrm>
            <a:off x="457200" y="6724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400" b="1" dirty="0">
                <a:solidFill>
                  <a:schemeClr val="tx1"/>
                </a:solidFill>
                <a:latin typeface="Arial" panose="020B0604020202020204" pitchFamily="34" charset="0"/>
                <a:cs typeface="Arial" panose="020B0604020202020204" pitchFamily="34" charset="0"/>
              </a:rPr>
              <a:t>Top occupational groups by number of job postings – October 2021</a:t>
            </a:r>
          </a:p>
        </p:txBody>
      </p:sp>
      <p:sp>
        <p:nvSpPr>
          <p:cNvPr id="6" name="TextBox 5">
            <a:extLst>
              <a:ext uri="{FF2B5EF4-FFF2-40B4-BE49-F238E27FC236}">
                <a16:creationId xmlns:a16="http://schemas.microsoft.com/office/drawing/2014/main" id="{C43EAFC6-8E28-41FD-A459-9197BD4DA7E3}"/>
              </a:ext>
            </a:extLst>
          </p:cNvPr>
          <p:cNvSpPr txBox="1"/>
          <p:nvPr/>
        </p:nvSpPr>
        <p:spPr>
          <a:xfrm>
            <a:off x="6103397" y="5506109"/>
            <a:ext cx="345341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a:ln>
                  <a:noFill/>
                </a:ln>
                <a:effectLst/>
                <a:uLnTx/>
                <a:uFillTx/>
              </a:rPr>
              <a:t>Data for Buckinghamshire </a:t>
            </a:r>
          </a:p>
        </p:txBody>
      </p:sp>
      <p:graphicFrame>
        <p:nvGraphicFramePr>
          <p:cNvPr id="8" name="Chart 7">
            <a:extLst>
              <a:ext uri="{FF2B5EF4-FFF2-40B4-BE49-F238E27FC236}">
                <a16:creationId xmlns:a16="http://schemas.microsoft.com/office/drawing/2014/main" id="{55D31A47-25A6-40BF-A06F-30363D40EC9C}"/>
              </a:ext>
            </a:extLst>
          </p:cNvPr>
          <p:cNvGraphicFramePr>
            <a:graphicFrameLocks/>
          </p:cNvGraphicFramePr>
          <p:nvPr>
            <p:extLst>
              <p:ext uri="{D42A27DB-BD31-4B8C-83A1-F6EECF244321}">
                <p14:modId xmlns:p14="http://schemas.microsoft.com/office/powerpoint/2010/main" val="4028997953"/>
              </p:ext>
            </p:extLst>
          </p:nvPr>
        </p:nvGraphicFramePr>
        <p:xfrm>
          <a:off x="259200" y="1053063"/>
          <a:ext cx="8625600" cy="479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1902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CEF824F-E072-4A66-BBE4-A954989507CD}"/>
              </a:ext>
            </a:extLst>
          </p:cNvPr>
          <p:cNvGraphicFramePr>
            <a:graphicFrameLocks/>
          </p:cNvGraphicFramePr>
          <p:nvPr>
            <p:extLst>
              <p:ext uri="{D42A27DB-BD31-4B8C-83A1-F6EECF244321}">
                <p14:modId xmlns:p14="http://schemas.microsoft.com/office/powerpoint/2010/main" val="3541927455"/>
              </p:ext>
            </p:extLst>
          </p:nvPr>
        </p:nvGraphicFramePr>
        <p:xfrm>
          <a:off x="329863" y="1131075"/>
          <a:ext cx="8625600" cy="4826665"/>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80552005-3628-45A6-B458-956C0E060842}"/>
              </a:ext>
            </a:extLst>
          </p:cNvPr>
          <p:cNvSpPr>
            <a:spLocks noGrp="1"/>
          </p:cNvSpPr>
          <p:nvPr>
            <p:ph type="title"/>
          </p:nvPr>
        </p:nvSpPr>
        <p:spPr>
          <a:xfrm>
            <a:off x="628650" y="194707"/>
            <a:ext cx="7886700" cy="936368"/>
          </a:xfrm>
        </p:spPr>
        <p:txBody>
          <a:bodyPr>
            <a:normAutofit/>
          </a:bodyPr>
          <a:lstStyle/>
          <a:p>
            <a:pPr algn="ctr"/>
            <a:r>
              <a:rPr lang="en-GB" sz="2400" b="1" dirty="0">
                <a:latin typeface="Arial" panose="020B0604020202020204" pitchFamily="34" charset="0"/>
                <a:cs typeface="Arial" panose="020B0604020202020204" pitchFamily="34" charset="0"/>
              </a:rPr>
              <a:t>Increased demand: occupations with more job postings in Bucks in Q3 2021 than Q3 2020</a:t>
            </a:r>
          </a:p>
        </p:txBody>
      </p:sp>
      <p:sp>
        <p:nvSpPr>
          <p:cNvPr id="8" name="TextBox 7">
            <a:extLst>
              <a:ext uri="{FF2B5EF4-FFF2-40B4-BE49-F238E27FC236}">
                <a16:creationId xmlns:a16="http://schemas.microsoft.com/office/drawing/2014/main" id="{1B37D5DF-80B7-49CD-8953-5941179B9EFC}"/>
              </a:ext>
            </a:extLst>
          </p:cNvPr>
          <p:cNvSpPr txBox="1"/>
          <p:nvPr/>
        </p:nvSpPr>
        <p:spPr>
          <a:xfrm>
            <a:off x="6552282" y="5542863"/>
            <a:ext cx="6101080" cy="344069"/>
          </a:xfrm>
          <a:prstGeom prst="rect">
            <a:avLst/>
          </a:prstGeom>
          <a:noFill/>
        </p:spPr>
        <p:txBody>
          <a:bodyPr wrap="square">
            <a:spAutoFit/>
          </a:bodyPr>
          <a:lstStyle/>
          <a:p>
            <a:pPr>
              <a:lnSpc>
                <a:spcPct val="107000"/>
              </a:lnSpc>
              <a:spcAft>
                <a:spcPts val="800"/>
              </a:spcAft>
            </a:pPr>
            <a:r>
              <a:rPr lang="en-GB" sz="1600" i="1" dirty="0">
                <a:solidFill>
                  <a:schemeClr val="tx2"/>
                </a:solidFill>
                <a:effectLst/>
                <a:ea typeface="Calibri" panose="020F0502020204030204" pitchFamily="34" charset="0"/>
                <a:cs typeface="Times New Roman" panose="02020603050405020304" pitchFamily="18" charset="0"/>
              </a:rPr>
              <a:t>Source: Labour Insight</a:t>
            </a:r>
          </a:p>
        </p:txBody>
      </p:sp>
      <p:sp>
        <p:nvSpPr>
          <p:cNvPr id="7" name="Rectangle: Rounded Corners 6">
            <a:extLst>
              <a:ext uri="{FF2B5EF4-FFF2-40B4-BE49-F238E27FC236}">
                <a16:creationId xmlns:a16="http://schemas.microsoft.com/office/drawing/2014/main" id="{A595DDFA-983D-483A-9C8B-0A3DFA8D9446}"/>
              </a:ext>
            </a:extLst>
          </p:cNvPr>
          <p:cNvSpPr/>
          <p:nvPr/>
        </p:nvSpPr>
        <p:spPr>
          <a:xfrm>
            <a:off x="5049429" y="3429000"/>
            <a:ext cx="3906034" cy="1765169"/>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a:solidFill>
                  <a:srgbClr val="080808"/>
                </a:solidFill>
              </a:rPr>
              <a:t>Admin, sales and customer service roles</a:t>
            </a:r>
          </a:p>
          <a:p>
            <a:pPr marL="285750" indent="-285750">
              <a:buFont typeface="Arial" panose="020B0604020202020204" pitchFamily="34" charset="0"/>
              <a:buChar char="•"/>
            </a:pPr>
            <a:r>
              <a:rPr lang="en-GB" sz="1400" dirty="0">
                <a:solidFill>
                  <a:srgbClr val="080808"/>
                </a:solidFill>
              </a:rPr>
              <a:t>Chefs and kitchen staff</a:t>
            </a:r>
          </a:p>
          <a:p>
            <a:pPr marL="285750" indent="-285750">
              <a:buFont typeface="Arial" panose="020B0604020202020204" pitchFamily="34" charset="0"/>
              <a:buChar char="•"/>
            </a:pPr>
            <a:r>
              <a:rPr lang="en-GB" sz="1400" dirty="0">
                <a:solidFill>
                  <a:srgbClr val="080808"/>
                </a:solidFill>
              </a:rPr>
              <a:t>Construction roles</a:t>
            </a:r>
          </a:p>
          <a:p>
            <a:pPr marL="285750" indent="-285750">
              <a:buFont typeface="Arial" panose="020B0604020202020204" pitchFamily="34" charset="0"/>
              <a:buChar char="•"/>
            </a:pPr>
            <a:r>
              <a:rPr lang="en-GB" sz="1400" dirty="0">
                <a:solidFill>
                  <a:srgbClr val="080808"/>
                </a:solidFill>
              </a:rPr>
              <a:t>Finance roles </a:t>
            </a:r>
          </a:p>
          <a:p>
            <a:pPr marL="285750" indent="-285750">
              <a:buFont typeface="Arial" panose="020B0604020202020204" pitchFamily="34" charset="0"/>
              <a:buChar char="•"/>
            </a:pPr>
            <a:r>
              <a:rPr lang="en-GB" sz="1400" dirty="0">
                <a:solidFill>
                  <a:srgbClr val="080808"/>
                </a:solidFill>
              </a:rPr>
              <a:t>Digital and data analysis roles</a:t>
            </a:r>
          </a:p>
          <a:p>
            <a:pPr marL="285750" indent="-285750">
              <a:buFont typeface="Arial" panose="020B0604020202020204" pitchFamily="34" charset="0"/>
              <a:buChar char="•"/>
            </a:pPr>
            <a:r>
              <a:rPr lang="en-GB" sz="1400" dirty="0">
                <a:solidFill>
                  <a:srgbClr val="080808"/>
                </a:solidFill>
              </a:rPr>
              <a:t>Recruiters</a:t>
            </a:r>
          </a:p>
        </p:txBody>
      </p:sp>
    </p:spTree>
    <p:extLst>
      <p:ext uri="{BB962C8B-B14F-4D97-AF65-F5344CB8AC3E}">
        <p14:creationId xmlns:p14="http://schemas.microsoft.com/office/powerpoint/2010/main" val="1355830515"/>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  Read-Only" id="{980FC5EC-F361-4588-B2D3-BF3EE5F48AB5}" vid="{705131F8-E0AD-4CF3-A3C0-E3C0E18EEB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2DF59FF74A0754E8342945B8BB21CDB" ma:contentTypeVersion="13" ma:contentTypeDescription="Create a new document." ma:contentTypeScope="" ma:versionID="7758543f6894554aa68f88437f08a7d7">
  <xsd:schema xmlns:xsd="http://www.w3.org/2001/XMLSchema" xmlns:xs="http://www.w3.org/2001/XMLSchema" xmlns:p="http://schemas.microsoft.com/office/2006/metadata/properties" xmlns:ns3="53bb0b2d-d2c1-4cce-8091-a776cdf39de4" xmlns:ns4="26cd0337-c8ef-4b22-880f-eebb30587211" targetNamespace="http://schemas.microsoft.com/office/2006/metadata/properties" ma:root="true" ma:fieldsID="4bb6f0921535069d9c720264cfa8fd78" ns3:_="" ns4:_="">
    <xsd:import namespace="53bb0b2d-d2c1-4cce-8091-a776cdf39de4"/>
    <xsd:import namespace="26cd0337-c8ef-4b22-880f-eebb3058721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bb0b2d-d2c1-4cce-8091-a776cdf39d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cd0337-c8ef-4b22-880f-eebb3058721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45E112-BA1C-460B-B5D6-78E6AB7675FF}">
  <ds:schemaRefs>
    <ds:schemaRef ds:uri="http://schemas.microsoft.com/sharepoint/v3/contenttype/forms"/>
  </ds:schemaRefs>
</ds:datastoreItem>
</file>

<file path=customXml/itemProps2.xml><?xml version="1.0" encoding="utf-8"?>
<ds:datastoreItem xmlns:ds="http://schemas.openxmlformats.org/officeDocument/2006/customXml" ds:itemID="{820979E3-3BC3-4568-9134-039CDB5C133C}">
  <ds:schemaRefs>
    <ds:schemaRef ds:uri="http://schemas.microsoft.com/office/2006/documentManagement/types"/>
    <ds:schemaRef ds:uri="http://schemas.microsoft.com/office/infopath/2007/PartnerControls"/>
    <ds:schemaRef ds:uri="26cd0337-c8ef-4b22-880f-eebb30587211"/>
    <ds:schemaRef ds:uri="http://purl.org/dc/elements/1.1/"/>
    <ds:schemaRef ds:uri="http://schemas.microsoft.com/office/2006/metadata/properties"/>
    <ds:schemaRef ds:uri="http://purl.org/dc/terms/"/>
    <ds:schemaRef ds:uri="http://schemas.openxmlformats.org/package/2006/metadata/core-properties"/>
    <ds:schemaRef ds:uri="53bb0b2d-d2c1-4cce-8091-a776cdf39de4"/>
    <ds:schemaRef ds:uri="http://www.w3.org/XML/1998/namespace"/>
    <ds:schemaRef ds:uri="http://purl.org/dc/dcmitype/"/>
  </ds:schemaRefs>
</ds:datastoreItem>
</file>

<file path=customXml/itemProps3.xml><?xml version="1.0" encoding="utf-8"?>
<ds:datastoreItem xmlns:ds="http://schemas.openxmlformats.org/officeDocument/2006/customXml" ds:itemID="{F7C20A1F-FC73-4F2C-8BA9-958B820094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bb0b2d-d2c1-4cce-8091-a776cdf39de4"/>
    <ds:schemaRef ds:uri="26cd0337-c8ef-4b22-880f-eebb305872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2613</TotalTime>
  <Words>1439</Words>
  <Application>Microsoft Office PowerPoint</Application>
  <PresentationFormat>On-screen Show (4:3)</PresentationFormat>
  <Paragraphs>223</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Calibri</vt:lpstr>
      <vt:lpstr>Calibri Light</vt:lpstr>
      <vt:lpstr>Haettenschweiler</vt:lpstr>
      <vt:lpstr>Office Theme</vt:lpstr>
      <vt:lpstr>PowerPoint Presentation</vt:lpstr>
      <vt:lpstr>PowerPoint Presentation</vt:lpstr>
      <vt:lpstr>PowerPoint Presentation</vt:lpstr>
      <vt:lpstr>Headlines – October 2021</vt:lpstr>
      <vt:lpstr>PowerPoint Presentation</vt:lpstr>
      <vt:lpstr>PowerPoint Presentation</vt:lpstr>
      <vt:lpstr>PowerPoint Presentation</vt:lpstr>
      <vt:lpstr>PowerPoint Presentation</vt:lpstr>
      <vt:lpstr>Increased demand: occupations with more job postings in Bucks in Q3 2021 than Q3 2020</vt:lpstr>
      <vt:lpstr>Reduced demand: occupations with fewer job postings in Bucks in Q3 2021 than Q3 2020</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 Thompson</dc:creator>
  <cp:lastModifiedBy>James Moorhouse</cp:lastModifiedBy>
  <cp:revision>38</cp:revision>
  <dcterms:created xsi:type="dcterms:W3CDTF">2020-01-06T14:48:21Z</dcterms:created>
  <dcterms:modified xsi:type="dcterms:W3CDTF">2021-11-16T14:51:57Z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0x010100B2DF59FF74A0754E8342945B8BB21CDB</vt:lpwstr>
  </property>
  <property fmtid="{D5CDD505-2E9C-101B-9397-08002B2CF9AE}" pid="3" name="_dlc_DocIdItemGuid">
    <vt:lpwstr>b86bdf1d-73e6-4c3a-96b7-340f9edb2e2c</vt:lpwstr>
  </property>
</Properties>
</file>