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1"/>
  </p:notesMasterIdLst>
  <p:sldIdLst>
    <p:sldId id="256" r:id="rId5"/>
    <p:sldId id="258" r:id="rId6"/>
    <p:sldId id="259" r:id="rId7"/>
    <p:sldId id="274" r:id="rId8"/>
    <p:sldId id="260" r:id="rId9"/>
    <p:sldId id="261" r:id="rId10"/>
    <p:sldId id="262" r:id="rId11"/>
    <p:sldId id="263" r:id="rId12"/>
    <p:sldId id="265" r:id="rId13"/>
    <p:sldId id="271" r:id="rId14"/>
    <p:sldId id="272" r:id="rId15"/>
    <p:sldId id="266" r:id="rId16"/>
    <p:sldId id="267" r:id="rId17"/>
    <p:sldId id="268" r:id="rId18"/>
    <p:sldId id="269" r:id="rId19"/>
    <p:sldId id="27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erkins" initials="CP" lastIdx="3" clrIdx="0">
    <p:extLst>
      <p:ext uri="{19B8F6BF-5375-455C-9EA6-DF929625EA0E}">
        <p15:presenceInfo xmlns:p15="http://schemas.microsoft.com/office/powerpoint/2012/main" userId="S::Caroline.Perkins@buckslep.co.uk::b8f2e569-4c81-4f9d-96cf-9b35a10b634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96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06D4A8-65AD-4A87-B59C-6FAE76F22618}" v="19" dt="2021-10-12T14:45:07.6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Moorhouse" userId="52c77cd9-d034-4c34-a84a-9452b75c1451" providerId="ADAL" clId="{6106D4A8-65AD-4A87-B59C-6FAE76F22618}"/>
    <pc:docChg chg="undo redo custSel modSld">
      <pc:chgData name="James Moorhouse" userId="52c77cd9-d034-4c34-a84a-9452b75c1451" providerId="ADAL" clId="{6106D4A8-65AD-4A87-B59C-6FAE76F22618}" dt="2021-10-12T14:45:13.925" v="1586" actId="1076"/>
      <pc:docMkLst>
        <pc:docMk/>
      </pc:docMkLst>
      <pc:sldChg chg="modSp mod">
        <pc:chgData name="James Moorhouse" userId="52c77cd9-d034-4c34-a84a-9452b75c1451" providerId="ADAL" clId="{6106D4A8-65AD-4A87-B59C-6FAE76F22618}" dt="2021-10-12T12:05:07.606" v="6" actId="20577"/>
        <pc:sldMkLst>
          <pc:docMk/>
          <pc:sldMk cId="3292760506" sldId="258"/>
        </pc:sldMkLst>
        <pc:spChg chg="mod">
          <ac:chgData name="James Moorhouse" userId="52c77cd9-d034-4c34-a84a-9452b75c1451" providerId="ADAL" clId="{6106D4A8-65AD-4A87-B59C-6FAE76F22618}" dt="2021-10-12T12:05:07.606" v="6" actId="20577"/>
          <ac:spMkLst>
            <pc:docMk/>
            <pc:sldMk cId="3292760506" sldId="258"/>
            <ac:spMk id="3" creationId="{1ECA0154-73B3-4040-AD12-805B061C8D38}"/>
          </ac:spMkLst>
        </pc:spChg>
      </pc:sldChg>
      <pc:sldChg chg="mod">
        <pc:chgData name="James Moorhouse" userId="52c77cd9-d034-4c34-a84a-9452b75c1451" providerId="ADAL" clId="{6106D4A8-65AD-4A87-B59C-6FAE76F22618}" dt="2021-10-12T12:07:18.816" v="22" actId="27918"/>
        <pc:sldMkLst>
          <pc:docMk/>
          <pc:sldMk cId="3342506824" sldId="260"/>
        </pc:sldMkLst>
      </pc:sldChg>
      <pc:sldChg chg="mod">
        <pc:chgData name="James Moorhouse" userId="52c77cd9-d034-4c34-a84a-9452b75c1451" providerId="ADAL" clId="{6106D4A8-65AD-4A87-B59C-6FAE76F22618}" dt="2021-10-12T12:08:18.735" v="25" actId="27918"/>
        <pc:sldMkLst>
          <pc:docMk/>
          <pc:sldMk cId="2594648962" sldId="262"/>
        </pc:sldMkLst>
      </pc:sldChg>
      <pc:sldChg chg="modSp mod">
        <pc:chgData name="James Moorhouse" userId="52c77cd9-d034-4c34-a84a-9452b75c1451" providerId="ADAL" clId="{6106D4A8-65AD-4A87-B59C-6FAE76F22618}" dt="2021-10-12T12:21:28.606" v="169" actId="207"/>
        <pc:sldMkLst>
          <pc:docMk/>
          <pc:sldMk cId="2732100313" sldId="263"/>
        </pc:sldMkLst>
        <pc:spChg chg="mod">
          <ac:chgData name="James Moorhouse" userId="52c77cd9-d034-4c34-a84a-9452b75c1451" providerId="ADAL" clId="{6106D4A8-65AD-4A87-B59C-6FAE76F22618}" dt="2021-10-12T12:08:58.068" v="44" actId="20577"/>
          <ac:spMkLst>
            <pc:docMk/>
            <pc:sldMk cId="2732100313" sldId="263"/>
            <ac:spMk id="5" creationId="{0BD062B5-6217-4282-8BDB-7C116D9BC2CB}"/>
          </ac:spMkLst>
        </pc:spChg>
        <pc:graphicFrameChg chg="mod modGraphic">
          <ac:chgData name="James Moorhouse" userId="52c77cd9-d034-4c34-a84a-9452b75c1451" providerId="ADAL" clId="{6106D4A8-65AD-4A87-B59C-6FAE76F22618}" dt="2021-10-12T12:21:28.606" v="169" actId="207"/>
          <ac:graphicFrameMkLst>
            <pc:docMk/>
            <pc:sldMk cId="2732100313" sldId="263"/>
            <ac:graphicFrameMk id="6" creationId="{9E35A20E-4D0F-4EBD-903B-A65E3397A827}"/>
          </ac:graphicFrameMkLst>
        </pc:graphicFrameChg>
      </pc:sldChg>
      <pc:sldChg chg="addSp delSp modSp mod">
        <pc:chgData name="James Moorhouse" userId="52c77cd9-d034-4c34-a84a-9452b75c1451" providerId="ADAL" clId="{6106D4A8-65AD-4A87-B59C-6FAE76F22618}" dt="2021-10-12T12:28:28.522" v="197" actId="1076"/>
        <pc:sldMkLst>
          <pc:docMk/>
          <pc:sldMk cId="1301902589" sldId="265"/>
        </pc:sldMkLst>
        <pc:spChg chg="mod">
          <ac:chgData name="James Moorhouse" userId="52c77cd9-d034-4c34-a84a-9452b75c1451" providerId="ADAL" clId="{6106D4A8-65AD-4A87-B59C-6FAE76F22618}" dt="2021-10-12T12:21:57.309" v="178" actId="20577"/>
          <ac:spMkLst>
            <pc:docMk/>
            <pc:sldMk cId="1301902589" sldId="265"/>
            <ac:spMk id="4" creationId="{48EECBBC-DF83-4423-B172-396EF57023A8}"/>
          </ac:spMkLst>
        </pc:spChg>
        <pc:graphicFrameChg chg="del mod">
          <ac:chgData name="James Moorhouse" userId="52c77cd9-d034-4c34-a84a-9452b75c1451" providerId="ADAL" clId="{6106D4A8-65AD-4A87-B59C-6FAE76F22618}" dt="2021-10-12T12:27:58.313" v="180" actId="478"/>
          <ac:graphicFrameMkLst>
            <pc:docMk/>
            <pc:sldMk cId="1301902589" sldId="265"/>
            <ac:graphicFrameMk id="5" creationId="{2DAC332F-5D0F-4A0B-82E8-096F8E1CF88E}"/>
          </ac:graphicFrameMkLst>
        </pc:graphicFrameChg>
        <pc:graphicFrameChg chg="add mod ord">
          <ac:chgData name="James Moorhouse" userId="52c77cd9-d034-4c34-a84a-9452b75c1451" providerId="ADAL" clId="{6106D4A8-65AD-4A87-B59C-6FAE76F22618}" dt="2021-10-12T12:28:28.522" v="197" actId="1076"/>
          <ac:graphicFrameMkLst>
            <pc:docMk/>
            <pc:sldMk cId="1301902589" sldId="265"/>
            <ac:graphicFrameMk id="7" creationId="{0F06CA2F-E0C7-47CE-A934-93C6952E6FDE}"/>
          </ac:graphicFrameMkLst>
        </pc:graphicFrameChg>
      </pc:sldChg>
      <pc:sldChg chg="addSp delSp modSp mod">
        <pc:chgData name="James Moorhouse" userId="52c77cd9-d034-4c34-a84a-9452b75c1451" providerId="ADAL" clId="{6106D4A8-65AD-4A87-B59C-6FAE76F22618}" dt="2021-10-12T13:36:06.098" v="955" actId="20577"/>
        <pc:sldMkLst>
          <pc:docMk/>
          <pc:sldMk cId="3794758803" sldId="266"/>
        </pc:sldMkLst>
        <pc:spChg chg="mod">
          <ac:chgData name="James Moorhouse" userId="52c77cd9-d034-4c34-a84a-9452b75c1451" providerId="ADAL" clId="{6106D4A8-65AD-4A87-B59C-6FAE76F22618}" dt="2021-10-12T13:32:22.715" v="763" actId="20577"/>
          <ac:spMkLst>
            <pc:docMk/>
            <pc:sldMk cId="3794758803" sldId="266"/>
            <ac:spMk id="2" creationId="{63D4D820-C801-4BC0-AF60-90DFAA5FFE6A}"/>
          </ac:spMkLst>
        </pc:spChg>
        <pc:spChg chg="mod">
          <ac:chgData name="James Moorhouse" userId="52c77cd9-d034-4c34-a84a-9452b75c1451" providerId="ADAL" clId="{6106D4A8-65AD-4A87-B59C-6FAE76F22618}" dt="2021-10-12T13:36:06.098" v="955" actId="20577"/>
          <ac:spMkLst>
            <pc:docMk/>
            <pc:sldMk cId="3794758803" sldId="266"/>
            <ac:spMk id="5" creationId="{DED2DDB9-431C-489F-BB49-994FC9D4259D}"/>
          </ac:spMkLst>
        </pc:spChg>
        <pc:spChg chg="mod">
          <ac:chgData name="James Moorhouse" userId="52c77cd9-d034-4c34-a84a-9452b75c1451" providerId="ADAL" clId="{6106D4A8-65AD-4A87-B59C-6FAE76F22618}" dt="2021-10-12T13:32:25.401" v="765" actId="20577"/>
          <ac:spMkLst>
            <pc:docMk/>
            <pc:sldMk cId="3794758803" sldId="266"/>
            <ac:spMk id="10" creationId="{BAAE11D1-12B4-40D8-8A6F-2E9763438EDA}"/>
          </ac:spMkLst>
        </pc:spChg>
        <pc:graphicFrameChg chg="add mod ord">
          <ac:chgData name="James Moorhouse" userId="52c77cd9-d034-4c34-a84a-9452b75c1451" providerId="ADAL" clId="{6106D4A8-65AD-4A87-B59C-6FAE76F22618}" dt="2021-10-12T13:33:04.825" v="774" actId="14100"/>
          <ac:graphicFrameMkLst>
            <pc:docMk/>
            <pc:sldMk cId="3794758803" sldId="266"/>
            <ac:graphicFrameMk id="7" creationId="{5CD4BA1D-2F01-4A0C-A85C-DB631ECCF7B0}"/>
          </ac:graphicFrameMkLst>
        </pc:graphicFrameChg>
        <pc:picChg chg="del">
          <ac:chgData name="James Moorhouse" userId="52c77cd9-d034-4c34-a84a-9452b75c1451" providerId="ADAL" clId="{6106D4A8-65AD-4A87-B59C-6FAE76F22618}" dt="2021-10-12T13:32:07.124" v="757" actId="478"/>
          <ac:picMkLst>
            <pc:docMk/>
            <pc:sldMk cId="3794758803" sldId="266"/>
            <ac:picMk id="11" creationId="{478689DB-3BC8-4E25-BF68-6276D683B413}"/>
          </ac:picMkLst>
        </pc:picChg>
      </pc:sldChg>
      <pc:sldChg chg="addSp delSp modSp mod">
        <pc:chgData name="James Moorhouse" userId="52c77cd9-d034-4c34-a84a-9452b75c1451" providerId="ADAL" clId="{6106D4A8-65AD-4A87-B59C-6FAE76F22618}" dt="2021-10-12T13:32:36.657" v="770" actId="1076"/>
        <pc:sldMkLst>
          <pc:docMk/>
          <pc:sldMk cId="1938191635" sldId="267"/>
        </pc:sldMkLst>
        <pc:spChg chg="mod">
          <ac:chgData name="James Moorhouse" userId="52c77cd9-d034-4c34-a84a-9452b75c1451" providerId="ADAL" clId="{6106D4A8-65AD-4A87-B59C-6FAE76F22618}" dt="2021-10-12T13:23:02.338" v="756" actId="20577"/>
          <ac:spMkLst>
            <pc:docMk/>
            <pc:sldMk cId="1938191635" sldId="267"/>
            <ac:spMk id="5" creationId="{D0E4F816-BBAF-433B-B625-79FBE6CC402C}"/>
          </ac:spMkLst>
        </pc:spChg>
        <pc:spChg chg="mod">
          <ac:chgData name="James Moorhouse" userId="52c77cd9-d034-4c34-a84a-9452b75c1451" providerId="ADAL" clId="{6106D4A8-65AD-4A87-B59C-6FAE76F22618}" dt="2021-10-12T13:32:36.657" v="770" actId="1076"/>
          <ac:spMkLst>
            <pc:docMk/>
            <pc:sldMk cId="1938191635" sldId="267"/>
            <ac:spMk id="9" creationId="{7F742FBB-26F9-45D5-9B95-451403C874A0}"/>
          </ac:spMkLst>
        </pc:spChg>
        <pc:spChg chg="mod">
          <ac:chgData name="James Moorhouse" userId="52c77cd9-d034-4c34-a84a-9452b75c1451" providerId="ADAL" clId="{6106D4A8-65AD-4A87-B59C-6FAE76F22618}" dt="2021-10-12T13:32:36.657" v="770" actId="1076"/>
          <ac:spMkLst>
            <pc:docMk/>
            <pc:sldMk cId="1938191635" sldId="267"/>
            <ac:spMk id="11" creationId="{AA07BE49-E7F1-42AC-8206-844C668A5D6F}"/>
          </ac:spMkLst>
        </pc:spChg>
        <pc:graphicFrameChg chg="add mod ord">
          <ac:chgData name="James Moorhouse" userId="52c77cd9-d034-4c34-a84a-9452b75c1451" providerId="ADAL" clId="{6106D4A8-65AD-4A87-B59C-6FAE76F22618}" dt="2021-10-12T13:19:20.357" v="429" actId="167"/>
          <ac:graphicFrameMkLst>
            <pc:docMk/>
            <pc:sldMk cId="1938191635" sldId="267"/>
            <ac:graphicFrameMk id="7" creationId="{8420DAB8-D285-443F-A8FC-5B4257013F5A}"/>
          </ac:graphicFrameMkLst>
        </pc:graphicFrameChg>
        <pc:picChg chg="del">
          <ac:chgData name="James Moorhouse" userId="52c77cd9-d034-4c34-a84a-9452b75c1451" providerId="ADAL" clId="{6106D4A8-65AD-4A87-B59C-6FAE76F22618}" dt="2021-10-12T13:19:12.963" v="425" actId="478"/>
          <ac:picMkLst>
            <pc:docMk/>
            <pc:sldMk cId="1938191635" sldId="267"/>
            <ac:picMk id="3" creationId="{1B4276A1-4649-42E6-B246-E832D8768455}"/>
          </ac:picMkLst>
        </pc:picChg>
      </pc:sldChg>
      <pc:sldChg chg="modSp mod">
        <pc:chgData name="James Moorhouse" userId="52c77cd9-d034-4c34-a84a-9452b75c1451" providerId="ADAL" clId="{6106D4A8-65AD-4A87-B59C-6FAE76F22618}" dt="2021-10-12T13:39:06.647" v="1086" actId="20577"/>
        <pc:sldMkLst>
          <pc:docMk/>
          <pc:sldMk cId="397105894" sldId="268"/>
        </pc:sldMkLst>
        <pc:spChg chg="mod">
          <ac:chgData name="James Moorhouse" userId="52c77cd9-d034-4c34-a84a-9452b75c1451" providerId="ADAL" clId="{6106D4A8-65AD-4A87-B59C-6FAE76F22618}" dt="2021-10-12T13:39:06.647" v="1086" actId="20577"/>
          <ac:spMkLst>
            <pc:docMk/>
            <pc:sldMk cId="397105894" sldId="268"/>
            <ac:spMk id="5" creationId="{CDA4A902-7C12-4CDB-9DF6-3EDACDC154CA}"/>
          </ac:spMkLst>
        </pc:spChg>
        <pc:graphicFrameChg chg="mod modGraphic">
          <ac:chgData name="James Moorhouse" userId="52c77cd9-d034-4c34-a84a-9452b75c1451" providerId="ADAL" clId="{6106D4A8-65AD-4A87-B59C-6FAE76F22618}" dt="2021-10-12T13:38:36.839" v="1063" actId="207"/>
          <ac:graphicFrameMkLst>
            <pc:docMk/>
            <pc:sldMk cId="397105894" sldId="268"/>
            <ac:graphicFrameMk id="6" creationId="{B8CD877D-74F0-48FB-886B-3484767E26E1}"/>
          </ac:graphicFrameMkLst>
        </pc:graphicFrameChg>
      </pc:sldChg>
      <pc:sldChg chg="addSp delSp modSp mod">
        <pc:chgData name="James Moorhouse" userId="52c77cd9-d034-4c34-a84a-9452b75c1451" providerId="ADAL" clId="{6106D4A8-65AD-4A87-B59C-6FAE76F22618}" dt="2021-10-12T14:45:13.925" v="1586" actId="1076"/>
        <pc:sldMkLst>
          <pc:docMk/>
          <pc:sldMk cId="1681368727" sldId="269"/>
        </pc:sldMkLst>
        <pc:spChg chg="mod">
          <ac:chgData name="James Moorhouse" userId="52c77cd9-d034-4c34-a84a-9452b75c1451" providerId="ADAL" clId="{6106D4A8-65AD-4A87-B59C-6FAE76F22618}" dt="2021-10-12T13:39:29.816" v="1107" actId="20577"/>
          <ac:spMkLst>
            <pc:docMk/>
            <pc:sldMk cId="1681368727" sldId="269"/>
            <ac:spMk id="4" creationId="{F527C5AA-E8D2-4825-A983-DA32EC8C5C1A}"/>
          </ac:spMkLst>
        </pc:spChg>
        <pc:graphicFrameChg chg="add mod">
          <ac:chgData name="James Moorhouse" userId="52c77cd9-d034-4c34-a84a-9452b75c1451" providerId="ADAL" clId="{6106D4A8-65AD-4A87-B59C-6FAE76F22618}" dt="2021-10-12T14:45:13.925" v="1586" actId="1076"/>
          <ac:graphicFrameMkLst>
            <pc:docMk/>
            <pc:sldMk cId="1681368727" sldId="269"/>
            <ac:graphicFrameMk id="6" creationId="{2945BAEC-DCE7-4BB7-834A-2EBC077668DF}"/>
          </ac:graphicFrameMkLst>
        </pc:graphicFrameChg>
        <pc:graphicFrameChg chg="add del">
          <ac:chgData name="James Moorhouse" userId="52c77cd9-d034-4c34-a84a-9452b75c1451" providerId="ADAL" clId="{6106D4A8-65AD-4A87-B59C-6FAE76F22618}" dt="2021-10-12T13:41:54.969" v="1115" actId="478"/>
          <ac:graphicFrameMkLst>
            <pc:docMk/>
            <pc:sldMk cId="1681368727" sldId="269"/>
            <ac:graphicFrameMk id="6" creationId="{7A10D417-1594-48CD-BE30-0E6D31BF0AF2}"/>
          </ac:graphicFrameMkLst>
        </pc:graphicFrameChg>
        <pc:graphicFrameChg chg="add del mod ord">
          <ac:chgData name="James Moorhouse" userId="52c77cd9-d034-4c34-a84a-9452b75c1451" providerId="ADAL" clId="{6106D4A8-65AD-4A87-B59C-6FAE76F22618}" dt="2021-10-12T14:45:03.768" v="1583" actId="478"/>
          <ac:graphicFrameMkLst>
            <pc:docMk/>
            <pc:sldMk cId="1681368727" sldId="269"/>
            <ac:graphicFrameMk id="7" creationId="{2945BAEC-DCE7-4BB7-834A-2EBC077668DF}"/>
          </ac:graphicFrameMkLst>
        </pc:graphicFrameChg>
      </pc:sldChg>
      <pc:sldChg chg="addSp delSp modSp mod">
        <pc:chgData name="James Moorhouse" userId="52c77cd9-d034-4c34-a84a-9452b75c1451" providerId="ADAL" clId="{6106D4A8-65AD-4A87-B59C-6FAE76F22618}" dt="2021-10-12T13:02:32.775" v="329" actId="20577"/>
        <pc:sldMkLst>
          <pc:docMk/>
          <pc:sldMk cId="1355830515" sldId="271"/>
        </pc:sldMkLst>
        <pc:spChg chg="mod">
          <ac:chgData name="James Moorhouse" userId="52c77cd9-d034-4c34-a84a-9452b75c1451" providerId="ADAL" clId="{6106D4A8-65AD-4A87-B59C-6FAE76F22618}" dt="2021-10-12T12:49:00.227" v="204" actId="20577"/>
          <ac:spMkLst>
            <pc:docMk/>
            <pc:sldMk cId="1355830515" sldId="271"/>
            <ac:spMk id="2" creationId="{80552005-3628-45A6-B458-956C0E060842}"/>
          </ac:spMkLst>
        </pc:spChg>
        <pc:spChg chg="mod">
          <ac:chgData name="James Moorhouse" userId="52c77cd9-d034-4c34-a84a-9452b75c1451" providerId="ADAL" clId="{6106D4A8-65AD-4A87-B59C-6FAE76F22618}" dt="2021-10-12T13:02:32.775" v="329" actId="20577"/>
          <ac:spMkLst>
            <pc:docMk/>
            <pc:sldMk cId="1355830515" sldId="271"/>
            <ac:spMk id="7" creationId="{A595DDFA-983D-483A-9C8B-0A3DFA8D9446}"/>
          </ac:spMkLst>
        </pc:spChg>
        <pc:graphicFrameChg chg="del">
          <ac:chgData name="James Moorhouse" userId="52c77cd9-d034-4c34-a84a-9452b75c1451" providerId="ADAL" clId="{6106D4A8-65AD-4A87-B59C-6FAE76F22618}" dt="2021-10-12T12:48:53.096" v="198" actId="478"/>
          <ac:graphicFrameMkLst>
            <pc:docMk/>
            <pc:sldMk cId="1355830515" sldId="271"/>
            <ac:graphicFrameMk id="6" creationId="{35E31F9F-9697-4BE8-B345-9E0918B1484A}"/>
          </ac:graphicFrameMkLst>
        </pc:graphicFrameChg>
        <pc:graphicFrameChg chg="add mod ord">
          <ac:chgData name="James Moorhouse" userId="52c77cd9-d034-4c34-a84a-9452b75c1451" providerId="ADAL" clId="{6106D4A8-65AD-4A87-B59C-6FAE76F22618}" dt="2021-10-12T12:49:07.757" v="207" actId="14100"/>
          <ac:graphicFrameMkLst>
            <pc:docMk/>
            <pc:sldMk cId="1355830515" sldId="271"/>
            <ac:graphicFrameMk id="9" creationId="{3CEF824F-E072-4A66-BBE4-A954989507CD}"/>
          </ac:graphicFrameMkLst>
        </pc:graphicFrameChg>
      </pc:sldChg>
      <pc:sldChg chg="addSp delSp modSp mod">
        <pc:chgData name="James Moorhouse" userId="52c77cd9-d034-4c34-a84a-9452b75c1451" providerId="ADAL" clId="{6106D4A8-65AD-4A87-B59C-6FAE76F22618}" dt="2021-10-12T13:04:44.898" v="424" actId="20577"/>
        <pc:sldMkLst>
          <pc:docMk/>
          <pc:sldMk cId="427155918" sldId="272"/>
        </pc:sldMkLst>
        <pc:spChg chg="mod">
          <ac:chgData name="James Moorhouse" userId="52c77cd9-d034-4c34-a84a-9452b75c1451" providerId="ADAL" clId="{6106D4A8-65AD-4A87-B59C-6FAE76F22618}" dt="2021-10-12T13:04:44.898" v="424" actId="20577"/>
          <ac:spMkLst>
            <pc:docMk/>
            <pc:sldMk cId="427155918" sldId="272"/>
            <ac:spMk id="2" creationId="{48AF3038-A96D-402C-B7B5-D0F54EBEAA4B}"/>
          </ac:spMkLst>
        </pc:spChg>
        <pc:spChg chg="mod">
          <ac:chgData name="James Moorhouse" userId="52c77cd9-d034-4c34-a84a-9452b75c1451" providerId="ADAL" clId="{6106D4A8-65AD-4A87-B59C-6FAE76F22618}" dt="2021-10-12T13:04:40.465" v="420" actId="20577"/>
          <ac:spMkLst>
            <pc:docMk/>
            <pc:sldMk cId="427155918" sldId="272"/>
            <ac:spMk id="5" creationId="{4BA83935-DB71-49C0-89EB-863E742FDB45}"/>
          </ac:spMkLst>
        </pc:spChg>
        <pc:graphicFrameChg chg="del">
          <ac:chgData name="James Moorhouse" userId="52c77cd9-d034-4c34-a84a-9452b75c1451" providerId="ADAL" clId="{6106D4A8-65AD-4A87-B59C-6FAE76F22618}" dt="2021-10-12T13:01:05.180" v="304" actId="478"/>
          <ac:graphicFrameMkLst>
            <pc:docMk/>
            <pc:sldMk cId="427155918" sldId="272"/>
            <ac:graphicFrameMk id="7" creationId="{ED866DFC-861C-48DD-96D2-33A759042342}"/>
          </ac:graphicFrameMkLst>
        </pc:graphicFrameChg>
        <pc:graphicFrameChg chg="add mod ord">
          <ac:chgData name="James Moorhouse" userId="52c77cd9-d034-4c34-a84a-9452b75c1451" providerId="ADAL" clId="{6106D4A8-65AD-4A87-B59C-6FAE76F22618}" dt="2021-10-12T13:01:21.043" v="307" actId="167"/>
          <ac:graphicFrameMkLst>
            <pc:docMk/>
            <pc:sldMk cId="427155918" sldId="272"/>
            <ac:graphicFrameMk id="8" creationId="{72817379-339A-42CE-AC9C-80CEC94BDF0C}"/>
          </ac:graphicFrameMkLst>
        </pc:graphicFrameChg>
      </pc:sldChg>
      <pc:sldChg chg="modSp mod">
        <pc:chgData name="James Moorhouse" userId="52c77cd9-d034-4c34-a84a-9452b75c1451" providerId="ADAL" clId="{6106D4A8-65AD-4A87-B59C-6FAE76F22618}" dt="2021-10-12T13:54:41.371" v="1582" actId="20577"/>
        <pc:sldMkLst>
          <pc:docMk/>
          <pc:sldMk cId="2728305313" sldId="274"/>
        </pc:sldMkLst>
        <pc:spChg chg="mod">
          <ac:chgData name="James Moorhouse" userId="52c77cd9-d034-4c34-a84a-9452b75c1451" providerId="ADAL" clId="{6106D4A8-65AD-4A87-B59C-6FAE76F22618}" dt="2021-10-12T12:05:14.308" v="15" actId="20577"/>
          <ac:spMkLst>
            <pc:docMk/>
            <pc:sldMk cId="2728305313" sldId="274"/>
            <ac:spMk id="2" creationId="{7B368852-ADF6-4355-9FB7-7FD55456F204}"/>
          </ac:spMkLst>
        </pc:spChg>
        <pc:spChg chg="mod">
          <ac:chgData name="James Moorhouse" userId="52c77cd9-d034-4c34-a84a-9452b75c1451" providerId="ADAL" clId="{6106D4A8-65AD-4A87-B59C-6FAE76F22618}" dt="2021-10-12T13:54:41.371" v="1582" actId="20577"/>
          <ac:spMkLst>
            <pc:docMk/>
            <pc:sldMk cId="2728305313" sldId="274"/>
            <ac:spMk id="3" creationId="{D2EB29BC-51CA-4277-950D-9B24D9C2E02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oleObject" Target="file:///C:\Users\JamesMoorhouse\Downloads\Custom%20Report%20(2%20selected)%20(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JamesMoorhouse\Downloads\Custom%20Report%20(4%20selected)%20(1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JamesMoorhouse\Downloads\Custom%20Report%20(4%20selected)%20(1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JamesMoorhouse\Downloads\Custom%20Report%20(5%20selected)%20(46).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JamesMoorhouse\Downloads\Custom%20Report%20(5%20selected)%20(46).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JamesMoorhouse\Downloads\Employers%20(10).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1"/>
          <c:tx>
            <c:strRef>
              <c:f>Sheet1!$D$2</c:f>
              <c:strCache>
                <c:ptCount val="1"/>
                <c:pt idx="0">
                  <c:v>Buckinghamshire</c:v>
                </c:pt>
              </c:strCache>
            </c:strRef>
          </c:tx>
          <c:spPr>
            <a:solidFill>
              <a:srgbClr val="006965"/>
            </a:solidFill>
            <a:ln>
              <a:noFill/>
            </a:ln>
            <a:effectLst/>
          </c:spPr>
          <c:invertIfNegative val="0"/>
          <c:cat>
            <c:strRef>
              <c:f>Sheet1!$B$3:$B$23</c:f>
              <c:strCache>
                <c:ptCount val="21"/>
                <c:pt idx="0">
                  <c:v>January 2020</c:v>
                </c:pt>
                <c:pt idx="1">
                  <c:v>February 2020</c:v>
                </c:pt>
                <c:pt idx="2">
                  <c:v>March 2020</c:v>
                </c:pt>
                <c:pt idx="3">
                  <c:v>April 2020</c:v>
                </c:pt>
                <c:pt idx="4">
                  <c:v>May 2020</c:v>
                </c:pt>
                <c:pt idx="5">
                  <c:v>June 2020</c:v>
                </c:pt>
                <c:pt idx="6">
                  <c:v>July 2020</c:v>
                </c:pt>
                <c:pt idx="7">
                  <c:v>August 2020</c:v>
                </c:pt>
                <c:pt idx="8">
                  <c:v>September 2020</c:v>
                </c:pt>
                <c:pt idx="9">
                  <c:v>October 2020</c:v>
                </c:pt>
                <c:pt idx="10">
                  <c:v>November 2020</c:v>
                </c:pt>
                <c:pt idx="11">
                  <c:v>December 2020</c:v>
                </c:pt>
                <c:pt idx="12">
                  <c:v>January 2021</c:v>
                </c:pt>
                <c:pt idx="13">
                  <c:v>February 2021</c:v>
                </c:pt>
                <c:pt idx="14">
                  <c:v>March 2021</c:v>
                </c:pt>
                <c:pt idx="15">
                  <c:v>April 2021</c:v>
                </c:pt>
                <c:pt idx="16">
                  <c:v>May 2021</c:v>
                </c:pt>
                <c:pt idx="17">
                  <c:v>June 2021</c:v>
                </c:pt>
                <c:pt idx="18">
                  <c:v>July 2021</c:v>
                </c:pt>
                <c:pt idx="19">
                  <c:v>August 2021</c:v>
                </c:pt>
                <c:pt idx="20">
                  <c:v>September 2021</c:v>
                </c:pt>
              </c:strCache>
            </c:strRef>
          </c:cat>
          <c:val>
            <c:numRef>
              <c:f>Sheet1!$D$3:$D$23</c:f>
              <c:numCache>
                <c:formatCode>_-* #,##0_-;\-* #,##0_-;_-* "-"??_-;_-@_-</c:formatCode>
                <c:ptCount val="21"/>
                <c:pt idx="0">
                  <c:v>6045</c:v>
                </c:pt>
                <c:pt idx="1">
                  <c:v>4977</c:v>
                </c:pt>
                <c:pt idx="2">
                  <c:v>4757</c:v>
                </c:pt>
                <c:pt idx="3">
                  <c:v>2392</c:v>
                </c:pt>
                <c:pt idx="4">
                  <c:v>2525</c:v>
                </c:pt>
                <c:pt idx="5">
                  <c:v>2743</c:v>
                </c:pt>
                <c:pt idx="6">
                  <c:v>3302</c:v>
                </c:pt>
                <c:pt idx="7">
                  <c:v>3678</c:v>
                </c:pt>
                <c:pt idx="8">
                  <c:v>4422</c:v>
                </c:pt>
                <c:pt idx="9">
                  <c:v>5472</c:v>
                </c:pt>
                <c:pt idx="10">
                  <c:v>4912</c:v>
                </c:pt>
                <c:pt idx="11">
                  <c:v>4041</c:v>
                </c:pt>
                <c:pt idx="12">
                  <c:v>4506</c:v>
                </c:pt>
                <c:pt idx="13">
                  <c:v>4491</c:v>
                </c:pt>
                <c:pt idx="14">
                  <c:v>5298</c:v>
                </c:pt>
                <c:pt idx="15">
                  <c:v>5809</c:v>
                </c:pt>
                <c:pt idx="16">
                  <c:v>6162</c:v>
                </c:pt>
                <c:pt idx="17">
                  <c:v>6710</c:v>
                </c:pt>
                <c:pt idx="18">
                  <c:v>6189</c:v>
                </c:pt>
                <c:pt idx="19">
                  <c:v>7457</c:v>
                </c:pt>
                <c:pt idx="20">
                  <c:v>6066</c:v>
                </c:pt>
              </c:numCache>
            </c:numRef>
          </c:val>
          <c:extLst>
            <c:ext xmlns:c16="http://schemas.microsoft.com/office/drawing/2014/chart" uri="{C3380CC4-5D6E-409C-BE32-E72D297353CC}">
              <c16:uniqueId val="{00000000-5ED9-46E1-96BA-FBB2AED28302}"/>
            </c:ext>
          </c:extLst>
        </c:ser>
        <c:dLbls>
          <c:showLegendKey val="0"/>
          <c:showVal val="0"/>
          <c:showCatName val="0"/>
          <c:showSerName val="0"/>
          <c:showPercent val="0"/>
          <c:showBubbleSize val="0"/>
        </c:dLbls>
        <c:gapWidth val="91"/>
        <c:axId val="830014271"/>
        <c:axId val="199358975"/>
      </c:barChart>
      <c:barChart>
        <c:barDir val="col"/>
        <c:grouping val="clustered"/>
        <c:varyColors val="0"/>
        <c:ser>
          <c:idx val="0"/>
          <c:order val="0"/>
          <c:tx>
            <c:strRef>
              <c:f>Sheet1!$C$2</c:f>
              <c:strCache>
                <c:ptCount val="1"/>
                <c:pt idx="0">
                  <c:v>England</c:v>
                </c:pt>
              </c:strCache>
            </c:strRef>
          </c:tx>
          <c:spPr>
            <a:solidFill>
              <a:schemeClr val="bg1"/>
            </a:solidFill>
            <a:ln>
              <a:solidFill>
                <a:schemeClr val="tx1"/>
              </a:solidFill>
            </a:ln>
            <a:effectLst/>
          </c:spPr>
          <c:invertIfNegative val="0"/>
          <c:cat>
            <c:strRef>
              <c:f>Sheet1!$B$3:$B$23</c:f>
              <c:strCache>
                <c:ptCount val="21"/>
                <c:pt idx="0">
                  <c:v>January 2020</c:v>
                </c:pt>
                <c:pt idx="1">
                  <c:v>February 2020</c:v>
                </c:pt>
                <c:pt idx="2">
                  <c:v>March 2020</c:v>
                </c:pt>
                <c:pt idx="3">
                  <c:v>April 2020</c:v>
                </c:pt>
                <c:pt idx="4">
                  <c:v>May 2020</c:v>
                </c:pt>
                <c:pt idx="5">
                  <c:v>June 2020</c:v>
                </c:pt>
                <c:pt idx="6">
                  <c:v>July 2020</c:v>
                </c:pt>
                <c:pt idx="7">
                  <c:v>August 2020</c:v>
                </c:pt>
                <c:pt idx="8">
                  <c:v>September 2020</c:v>
                </c:pt>
                <c:pt idx="9">
                  <c:v>October 2020</c:v>
                </c:pt>
                <c:pt idx="10">
                  <c:v>November 2020</c:v>
                </c:pt>
                <c:pt idx="11">
                  <c:v>December 2020</c:v>
                </c:pt>
                <c:pt idx="12">
                  <c:v>January 2021</c:v>
                </c:pt>
                <c:pt idx="13">
                  <c:v>February 2021</c:v>
                </c:pt>
                <c:pt idx="14">
                  <c:v>March 2021</c:v>
                </c:pt>
                <c:pt idx="15">
                  <c:v>April 2021</c:v>
                </c:pt>
                <c:pt idx="16">
                  <c:v>May 2021</c:v>
                </c:pt>
                <c:pt idx="17">
                  <c:v>June 2021</c:v>
                </c:pt>
                <c:pt idx="18">
                  <c:v>July 2021</c:v>
                </c:pt>
                <c:pt idx="19">
                  <c:v>August 2021</c:v>
                </c:pt>
                <c:pt idx="20">
                  <c:v>September 2021</c:v>
                </c:pt>
              </c:strCache>
            </c:strRef>
          </c:cat>
          <c:val>
            <c:numRef>
              <c:f>Sheet1!$C$3:$C$23</c:f>
              <c:numCache>
                <c:formatCode>_-* #,##0_-;\-* #,##0_-;_-* "-"??_-;_-@_-</c:formatCode>
                <c:ptCount val="21"/>
                <c:pt idx="0">
                  <c:v>594923</c:v>
                </c:pt>
                <c:pt idx="1">
                  <c:v>511109</c:v>
                </c:pt>
                <c:pt idx="2">
                  <c:v>470323</c:v>
                </c:pt>
                <c:pt idx="3">
                  <c:v>224896</c:v>
                </c:pt>
                <c:pt idx="4">
                  <c:v>265619</c:v>
                </c:pt>
                <c:pt idx="5">
                  <c:v>294626</c:v>
                </c:pt>
                <c:pt idx="6">
                  <c:v>333439</c:v>
                </c:pt>
                <c:pt idx="7">
                  <c:v>388245</c:v>
                </c:pt>
                <c:pt idx="8">
                  <c:v>434870</c:v>
                </c:pt>
                <c:pt idx="9">
                  <c:v>510893</c:v>
                </c:pt>
                <c:pt idx="10">
                  <c:v>447907</c:v>
                </c:pt>
                <c:pt idx="11">
                  <c:v>442473</c:v>
                </c:pt>
                <c:pt idx="12">
                  <c:v>453654</c:v>
                </c:pt>
                <c:pt idx="13">
                  <c:v>449169</c:v>
                </c:pt>
                <c:pt idx="14">
                  <c:v>531470</c:v>
                </c:pt>
                <c:pt idx="15" formatCode="#,##0">
                  <c:v>536030</c:v>
                </c:pt>
                <c:pt idx="16">
                  <c:v>576180</c:v>
                </c:pt>
                <c:pt idx="17">
                  <c:v>594134</c:v>
                </c:pt>
                <c:pt idx="18">
                  <c:v>565190</c:v>
                </c:pt>
                <c:pt idx="19">
                  <c:v>710769</c:v>
                </c:pt>
                <c:pt idx="20">
                  <c:v>651551</c:v>
                </c:pt>
              </c:numCache>
            </c:numRef>
          </c:val>
          <c:extLst>
            <c:ext xmlns:c16="http://schemas.microsoft.com/office/drawing/2014/chart" uri="{C3380CC4-5D6E-409C-BE32-E72D297353CC}">
              <c16:uniqueId val="{00000001-5ED9-46E1-96BA-FBB2AED28302}"/>
            </c:ext>
          </c:extLst>
        </c:ser>
        <c:dLbls>
          <c:showLegendKey val="0"/>
          <c:showVal val="0"/>
          <c:showCatName val="0"/>
          <c:showSerName val="0"/>
          <c:showPercent val="0"/>
          <c:showBubbleSize val="0"/>
        </c:dLbls>
        <c:gapWidth val="489"/>
        <c:overlap val="-6"/>
        <c:axId val="155568287"/>
        <c:axId val="199353567"/>
      </c:barChart>
      <c:catAx>
        <c:axId val="8300142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99358975"/>
        <c:crosses val="autoZero"/>
        <c:auto val="1"/>
        <c:lblAlgn val="ctr"/>
        <c:lblOffset val="100"/>
        <c:noMultiLvlLbl val="0"/>
      </c:catAx>
      <c:valAx>
        <c:axId val="199358975"/>
        <c:scaling>
          <c:orientation val="minMax"/>
          <c:max val="7000"/>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830014271"/>
        <c:crosses val="autoZero"/>
        <c:crossBetween val="between"/>
      </c:valAx>
      <c:valAx>
        <c:axId val="199353567"/>
        <c:scaling>
          <c:orientation val="minMax"/>
        </c:scaling>
        <c:delete val="0"/>
        <c:axPos val="r"/>
        <c:numFmt formatCode="_-* #,##0_-;\-* #,##0_-;_-* &quot;-&quot;??_-;_-@_-"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55568287"/>
        <c:crosses val="max"/>
        <c:crossBetween val="between"/>
      </c:valAx>
      <c:catAx>
        <c:axId val="155568287"/>
        <c:scaling>
          <c:orientation val="minMax"/>
        </c:scaling>
        <c:delete val="1"/>
        <c:axPos val="b"/>
        <c:numFmt formatCode="General" sourceLinked="1"/>
        <c:majorTickMark val="out"/>
        <c:minorTickMark val="none"/>
        <c:tickLblPos val="nextTo"/>
        <c:crossAx val="199353567"/>
        <c:crosses val="autoZero"/>
        <c:auto val="1"/>
        <c:lblAlgn val="ctr"/>
        <c:lblOffset val="100"/>
        <c:noMultiLvlLbl val="0"/>
      </c:catAx>
      <c:spPr>
        <a:noFill/>
        <a:ln>
          <a:noFill/>
        </a:ln>
        <a:effectLst/>
      </c:spPr>
    </c:plotArea>
    <c:legend>
      <c:legendPos val="b"/>
      <c:layout>
        <c:manualLayout>
          <c:xMode val="edge"/>
          <c:yMode val="edge"/>
          <c:x val="0.43791119860017497"/>
          <c:y val="3.4952119582064636E-2"/>
          <c:w val="0.32170846699718092"/>
          <c:h val="6.4311396270804691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Data!$E$85</c:f>
              <c:strCache>
                <c:ptCount val="1"/>
                <c:pt idx="0">
                  <c:v>2019</c:v>
                </c:pt>
              </c:strCache>
            </c:strRef>
          </c:tx>
          <c:spPr>
            <a:solidFill>
              <a:srgbClr val="7030A0"/>
            </a:solidFill>
            <a:ln>
              <a:noFill/>
            </a:ln>
            <a:effectLst/>
          </c:spPr>
          <c:invertIfNegative val="0"/>
          <c:cat>
            <c:strRef>
              <c:f>Data!$D$86:$D$97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Data!$E$86:$E$97</c:f>
              <c:numCache>
                <c:formatCode>_-* #,##0_-;\-* #,##0_-;_-* "-"??_-;_-@_-</c:formatCode>
                <c:ptCount val="12"/>
                <c:pt idx="0">
                  <c:v>5780</c:v>
                </c:pt>
                <c:pt idx="1">
                  <c:v>5375</c:v>
                </c:pt>
                <c:pt idx="2">
                  <c:v>4777</c:v>
                </c:pt>
                <c:pt idx="3">
                  <c:v>3779</c:v>
                </c:pt>
                <c:pt idx="4">
                  <c:v>4315</c:v>
                </c:pt>
                <c:pt idx="5">
                  <c:v>3749</c:v>
                </c:pt>
                <c:pt idx="6" formatCode="#,##0">
                  <c:v>4469</c:v>
                </c:pt>
                <c:pt idx="7">
                  <c:v>4724</c:v>
                </c:pt>
                <c:pt idx="8">
                  <c:v>3917</c:v>
                </c:pt>
                <c:pt idx="9">
                  <c:v>4339</c:v>
                </c:pt>
                <c:pt idx="10">
                  <c:v>5126</c:v>
                </c:pt>
                <c:pt idx="11">
                  <c:v>3315</c:v>
                </c:pt>
              </c:numCache>
            </c:numRef>
          </c:val>
          <c:extLst>
            <c:ext xmlns:c16="http://schemas.microsoft.com/office/drawing/2014/chart" uri="{C3380CC4-5D6E-409C-BE32-E72D297353CC}">
              <c16:uniqueId val="{00000000-48E9-45F4-B043-3B7D60201D77}"/>
            </c:ext>
          </c:extLst>
        </c:ser>
        <c:ser>
          <c:idx val="1"/>
          <c:order val="1"/>
          <c:tx>
            <c:strRef>
              <c:f>Data!$F$85</c:f>
              <c:strCache>
                <c:ptCount val="1"/>
                <c:pt idx="0">
                  <c:v>2020</c:v>
                </c:pt>
              </c:strCache>
            </c:strRef>
          </c:tx>
          <c:spPr>
            <a:solidFill>
              <a:srgbClr val="006965"/>
            </a:solidFill>
            <a:ln>
              <a:noFill/>
            </a:ln>
            <a:effectLst/>
          </c:spPr>
          <c:invertIfNegative val="0"/>
          <c:cat>
            <c:strRef>
              <c:f>Data!$D$86:$D$97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Data!$F$86:$F$97</c:f>
              <c:numCache>
                <c:formatCode>_-* #,##0_-;\-* #,##0_-;_-* "-"??_-;_-@_-</c:formatCode>
                <c:ptCount val="12"/>
                <c:pt idx="0">
                  <c:v>6045</c:v>
                </c:pt>
                <c:pt idx="1">
                  <c:v>4977</c:v>
                </c:pt>
                <c:pt idx="2">
                  <c:v>4757</c:v>
                </c:pt>
                <c:pt idx="3">
                  <c:v>2392</c:v>
                </c:pt>
                <c:pt idx="4">
                  <c:v>2525</c:v>
                </c:pt>
                <c:pt idx="5">
                  <c:v>2743</c:v>
                </c:pt>
                <c:pt idx="6">
                  <c:v>3302</c:v>
                </c:pt>
                <c:pt idx="7">
                  <c:v>3678</c:v>
                </c:pt>
                <c:pt idx="8">
                  <c:v>4422</c:v>
                </c:pt>
                <c:pt idx="9">
                  <c:v>5472</c:v>
                </c:pt>
                <c:pt idx="10">
                  <c:v>4912</c:v>
                </c:pt>
                <c:pt idx="11">
                  <c:v>4041</c:v>
                </c:pt>
              </c:numCache>
            </c:numRef>
          </c:val>
          <c:extLst>
            <c:ext xmlns:c16="http://schemas.microsoft.com/office/drawing/2014/chart" uri="{C3380CC4-5D6E-409C-BE32-E72D297353CC}">
              <c16:uniqueId val="{00000001-48E9-45F4-B043-3B7D60201D77}"/>
            </c:ext>
          </c:extLst>
        </c:ser>
        <c:ser>
          <c:idx val="2"/>
          <c:order val="2"/>
          <c:tx>
            <c:strRef>
              <c:f>Data!$G$85</c:f>
              <c:strCache>
                <c:ptCount val="1"/>
                <c:pt idx="0">
                  <c:v>2021</c:v>
                </c:pt>
              </c:strCache>
            </c:strRef>
          </c:tx>
          <c:spPr>
            <a:solidFill>
              <a:srgbClr val="009FE3"/>
            </a:solidFill>
            <a:ln>
              <a:noFill/>
            </a:ln>
            <a:effectLst/>
          </c:spPr>
          <c:invertIfNegative val="0"/>
          <c:cat>
            <c:strRef>
              <c:f>Data!$D$86:$D$97</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Data!$G$86:$G$97</c:f>
              <c:numCache>
                <c:formatCode>#,##0</c:formatCode>
                <c:ptCount val="12"/>
                <c:pt idx="0">
                  <c:v>4506</c:v>
                </c:pt>
                <c:pt idx="1">
                  <c:v>4491</c:v>
                </c:pt>
                <c:pt idx="2">
                  <c:v>5298</c:v>
                </c:pt>
                <c:pt idx="3">
                  <c:v>5809</c:v>
                </c:pt>
                <c:pt idx="4">
                  <c:v>6162</c:v>
                </c:pt>
                <c:pt idx="5">
                  <c:v>6710</c:v>
                </c:pt>
                <c:pt idx="6">
                  <c:v>6189</c:v>
                </c:pt>
                <c:pt idx="7">
                  <c:v>7457</c:v>
                </c:pt>
                <c:pt idx="8">
                  <c:v>6066</c:v>
                </c:pt>
              </c:numCache>
            </c:numRef>
          </c:val>
          <c:extLst>
            <c:ext xmlns:c16="http://schemas.microsoft.com/office/drawing/2014/chart" uri="{C3380CC4-5D6E-409C-BE32-E72D297353CC}">
              <c16:uniqueId val="{00000001-540C-4F8A-BF88-D7CDE2D3B828}"/>
            </c:ext>
          </c:extLst>
        </c:ser>
        <c:dLbls>
          <c:showLegendKey val="0"/>
          <c:showVal val="0"/>
          <c:showCatName val="0"/>
          <c:showSerName val="0"/>
          <c:showPercent val="0"/>
          <c:showBubbleSize val="0"/>
        </c:dLbls>
        <c:gapWidth val="219"/>
        <c:overlap val="-27"/>
        <c:axId val="410692576"/>
        <c:axId val="1903776560"/>
      </c:barChart>
      <c:catAx>
        <c:axId val="410692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80808"/>
                </a:solidFill>
                <a:latin typeface="+mn-lt"/>
                <a:ea typeface="+mn-ea"/>
                <a:cs typeface="+mn-cs"/>
              </a:defRPr>
            </a:pPr>
            <a:endParaRPr lang="en-US"/>
          </a:p>
        </c:txPr>
        <c:crossAx val="1903776560"/>
        <c:crosses val="autoZero"/>
        <c:auto val="1"/>
        <c:lblAlgn val="ctr"/>
        <c:lblOffset val="100"/>
        <c:noMultiLvlLbl val="0"/>
      </c:catAx>
      <c:valAx>
        <c:axId val="1903776560"/>
        <c:scaling>
          <c:orientation val="minMax"/>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80808"/>
                </a:solidFill>
                <a:latin typeface="+mn-lt"/>
                <a:ea typeface="+mn-ea"/>
                <a:cs typeface="+mn-cs"/>
              </a:defRPr>
            </a:pPr>
            <a:endParaRPr lang="en-US"/>
          </a:p>
        </c:txPr>
        <c:crossAx val="410692576"/>
        <c:crosses val="autoZero"/>
        <c:crossBetween val="between"/>
      </c:valAx>
      <c:spPr>
        <a:noFill/>
        <a:ln>
          <a:noFill/>
        </a:ln>
        <a:effectLst/>
      </c:spPr>
    </c:plotArea>
    <c:legend>
      <c:legendPos val="t"/>
      <c:overlay val="0"/>
      <c:spPr>
        <a:solidFill>
          <a:schemeClr val="bg1"/>
        </a:solidFill>
        <a:ln>
          <a:noFill/>
        </a:ln>
        <a:effectLst/>
      </c:spPr>
      <c:txPr>
        <a:bodyPr rot="0" spcFirstLastPara="1" vertOverflow="ellipsis" vert="horz" wrap="square" anchor="ctr" anchorCtr="1"/>
        <a:lstStyle/>
        <a:p>
          <a:pPr>
            <a:defRPr sz="1600" b="0" i="0" u="none" strike="noStrike" kern="1200" baseline="0">
              <a:solidFill>
                <a:srgbClr val="080808"/>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7030A0"/>
            </a:solidFill>
            <a:ln>
              <a:noFill/>
            </a:ln>
            <a:effectLst/>
          </c:spPr>
          <c:invertIfNegative val="0"/>
          <c:cat>
            <c:strRef>
              <c:f>Report1_Data!$B$2:$B$26</c:f>
              <c:strCache>
                <c:ptCount val="25"/>
                <c:pt idx="0">
                  <c:v>Office / Administrative Assistant</c:v>
                </c:pt>
                <c:pt idx="1">
                  <c:v>Customer Service Representative</c:v>
                </c:pt>
                <c:pt idx="2">
                  <c:v>Registered General Nurse (RGN)</c:v>
                </c:pt>
                <c:pt idx="3">
                  <c:v>Project Manager</c:v>
                </c:pt>
                <c:pt idx="4">
                  <c:v>Account Manager / Representative</c:v>
                </c:pt>
                <c:pt idx="5">
                  <c:v>Software Developer / Engineer</c:v>
                </c:pt>
                <c:pt idx="6">
                  <c:v>Teaching Assistant</c:v>
                </c:pt>
                <c:pt idx="7">
                  <c:v>Labourer / Material Handler</c:v>
                </c:pt>
                <c:pt idx="8">
                  <c:v>Marketing Manager</c:v>
                </c:pt>
                <c:pt idx="9">
                  <c:v>General cleaner</c:v>
                </c:pt>
                <c:pt idx="10">
                  <c:v>Caregiver / Personal Care Aide</c:v>
                </c:pt>
                <c:pt idx="11">
                  <c:v>Bookkeeper / Accounting Clerk</c:v>
                </c:pt>
                <c:pt idx="12">
                  <c:v>Lawyer</c:v>
                </c:pt>
                <c:pt idx="13">
                  <c:v>Receptionist</c:v>
                </c:pt>
                <c:pt idx="14">
                  <c:v>Chef</c:v>
                </c:pt>
                <c:pt idx="15">
                  <c:v>Sales Representative</c:v>
                </c:pt>
                <c:pt idx="16">
                  <c:v>Sales Assistant</c:v>
                </c:pt>
                <c:pt idx="17">
                  <c:v>Computer Support Specialist</c:v>
                </c:pt>
                <c:pt idx="18">
                  <c:v>Accountant</c:v>
                </c:pt>
                <c:pt idx="19">
                  <c:v>Sales Manager</c:v>
                </c:pt>
                <c:pt idx="20">
                  <c:v>Care assistant</c:v>
                </c:pt>
                <c:pt idx="21">
                  <c:v>Production Worker</c:v>
                </c:pt>
                <c:pt idx="22">
                  <c:v>University Lecturer</c:v>
                </c:pt>
                <c:pt idx="23">
                  <c:v>Retail Sales Associate</c:v>
                </c:pt>
                <c:pt idx="24">
                  <c:v>Delivery Driver</c:v>
                </c:pt>
              </c:strCache>
            </c:strRef>
          </c:cat>
          <c:val>
            <c:numRef>
              <c:f>Report1_Data!$C$2:$C$26</c:f>
              <c:numCache>
                <c:formatCode>#,##0</c:formatCode>
                <c:ptCount val="25"/>
                <c:pt idx="0">
                  <c:v>277</c:v>
                </c:pt>
                <c:pt idx="1">
                  <c:v>148</c:v>
                </c:pt>
                <c:pt idx="2">
                  <c:v>132</c:v>
                </c:pt>
                <c:pt idx="3">
                  <c:v>131</c:v>
                </c:pt>
                <c:pt idx="4">
                  <c:v>130</c:v>
                </c:pt>
                <c:pt idx="5">
                  <c:v>120</c:v>
                </c:pt>
                <c:pt idx="6">
                  <c:v>111</c:v>
                </c:pt>
                <c:pt idx="7">
                  <c:v>96</c:v>
                </c:pt>
                <c:pt idx="8">
                  <c:v>80</c:v>
                </c:pt>
                <c:pt idx="9">
                  <c:v>79</c:v>
                </c:pt>
                <c:pt idx="10">
                  <c:v>79</c:v>
                </c:pt>
                <c:pt idx="11">
                  <c:v>78</c:v>
                </c:pt>
                <c:pt idx="12">
                  <c:v>74</c:v>
                </c:pt>
                <c:pt idx="13">
                  <c:v>72</c:v>
                </c:pt>
                <c:pt idx="14">
                  <c:v>67</c:v>
                </c:pt>
                <c:pt idx="15">
                  <c:v>66</c:v>
                </c:pt>
                <c:pt idx="16">
                  <c:v>66</c:v>
                </c:pt>
                <c:pt idx="17">
                  <c:v>66</c:v>
                </c:pt>
                <c:pt idx="18">
                  <c:v>63</c:v>
                </c:pt>
                <c:pt idx="19">
                  <c:v>57</c:v>
                </c:pt>
                <c:pt idx="20">
                  <c:v>56</c:v>
                </c:pt>
                <c:pt idx="21">
                  <c:v>51</c:v>
                </c:pt>
                <c:pt idx="22">
                  <c:v>48</c:v>
                </c:pt>
                <c:pt idx="23">
                  <c:v>46</c:v>
                </c:pt>
                <c:pt idx="24">
                  <c:v>45</c:v>
                </c:pt>
              </c:numCache>
            </c:numRef>
          </c:val>
          <c:extLst>
            <c:ext xmlns:c16="http://schemas.microsoft.com/office/drawing/2014/chart" uri="{C3380CC4-5D6E-409C-BE32-E72D297353CC}">
              <c16:uniqueId val="{00000000-0536-421D-9C5A-D05C240E9789}"/>
            </c:ext>
          </c:extLst>
        </c:ser>
        <c:dLbls>
          <c:showLegendKey val="0"/>
          <c:showVal val="0"/>
          <c:showCatName val="0"/>
          <c:showSerName val="0"/>
          <c:showPercent val="0"/>
          <c:showBubbleSize val="0"/>
        </c:dLbls>
        <c:gapWidth val="182"/>
        <c:axId val="427981176"/>
        <c:axId val="427982816"/>
      </c:barChart>
      <c:catAx>
        <c:axId val="4279811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mn-lt"/>
                <a:ea typeface="+mn-ea"/>
                <a:cs typeface="+mn-cs"/>
              </a:defRPr>
            </a:pPr>
            <a:endParaRPr lang="en-US"/>
          </a:p>
        </c:txPr>
        <c:crossAx val="427982816"/>
        <c:crosses val="autoZero"/>
        <c:auto val="1"/>
        <c:lblAlgn val="ctr"/>
        <c:lblOffset val="100"/>
        <c:noMultiLvlLbl val="0"/>
      </c:catAx>
      <c:valAx>
        <c:axId val="427982816"/>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2798117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7030A0"/>
            </a:solidFill>
            <a:ln>
              <a:noFill/>
            </a:ln>
            <a:effectLst/>
          </c:spPr>
          <c:invertIfNegative val="0"/>
          <c:cat>
            <c:strRef>
              <c:f>Report1_Data!$F$35:$F$60</c:f>
              <c:strCache>
                <c:ptCount val="26"/>
                <c:pt idx="0">
                  <c:v>Office / Administrative Assistant</c:v>
                </c:pt>
                <c:pt idx="1">
                  <c:v>Customer Service Representative</c:v>
                </c:pt>
                <c:pt idx="2">
                  <c:v>Account Manager / Representative</c:v>
                </c:pt>
                <c:pt idx="3">
                  <c:v>Project Manager</c:v>
                </c:pt>
                <c:pt idx="4">
                  <c:v>Chef</c:v>
                </c:pt>
                <c:pt idx="5">
                  <c:v>Sales Assistant</c:v>
                </c:pt>
                <c:pt idx="6">
                  <c:v>Marketing Manager</c:v>
                </c:pt>
                <c:pt idx="7">
                  <c:v>Bookkeeper / Accounting Clerk</c:v>
                </c:pt>
                <c:pt idx="8">
                  <c:v>Labourer / Material Handler</c:v>
                </c:pt>
                <c:pt idx="9">
                  <c:v>Receptionist</c:v>
                </c:pt>
                <c:pt idx="10">
                  <c:v>Accountant</c:v>
                </c:pt>
                <c:pt idx="11">
                  <c:v>Recruiter</c:v>
                </c:pt>
                <c:pt idx="12">
                  <c:v>Sales Representative</c:v>
                </c:pt>
                <c:pt idx="13">
                  <c:v>Human Resources / Labour Relations Specialist</c:v>
                </c:pt>
                <c:pt idx="14">
                  <c:v>Kitchen Staff</c:v>
                </c:pt>
                <c:pt idx="15">
                  <c:v>Sales Manager</c:v>
                </c:pt>
                <c:pt idx="16">
                  <c:v>Software Developer / Engineer</c:v>
                </c:pt>
                <c:pt idx="17">
                  <c:v>Production Worker</c:v>
                </c:pt>
                <c:pt idx="18">
                  <c:v>Computer Support Specialist</c:v>
                </c:pt>
                <c:pt idx="19">
                  <c:v>Data / Data Mining Analyst</c:v>
                </c:pt>
                <c:pt idx="20">
                  <c:v>Senior Administrator</c:v>
                </c:pt>
                <c:pt idx="21">
                  <c:v>Retail Sales Associate</c:v>
                </c:pt>
                <c:pt idx="22">
                  <c:v>General cleaner</c:v>
                </c:pt>
                <c:pt idx="23">
                  <c:v>Teaching Assistant</c:v>
                </c:pt>
                <c:pt idx="24">
                  <c:v>Civil Engineer</c:v>
                </c:pt>
                <c:pt idx="25">
                  <c:v>Credit Analyst / Authoriser</c:v>
                </c:pt>
              </c:strCache>
            </c:strRef>
          </c:cat>
          <c:val>
            <c:numRef>
              <c:f>Report1_Data!$I$35:$I$60</c:f>
              <c:numCache>
                <c:formatCode>#,##0</c:formatCode>
                <c:ptCount val="26"/>
                <c:pt idx="0">
                  <c:v>506</c:v>
                </c:pt>
                <c:pt idx="1">
                  <c:v>307</c:v>
                </c:pt>
                <c:pt idx="2">
                  <c:v>300</c:v>
                </c:pt>
                <c:pt idx="3">
                  <c:v>249</c:v>
                </c:pt>
                <c:pt idx="4">
                  <c:v>155</c:v>
                </c:pt>
                <c:pt idx="5">
                  <c:v>150</c:v>
                </c:pt>
                <c:pt idx="6">
                  <c:v>147</c:v>
                </c:pt>
                <c:pt idx="7">
                  <c:v>144</c:v>
                </c:pt>
                <c:pt idx="8">
                  <c:v>137</c:v>
                </c:pt>
                <c:pt idx="9">
                  <c:v>134</c:v>
                </c:pt>
                <c:pt idx="10">
                  <c:v>128</c:v>
                </c:pt>
                <c:pt idx="11">
                  <c:v>127</c:v>
                </c:pt>
                <c:pt idx="12">
                  <c:v>122</c:v>
                </c:pt>
                <c:pt idx="13">
                  <c:v>109</c:v>
                </c:pt>
                <c:pt idx="14">
                  <c:v>91</c:v>
                </c:pt>
                <c:pt idx="15">
                  <c:v>89</c:v>
                </c:pt>
                <c:pt idx="16">
                  <c:v>87</c:v>
                </c:pt>
                <c:pt idx="17">
                  <c:v>86</c:v>
                </c:pt>
                <c:pt idx="18">
                  <c:v>85</c:v>
                </c:pt>
                <c:pt idx="19">
                  <c:v>77</c:v>
                </c:pt>
                <c:pt idx="20">
                  <c:v>77</c:v>
                </c:pt>
                <c:pt idx="21">
                  <c:v>76</c:v>
                </c:pt>
                <c:pt idx="22">
                  <c:v>69</c:v>
                </c:pt>
                <c:pt idx="23">
                  <c:v>67</c:v>
                </c:pt>
                <c:pt idx="24">
                  <c:v>66</c:v>
                </c:pt>
                <c:pt idx="25">
                  <c:v>65</c:v>
                </c:pt>
              </c:numCache>
            </c:numRef>
          </c:val>
          <c:extLst>
            <c:ext xmlns:c16="http://schemas.microsoft.com/office/drawing/2014/chart" uri="{C3380CC4-5D6E-409C-BE32-E72D297353CC}">
              <c16:uniqueId val="{00000000-4143-4E31-BDAD-FF04DD0B3F3B}"/>
            </c:ext>
          </c:extLst>
        </c:ser>
        <c:dLbls>
          <c:showLegendKey val="0"/>
          <c:showVal val="0"/>
          <c:showCatName val="0"/>
          <c:showSerName val="0"/>
          <c:showPercent val="0"/>
          <c:showBubbleSize val="0"/>
        </c:dLbls>
        <c:gapWidth val="182"/>
        <c:axId val="616152472"/>
        <c:axId val="616149848"/>
      </c:barChart>
      <c:catAx>
        <c:axId val="61615247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mn-lt"/>
                <a:ea typeface="+mn-ea"/>
                <a:cs typeface="+mn-cs"/>
              </a:defRPr>
            </a:pPr>
            <a:endParaRPr lang="en-US"/>
          </a:p>
        </c:txPr>
        <c:crossAx val="616149848"/>
        <c:crosses val="autoZero"/>
        <c:auto val="1"/>
        <c:lblAlgn val="ctr"/>
        <c:lblOffset val="100"/>
        <c:noMultiLvlLbl val="0"/>
      </c:catAx>
      <c:valAx>
        <c:axId val="616149848"/>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615247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7030A0"/>
            </a:solidFill>
            <a:ln>
              <a:noFill/>
            </a:ln>
            <a:effectLst/>
          </c:spPr>
          <c:invertIfNegative val="0"/>
          <c:cat>
            <c:strRef>
              <c:f>Report1_Data!$P$186:$P$205</c:f>
              <c:strCache>
                <c:ptCount val="20"/>
                <c:pt idx="0">
                  <c:v>Primary School Teacher</c:v>
                </c:pt>
                <c:pt idx="1">
                  <c:v>Electronics Engineer</c:v>
                </c:pt>
                <c:pt idx="2">
                  <c:v>Veterinarian</c:v>
                </c:pt>
                <c:pt idx="3">
                  <c:v>Maths Teacher</c:v>
                </c:pt>
                <c:pt idx="4">
                  <c:v>Payroll Specialist</c:v>
                </c:pt>
                <c:pt idx="5">
                  <c:v>Product Development Engineer</c:v>
                </c:pt>
                <c:pt idx="6">
                  <c:v>English / Language Arts Teacher</c:v>
                </c:pt>
                <c:pt idx="7">
                  <c:v>HGV / LGV Class 1 Driver</c:v>
                </c:pt>
                <c:pt idx="8">
                  <c:v>Science Teacher</c:v>
                </c:pt>
                <c:pt idx="9">
                  <c:v>Procurement Manager</c:v>
                </c:pt>
                <c:pt idx="10">
                  <c:v>Supply Teacher</c:v>
                </c:pt>
                <c:pt idx="11">
                  <c:v>Auditor</c:v>
                </c:pt>
                <c:pt idx="12">
                  <c:v>Chief Information Officer / Director of Information Technology</c:v>
                </c:pt>
                <c:pt idx="13">
                  <c:v>Maintenance Technician</c:v>
                </c:pt>
                <c:pt idx="14">
                  <c:v>Forklift / Pallet Jack Operator</c:v>
                </c:pt>
                <c:pt idx="15">
                  <c:v>Dental Assistant</c:v>
                </c:pt>
                <c:pt idx="16">
                  <c:v>Caregiver / Personal Care Aide</c:v>
                </c:pt>
                <c:pt idx="17">
                  <c:v>Interpreter / Translator</c:v>
                </c:pt>
                <c:pt idx="18">
                  <c:v>Registered Mental Nurse (RMN)</c:v>
                </c:pt>
                <c:pt idx="19">
                  <c:v>Stocking Clerk / Sales Floor Support</c:v>
                </c:pt>
              </c:strCache>
            </c:strRef>
          </c:cat>
          <c:val>
            <c:numRef>
              <c:f>Report1_Data!$Q$186:$Q$205</c:f>
              <c:numCache>
                <c:formatCode>#,##0</c:formatCode>
                <c:ptCount val="20"/>
                <c:pt idx="0">
                  <c:v>-34</c:v>
                </c:pt>
                <c:pt idx="1">
                  <c:v>-26</c:v>
                </c:pt>
                <c:pt idx="2">
                  <c:v>-26</c:v>
                </c:pt>
                <c:pt idx="3">
                  <c:v>-24</c:v>
                </c:pt>
                <c:pt idx="4">
                  <c:v>-15</c:v>
                </c:pt>
                <c:pt idx="5">
                  <c:v>-12</c:v>
                </c:pt>
                <c:pt idx="6">
                  <c:v>-12</c:v>
                </c:pt>
                <c:pt idx="7">
                  <c:v>-11</c:v>
                </c:pt>
                <c:pt idx="8">
                  <c:v>-11</c:v>
                </c:pt>
                <c:pt idx="9">
                  <c:v>-10</c:v>
                </c:pt>
                <c:pt idx="10">
                  <c:v>-10</c:v>
                </c:pt>
                <c:pt idx="11">
                  <c:v>-8</c:v>
                </c:pt>
                <c:pt idx="12">
                  <c:v>-7</c:v>
                </c:pt>
                <c:pt idx="13">
                  <c:v>-6</c:v>
                </c:pt>
                <c:pt idx="14">
                  <c:v>-3</c:v>
                </c:pt>
                <c:pt idx="15">
                  <c:v>-3</c:v>
                </c:pt>
                <c:pt idx="16">
                  <c:v>-2</c:v>
                </c:pt>
                <c:pt idx="17">
                  <c:v>-1</c:v>
                </c:pt>
                <c:pt idx="18">
                  <c:v>-1</c:v>
                </c:pt>
                <c:pt idx="19">
                  <c:v>-1</c:v>
                </c:pt>
              </c:numCache>
            </c:numRef>
          </c:val>
          <c:extLst>
            <c:ext xmlns:c16="http://schemas.microsoft.com/office/drawing/2014/chart" uri="{C3380CC4-5D6E-409C-BE32-E72D297353CC}">
              <c16:uniqueId val="{00000000-DDD0-4C6C-9175-EE4B96DFC2D4}"/>
            </c:ext>
          </c:extLst>
        </c:ser>
        <c:dLbls>
          <c:showLegendKey val="0"/>
          <c:showVal val="0"/>
          <c:showCatName val="0"/>
          <c:showSerName val="0"/>
          <c:showPercent val="0"/>
          <c:showBubbleSize val="0"/>
        </c:dLbls>
        <c:gapWidth val="182"/>
        <c:axId val="393978128"/>
        <c:axId val="393978784"/>
      </c:barChart>
      <c:catAx>
        <c:axId val="393978128"/>
        <c:scaling>
          <c:orientation val="maxMin"/>
        </c:scaling>
        <c:delete val="0"/>
        <c:axPos val="r"/>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mn-lt"/>
                <a:ea typeface="+mn-ea"/>
                <a:cs typeface="+mn-cs"/>
              </a:defRPr>
            </a:pPr>
            <a:endParaRPr lang="en-US"/>
          </a:p>
        </c:txPr>
        <c:crossAx val="393978784"/>
        <c:crosses val="max"/>
        <c:auto val="1"/>
        <c:lblAlgn val="ctr"/>
        <c:lblOffset val="100"/>
        <c:noMultiLvlLbl val="0"/>
      </c:catAx>
      <c:valAx>
        <c:axId val="393978784"/>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9397812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Report_Data_2baseline!$P$3</c:f>
              <c:strCache>
                <c:ptCount val="1"/>
                <c:pt idx="0">
                  <c:v>1. Communication Skills</c:v>
                </c:pt>
              </c:strCache>
            </c:strRef>
          </c:tx>
          <c:spPr>
            <a:ln w="28575" cap="rnd">
              <a:solidFill>
                <a:schemeClr val="accent1"/>
              </a:solidFill>
              <a:round/>
            </a:ln>
            <a:effectLst/>
          </c:spPr>
          <c:marker>
            <c:symbol val="none"/>
          </c:marker>
          <c:dLbls>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C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0-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Report_Data_2baseline!$Q$3:$R$3</c:f>
              <c:numCache>
                <c:formatCode>General</c:formatCode>
                <c:ptCount val="2"/>
                <c:pt idx="0">
                  <c:v>1</c:v>
                </c:pt>
                <c:pt idx="1">
                  <c:v>1</c:v>
                </c:pt>
              </c:numCache>
            </c:numRef>
          </c:val>
          <c:smooth val="0"/>
          <c:extLst>
            <c:ext xmlns:c16="http://schemas.microsoft.com/office/drawing/2014/chart" uri="{C3380CC4-5D6E-409C-BE32-E72D297353CC}">
              <c16:uniqueId val="{00000001-806C-444F-A112-6A5B8E8BE306}"/>
            </c:ext>
          </c:extLst>
        </c:ser>
        <c:ser>
          <c:idx val="1"/>
          <c:order val="1"/>
          <c:tx>
            <c:strRef>
              <c:f>Report_Data_2baseline!$P$4</c:f>
              <c:strCache>
                <c:ptCount val="1"/>
                <c:pt idx="0">
                  <c:v>2. Organisational Skills</c:v>
                </c:pt>
              </c:strCache>
            </c:strRef>
          </c:tx>
          <c:spPr>
            <a:ln w="28575" cap="rnd">
              <a:solidFill>
                <a:schemeClr val="accent2"/>
              </a:solidFill>
              <a:round/>
            </a:ln>
            <a:effectLst/>
          </c:spPr>
          <c:marker>
            <c:symbol val="none"/>
          </c:marker>
          <c:dLbls>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C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2-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Report_Data_2baseline!$Q$4:$R$4</c:f>
              <c:numCache>
                <c:formatCode>General</c:formatCode>
                <c:ptCount val="2"/>
                <c:pt idx="0">
                  <c:v>2</c:v>
                </c:pt>
                <c:pt idx="1">
                  <c:v>2</c:v>
                </c:pt>
              </c:numCache>
            </c:numRef>
          </c:val>
          <c:smooth val="0"/>
          <c:extLst>
            <c:ext xmlns:c16="http://schemas.microsoft.com/office/drawing/2014/chart" uri="{C3380CC4-5D6E-409C-BE32-E72D297353CC}">
              <c16:uniqueId val="{00000003-806C-444F-A112-6A5B8E8BE306}"/>
            </c:ext>
          </c:extLst>
        </c:ser>
        <c:ser>
          <c:idx val="2"/>
          <c:order val="2"/>
          <c:tx>
            <c:strRef>
              <c:f>Report_Data_2baseline!$P$5</c:f>
              <c:strCache>
                <c:ptCount val="1"/>
                <c:pt idx="0">
                  <c:v>3. Detail-Orientated</c:v>
                </c:pt>
              </c:strCache>
            </c:strRef>
          </c:tx>
          <c:spPr>
            <a:ln w="28575" cap="rnd">
              <a:solidFill>
                <a:schemeClr val="accent3"/>
              </a:solidFill>
              <a:round/>
            </a:ln>
            <a:effectLst/>
          </c:spPr>
          <c:marker>
            <c:symbol val="none"/>
          </c:marker>
          <c:dLbls>
            <c:dLbl>
              <c:idx val="0"/>
              <c:tx>
                <c:rich>
                  <a:bodyPr/>
                  <a:lstStyle/>
                  <a:p>
                    <a:r>
                      <a:rPr lang="en-US"/>
                      <a:t>4. Detail-Orientated</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5-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Report_Data_2baseline!$Q$5:$R$5</c:f>
              <c:numCache>
                <c:formatCode>General</c:formatCode>
                <c:ptCount val="2"/>
                <c:pt idx="0">
                  <c:v>4</c:v>
                </c:pt>
                <c:pt idx="1">
                  <c:v>3</c:v>
                </c:pt>
              </c:numCache>
            </c:numRef>
          </c:val>
          <c:smooth val="0"/>
          <c:extLst>
            <c:ext xmlns:c16="http://schemas.microsoft.com/office/drawing/2014/chart" uri="{C3380CC4-5D6E-409C-BE32-E72D297353CC}">
              <c16:uniqueId val="{00000006-806C-444F-A112-6A5B8E8BE306}"/>
            </c:ext>
          </c:extLst>
        </c:ser>
        <c:ser>
          <c:idx val="3"/>
          <c:order val="3"/>
          <c:tx>
            <c:strRef>
              <c:f>Report_Data_2baseline!$P$6</c:f>
              <c:strCache>
                <c:ptCount val="1"/>
                <c:pt idx="0">
                  <c:v>4. Microsoft Excel</c:v>
                </c:pt>
              </c:strCache>
            </c:strRef>
          </c:tx>
          <c:spPr>
            <a:ln w="28575" cap="rnd">
              <a:solidFill>
                <a:schemeClr val="accent4"/>
              </a:solidFill>
              <a:round/>
            </a:ln>
            <a:effectLst/>
          </c:spPr>
          <c:marker>
            <c:symbol val="none"/>
          </c:marker>
          <c:dLbls>
            <c:dLbl>
              <c:idx val="0"/>
              <c:tx>
                <c:rich>
                  <a:bodyPr/>
                  <a:lstStyle/>
                  <a:p>
                    <a:r>
                      <a:rPr lang="en-US"/>
                      <a:t>5. Microsoft Excel</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8-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Report_Data_2baseline!$Q$6:$R$6</c:f>
              <c:numCache>
                <c:formatCode>General</c:formatCode>
                <c:ptCount val="2"/>
                <c:pt idx="0">
                  <c:v>5</c:v>
                </c:pt>
                <c:pt idx="1">
                  <c:v>4</c:v>
                </c:pt>
              </c:numCache>
            </c:numRef>
          </c:val>
          <c:smooth val="0"/>
          <c:extLst>
            <c:ext xmlns:c16="http://schemas.microsoft.com/office/drawing/2014/chart" uri="{C3380CC4-5D6E-409C-BE32-E72D297353CC}">
              <c16:uniqueId val="{00000009-806C-444F-A112-6A5B8E8BE306}"/>
            </c:ext>
          </c:extLst>
        </c:ser>
        <c:ser>
          <c:idx val="4"/>
          <c:order val="4"/>
          <c:tx>
            <c:strRef>
              <c:f>Report_Data_2baseline!$P$7</c:f>
              <c:strCache>
                <c:ptCount val="1"/>
                <c:pt idx="0">
                  <c:v>5. Planning</c:v>
                </c:pt>
              </c:strCache>
            </c:strRef>
          </c:tx>
          <c:spPr>
            <a:ln w="28575" cap="rnd">
              <a:solidFill>
                <a:schemeClr val="accent5"/>
              </a:solidFill>
              <a:round/>
            </a:ln>
            <a:effectLst/>
          </c:spPr>
          <c:marker>
            <c:symbol val="none"/>
          </c:marker>
          <c:dLbls>
            <c:dLbl>
              <c:idx val="0"/>
              <c:tx>
                <c:rich>
                  <a:bodyPr/>
                  <a:lstStyle/>
                  <a:p>
                    <a:r>
                      <a:rPr lang="en-US"/>
                      <a:t>3. Planning</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B-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Report_Data_2baseline!$Q$7:$R$7</c:f>
              <c:numCache>
                <c:formatCode>General</c:formatCode>
                <c:ptCount val="2"/>
                <c:pt idx="0">
                  <c:v>3</c:v>
                </c:pt>
                <c:pt idx="1">
                  <c:v>5</c:v>
                </c:pt>
              </c:numCache>
            </c:numRef>
          </c:val>
          <c:smooth val="0"/>
          <c:extLst>
            <c:ext xmlns:c16="http://schemas.microsoft.com/office/drawing/2014/chart" uri="{C3380CC4-5D6E-409C-BE32-E72D297353CC}">
              <c16:uniqueId val="{0000000C-806C-444F-A112-6A5B8E8BE306}"/>
            </c:ext>
          </c:extLst>
        </c:ser>
        <c:ser>
          <c:idx val="5"/>
          <c:order val="5"/>
          <c:tx>
            <c:strRef>
              <c:f>Report_Data_2baseline!$P$8</c:f>
              <c:strCache>
                <c:ptCount val="1"/>
                <c:pt idx="0">
                  <c:v>6. Problem Solving</c:v>
                </c:pt>
              </c:strCache>
            </c:strRef>
          </c:tx>
          <c:spPr>
            <a:ln w="28575" cap="rnd">
              <a:solidFill>
                <a:schemeClr val="accent6"/>
              </a:solidFill>
              <a:round/>
            </a:ln>
            <a:effectLst/>
          </c:spPr>
          <c:marker>
            <c:symbol val="none"/>
          </c:marker>
          <c:dLbls>
            <c:dLbl>
              <c:idx val="0"/>
              <c:tx>
                <c:rich>
                  <a:bodyPr/>
                  <a:lstStyle/>
                  <a:p>
                    <a:r>
                      <a:rPr lang="en-US"/>
                      <a:t>7. Problem Solving</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E-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Report_Data_2baseline!$Q$8:$R$8</c:f>
              <c:numCache>
                <c:formatCode>General</c:formatCode>
                <c:ptCount val="2"/>
                <c:pt idx="0">
                  <c:v>7</c:v>
                </c:pt>
                <c:pt idx="1">
                  <c:v>6</c:v>
                </c:pt>
              </c:numCache>
            </c:numRef>
          </c:val>
          <c:smooth val="0"/>
          <c:extLst>
            <c:ext xmlns:c16="http://schemas.microsoft.com/office/drawing/2014/chart" uri="{C3380CC4-5D6E-409C-BE32-E72D297353CC}">
              <c16:uniqueId val="{0000000F-806C-444F-A112-6A5B8E8BE306}"/>
            </c:ext>
          </c:extLst>
        </c:ser>
        <c:ser>
          <c:idx val="6"/>
          <c:order val="6"/>
          <c:tx>
            <c:strRef>
              <c:f>Report_Data_2baseline!$P$9</c:f>
              <c:strCache>
                <c:ptCount val="1"/>
                <c:pt idx="0">
                  <c:v>7. Microsoft Office</c:v>
                </c:pt>
              </c:strCache>
            </c:strRef>
          </c:tx>
          <c:spPr>
            <a:ln w="28575" cap="rnd">
              <a:solidFill>
                <a:schemeClr val="accent1">
                  <a:lumMod val="60000"/>
                </a:schemeClr>
              </a:solidFill>
              <a:round/>
            </a:ln>
            <a:effectLst/>
          </c:spPr>
          <c:marker>
            <c:symbol val="none"/>
          </c:marker>
          <c:dLbls>
            <c:dLbl>
              <c:idx val="0"/>
              <c:tx>
                <c:rich>
                  <a:bodyPr/>
                  <a:lstStyle/>
                  <a:p>
                    <a:r>
                      <a:rPr lang="en-US"/>
                      <a:t>11. Microsoft Office</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1-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Report_Data_2baseline!$Q$9:$R$9</c:f>
              <c:numCache>
                <c:formatCode>General</c:formatCode>
                <c:ptCount val="2"/>
                <c:pt idx="0">
                  <c:v>11</c:v>
                </c:pt>
                <c:pt idx="1">
                  <c:v>7</c:v>
                </c:pt>
              </c:numCache>
            </c:numRef>
          </c:val>
          <c:smooth val="0"/>
          <c:extLst>
            <c:ext xmlns:c16="http://schemas.microsoft.com/office/drawing/2014/chart" uri="{C3380CC4-5D6E-409C-BE32-E72D297353CC}">
              <c16:uniqueId val="{00000012-806C-444F-A112-6A5B8E8BE306}"/>
            </c:ext>
          </c:extLst>
        </c:ser>
        <c:ser>
          <c:idx val="7"/>
          <c:order val="7"/>
          <c:tx>
            <c:strRef>
              <c:f>Report_Data_2baseline!$P$10</c:f>
              <c:strCache>
                <c:ptCount val="1"/>
                <c:pt idx="0">
                  <c:v>8. Building Effective Relationships</c:v>
                </c:pt>
              </c:strCache>
            </c:strRef>
          </c:tx>
          <c:spPr>
            <a:ln w="28575" cap="rnd">
              <a:solidFill>
                <a:schemeClr val="accent2">
                  <a:lumMod val="60000"/>
                </a:schemeClr>
              </a:solidFill>
              <a:round/>
            </a:ln>
            <a:effectLst/>
          </c:spPr>
          <c:marker>
            <c:symbol val="none"/>
          </c:marker>
          <c:dLbls>
            <c:dLbl>
              <c:idx val="0"/>
              <c:tx>
                <c:rich>
                  <a:bodyPr/>
                  <a:lstStyle/>
                  <a:p>
                    <a:r>
                      <a:rPr lang="en-US"/>
                      <a:t>12. Building Effective Relationships</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3-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4-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Report_Data_2baseline!$Q$10:$R$10</c:f>
              <c:numCache>
                <c:formatCode>General</c:formatCode>
                <c:ptCount val="2"/>
                <c:pt idx="0">
                  <c:v>12</c:v>
                </c:pt>
                <c:pt idx="1">
                  <c:v>8</c:v>
                </c:pt>
              </c:numCache>
            </c:numRef>
          </c:val>
          <c:smooth val="0"/>
          <c:extLst>
            <c:ext xmlns:c16="http://schemas.microsoft.com/office/drawing/2014/chart" uri="{C3380CC4-5D6E-409C-BE32-E72D297353CC}">
              <c16:uniqueId val="{00000015-806C-444F-A112-6A5B8E8BE306}"/>
            </c:ext>
          </c:extLst>
        </c:ser>
        <c:ser>
          <c:idx val="8"/>
          <c:order val="8"/>
          <c:tx>
            <c:strRef>
              <c:f>Report_Data_2baseline!$P$11</c:f>
              <c:strCache>
                <c:ptCount val="1"/>
                <c:pt idx="0">
                  <c:v>9. Writing</c:v>
                </c:pt>
              </c:strCache>
            </c:strRef>
          </c:tx>
          <c:spPr>
            <a:ln w="28575" cap="rnd">
              <a:solidFill>
                <a:schemeClr val="accent3">
                  <a:lumMod val="60000"/>
                </a:schemeClr>
              </a:solidFill>
              <a:round/>
            </a:ln>
            <a:effectLst/>
          </c:spPr>
          <c:marker>
            <c:symbol val="none"/>
          </c:marker>
          <c:dLbls>
            <c:dLbl>
              <c:idx val="0"/>
              <c:tx>
                <c:rich>
                  <a:bodyPr/>
                  <a:lstStyle/>
                  <a:p>
                    <a:r>
                      <a:rPr lang="en-US"/>
                      <a:t>8. Writing</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7-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Report_Data_2baseline!$Q$11:$R$11</c:f>
              <c:numCache>
                <c:formatCode>General</c:formatCode>
                <c:ptCount val="2"/>
                <c:pt idx="0">
                  <c:v>8</c:v>
                </c:pt>
                <c:pt idx="1">
                  <c:v>9</c:v>
                </c:pt>
              </c:numCache>
            </c:numRef>
          </c:val>
          <c:smooth val="0"/>
          <c:extLst>
            <c:ext xmlns:c16="http://schemas.microsoft.com/office/drawing/2014/chart" uri="{C3380CC4-5D6E-409C-BE32-E72D297353CC}">
              <c16:uniqueId val="{00000018-806C-444F-A112-6A5B8E8BE306}"/>
            </c:ext>
          </c:extLst>
        </c:ser>
        <c:ser>
          <c:idx val="9"/>
          <c:order val="9"/>
          <c:tx>
            <c:strRef>
              <c:f>Report_Data_2baseline!$P$12</c:f>
              <c:strCache>
                <c:ptCount val="1"/>
                <c:pt idx="0">
                  <c:v>10. English</c:v>
                </c:pt>
              </c:strCache>
            </c:strRef>
          </c:tx>
          <c:spPr>
            <a:ln w="28575" cap="rnd">
              <a:solidFill>
                <a:schemeClr val="accent4">
                  <a:lumMod val="60000"/>
                </a:schemeClr>
              </a:solidFill>
              <a:round/>
            </a:ln>
            <a:effectLst/>
          </c:spPr>
          <c:marker>
            <c:symbol val="none"/>
          </c:marker>
          <c:dLbls>
            <c:dLbl>
              <c:idx val="0"/>
              <c:tx>
                <c:rich>
                  <a:bodyPr/>
                  <a:lstStyle/>
                  <a:p>
                    <a:r>
                      <a:rPr lang="en-US"/>
                      <a:t>9. English</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9-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Report_Data_2baseline!$Q$12:$R$12</c:f>
              <c:numCache>
                <c:formatCode>General</c:formatCode>
                <c:ptCount val="2"/>
                <c:pt idx="0">
                  <c:v>9</c:v>
                </c:pt>
                <c:pt idx="1">
                  <c:v>10</c:v>
                </c:pt>
              </c:numCache>
            </c:numRef>
          </c:val>
          <c:smooth val="0"/>
          <c:extLst>
            <c:ext xmlns:c16="http://schemas.microsoft.com/office/drawing/2014/chart" uri="{C3380CC4-5D6E-409C-BE32-E72D297353CC}">
              <c16:uniqueId val="{0000001B-806C-444F-A112-6A5B8E8BE306}"/>
            </c:ext>
          </c:extLst>
        </c:ser>
        <c:ser>
          <c:idx val="10"/>
          <c:order val="10"/>
          <c:tx>
            <c:strRef>
              <c:f>Report_Data_2baseline!$P$13</c:f>
              <c:strCache>
                <c:ptCount val="1"/>
                <c:pt idx="0">
                  <c:v>11. Creativity</c:v>
                </c:pt>
              </c:strCache>
            </c:strRef>
          </c:tx>
          <c:spPr>
            <a:ln w="28575" cap="rnd">
              <a:solidFill>
                <a:schemeClr val="accent5">
                  <a:lumMod val="60000"/>
                </a:schemeClr>
              </a:solidFill>
              <a:round/>
            </a:ln>
            <a:effectLst/>
          </c:spPr>
          <c:marker>
            <c:symbol val="none"/>
          </c:marker>
          <c:dLbls>
            <c:dLbl>
              <c:idx val="0"/>
              <c:tx>
                <c:rich>
                  <a:bodyPr/>
                  <a:lstStyle/>
                  <a:p>
                    <a:r>
                      <a:rPr lang="en-US"/>
                      <a:t>6. Creativity</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C-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D-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Report_Data_2baseline!$Q$13:$R$13</c:f>
              <c:numCache>
                <c:formatCode>General</c:formatCode>
                <c:ptCount val="2"/>
                <c:pt idx="0">
                  <c:v>6</c:v>
                </c:pt>
                <c:pt idx="1">
                  <c:v>11</c:v>
                </c:pt>
              </c:numCache>
            </c:numRef>
          </c:val>
          <c:smooth val="0"/>
          <c:extLst>
            <c:ext xmlns:c16="http://schemas.microsoft.com/office/drawing/2014/chart" uri="{C3380CC4-5D6E-409C-BE32-E72D297353CC}">
              <c16:uniqueId val="{0000001E-806C-444F-A112-6A5B8E8BE306}"/>
            </c:ext>
          </c:extLst>
        </c:ser>
        <c:ser>
          <c:idx val="11"/>
          <c:order val="11"/>
          <c:tx>
            <c:strRef>
              <c:f>Report_Data_2baseline!$P$14</c:f>
              <c:strCache>
                <c:ptCount val="1"/>
                <c:pt idx="0">
                  <c:v>12. Leadership</c:v>
                </c:pt>
              </c:strCache>
            </c:strRef>
          </c:tx>
          <c:spPr>
            <a:ln w="28575" cap="rnd">
              <a:solidFill>
                <a:schemeClr val="accent6">
                  <a:lumMod val="60000"/>
                </a:schemeClr>
              </a:solidFill>
              <a:round/>
            </a:ln>
            <a:effectLst/>
          </c:spPr>
          <c:marker>
            <c:symbol val="none"/>
          </c:marker>
          <c:dLbls>
            <c:dLbl>
              <c:idx val="0"/>
              <c:tx>
                <c:rich>
                  <a:bodyPr/>
                  <a:lstStyle/>
                  <a:p>
                    <a:r>
                      <a:rPr lang="en-US"/>
                      <a:t>10. Leadership</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F-806C-444F-A112-6A5B8E8BE306}"/>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20-806C-444F-A112-6A5B8E8BE306}"/>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Report_Data_2baseline!$Q$14:$R$14</c:f>
              <c:numCache>
                <c:formatCode>General</c:formatCode>
                <c:ptCount val="2"/>
                <c:pt idx="0">
                  <c:v>10</c:v>
                </c:pt>
                <c:pt idx="1">
                  <c:v>12</c:v>
                </c:pt>
              </c:numCache>
            </c:numRef>
          </c:val>
          <c:smooth val="0"/>
          <c:extLst>
            <c:ext xmlns:c16="http://schemas.microsoft.com/office/drawing/2014/chart" uri="{C3380CC4-5D6E-409C-BE32-E72D297353CC}">
              <c16:uniqueId val="{00000021-806C-444F-A112-6A5B8E8BE306}"/>
            </c:ext>
          </c:extLst>
        </c:ser>
        <c:dLbls>
          <c:dLblPos val="l"/>
          <c:showLegendKey val="0"/>
          <c:showVal val="1"/>
          <c:showCatName val="0"/>
          <c:showSerName val="0"/>
          <c:showPercent val="0"/>
          <c:showBubbleSize val="0"/>
        </c:dLbls>
        <c:smooth val="0"/>
        <c:axId val="667061376"/>
        <c:axId val="667063672"/>
      </c:lineChart>
      <c:catAx>
        <c:axId val="667061376"/>
        <c:scaling>
          <c:orientation val="minMax"/>
        </c:scaling>
        <c:delete val="1"/>
        <c:axPos val="t"/>
        <c:numFmt formatCode="General" sourceLinked="1"/>
        <c:majorTickMark val="out"/>
        <c:minorTickMark val="none"/>
        <c:tickLblPos val="nextTo"/>
        <c:crossAx val="667063672"/>
        <c:crosses val="autoZero"/>
        <c:auto val="1"/>
        <c:lblAlgn val="ctr"/>
        <c:lblOffset val="100"/>
        <c:noMultiLvlLbl val="0"/>
      </c:catAx>
      <c:valAx>
        <c:axId val="667063672"/>
        <c:scaling>
          <c:orientation val="maxMin"/>
        </c:scaling>
        <c:delete val="1"/>
        <c:axPos val="l"/>
        <c:numFmt formatCode="General" sourceLinked="1"/>
        <c:majorTickMark val="out"/>
        <c:minorTickMark val="none"/>
        <c:tickLblPos val="nextTo"/>
        <c:crossAx val="667061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Report_Data_2specialised!$S$6</c:f>
              <c:strCache>
                <c:ptCount val="1"/>
                <c:pt idx="0">
                  <c:v>15. Staff Management</c:v>
                </c:pt>
              </c:strCache>
            </c:strRef>
          </c:tx>
          <c:spPr>
            <a:ln w="28575" cap="rnd">
              <a:solidFill>
                <a:schemeClr val="accent1"/>
              </a:solidFill>
              <a:round/>
            </a:ln>
            <a:effectLst/>
          </c:spPr>
          <c:marker>
            <c:symbol val="none"/>
          </c:marker>
          <c:dLbls>
            <c:dLbl>
              <c:idx val="0"/>
              <c:tx>
                <c:rich>
                  <a:bodyPr/>
                  <a:lstStyle/>
                  <a:p>
                    <a:r>
                      <a:rPr lang="en-US"/>
                      <a:t>9. Staff Management</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1-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Report_Data_2specialised!$T$6:$U$6</c:f>
              <c:numCache>
                <c:formatCode>General</c:formatCode>
                <c:ptCount val="2"/>
                <c:pt idx="0">
                  <c:v>9</c:v>
                </c:pt>
                <c:pt idx="1">
                  <c:v>15</c:v>
                </c:pt>
              </c:numCache>
            </c:numRef>
          </c:val>
          <c:smooth val="0"/>
          <c:extLst>
            <c:ext xmlns:c16="http://schemas.microsoft.com/office/drawing/2014/chart" uri="{C3380CC4-5D6E-409C-BE32-E72D297353CC}">
              <c16:uniqueId val="{00000002-6C55-4AEF-BE43-DC4F8DFD539D}"/>
            </c:ext>
          </c:extLst>
        </c:ser>
        <c:ser>
          <c:idx val="1"/>
          <c:order val="1"/>
          <c:tx>
            <c:strRef>
              <c:f>Report_Data_2specialised!$S$7</c:f>
              <c:strCache>
                <c:ptCount val="1"/>
                <c:pt idx="0">
                  <c:v>10. Customer Contact</c:v>
                </c:pt>
              </c:strCache>
            </c:strRef>
          </c:tx>
          <c:spPr>
            <a:ln w="28575" cap="rnd">
              <a:solidFill>
                <a:schemeClr val="accent2"/>
              </a:solidFill>
              <a:round/>
            </a:ln>
            <a:effectLst/>
          </c:spPr>
          <c:marker>
            <c:symbol val="none"/>
          </c:marker>
          <c:dLbls>
            <c:dLbl>
              <c:idx val="0"/>
              <c:tx>
                <c:rich>
                  <a:bodyPr/>
                  <a:lstStyle/>
                  <a:p>
                    <a:r>
                      <a:rPr lang="en-US"/>
                      <a:t>12. Customer Contact</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4-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Report_Data_2specialised!$T$7:$U$7</c:f>
              <c:numCache>
                <c:formatCode>General</c:formatCode>
                <c:ptCount val="2"/>
                <c:pt idx="0">
                  <c:v>12</c:v>
                </c:pt>
                <c:pt idx="1">
                  <c:v>10</c:v>
                </c:pt>
              </c:numCache>
            </c:numRef>
          </c:val>
          <c:smooth val="0"/>
          <c:extLst>
            <c:ext xmlns:c16="http://schemas.microsoft.com/office/drawing/2014/chart" uri="{C3380CC4-5D6E-409C-BE32-E72D297353CC}">
              <c16:uniqueId val="{00000005-6C55-4AEF-BE43-DC4F8DFD539D}"/>
            </c:ext>
          </c:extLst>
        </c:ser>
        <c:ser>
          <c:idx val="2"/>
          <c:order val="2"/>
          <c:tx>
            <c:strRef>
              <c:f>Report_Data_2specialised!$S$8</c:f>
              <c:strCache>
                <c:ptCount val="1"/>
                <c:pt idx="0">
                  <c:v>9. Accounting</c:v>
                </c:pt>
              </c:strCache>
            </c:strRef>
          </c:tx>
          <c:spPr>
            <a:ln w="28575" cap="rnd">
              <a:solidFill>
                <a:schemeClr val="accent3"/>
              </a:solidFill>
              <a:round/>
            </a:ln>
            <a:effectLst/>
          </c:spPr>
          <c:marker>
            <c:symbol val="none"/>
          </c:marker>
          <c:dLbls>
            <c:dLbl>
              <c:idx val="0"/>
              <c:tx>
                <c:rich>
                  <a:bodyPr/>
                  <a:lstStyle/>
                  <a:p>
                    <a:r>
                      <a:rPr lang="en-US"/>
                      <a:t>7. Accounting</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7-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Report_Data_2specialised!$T$8:$U$8</c:f>
              <c:numCache>
                <c:formatCode>General</c:formatCode>
                <c:ptCount val="2"/>
                <c:pt idx="0">
                  <c:v>7</c:v>
                </c:pt>
                <c:pt idx="1">
                  <c:v>9</c:v>
                </c:pt>
              </c:numCache>
            </c:numRef>
          </c:val>
          <c:smooth val="0"/>
          <c:extLst>
            <c:ext xmlns:c16="http://schemas.microsoft.com/office/drawing/2014/chart" uri="{C3380CC4-5D6E-409C-BE32-E72D297353CC}">
              <c16:uniqueId val="{00000008-6C55-4AEF-BE43-DC4F8DFD539D}"/>
            </c:ext>
          </c:extLst>
        </c:ser>
        <c:ser>
          <c:idx val="3"/>
          <c:order val="3"/>
          <c:tx>
            <c:strRef>
              <c:f>Report_Data_2specialised!$S$9</c:f>
              <c:strCache>
                <c:ptCount val="1"/>
                <c:pt idx="0">
                  <c:v>8. Cleaning</c:v>
                </c:pt>
              </c:strCache>
            </c:strRef>
          </c:tx>
          <c:spPr>
            <a:ln w="28575" cap="rnd">
              <a:solidFill>
                <a:schemeClr val="accent4"/>
              </a:solidFill>
              <a:round/>
            </a:ln>
            <a:effectLst/>
          </c:spPr>
          <c:marker>
            <c:symbol val="none"/>
          </c:marker>
          <c:dLbls>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C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9-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Report_Data_2specialised!$T$9:$U$9</c:f>
              <c:numCache>
                <c:formatCode>General</c:formatCode>
                <c:ptCount val="2"/>
                <c:pt idx="0">
                  <c:v>8</c:v>
                </c:pt>
                <c:pt idx="1">
                  <c:v>8</c:v>
                </c:pt>
              </c:numCache>
            </c:numRef>
          </c:val>
          <c:smooth val="0"/>
          <c:extLst>
            <c:ext xmlns:c16="http://schemas.microsoft.com/office/drawing/2014/chart" uri="{C3380CC4-5D6E-409C-BE32-E72D297353CC}">
              <c16:uniqueId val="{0000000A-6C55-4AEF-BE43-DC4F8DFD539D}"/>
            </c:ext>
          </c:extLst>
        </c:ser>
        <c:ser>
          <c:idx val="4"/>
          <c:order val="4"/>
          <c:tx>
            <c:strRef>
              <c:f>Report_Data_2specialised!$S$10</c:f>
              <c:strCache>
                <c:ptCount val="1"/>
                <c:pt idx="0">
                  <c:v>7. Key Performance Indicators (KPIs)</c:v>
                </c:pt>
              </c:strCache>
            </c:strRef>
          </c:tx>
          <c:spPr>
            <a:ln w="28575" cap="rnd">
              <a:solidFill>
                <a:schemeClr val="accent5"/>
              </a:solidFill>
              <a:round/>
            </a:ln>
            <a:effectLst/>
          </c:spPr>
          <c:marker>
            <c:symbol val="none"/>
          </c:marker>
          <c:dLbls>
            <c:dLbl>
              <c:idx val="0"/>
              <c:tx>
                <c:rich>
                  <a:bodyPr/>
                  <a:lstStyle/>
                  <a:p>
                    <a:r>
                      <a:rPr lang="en-US"/>
                      <a:t>10. KPIs</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6C55-4AEF-BE43-DC4F8DFD539D}"/>
                </c:ext>
              </c:extLst>
            </c:dLbl>
            <c:dLbl>
              <c:idx val="1"/>
              <c:tx>
                <c:rich>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r>
                      <a:rPr lang="en-US" b="1">
                        <a:solidFill>
                          <a:srgbClr val="00B050"/>
                        </a:solidFill>
                      </a:rPr>
                      <a:t>7. KPIs</a:t>
                    </a:r>
                  </a:p>
                </c:rich>
              </c:tx>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Report_Data_2specialised!$T$10:$U$10</c:f>
              <c:numCache>
                <c:formatCode>General</c:formatCode>
                <c:ptCount val="2"/>
                <c:pt idx="0">
                  <c:v>10</c:v>
                </c:pt>
                <c:pt idx="1">
                  <c:v>7</c:v>
                </c:pt>
              </c:numCache>
            </c:numRef>
          </c:val>
          <c:smooth val="0"/>
          <c:extLst>
            <c:ext xmlns:c16="http://schemas.microsoft.com/office/drawing/2014/chart" uri="{C3380CC4-5D6E-409C-BE32-E72D297353CC}">
              <c16:uniqueId val="{0000000D-6C55-4AEF-BE43-DC4F8DFD539D}"/>
            </c:ext>
          </c:extLst>
        </c:ser>
        <c:ser>
          <c:idx val="5"/>
          <c:order val="5"/>
          <c:tx>
            <c:strRef>
              <c:f>Report_Data_2specialised!$S$11</c:f>
              <c:strCache>
                <c:ptCount val="1"/>
                <c:pt idx="0">
                  <c:v>6. Teaching</c:v>
                </c:pt>
              </c:strCache>
            </c:strRef>
          </c:tx>
          <c:spPr>
            <a:ln w="28575" cap="rnd">
              <a:solidFill>
                <a:schemeClr val="accent6"/>
              </a:solidFill>
              <a:round/>
            </a:ln>
            <a:effectLst/>
          </c:spPr>
          <c:marker>
            <c:symbol val="none"/>
          </c:marker>
          <c:dLbls>
            <c:dLbl>
              <c:idx val="0"/>
              <c:tx>
                <c:rich>
                  <a:bodyPr/>
                  <a:lstStyle/>
                  <a:p>
                    <a:r>
                      <a:rPr lang="en-US"/>
                      <a:t>3. Teaching</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0F-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Report_Data_2specialised!$T$11:$U$11</c:f>
              <c:numCache>
                <c:formatCode>General</c:formatCode>
                <c:ptCount val="2"/>
                <c:pt idx="0">
                  <c:v>3</c:v>
                </c:pt>
                <c:pt idx="1">
                  <c:v>6</c:v>
                </c:pt>
              </c:numCache>
            </c:numRef>
          </c:val>
          <c:smooth val="0"/>
          <c:extLst>
            <c:ext xmlns:c16="http://schemas.microsoft.com/office/drawing/2014/chart" uri="{C3380CC4-5D6E-409C-BE32-E72D297353CC}">
              <c16:uniqueId val="{00000010-6C55-4AEF-BE43-DC4F8DFD539D}"/>
            </c:ext>
          </c:extLst>
        </c:ser>
        <c:ser>
          <c:idx val="6"/>
          <c:order val="6"/>
          <c:tx>
            <c:strRef>
              <c:f>Report_Data_2specialised!$S$12</c:f>
              <c:strCache>
                <c:ptCount val="1"/>
                <c:pt idx="0">
                  <c:v>5. Project Management</c:v>
                </c:pt>
              </c:strCache>
            </c:strRef>
          </c:tx>
          <c:spPr>
            <a:ln w="28575" cap="rnd">
              <a:solidFill>
                <a:schemeClr val="accent1">
                  <a:lumMod val="60000"/>
                </a:schemeClr>
              </a:solidFill>
              <a:round/>
            </a:ln>
            <a:effectLst/>
          </c:spPr>
          <c:marker>
            <c:symbol val="none"/>
          </c:marker>
          <c:dLbls>
            <c:dLbl>
              <c:idx val="0"/>
              <c:tx>
                <c:rich>
                  <a:bodyPr/>
                  <a:lstStyle/>
                  <a:p>
                    <a:r>
                      <a:rPr lang="en-US"/>
                      <a:t>6. Project Management</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1-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2-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Report_Data_2specialised!$T$12:$U$12</c:f>
              <c:numCache>
                <c:formatCode>General</c:formatCode>
                <c:ptCount val="2"/>
                <c:pt idx="0">
                  <c:v>6</c:v>
                </c:pt>
                <c:pt idx="1">
                  <c:v>5</c:v>
                </c:pt>
              </c:numCache>
            </c:numRef>
          </c:val>
          <c:smooth val="0"/>
          <c:extLst>
            <c:ext xmlns:c16="http://schemas.microsoft.com/office/drawing/2014/chart" uri="{C3380CC4-5D6E-409C-BE32-E72D297353CC}">
              <c16:uniqueId val="{00000013-6C55-4AEF-BE43-DC4F8DFD539D}"/>
            </c:ext>
          </c:extLst>
        </c:ser>
        <c:ser>
          <c:idx val="7"/>
          <c:order val="7"/>
          <c:tx>
            <c:strRef>
              <c:f>Report_Data_2specialised!$S$13</c:f>
              <c:strCache>
                <c:ptCount val="1"/>
                <c:pt idx="0">
                  <c:v>4. Budgeting</c:v>
                </c:pt>
              </c:strCache>
            </c:strRef>
          </c:tx>
          <c:spPr>
            <a:ln w="28575" cap="rnd">
              <a:solidFill>
                <a:schemeClr val="accent2">
                  <a:lumMod val="60000"/>
                </a:schemeClr>
              </a:solidFill>
              <a:round/>
            </a:ln>
            <a:effectLst/>
          </c:spPr>
          <c:marker>
            <c:symbol val="none"/>
          </c:marker>
          <c:dLbls>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C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4-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Report_Data_2specialised!$T$13:$U$13</c:f>
              <c:numCache>
                <c:formatCode>General</c:formatCode>
                <c:ptCount val="2"/>
                <c:pt idx="0">
                  <c:v>4</c:v>
                </c:pt>
                <c:pt idx="1">
                  <c:v>4</c:v>
                </c:pt>
              </c:numCache>
            </c:numRef>
          </c:val>
          <c:smooth val="0"/>
          <c:extLst>
            <c:ext xmlns:c16="http://schemas.microsoft.com/office/drawing/2014/chart" uri="{C3380CC4-5D6E-409C-BE32-E72D297353CC}">
              <c16:uniqueId val="{00000015-6C55-4AEF-BE43-DC4F8DFD539D}"/>
            </c:ext>
          </c:extLst>
        </c:ser>
        <c:ser>
          <c:idx val="8"/>
          <c:order val="8"/>
          <c:tx>
            <c:strRef>
              <c:f>Report_Data_2specialised!$S$14</c:f>
              <c:strCache>
                <c:ptCount val="1"/>
                <c:pt idx="0">
                  <c:v>3. Sales</c:v>
                </c:pt>
              </c:strCache>
            </c:strRef>
          </c:tx>
          <c:spPr>
            <a:ln w="28575" cap="rnd">
              <a:solidFill>
                <a:schemeClr val="accent3">
                  <a:lumMod val="60000"/>
                </a:schemeClr>
              </a:solidFill>
              <a:round/>
            </a:ln>
            <a:effectLst/>
          </c:spPr>
          <c:marker>
            <c:symbol val="none"/>
          </c:marker>
          <c:dLbls>
            <c:dLbl>
              <c:idx val="0"/>
              <c:tx>
                <c:rich>
                  <a:bodyPr/>
                  <a:lstStyle/>
                  <a:p>
                    <a:r>
                      <a:rPr lang="en-US"/>
                      <a:t>5. Sales</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7-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Report_Data_2specialised!$T$14:$U$14</c:f>
              <c:numCache>
                <c:formatCode>General</c:formatCode>
                <c:ptCount val="2"/>
                <c:pt idx="0">
                  <c:v>5</c:v>
                </c:pt>
                <c:pt idx="1">
                  <c:v>3</c:v>
                </c:pt>
              </c:numCache>
            </c:numRef>
          </c:val>
          <c:smooth val="0"/>
          <c:extLst>
            <c:ext xmlns:c16="http://schemas.microsoft.com/office/drawing/2014/chart" uri="{C3380CC4-5D6E-409C-BE32-E72D297353CC}">
              <c16:uniqueId val="{00000018-6C55-4AEF-BE43-DC4F8DFD539D}"/>
            </c:ext>
          </c:extLst>
        </c:ser>
        <c:ser>
          <c:idx val="9"/>
          <c:order val="9"/>
          <c:tx>
            <c:strRef>
              <c:f>Report_Data_2specialised!$S$15</c:f>
              <c:strCache>
                <c:ptCount val="1"/>
                <c:pt idx="0">
                  <c:v>2. Customer Service</c:v>
                </c:pt>
              </c:strCache>
            </c:strRef>
          </c:tx>
          <c:spPr>
            <a:ln w="28575" cap="rnd">
              <a:solidFill>
                <a:schemeClr val="accent4">
                  <a:lumMod val="60000"/>
                </a:schemeClr>
              </a:solidFill>
              <a:round/>
            </a:ln>
            <a:effectLst/>
          </c:spPr>
          <c:marker>
            <c:symbol val="none"/>
          </c:marker>
          <c:dLbls>
            <c:dLbl>
              <c:idx val="0"/>
              <c:tx>
                <c:rich>
                  <a:bodyPr/>
                  <a:lstStyle/>
                  <a:p>
                    <a:r>
                      <a:rPr lang="en-US"/>
                      <a:t>1. Customer Service</a:t>
                    </a:r>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9-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FF000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A-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Report_Data_2specialised!$T$15:$U$15</c:f>
              <c:numCache>
                <c:formatCode>General</c:formatCode>
                <c:ptCount val="2"/>
                <c:pt idx="0">
                  <c:v>1</c:v>
                </c:pt>
                <c:pt idx="1">
                  <c:v>2</c:v>
                </c:pt>
              </c:numCache>
            </c:numRef>
          </c:val>
          <c:smooth val="0"/>
          <c:extLst>
            <c:ext xmlns:c16="http://schemas.microsoft.com/office/drawing/2014/chart" uri="{C3380CC4-5D6E-409C-BE32-E72D297353CC}">
              <c16:uniqueId val="{0000001B-6C55-4AEF-BE43-DC4F8DFD539D}"/>
            </c:ext>
          </c:extLst>
        </c:ser>
        <c:ser>
          <c:idx val="10"/>
          <c:order val="10"/>
          <c:tx>
            <c:strRef>
              <c:f>Report_Data_2specialised!$S$16</c:f>
              <c:strCache>
                <c:ptCount val="1"/>
                <c:pt idx="0">
                  <c:v>1. Teamwork / Collaboration</c:v>
                </c:pt>
              </c:strCache>
            </c:strRef>
          </c:tx>
          <c:spPr>
            <a:ln w="28575" cap="rnd">
              <a:solidFill>
                <a:schemeClr val="accent5">
                  <a:lumMod val="60000"/>
                </a:schemeClr>
              </a:solidFill>
              <a:round/>
            </a:ln>
            <a:effectLst/>
          </c:spPr>
          <c:marker>
            <c:symbol val="none"/>
          </c:marker>
          <c:dLbls>
            <c:dLbl>
              <c:idx val="0"/>
              <c:tx>
                <c:rich>
                  <a:bodyPr/>
                  <a:lstStyle/>
                  <a:p>
                    <a:r>
                      <a:rPr lang="en-US"/>
                      <a:t>2. Teamwork</a:t>
                    </a:r>
                    <a:r>
                      <a:rPr lang="en-US" baseline="0"/>
                      <a:t> / Collaboration</a:t>
                    </a:r>
                    <a:endParaRPr lang="en-US"/>
                  </a:p>
                </c:rich>
              </c:tx>
              <c:dLblPos val="l"/>
              <c:showLegendKey val="0"/>
              <c:showVal val="0"/>
              <c:showCatName val="0"/>
              <c:showSerName val="1"/>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C-6C55-4AEF-BE43-DC4F8DFD539D}"/>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B050"/>
                      </a:solidFill>
                      <a:latin typeface="+mn-lt"/>
                      <a:ea typeface="+mn-ea"/>
                      <a:cs typeface="+mn-cs"/>
                    </a:defRPr>
                  </a:pPr>
                  <a:endParaRPr lang="en-US"/>
                </a:p>
              </c:txPr>
              <c:dLblPos val="r"/>
              <c:showLegendKey val="0"/>
              <c:showVal val="0"/>
              <c:showCatName val="0"/>
              <c:showSerName val="1"/>
              <c:showPercent val="0"/>
              <c:showBubbleSize val="0"/>
              <c:extLst>
                <c:ext xmlns:c15="http://schemas.microsoft.com/office/drawing/2012/chart" uri="{CE6537A1-D6FC-4f65-9D91-7224C49458BB}"/>
                <c:ext xmlns:c16="http://schemas.microsoft.com/office/drawing/2014/chart" uri="{C3380CC4-5D6E-409C-BE32-E72D297353CC}">
                  <c16:uniqueId val="{0000001D-6C55-4AEF-BE43-DC4F8DFD539D}"/>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Report_Data_2specialised!$T$16:$U$16</c:f>
              <c:numCache>
                <c:formatCode>General</c:formatCode>
                <c:ptCount val="2"/>
                <c:pt idx="0">
                  <c:v>2</c:v>
                </c:pt>
                <c:pt idx="1">
                  <c:v>1</c:v>
                </c:pt>
              </c:numCache>
            </c:numRef>
          </c:val>
          <c:smooth val="0"/>
          <c:extLst>
            <c:ext xmlns:c16="http://schemas.microsoft.com/office/drawing/2014/chart" uri="{C3380CC4-5D6E-409C-BE32-E72D297353CC}">
              <c16:uniqueId val="{0000001E-6C55-4AEF-BE43-DC4F8DFD539D}"/>
            </c:ext>
          </c:extLst>
        </c:ser>
        <c:dLbls>
          <c:dLblPos val="l"/>
          <c:showLegendKey val="0"/>
          <c:showVal val="1"/>
          <c:showCatName val="0"/>
          <c:showSerName val="0"/>
          <c:showPercent val="0"/>
          <c:showBubbleSize val="0"/>
        </c:dLbls>
        <c:smooth val="0"/>
        <c:axId val="632925192"/>
        <c:axId val="632927160"/>
      </c:lineChart>
      <c:catAx>
        <c:axId val="632925192"/>
        <c:scaling>
          <c:orientation val="minMax"/>
        </c:scaling>
        <c:delete val="1"/>
        <c:axPos val="t"/>
        <c:numFmt formatCode="General" sourceLinked="1"/>
        <c:majorTickMark val="none"/>
        <c:minorTickMark val="none"/>
        <c:tickLblPos val="nextTo"/>
        <c:crossAx val="632927160"/>
        <c:crosses val="autoZero"/>
        <c:auto val="1"/>
        <c:lblAlgn val="ctr"/>
        <c:lblOffset val="100"/>
        <c:noMultiLvlLbl val="0"/>
      </c:catAx>
      <c:valAx>
        <c:axId val="632927160"/>
        <c:scaling>
          <c:orientation val="maxMin"/>
        </c:scaling>
        <c:delete val="1"/>
        <c:axPos val="l"/>
        <c:numFmt formatCode="General" sourceLinked="1"/>
        <c:majorTickMark val="none"/>
        <c:minorTickMark val="none"/>
        <c:tickLblPos val="nextTo"/>
        <c:crossAx val="632925192"/>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7030A0"/>
            </a:solidFill>
            <a:ln>
              <a:noFill/>
            </a:ln>
            <a:effectLst/>
          </c:spPr>
          <c:invertIfNegative val="0"/>
          <c:cat>
            <c:strRef>
              <c:f>Data!$A$2:$A$16</c:f>
              <c:strCache>
                <c:ptCount val="15"/>
                <c:pt idx="0">
                  <c:v>National Health Service</c:v>
                </c:pt>
                <c:pt idx="1">
                  <c:v>Buckinghamshire Council</c:v>
                </c:pt>
                <c:pt idx="2">
                  <c:v>Buckinghamshire Healthcare Trust</c:v>
                </c:pt>
                <c:pt idx="3">
                  <c:v>Danaher Corporation</c:v>
                </c:pt>
                <c:pt idx="4">
                  <c:v>Johnson &amp; Johnson</c:v>
                </c:pt>
                <c:pt idx="5">
                  <c:v>The Fremantle Trust</c:v>
                </c:pt>
                <c:pt idx="6">
                  <c:v>Softcat PLC</c:v>
                </c:pt>
                <c:pt idx="7">
                  <c:v>Biffa</c:v>
                </c:pt>
                <c:pt idx="8">
                  <c:v>Buckinghamshire New University</c:v>
                </c:pt>
                <c:pt idx="9">
                  <c:v>Boston Consulting Group</c:v>
                </c:pt>
                <c:pt idx="10">
                  <c:v>Amazon.Com</c:v>
                </c:pt>
                <c:pt idx="11">
                  <c:v>F.I.S Limited</c:v>
                </c:pt>
                <c:pt idx="12">
                  <c:v>Carmichael UK</c:v>
                </c:pt>
                <c:pt idx="13">
                  <c:v>The Perfume Shop</c:v>
                </c:pt>
                <c:pt idx="14">
                  <c:v>Intercontinental Hotels Group</c:v>
                </c:pt>
              </c:strCache>
            </c:strRef>
          </c:cat>
          <c:val>
            <c:numRef>
              <c:f>Data!$B$2:$B$16</c:f>
              <c:numCache>
                <c:formatCode>#,##0</c:formatCode>
                <c:ptCount val="15"/>
                <c:pt idx="0">
                  <c:v>691</c:v>
                </c:pt>
                <c:pt idx="1">
                  <c:v>499</c:v>
                </c:pt>
                <c:pt idx="2">
                  <c:v>149</c:v>
                </c:pt>
                <c:pt idx="3">
                  <c:v>130</c:v>
                </c:pt>
                <c:pt idx="4">
                  <c:v>100</c:v>
                </c:pt>
                <c:pt idx="5">
                  <c:v>72</c:v>
                </c:pt>
                <c:pt idx="6">
                  <c:v>71</c:v>
                </c:pt>
                <c:pt idx="7">
                  <c:v>68</c:v>
                </c:pt>
                <c:pt idx="8">
                  <c:v>63</c:v>
                </c:pt>
                <c:pt idx="9">
                  <c:v>54</c:v>
                </c:pt>
                <c:pt idx="10">
                  <c:v>53</c:v>
                </c:pt>
                <c:pt idx="11">
                  <c:v>52</c:v>
                </c:pt>
                <c:pt idx="12">
                  <c:v>50</c:v>
                </c:pt>
                <c:pt idx="13">
                  <c:v>47</c:v>
                </c:pt>
                <c:pt idx="14">
                  <c:v>45</c:v>
                </c:pt>
              </c:numCache>
            </c:numRef>
          </c:val>
          <c:extLst>
            <c:ext xmlns:c16="http://schemas.microsoft.com/office/drawing/2014/chart" uri="{C3380CC4-5D6E-409C-BE32-E72D297353CC}">
              <c16:uniqueId val="{00000000-A2E5-4070-A466-BBFC739CFD06}"/>
            </c:ext>
          </c:extLst>
        </c:ser>
        <c:dLbls>
          <c:showLegendKey val="0"/>
          <c:showVal val="0"/>
          <c:showCatName val="0"/>
          <c:showSerName val="0"/>
          <c:showPercent val="0"/>
          <c:showBubbleSize val="0"/>
        </c:dLbls>
        <c:gapWidth val="182"/>
        <c:axId val="548084664"/>
        <c:axId val="548082040"/>
      </c:barChart>
      <c:catAx>
        <c:axId val="54808466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548082040"/>
        <c:crosses val="autoZero"/>
        <c:auto val="1"/>
        <c:lblAlgn val="ctr"/>
        <c:lblOffset val="100"/>
        <c:noMultiLvlLbl val="0"/>
      </c:catAx>
      <c:valAx>
        <c:axId val="548082040"/>
        <c:scaling>
          <c:orientation val="minMax"/>
        </c:scaling>
        <c:delete val="1"/>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54808466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13D6E3-107D-41A5-9703-26831CFAB381}" type="datetimeFigureOut">
              <a:rPr lang="en-GB" smtClean="0"/>
              <a:t>12/10/2021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A766C8-9FBA-4468-A6F0-B52CBF1E3BA1}" type="slidenum">
              <a:rPr lang="en-GB" smtClean="0"/>
              <a:t>‹#›</a:t>
            </a:fld>
            <a:endParaRPr lang="en-GB"/>
          </a:p>
        </p:txBody>
      </p:sp>
    </p:spTree>
    <p:extLst>
      <p:ext uri="{BB962C8B-B14F-4D97-AF65-F5344CB8AC3E}">
        <p14:creationId xmlns:p14="http://schemas.microsoft.com/office/powerpoint/2010/main" val="225258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5A766C8-9FBA-4468-A6F0-B52CBF1E3BA1}" type="slidenum">
              <a:rPr lang="en-GB" smtClean="0"/>
              <a:t>8</a:t>
            </a:fld>
            <a:endParaRPr lang="en-GB"/>
          </a:p>
        </p:txBody>
      </p:sp>
    </p:spTree>
    <p:extLst>
      <p:ext uri="{BB962C8B-B14F-4D97-AF65-F5344CB8AC3E}">
        <p14:creationId xmlns:p14="http://schemas.microsoft.com/office/powerpoint/2010/main" val="3598106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2A483-04F2-45EA-BE92-5749F3EE10EA}"/>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BEB48AF9-7AB9-4EF9-80BF-39C0741DC1F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Tree>
    <p:extLst>
      <p:ext uri="{BB962C8B-B14F-4D97-AF65-F5344CB8AC3E}">
        <p14:creationId xmlns:p14="http://schemas.microsoft.com/office/powerpoint/2010/main" val="209456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D66B-EEF6-4E18-98A3-7BD0FE24C57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F35A750-50BD-4EDB-81E8-291C814DF6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82259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1E5C7A-F4BA-46B2-8D33-25FE9F6D4AE1}"/>
              </a:ext>
            </a:extLst>
          </p:cNvPr>
          <p:cNvSpPr>
            <a:spLocks noGrp="1"/>
          </p:cNvSpPr>
          <p:nvPr>
            <p:ph type="title" orient="vert"/>
          </p:nvPr>
        </p:nvSpPr>
        <p:spPr>
          <a:xfrm>
            <a:off x="6543675" y="723207"/>
            <a:ext cx="1971675" cy="5228706"/>
          </a:xfrm>
        </p:spPr>
        <p:txBody>
          <a:bodyPr vert="eaVert"/>
          <a:lstStyle>
            <a:lvl1pPr>
              <a:defRPr lang="en-GB" dirty="0"/>
            </a:lvl1p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0400DDD-00C9-4A25-BAA7-13B9FE36A084}"/>
              </a:ext>
            </a:extLst>
          </p:cNvPr>
          <p:cNvSpPr>
            <a:spLocks noGrp="1"/>
          </p:cNvSpPr>
          <p:nvPr>
            <p:ph type="body" orient="vert" idx="1"/>
          </p:nvPr>
        </p:nvSpPr>
        <p:spPr>
          <a:xfrm>
            <a:off x="628650" y="723207"/>
            <a:ext cx="5800725" cy="522870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58604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A2484-6147-45F1-8C85-53E62E2714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F9823F-CD4B-4927-80BB-BE954DC45E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7921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2BFEE-72E3-41A0-9471-C92732D06572}"/>
              </a:ext>
            </a:extLst>
          </p:cNvPr>
          <p:cNvSpPr>
            <a:spLocks noGrp="1"/>
          </p:cNvSpPr>
          <p:nvPr>
            <p:ph type="title"/>
          </p:nvPr>
        </p:nvSpPr>
        <p:spPr>
          <a:xfrm>
            <a:off x="623888" y="1244226"/>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E5C9D6-D122-4453-AC39-D5A1EDC71AE6}"/>
              </a:ext>
            </a:extLst>
          </p:cNvPr>
          <p:cNvSpPr>
            <a:spLocks noGrp="1"/>
          </p:cNvSpPr>
          <p:nvPr>
            <p:ph type="body" idx="1"/>
          </p:nvPr>
        </p:nvSpPr>
        <p:spPr>
          <a:xfrm>
            <a:off x="623888" y="4123951"/>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861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74BB2-408E-41B5-9580-59281DC8BAB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54EA63-DC63-43BD-B9BB-EB809672D205}"/>
              </a:ext>
            </a:extLst>
          </p:cNvPr>
          <p:cNvSpPr>
            <a:spLocks noGrp="1"/>
          </p:cNvSpPr>
          <p:nvPr>
            <p:ph sz="half" idx="1"/>
          </p:nvPr>
        </p:nvSpPr>
        <p:spPr>
          <a:xfrm>
            <a:off x="628650" y="1825625"/>
            <a:ext cx="3886200" cy="4142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8F8DC2-BA55-484D-AB5C-E85B63D3D564}"/>
              </a:ext>
            </a:extLst>
          </p:cNvPr>
          <p:cNvSpPr>
            <a:spLocks noGrp="1"/>
          </p:cNvSpPr>
          <p:nvPr>
            <p:ph sz="half" idx="2"/>
          </p:nvPr>
        </p:nvSpPr>
        <p:spPr>
          <a:xfrm>
            <a:off x="4629150" y="1825625"/>
            <a:ext cx="3886200" cy="4142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93720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56A62-1D6C-450A-A49F-BFC0D0A19E83}"/>
              </a:ext>
            </a:extLst>
          </p:cNvPr>
          <p:cNvSpPr>
            <a:spLocks noGrp="1"/>
          </p:cNvSpPr>
          <p:nvPr>
            <p:ph type="title"/>
          </p:nvPr>
        </p:nvSpPr>
        <p:spPr>
          <a:xfrm>
            <a:off x="629841" y="731520"/>
            <a:ext cx="7886700" cy="959169"/>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E0EF39-873D-4371-8E3A-9D905AD358A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2957836-C175-4167-9445-69725FD7C68A}"/>
              </a:ext>
            </a:extLst>
          </p:cNvPr>
          <p:cNvSpPr>
            <a:spLocks noGrp="1"/>
          </p:cNvSpPr>
          <p:nvPr>
            <p:ph sz="half" idx="2"/>
          </p:nvPr>
        </p:nvSpPr>
        <p:spPr>
          <a:xfrm>
            <a:off x="629842" y="2505075"/>
            <a:ext cx="3868340" cy="344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659077-A6D3-4527-A947-50301046FC1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0CFB5D7-8338-4F46-8ECB-913AF95DE048}"/>
              </a:ext>
            </a:extLst>
          </p:cNvPr>
          <p:cNvSpPr>
            <a:spLocks noGrp="1"/>
          </p:cNvSpPr>
          <p:nvPr>
            <p:ph sz="quarter" idx="4"/>
          </p:nvPr>
        </p:nvSpPr>
        <p:spPr>
          <a:xfrm>
            <a:off x="4629150" y="2505075"/>
            <a:ext cx="3887391" cy="344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2701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71F4A-1B07-405F-838B-CDE527BEEDA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62809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4279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0F0A6-9B60-4DBA-8A7B-A13CC81F5A5A}"/>
              </a:ext>
            </a:extLst>
          </p:cNvPr>
          <p:cNvSpPr>
            <a:spLocks noGrp="1"/>
          </p:cNvSpPr>
          <p:nvPr>
            <p:ph type="title"/>
          </p:nvPr>
        </p:nvSpPr>
        <p:spPr>
          <a:xfrm>
            <a:off x="629841" y="764770"/>
            <a:ext cx="2949178" cy="1292629"/>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A6D1DFF-7A1B-4B80-8BC6-4A0276E65B7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2EC080-DB0A-4FF8-B2AA-6EF57A2CDC6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3137003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7FB75-9B2D-4F49-AFFC-AE2A84CD977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CBD55BB-8FAB-4410-BD96-D6537F178C9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9C3F14DF-7A76-43D8-894F-4F6E129C195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377063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5209DB-3681-482E-858A-AE12B81C650A}"/>
              </a:ext>
            </a:extLst>
          </p:cNvPr>
          <p:cNvSpPr>
            <a:spLocks noGrp="1"/>
          </p:cNvSpPr>
          <p:nvPr>
            <p:ph type="title"/>
          </p:nvPr>
        </p:nvSpPr>
        <p:spPr>
          <a:xfrm>
            <a:off x="628650" y="754321"/>
            <a:ext cx="7886700" cy="936368"/>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D6729F-0C21-41FA-A1C9-0CFBDD0BA89E}"/>
              </a:ext>
            </a:extLst>
          </p:cNvPr>
          <p:cNvSpPr>
            <a:spLocks noGrp="1"/>
          </p:cNvSpPr>
          <p:nvPr>
            <p:ph type="body" idx="1"/>
          </p:nvPr>
        </p:nvSpPr>
        <p:spPr>
          <a:xfrm>
            <a:off x="628650" y="1825625"/>
            <a:ext cx="7886700" cy="41526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7" name="Picture 6">
            <a:extLst>
              <a:ext uri="{FF2B5EF4-FFF2-40B4-BE49-F238E27FC236}">
                <a16:creationId xmlns:a16="http://schemas.microsoft.com/office/drawing/2014/main" id="{049A8DBD-665B-47C2-ABF4-21E041AFF0B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5978367"/>
            <a:ext cx="9144000" cy="879581"/>
          </a:xfrm>
          <a:prstGeom prst="rect">
            <a:avLst/>
          </a:prstGeom>
        </p:spPr>
      </p:pic>
    </p:spTree>
    <p:extLst>
      <p:ext uri="{BB962C8B-B14F-4D97-AF65-F5344CB8AC3E}">
        <p14:creationId xmlns:p14="http://schemas.microsoft.com/office/powerpoint/2010/main" val="20238973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burning-glass.com/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5E22237-1FF8-4317-8267-F0241D93E5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953" y="2105297"/>
            <a:ext cx="8080093" cy="1881052"/>
          </a:xfrm>
          <a:prstGeom prst="rect">
            <a:avLst/>
          </a:prstGeom>
        </p:spPr>
      </p:pic>
    </p:spTree>
    <p:extLst>
      <p:ext uri="{BB962C8B-B14F-4D97-AF65-F5344CB8AC3E}">
        <p14:creationId xmlns:p14="http://schemas.microsoft.com/office/powerpoint/2010/main" val="4055365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3CEF824F-E072-4A66-BBE4-A954989507CD}"/>
              </a:ext>
            </a:extLst>
          </p:cNvPr>
          <p:cNvGraphicFramePr>
            <a:graphicFrameLocks/>
          </p:cNvGraphicFramePr>
          <p:nvPr>
            <p:extLst>
              <p:ext uri="{D42A27DB-BD31-4B8C-83A1-F6EECF244321}">
                <p14:modId xmlns:p14="http://schemas.microsoft.com/office/powerpoint/2010/main" val="3541927455"/>
              </p:ext>
            </p:extLst>
          </p:nvPr>
        </p:nvGraphicFramePr>
        <p:xfrm>
          <a:off x="329863" y="1131075"/>
          <a:ext cx="8625600" cy="482666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80552005-3628-45A6-B458-956C0E060842}"/>
              </a:ext>
            </a:extLst>
          </p:cNvPr>
          <p:cNvSpPr>
            <a:spLocks noGrp="1"/>
          </p:cNvSpPr>
          <p:nvPr>
            <p:ph type="title"/>
          </p:nvPr>
        </p:nvSpPr>
        <p:spPr>
          <a:xfrm>
            <a:off x="628650" y="194707"/>
            <a:ext cx="7886700" cy="936368"/>
          </a:xfrm>
        </p:spPr>
        <p:txBody>
          <a:bodyPr>
            <a:normAutofit/>
          </a:bodyPr>
          <a:lstStyle/>
          <a:p>
            <a:pPr algn="ctr"/>
            <a:r>
              <a:rPr lang="en-GB" sz="2400" b="1" dirty="0">
                <a:latin typeface="Arial" panose="020B0604020202020204" pitchFamily="34" charset="0"/>
                <a:cs typeface="Arial" panose="020B0604020202020204" pitchFamily="34" charset="0"/>
              </a:rPr>
              <a:t>Job creation: occupations with more job postings in Bucks in Q3 2021 than Q3 2020</a:t>
            </a:r>
          </a:p>
        </p:txBody>
      </p:sp>
      <p:sp>
        <p:nvSpPr>
          <p:cNvPr id="8" name="TextBox 7">
            <a:extLst>
              <a:ext uri="{FF2B5EF4-FFF2-40B4-BE49-F238E27FC236}">
                <a16:creationId xmlns:a16="http://schemas.microsoft.com/office/drawing/2014/main" id="{1B37D5DF-80B7-49CD-8953-5941179B9EFC}"/>
              </a:ext>
            </a:extLst>
          </p:cNvPr>
          <p:cNvSpPr txBox="1"/>
          <p:nvPr/>
        </p:nvSpPr>
        <p:spPr>
          <a:xfrm>
            <a:off x="6552282" y="5542863"/>
            <a:ext cx="6101080" cy="344069"/>
          </a:xfrm>
          <a:prstGeom prst="rect">
            <a:avLst/>
          </a:prstGeom>
          <a:noFill/>
        </p:spPr>
        <p:txBody>
          <a:bodyPr wrap="square">
            <a:spAutoFit/>
          </a:bodyPr>
          <a:lstStyle/>
          <a:p>
            <a:pPr>
              <a:lnSpc>
                <a:spcPct val="107000"/>
              </a:lnSpc>
              <a:spcAft>
                <a:spcPts val="800"/>
              </a:spcAft>
            </a:pPr>
            <a:r>
              <a:rPr lang="en-GB" sz="1600" i="1" dirty="0">
                <a:solidFill>
                  <a:schemeClr val="tx2"/>
                </a:solidFill>
                <a:effectLst/>
                <a:ea typeface="Calibri" panose="020F0502020204030204" pitchFamily="34" charset="0"/>
                <a:cs typeface="Times New Roman" panose="02020603050405020304" pitchFamily="18" charset="0"/>
              </a:rPr>
              <a:t>Source: Labour Insight</a:t>
            </a:r>
          </a:p>
        </p:txBody>
      </p:sp>
      <p:sp>
        <p:nvSpPr>
          <p:cNvPr id="7" name="Rectangle: Rounded Corners 6">
            <a:extLst>
              <a:ext uri="{FF2B5EF4-FFF2-40B4-BE49-F238E27FC236}">
                <a16:creationId xmlns:a16="http://schemas.microsoft.com/office/drawing/2014/main" id="{A595DDFA-983D-483A-9C8B-0A3DFA8D9446}"/>
              </a:ext>
            </a:extLst>
          </p:cNvPr>
          <p:cNvSpPr/>
          <p:nvPr/>
        </p:nvSpPr>
        <p:spPr>
          <a:xfrm>
            <a:off x="5049429" y="3429000"/>
            <a:ext cx="3906034" cy="1765169"/>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400" dirty="0">
                <a:solidFill>
                  <a:srgbClr val="080808"/>
                </a:solidFill>
              </a:rPr>
              <a:t>Admin, sales and customer service roles</a:t>
            </a:r>
          </a:p>
          <a:p>
            <a:pPr marL="285750" indent="-285750">
              <a:buFont typeface="Arial" panose="020B0604020202020204" pitchFamily="34" charset="0"/>
              <a:buChar char="•"/>
            </a:pPr>
            <a:r>
              <a:rPr lang="en-GB" sz="1400" dirty="0">
                <a:solidFill>
                  <a:srgbClr val="080808"/>
                </a:solidFill>
              </a:rPr>
              <a:t>Chefs and kitchen staff</a:t>
            </a:r>
          </a:p>
          <a:p>
            <a:pPr marL="285750" indent="-285750">
              <a:buFont typeface="Arial" panose="020B0604020202020204" pitchFamily="34" charset="0"/>
              <a:buChar char="•"/>
            </a:pPr>
            <a:r>
              <a:rPr lang="en-GB" sz="1400" dirty="0">
                <a:solidFill>
                  <a:srgbClr val="080808"/>
                </a:solidFill>
              </a:rPr>
              <a:t>Construction roles</a:t>
            </a:r>
          </a:p>
          <a:p>
            <a:pPr marL="285750" indent="-285750">
              <a:buFont typeface="Arial" panose="020B0604020202020204" pitchFamily="34" charset="0"/>
              <a:buChar char="•"/>
            </a:pPr>
            <a:r>
              <a:rPr lang="en-GB" sz="1400" dirty="0">
                <a:solidFill>
                  <a:srgbClr val="080808"/>
                </a:solidFill>
              </a:rPr>
              <a:t>Finance roles </a:t>
            </a:r>
          </a:p>
          <a:p>
            <a:pPr marL="285750" indent="-285750">
              <a:buFont typeface="Arial" panose="020B0604020202020204" pitchFamily="34" charset="0"/>
              <a:buChar char="•"/>
            </a:pPr>
            <a:r>
              <a:rPr lang="en-GB" sz="1400" dirty="0">
                <a:solidFill>
                  <a:srgbClr val="080808"/>
                </a:solidFill>
              </a:rPr>
              <a:t>Digital and data analysis roles</a:t>
            </a:r>
          </a:p>
          <a:p>
            <a:pPr marL="285750" indent="-285750">
              <a:buFont typeface="Arial" panose="020B0604020202020204" pitchFamily="34" charset="0"/>
              <a:buChar char="•"/>
            </a:pPr>
            <a:r>
              <a:rPr lang="en-GB" sz="1400" dirty="0">
                <a:solidFill>
                  <a:srgbClr val="080808"/>
                </a:solidFill>
              </a:rPr>
              <a:t>Recruiters</a:t>
            </a:r>
          </a:p>
        </p:txBody>
      </p:sp>
    </p:spTree>
    <p:extLst>
      <p:ext uri="{BB962C8B-B14F-4D97-AF65-F5344CB8AC3E}">
        <p14:creationId xmlns:p14="http://schemas.microsoft.com/office/powerpoint/2010/main" val="1355830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72817379-339A-42CE-AC9C-80CEC94BDF0C}"/>
              </a:ext>
            </a:extLst>
          </p:cNvPr>
          <p:cNvGraphicFramePr>
            <a:graphicFrameLocks/>
          </p:cNvGraphicFramePr>
          <p:nvPr/>
        </p:nvGraphicFramePr>
        <p:xfrm>
          <a:off x="592200" y="1357200"/>
          <a:ext cx="7959600" cy="41436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48AF3038-A96D-402C-B7B5-D0F54EBEAA4B}"/>
              </a:ext>
            </a:extLst>
          </p:cNvPr>
          <p:cNvSpPr>
            <a:spLocks noGrp="1"/>
          </p:cNvSpPr>
          <p:nvPr>
            <p:ph type="title"/>
          </p:nvPr>
        </p:nvSpPr>
        <p:spPr>
          <a:xfrm>
            <a:off x="628650" y="241983"/>
            <a:ext cx="7886700" cy="936368"/>
          </a:xfrm>
        </p:spPr>
        <p:txBody>
          <a:bodyPr>
            <a:normAutofit/>
          </a:bodyPr>
          <a:lstStyle/>
          <a:p>
            <a:pPr algn="ctr"/>
            <a:r>
              <a:rPr lang="en-GB" sz="2400" b="1" dirty="0">
                <a:latin typeface="Arial" panose="020B0604020202020204" pitchFamily="34" charset="0"/>
                <a:cs typeface="Arial" panose="020B0604020202020204" pitchFamily="34" charset="0"/>
              </a:rPr>
              <a:t>Reduced demand: occupations with fewer job postings in Bucks in Q3 2021 than Q3 2020</a:t>
            </a:r>
          </a:p>
        </p:txBody>
      </p:sp>
      <p:sp>
        <p:nvSpPr>
          <p:cNvPr id="5" name="Rectangle: Rounded Corners 4">
            <a:extLst>
              <a:ext uri="{FF2B5EF4-FFF2-40B4-BE49-F238E27FC236}">
                <a16:creationId xmlns:a16="http://schemas.microsoft.com/office/drawing/2014/main" id="{4BA83935-DB71-49C0-89EB-863E742FDB45}"/>
              </a:ext>
            </a:extLst>
          </p:cNvPr>
          <p:cNvSpPr/>
          <p:nvPr/>
        </p:nvSpPr>
        <p:spPr>
          <a:xfrm>
            <a:off x="259866" y="3546576"/>
            <a:ext cx="3501429" cy="1440204"/>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400" dirty="0">
                <a:solidFill>
                  <a:srgbClr val="080808"/>
                </a:solidFill>
              </a:rPr>
              <a:t>Teaching roles</a:t>
            </a:r>
          </a:p>
          <a:p>
            <a:pPr marL="285750" indent="-285750">
              <a:buFont typeface="Arial" panose="020B0604020202020204" pitchFamily="34" charset="0"/>
              <a:buChar char="•"/>
            </a:pPr>
            <a:r>
              <a:rPr lang="en-GB" sz="1400" dirty="0">
                <a:solidFill>
                  <a:srgbClr val="080808"/>
                </a:solidFill>
              </a:rPr>
              <a:t>Engineering roles</a:t>
            </a:r>
          </a:p>
          <a:p>
            <a:pPr marL="285750" indent="-285750">
              <a:buFont typeface="Arial" panose="020B0604020202020204" pitchFamily="34" charset="0"/>
              <a:buChar char="•"/>
            </a:pPr>
            <a:r>
              <a:rPr lang="en-GB" sz="1400" dirty="0">
                <a:solidFill>
                  <a:srgbClr val="080808"/>
                </a:solidFill>
              </a:rPr>
              <a:t>Veterinarian</a:t>
            </a:r>
          </a:p>
          <a:p>
            <a:pPr marL="285750" indent="-285750">
              <a:buFont typeface="Arial" panose="020B0604020202020204" pitchFamily="34" charset="0"/>
              <a:buChar char="•"/>
            </a:pPr>
            <a:r>
              <a:rPr lang="en-GB" sz="1400" dirty="0">
                <a:solidFill>
                  <a:srgbClr val="080808"/>
                </a:solidFill>
              </a:rPr>
              <a:t>Payroll specialist</a:t>
            </a:r>
          </a:p>
          <a:p>
            <a:pPr marL="285750" indent="-285750">
              <a:buFont typeface="Arial" panose="020B0604020202020204" pitchFamily="34" charset="0"/>
              <a:buChar char="•"/>
            </a:pPr>
            <a:r>
              <a:rPr lang="en-GB" sz="1400" dirty="0">
                <a:solidFill>
                  <a:srgbClr val="080808"/>
                </a:solidFill>
              </a:rPr>
              <a:t>Nursing and social care</a:t>
            </a:r>
          </a:p>
          <a:p>
            <a:pPr marL="285750" indent="-285750">
              <a:buFont typeface="Arial" panose="020B0604020202020204" pitchFamily="34" charset="0"/>
              <a:buChar char="•"/>
            </a:pPr>
            <a:r>
              <a:rPr lang="en-GB" sz="1400" dirty="0">
                <a:solidFill>
                  <a:srgbClr val="080808"/>
                </a:solidFill>
              </a:rPr>
              <a:t>HGV / LGV Class 1 Driver</a:t>
            </a:r>
          </a:p>
        </p:txBody>
      </p:sp>
      <p:sp>
        <p:nvSpPr>
          <p:cNvPr id="6" name="TextBox 5">
            <a:extLst>
              <a:ext uri="{FF2B5EF4-FFF2-40B4-BE49-F238E27FC236}">
                <a16:creationId xmlns:a16="http://schemas.microsoft.com/office/drawing/2014/main" id="{D9354260-DE18-4401-857B-06B2D1839EE0}"/>
              </a:ext>
            </a:extLst>
          </p:cNvPr>
          <p:cNvSpPr txBox="1"/>
          <p:nvPr/>
        </p:nvSpPr>
        <p:spPr>
          <a:xfrm>
            <a:off x="183273" y="5597279"/>
            <a:ext cx="6101080" cy="344069"/>
          </a:xfrm>
          <a:prstGeom prst="rect">
            <a:avLst/>
          </a:prstGeom>
          <a:noFill/>
        </p:spPr>
        <p:txBody>
          <a:bodyPr wrap="square">
            <a:spAutoFit/>
          </a:bodyPr>
          <a:lstStyle/>
          <a:p>
            <a:pPr>
              <a:lnSpc>
                <a:spcPct val="107000"/>
              </a:lnSpc>
              <a:spcAft>
                <a:spcPts val="800"/>
              </a:spcAft>
            </a:pPr>
            <a:r>
              <a:rPr lang="en-GB" sz="1600" i="1" dirty="0">
                <a:solidFill>
                  <a:schemeClr val="tx2"/>
                </a:solidFill>
                <a:effectLst/>
                <a:ea typeface="Calibri" panose="020F0502020204030204" pitchFamily="34" charset="0"/>
                <a:cs typeface="Times New Roman" panose="02020603050405020304" pitchFamily="18" charset="0"/>
              </a:rPr>
              <a:t>Source: Labour Insight</a:t>
            </a:r>
          </a:p>
        </p:txBody>
      </p:sp>
    </p:spTree>
    <p:extLst>
      <p:ext uri="{BB962C8B-B14F-4D97-AF65-F5344CB8AC3E}">
        <p14:creationId xmlns:p14="http://schemas.microsoft.com/office/powerpoint/2010/main" val="427155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5CD4BA1D-2F01-4A0C-A85C-DB631ECCF7B0}"/>
              </a:ext>
            </a:extLst>
          </p:cNvPr>
          <p:cNvGraphicFramePr>
            <a:graphicFrameLocks/>
          </p:cNvGraphicFramePr>
          <p:nvPr>
            <p:extLst>
              <p:ext uri="{D42A27DB-BD31-4B8C-83A1-F6EECF244321}">
                <p14:modId xmlns:p14="http://schemas.microsoft.com/office/powerpoint/2010/main" val="3942392755"/>
              </p:ext>
            </p:extLst>
          </p:nvPr>
        </p:nvGraphicFramePr>
        <p:xfrm>
          <a:off x="3328526" y="1953762"/>
          <a:ext cx="6050280" cy="388143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a:extLst>
              <a:ext uri="{FF2B5EF4-FFF2-40B4-BE49-F238E27FC236}">
                <a16:creationId xmlns:a16="http://schemas.microsoft.com/office/drawing/2014/main" id="{C53C6DD1-BC60-44D8-A085-32B724B6A7C6}"/>
              </a:ext>
            </a:extLst>
          </p:cNvPr>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800" b="1" dirty="0">
                <a:solidFill>
                  <a:schemeClr val="tx1"/>
                </a:solidFill>
                <a:latin typeface="Arial" panose="020B0604020202020204" pitchFamily="34" charset="0"/>
                <a:cs typeface="Arial" panose="020B0604020202020204" pitchFamily="34" charset="0"/>
              </a:rPr>
              <a:t>Changing demand for skills – baseline skills </a:t>
            </a:r>
          </a:p>
        </p:txBody>
      </p:sp>
      <p:sp>
        <p:nvSpPr>
          <p:cNvPr id="5" name="Content Placeholder 2">
            <a:extLst>
              <a:ext uri="{FF2B5EF4-FFF2-40B4-BE49-F238E27FC236}">
                <a16:creationId xmlns:a16="http://schemas.microsoft.com/office/drawing/2014/main" id="{DED2DDB9-431C-489F-BB49-994FC9D4259D}"/>
              </a:ext>
            </a:extLst>
          </p:cNvPr>
          <p:cNvSpPr txBox="1">
            <a:spLocks/>
          </p:cNvSpPr>
          <p:nvPr/>
        </p:nvSpPr>
        <p:spPr>
          <a:xfrm>
            <a:off x="177282" y="1413606"/>
            <a:ext cx="3423757" cy="4542233"/>
          </a:xfrm>
          <a:prstGeom prst="rect">
            <a:avLst/>
          </a:prstGeom>
        </p:spPr>
        <p:txBody>
          <a:bodyPr vert="horz" lIns="91440" tIns="45720" rIns="91440" bIns="45720" rtlCol="0">
            <a:normAutofit fontScale="92500" lnSpcReduction="20000"/>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sz="1600" dirty="0">
                <a:solidFill>
                  <a:schemeClr val="tx1"/>
                </a:solidFill>
                <a:latin typeface="Arial" panose="020B0604020202020204" pitchFamily="34" charset="0"/>
                <a:cs typeface="Arial" panose="020B0604020202020204" pitchFamily="34" charset="0"/>
              </a:rPr>
              <a:t>The chart shows the change in demand for the top baseline skills (as cited within job postings) between Quarter 3 (Jul-Sep) 2020 and Quarter 3 (Jul-Sep) 2021.</a:t>
            </a:r>
          </a:p>
          <a:p>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There has been a relative increase in demand for skills in:</a:t>
            </a:r>
          </a:p>
          <a:p>
            <a:pPr lvl="1"/>
            <a:r>
              <a:rPr lang="en-GB" sz="1300" dirty="0">
                <a:solidFill>
                  <a:schemeClr val="tx1"/>
                </a:solidFill>
                <a:latin typeface="Arial" panose="020B0604020202020204" pitchFamily="34" charset="0"/>
                <a:cs typeface="Arial" panose="020B0604020202020204" pitchFamily="34" charset="0"/>
              </a:rPr>
              <a:t>‘detail-orientated’ (4</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3</a:t>
            </a:r>
            <a:r>
              <a:rPr lang="en-GB" sz="1300" baseline="30000" dirty="0">
                <a:solidFill>
                  <a:schemeClr val="tx1"/>
                </a:solidFill>
                <a:latin typeface="Arial" panose="020B0604020202020204" pitchFamily="34" charset="0"/>
                <a:cs typeface="Arial" panose="020B0604020202020204" pitchFamily="34" charset="0"/>
              </a:rPr>
              <a:t>rd</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‘Microsoft Excel’ (5</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4</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‘problem solving’ (7</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6</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a:t>
            </a:r>
          </a:p>
          <a:p>
            <a:pPr lvl="1"/>
            <a:r>
              <a:rPr lang="en-GB" sz="1300" dirty="0">
                <a:solidFill>
                  <a:schemeClr val="tx1"/>
                </a:solidFill>
                <a:latin typeface="Arial" panose="020B0604020202020204" pitchFamily="34" charset="0"/>
                <a:cs typeface="Arial" panose="020B0604020202020204" pitchFamily="34" charset="0"/>
              </a:rPr>
              <a:t>‘Microsoft Office’ (11</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7</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‘building effective relationships’ (12</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8</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endParaRPr lang="en-GB" sz="1600" dirty="0">
              <a:solidFill>
                <a:schemeClr val="tx1"/>
              </a:solidFill>
              <a:latin typeface="Arial" panose="020B0604020202020204" pitchFamily="34" charset="0"/>
              <a:cs typeface="Arial" panose="020B0604020202020204" pitchFamily="34" charset="0"/>
            </a:endParaRPr>
          </a:p>
          <a:p>
            <a:r>
              <a:rPr lang="en-GB" sz="1600" dirty="0">
                <a:solidFill>
                  <a:schemeClr val="tx1"/>
                </a:solidFill>
                <a:latin typeface="Arial" panose="020B0604020202020204" pitchFamily="34" charset="0"/>
                <a:cs typeface="Arial" panose="020B0604020202020204" pitchFamily="34" charset="0"/>
              </a:rPr>
              <a:t>And a relative decrease in demand for skills in:</a:t>
            </a:r>
          </a:p>
          <a:p>
            <a:pPr lvl="1"/>
            <a:r>
              <a:rPr lang="en-GB" sz="1300" dirty="0">
                <a:solidFill>
                  <a:schemeClr val="tx1"/>
                </a:solidFill>
                <a:latin typeface="Arial" panose="020B0604020202020204" pitchFamily="34" charset="0"/>
                <a:cs typeface="Arial" panose="020B0604020202020204" pitchFamily="34" charset="0"/>
              </a:rPr>
              <a:t>‘planning’ (3</a:t>
            </a:r>
            <a:r>
              <a:rPr lang="en-GB" sz="1300" baseline="30000" dirty="0">
                <a:solidFill>
                  <a:schemeClr val="tx1"/>
                </a:solidFill>
                <a:latin typeface="Arial" panose="020B0604020202020204" pitchFamily="34" charset="0"/>
                <a:cs typeface="Arial" panose="020B0604020202020204" pitchFamily="34" charset="0"/>
              </a:rPr>
              <a:t>rd</a:t>
            </a:r>
            <a:r>
              <a:rPr lang="en-GB" sz="1300" dirty="0">
                <a:solidFill>
                  <a:schemeClr val="tx1"/>
                </a:solidFill>
                <a:latin typeface="Arial" panose="020B0604020202020204" pitchFamily="34" charset="0"/>
                <a:cs typeface="Arial" panose="020B0604020202020204" pitchFamily="34" charset="0"/>
              </a:rPr>
              <a:t> to 5</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a:t>
            </a:r>
          </a:p>
          <a:p>
            <a:pPr lvl="1"/>
            <a:r>
              <a:rPr lang="en-GB" sz="1300" dirty="0">
                <a:solidFill>
                  <a:schemeClr val="tx1"/>
                </a:solidFill>
                <a:latin typeface="Arial" panose="020B0604020202020204" pitchFamily="34" charset="0"/>
                <a:cs typeface="Arial" panose="020B0604020202020204" pitchFamily="34" charset="0"/>
              </a:rPr>
              <a:t>‘writing’ (8</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9</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‘English’ (9</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10</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‘creativity’ (6</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11</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a:p>
            <a:pPr lvl="1"/>
            <a:r>
              <a:rPr lang="en-GB" sz="1300" dirty="0">
                <a:solidFill>
                  <a:schemeClr val="tx1"/>
                </a:solidFill>
                <a:latin typeface="Arial" panose="020B0604020202020204" pitchFamily="34" charset="0"/>
                <a:cs typeface="Arial" panose="020B0604020202020204" pitchFamily="34" charset="0"/>
              </a:rPr>
              <a:t>‘leadership’ (10</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 to 12</a:t>
            </a:r>
            <a:r>
              <a:rPr lang="en-GB" sz="1300" baseline="30000" dirty="0">
                <a:solidFill>
                  <a:schemeClr val="tx1"/>
                </a:solidFill>
                <a:latin typeface="Arial" panose="020B0604020202020204" pitchFamily="34" charset="0"/>
                <a:cs typeface="Arial" panose="020B0604020202020204" pitchFamily="34" charset="0"/>
              </a:rPr>
              <a:t>th</a:t>
            </a:r>
            <a:r>
              <a:rPr lang="en-GB" sz="1300" dirty="0">
                <a:solidFill>
                  <a:schemeClr val="tx1"/>
                </a:solidFill>
                <a:latin typeface="Arial" panose="020B06040202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63D4D820-C801-4BC0-AF60-90DFAA5FFE6A}"/>
              </a:ext>
            </a:extLst>
          </p:cNvPr>
          <p:cNvSpPr txBox="1"/>
          <p:nvPr/>
        </p:nvSpPr>
        <p:spPr>
          <a:xfrm>
            <a:off x="4458878" y="1739331"/>
            <a:ext cx="1074656" cy="369332"/>
          </a:xfrm>
          <a:prstGeom prst="rect">
            <a:avLst/>
          </a:prstGeom>
          <a:noFill/>
        </p:spPr>
        <p:txBody>
          <a:bodyPr wrap="square" rtlCol="0">
            <a:spAutoFit/>
          </a:bodyPr>
          <a:lstStyle/>
          <a:p>
            <a:r>
              <a:rPr lang="en-GB" dirty="0"/>
              <a:t>Q3 2020</a:t>
            </a:r>
          </a:p>
        </p:txBody>
      </p:sp>
      <p:sp>
        <p:nvSpPr>
          <p:cNvPr id="10" name="TextBox 9">
            <a:extLst>
              <a:ext uri="{FF2B5EF4-FFF2-40B4-BE49-F238E27FC236}">
                <a16:creationId xmlns:a16="http://schemas.microsoft.com/office/drawing/2014/main" id="{BAAE11D1-12B4-40D8-8A6F-2E9763438EDA}"/>
              </a:ext>
            </a:extLst>
          </p:cNvPr>
          <p:cNvSpPr txBox="1"/>
          <p:nvPr/>
        </p:nvSpPr>
        <p:spPr>
          <a:xfrm>
            <a:off x="7612144" y="1713317"/>
            <a:ext cx="1074656" cy="369332"/>
          </a:xfrm>
          <a:prstGeom prst="rect">
            <a:avLst/>
          </a:prstGeom>
          <a:noFill/>
        </p:spPr>
        <p:txBody>
          <a:bodyPr wrap="square" rtlCol="0">
            <a:spAutoFit/>
          </a:bodyPr>
          <a:lstStyle/>
          <a:p>
            <a:r>
              <a:rPr lang="en-GB" dirty="0"/>
              <a:t>Q3 2021</a:t>
            </a:r>
          </a:p>
        </p:txBody>
      </p:sp>
    </p:spTree>
    <p:extLst>
      <p:ext uri="{BB962C8B-B14F-4D97-AF65-F5344CB8AC3E}">
        <p14:creationId xmlns:p14="http://schemas.microsoft.com/office/powerpoint/2010/main" val="3794758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8420DAB8-D285-443F-A8FC-5B4257013F5A}"/>
              </a:ext>
            </a:extLst>
          </p:cNvPr>
          <p:cNvGraphicFramePr>
            <a:graphicFrameLocks/>
          </p:cNvGraphicFramePr>
          <p:nvPr>
            <p:extLst>
              <p:ext uri="{D42A27DB-BD31-4B8C-83A1-F6EECF244321}">
                <p14:modId xmlns:p14="http://schemas.microsoft.com/office/powerpoint/2010/main" val="2699069782"/>
              </p:ext>
            </p:extLst>
          </p:nvPr>
        </p:nvGraphicFramePr>
        <p:xfrm>
          <a:off x="2969605" y="1856710"/>
          <a:ext cx="6315635" cy="3917577"/>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a:extLst>
              <a:ext uri="{FF2B5EF4-FFF2-40B4-BE49-F238E27FC236}">
                <a16:creationId xmlns:a16="http://schemas.microsoft.com/office/drawing/2014/main" id="{3EF43C99-4EAA-4C09-BCD5-432E28E6CB9E}"/>
              </a:ext>
            </a:extLst>
          </p:cNvPr>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GB"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Changing demand for skills – specialist skills </a:t>
            </a:r>
            <a:endParaRPr kumimoji="0" lang="en-GB" sz="2800" b="0" i="0" u="none" strike="noStrike" kern="1200" cap="none" spc="0" normalizeH="0" baseline="0" noProof="0" dirty="0">
              <a:ln>
                <a:noFill/>
              </a:ln>
              <a:solidFill>
                <a:schemeClr val="tx1"/>
              </a:solidFill>
              <a:effectLst/>
              <a:uLnTx/>
              <a:uFillTx/>
              <a:latin typeface="Haettenschweiler" panose="020B0706040902060204" pitchFamily="34" charset="0"/>
              <a:ea typeface="+mj-ea"/>
              <a:cs typeface="+mj-cs"/>
            </a:endParaRPr>
          </a:p>
        </p:txBody>
      </p:sp>
      <p:sp>
        <p:nvSpPr>
          <p:cNvPr id="5" name="Content Placeholder 2">
            <a:extLst>
              <a:ext uri="{FF2B5EF4-FFF2-40B4-BE49-F238E27FC236}">
                <a16:creationId xmlns:a16="http://schemas.microsoft.com/office/drawing/2014/main" id="{D0E4F816-BBAF-433B-B625-79FBE6CC402C}"/>
              </a:ext>
            </a:extLst>
          </p:cNvPr>
          <p:cNvSpPr txBox="1">
            <a:spLocks/>
          </p:cNvSpPr>
          <p:nvPr/>
        </p:nvSpPr>
        <p:spPr>
          <a:xfrm>
            <a:off x="-1" y="1417637"/>
            <a:ext cx="3393649" cy="4587237"/>
          </a:xfrm>
          <a:prstGeom prst="rect">
            <a:avLst/>
          </a:prstGeom>
        </p:spPr>
        <p:txBody>
          <a:bodyPr vert="horz" lIns="91440" tIns="45720" rIns="91440" bIns="45720" rtlCol="0">
            <a:normAutofit fontScale="85000" lnSpcReduction="10000"/>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sz="1800" dirty="0">
                <a:solidFill>
                  <a:schemeClr val="tx1"/>
                </a:solidFill>
                <a:latin typeface="Arial" panose="020B0604020202020204" pitchFamily="34" charset="0"/>
                <a:cs typeface="Arial" panose="020B0604020202020204" pitchFamily="34" charset="0"/>
              </a:rPr>
              <a:t>The chart shows the change in demand for the top specialised skills demand (as cited within job postings) between Quarter 3 (Jul-Sep) 2020 and Quarter 3 (Jul-Sep) 2021.</a:t>
            </a:r>
          </a:p>
          <a:p>
            <a:endParaRPr lang="en-GB" sz="1800" dirty="0">
              <a:solidFill>
                <a:schemeClr val="tx1"/>
              </a:solidFill>
              <a:latin typeface="Arial" panose="020B0604020202020204" pitchFamily="34" charset="0"/>
              <a:cs typeface="Arial" panose="020B0604020202020204" pitchFamily="34" charset="0"/>
            </a:endParaRPr>
          </a:p>
          <a:p>
            <a:r>
              <a:rPr lang="en-GB" sz="1800" dirty="0">
                <a:solidFill>
                  <a:schemeClr val="tx1"/>
                </a:solidFill>
                <a:latin typeface="Arial" panose="020B0604020202020204" pitchFamily="34" charset="0"/>
                <a:cs typeface="Arial" panose="020B0604020202020204" pitchFamily="34" charset="0"/>
              </a:rPr>
              <a:t>Demand increased for skills in ‘teamwork / collaboration’ (2</a:t>
            </a:r>
            <a:r>
              <a:rPr lang="en-GB" sz="1800" baseline="30000" dirty="0">
                <a:solidFill>
                  <a:schemeClr val="tx1"/>
                </a:solidFill>
                <a:latin typeface="Arial" panose="020B0604020202020204" pitchFamily="34" charset="0"/>
                <a:cs typeface="Arial" panose="020B0604020202020204" pitchFamily="34" charset="0"/>
              </a:rPr>
              <a:t>nd</a:t>
            </a:r>
            <a:r>
              <a:rPr lang="en-GB" sz="1800" dirty="0">
                <a:solidFill>
                  <a:schemeClr val="tx1"/>
                </a:solidFill>
                <a:latin typeface="Arial" panose="020B0604020202020204" pitchFamily="34" charset="0"/>
                <a:cs typeface="Arial" panose="020B0604020202020204" pitchFamily="34" charset="0"/>
              </a:rPr>
              <a:t> to 1</a:t>
            </a:r>
            <a:r>
              <a:rPr lang="en-GB" sz="1800" baseline="30000" dirty="0">
                <a:solidFill>
                  <a:schemeClr val="tx1"/>
                </a:solidFill>
                <a:latin typeface="Arial" panose="020B0604020202020204" pitchFamily="34" charset="0"/>
                <a:cs typeface="Arial" panose="020B0604020202020204" pitchFamily="34" charset="0"/>
              </a:rPr>
              <a:t>st</a:t>
            </a:r>
            <a:r>
              <a:rPr lang="en-GB" sz="1800" dirty="0">
                <a:solidFill>
                  <a:schemeClr val="tx1"/>
                </a:solidFill>
                <a:latin typeface="Arial" panose="020B0604020202020204" pitchFamily="34" charset="0"/>
                <a:cs typeface="Arial" panose="020B0604020202020204" pitchFamily="34" charset="0"/>
              </a:rPr>
              <a:t>), ‘sales’ (5</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to 3</a:t>
            </a:r>
            <a:r>
              <a:rPr lang="en-GB" sz="1800" baseline="30000" dirty="0">
                <a:solidFill>
                  <a:schemeClr val="tx1"/>
                </a:solidFill>
                <a:latin typeface="Arial" panose="020B0604020202020204" pitchFamily="34" charset="0"/>
                <a:cs typeface="Arial" panose="020B0604020202020204" pitchFamily="34" charset="0"/>
              </a:rPr>
              <a:t>rd</a:t>
            </a:r>
            <a:r>
              <a:rPr lang="en-GB" sz="1800" dirty="0">
                <a:solidFill>
                  <a:schemeClr val="tx1"/>
                </a:solidFill>
                <a:latin typeface="Arial" panose="020B0604020202020204" pitchFamily="34" charset="0"/>
                <a:cs typeface="Arial" panose="020B0604020202020204" pitchFamily="34" charset="0"/>
              </a:rPr>
              <a:t>), ‘project management’ (6</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to 5</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‘KPIs’ (10</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to 7</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and ‘customer contact’ (12</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 to 10</a:t>
            </a:r>
            <a:r>
              <a:rPr lang="en-GB" sz="1800" baseline="30000" dirty="0">
                <a:solidFill>
                  <a:schemeClr val="tx1"/>
                </a:solidFill>
                <a:latin typeface="Arial" panose="020B0604020202020204" pitchFamily="34" charset="0"/>
                <a:cs typeface="Arial" panose="020B0604020202020204" pitchFamily="34" charset="0"/>
              </a:rPr>
              <a:t>th</a:t>
            </a:r>
            <a:r>
              <a:rPr lang="en-GB" sz="1800" dirty="0">
                <a:solidFill>
                  <a:schemeClr val="tx1"/>
                </a:solidFill>
                <a:latin typeface="Arial" panose="020B0604020202020204" pitchFamily="34" charset="0"/>
                <a:cs typeface="Arial" panose="020B0604020202020204" pitchFamily="34" charset="0"/>
              </a:rPr>
              <a:t>).</a:t>
            </a:r>
          </a:p>
          <a:p>
            <a:endParaRPr lang="en-GB" sz="1800" dirty="0">
              <a:solidFill>
                <a:schemeClr val="tx1"/>
              </a:solidFill>
              <a:latin typeface="Arial" panose="020B0604020202020204" pitchFamily="34" charset="0"/>
              <a:cs typeface="Arial" panose="020B0604020202020204" pitchFamily="34" charset="0"/>
            </a:endParaRPr>
          </a:p>
          <a:p>
            <a:r>
              <a:rPr lang="en-GB" sz="1800" dirty="0">
                <a:solidFill>
                  <a:schemeClr val="tx1"/>
                </a:solidFill>
                <a:latin typeface="Arial" panose="020B0604020202020204" pitchFamily="34" charset="0"/>
                <a:cs typeface="Arial" panose="020B0604020202020204" pitchFamily="34" charset="0"/>
              </a:rPr>
              <a:t>There were declines in demand for: </a:t>
            </a:r>
          </a:p>
          <a:p>
            <a:pPr lvl="1"/>
            <a:r>
              <a:rPr lang="en-GB" sz="1500" dirty="0">
                <a:solidFill>
                  <a:schemeClr val="tx1"/>
                </a:solidFill>
                <a:latin typeface="Arial" panose="020B0604020202020204" pitchFamily="34" charset="0"/>
                <a:cs typeface="Arial" panose="020B0604020202020204" pitchFamily="34" charset="0"/>
              </a:rPr>
              <a:t>‘customer service’ (1</a:t>
            </a:r>
            <a:r>
              <a:rPr lang="en-GB" sz="1500" baseline="30000" dirty="0">
                <a:solidFill>
                  <a:schemeClr val="tx1"/>
                </a:solidFill>
                <a:latin typeface="Arial" panose="020B0604020202020204" pitchFamily="34" charset="0"/>
                <a:cs typeface="Arial" panose="020B0604020202020204" pitchFamily="34" charset="0"/>
              </a:rPr>
              <a:t>st</a:t>
            </a:r>
            <a:r>
              <a:rPr lang="en-GB" sz="1500" dirty="0">
                <a:solidFill>
                  <a:schemeClr val="tx1"/>
                </a:solidFill>
                <a:latin typeface="Arial" panose="020B0604020202020204" pitchFamily="34" charset="0"/>
                <a:cs typeface="Arial" panose="020B0604020202020204" pitchFamily="34" charset="0"/>
              </a:rPr>
              <a:t> to 2</a:t>
            </a:r>
            <a:r>
              <a:rPr lang="en-GB" sz="1500" baseline="30000" dirty="0">
                <a:solidFill>
                  <a:schemeClr val="tx1"/>
                </a:solidFill>
                <a:latin typeface="Arial" panose="020B0604020202020204" pitchFamily="34" charset="0"/>
                <a:cs typeface="Arial" panose="020B0604020202020204" pitchFamily="34" charset="0"/>
              </a:rPr>
              <a:t>nd</a:t>
            </a:r>
            <a:r>
              <a:rPr lang="en-GB" sz="1500" dirty="0">
                <a:solidFill>
                  <a:schemeClr val="tx1"/>
                </a:solidFill>
                <a:latin typeface="Arial" panose="020B0604020202020204" pitchFamily="34" charset="0"/>
                <a:cs typeface="Arial" panose="020B0604020202020204" pitchFamily="34" charset="0"/>
              </a:rPr>
              <a:t>)</a:t>
            </a:r>
          </a:p>
          <a:p>
            <a:pPr lvl="1"/>
            <a:r>
              <a:rPr lang="en-GB" sz="1500" dirty="0">
                <a:solidFill>
                  <a:schemeClr val="tx1"/>
                </a:solidFill>
                <a:latin typeface="Arial" panose="020B0604020202020204" pitchFamily="34" charset="0"/>
                <a:cs typeface="Arial" panose="020B0604020202020204" pitchFamily="34" charset="0"/>
              </a:rPr>
              <a:t>‘teaching’ (3</a:t>
            </a:r>
            <a:r>
              <a:rPr lang="en-GB" sz="1500" baseline="30000" dirty="0">
                <a:solidFill>
                  <a:schemeClr val="tx1"/>
                </a:solidFill>
                <a:latin typeface="Arial" panose="020B0604020202020204" pitchFamily="34" charset="0"/>
                <a:cs typeface="Arial" panose="020B0604020202020204" pitchFamily="34" charset="0"/>
              </a:rPr>
              <a:t>rd</a:t>
            </a:r>
            <a:r>
              <a:rPr lang="en-GB" sz="1500" dirty="0">
                <a:solidFill>
                  <a:schemeClr val="tx1"/>
                </a:solidFill>
                <a:latin typeface="Arial" panose="020B0604020202020204" pitchFamily="34" charset="0"/>
                <a:cs typeface="Arial" panose="020B0604020202020204" pitchFamily="34" charset="0"/>
              </a:rPr>
              <a:t> to 6</a:t>
            </a:r>
            <a:r>
              <a:rPr lang="en-GB" sz="1500" baseline="30000" dirty="0">
                <a:solidFill>
                  <a:schemeClr val="tx1"/>
                </a:solidFill>
                <a:latin typeface="Arial" panose="020B0604020202020204" pitchFamily="34" charset="0"/>
                <a:cs typeface="Arial" panose="020B0604020202020204" pitchFamily="34" charset="0"/>
              </a:rPr>
              <a:t>th</a:t>
            </a:r>
            <a:r>
              <a:rPr lang="en-GB" sz="1500" dirty="0">
                <a:solidFill>
                  <a:schemeClr val="tx1"/>
                </a:solidFill>
                <a:latin typeface="Arial" panose="020B0604020202020204" pitchFamily="34" charset="0"/>
                <a:cs typeface="Arial" panose="020B0604020202020204" pitchFamily="34" charset="0"/>
              </a:rPr>
              <a:t>)</a:t>
            </a:r>
          </a:p>
          <a:p>
            <a:pPr lvl="1"/>
            <a:r>
              <a:rPr lang="en-GB" sz="1500" dirty="0">
                <a:solidFill>
                  <a:schemeClr val="tx1"/>
                </a:solidFill>
                <a:latin typeface="Arial" panose="020B0604020202020204" pitchFamily="34" charset="0"/>
                <a:cs typeface="Arial" panose="020B0604020202020204" pitchFamily="34" charset="0"/>
              </a:rPr>
              <a:t>‘accounting’ (7</a:t>
            </a:r>
            <a:r>
              <a:rPr lang="en-GB" sz="1500" baseline="30000" dirty="0">
                <a:solidFill>
                  <a:schemeClr val="tx1"/>
                </a:solidFill>
                <a:latin typeface="Arial" panose="020B0604020202020204" pitchFamily="34" charset="0"/>
                <a:cs typeface="Arial" panose="020B0604020202020204" pitchFamily="34" charset="0"/>
              </a:rPr>
              <a:t>th</a:t>
            </a:r>
            <a:r>
              <a:rPr lang="en-GB" sz="1500" dirty="0">
                <a:solidFill>
                  <a:schemeClr val="tx1"/>
                </a:solidFill>
                <a:latin typeface="Arial" panose="020B0604020202020204" pitchFamily="34" charset="0"/>
                <a:cs typeface="Arial" panose="020B0604020202020204" pitchFamily="34" charset="0"/>
              </a:rPr>
              <a:t> to 9</a:t>
            </a:r>
            <a:r>
              <a:rPr lang="en-GB" sz="1500" baseline="30000" dirty="0">
                <a:solidFill>
                  <a:schemeClr val="tx1"/>
                </a:solidFill>
                <a:latin typeface="Arial" panose="020B0604020202020204" pitchFamily="34" charset="0"/>
                <a:cs typeface="Arial" panose="020B0604020202020204" pitchFamily="34" charset="0"/>
              </a:rPr>
              <a:t>th</a:t>
            </a:r>
            <a:r>
              <a:rPr lang="en-GB" sz="1500" dirty="0">
                <a:solidFill>
                  <a:schemeClr val="tx1"/>
                </a:solidFill>
                <a:latin typeface="Arial" panose="020B0604020202020204" pitchFamily="34" charset="0"/>
                <a:cs typeface="Arial" panose="020B0604020202020204" pitchFamily="34" charset="0"/>
              </a:rPr>
              <a:t>)</a:t>
            </a:r>
          </a:p>
          <a:p>
            <a:pPr lvl="1"/>
            <a:r>
              <a:rPr lang="en-GB" sz="1500" dirty="0">
                <a:solidFill>
                  <a:schemeClr val="tx1"/>
                </a:solidFill>
                <a:latin typeface="Arial" panose="020B0604020202020204" pitchFamily="34" charset="0"/>
                <a:cs typeface="Arial" panose="020B0604020202020204" pitchFamily="34" charset="0"/>
              </a:rPr>
              <a:t>‘staff management’ (9</a:t>
            </a:r>
            <a:r>
              <a:rPr lang="en-GB" sz="1500" baseline="30000" dirty="0">
                <a:solidFill>
                  <a:schemeClr val="tx1"/>
                </a:solidFill>
                <a:latin typeface="Arial" panose="020B0604020202020204" pitchFamily="34" charset="0"/>
                <a:cs typeface="Arial" panose="020B0604020202020204" pitchFamily="34" charset="0"/>
              </a:rPr>
              <a:t>th</a:t>
            </a:r>
            <a:r>
              <a:rPr lang="en-GB" sz="1500" dirty="0">
                <a:solidFill>
                  <a:schemeClr val="tx1"/>
                </a:solidFill>
                <a:latin typeface="Arial" panose="020B0604020202020204" pitchFamily="34" charset="0"/>
                <a:cs typeface="Arial" panose="020B0604020202020204" pitchFamily="34" charset="0"/>
              </a:rPr>
              <a:t> to 15</a:t>
            </a:r>
            <a:r>
              <a:rPr lang="en-GB" sz="1500" baseline="30000" dirty="0">
                <a:solidFill>
                  <a:schemeClr val="tx1"/>
                </a:solidFill>
                <a:latin typeface="Arial" panose="020B0604020202020204" pitchFamily="34" charset="0"/>
                <a:cs typeface="Arial" panose="020B0604020202020204" pitchFamily="34" charset="0"/>
              </a:rPr>
              <a:t>th</a:t>
            </a:r>
            <a:r>
              <a:rPr lang="en-GB" sz="1500" dirty="0">
                <a:solidFill>
                  <a:schemeClr val="tx1"/>
                </a:solidFill>
                <a:latin typeface="Arial" panose="020B0604020202020204" pitchFamily="34" charset="0"/>
                <a:cs typeface="Arial" panose="020B0604020202020204" pitchFamily="34" charset="0"/>
              </a:rPr>
              <a:t>)</a:t>
            </a:r>
          </a:p>
        </p:txBody>
      </p:sp>
      <p:sp>
        <p:nvSpPr>
          <p:cNvPr id="9" name="TextBox 8">
            <a:extLst>
              <a:ext uri="{FF2B5EF4-FFF2-40B4-BE49-F238E27FC236}">
                <a16:creationId xmlns:a16="http://schemas.microsoft.com/office/drawing/2014/main" id="{7F742FBB-26F9-45D5-9B95-451403C874A0}"/>
              </a:ext>
            </a:extLst>
          </p:cNvPr>
          <p:cNvSpPr txBox="1"/>
          <p:nvPr/>
        </p:nvSpPr>
        <p:spPr>
          <a:xfrm>
            <a:off x="4225483" y="1626123"/>
            <a:ext cx="1074656" cy="369332"/>
          </a:xfrm>
          <a:prstGeom prst="rect">
            <a:avLst/>
          </a:prstGeom>
          <a:noFill/>
        </p:spPr>
        <p:txBody>
          <a:bodyPr wrap="square" rtlCol="0">
            <a:spAutoFit/>
          </a:bodyPr>
          <a:lstStyle/>
          <a:p>
            <a:r>
              <a:rPr lang="en-GB" dirty="0"/>
              <a:t>Q3 2020</a:t>
            </a:r>
          </a:p>
        </p:txBody>
      </p:sp>
      <p:sp>
        <p:nvSpPr>
          <p:cNvPr id="11" name="TextBox 10">
            <a:extLst>
              <a:ext uri="{FF2B5EF4-FFF2-40B4-BE49-F238E27FC236}">
                <a16:creationId xmlns:a16="http://schemas.microsoft.com/office/drawing/2014/main" id="{AA07BE49-E7F1-42AC-8206-844C668A5D6F}"/>
              </a:ext>
            </a:extLst>
          </p:cNvPr>
          <p:cNvSpPr txBox="1"/>
          <p:nvPr/>
        </p:nvSpPr>
        <p:spPr>
          <a:xfrm>
            <a:off x="7378749" y="1600109"/>
            <a:ext cx="1074656" cy="369332"/>
          </a:xfrm>
          <a:prstGeom prst="rect">
            <a:avLst/>
          </a:prstGeom>
          <a:noFill/>
        </p:spPr>
        <p:txBody>
          <a:bodyPr wrap="square" rtlCol="0">
            <a:spAutoFit/>
          </a:bodyPr>
          <a:lstStyle/>
          <a:p>
            <a:r>
              <a:rPr lang="en-GB" dirty="0"/>
              <a:t>Q3 2021</a:t>
            </a:r>
          </a:p>
        </p:txBody>
      </p:sp>
    </p:spTree>
    <p:extLst>
      <p:ext uri="{BB962C8B-B14F-4D97-AF65-F5344CB8AC3E}">
        <p14:creationId xmlns:p14="http://schemas.microsoft.com/office/powerpoint/2010/main" val="1938191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E7C3E6F-D285-45A1-ACF5-B443C2C61F22}"/>
              </a:ext>
            </a:extLst>
          </p:cNvPr>
          <p:cNvSpPr txBox="1">
            <a:spLocks/>
          </p:cNvSpPr>
          <p:nvPr/>
        </p:nvSpPr>
        <p:spPr>
          <a:xfrm>
            <a:off x="457199" y="13854"/>
            <a:ext cx="8229600" cy="11430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GB" sz="28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Demand for computer and programming skills</a:t>
            </a:r>
            <a:endParaRPr kumimoji="0" lang="en-GB" sz="2400" b="0" i="0" u="none" strike="noStrike" kern="1200" cap="none" spc="0" normalizeH="0" baseline="0" noProof="0" dirty="0">
              <a:ln>
                <a:noFill/>
              </a:ln>
              <a:solidFill>
                <a:schemeClr val="tx1"/>
              </a:solidFill>
              <a:effectLst/>
              <a:uLnTx/>
              <a:uFillTx/>
              <a:latin typeface="Haettenschweiler" panose="020B0706040902060204" pitchFamily="34" charset="0"/>
              <a:ea typeface="+mj-ea"/>
              <a:cs typeface="+mj-cs"/>
            </a:endParaRPr>
          </a:p>
        </p:txBody>
      </p:sp>
      <p:sp>
        <p:nvSpPr>
          <p:cNvPr id="5" name="TextBox 4">
            <a:extLst>
              <a:ext uri="{FF2B5EF4-FFF2-40B4-BE49-F238E27FC236}">
                <a16:creationId xmlns:a16="http://schemas.microsoft.com/office/drawing/2014/main" id="{CDA4A902-7C12-4CDB-9DF6-3EDACDC154CA}"/>
              </a:ext>
            </a:extLst>
          </p:cNvPr>
          <p:cNvSpPr txBox="1"/>
          <p:nvPr/>
        </p:nvSpPr>
        <p:spPr>
          <a:xfrm>
            <a:off x="157578" y="1623988"/>
            <a:ext cx="4414421" cy="3901068"/>
          </a:xfrm>
          <a:prstGeom prst="rect">
            <a:avLst/>
          </a:prstGeom>
          <a:noFill/>
        </p:spPr>
        <p:txBody>
          <a:bodyPr wrap="square" rtlCol="0">
            <a:spAutoFit/>
          </a:bodyPr>
          <a:lstStyle/>
          <a:p>
            <a:pPr marL="214313" indent="-214313">
              <a:buFont typeface="Arial" panose="020B0604020202020204" pitchFamily="34" charset="0"/>
              <a:buChar char="•"/>
            </a:pPr>
            <a:r>
              <a:rPr lang="en-GB" sz="1650" dirty="0">
                <a:latin typeface="Arial" panose="020B0604020202020204" pitchFamily="34" charset="0"/>
                <a:cs typeface="Arial" panose="020B0604020202020204" pitchFamily="34" charset="0"/>
              </a:rPr>
              <a:t>This table shows the top computer and programming skills featured in job postings for Buckinghamshire for the month of September 2021.</a:t>
            </a:r>
          </a:p>
          <a:p>
            <a:pPr marL="214313" indent="-214313">
              <a:buFont typeface="Arial" panose="020B0604020202020204" pitchFamily="34" charset="0"/>
              <a:buChar char="•"/>
            </a:pPr>
            <a:endParaRPr lang="en-GB" sz="165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650" dirty="0">
                <a:latin typeface="Arial" panose="020B0604020202020204" pitchFamily="34" charset="0"/>
                <a:cs typeface="Arial" panose="020B0604020202020204" pitchFamily="34" charset="0"/>
              </a:rPr>
              <a:t>Four Microsoft Office suite programmes feature in the top five.</a:t>
            </a:r>
          </a:p>
          <a:p>
            <a:pPr marL="214313" indent="-214313">
              <a:buFont typeface="Arial" panose="020B0604020202020204" pitchFamily="34" charset="0"/>
              <a:buChar char="•"/>
            </a:pPr>
            <a:endParaRPr lang="en-GB" sz="165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650" dirty="0">
                <a:latin typeface="Arial" panose="020B0604020202020204" pitchFamily="34" charset="0"/>
                <a:cs typeface="Arial" panose="020B0604020202020204" pitchFamily="34" charset="0"/>
              </a:rPr>
              <a:t>Demand for Customer Relationship Management and Python skills are growing globally.</a:t>
            </a:r>
          </a:p>
          <a:p>
            <a:pPr marL="214313" indent="-214313">
              <a:buFont typeface="Arial" panose="020B0604020202020204" pitchFamily="34" charset="0"/>
              <a:buChar char="•"/>
            </a:pPr>
            <a:endParaRPr lang="en-GB" sz="165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650" dirty="0">
                <a:latin typeface="Arial" panose="020B0604020202020204" pitchFamily="34" charset="0"/>
                <a:cs typeface="Arial" panose="020B0604020202020204" pitchFamily="34" charset="0"/>
              </a:rPr>
              <a:t>Growth categories are stable for all other computer and programming skills.</a:t>
            </a:r>
          </a:p>
          <a:p>
            <a:pPr marL="214313" indent="-214313">
              <a:buFont typeface="Arial" panose="020B0604020202020204" pitchFamily="34" charset="0"/>
              <a:buChar char="•"/>
            </a:pPr>
            <a:endParaRPr lang="en-GB" sz="1650" dirty="0">
              <a:latin typeface="Arial" panose="020B0604020202020204" pitchFamily="34" charset="0"/>
              <a:cs typeface="Arial" panose="020B0604020202020204" pitchFamily="34" charset="0"/>
            </a:endParaRPr>
          </a:p>
        </p:txBody>
      </p:sp>
      <p:graphicFrame>
        <p:nvGraphicFramePr>
          <p:cNvPr id="6" name="Content Placeholder 4">
            <a:extLst>
              <a:ext uri="{FF2B5EF4-FFF2-40B4-BE49-F238E27FC236}">
                <a16:creationId xmlns:a16="http://schemas.microsoft.com/office/drawing/2014/main" id="{B8CD877D-74F0-48FB-886B-3484767E26E1}"/>
              </a:ext>
            </a:extLst>
          </p:cNvPr>
          <p:cNvGraphicFramePr>
            <a:graphicFrameLocks noGrp="1"/>
          </p:cNvGraphicFramePr>
          <p:nvPr>
            <p:ph idx="1"/>
            <p:extLst>
              <p:ext uri="{D42A27DB-BD31-4B8C-83A1-F6EECF244321}">
                <p14:modId xmlns:p14="http://schemas.microsoft.com/office/powerpoint/2010/main" val="4028955513"/>
              </p:ext>
            </p:extLst>
          </p:nvPr>
        </p:nvGraphicFramePr>
        <p:xfrm>
          <a:off x="4714042" y="1784682"/>
          <a:ext cx="4272380" cy="3218610"/>
        </p:xfrm>
        <a:graphic>
          <a:graphicData uri="http://schemas.openxmlformats.org/drawingml/2006/table">
            <a:tbl>
              <a:tblPr firstRow="1" firstCol="1" bandRow="1"/>
              <a:tblGrid>
                <a:gridCol w="1682054">
                  <a:extLst>
                    <a:ext uri="{9D8B030D-6E8A-4147-A177-3AD203B41FA5}">
                      <a16:colId xmlns:a16="http://schemas.microsoft.com/office/drawing/2014/main" val="1175485306"/>
                    </a:ext>
                  </a:extLst>
                </a:gridCol>
                <a:gridCol w="1321093">
                  <a:extLst>
                    <a:ext uri="{9D8B030D-6E8A-4147-A177-3AD203B41FA5}">
                      <a16:colId xmlns:a16="http://schemas.microsoft.com/office/drawing/2014/main" val="4048994032"/>
                    </a:ext>
                  </a:extLst>
                </a:gridCol>
                <a:gridCol w="1269233">
                  <a:extLst>
                    <a:ext uri="{9D8B030D-6E8A-4147-A177-3AD203B41FA5}">
                      <a16:colId xmlns:a16="http://schemas.microsoft.com/office/drawing/2014/main" val="1894302047"/>
                    </a:ext>
                  </a:extLst>
                </a:gridCol>
              </a:tblGrid>
              <a:tr h="523871">
                <a:tc>
                  <a:txBody>
                    <a:bodyPr/>
                    <a:lstStyle/>
                    <a:p>
                      <a:pPr algn="ctr">
                        <a:lnSpc>
                          <a:spcPct val="107000"/>
                        </a:lnSpc>
                        <a:spcAft>
                          <a:spcPts val="800"/>
                        </a:spcAft>
                      </a:pPr>
                      <a:r>
                        <a:rPr lang="en-GB" sz="12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Most sought computer and programming skills by Bucks employers</a:t>
                      </a:r>
                    </a:p>
                    <a:p>
                      <a:pPr algn="ctr">
                        <a:lnSpc>
                          <a:spcPct val="107000"/>
                        </a:lnSpc>
                        <a:spcAft>
                          <a:spcPts val="80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965"/>
                    </a:solidFill>
                  </a:tcPr>
                </a:tc>
                <a:tc>
                  <a:txBody>
                    <a:bodyPr/>
                    <a:lstStyle/>
                    <a:p>
                      <a:pPr algn="ctr">
                        <a:lnSpc>
                          <a:spcPct val="107000"/>
                        </a:lnSpc>
                        <a:spcAft>
                          <a:spcPts val="800"/>
                        </a:spcAft>
                      </a:pPr>
                      <a:r>
                        <a:rPr lang="en-GB" sz="1200" b="1">
                          <a:solidFill>
                            <a:srgbClr val="FFFFFF"/>
                          </a:solidFill>
                          <a:effectLst/>
                          <a:latin typeface="Arial" panose="020B0604020202020204" pitchFamily="34" charset="0"/>
                          <a:ea typeface="Calibri" panose="020F0502020204030204" pitchFamily="34" charset="0"/>
                          <a:cs typeface="Arial" panose="020B0604020202020204" pitchFamily="34" charset="0"/>
                        </a:rPr>
                        <a:t>National Growth Category</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965"/>
                    </a:solidFill>
                  </a:tcPr>
                </a:tc>
                <a:tc>
                  <a:txBody>
                    <a:bodyPr/>
                    <a:lstStyle/>
                    <a:p>
                      <a:pPr algn="ctr">
                        <a:lnSpc>
                          <a:spcPct val="107000"/>
                        </a:lnSpc>
                        <a:spcAft>
                          <a:spcPts val="800"/>
                        </a:spcAft>
                      </a:pPr>
                      <a:r>
                        <a:rPr lang="en-GB" sz="1200" b="1">
                          <a:solidFill>
                            <a:srgbClr val="FFFFFF"/>
                          </a:solidFill>
                          <a:effectLst/>
                          <a:latin typeface="Arial" panose="020B0604020202020204" pitchFamily="34" charset="0"/>
                          <a:ea typeface="Calibri" panose="020F0502020204030204" pitchFamily="34" charset="0"/>
                          <a:cs typeface="Arial" panose="020B0604020202020204" pitchFamily="34" charset="0"/>
                        </a:rPr>
                        <a:t>Global Growth Category</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965"/>
                    </a:solidFill>
                  </a:tcPr>
                </a:tc>
                <a:extLst>
                  <a:ext uri="{0D108BD9-81ED-4DB2-BD59-A6C34878D82A}">
                    <a16:rowId xmlns:a16="http://schemas.microsoft.com/office/drawing/2014/main" val="3580966235"/>
                  </a:ext>
                </a:extLst>
              </a:tr>
              <a:tr h="0">
                <a:tc>
                  <a:txBody>
                    <a:bodyPr/>
                    <a:lstStyle/>
                    <a:p>
                      <a:pP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Microsoft Excel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099253797"/>
                  </a:ext>
                </a:extLst>
              </a:tr>
              <a:tr h="192263">
                <a:tc>
                  <a:txBody>
                    <a:bodyPr/>
                    <a:lstStyle/>
                    <a:p>
                      <a:pPr>
                        <a:lnSpc>
                          <a:spcPct val="107000"/>
                        </a:lnSpc>
                        <a:spcAft>
                          <a:spcPts val="800"/>
                        </a:spcAft>
                      </a:pPr>
                      <a:r>
                        <a:rPr lang="en-GB" sz="1100">
                          <a:effectLst/>
                          <a:latin typeface="Arial" panose="020B0604020202020204" pitchFamily="34" charset="0"/>
                          <a:ea typeface="Calibri" panose="020F0502020204030204" pitchFamily="34" charset="0"/>
                          <a:cs typeface="Arial" panose="020B0604020202020204" pitchFamily="34" charset="0"/>
                        </a:rPr>
                        <a:t>Microsoft Office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746212848"/>
                  </a:ext>
                </a:extLst>
              </a:tr>
              <a:tr h="192263">
                <a:tc>
                  <a:txBody>
                    <a:bodyPr/>
                    <a:lstStyle/>
                    <a:p>
                      <a:pP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Microsoft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175185536"/>
                  </a:ext>
                </a:extLst>
              </a:tr>
              <a:tr h="192263">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Microsoft PowerPoint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291902850"/>
                  </a:ext>
                </a:extLst>
              </a:tr>
              <a:tr h="192263">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SAP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327386467"/>
                  </a:ext>
                </a:extLst>
              </a:tr>
              <a:tr h="0">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SQL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747631646"/>
                  </a:ext>
                </a:extLst>
              </a:tr>
              <a:tr h="167064">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Software Development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719359513"/>
                  </a:ext>
                </a:extLst>
              </a:tr>
              <a:tr h="192263">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Customer Relationship Management (CRM)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Growing</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886186191"/>
                  </a:ext>
                </a:extLst>
              </a:tr>
              <a:tr h="305107">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Enterprise Resource Planning (ERP)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122311844"/>
                  </a:ext>
                </a:extLst>
              </a:tr>
              <a:tr h="192263">
                <a:tc>
                  <a:txBody>
                    <a:bodyPr/>
                    <a:lstStyle/>
                    <a:p>
                      <a:pPr marL="0" marR="0" lvl="0" indent="0" algn="l" defTabSz="685800" rtl="0" eaLnBrk="1" fontAlgn="auto" latinLnBrk="0" hangingPunct="1">
                        <a:lnSpc>
                          <a:spcPct val="107000"/>
                        </a:lnSpc>
                        <a:spcBef>
                          <a:spcPts val="0"/>
                        </a:spcBef>
                        <a:spcAft>
                          <a:spcPts val="80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Python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Stable</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nSpc>
                          <a:spcPct val="107000"/>
                        </a:lnSpc>
                        <a:spcAft>
                          <a:spcPts val="800"/>
                        </a:spcAft>
                      </a:pPr>
                      <a:r>
                        <a:rPr lang="en-GB" sz="1100" dirty="0">
                          <a:solidFill>
                            <a:srgbClr val="000000"/>
                          </a:solidFill>
                          <a:effectLst/>
                          <a:latin typeface="Arial" panose="020B0604020202020204" pitchFamily="34" charset="0"/>
                          <a:ea typeface="Calibri" panose="020F0502020204030204" pitchFamily="34" charset="0"/>
                          <a:cs typeface="Arial" panose="020B0604020202020204" pitchFamily="34" charset="0"/>
                        </a:rPr>
                        <a:t>Growing</a:t>
                      </a: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552618366"/>
                  </a:ext>
                </a:extLst>
              </a:tr>
            </a:tbl>
          </a:graphicData>
        </a:graphic>
      </p:graphicFrame>
    </p:spTree>
    <p:extLst>
      <p:ext uri="{BB962C8B-B14F-4D97-AF65-F5344CB8AC3E}">
        <p14:creationId xmlns:p14="http://schemas.microsoft.com/office/powerpoint/2010/main" val="397105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527C5AA-E8D2-4825-A983-DA32EC8C5C1A}"/>
              </a:ext>
            </a:extLst>
          </p:cNvPr>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800" b="1" dirty="0">
                <a:solidFill>
                  <a:schemeClr val="tx1"/>
                </a:solidFill>
                <a:latin typeface="Arial" panose="020B0604020202020204" pitchFamily="34" charset="0"/>
                <a:cs typeface="Arial" panose="020B0604020202020204" pitchFamily="34" charset="0"/>
              </a:rPr>
              <a:t>Some employers with the most job openings in Buckinghamshire – July 2021 to September 2021</a:t>
            </a:r>
          </a:p>
        </p:txBody>
      </p:sp>
      <p:sp>
        <p:nvSpPr>
          <p:cNvPr id="5" name="Content Placeholder 2">
            <a:extLst>
              <a:ext uri="{FF2B5EF4-FFF2-40B4-BE49-F238E27FC236}">
                <a16:creationId xmlns:a16="http://schemas.microsoft.com/office/drawing/2014/main" id="{40987F14-FB3E-4AC8-9977-DB3ACA82E1AA}"/>
              </a:ext>
            </a:extLst>
          </p:cNvPr>
          <p:cNvSpPr txBox="1">
            <a:spLocks/>
          </p:cNvSpPr>
          <p:nvPr/>
        </p:nvSpPr>
        <p:spPr>
          <a:xfrm>
            <a:off x="355107" y="1791464"/>
            <a:ext cx="3785771" cy="3604496"/>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400" dirty="0">
                <a:latin typeface="Arial" panose="020B0604020202020204" pitchFamily="34" charset="0"/>
                <a:cs typeface="Arial" panose="020B0604020202020204" pitchFamily="34" charset="0"/>
              </a:rPr>
              <a:t>Around 45% of job postings in Buckinghamshire can be linked to a specific employer.  Many employers chose not to provide their name when recruiting via a recruitment agency or job site. </a:t>
            </a:r>
          </a:p>
          <a:p>
            <a:r>
              <a:rPr lang="en-GB" sz="1400" dirty="0">
                <a:latin typeface="Arial" panose="020B0604020202020204" pitchFamily="34" charset="0"/>
                <a:cs typeface="Arial" panose="020B0604020202020204" pitchFamily="34" charset="0"/>
              </a:rPr>
              <a:t>This table is therefore based on the 45% of job postings which can be linked to an employer (‘visible’ employers)</a:t>
            </a:r>
          </a:p>
          <a:p>
            <a:r>
              <a:rPr lang="en-GB" sz="1400" dirty="0">
                <a:latin typeface="Arial" panose="020B0604020202020204" pitchFamily="34" charset="0"/>
                <a:cs typeface="Arial" panose="020B0604020202020204" pitchFamily="34" charset="0"/>
              </a:rPr>
              <a:t>‘Visible’ employers with the most job openings for the last full quarter (Q2 Apr-Jun 2021) are primarily in the Human Health and Social Work sector.</a:t>
            </a:r>
          </a:p>
          <a:p>
            <a:r>
              <a:rPr lang="en-GB" sz="1400" dirty="0">
                <a:latin typeface="Arial" panose="020B0604020202020204" pitchFamily="34" charset="0"/>
                <a:cs typeface="Arial" panose="020B0604020202020204" pitchFamily="34" charset="0"/>
              </a:rPr>
              <a:t>This corresponds with the high proportionate number of job postings for the sector.</a:t>
            </a:r>
          </a:p>
        </p:txBody>
      </p:sp>
      <p:sp>
        <p:nvSpPr>
          <p:cNvPr id="9" name="TextBox 8">
            <a:extLst>
              <a:ext uri="{FF2B5EF4-FFF2-40B4-BE49-F238E27FC236}">
                <a16:creationId xmlns:a16="http://schemas.microsoft.com/office/drawing/2014/main" id="{1EF44A55-39EC-4CED-A4C5-340F5B5C85BC}"/>
              </a:ext>
            </a:extLst>
          </p:cNvPr>
          <p:cNvSpPr txBox="1"/>
          <p:nvPr/>
        </p:nvSpPr>
        <p:spPr>
          <a:xfrm>
            <a:off x="4392997" y="5342592"/>
            <a:ext cx="4648015" cy="600164"/>
          </a:xfrm>
          <a:prstGeom prst="rect">
            <a:avLst/>
          </a:prstGeom>
          <a:noFill/>
        </p:spPr>
        <p:txBody>
          <a:bodyPr wrap="square" rtlCol="0">
            <a:spAutoFit/>
          </a:bodyPr>
          <a:lstStyle/>
          <a:p>
            <a:pPr algn="r"/>
            <a:r>
              <a:rPr lang="en-GB" sz="825" i="1" dirty="0">
                <a:latin typeface="Arial" panose="020B0604020202020204" pitchFamily="34" charset="0"/>
                <a:cs typeface="Arial" panose="020B0604020202020204" pitchFamily="34" charset="0"/>
              </a:rPr>
              <a:t>Source: Burning Glass Technologies</a:t>
            </a:r>
          </a:p>
          <a:p>
            <a:endParaRPr lang="en-GB" sz="825" i="1" dirty="0">
              <a:latin typeface="Arial" panose="020B0604020202020204" pitchFamily="34" charset="0"/>
              <a:cs typeface="Arial" panose="020B0604020202020204" pitchFamily="34" charset="0"/>
            </a:endParaRPr>
          </a:p>
          <a:p>
            <a:r>
              <a:rPr lang="en-GB" sz="825" i="1" dirty="0">
                <a:latin typeface="Arial" panose="020B0604020202020204" pitchFamily="34" charset="0"/>
                <a:cs typeface="Arial" panose="020B0604020202020204" pitchFamily="34" charset="0"/>
              </a:rPr>
              <a:t>Note: 55% of records have been excluded because they do not include an employer. As a result, the chart above may not be representative of the full sample. </a:t>
            </a:r>
          </a:p>
        </p:txBody>
      </p:sp>
      <p:graphicFrame>
        <p:nvGraphicFramePr>
          <p:cNvPr id="6" name="Chart 5">
            <a:extLst>
              <a:ext uri="{FF2B5EF4-FFF2-40B4-BE49-F238E27FC236}">
                <a16:creationId xmlns:a16="http://schemas.microsoft.com/office/drawing/2014/main" id="{2945BAEC-DCE7-4BB7-834A-2EBC077668DF}"/>
              </a:ext>
            </a:extLst>
          </p:cNvPr>
          <p:cNvGraphicFramePr>
            <a:graphicFrameLocks/>
          </p:cNvGraphicFramePr>
          <p:nvPr>
            <p:extLst>
              <p:ext uri="{D42A27DB-BD31-4B8C-83A1-F6EECF244321}">
                <p14:modId xmlns:p14="http://schemas.microsoft.com/office/powerpoint/2010/main" val="3562996858"/>
              </p:ext>
            </p:extLst>
          </p:nvPr>
        </p:nvGraphicFramePr>
        <p:xfrm>
          <a:off x="4479604" y="1607040"/>
          <a:ext cx="4474800" cy="3643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1368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CF75383-8418-4FE3-AE62-6CF22DB779B2}"/>
              </a:ext>
            </a:extLst>
          </p:cNvPr>
          <p:cNvSpPr txBox="1">
            <a:spLocks/>
          </p:cNvSpPr>
          <p:nvPr/>
        </p:nvSpPr>
        <p:spPr>
          <a:xfrm>
            <a:off x="457200" y="-115980"/>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800" b="1" dirty="0">
                <a:solidFill>
                  <a:schemeClr val="tx1"/>
                </a:solidFill>
                <a:latin typeface="Arial" panose="020B0604020202020204" pitchFamily="34" charset="0"/>
                <a:cs typeface="Arial" panose="020B0604020202020204" pitchFamily="34" charset="0"/>
              </a:rPr>
              <a:t>About the data </a:t>
            </a:r>
          </a:p>
        </p:txBody>
      </p:sp>
      <p:sp>
        <p:nvSpPr>
          <p:cNvPr id="6" name="Content Placeholder 2">
            <a:extLst>
              <a:ext uri="{FF2B5EF4-FFF2-40B4-BE49-F238E27FC236}">
                <a16:creationId xmlns:a16="http://schemas.microsoft.com/office/drawing/2014/main" id="{5D622421-245B-466D-97FB-DD3AE0DD605D}"/>
              </a:ext>
            </a:extLst>
          </p:cNvPr>
          <p:cNvSpPr txBox="1">
            <a:spLocks/>
          </p:cNvSpPr>
          <p:nvPr/>
        </p:nvSpPr>
        <p:spPr>
          <a:xfrm>
            <a:off x="457200" y="1094175"/>
            <a:ext cx="8229600" cy="4525963"/>
          </a:xfrm>
          <a:prstGeom prst="rect">
            <a:avLst/>
          </a:prstGeom>
        </p:spPr>
        <p:txBody>
          <a:bodyPr vert="horz" lIns="91440" tIns="45720" rIns="91440" bIns="45720" rtlCol="0">
            <a:normAutofit fontScale="62500" lnSpcReduction="20000"/>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Online job postings provide a useful, real-time indication of the characteristics and health of local labour markets.</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However, limitations of online job posting data include:</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Some jobs not commonly advertised online (e.g. those often filled through word-of-mouth or adverts in windows) </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The employer’s name often not being included in the job posting, which makes it difficult to glean a complete picture of the top recruiting employers in an area, and makes it difficult to assign jobs to industries. </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The location not being provided in the job posting, in part due to the increased prevalence of remote working.</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4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Burning Glass Technologies’ classifications of skills are:</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Specialised skills </a:t>
            </a: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 covers skills that are specific to an occupation, such as ‘lesson planning’ for teachers, or ‘Primary Care’ for nurses.</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Baseline skills </a:t>
            </a: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 are sometimes also called “soft skills” or “transferable skills”. They include skills that are useful across a variety of occupations, such as ‘research’ or ‘staff coordination’.</a:t>
            </a:r>
          </a:p>
          <a:p>
            <a:pPr marL="557213" marR="0" lvl="1" indent="-214313" algn="l" defTabSz="685800" rtl="0" eaLnBrk="1" fontAlgn="auto" latinLnBrk="0" hangingPunct="1">
              <a:lnSpc>
                <a:spcPct val="120000"/>
              </a:lnSpc>
              <a:spcBef>
                <a:spcPct val="20000"/>
              </a:spcBef>
              <a:spcAft>
                <a:spcPts val="0"/>
              </a:spcAft>
              <a:buClrTx/>
              <a:buSzTx/>
              <a:buFont typeface="Arial" panose="020B0604020202020204" pitchFamily="34" charset="0"/>
              <a:buChar char="–"/>
              <a:tabLst/>
              <a:defRPr/>
            </a:pPr>
            <a:r>
              <a:rPr kumimoji="0" lang="en-GB" sz="21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Computer and programming skills </a:t>
            </a:r>
            <a:r>
              <a:rPr kumimoji="0" lang="en-GB" sz="21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 are IT skills ranging from widely applicable (e.g. ‘Microsoft Word’) to highly specialised (e.g. ‘PERL’).</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a:ln>
                <a:noFill/>
              </a:ln>
              <a:solidFill>
                <a:schemeClr val="tx1"/>
              </a:solidFill>
              <a:effectLst/>
              <a:uLnTx/>
              <a:uFillTx/>
              <a:latin typeface="Arial Black" panose="020B0A04020102020204" pitchFamily="34" charset="0"/>
              <a:ea typeface="+mn-ea"/>
              <a:cs typeface="+mn-cs"/>
            </a:endParaRPr>
          </a:p>
        </p:txBody>
      </p:sp>
    </p:spTree>
    <p:extLst>
      <p:ext uri="{BB962C8B-B14F-4D97-AF65-F5344CB8AC3E}">
        <p14:creationId xmlns:p14="http://schemas.microsoft.com/office/powerpoint/2010/main" val="9588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5397-6302-4464-B2EB-5FA936A7872E}"/>
              </a:ext>
            </a:extLst>
          </p:cNvPr>
          <p:cNvSpPr txBox="1">
            <a:spLocks/>
          </p:cNvSpPr>
          <p:nvPr/>
        </p:nvSpPr>
        <p:spPr>
          <a:xfrm>
            <a:off x="1256190" y="1561910"/>
            <a:ext cx="6381380" cy="186709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600" kern="1200">
                <a:solidFill>
                  <a:srgbClr val="006965"/>
                </a:solidFill>
                <a:latin typeface="Haettenschweiler" panose="020B0706040902060204" pitchFamily="34" charset="0"/>
                <a:ea typeface="+mj-ea"/>
                <a:cs typeface="+mj-cs"/>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GB"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Job Vacancies within Buckinghamshire</a:t>
            </a:r>
          </a:p>
        </p:txBody>
      </p:sp>
      <p:sp>
        <p:nvSpPr>
          <p:cNvPr id="3" name="Subtitle 2">
            <a:extLst>
              <a:ext uri="{FF2B5EF4-FFF2-40B4-BE49-F238E27FC236}">
                <a16:creationId xmlns:a16="http://schemas.microsoft.com/office/drawing/2014/main" id="{1ECA0154-73B3-4040-AD12-805B061C8D38}"/>
              </a:ext>
            </a:extLst>
          </p:cNvPr>
          <p:cNvSpPr txBox="1">
            <a:spLocks/>
          </p:cNvSpPr>
          <p:nvPr/>
        </p:nvSpPr>
        <p:spPr>
          <a:xfrm>
            <a:off x="2046580" y="2771775"/>
            <a:ext cx="4800600" cy="1314450"/>
          </a:xfrm>
          <a:prstGeom prst="rect">
            <a:avLst/>
          </a:prstGeom>
        </p:spPr>
        <p:txBody>
          <a:bodyPr vert="horz" lIns="91440" tIns="45720" rIns="91440" bIns="45720" rtlCol="0">
            <a:normAutofit/>
          </a:bodyPr>
          <a:lstStyle>
            <a:lvl1pPr marL="0" indent="0" algn="ctr" defTabSz="685800" rtl="0" eaLnBrk="1" latinLnBrk="0" hangingPunct="1">
              <a:spcBef>
                <a:spcPct val="20000"/>
              </a:spcBef>
              <a:buFont typeface="Arial" panose="020B0604020202020204" pitchFamily="34" charset="0"/>
              <a:buNone/>
              <a:defRPr sz="2400" kern="1200">
                <a:solidFill>
                  <a:schemeClr val="tx1">
                    <a:tint val="75000"/>
                  </a:schemeClr>
                </a:solidFill>
                <a:latin typeface="Arial Black" panose="020B0A04020102020204" pitchFamily="34" charset="0"/>
                <a:ea typeface="+mn-ea"/>
                <a:cs typeface="+mn-cs"/>
              </a:defRPr>
            </a:lvl1pPr>
            <a:lvl2pPr marL="342900" indent="0" algn="ctr" defTabSz="685800" rtl="0" eaLnBrk="1" latinLnBrk="0" hangingPunct="1">
              <a:spcBef>
                <a:spcPct val="20000"/>
              </a:spcBef>
              <a:buFont typeface="Arial" panose="020B0604020202020204" pitchFamily="34" charset="0"/>
              <a:buNone/>
              <a:defRPr sz="2100" kern="1200">
                <a:solidFill>
                  <a:schemeClr val="tx1">
                    <a:tint val="75000"/>
                  </a:schemeClr>
                </a:solidFill>
                <a:latin typeface="+mn-lt"/>
                <a:ea typeface="+mn-ea"/>
                <a:cs typeface="+mn-cs"/>
              </a:defRPr>
            </a:lvl2pPr>
            <a:lvl3pPr marL="685800" indent="0" algn="ctr" defTabSz="685800" rtl="0" eaLnBrk="1" latinLnBrk="0" hangingPunct="1">
              <a:spcBef>
                <a:spcPct val="20000"/>
              </a:spcBef>
              <a:buFont typeface="Arial" panose="020B0604020202020204" pitchFamily="34" charset="0"/>
              <a:buNone/>
              <a:defRPr sz="1800" kern="1200">
                <a:solidFill>
                  <a:schemeClr val="tx1">
                    <a:tint val="75000"/>
                  </a:schemeClr>
                </a:solidFill>
                <a:latin typeface="+mn-lt"/>
                <a:ea typeface="+mn-ea"/>
                <a:cs typeface="+mn-cs"/>
              </a:defRPr>
            </a:lvl3pPr>
            <a:lvl4pPr marL="10287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4pPr>
            <a:lvl5pPr marL="13716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5pPr>
            <a:lvl6pPr marL="17145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6pPr>
            <a:lvl7pPr marL="20574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7pPr>
            <a:lvl8pPr marL="24003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8pPr>
            <a:lvl9pPr marL="2743200" indent="0" algn="ctr" defTabSz="685800" rtl="0" eaLnBrk="1" latinLnBrk="0" hangingPunct="1">
              <a:spcBef>
                <a:spcPct val="20000"/>
              </a:spcBef>
              <a:buFont typeface="Arial" panose="020B0604020202020204" pitchFamily="34" charset="0"/>
              <a:buNone/>
              <a:defRPr sz="1500" kern="1200">
                <a:solidFill>
                  <a:schemeClr val="tx1">
                    <a:tint val="75000"/>
                  </a:schemeClr>
                </a:solidFill>
                <a:latin typeface="+mn-lt"/>
                <a:ea typeface="+mn-ea"/>
                <a:cs typeface="+mn-cs"/>
              </a:defRPr>
            </a:lvl9pPr>
          </a:lstStyle>
          <a:p>
            <a:pPr marL="0" marR="0" lvl="0" indent="0" algn="ctr"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en-GB" sz="3000" b="0" i="0" u="none" strike="noStrike" kern="1200" cap="none" spc="0" normalizeH="0" baseline="0" noProof="0" dirty="0">
              <a:ln>
                <a:noFill/>
              </a:ln>
              <a:solidFill>
                <a:schemeClr val="tx1"/>
              </a:solidFill>
              <a:effectLst/>
              <a:uLnTx/>
              <a:uFillTx/>
              <a:latin typeface="Arial Black" panose="020B0A04020102020204" pitchFamily="34" charset="0"/>
              <a:ea typeface="+mn-ea"/>
              <a:cs typeface="+mn-cs"/>
            </a:endParaRPr>
          </a:p>
          <a:p>
            <a:pPr marL="0" marR="0" lvl="0" indent="0" algn="ctr"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October 2021</a:t>
            </a:r>
          </a:p>
        </p:txBody>
      </p:sp>
    </p:spTree>
    <p:extLst>
      <p:ext uri="{BB962C8B-B14F-4D97-AF65-F5344CB8AC3E}">
        <p14:creationId xmlns:p14="http://schemas.microsoft.com/office/powerpoint/2010/main" val="3292760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689078F-4621-4308-9354-4DA8AC5CF992}"/>
              </a:ext>
            </a:extLst>
          </p:cNvPr>
          <p:cNvSpPr txBox="1">
            <a:spLocks/>
          </p:cNvSpPr>
          <p:nvPr/>
        </p:nvSpPr>
        <p:spPr>
          <a:xfrm>
            <a:off x="457200" y="0"/>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800" b="1" dirty="0">
                <a:solidFill>
                  <a:schemeClr val="tx1"/>
                </a:solidFill>
                <a:latin typeface="Arial" panose="020B0604020202020204" pitchFamily="34" charset="0"/>
                <a:cs typeface="Arial" panose="020B0604020202020204" pitchFamily="34" charset="0"/>
              </a:rPr>
              <a:t>Background </a:t>
            </a:r>
          </a:p>
        </p:txBody>
      </p:sp>
      <p:sp>
        <p:nvSpPr>
          <p:cNvPr id="5" name="Content Placeholder 2">
            <a:extLst>
              <a:ext uri="{FF2B5EF4-FFF2-40B4-BE49-F238E27FC236}">
                <a16:creationId xmlns:a16="http://schemas.microsoft.com/office/drawing/2014/main" id="{3AA8D9A3-9A2F-48A7-8516-68B8931D2923}"/>
              </a:ext>
            </a:extLst>
          </p:cNvPr>
          <p:cNvSpPr txBox="1">
            <a:spLocks/>
          </p:cNvSpPr>
          <p:nvPr/>
        </p:nvSpPr>
        <p:spPr>
          <a:xfrm>
            <a:off x="457200" y="1166018"/>
            <a:ext cx="8229600" cy="4525963"/>
          </a:xfrm>
          <a:prstGeom prst="rect">
            <a:avLst/>
          </a:prstGeom>
        </p:spPr>
        <p:txBody>
          <a:bodyPr vert="horz" lIns="91440" tIns="45720" rIns="91440" bIns="45720" rtlCol="0">
            <a:normAutofit lnSpcReduction="10000"/>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0" indent="0">
              <a:buFont typeface="Arial" panose="020B0604020202020204" pitchFamily="34" charset="0"/>
              <a:buNone/>
            </a:pPr>
            <a:r>
              <a:rPr lang="en-GB" sz="2000" dirty="0">
                <a:solidFill>
                  <a:schemeClr val="tx1"/>
                </a:solidFill>
                <a:latin typeface="Arial" panose="020B0604020202020204" pitchFamily="34" charset="0"/>
                <a:cs typeface="Arial" panose="020B0604020202020204" pitchFamily="34" charset="0"/>
              </a:rPr>
              <a:t>This slide deck provides a monthly summary of recruitment trends within Buckinghamshire.  </a:t>
            </a:r>
          </a:p>
          <a:p>
            <a:pPr marL="0" indent="0">
              <a:buFont typeface="Arial" panose="020B0604020202020204" pitchFamily="34" charset="0"/>
              <a:buNone/>
            </a:pPr>
            <a:endParaRPr lang="en-GB" sz="2000" dirty="0">
              <a:solidFill>
                <a:schemeClr val="tx1"/>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2000" dirty="0">
                <a:solidFill>
                  <a:schemeClr val="tx1"/>
                </a:solidFill>
                <a:latin typeface="Arial" panose="020B0604020202020204" pitchFamily="34" charset="0"/>
                <a:cs typeface="Arial" panose="020B0604020202020204" pitchFamily="34" charset="0"/>
              </a:rPr>
              <a:t>Data is sourced from Burning Glass Technologies via the Labour Insight platform.  Data is generated by scraping information from job adverts posted on-line  Further details can be found </a:t>
            </a:r>
            <a:r>
              <a:rPr lang="en-GB" sz="2000" dirty="0">
                <a:solidFill>
                  <a:schemeClr val="tx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here</a:t>
            </a:r>
            <a:r>
              <a:rPr lang="en-GB" sz="2000" dirty="0">
                <a:solidFill>
                  <a:schemeClr val="tx1"/>
                </a:solidFill>
                <a:latin typeface="Arial" panose="020B0604020202020204" pitchFamily="34" charset="0"/>
                <a:cs typeface="Arial" panose="020B0604020202020204" pitchFamily="34" charset="0"/>
              </a:rPr>
              <a:t>. </a:t>
            </a:r>
          </a:p>
          <a:p>
            <a:pPr marL="0" indent="0">
              <a:buFont typeface="Arial" panose="020B0604020202020204" pitchFamily="34" charset="0"/>
              <a:buNone/>
            </a:pPr>
            <a:endParaRPr lang="en-GB" sz="2000" dirty="0">
              <a:solidFill>
                <a:schemeClr val="tx1"/>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2000" dirty="0">
                <a:solidFill>
                  <a:schemeClr val="tx1"/>
                </a:solidFill>
                <a:latin typeface="Arial" panose="020B0604020202020204" pitchFamily="34" charset="0"/>
                <a:cs typeface="Arial" panose="020B0604020202020204" pitchFamily="34" charset="0"/>
              </a:rPr>
              <a:t>To monitor the impact of Covid-19 on the labour market, and track the speed of economic recovery, data within this report is either benchmarked against Quarter 1 (January to March) 2020, or is benchmarked against the corresponding month in 2019.  </a:t>
            </a:r>
          </a:p>
          <a:p>
            <a:pPr marL="0" indent="0">
              <a:buFont typeface="Arial" panose="020B0604020202020204" pitchFamily="34" charset="0"/>
              <a:buNone/>
            </a:pPr>
            <a:endParaRPr lang="en-GB" sz="2000" dirty="0">
              <a:solidFill>
                <a:schemeClr val="tx1"/>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2000" dirty="0">
                <a:solidFill>
                  <a:schemeClr val="tx1"/>
                </a:solidFill>
                <a:latin typeface="Arial" panose="020B0604020202020204" pitchFamily="34" charset="0"/>
                <a:cs typeface="Arial" panose="020B0604020202020204" pitchFamily="34" charset="0"/>
              </a:rPr>
              <a:t>Further details, including some caveats to be aware are, can be found at the end of this slide deck. </a:t>
            </a:r>
          </a:p>
        </p:txBody>
      </p:sp>
    </p:spTree>
    <p:extLst>
      <p:ext uri="{BB962C8B-B14F-4D97-AF65-F5344CB8AC3E}">
        <p14:creationId xmlns:p14="http://schemas.microsoft.com/office/powerpoint/2010/main" val="109827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68852-ADF6-4355-9FB7-7FD55456F204}"/>
              </a:ext>
            </a:extLst>
          </p:cNvPr>
          <p:cNvSpPr>
            <a:spLocks noGrp="1"/>
          </p:cNvSpPr>
          <p:nvPr>
            <p:ph type="title"/>
          </p:nvPr>
        </p:nvSpPr>
        <p:spPr>
          <a:xfrm>
            <a:off x="628650" y="292407"/>
            <a:ext cx="7886700" cy="936368"/>
          </a:xfrm>
        </p:spPr>
        <p:txBody>
          <a:bodyPr>
            <a:normAutofit/>
          </a:bodyPr>
          <a:lstStyle/>
          <a:p>
            <a:pPr algn="ctr"/>
            <a:r>
              <a:rPr lang="en-GB" sz="2800" b="1" dirty="0">
                <a:latin typeface="Arial" panose="020B0604020202020204" pitchFamily="34" charset="0"/>
                <a:cs typeface="Arial" panose="020B0604020202020204" pitchFamily="34" charset="0"/>
              </a:rPr>
              <a:t>Headlines – September 2021</a:t>
            </a:r>
            <a:endParaRPr lang="en-GB" sz="2800" dirty="0"/>
          </a:p>
        </p:txBody>
      </p:sp>
      <p:sp>
        <p:nvSpPr>
          <p:cNvPr id="3" name="Content Placeholder 2">
            <a:extLst>
              <a:ext uri="{FF2B5EF4-FFF2-40B4-BE49-F238E27FC236}">
                <a16:creationId xmlns:a16="http://schemas.microsoft.com/office/drawing/2014/main" id="{D2EB29BC-51CA-4277-950D-9B24D9C2E021}"/>
              </a:ext>
            </a:extLst>
          </p:cNvPr>
          <p:cNvSpPr>
            <a:spLocks noGrp="1"/>
          </p:cNvSpPr>
          <p:nvPr>
            <p:ph idx="1"/>
          </p:nvPr>
        </p:nvSpPr>
        <p:spPr>
          <a:xfrm>
            <a:off x="628650" y="1398458"/>
            <a:ext cx="7886700" cy="4749541"/>
          </a:xfrm>
        </p:spPr>
        <p:txBody>
          <a:bodyPr>
            <a:normAutofit fontScale="92500" lnSpcReduction="10000"/>
          </a:bodyPr>
          <a:lstStyle/>
          <a:p>
            <a:r>
              <a:rPr lang="en-GB" sz="1800" dirty="0"/>
              <a:t>The number of job postings in Buckinghamshire has declined, with a 19% fall in job postings in September 2021 compared to the previous month. This decline is greater than the 8% fall nationally.</a:t>
            </a:r>
          </a:p>
          <a:p>
            <a:r>
              <a:rPr lang="en-GB" sz="1800" dirty="0"/>
              <a:t>This follows on from the 20% growth in job postings in Buckinghamshire between July 2021 and August 2021.</a:t>
            </a:r>
          </a:p>
          <a:p>
            <a:r>
              <a:rPr lang="en-GB" sz="1800" dirty="0"/>
              <a:t>Within Buckinghamshire, the largest fall between August 2021 and September 2021 was in the South Bucks area (-25%).</a:t>
            </a:r>
          </a:p>
          <a:p>
            <a:r>
              <a:rPr lang="en-GB" sz="1800" dirty="0"/>
              <a:t>Roles with the most job postings for September 2021 in Buckinghamshire included administrative occupations, customer service occupations, nurses, project and account managers and software developers.</a:t>
            </a:r>
          </a:p>
          <a:p>
            <a:pPr lvl="1"/>
            <a:r>
              <a:rPr lang="en-GB" sz="1600" dirty="0"/>
              <a:t>Compared to previous quarters, demand for business-related roles have featured prominently in job postings data throughout.</a:t>
            </a:r>
          </a:p>
          <a:p>
            <a:r>
              <a:rPr lang="en-GB" sz="1800" dirty="0"/>
              <a:t>Demand for teamwork, collaboration, sales, project management, KPIs and customer contact skills was greater in Q3 2021 than Q3 2020. This compares to reduced demand for skills in customer service, teaching, accounting and staff management.</a:t>
            </a:r>
          </a:p>
          <a:p>
            <a:r>
              <a:rPr lang="en-GB" sz="1800" dirty="0"/>
              <a:t>‘Visible’ employers with the most job openings include the NHS, Buckinghamshire Council, the Buckinghamshire Healthcare Trust, the Danaher Corporation and Johnson &amp; Johnson.</a:t>
            </a:r>
          </a:p>
          <a:p>
            <a:endParaRPr lang="en-GB" sz="1800" dirty="0"/>
          </a:p>
        </p:txBody>
      </p:sp>
    </p:spTree>
    <p:extLst>
      <p:ext uri="{BB962C8B-B14F-4D97-AF65-F5344CB8AC3E}">
        <p14:creationId xmlns:p14="http://schemas.microsoft.com/office/powerpoint/2010/main" val="2728305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B10D024-2625-4E47-8AE6-3004DBCA2E57}"/>
              </a:ext>
            </a:extLst>
          </p:cNvPr>
          <p:cNvSpPr txBox="1">
            <a:spLocks/>
          </p:cNvSpPr>
          <p:nvPr/>
        </p:nvSpPr>
        <p:spPr>
          <a:xfrm>
            <a:off x="457200" y="-98224"/>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400" b="1" dirty="0">
                <a:solidFill>
                  <a:schemeClr val="tx1"/>
                </a:solidFill>
                <a:latin typeface="Arial" panose="020B0604020202020204" pitchFamily="34" charset="0"/>
                <a:cs typeface="Arial" panose="020B0604020202020204" pitchFamily="34" charset="0"/>
              </a:rPr>
              <a:t>Monthly Job Postings: 2020-21 </a:t>
            </a:r>
          </a:p>
        </p:txBody>
      </p:sp>
      <p:graphicFrame>
        <p:nvGraphicFramePr>
          <p:cNvPr id="5" name="Content Placeholder 3">
            <a:extLst>
              <a:ext uri="{FF2B5EF4-FFF2-40B4-BE49-F238E27FC236}">
                <a16:creationId xmlns:a16="http://schemas.microsoft.com/office/drawing/2014/main" id="{FC717C15-695D-40CC-95BC-CF818428A2A0}"/>
              </a:ext>
            </a:extLst>
          </p:cNvPr>
          <p:cNvGraphicFramePr>
            <a:graphicFrameLocks/>
          </p:cNvGraphicFramePr>
          <p:nvPr>
            <p:extLst>
              <p:ext uri="{D42A27DB-BD31-4B8C-83A1-F6EECF244321}">
                <p14:modId xmlns:p14="http://schemas.microsoft.com/office/powerpoint/2010/main" val="42875888"/>
              </p:ext>
            </p:extLst>
          </p:nvPr>
        </p:nvGraphicFramePr>
        <p:xfrm>
          <a:off x="457200" y="1044776"/>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42506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F3080F0-0EAF-48D8-9DE4-21120DB5A900}"/>
              </a:ext>
            </a:extLst>
          </p:cNvPr>
          <p:cNvSpPr txBox="1">
            <a:spLocks/>
          </p:cNvSpPr>
          <p:nvPr/>
        </p:nvSpPr>
        <p:spPr>
          <a:xfrm>
            <a:off x="545977" y="-62714"/>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Monthly Job Postings: 2020-21 </a:t>
            </a:r>
            <a:endParaRPr kumimoji="0" lang="en-GB" sz="2400" b="0" i="0" u="none" strike="noStrike" kern="1200" cap="none" spc="0" normalizeH="0" baseline="0" noProof="0" dirty="0">
              <a:ln>
                <a:noFill/>
              </a:ln>
              <a:solidFill>
                <a:schemeClr val="tx1"/>
              </a:solidFill>
              <a:effectLst/>
              <a:uLnTx/>
              <a:uFillTx/>
              <a:latin typeface="Haettenschweiler" panose="020B0706040902060204" pitchFamily="34" charset="0"/>
              <a:ea typeface="+mj-ea"/>
              <a:cs typeface="+mj-cs"/>
            </a:endParaRPr>
          </a:p>
        </p:txBody>
      </p:sp>
      <p:sp>
        <p:nvSpPr>
          <p:cNvPr id="2" name="Content Placeholder 2">
            <a:extLst>
              <a:ext uri="{FF2B5EF4-FFF2-40B4-BE49-F238E27FC236}">
                <a16:creationId xmlns:a16="http://schemas.microsoft.com/office/drawing/2014/main" id="{22F008A5-612F-40B1-A92E-DA54A66AA517}"/>
              </a:ext>
            </a:extLst>
          </p:cNvPr>
          <p:cNvSpPr txBox="1">
            <a:spLocks/>
          </p:cNvSpPr>
          <p:nvPr/>
        </p:nvSpPr>
        <p:spPr>
          <a:xfrm>
            <a:off x="457200" y="1080286"/>
            <a:ext cx="8229600" cy="4783186"/>
          </a:xfrm>
          <a:prstGeom prst="rect">
            <a:avLst/>
          </a:prstGeom>
        </p:spPr>
        <p:txBody>
          <a:bodyPr vert="horz" lIns="91440" tIns="45720" rIns="91440" bIns="45720" rtlCol="0">
            <a:normAutofit fontScale="77500" lnSpcReduction="20000"/>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lvl="0">
              <a:defRPr/>
            </a:pP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As with the national picture, job postings </a:t>
            </a:r>
            <a:r>
              <a:rPr lang="en-GB" sz="2200" dirty="0">
                <a:solidFill>
                  <a:schemeClr val="tx1"/>
                </a:solidFill>
                <a:latin typeface="Arial" panose="020B0604020202020204" pitchFamily="34" charset="0"/>
                <a:cs typeface="Arial" panose="020B0604020202020204" pitchFamily="34" charset="0"/>
              </a:rPr>
              <a:t>in Buckinghamshire declined </a:t>
            </a: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significantly at the start of the first Covid-19 lockdown.</a:t>
            </a:r>
          </a:p>
          <a:p>
            <a:pPr marL="0" lvl="0" indent="0">
              <a:buNone/>
              <a:defRPr/>
            </a:pPr>
            <a:endPar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From May 2020 to October 2020, the number of job postings (nationally and in Buckinghamshire) rose month on month.</a:t>
            </a:r>
          </a:p>
          <a:p>
            <a:pPr marL="0" marR="0" lvl="0" indent="0" algn="l" defTabSz="685800" rtl="0" eaLnBrk="1" fontAlgn="auto" latinLnBrk="0" hangingPunct="1">
              <a:lnSpc>
                <a:spcPct val="100000"/>
              </a:lnSpc>
              <a:spcBef>
                <a:spcPct val="20000"/>
              </a:spcBef>
              <a:spcAft>
                <a:spcPts val="0"/>
              </a:spcAft>
              <a:buClrTx/>
              <a:buSzTx/>
              <a:buNone/>
              <a:tabLst/>
              <a:defRPr/>
            </a:pP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In October 2020, the number of job postings returned to pre-pandemic levels.</a:t>
            </a:r>
          </a:p>
          <a:p>
            <a:pPr marL="0" marR="0" lvl="0" indent="0" algn="l" defTabSz="685800" rtl="0" eaLnBrk="1" fontAlgn="auto" latinLnBrk="0" hangingPunct="1">
              <a:lnSpc>
                <a:spcPct val="100000"/>
              </a:lnSpc>
              <a:spcBef>
                <a:spcPct val="20000"/>
              </a:spcBef>
              <a:spcAft>
                <a:spcPts val="0"/>
              </a:spcAft>
              <a:buClrTx/>
              <a:buSzTx/>
              <a:buNone/>
              <a:tabLst/>
              <a:defRPr/>
            </a:pPr>
            <a:endParaRPr lang="en-GB" sz="2200" dirty="0">
              <a:solidFill>
                <a:schemeClr val="tx1"/>
              </a:solidFill>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 second national lockdown initiated in early November 2020 brought a return to falling job posting numbers, however </a:t>
            </a:r>
            <a:r>
              <a:rPr kumimoji="0" lang="en-GB" sz="2200" b="0" i="0" u="non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they remained at</a:t>
            </a:r>
            <a:r>
              <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pre-pandemic levels in Buckinghamshire.</a:t>
            </a:r>
          </a:p>
          <a:p>
            <a:pPr marL="0" marR="0" lvl="0" indent="0" algn="l" defTabSz="685800" rtl="0" eaLnBrk="1" fontAlgn="auto" latinLnBrk="0" hangingPunct="1">
              <a:lnSpc>
                <a:spcPct val="100000"/>
              </a:lnSpc>
              <a:spcBef>
                <a:spcPct val="20000"/>
              </a:spcBef>
              <a:spcAft>
                <a:spcPts val="0"/>
              </a:spcAft>
              <a:buClrTx/>
              <a:buSzTx/>
              <a:buNone/>
              <a:tabLst/>
              <a:defRPr/>
            </a:pPr>
            <a:endParaRPr kumimoji="0" lang="en-GB"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200" dirty="0">
                <a:solidFill>
                  <a:schemeClr val="tx1"/>
                </a:solidFill>
                <a:latin typeface="Arial" panose="020B0604020202020204" pitchFamily="34" charset="0"/>
                <a:cs typeface="Arial" panose="020B0604020202020204" pitchFamily="34" charset="0"/>
              </a:rPr>
              <a:t>December 2020 saw a drop in job posting numbers in Buckinghamshire, whereas numbers for England remained relatively level. This is to be expected as recruitment activity tends to be lower in December.</a:t>
            </a:r>
          </a:p>
          <a:p>
            <a:pPr marL="0" marR="0" lvl="0" indent="0" algn="l" defTabSz="685800" rtl="0" eaLnBrk="1" fontAlgn="auto" latinLnBrk="0" hangingPunct="1">
              <a:lnSpc>
                <a:spcPct val="100000"/>
              </a:lnSpc>
              <a:spcBef>
                <a:spcPct val="20000"/>
              </a:spcBef>
              <a:spcAft>
                <a:spcPts val="0"/>
              </a:spcAft>
              <a:buClrTx/>
              <a:buSzTx/>
              <a:buNone/>
              <a:tabLst/>
              <a:defRPr/>
            </a:pPr>
            <a:endParaRPr lang="en-GB" sz="2200" dirty="0">
              <a:solidFill>
                <a:schemeClr val="tx1"/>
              </a:solidFill>
              <a:latin typeface="Arial" panose="020B0604020202020204" pitchFamily="34" charset="0"/>
              <a:cs typeface="Arial" panose="020B0604020202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GB" sz="2200" dirty="0">
                <a:solidFill>
                  <a:schemeClr val="tx1"/>
                </a:solidFill>
                <a:latin typeface="Arial" panose="020B0604020202020204" pitchFamily="34" charset="0"/>
                <a:cs typeface="Arial" panose="020B0604020202020204" pitchFamily="34" charset="0"/>
              </a:rPr>
              <a:t>Job postings increased at the start of 2021 in Buckinghamshire, with numbers for March 2021 onwards surpassing those from the previous year.</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GB"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97499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FD7FA7-8211-4FDE-8AEC-8D3E09951818}"/>
              </a:ext>
            </a:extLst>
          </p:cNvPr>
          <p:cNvSpPr txBox="1">
            <a:spLocks/>
          </p:cNvSpPr>
          <p:nvPr/>
        </p:nvSpPr>
        <p:spPr>
          <a:xfrm>
            <a:off x="519344" y="376731"/>
            <a:ext cx="8229600" cy="11430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pPr marL="0" marR="0" lvl="0" indent="0" algn="ctr" defTabSz="685800" rtl="0" eaLnBrk="1" fontAlgn="auto" latinLnBrk="0" hangingPunct="1">
              <a:lnSpc>
                <a:spcPct val="100000"/>
              </a:lnSpc>
              <a:spcBef>
                <a:spcPct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Recruitment activity tends to vary across the year, so how does 2021 &amp; 2020 compare with 2019 on a month-by-month basis? </a:t>
            </a:r>
            <a:endParaRPr kumimoji="0" lang="en-GB" sz="2000" b="0" i="0" u="none" strike="noStrike" kern="1200" cap="none" spc="0" normalizeH="0" baseline="0" noProof="0" dirty="0">
              <a:ln>
                <a:noFill/>
              </a:ln>
              <a:solidFill>
                <a:schemeClr val="tx1"/>
              </a:solidFill>
              <a:effectLst/>
              <a:uLnTx/>
              <a:uFillTx/>
              <a:latin typeface="Haettenschweiler" panose="020B0706040902060204" pitchFamily="34" charset="0"/>
              <a:ea typeface="+mj-ea"/>
              <a:cs typeface="+mj-cs"/>
            </a:endParaRPr>
          </a:p>
        </p:txBody>
      </p:sp>
      <p:graphicFrame>
        <p:nvGraphicFramePr>
          <p:cNvPr id="5" name="Content Placeholder 5">
            <a:extLst>
              <a:ext uri="{FF2B5EF4-FFF2-40B4-BE49-F238E27FC236}">
                <a16:creationId xmlns:a16="http://schemas.microsoft.com/office/drawing/2014/main" id="{EBD1A405-38B8-4812-B1C7-E46E679723E3}"/>
              </a:ext>
            </a:extLst>
          </p:cNvPr>
          <p:cNvGraphicFramePr>
            <a:graphicFrameLocks/>
          </p:cNvGraphicFramePr>
          <p:nvPr>
            <p:extLst>
              <p:ext uri="{D42A27DB-BD31-4B8C-83A1-F6EECF244321}">
                <p14:modId xmlns:p14="http://schemas.microsoft.com/office/powerpoint/2010/main" val="646641209"/>
              </p:ext>
            </p:extLst>
          </p:nvPr>
        </p:nvGraphicFramePr>
        <p:xfrm>
          <a:off x="519344" y="1731371"/>
          <a:ext cx="8229600" cy="408159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29D9675D-8C63-4670-BD17-69ADC8CFE72E}"/>
              </a:ext>
            </a:extLst>
          </p:cNvPr>
          <p:cNvSpPr txBox="1"/>
          <p:nvPr/>
        </p:nvSpPr>
        <p:spPr>
          <a:xfrm>
            <a:off x="239080" y="5643693"/>
            <a:ext cx="3453414"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effectLst/>
                <a:uLnTx/>
                <a:uFillTx/>
              </a:rPr>
              <a:t>Data for Buckinghamshire </a:t>
            </a:r>
          </a:p>
        </p:txBody>
      </p:sp>
      <p:sp>
        <p:nvSpPr>
          <p:cNvPr id="2" name="TextBox 1">
            <a:extLst>
              <a:ext uri="{FF2B5EF4-FFF2-40B4-BE49-F238E27FC236}">
                <a16:creationId xmlns:a16="http://schemas.microsoft.com/office/drawing/2014/main" id="{C143E6E0-9BFE-4122-80E3-019C10BD44CD}"/>
              </a:ext>
            </a:extLst>
          </p:cNvPr>
          <p:cNvSpPr txBox="1"/>
          <p:nvPr/>
        </p:nvSpPr>
        <p:spPr>
          <a:xfrm>
            <a:off x="74084" y="1905358"/>
            <a:ext cx="461665" cy="2573517"/>
          </a:xfrm>
          <a:prstGeom prst="rect">
            <a:avLst/>
          </a:prstGeom>
          <a:noFill/>
        </p:spPr>
        <p:txBody>
          <a:bodyPr vert="vert270" wrap="square" rtlCol="0">
            <a:spAutoFit/>
          </a:bodyPr>
          <a:lstStyle/>
          <a:p>
            <a:r>
              <a:rPr lang="en-GB" dirty="0"/>
              <a:t>Number of job postings</a:t>
            </a:r>
          </a:p>
        </p:txBody>
      </p:sp>
    </p:spTree>
    <p:extLst>
      <p:ext uri="{BB962C8B-B14F-4D97-AF65-F5344CB8AC3E}">
        <p14:creationId xmlns:p14="http://schemas.microsoft.com/office/powerpoint/2010/main" val="2594648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590032B-2CFE-47A8-8EEA-3F15D580E0A2}"/>
              </a:ext>
            </a:extLst>
          </p:cNvPr>
          <p:cNvSpPr txBox="1">
            <a:spLocks/>
          </p:cNvSpPr>
          <p:nvPr/>
        </p:nvSpPr>
        <p:spPr>
          <a:xfrm>
            <a:off x="759040" y="-133735"/>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3200" b="1">
                <a:solidFill>
                  <a:schemeClr val="tx1"/>
                </a:solidFill>
                <a:latin typeface="Arial" panose="020B0604020202020204" pitchFamily="34" charset="0"/>
                <a:cs typeface="Arial" panose="020B0604020202020204" pitchFamily="34" charset="0"/>
              </a:rPr>
              <a:t>Variation within Buckinghamshire</a:t>
            </a:r>
          </a:p>
        </p:txBody>
      </p:sp>
      <p:sp>
        <p:nvSpPr>
          <p:cNvPr id="5" name="Content Placeholder 4">
            <a:extLst>
              <a:ext uri="{FF2B5EF4-FFF2-40B4-BE49-F238E27FC236}">
                <a16:creationId xmlns:a16="http://schemas.microsoft.com/office/drawing/2014/main" id="{0BD062B5-6217-4282-8BDB-7C116D9BC2CB}"/>
              </a:ext>
            </a:extLst>
          </p:cNvPr>
          <p:cNvSpPr txBox="1">
            <a:spLocks/>
          </p:cNvSpPr>
          <p:nvPr/>
        </p:nvSpPr>
        <p:spPr>
          <a:xfrm>
            <a:off x="155360" y="1009265"/>
            <a:ext cx="3768571" cy="4964436"/>
          </a:xfrm>
          <a:prstGeom prst="rect">
            <a:avLst/>
          </a:prstGeom>
          <a:noFill/>
        </p:spPr>
        <p:txBody>
          <a:bodyPr vert="horz" wrap="square" lIns="91440" tIns="45720" rIns="91440" bIns="45720" rtlCol="0">
            <a:spAutoFit/>
          </a:bodyPr>
          <a:lstStyle>
            <a:lvl1pPr marL="257175" indent="-257175" algn="l" defTabSz="685800" rtl="0" eaLnBrk="1" latinLnBrk="0" hangingPunct="1">
              <a:spcBef>
                <a:spcPct val="20000"/>
              </a:spcBef>
              <a:buFont typeface="Arial" panose="020B0604020202020204" pitchFamily="34" charset="0"/>
              <a:buChar char="•"/>
              <a:defRPr sz="2400" kern="1200">
                <a:solidFill>
                  <a:srgbClr val="F58021"/>
                </a:solidFill>
                <a:latin typeface="Arial Black" panose="020B0A04020102020204" pitchFamily="34" charset="0"/>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lumMod val="50000"/>
                    <a:lumOff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rgbClr val="B5D137"/>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rgbClr val="006965"/>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rgbClr val="92298E"/>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pPr marL="214313" indent="-214313"/>
            <a:r>
              <a:rPr lang="en-GB" sz="1400" dirty="0">
                <a:solidFill>
                  <a:schemeClr val="tx1"/>
                </a:solidFill>
                <a:latin typeface="Arial" panose="020B0604020202020204" pitchFamily="34" charset="0"/>
                <a:cs typeface="Arial" panose="020B0604020202020204" pitchFamily="34" charset="0"/>
              </a:rPr>
              <a:t>Job postings in Buckinghamshire during July 2021 to September 2021 are higher overall compared to the same period pre-Covid.</a:t>
            </a:r>
          </a:p>
          <a:p>
            <a:pPr marL="214313" indent="-214313"/>
            <a:endParaRPr lang="en-GB" sz="1400" dirty="0">
              <a:solidFill>
                <a:schemeClr val="tx1"/>
              </a:solidFill>
              <a:latin typeface="Arial" panose="020B0604020202020204" pitchFamily="34" charset="0"/>
              <a:cs typeface="Arial" panose="020B0604020202020204" pitchFamily="34" charset="0"/>
            </a:endParaRPr>
          </a:p>
          <a:p>
            <a:pPr marL="214313" indent="-214313"/>
            <a:r>
              <a:rPr lang="en-GB" sz="1400" dirty="0">
                <a:solidFill>
                  <a:schemeClr val="tx1"/>
                </a:solidFill>
                <a:latin typeface="Arial" panose="020B0604020202020204" pitchFamily="34" charset="0"/>
                <a:cs typeface="Arial" panose="020B0604020202020204" pitchFamily="34" charset="0"/>
              </a:rPr>
              <a:t>Within Buckinghamshire, South Bucks has had the largest rise in the number of job postings.</a:t>
            </a:r>
          </a:p>
          <a:p>
            <a:pPr marL="214313" indent="-214313"/>
            <a:endParaRPr lang="en-GB" sz="1400" dirty="0">
              <a:solidFill>
                <a:schemeClr val="tx1"/>
              </a:solidFill>
              <a:latin typeface="Arial" panose="020B0604020202020204" pitchFamily="34" charset="0"/>
              <a:cs typeface="Arial" panose="020B0604020202020204" pitchFamily="34" charset="0"/>
            </a:endParaRPr>
          </a:p>
          <a:p>
            <a:pPr marL="214313" indent="-214313"/>
            <a:r>
              <a:rPr lang="en-GB" sz="1400" dirty="0">
                <a:solidFill>
                  <a:schemeClr val="tx1"/>
                </a:solidFill>
                <a:latin typeface="Arial" panose="020B0604020202020204" pitchFamily="34" charset="0"/>
                <a:cs typeface="Arial" panose="020B0604020202020204" pitchFamily="34" charset="0"/>
              </a:rPr>
              <a:t>Job postings in Buckinghamshire increased more significantly compared to the South East region and England as a whole.</a:t>
            </a:r>
          </a:p>
          <a:p>
            <a:pPr marL="214313" indent="-214313"/>
            <a:endParaRPr lang="en-GB" sz="1400" dirty="0">
              <a:latin typeface="Arial" panose="020B0604020202020204" pitchFamily="34" charset="0"/>
              <a:cs typeface="Arial" panose="020B0604020202020204" pitchFamily="34" charset="0"/>
            </a:endParaRPr>
          </a:p>
          <a:p>
            <a:pPr marL="214313" indent="-214313"/>
            <a:r>
              <a:rPr lang="en-GB" sz="1400" dirty="0">
                <a:latin typeface="Arial" panose="020B0604020202020204" pitchFamily="34" charset="0"/>
                <a:cs typeface="Arial" panose="020B0604020202020204" pitchFamily="34" charset="0"/>
              </a:rPr>
              <a:t>Note – some job postings state the job location as being ‘Buckinghamshire’ only.  These cannot therefore be coded to sub-areas. Hence why the data for Buckinghamshire is higher than the data for the four former districts combined. </a:t>
            </a:r>
          </a:p>
          <a:p>
            <a:pPr marL="214313" indent="-214313"/>
            <a:endParaRPr lang="en-GB" sz="1650" dirty="0">
              <a:latin typeface="Arial" panose="020B0604020202020204" pitchFamily="34" charset="0"/>
              <a:cs typeface="Arial" panose="020B0604020202020204" pitchFamily="34" charset="0"/>
            </a:endParaRPr>
          </a:p>
        </p:txBody>
      </p:sp>
      <p:graphicFrame>
        <p:nvGraphicFramePr>
          <p:cNvPr id="6" name="Content Placeholder 15">
            <a:extLst>
              <a:ext uri="{FF2B5EF4-FFF2-40B4-BE49-F238E27FC236}">
                <a16:creationId xmlns:a16="http://schemas.microsoft.com/office/drawing/2014/main" id="{9E35A20E-4D0F-4EBD-903B-A65E3397A827}"/>
              </a:ext>
            </a:extLst>
          </p:cNvPr>
          <p:cNvGraphicFramePr>
            <a:graphicFrameLocks/>
          </p:cNvGraphicFramePr>
          <p:nvPr>
            <p:extLst>
              <p:ext uri="{D42A27DB-BD31-4B8C-83A1-F6EECF244321}">
                <p14:modId xmlns:p14="http://schemas.microsoft.com/office/powerpoint/2010/main" val="4253540026"/>
              </p:ext>
            </p:extLst>
          </p:nvPr>
        </p:nvGraphicFramePr>
        <p:xfrm>
          <a:off x="3923931" y="1583703"/>
          <a:ext cx="4873284" cy="3770717"/>
        </p:xfrm>
        <a:graphic>
          <a:graphicData uri="http://schemas.openxmlformats.org/drawingml/2006/table">
            <a:tbl>
              <a:tblPr/>
              <a:tblGrid>
                <a:gridCol w="1260821">
                  <a:extLst>
                    <a:ext uri="{9D8B030D-6E8A-4147-A177-3AD203B41FA5}">
                      <a16:colId xmlns:a16="http://schemas.microsoft.com/office/drawing/2014/main" val="2792365867"/>
                    </a:ext>
                  </a:extLst>
                </a:gridCol>
                <a:gridCol w="1062490">
                  <a:extLst>
                    <a:ext uri="{9D8B030D-6E8A-4147-A177-3AD203B41FA5}">
                      <a16:colId xmlns:a16="http://schemas.microsoft.com/office/drawing/2014/main" val="667052962"/>
                    </a:ext>
                  </a:extLst>
                </a:gridCol>
                <a:gridCol w="1028857">
                  <a:extLst>
                    <a:ext uri="{9D8B030D-6E8A-4147-A177-3AD203B41FA5}">
                      <a16:colId xmlns:a16="http://schemas.microsoft.com/office/drawing/2014/main" val="312449886"/>
                    </a:ext>
                  </a:extLst>
                </a:gridCol>
                <a:gridCol w="756124">
                  <a:extLst>
                    <a:ext uri="{9D8B030D-6E8A-4147-A177-3AD203B41FA5}">
                      <a16:colId xmlns:a16="http://schemas.microsoft.com/office/drawing/2014/main" val="2811763997"/>
                    </a:ext>
                  </a:extLst>
                </a:gridCol>
                <a:gridCol w="764992">
                  <a:extLst>
                    <a:ext uri="{9D8B030D-6E8A-4147-A177-3AD203B41FA5}">
                      <a16:colId xmlns:a16="http://schemas.microsoft.com/office/drawing/2014/main" val="3751315306"/>
                    </a:ext>
                  </a:extLst>
                </a:gridCol>
              </a:tblGrid>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endParaRPr lang="en-GB" sz="1000" b="0" i="0" u="none" strike="noStrike">
                        <a:solidFill>
                          <a:srgbClr val="000000"/>
                        </a:solidFill>
                        <a:effectLst/>
                        <a:latin typeface="Arial" panose="020B0604020202020204" pitchFamily="34" charset="0"/>
                      </a:endParaRPr>
                    </a:p>
                  </a:txBody>
                  <a:tcPr marL="5715" marR="5715" marT="5715" marB="0" anchor="b">
                    <a:lnL>
                      <a:noFill/>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gridSpan="4">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ctr" fontAlgn="b"/>
                      <a:r>
                        <a:rPr lang="en-GB" sz="1000" b="1" i="0" u="none" strike="noStrike" dirty="0">
                          <a:solidFill>
                            <a:schemeClr val="bg1"/>
                          </a:solidFill>
                          <a:effectLst/>
                          <a:latin typeface="Arial" panose="020B0604020202020204" pitchFamily="34" charset="0"/>
                        </a:rPr>
                        <a:t>Number of job postings</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90679571"/>
                  </a:ext>
                </a:extLst>
              </a:tr>
              <a:tr h="55885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0" i="0" u="none" strike="noStrike">
                          <a:solidFill>
                            <a:srgbClr val="000000"/>
                          </a:solidFill>
                          <a:effectLst/>
                          <a:latin typeface="Arial" panose="020B0604020202020204" pitchFamily="34" charset="0"/>
                        </a:rPr>
                        <a:t> </a:t>
                      </a:r>
                    </a:p>
                  </a:txBody>
                  <a:tcPr marL="5715" marR="5715" marT="5715"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ctr" fontAlgn="b"/>
                      <a:r>
                        <a:rPr lang="en-GB" sz="1000" b="1" i="0" u="none" strike="noStrike" dirty="0">
                          <a:solidFill>
                            <a:schemeClr val="bg1"/>
                          </a:solidFill>
                          <a:effectLst/>
                          <a:latin typeface="Arial" panose="020B0604020202020204" pitchFamily="34" charset="0"/>
                        </a:rPr>
                        <a:t>Jul 19-Sep 19</a:t>
                      </a:r>
                    </a:p>
                    <a:p>
                      <a:pPr algn="ctr" fontAlgn="b"/>
                      <a:r>
                        <a:rPr lang="en-GB" sz="1000" b="1" i="0" u="none" strike="noStrike" dirty="0">
                          <a:solidFill>
                            <a:schemeClr val="bg1"/>
                          </a:solidFill>
                          <a:effectLst/>
                          <a:latin typeface="Arial" panose="020B0604020202020204" pitchFamily="34" charset="0"/>
                        </a:rPr>
                        <a:t>(pre-Covid benchmark)</a:t>
                      </a:r>
                    </a:p>
                  </a:txBody>
                  <a:tcPr marL="5715" marR="5715" marT="571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ctr" fontAlgn="b"/>
                      <a:r>
                        <a:rPr lang="en-GB" sz="1000" b="1" i="0" u="none" strike="noStrike" dirty="0">
                          <a:solidFill>
                            <a:schemeClr val="bg1"/>
                          </a:solidFill>
                          <a:effectLst/>
                          <a:latin typeface="Arial" panose="020B0604020202020204" pitchFamily="34" charset="0"/>
                        </a:rPr>
                        <a:t>Jul 21-Sep 21</a:t>
                      </a:r>
                    </a:p>
                    <a:p>
                      <a:pPr algn="ctr" fontAlgn="b"/>
                      <a:r>
                        <a:rPr lang="en-GB" sz="1000" b="1" i="0" u="none" strike="noStrike" dirty="0">
                          <a:solidFill>
                            <a:schemeClr val="bg1"/>
                          </a:solidFill>
                          <a:effectLst/>
                          <a:latin typeface="Arial" panose="020B0604020202020204" pitchFamily="34" charset="0"/>
                        </a:rPr>
                        <a:t>(latest 3 months)</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ctr" fontAlgn="b"/>
                      <a:r>
                        <a:rPr lang="en-GB" sz="1000" b="1" i="0" u="none" strike="noStrike" dirty="0">
                          <a:solidFill>
                            <a:schemeClr val="bg1"/>
                          </a:solidFill>
                          <a:effectLst/>
                          <a:latin typeface="Arial" panose="020B0604020202020204" pitchFamily="34" charset="0"/>
                        </a:rPr>
                        <a:t>Change</a:t>
                      </a:r>
                    </a:p>
                  </a:txBody>
                  <a:tcPr marL="5715" marR="5715" marT="571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ctr" fontAlgn="b"/>
                      <a:r>
                        <a:rPr lang="en-GB" sz="1000" b="1" i="0" u="none" strike="noStrike">
                          <a:solidFill>
                            <a:schemeClr val="bg1"/>
                          </a:solidFill>
                          <a:effectLst/>
                          <a:latin typeface="Arial" panose="020B0604020202020204" pitchFamily="34" charset="0"/>
                        </a:rPr>
                        <a:t>Change (%)</a:t>
                      </a:r>
                    </a:p>
                  </a:txBody>
                  <a:tcPr marL="5715" marR="5715" marT="571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2932962193"/>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0" i="0" u="none" strike="noStrike" dirty="0">
                          <a:solidFill>
                            <a:schemeClr val="bg1"/>
                          </a:solidFill>
                          <a:effectLst/>
                          <a:latin typeface="Arial" panose="020B0604020202020204" pitchFamily="34" charset="0"/>
                        </a:rPr>
                        <a:t>Wycombe</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4770</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a:solidFill>
                            <a:schemeClr val="tx1"/>
                          </a:solidFill>
                          <a:effectLst/>
                          <a:latin typeface="Arial" panose="020B0604020202020204" pitchFamily="34" charset="0"/>
                          <a:cs typeface="Arial" panose="020B0604020202020204" pitchFamily="34" charset="0"/>
                        </a:rPr>
                        <a:t>                5,460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+690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+14%</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51840845"/>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0" i="0" u="none" strike="noStrike" dirty="0">
                          <a:solidFill>
                            <a:schemeClr val="bg1"/>
                          </a:solidFill>
                          <a:effectLst/>
                          <a:latin typeface="Arial" panose="020B0604020202020204" pitchFamily="34" charset="0"/>
                        </a:rPr>
                        <a:t>Aylesbury Vale</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2870</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3,780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+910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+32%</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02692279"/>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0" i="0" u="none" strike="noStrike" dirty="0">
                          <a:solidFill>
                            <a:schemeClr val="bg1"/>
                          </a:solidFill>
                          <a:effectLst/>
                          <a:latin typeface="Arial" panose="020B0604020202020204" pitchFamily="34" charset="0"/>
                        </a:rPr>
                        <a:t>South Bucks</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900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1,390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+490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+54%</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29540936"/>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0" i="0" u="none" strike="noStrike" dirty="0">
                          <a:solidFill>
                            <a:schemeClr val="bg1"/>
                          </a:solidFill>
                          <a:effectLst/>
                          <a:latin typeface="Arial" panose="020B0604020202020204" pitchFamily="34" charset="0"/>
                        </a:rPr>
                        <a:t>Chiltern</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a:solidFill>
                            <a:schemeClr val="tx1"/>
                          </a:solidFill>
                          <a:effectLst/>
                          <a:latin typeface="Arial" panose="020B0604020202020204" pitchFamily="34" charset="0"/>
                          <a:cs typeface="Arial" panose="020B0604020202020204" pitchFamily="34" charset="0"/>
                        </a:rPr>
                        <a:t>                1,000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1,310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+310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+31%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87668388"/>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1" i="0" u="none" strike="noStrike" dirty="0">
                          <a:solidFill>
                            <a:schemeClr val="bg1"/>
                          </a:solidFill>
                          <a:effectLst/>
                          <a:latin typeface="Arial" panose="020B0604020202020204" pitchFamily="34" charset="0"/>
                        </a:rPr>
                        <a:t>Buckinghamshire</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ctr"/>
                      <a:r>
                        <a:rPr lang="en-GB" sz="1000" b="0" i="0" u="none" strike="noStrike">
                          <a:solidFill>
                            <a:schemeClr val="tx1"/>
                          </a:solidFill>
                          <a:effectLst/>
                          <a:latin typeface="Arial" panose="020B0604020202020204" pitchFamily="34" charset="0"/>
                          <a:cs typeface="Arial" panose="020B0604020202020204" pitchFamily="34" charset="0"/>
                        </a:rPr>
                        <a:t>13110</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a:solidFill>
                            <a:schemeClr val="tx1"/>
                          </a:solidFill>
                          <a:effectLst/>
                          <a:latin typeface="Arial" panose="020B0604020202020204" pitchFamily="34" charset="0"/>
                          <a:cs typeface="Arial" panose="020B0604020202020204" pitchFamily="34" charset="0"/>
                        </a:rPr>
                        <a:t>             19,710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+6,600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+50%</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428106"/>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1" i="0" u="none" strike="noStrike" dirty="0">
                          <a:solidFill>
                            <a:schemeClr val="bg1"/>
                          </a:solidFill>
                          <a:effectLst/>
                          <a:latin typeface="Arial" panose="020B0604020202020204" pitchFamily="34" charset="0"/>
                        </a:rPr>
                        <a:t>South East England</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a:solidFill>
                            <a:schemeClr val="tx1"/>
                          </a:solidFill>
                          <a:effectLst/>
                          <a:latin typeface="Arial" panose="020B0604020202020204" pitchFamily="34" charset="0"/>
                          <a:cs typeface="Arial" panose="020B0604020202020204" pitchFamily="34" charset="0"/>
                        </a:rPr>
                        <a:t>288280</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390,640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+102,360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+36%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6350" cap="flat" cmpd="sng" algn="ctr">
                      <a:solidFill>
                        <a:srgbClr val="D9D9D9"/>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7481543"/>
                  </a:ext>
                </a:extLst>
              </a:tr>
              <a:tr h="401483">
                <a:tc>
                  <a:txBody>
                    <a:bodyPr/>
                    <a:lstStyle>
                      <a:lvl1pPr marL="0" algn="l" defTabSz="685800" rtl="0" eaLnBrk="1" latinLnBrk="0" hangingPunct="1">
                        <a:defRPr sz="1350" kern="1200">
                          <a:solidFill>
                            <a:schemeClr val="tx1"/>
                          </a:solidFill>
                          <a:latin typeface="Calibri"/>
                        </a:defRPr>
                      </a:lvl1pPr>
                      <a:lvl2pPr marL="342900" algn="l" defTabSz="685800" rtl="0" eaLnBrk="1" latinLnBrk="0" hangingPunct="1">
                        <a:defRPr sz="1350" kern="1200">
                          <a:solidFill>
                            <a:schemeClr val="tx1"/>
                          </a:solidFill>
                          <a:latin typeface="Calibri"/>
                        </a:defRPr>
                      </a:lvl2pPr>
                      <a:lvl3pPr marL="685800" algn="l" defTabSz="685800" rtl="0" eaLnBrk="1" latinLnBrk="0" hangingPunct="1">
                        <a:defRPr sz="1350" kern="1200">
                          <a:solidFill>
                            <a:schemeClr val="tx1"/>
                          </a:solidFill>
                          <a:latin typeface="Calibri"/>
                        </a:defRPr>
                      </a:lvl3pPr>
                      <a:lvl4pPr marL="1028700" algn="l" defTabSz="685800" rtl="0" eaLnBrk="1" latinLnBrk="0" hangingPunct="1">
                        <a:defRPr sz="1350" kern="1200">
                          <a:solidFill>
                            <a:schemeClr val="tx1"/>
                          </a:solidFill>
                          <a:latin typeface="Calibri"/>
                        </a:defRPr>
                      </a:lvl4pPr>
                      <a:lvl5pPr marL="1371600" algn="l" defTabSz="685800" rtl="0" eaLnBrk="1" latinLnBrk="0" hangingPunct="1">
                        <a:defRPr sz="1350" kern="1200">
                          <a:solidFill>
                            <a:schemeClr val="tx1"/>
                          </a:solidFill>
                          <a:latin typeface="Calibri"/>
                        </a:defRPr>
                      </a:lvl5pPr>
                      <a:lvl6pPr marL="1714500" algn="l" defTabSz="685800" rtl="0" eaLnBrk="1" latinLnBrk="0" hangingPunct="1">
                        <a:defRPr sz="1350" kern="1200">
                          <a:solidFill>
                            <a:schemeClr val="tx1"/>
                          </a:solidFill>
                          <a:latin typeface="Calibri"/>
                        </a:defRPr>
                      </a:lvl6pPr>
                      <a:lvl7pPr marL="2057400" algn="l" defTabSz="685800" rtl="0" eaLnBrk="1" latinLnBrk="0" hangingPunct="1">
                        <a:defRPr sz="1350" kern="1200">
                          <a:solidFill>
                            <a:schemeClr val="tx1"/>
                          </a:solidFill>
                          <a:latin typeface="Calibri"/>
                        </a:defRPr>
                      </a:lvl7pPr>
                      <a:lvl8pPr marL="2400300" algn="l" defTabSz="685800" rtl="0" eaLnBrk="1" latinLnBrk="0" hangingPunct="1">
                        <a:defRPr sz="1350" kern="1200">
                          <a:solidFill>
                            <a:schemeClr val="tx1"/>
                          </a:solidFill>
                          <a:latin typeface="Calibri"/>
                        </a:defRPr>
                      </a:lvl8pPr>
                      <a:lvl9pPr marL="2743200" algn="l" defTabSz="685800" rtl="0" eaLnBrk="1" latinLnBrk="0" hangingPunct="1">
                        <a:defRPr sz="1350" kern="1200">
                          <a:solidFill>
                            <a:schemeClr val="tx1"/>
                          </a:solidFill>
                          <a:latin typeface="Calibri"/>
                        </a:defRPr>
                      </a:lvl9pPr>
                    </a:lstStyle>
                    <a:p>
                      <a:pPr algn="l" fontAlgn="b"/>
                      <a:r>
                        <a:rPr lang="en-GB" sz="1000" b="1" i="0" u="none" strike="noStrike" dirty="0">
                          <a:solidFill>
                            <a:schemeClr val="bg1"/>
                          </a:solidFill>
                          <a:effectLst/>
                          <a:latin typeface="Arial" panose="020B0604020202020204" pitchFamily="34" charset="0"/>
                        </a:rPr>
                        <a:t>England</a:t>
                      </a:r>
                    </a:p>
                  </a:txBody>
                  <a:tcPr marL="5715" marR="5715" marT="571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6965"/>
                    </a:solidFill>
                  </a:tcPr>
                </a:tc>
                <a:tc>
                  <a:txBody>
                    <a:bodyPr/>
                    <a:lstStyle/>
                    <a:p>
                      <a:pPr algn="r" fontAlgn="b"/>
                      <a:r>
                        <a:rPr lang="en-GB" sz="1000" b="0" i="0" u="none" strike="noStrike">
                          <a:solidFill>
                            <a:schemeClr val="tx1"/>
                          </a:solidFill>
                          <a:effectLst/>
                          <a:latin typeface="Arial" panose="020B0604020202020204" pitchFamily="34" charset="0"/>
                          <a:cs typeface="Arial" panose="020B0604020202020204" pitchFamily="34" charset="0"/>
                        </a:rPr>
                        <a:t>1426690</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chemeClr val="tx1"/>
                          </a:solidFill>
                          <a:effectLst/>
                          <a:latin typeface="Arial" panose="020B0604020202020204" pitchFamily="34" charset="0"/>
                          <a:cs typeface="Arial" panose="020B0604020202020204" pitchFamily="34" charset="0"/>
                        </a:rPr>
                        <a:t>        1,927,510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 +500,820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GB" sz="1000" b="0" i="0" u="none" strike="noStrike" dirty="0">
                          <a:solidFill>
                            <a:srgbClr val="00B050"/>
                          </a:solidFill>
                          <a:effectLst/>
                          <a:latin typeface="Arial" panose="020B0604020202020204" pitchFamily="34" charset="0"/>
                          <a:cs typeface="Arial" panose="020B0604020202020204" pitchFamily="34" charset="0"/>
                        </a:rPr>
                        <a:t>+35%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D9D9D9"/>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4805068"/>
                  </a:ext>
                </a:extLst>
              </a:tr>
            </a:tbl>
          </a:graphicData>
        </a:graphic>
      </p:graphicFrame>
    </p:spTree>
    <p:extLst>
      <p:ext uri="{BB962C8B-B14F-4D97-AF65-F5344CB8AC3E}">
        <p14:creationId xmlns:p14="http://schemas.microsoft.com/office/powerpoint/2010/main" val="2732100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a:extLst>
              <a:ext uri="{FF2B5EF4-FFF2-40B4-BE49-F238E27FC236}">
                <a16:creationId xmlns:a16="http://schemas.microsoft.com/office/drawing/2014/main" id="{0F06CA2F-E0C7-47CE-A934-93C6952E6FDE}"/>
              </a:ext>
            </a:extLst>
          </p:cNvPr>
          <p:cNvGraphicFramePr>
            <a:graphicFrameLocks/>
          </p:cNvGraphicFramePr>
          <p:nvPr>
            <p:extLst>
              <p:ext uri="{D42A27DB-BD31-4B8C-83A1-F6EECF244321}">
                <p14:modId xmlns:p14="http://schemas.microsoft.com/office/powerpoint/2010/main" val="3513972681"/>
              </p:ext>
            </p:extLst>
          </p:nvPr>
        </p:nvGraphicFramePr>
        <p:xfrm>
          <a:off x="259200" y="1185585"/>
          <a:ext cx="8625600" cy="4790406"/>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a:extLst>
              <a:ext uri="{FF2B5EF4-FFF2-40B4-BE49-F238E27FC236}">
                <a16:creationId xmlns:a16="http://schemas.microsoft.com/office/drawing/2014/main" id="{48EECBBC-DF83-4423-B172-396EF57023A8}"/>
              </a:ext>
            </a:extLst>
          </p:cNvPr>
          <p:cNvSpPr txBox="1">
            <a:spLocks/>
          </p:cNvSpPr>
          <p:nvPr/>
        </p:nvSpPr>
        <p:spPr>
          <a:xfrm>
            <a:off x="457200" y="67248"/>
            <a:ext cx="8229600" cy="11430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4050" kern="1200">
                <a:solidFill>
                  <a:srgbClr val="006965"/>
                </a:solidFill>
                <a:latin typeface="Haettenschweiler" panose="020B0706040902060204" pitchFamily="34" charset="0"/>
                <a:ea typeface="+mj-ea"/>
                <a:cs typeface="+mj-cs"/>
              </a:defRPr>
            </a:lvl1pPr>
          </a:lstStyle>
          <a:p>
            <a:r>
              <a:rPr lang="en-GB" sz="2400" b="1" dirty="0">
                <a:solidFill>
                  <a:schemeClr val="tx1"/>
                </a:solidFill>
                <a:latin typeface="Arial" panose="020B0604020202020204" pitchFamily="34" charset="0"/>
                <a:cs typeface="Arial" panose="020B0604020202020204" pitchFamily="34" charset="0"/>
              </a:rPr>
              <a:t>Top occupational groups by number of job postings – September 2021</a:t>
            </a:r>
          </a:p>
        </p:txBody>
      </p:sp>
      <p:sp>
        <p:nvSpPr>
          <p:cNvPr id="6" name="TextBox 5">
            <a:extLst>
              <a:ext uri="{FF2B5EF4-FFF2-40B4-BE49-F238E27FC236}">
                <a16:creationId xmlns:a16="http://schemas.microsoft.com/office/drawing/2014/main" id="{C43EAFC6-8E28-41FD-A459-9197BD4DA7E3}"/>
              </a:ext>
            </a:extLst>
          </p:cNvPr>
          <p:cNvSpPr txBox="1"/>
          <p:nvPr/>
        </p:nvSpPr>
        <p:spPr>
          <a:xfrm>
            <a:off x="6103397" y="5506109"/>
            <a:ext cx="3453414"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a:ln>
                  <a:noFill/>
                </a:ln>
                <a:effectLst/>
                <a:uLnTx/>
                <a:uFillTx/>
              </a:rPr>
              <a:t>Data for Buckinghamshire </a:t>
            </a:r>
          </a:p>
        </p:txBody>
      </p:sp>
    </p:spTree>
    <p:extLst>
      <p:ext uri="{BB962C8B-B14F-4D97-AF65-F5344CB8AC3E}">
        <p14:creationId xmlns:p14="http://schemas.microsoft.com/office/powerpoint/2010/main" val="1301902589"/>
      </p:ext>
    </p:extLst>
  </p:cSld>
  <p:clrMapOvr>
    <a:masterClrMapping/>
  </p:clrMapOvr>
</p:sld>
</file>

<file path=ppt/theme/theme1.xml><?xml version="1.0" encoding="utf-8"?>
<a:theme xmlns:a="http://schemas.openxmlformats.org/drawingml/2006/main" name="Office Theme">
  <a:themeElements>
    <a:clrScheme name="Bucks Skills Hub">
      <a:dk1>
        <a:sysClr val="windowText" lastClr="000000"/>
      </a:dk1>
      <a:lt1>
        <a:sysClr val="window" lastClr="FFFFFF"/>
      </a:lt1>
      <a:dk2>
        <a:srgbClr val="44546A"/>
      </a:dk2>
      <a:lt2>
        <a:srgbClr val="E7E6E6"/>
      </a:lt2>
      <a:accent1>
        <a:srgbClr val="009FE3"/>
      </a:accent1>
      <a:accent2>
        <a:srgbClr val="772480"/>
      </a:accent2>
      <a:accent3>
        <a:srgbClr val="D02486"/>
      </a:accent3>
      <a:accent4>
        <a:srgbClr val="A2C617"/>
      </a:accent4>
      <a:accent5>
        <a:srgbClr val="EE7203"/>
      </a:accent5>
      <a:accent6>
        <a:srgbClr val="472665"/>
      </a:accent6>
      <a:hlink>
        <a:srgbClr val="009FE3"/>
      </a:hlink>
      <a:folHlink>
        <a:srgbClr val="7724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s Skills hub - Presentation  -  Read-Only" id="{980FC5EC-F361-4588-B2D3-BF3EE5F48AB5}" vid="{705131F8-E0AD-4CF3-A3C0-E3C0E18EEB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2DF59FF74A0754E8342945B8BB21CDB" ma:contentTypeVersion="13" ma:contentTypeDescription="Create a new document." ma:contentTypeScope="" ma:versionID="7758543f6894554aa68f88437f08a7d7">
  <xsd:schema xmlns:xsd="http://www.w3.org/2001/XMLSchema" xmlns:xs="http://www.w3.org/2001/XMLSchema" xmlns:p="http://schemas.microsoft.com/office/2006/metadata/properties" xmlns:ns3="53bb0b2d-d2c1-4cce-8091-a776cdf39de4" xmlns:ns4="26cd0337-c8ef-4b22-880f-eebb30587211" targetNamespace="http://schemas.microsoft.com/office/2006/metadata/properties" ma:root="true" ma:fieldsID="4bb6f0921535069d9c720264cfa8fd78" ns3:_="" ns4:_="">
    <xsd:import namespace="53bb0b2d-d2c1-4cce-8091-a776cdf39de4"/>
    <xsd:import namespace="26cd0337-c8ef-4b22-880f-eebb3058721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bb0b2d-d2c1-4cce-8091-a776cdf39d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cd0337-c8ef-4b22-880f-eebb3058721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45E112-BA1C-460B-B5D6-78E6AB7675FF}">
  <ds:schemaRefs>
    <ds:schemaRef ds:uri="http://schemas.microsoft.com/sharepoint/v3/contenttype/forms"/>
  </ds:schemaRefs>
</ds:datastoreItem>
</file>

<file path=customXml/itemProps2.xml><?xml version="1.0" encoding="utf-8"?>
<ds:datastoreItem xmlns:ds="http://schemas.openxmlformats.org/officeDocument/2006/customXml" ds:itemID="{820979E3-3BC3-4568-9134-039CDB5C133C}">
  <ds:schemaRefs>
    <ds:schemaRef ds:uri="http://schemas.microsoft.com/office/2006/documentManagement/types"/>
    <ds:schemaRef ds:uri="http://schemas.microsoft.com/office/infopath/2007/PartnerControls"/>
    <ds:schemaRef ds:uri="26cd0337-c8ef-4b22-880f-eebb30587211"/>
    <ds:schemaRef ds:uri="http://purl.org/dc/elements/1.1/"/>
    <ds:schemaRef ds:uri="http://schemas.microsoft.com/office/2006/metadata/properties"/>
    <ds:schemaRef ds:uri="http://purl.org/dc/terms/"/>
    <ds:schemaRef ds:uri="http://schemas.openxmlformats.org/package/2006/metadata/core-properties"/>
    <ds:schemaRef ds:uri="53bb0b2d-d2c1-4cce-8091-a776cdf39de4"/>
    <ds:schemaRef ds:uri="http://www.w3.org/XML/1998/namespace"/>
    <ds:schemaRef ds:uri="http://purl.org/dc/dcmitype/"/>
  </ds:schemaRefs>
</ds:datastoreItem>
</file>

<file path=customXml/itemProps3.xml><?xml version="1.0" encoding="utf-8"?>
<ds:datastoreItem xmlns:ds="http://schemas.openxmlformats.org/officeDocument/2006/customXml" ds:itemID="{F7C20A1F-FC73-4F2C-8BA9-958B820094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bb0b2d-d2c1-4cce-8091-a776cdf39de4"/>
    <ds:schemaRef ds:uri="26cd0337-c8ef-4b22-880f-eebb305872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2550</TotalTime>
  <Words>1658</Words>
  <Application>Microsoft Office PowerPoint</Application>
  <PresentationFormat>On-screen Show (4:3)</PresentationFormat>
  <Paragraphs>216</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Black</vt:lpstr>
      <vt:lpstr>Calibri</vt:lpstr>
      <vt:lpstr>Calibri Light</vt:lpstr>
      <vt:lpstr>Haettenschweiler</vt:lpstr>
      <vt:lpstr>Office Theme</vt:lpstr>
      <vt:lpstr>PowerPoint Presentation</vt:lpstr>
      <vt:lpstr>PowerPoint Presentation</vt:lpstr>
      <vt:lpstr>PowerPoint Presentation</vt:lpstr>
      <vt:lpstr>Headlines – September 2021</vt:lpstr>
      <vt:lpstr>PowerPoint Presentation</vt:lpstr>
      <vt:lpstr>PowerPoint Presentation</vt:lpstr>
      <vt:lpstr>PowerPoint Presentation</vt:lpstr>
      <vt:lpstr>PowerPoint Presentation</vt:lpstr>
      <vt:lpstr>PowerPoint Presentation</vt:lpstr>
      <vt:lpstr>Job creation: occupations with more job postings in Bucks in Q3 2021 than Q3 2020</vt:lpstr>
      <vt:lpstr>Reduced demand: occupations with fewer job postings in Bucks in Q3 2021 than Q3 2020</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 Thompson</dc:creator>
  <cp:lastModifiedBy>James Moorhouse</cp:lastModifiedBy>
  <cp:revision>35</cp:revision>
  <dcterms:created xsi:type="dcterms:W3CDTF">2020-01-06T14:48:21Z</dcterms:created>
  <dcterms:modified xsi:type="dcterms:W3CDTF">2021-10-12T14:45:16Z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0x010100B2DF59FF74A0754E8342945B8BB21CDB</vt:lpwstr>
  </property>
  <property fmtid="{D5CDD505-2E9C-101B-9397-08002B2CF9AE}" pid="3" name="_dlc_DocIdItemGuid">
    <vt:lpwstr>b86bdf1d-73e6-4c3a-96b7-340f9edb2e2c</vt:lpwstr>
  </property>
</Properties>
</file>