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50C504-F7E3-4046-B568-BBFA454368E7}" v="15" dt="2021-09-14T09:15:03.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9350C504-F7E3-4046-B568-BBFA454368E7}"/>
    <pc:docChg chg="undo redo custSel modSld">
      <pc:chgData name="James Moorhouse" userId="52c77cd9-d034-4c34-a84a-9452b75c1451" providerId="ADAL" clId="{9350C504-F7E3-4046-B568-BBFA454368E7}" dt="2021-09-14T13:59:08.294" v="834" actId="20577"/>
      <pc:docMkLst>
        <pc:docMk/>
      </pc:docMkLst>
      <pc:sldChg chg="modSp mod">
        <pc:chgData name="James Moorhouse" userId="52c77cd9-d034-4c34-a84a-9452b75c1451" providerId="ADAL" clId="{9350C504-F7E3-4046-B568-BBFA454368E7}" dt="2021-09-14T08:21:24.905" v="8" actId="20577"/>
        <pc:sldMkLst>
          <pc:docMk/>
          <pc:sldMk cId="3292760506" sldId="258"/>
        </pc:sldMkLst>
        <pc:spChg chg="mod">
          <ac:chgData name="James Moorhouse" userId="52c77cd9-d034-4c34-a84a-9452b75c1451" providerId="ADAL" clId="{9350C504-F7E3-4046-B568-BBFA454368E7}" dt="2021-09-14T08:21:24.905" v="8" actId="20577"/>
          <ac:spMkLst>
            <pc:docMk/>
            <pc:sldMk cId="3292760506" sldId="258"/>
            <ac:spMk id="3" creationId="{1ECA0154-73B3-4040-AD12-805B061C8D38}"/>
          </ac:spMkLst>
        </pc:spChg>
      </pc:sldChg>
      <pc:sldChg chg="modSp mod">
        <pc:chgData name="James Moorhouse" userId="52c77cd9-d034-4c34-a84a-9452b75c1451" providerId="ADAL" clId="{9350C504-F7E3-4046-B568-BBFA454368E7}" dt="2021-09-14T08:27:32.175" v="23"/>
        <pc:sldMkLst>
          <pc:docMk/>
          <pc:sldMk cId="3342506824" sldId="260"/>
        </pc:sldMkLst>
        <pc:graphicFrameChg chg="mod">
          <ac:chgData name="James Moorhouse" userId="52c77cd9-d034-4c34-a84a-9452b75c1451" providerId="ADAL" clId="{9350C504-F7E3-4046-B568-BBFA454368E7}" dt="2021-09-14T08:27:32.175" v="23"/>
          <ac:graphicFrameMkLst>
            <pc:docMk/>
            <pc:sldMk cId="3342506824" sldId="260"/>
            <ac:graphicFrameMk id="5" creationId="{FC717C15-695D-40CC-95BC-CF818428A2A0}"/>
          </ac:graphicFrameMkLst>
        </pc:graphicFrameChg>
      </pc:sldChg>
      <pc:sldChg chg="mod">
        <pc:chgData name="James Moorhouse" userId="52c77cd9-d034-4c34-a84a-9452b75c1451" providerId="ADAL" clId="{9350C504-F7E3-4046-B568-BBFA454368E7}" dt="2021-09-14T08:28:16.284" v="26" actId="27918"/>
        <pc:sldMkLst>
          <pc:docMk/>
          <pc:sldMk cId="2594648962" sldId="262"/>
        </pc:sldMkLst>
      </pc:sldChg>
      <pc:sldChg chg="modSp mod">
        <pc:chgData name="James Moorhouse" userId="52c77cd9-d034-4c34-a84a-9452b75c1451" providerId="ADAL" clId="{9350C504-F7E3-4046-B568-BBFA454368E7}" dt="2021-09-14T08:36:55.702" v="226" actId="20577"/>
        <pc:sldMkLst>
          <pc:docMk/>
          <pc:sldMk cId="2732100313" sldId="263"/>
        </pc:sldMkLst>
        <pc:spChg chg="mod">
          <ac:chgData name="James Moorhouse" userId="52c77cd9-d034-4c34-a84a-9452b75c1451" providerId="ADAL" clId="{9350C504-F7E3-4046-B568-BBFA454368E7}" dt="2021-09-14T08:29:08.922" v="61" actId="20577"/>
          <ac:spMkLst>
            <pc:docMk/>
            <pc:sldMk cId="2732100313" sldId="263"/>
            <ac:spMk id="5" creationId="{0BD062B5-6217-4282-8BDB-7C116D9BC2CB}"/>
          </ac:spMkLst>
        </pc:spChg>
        <pc:graphicFrameChg chg="modGraphic">
          <ac:chgData name="James Moorhouse" userId="52c77cd9-d034-4c34-a84a-9452b75c1451" providerId="ADAL" clId="{9350C504-F7E3-4046-B568-BBFA454368E7}" dt="2021-09-14T08:36:55.702" v="226" actId="20577"/>
          <ac:graphicFrameMkLst>
            <pc:docMk/>
            <pc:sldMk cId="2732100313" sldId="263"/>
            <ac:graphicFrameMk id="6" creationId="{9E35A20E-4D0F-4EBD-903B-A65E3397A827}"/>
          </ac:graphicFrameMkLst>
        </pc:graphicFrameChg>
      </pc:sldChg>
      <pc:sldChg chg="addSp delSp modSp mod">
        <pc:chgData name="James Moorhouse" userId="52c77cd9-d034-4c34-a84a-9452b75c1451" providerId="ADAL" clId="{9350C504-F7E3-4046-B568-BBFA454368E7}" dt="2021-09-14T08:55:25.381" v="240" actId="20577"/>
        <pc:sldMkLst>
          <pc:docMk/>
          <pc:sldMk cId="1301902589" sldId="265"/>
        </pc:sldMkLst>
        <pc:spChg chg="mod">
          <ac:chgData name="James Moorhouse" userId="52c77cd9-d034-4c34-a84a-9452b75c1451" providerId="ADAL" clId="{9350C504-F7E3-4046-B568-BBFA454368E7}" dt="2021-09-14T08:55:25.381" v="240" actId="20577"/>
          <ac:spMkLst>
            <pc:docMk/>
            <pc:sldMk cId="1301902589" sldId="265"/>
            <ac:spMk id="4" creationId="{48EECBBC-DF83-4423-B172-396EF57023A8}"/>
          </ac:spMkLst>
        </pc:spChg>
        <pc:graphicFrameChg chg="add mod">
          <ac:chgData name="James Moorhouse" userId="52c77cd9-d034-4c34-a84a-9452b75c1451" providerId="ADAL" clId="{9350C504-F7E3-4046-B568-BBFA454368E7}" dt="2021-09-14T08:55:22.066" v="234" actId="1076"/>
          <ac:graphicFrameMkLst>
            <pc:docMk/>
            <pc:sldMk cId="1301902589" sldId="265"/>
            <ac:graphicFrameMk id="5" creationId="{2DAC332F-5D0F-4A0B-82E8-096F8E1CF88E}"/>
          </ac:graphicFrameMkLst>
        </pc:graphicFrameChg>
        <pc:graphicFrameChg chg="add del">
          <ac:chgData name="James Moorhouse" userId="52c77cd9-d034-4c34-a84a-9452b75c1451" providerId="ADAL" clId="{9350C504-F7E3-4046-B568-BBFA454368E7}" dt="2021-09-14T08:55:15.358" v="232" actId="478"/>
          <ac:graphicFrameMkLst>
            <pc:docMk/>
            <pc:sldMk cId="1301902589" sldId="265"/>
            <ac:graphicFrameMk id="7" creationId="{85A6B618-9C16-4DEE-9C19-10E04F9D29B9}"/>
          </ac:graphicFrameMkLst>
        </pc:graphicFrameChg>
      </pc:sldChg>
      <pc:sldChg chg="modSp mod">
        <pc:chgData name="James Moorhouse" userId="52c77cd9-d034-4c34-a84a-9452b75c1451" providerId="ADAL" clId="{9350C504-F7E3-4046-B568-BBFA454368E7}" dt="2021-09-14T08:58:34.353" v="309" actId="207"/>
        <pc:sldMkLst>
          <pc:docMk/>
          <pc:sldMk cId="397105894" sldId="268"/>
        </pc:sldMkLst>
        <pc:spChg chg="mod">
          <ac:chgData name="James Moorhouse" userId="52c77cd9-d034-4c34-a84a-9452b75c1451" providerId="ADAL" clId="{9350C504-F7E3-4046-B568-BBFA454368E7}" dt="2021-09-14T08:56:46.022" v="246" actId="20577"/>
          <ac:spMkLst>
            <pc:docMk/>
            <pc:sldMk cId="397105894" sldId="268"/>
            <ac:spMk id="5" creationId="{CDA4A902-7C12-4CDB-9DF6-3EDACDC154CA}"/>
          </ac:spMkLst>
        </pc:spChg>
        <pc:graphicFrameChg chg="mod modGraphic">
          <ac:chgData name="James Moorhouse" userId="52c77cd9-d034-4c34-a84a-9452b75c1451" providerId="ADAL" clId="{9350C504-F7E3-4046-B568-BBFA454368E7}" dt="2021-09-14T08:58:34.353" v="309" actId="207"/>
          <ac:graphicFrameMkLst>
            <pc:docMk/>
            <pc:sldMk cId="397105894" sldId="268"/>
            <ac:graphicFrameMk id="6" creationId="{B8CD877D-74F0-48FB-886B-3484767E26E1}"/>
          </ac:graphicFrameMkLst>
        </pc:graphicFrameChg>
      </pc:sldChg>
      <pc:sldChg chg="addSp delSp modSp mod">
        <pc:chgData name="James Moorhouse" userId="52c77cd9-d034-4c34-a84a-9452b75c1451" providerId="ADAL" clId="{9350C504-F7E3-4046-B568-BBFA454368E7}" dt="2021-09-14T09:15:14.808" v="336" actId="167"/>
        <pc:sldMkLst>
          <pc:docMk/>
          <pc:sldMk cId="1681368727" sldId="269"/>
        </pc:sldMkLst>
        <pc:spChg chg="mod">
          <ac:chgData name="James Moorhouse" userId="52c77cd9-d034-4c34-a84a-9452b75c1451" providerId="ADAL" clId="{9350C504-F7E3-4046-B568-BBFA454368E7}" dt="2021-09-14T08:59:04.258" v="329" actId="20577"/>
          <ac:spMkLst>
            <pc:docMk/>
            <pc:sldMk cId="1681368727" sldId="269"/>
            <ac:spMk id="4" creationId="{F527C5AA-E8D2-4825-A983-DA32EC8C5C1A}"/>
          </ac:spMkLst>
        </pc:spChg>
        <pc:graphicFrameChg chg="add mod ord">
          <ac:chgData name="James Moorhouse" userId="52c77cd9-d034-4c34-a84a-9452b75c1451" providerId="ADAL" clId="{9350C504-F7E3-4046-B568-BBFA454368E7}" dt="2021-09-14T09:15:14.808" v="336" actId="167"/>
          <ac:graphicFrameMkLst>
            <pc:docMk/>
            <pc:sldMk cId="1681368727" sldId="269"/>
            <ac:graphicFrameMk id="6" creationId="{7A10D417-1594-48CD-BE30-0E6D31BF0AF2}"/>
          </ac:graphicFrameMkLst>
        </pc:graphicFrameChg>
        <pc:graphicFrameChg chg="del">
          <ac:chgData name="James Moorhouse" userId="52c77cd9-d034-4c34-a84a-9452b75c1451" providerId="ADAL" clId="{9350C504-F7E3-4046-B568-BBFA454368E7}" dt="2021-09-14T09:15:01.305" v="333" actId="478"/>
          <ac:graphicFrameMkLst>
            <pc:docMk/>
            <pc:sldMk cId="1681368727" sldId="269"/>
            <ac:graphicFrameMk id="7" creationId="{66506A17-BACF-4FCB-9798-4A231CBCCEBF}"/>
          </ac:graphicFrameMkLst>
        </pc:graphicFrameChg>
      </pc:sldChg>
      <pc:sldChg chg="modSp mod">
        <pc:chgData name="James Moorhouse" userId="52c77cd9-d034-4c34-a84a-9452b75c1451" providerId="ADAL" clId="{9350C504-F7E3-4046-B568-BBFA454368E7}" dt="2021-09-14T13:59:08.294" v="834" actId="20577"/>
        <pc:sldMkLst>
          <pc:docMk/>
          <pc:sldMk cId="2728305313" sldId="274"/>
        </pc:sldMkLst>
        <pc:spChg chg="mod">
          <ac:chgData name="James Moorhouse" userId="52c77cd9-d034-4c34-a84a-9452b75c1451" providerId="ADAL" clId="{9350C504-F7E3-4046-B568-BBFA454368E7}" dt="2021-09-14T08:21:30.750" v="14" actId="20577"/>
          <ac:spMkLst>
            <pc:docMk/>
            <pc:sldMk cId="2728305313" sldId="274"/>
            <ac:spMk id="2" creationId="{7B368852-ADF6-4355-9FB7-7FD55456F204}"/>
          </ac:spMkLst>
        </pc:spChg>
        <pc:spChg chg="mod">
          <ac:chgData name="James Moorhouse" userId="52c77cd9-d034-4c34-a84a-9452b75c1451" providerId="ADAL" clId="{9350C504-F7E3-4046-B568-BBFA454368E7}" dt="2021-09-14T13:59:08.294" v="834" actId="20577"/>
          <ac:spMkLst>
            <pc:docMk/>
            <pc:sldMk cId="2728305313" sldId="274"/>
            <ac:spMk id="3" creationId="{D2EB29BC-51CA-4277-950D-9B24D9C2E0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1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mesMoorhouse\Downloads\Employers%20(9).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Sheet1!$B$3:$B$22</c:f>
              <c:strCache>
                <c:ptCount val="20"/>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strCache>
            </c:strRef>
          </c:cat>
          <c:val>
            <c:numRef>
              <c:f>Sheet1!$D$3:$D$22</c:f>
              <c:numCache>
                <c:formatCode>_-* #,##0_-;\-* #,##0_-;_-* "-"??_-;_-@_-</c:formatCode>
                <c:ptCount val="20"/>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pt idx="18">
                  <c:v>6189</c:v>
                </c:pt>
                <c:pt idx="19">
                  <c:v>7457</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Sheet1!$B$3:$B$22</c:f>
              <c:strCache>
                <c:ptCount val="20"/>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pt idx="19">
                  <c:v>August 2021</c:v>
                </c:pt>
              </c:strCache>
            </c:strRef>
          </c:cat>
          <c:val>
            <c:numRef>
              <c:f>Sheet1!$C$3:$C$22</c:f>
              <c:numCache>
                <c:formatCode>_-* #,##0_-;\-* #,##0_-;_-* "-"??_-;_-@_-</c:formatCode>
                <c:ptCount val="20"/>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pt idx="18">
                  <c:v>565190</c:v>
                </c:pt>
                <c:pt idx="19">
                  <c:v>710769</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3791119860017497"/>
          <c:y val="3.4952119582064636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pt idx="7">
                  <c:v>7457</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Report3_Data!$B$2:$B$26</c:f>
              <c:strCache>
                <c:ptCount val="25"/>
                <c:pt idx="0">
                  <c:v>Sales related occupations n.e.c.</c:v>
                </c:pt>
                <c:pt idx="1">
                  <c:v>Other administrative occupations n.e.c.</c:v>
                </c:pt>
                <c:pt idx="2">
                  <c:v>Customer service occupations n.e.c.</c:v>
                </c:pt>
                <c:pt idx="3">
                  <c:v>Care workers and home carers</c:v>
                </c:pt>
                <c:pt idx="4">
                  <c:v>Nurses</c:v>
                </c:pt>
                <c:pt idx="5">
                  <c:v>Managers and proprietors in other services n.e.c.</c:v>
                </c:pt>
                <c:pt idx="6">
                  <c:v>Marketing and sales directors</c:v>
                </c:pt>
                <c:pt idx="7">
                  <c:v>Programmers and software development professionals</c:v>
                </c:pt>
                <c:pt idx="8">
                  <c:v>Human resources and industrial relations officers</c:v>
                </c:pt>
                <c:pt idx="9">
                  <c:v>Book-keepers, payroll managers and wages clerks</c:v>
                </c:pt>
                <c:pt idx="10">
                  <c:v>Elementary storage occupations</c:v>
                </c:pt>
                <c:pt idx="11">
                  <c:v>Chartered and certified accountants</c:v>
                </c:pt>
                <c:pt idx="12">
                  <c:v>Marketing associate professionals</c:v>
                </c:pt>
                <c:pt idx="13">
                  <c:v>Solicitors</c:v>
                </c:pt>
                <c:pt idx="14">
                  <c:v>Finance and investment analysts and advisers</c:v>
                </c:pt>
                <c:pt idx="15">
                  <c:v>Management consultants and business analysts</c:v>
                </c:pt>
                <c:pt idx="16">
                  <c:v>IT user support technicians</c:v>
                </c:pt>
                <c:pt idx="17">
                  <c:v>Engineering technicians</c:v>
                </c:pt>
                <c:pt idx="18">
                  <c:v>Kitchen and catering assistants</c:v>
                </c:pt>
                <c:pt idx="19">
                  <c:v>Science, engineering and production technicians n.e.c.</c:v>
                </c:pt>
                <c:pt idx="20">
                  <c:v>Chefs</c:v>
                </c:pt>
                <c:pt idx="21">
                  <c:v>IT business analysts, architects and systems designers</c:v>
                </c:pt>
                <c:pt idx="22">
                  <c:v>Sales and retail assistants</c:v>
                </c:pt>
                <c:pt idx="23">
                  <c:v>IT operations technicians</c:v>
                </c:pt>
                <c:pt idx="24">
                  <c:v>Teaching and other educational professionals n.e.c.</c:v>
                </c:pt>
              </c:strCache>
            </c:strRef>
          </c:cat>
          <c:val>
            <c:numRef>
              <c:f>Report3_Data!$C$2:$C$26</c:f>
              <c:numCache>
                <c:formatCode>#,##0</c:formatCode>
                <c:ptCount val="25"/>
                <c:pt idx="0">
                  <c:v>308</c:v>
                </c:pt>
                <c:pt idx="1">
                  <c:v>274</c:v>
                </c:pt>
                <c:pt idx="2">
                  <c:v>218</c:v>
                </c:pt>
                <c:pt idx="3">
                  <c:v>195</c:v>
                </c:pt>
                <c:pt idx="4">
                  <c:v>194</c:v>
                </c:pt>
                <c:pt idx="5">
                  <c:v>177</c:v>
                </c:pt>
                <c:pt idx="6">
                  <c:v>161</c:v>
                </c:pt>
                <c:pt idx="7">
                  <c:v>160</c:v>
                </c:pt>
                <c:pt idx="8">
                  <c:v>157</c:v>
                </c:pt>
                <c:pt idx="9">
                  <c:v>155</c:v>
                </c:pt>
                <c:pt idx="10">
                  <c:v>141</c:v>
                </c:pt>
                <c:pt idx="11">
                  <c:v>126</c:v>
                </c:pt>
                <c:pt idx="12">
                  <c:v>124</c:v>
                </c:pt>
                <c:pt idx="13">
                  <c:v>101</c:v>
                </c:pt>
                <c:pt idx="14">
                  <c:v>96</c:v>
                </c:pt>
                <c:pt idx="15">
                  <c:v>95</c:v>
                </c:pt>
                <c:pt idx="16">
                  <c:v>95</c:v>
                </c:pt>
                <c:pt idx="17">
                  <c:v>92</c:v>
                </c:pt>
                <c:pt idx="18">
                  <c:v>89</c:v>
                </c:pt>
                <c:pt idx="19">
                  <c:v>88</c:v>
                </c:pt>
                <c:pt idx="20">
                  <c:v>85</c:v>
                </c:pt>
                <c:pt idx="21">
                  <c:v>82</c:v>
                </c:pt>
                <c:pt idx="22">
                  <c:v>74</c:v>
                </c:pt>
                <c:pt idx="23">
                  <c:v>71</c:v>
                </c:pt>
                <c:pt idx="24">
                  <c:v>68</c:v>
                </c:pt>
              </c:numCache>
            </c:numRef>
          </c:val>
          <c:extLst>
            <c:ext xmlns:c16="http://schemas.microsoft.com/office/drawing/2014/chart" uri="{C3380CC4-5D6E-409C-BE32-E72D297353CC}">
              <c16:uniqueId val="{00000000-992A-483C-875E-69AE589ABB10}"/>
            </c:ext>
          </c:extLst>
        </c:ser>
        <c:dLbls>
          <c:showLegendKey val="0"/>
          <c:showVal val="0"/>
          <c:showCatName val="0"/>
          <c:showSerName val="0"/>
          <c:showPercent val="0"/>
          <c:showBubbleSize val="0"/>
        </c:dLbls>
        <c:gapWidth val="182"/>
        <c:axId val="380408888"/>
        <c:axId val="380409216"/>
      </c:barChart>
      <c:catAx>
        <c:axId val="380408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80409216"/>
        <c:crosses val="autoZero"/>
        <c:auto val="1"/>
        <c:lblAlgn val="ctr"/>
        <c:lblOffset val="100"/>
        <c:noMultiLvlLbl val="0"/>
      </c:catAx>
      <c:valAx>
        <c:axId val="3804092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4088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Sheet2!$P$5:$P$29</c:f>
              <c:strCache>
                <c:ptCount val="25"/>
                <c:pt idx="0">
                  <c:v>Office / Administrative Assistant</c:v>
                </c:pt>
                <c:pt idx="1">
                  <c:v>Customer Service Representative</c:v>
                </c:pt>
                <c:pt idx="2">
                  <c:v>Project Manager</c:v>
                </c:pt>
                <c:pt idx="3">
                  <c:v>Software Developer / Engineer</c:v>
                </c:pt>
                <c:pt idx="4">
                  <c:v>Account Manager / Representative</c:v>
                </c:pt>
                <c:pt idx="5">
                  <c:v>Labourer / Material Handler</c:v>
                </c:pt>
                <c:pt idx="6">
                  <c:v>Teaching Assistant</c:v>
                </c:pt>
                <c:pt idx="7">
                  <c:v>Chef</c:v>
                </c:pt>
                <c:pt idx="8">
                  <c:v>Computer Support Specialist</c:v>
                </c:pt>
                <c:pt idx="9">
                  <c:v>Accountant</c:v>
                </c:pt>
                <c:pt idx="10">
                  <c:v>Sales Assistant</c:v>
                </c:pt>
                <c:pt idx="11">
                  <c:v>Civil Engineer</c:v>
                </c:pt>
                <c:pt idx="12">
                  <c:v>Bookkeeper / Accounting Clerk</c:v>
                </c:pt>
                <c:pt idx="13">
                  <c:v>Marketing Manager</c:v>
                </c:pt>
                <c:pt idx="14">
                  <c:v>Recruiter</c:v>
                </c:pt>
                <c:pt idx="15">
                  <c:v>Lawyer</c:v>
                </c:pt>
                <c:pt idx="16">
                  <c:v>HGV / LGV Class 2 Driver</c:v>
                </c:pt>
                <c:pt idx="17">
                  <c:v>Sales Manager</c:v>
                </c:pt>
                <c:pt idx="18">
                  <c:v>Receptionist</c:v>
                </c:pt>
                <c:pt idx="19">
                  <c:v>Delivery Driver</c:v>
                </c:pt>
                <c:pt idx="20">
                  <c:v>Sales Representative</c:v>
                </c:pt>
                <c:pt idx="21">
                  <c:v>Primary School Teacher</c:v>
                </c:pt>
                <c:pt idx="22">
                  <c:v>Utilities Technician</c:v>
                </c:pt>
                <c:pt idx="23">
                  <c:v>Automotive Service Technician / Mechanic</c:v>
                </c:pt>
                <c:pt idx="24">
                  <c:v>Production Worker</c:v>
                </c:pt>
              </c:strCache>
            </c:strRef>
          </c:cat>
          <c:val>
            <c:numRef>
              <c:f>Sheet2!$Q$5:$Q$29</c:f>
              <c:numCache>
                <c:formatCode>#,##0</c:formatCode>
                <c:ptCount val="25"/>
                <c:pt idx="0">
                  <c:v>398</c:v>
                </c:pt>
                <c:pt idx="1">
                  <c:v>397</c:v>
                </c:pt>
                <c:pt idx="2">
                  <c:v>272</c:v>
                </c:pt>
                <c:pt idx="3">
                  <c:v>264</c:v>
                </c:pt>
                <c:pt idx="4">
                  <c:v>257</c:v>
                </c:pt>
                <c:pt idx="5">
                  <c:v>197</c:v>
                </c:pt>
                <c:pt idx="6">
                  <c:v>182</c:v>
                </c:pt>
                <c:pt idx="7">
                  <c:v>172</c:v>
                </c:pt>
                <c:pt idx="8">
                  <c:v>152</c:v>
                </c:pt>
                <c:pt idx="9">
                  <c:v>149</c:v>
                </c:pt>
                <c:pt idx="10">
                  <c:v>143</c:v>
                </c:pt>
                <c:pt idx="11">
                  <c:v>141</c:v>
                </c:pt>
                <c:pt idx="12">
                  <c:v>132</c:v>
                </c:pt>
                <c:pt idx="13">
                  <c:v>121</c:v>
                </c:pt>
                <c:pt idx="14">
                  <c:v>119</c:v>
                </c:pt>
                <c:pt idx="15">
                  <c:v>118</c:v>
                </c:pt>
                <c:pt idx="16">
                  <c:v>118</c:v>
                </c:pt>
                <c:pt idx="17">
                  <c:v>115</c:v>
                </c:pt>
                <c:pt idx="18">
                  <c:v>113</c:v>
                </c:pt>
                <c:pt idx="19">
                  <c:v>110</c:v>
                </c:pt>
                <c:pt idx="20">
                  <c:v>108</c:v>
                </c:pt>
                <c:pt idx="21">
                  <c:v>104</c:v>
                </c:pt>
                <c:pt idx="22">
                  <c:v>104</c:v>
                </c:pt>
                <c:pt idx="23">
                  <c:v>103</c:v>
                </c:pt>
                <c:pt idx="24">
                  <c:v>100</c:v>
                </c:pt>
              </c:numCache>
            </c:numRef>
          </c:val>
          <c:extLst>
            <c:ext xmlns:c16="http://schemas.microsoft.com/office/drawing/2014/chart" uri="{C3380CC4-5D6E-409C-BE32-E72D297353CC}">
              <c16:uniqueId val="{00000000-01E1-4853-853D-1078F251E9E4}"/>
            </c:ext>
          </c:extLst>
        </c:ser>
        <c:dLbls>
          <c:showLegendKey val="0"/>
          <c:showVal val="0"/>
          <c:showCatName val="0"/>
          <c:showSerName val="0"/>
          <c:showPercent val="0"/>
          <c:showBubbleSize val="0"/>
        </c:dLbls>
        <c:gapWidth val="182"/>
        <c:axId val="628112696"/>
        <c:axId val="628114664"/>
      </c:barChart>
      <c:catAx>
        <c:axId val="628112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114664"/>
        <c:crosses val="autoZero"/>
        <c:auto val="1"/>
        <c:lblAlgn val="ctr"/>
        <c:lblOffset val="100"/>
        <c:noMultiLvlLbl val="0"/>
      </c:catAx>
      <c:valAx>
        <c:axId val="6281146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8112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Sheet2!$P$44:$P$53</c:f>
              <c:strCache>
                <c:ptCount val="10"/>
                <c:pt idx="0">
                  <c:v>Care assistant</c:v>
                </c:pt>
                <c:pt idx="1">
                  <c:v>Caregiver / Personal Care Aide</c:v>
                </c:pt>
                <c:pt idx="2">
                  <c:v>Nursing Home / Home Health Administrator</c:v>
                </c:pt>
                <c:pt idx="3">
                  <c:v>Nursing Assistant / Healthcare Assistant</c:v>
                </c:pt>
                <c:pt idx="4">
                  <c:v>Product Manager</c:v>
                </c:pt>
                <c:pt idx="5">
                  <c:v>Healthcare Manager</c:v>
                </c:pt>
                <c:pt idx="6">
                  <c:v>Computer Programmer</c:v>
                </c:pt>
                <c:pt idx="7">
                  <c:v>Vocational Education Trainer / Tutor</c:v>
                </c:pt>
                <c:pt idx="8">
                  <c:v>Secondary School Teacher</c:v>
                </c:pt>
                <c:pt idx="9">
                  <c:v>Health Visitor</c:v>
                </c:pt>
              </c:strCache>
            </c:strRef>
          </c:cat>
          <c:val>
            <c:numRef>
              <c:f>Sheet2!$Q$44:$Q$53</c:f>
              <c:numCache>
                <c:formatCode>#,##0</c:formatCode>
                <c:ptCount val="10"/>
                <c:pt idx="0">
                  <c:v>-78</c:v>
                </c:pt>
                <c:pt idx="1">
                  <c:v>-42</c:v>
                </c:pt>
                <c:pt idx="2">
                  <c:v>-26</c:v>
                </c:pt>
                <c:pt idx="3">
                  <c:v>-16</c:v>
                </c:pt>
                <c:pt idx="4">
                  <c:v>-3</c:v>
                </c:pt>
                <c:pt idx="5">
                  <c:v>-2</c:v>
                </c:pt>
                <c:pt idx="6">
                  <c:v>-2</c:v>
                </c:pt>
                <c:pt idx="7">
                  <c:v>-2</c:v>
                </c:pt>
                <c:pt idx="8">
                  <c:v>-1</c:v>
                </c:pt>
                <c:pt idx="9">
                  <c:v>-1</c:v>
                </c:pt>
              </c:numCache>
            </c:numRef>
          </c:val>
          <c:extLst>
            <c:ext xmlns:c16="http://schemas.microsoft.com/office/drawing/2014/chart" uri="{C3380CC4-5D6E-409C-BE32-E72D297353CC}">
              <c16:uniqueId val="{00000000-92AA-41B8-92FA-90749C03BBB8}"/>
            </c:ext>
          </c:extLst>
        </c:ser>
        <c:dLbls>
          <c:showLegendKey val="0"/>
          <c:showVal val="0"/>
          <c:showCatName val="0"/>
          <c:showSerName val="0"/>
          <c:showPercent val="0"/>
          <c:showBubbleSize val="0"/>
        </c:dLbls>
        <c:gapWidth val="182"/>
        <c:axId val="644383952"/>
        <c:axId val="644385592"/>
      </c:barChart>
      <c:catAx>
        <c:axId val="64438395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385592"/>
        <c:crosses val="autoZero"/>
        <c:auto val="1"/>
        <c:lblAlgn val="ctr"/>
        <c:lblOffset val="100"/>
        <c:noMultiLvlLbl val="0"/>
      </c:catAx>
      <c:valAx>
        <c:axId val="64438559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4438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Data!$A$2:$A$21</c:f>
              <c:strCache>
                <c:ptCount val="20"/>
                <c:pt idx="0">
                  <c:v>Buckinghamshire Council</c:v>
                </c:pt>
                <c:pt idx="1">
                  <c:v>National Health Service</c:v>
                </c:pt>
                <c:pt idx="2">
                  <c:v>Danaher Corporation</c:v>
                </c:pt>
                <c:pt idx="3">
                  <c:v>Buckinghamshire Healthcare Trust</c:v>
                </c:pt>
                <c:pt idx="4">
                  <c:v>Johnson &amp; Johnson</c:v>
                </c:pt>
                <c:pt idx="5">
                  <c:v>Biffa</c:v>
                </c:pt>
                <c:pt idx="6">
                  <c:v>Softcat Plc</c:v>
                </c:pt>
                <c:pt idx="7">
                  <c:v>The Fremantle Trust</c:v>
                </c:pt>
                <c:pt idx="8">
                  <c:v>Buckinghamshire New University</c:v>
                </c:pt>
                <c:pt idx="9">
                  <c:v>The Perfume Shop</c:v>
                </c:pt>
                <c:pt idx="10">
                  <c:v>Amazon.Com</c:v>
                </c:pt>
                <c:pt idx="11">
                  <c:v>Barchester Healthcare</c:v>
                </c:pt>
                <c:pt idx="12">
                  <c:v>Carmichael UK</c:v>
                </c:pt>
                <c:pt idx="13">
                  <c:v>Paradigm Housing Group</c:v>
                </c:pt>
                <c:pt idx="14">
                  <c:v>Boston Consulting Group</c:v>
                </c:pt>
                <c:pt idx="15">
                  <c:v>Ambient Support</c:v>
                </c:pt>
                <c:pt idx="16">
                  <c:v>Jobmedic Co UK</c:v>
                </c:pt>
                <c:pt idx="17">
                  <c:v>F.I.S Limited</c:v>
                </c:pt>
                <c:pt idx="18">
                  <c:v>Nuffield Health</c:v>
                </c:pt>
                <c:pt idx="19">
                  <c:v>Hireful</c:v>
                </c:pt>
              </c:strCache>
            </c:strRef>
          </c:cat>
          <c:val>
            <c:numRef>
              <c:f>Data!$B$2:$B$21</c:f>
              <c:numCache>
                <c:formatCode>#,##0</c:formatCode>
                <c:ptCount val="20"/>
                <c:pt idx="0">
                  <c:v>691</c:v>
                </c:pt>
                <c:pt idx="1">
                  <c:v>632</c:v>
                </c:pt>
                <c:pt idx="2">
                  <c:v>157</c:v>
                </c:pt>
                <c:pt idx="3">
                  <c:v>142</c:v>
                </c:pt>
                <c:pt idx="4">
                  <c:v>92</c:v>
                </c:pt>
                <c:pt idx="5">
                  <c:v>91</c:v>
                </c:pt>
                <c:pt idx="6">
                  <c:v>86</c:v>
                </c:pt>
                <c:pt idx="7">
                  <c:v>69</c:v>
                </c:pt>
                <c:pt idx="8">
                  <c:v>61</c:v>
                </c:pt>
                <c:pt idx="9">
                  <c:v>54</c:v>
                </c:pt>
                <c:pt idx="10">
                  <c:v>53</c:v>
                </c:pt>
                <c:pt idx="11">
                  <c:v>50</c:v>
                </c:pt>
                <c:pt idx="12">
                  <c:v>46</c:v>
                </c:pt>
                <c:pt idx="13">
                  <c:v>45</c:v>
                </c:pt>
                <c:pt idx="14">
                  <c:v>45</c:v>
                </c:pt>
                <c:pt idx="15">
                  <c:v>45</c:v>
                </c:pt>
                <c:pt idx="16">
                  <c:v>40</c:v>
                </c:pt>
                <c:pt idx="17">
                  <c:v>40</c:v>
                </c:pt>
                <c:pt idx="18">
                  <c:v>37</c:v>
                </c:pt>
                <c:pt idx="19">
                  <c:v>37</c:v>
                </c:pt>
              </c:numCache>
            </c:numRef>
          </c:val>
          <c:extLst>
            <c:ext xmlns:c16="http://schemas.microsoft.com/office/drawing/2014/chart" uri="{C3380CC4-5D6E-409C-BE32-E72D297353CC}">
              <c16:uniqueId val="{00000000-05E9-49D8-BF58-966B3C585D4C}"/>
            </c:ext>
          </c:extLst>
        </c:ser>
        <c:dLbls>
          <c:showLegendKey val="0"/>
          <c:showVal val="0"/>
          <c:showCatName val="0"/>
          <c:showSerName val="0"/>
          <c:showPercent val="0"/>
          <c:showBubbleSize val="0"/>
        </c:dLbls>
        <c:gapWidth val="182"/>
        <c:axId val="379315560"/>
        <c:axId val="379543488"/>
      </c:barChart>
      <c:catAx>
        <c:axId val="379315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79543488"/>
        <c:crosses val="autoZero"/>
        <c:auto val="1"/>
        <c:lblAlgn val="ctr"/>
        <c:lblOffset val="100"/>
        <c:noMultiLvlLbl val="0"/>
      </c:catAx>
      <c:valAx>
        <c:axId val="379543488"/>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793155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14/09/2021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5E31F9F-9697-4BE8-B345-9E0918B1484A}"/>
              </a:ext>
            </a:extLst>
          </p:cNvPr>
          <p:cNvGraphicFramePr>
            <a:graphicFrameLocks/>
          </p:cNvGraphicFramePr>
          <p:nvPr>
            <p:extLst>
              <p:ext uri="{D42A27DB-BD31-4B8C-83A1-F6EECF244321}">
                <p14:modId xmlns:p14="http://schemas.microsoft.com/office/powerpoint/2010/main" val="851924555"/>
              </p:ext>
            </p:extLst>
          </p:nvPr>
        </p:nvGraphicFramePr>
        <p:xfrm>
          <a:off x="259200" y="1055659"/>
          <a:ext cx="8625600" cy="495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Q2 2021 than Q2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Legal and finance roles </a:t>
            </a:r>
          </a:p>
          <a:p>
            <a:pPr marL="285750" indent="-285750">
              <a:buFont typeface="Arial" panose="020B0604020202020204" pitchFamily="34" charset="0"/>
              <a:buChar char="•"/>
            </a:pPr>
            <a:r>
              <a:rPr lang="en-GB" sz="1400" dirty="0">
                <a:solidFill>
                  <a:srgbClr val="080808"/>
                </a:solidFill>
              </a:rPr>
              <a:t>Construction and engineering roles</a:t>
            </a:r>
          </a:p>
          <a:p>
            <a:pPr marL="285750" indent="-285750">
              <a:buFont typeface="Arial" panose="020B0604020202020204" pitchFamily="34" charset="0"/>
              <a:buChar char="•"/>
            </a:pPr>
            <a:r>
              <a:rPr lang="en-GB" sz="1400" dirty="0">
                <a:solidFill>
                  <a:srgbClr val="080808"/>
                </a:solidFill>
              </a:rPr>
              <a:t>Chefs</a:t>
            </a:r>
          </a:p>
          <a:p>
            <a:pPr marL="285750" indent="-285750">
              <a:buFont typeface="Arial" panose="020B0604020202020204" pitchFamily="34" charset="0"/>
              <a:buChar char="•"/>
            </a:pPr>
            <a:r>
              <a:rPr lang="en-GB" sz="1400" dirty="0">
                <a:solidFill>
                  <a:srgbClr val="080808"/>
                </a:solidFill>
              </a:rPr>
              <a:t>Roles linked to increase in online retail (warehouse and driver roles) </a:t>
            </a:r>
          </a:p>
          <a:p>
            <a:pPr marL="285750" indent="-285750">
              <a:buFont typeface="Arial" panose="020B0604020202020204" pitchFamily="34" charset="0"/>
              <a:buChar char="•"/>
            </a:pPr>
            <a:r>
              <a:rPr lang="en-GB" sz="1400" dirty="0">
                <a:solidFill>
                  <a:srgbClr val="080808"/>
                </a:solidFill>
              </a:rPr>
              <a:t>Early-years teaching roles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D866DFC-861C-48DD-96D2-33A759042342}"/>
              </a:ext>
            </a:extLst>
          </p:cNvPr>
          <p:cNvGraphicFramePr>
            <a:graphicFrameLocks/>
          </p:cNvGraphicFramePr>
          <p:nvPr>
            <p:extLst>
              <p:ext uri="{D42A27DB-BD31-4B8C-83A1-F6EECF244321}">
                <p14:modId xmlns:p14="http://schemas.microsoft.com/office/powerpoint/2010/main" val="3319967802"/>
              </p:ext>
            </p:extLst>
          </p:nvPr>
        </p:nvGraphicFramePr>
        <p:xfrm>
          <a:off x="592320" y="1452920"/>
          <a:ext cx="7959359" cy="41443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Q2 2021 than Q2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335280" y="2943260"/>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Product manager</a:t>
            </a:r>
          </a:p>
          <a:p>
            <a:pPr marL="285750" indent="-285750">
              <a:buFont typeface="Arial" panose="020B0604020202020204" pitchFamily="34" charset="0"/>
              <a:buChar char="•"/>
            </a:pPr>
            <a:r>
              <a:rPr lang="en-GB" sz="1400" dirty="0">
                <a:solidFill>
                  <a:srgbClr val="080808"/>
                </a:solidFill>
              </a:rPr>
              <a:t>Computer programmer </a:t>
            </a:r>
          </a:p>
          <a:p>
            <a:pPr marL="285750" indent="-285750">
              <a:buFont typeface="Arial" panose="020B0604020202020204" pitchFamily="34" charset="0"/>
              <a:buChar char="•"/>
            </a:pPr>
            <a:r>
              <a:rPr lang="en-GB" sz="1400" dirty="0">
                <a:solidFill>
                  <a:srgbClr val="080808"/>
                </a:solidFill>
              </a:rPr>
              <a:t>Vocational and secondary education</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652780" cy="4542233"/>
          </a:xfrm>
          <a:prstGeom prst="rect">
            <a:avLst/>
          </a:prstGeom>
        </p:spPr>
        <p:txBody>
          <a:bodyPr vert="horz" lIns="91440" tIns="45720" rIns="91440" bIns="45720" rtlCol="0">
            <a:normAutofit fontScale="8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2 (Apr-Jun) 2020 and Quarter 2 (Apr-Jun)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Overall, there hasn’t been a significant deal of change.  </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a:t>
            </a:r>
          </a:p>
          <a:p>
            <a:pPr lvl="1"/>
            <a:r>
              <a:rPr lang="en-GB" sz="1300" dirty="0">
                <a:solidFill>
                  <a:schemeClr val="tx1"/>
                </a:solidFill>
                <a:latin typeface="Arial" panose="020B0604020202020204" pitchFamily="34" charset="0"/>
                <a:cs typeface="Arial" panose="020B0604020202020204" pitchFamily="34" charset="0"/>
              </a:rPr>
              <a:t>‘organisational’ skills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‘detail-orientated’ skills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‘problem solving’ skills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skills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skills in ‘building effective relationships’ (13</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a:t>
            </a:r>
          </a:p>
          <a:p>
            <a:pPr lvl="1"/>
            <a:r>
              <a:rPr lang="en-GB" sz="1300" dirty="0">
                <a:solidFill>
                  <a:schemeClr val="tx1"/>
                </a:solidFill>
                <a:latin typeface="Arial" panose="020B0604020202020204" pitchFamily="34" charset="0"/>
                <a:cs typeface="Arial" panose="020B0604020202020204" pitchFamily="34" charset="0"/>
              </a:rPr>
              <a:t>‘planning’ skills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Excel’ skills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skills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‘writing skills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skills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skills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Q2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Q2 2021</a:t>
            </a:r>
          </a:p>
        </p:txBody>
      </p:sp>
      <p:pic>
        <p:nvPicPr>
          <p:cNvPr id="11" name="Picture 10">
            <a:extLst>
              <a:ext uri="{FF2B5EF4-FFF2-40B4-BE49-F238E27FC236}">
                <a16:creationId xmlns:a16="http://schemas.microsoft.com/office/drawing/2014/main" id="{478689DB-3BC8-4E25-BF68-6276D683B413}"/>
              </a:ext>
            </a:extLst>
          </p:cNvPr>
          <p:cNvPicPr>
            <a:picLocks noChangeAspect="1"/>
          </p:cNvPicPr>
          <p:nvPr/>
        </p:nvPicPr>
        <p:blipFill>
          <a:blip r:embed="rId2"/>
          <a:stretch>
            <a:fillRect/>
          </a:stretch>
        </p:blipFill>
        <p:spPr>
          <a:xfrm>
            <a:off x="4017744" y="2307806"/>
            <a:ext cx="5126256" cy="3145063"/>
          </a:xfrm>
          <a:prstGeom prst="rect">
            <a:avLst/>
          </a:prstGeom>
        </p:spPr>
      </p:pic>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276A1-4649-42E6-B246-E832D8768455}"/>
              </a:ext>
            </a:extLst>
          </p:cNvPr>
          <p:cNvPicPr>
            <a:picLocks noChangeAspect="1"/>
          </p:cNvPicPr>
          <p:nvPr/>
        </p:nvPicPr>
        <p:blipFill>
          <a:blip r:embed="rId2"/>
          <a:stretch>
            <a:fillRect/>
          </a:stretch>
        </p:blipFill>
        <p:spPr>
          <a:xfrm>
            <a:off x="3367319" y="1840655"/>
            <a:ext cx="5776681" cy="3391221"/>
          </a:xfrm>
          <a:prstGeom prst="rect">
            <a:avLst/>
          </a:prstGeom>
        </p:spPr>
      </p:pic>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2 (Apr-Jun) 2020 and Quarter 2 (Apr-Jun)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was a relatively large increase in demand for ‘customer contact’ skills (23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‘sales’ skills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‘KPIs’ (11</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also increased for ‘teamwork / collaboration skills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and ‘customer service’ skills (4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‘teaching’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‘budgeting’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4</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‘cleaning’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(10</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11</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‘working with patient and/or condition’ skills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12</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106707" y="1299842"/>
            <a:ext cx="1074656" cy="369332"/>
          </a:xfrm>
          <a:prstGeom prst="rect">
            <a:avLst/>
          </a:prstGeom>
          <a:noFill/>
        </p:spPr>
        <p:txBody>
          <a:bodyPr wrap="square" rtlCol="0">
            <a:spAutoFit/>
          </a:bodyPr>
          <a:lstStyle/>
          <a:p>
            <a:r>
              <a:rPr lang="en-GB" dirty="0"/>
              <a:t>Q2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259973" y="1273828"/>
            <a:ext cx="1074656" cy="369332"/>
          </a:xfrm>
          <a:prstGeom prst="rect">
            <a:avLst/>
          </a:prstGeom>
          <a:noFill/>
        </p:spPr>
        <p:txBody>
          <a:bodyPr wrap="square" rtlCol="0">
            <a:spAutoFit/>
          </a:bodyPr>
          <a:lstStyle/>
          <a:p>
            <a:r>
              <a:rPr lang="en-GB" dirty="0"/>
              <a:t>Q2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647152"/>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August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Customer Relationship Management skills is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2677643958"/>
              </p:ext>
            </p:extLst>
          </p:nvPr>
        </p:nvGraphicFramePr>
        <p:xfrm>
          <a:off x="4714042" y="1784682"/>
          <a:ext cx="4272380" cy="3203158"/>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47631646"/>
                  </a:ext>
                </a:extLst>
              </a:tr>
              <a:tr h="167064">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Outlook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AutoCAD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A10D417-1594-48CD-BE30-0E6D31BF0AF2}"/>
              </a:ext>
            </a:extLst>
          </p:cNvPr>
          <p:cNvGraphicFramePr>
            <a:graphicFrameLocks/>
          </p:cNvGraphicFramePr>
          <p:nvPr>
            <p:extLst>
              <p:ext uri="{D42A27DB-BD31-4B8C-83A1-F6EECF244321}">
                <p14:modId xmlns:p14="http://schemas.microsoft.com/office/powerpoint/2010/main" val="2975670769"/>
              </p:ext>
            </p:extLst>
          </p:nvPr>
        </p:nvGraphicFramePr>
        <p:xfrm>
          <a:off x="4392997" y="1680312"/>
          <a:ext cx="4474800" cy="382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June 2021 to August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September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August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The number of job postings in Buckinghamshire has returned to growth, with a 20% rise in job postings in August 2021 compared to the previous month. This growth is lower than the 26% rise nationally.</a:t>
            </a:r>
          </a:p>
          <a:p>
            <a:r>
              <a:rPr lang="en-GB" sz="1800" dirty="0"/>
              <a:t>This follows on from an 8% fall in job postings in Buckinghamshire between June 2021 and July 2021.</a:t>
            </a:r>
          </a:p>
          <a:p>
            <a:r>
              <a:rPr lang="en-GB" sz="1800" dirty="0"/>
              <a:t>Within Buckinghamshire, the largest rise between July 2021 and August 2021 was in the South Bucks area (+60%).</a:t>
            </a:r>
          </a:p>
          <a:p>
            <a:r>
              <a:rPr lang="en-GB" sz="1800" dirty="0"/>
              <a:t>Roles with the most job postings for August 2021 in Buckinghamshire included sales related occupations, other administrative occupations, customer service occupations, care workers, nurses and managers and proprietors in other services.</a:t>
            </a:r>
          </a:p>
          <a:p>
            <a:pPr lvl="1"/>
            <a:r>
              <a:rPr lang="en-GB" sz="1600" dirty="0"/>
              <a:t>Compared to previous quarters, demand for business-related roles have featured prominently in job postings data throughout.</a:t>
            </a:r>
          </a:p>
          <a:p>
            <a:r>
              <a:rPr lang="en-GB" sz="1800" dirty="0"/>
              <a:t>Demand for teamwork, collaboration, customer service, KPIs and customer contact skills was greater in Q2 2021 than Q2 2020. This compares to reduced demand for skills in teaching, budgeting, accounting, cleaning, staff management and working with patient and/or carer.</a:t>
            </a:r>
          </a:p>
          <a:p>
            <a:r>
              <a:rPr lang="en-GB" sz="1800" dirty="0"/>
              <a:t>‘Visible’ employers with the most job openings include Buckinghamshire Council, the NHS, Danaher Corporation, the Buckinghamshire Healthcare Trust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3239735914"/>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1734156784"/>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964436"/>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June 2021 to August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South Bucks has had the largest rise in the number of job postings.</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3355760090"/>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Jun 19-Aug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Jun 21-Aug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4,600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5,830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+1,230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2,850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3,950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840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1,480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970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1,420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12,940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20,360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+7,420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279,570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389,660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+110,090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1,375,550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1,870,090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+494,540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+36%</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Top occupational groups by number of job postings – August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graphicFrame>
        <p:nvGraphicFramePr>
          <p:cNvPr id="5" name="Chart 4">
            <a:extLst>
              <a:ext uri="{FF2B5EF4-FFF2-40B4-BE49-F238E27FC236}">
                <a16:creationId xmlns:a16="http://schemas.microsoft.com/office/drawing/2014/main" id="{2DAC332F-5D0F-4A0B-82E8-096F8E1CF88E}"/>
              </a:ext>
            </a:extLst>
          </p:cNvPr>
          <p:cNvGraphicFramePr>
            <a:graphicFrameLocks/>
          </p:cNvGraphicFramePr>
          <p:nvPr>
            <p:extLst>
              <p:ext uri="{D42A27DB-BD31-4B8C-83A1-F6EECF244321}">
                <p14:modId xmlns:p14="http://schemas.microsoft.com/office/powerpoint/2010/main" val="3413613879"/>
              </p:ext>
            </p:extLst>
          </p:nvPr>
        </p:nvGraphicFramePr>
        <p:xfrm>
          <a:off x="259200" y="1013337"/>
          <a:ext cx="8625600" cy="501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DF59FF74A0754E8342945B8BB21CDB" ma:contentTypeVersion="13" ma:contentTypeDescription="Create a new document." ma:contentTypeScope="" ma:versionID="7758543f6894554aa68f88437f08a7d7">
  <xsd:schema xmlns:xsd="http://www.w3.org/2001/XMLSchema" xmlns:xs="http://www.w3.org/2001/XMLSchema" xmlns:p="http://schemas.microsoft.com/office/2006/metadata/properties" xmlns:ns3="53bb0b2d-d2c1-4cce-8091-a776cdf39de4" xmlns:ns4="26cd0337-c8ef-4b22-880f-eebb30587211" targetNamespace="http://schemas.microsoft.com/office/2006/metadata/properties" ma:root="true" ma:fieldsID="4bb6f0921535069d9c720264cfa8fd78" ns3:_="" ns4:_="">
    <xsd:import namespace="53bb0b2d-d2c1-4cce-8091-a776cdf39de4"/>
    <xsd:import namespace="26cd0337-c8ef-4b22-880f-eebb3058721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b0b2d-d2c1-4cce-8091-a776cdf39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cd0337-c8ef-4b22-880f-eebb305872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C20A1F-FC73-4F2C-8BA9-958B82009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b0b2d-d2c1-4cce-8091-a776cdf39de4"/>
    <ds:schemaRef ds:uri="26cd0337-c8ef-4b22-880f-eebb305872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2450</TotalTime>
  <Words>1651</Words>
  <Application>Microsoft Office PowerPoint</Application>
  <PresentationFormat>On-screen Show (4:3)</PresentationFormat>
  <Paragraphs>201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August 2021</vt:lpstr>
      <vt:lpstr>PowerPoint Presentation</vt:lpstr>
      <vt:lpstr>PowerPoint Presentation</vt:lpstr>
      <vt:lpstr>PowerPoint Presentation</vt:lpstr>
      <vt:lpstr>PowerPoint Presentation</vt:lpstr>
      <vt:lpstr>PowerPoint Presentation</vt:lpstr>
      <vt:lpstr>Job creation: occupations with more job postings in Bucks in Q2 2021 than Q2 2020</vt:lpstr>
      <vt:lpstr>Reduced demand: occupations with fewer job postings in Bucks in Q2 2021 than Q2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James Moorhouse</cp:lastModifiedBy>
  <cp:revision>34</cp:revision>
  <dcterms:created xsi:type="dcterms:W3CDTF">2020-01-06T14:48:21Z</dcterms:created>
  <dcterms:modified xsi:type="dcterms:W3CDTF">2021-09-14T13:59:33Z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0x010100B2DF59FF74A0754E8342945B8BB21CDB</vt:lpwstr>
  </property>
  <property fmtid="{D5CDD505-2E9C-101B-9397-08002B2CF9AE}" pid="3" name="_dlc_DocIdItemGuid">
    <vt:lpwstr>b86bdf1d-73e6-4c3a-96b7-340f9edb2e2c</vt:lpwstr>
  </property>
</Properties>
</file>