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notesMasterIdLst>
    <p:notesMasterId r:id="rId20"/>
  </p:notesMasterIdLst>
  <p:sldIdLst>
    <p:sldId id="256" r:id="rId5"/>
    <p:sldId id="258" r:id="rId6"/>
    <p:sldId id="259" r:id="rId7"/>
    <p:sldId id="260" r:id="rId8"/>
    <p:sldId id="261" r:id="rId9"/>
    <p:sldId id="262" r:id="rId10"/>
    <p:sldId id="263" r:id="rId11"/>
    <p:sldId id="265" r:id="rId12"/>
    <p:sldId id="271" r:id="rId13"/>
    <p:sldId id="272" r:id="rId14"/>
    <p:sldId id="266" r:id="rId15"/>
    <p:sldId id="267" r:id="rId16"/>
    <p:sldId id="268" r:id="rId17"/>
    <p:sldId id="269" r:id="rId18"/>
    <p:sldId id="270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965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677EFE-E53F-4369-ADBC-EC2DCF847E65}" v="8" dt="2021-03-23T14:31:02.0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149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mes Moorhouse" userId="52c77cd9-d034-4c34-a84a-9452b75c1451" providerId="ADAL" clId="{2BA6E262-4428-4E6A-BE01-7B71DEC2D010}"/>
    <pc:docChg chg="custSel modSld">
      <pc:chgData name="James Moorhouse" userId="52c77cd9-d034-4c34-a84a-9452b75c1451" providerId="ADAL" clId="{2BA6E262-4428-4E6A-BE01-7B71DEC2D010}" dt="2021-03-23T14:55:40.416" v="17" actId="27636"/>
      <pc:docMkLst>
        <pc:docMk/>
      </pc:docMkLst>
      <pc:sldChg chg="modSp mod">
        <pc:chgData name="James Moorhouse" userId="52c77cd9-d034-4c34-a84a-9452b75c1451" providerId="ADAL" clId="{2BA6E262-4428-4E6A-BE01-7B71DEC2D010}" dt="2021-03-23T14:55:40.416" v="17" actId="27636"/>
        <pc:sldMkLst>
          <pc:docMk/>
          <pc:sldMk cId="497499522" sldId="261"/>
        </pc:sldMkLst>
        <pc:spChg chg="mod">
          <ac:chgData name="James Moorhouse" userId="52c77cd9-d034-4c34-a84a-9452b75c1451" providerId="ADAL" clId="{2BA6E262-4428-4E6A-BE01-7B71DEC2D010}" dt="2021-03-23T14:55:40.416" v="17" actId="27636"/>
          <ac:spMkLst>
            <pc:docMk/>
            <pc:sldMk cId="497499522" sldId="261"/>
            <ac:spMk id="2" creationId="{22F008A5-612F-40B1-A92E-DA54A66AA517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amesMoorhouse\Downloads\Custom%20Report%20(3%20selected)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arolinePerkins\Downloads\Side%20by%20side%20reports%20(15)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arolinePerkins\Downloads\Side%20by%20side%20reports%20(15)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amesMoorhouse\Downloads\Employers%20(2)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Sheet1!$D$2</c:f>
              <c:strCache>
                <c:ptCount val="1"/>
                <c:pt idx="0">
                  <c:v>Buckinghamshire</c:v>
                </c:pt>
              </c:strCache>
            </c:strRef>
          </c:tx>
          <c:spPr>
            <a:solidFill>
              <a:srgbClr val="006965"/>
            </a:solidFill>
            <a:ln>
              <a:noFill/>
            </a:ln>
            <a:effectLst/>
          </c:spPr>
          <c:invertIfNegative val="0"/>
          <c:cat>
            <c:strRef>
              <c:f>Sheet1!$B$3:$B$16</c:f>
              <c:strCache>
                <c:ptCount val="14"/>
                <c:pt idx="0">
                  <c:v>January 2020</c:v>
                </c:pt>
                <c:pt idx="1">
                  <c:v>February 2020</c:v>
                </c:pt>
                <c:pt idx="2">
                  <c:v>March 2020</c:v>
                </c:pt>
                <c:pt idx="3">
                  <c:v>April 2020</c:v>
                </c:pt>
                <c:pt idx="4">
                  <c:v>May 2020</c:v>
                </c:pt>
                <c:pt idx="5">
                  <c:v>June 2020</c:v>
                </c:pt>
                <c:pt idx="6">
                  <c:v>July 2020</c:v>
                </c:pt>
                <c:pt idx="7">
                  <c:v>August 2020</c:v>
                </c:pt>
                <c:pt idx="8">
                  <c:v>September 2020</c:v>
                </c:pt>
                <c:pt idx="9">
                  <c:v>October 2020</c:v>
                </c:pt>
                <c:pt idx="10">
                  <c:v>November 2020</c:v>
                </c:pt>
                <c:pt idx="11">
                  <c:v>December 2020</c:v>
                </c:pt>
                <c:pt idx="12">
                  <c:v>January 2021</c:v>
                </c:pt>
                <c:pt idx="13">
                  <c:v>February 2021</c:v>
                </c:pt>
              </c:strCache>
            </c:strRef>
          </c:cat>
          <c:val>
            <c:numRef>
              <c:f>Sheet1!$D$3:$D$16</c:f>
              <c:numCache>
                <c:formatCode>_-* #,##0_-;\-* #,##0_-;_-* "-"??_-;_-@_-</c:formatCode>
                <c:ptCount val="14"/>
                <c:pt idx="0">
                  <c:v>6049</c:v>
                </c:pt>
                <c:pt idx="1">
                  <c:v>4980</c:v>
                </c:pt>
                <c:pt idx="2">
                  <c:v>4837</c:v>
                </c:pt>
                <c:pt idx="3">
                  <c:v>2501</c:v>
                </c:pt>
                <c:pt idx="4">
                  <c:v>2604</c:v>
                </c:pt>
                <c:pt idx="5">
                  <c:v>2780</c:v>
                </c:pt>
                <c:pt idx="6">
                  <c:v>3305</c:v>
                </c:pt>
                <c:pt idx="7">
                  <c:v>3680</c:v>
                </c:pt>
                <c:pt idx="8">
                  <c:v>4446</c:v>
                </c:pt>
                <c:pt idx="9">
                  <c:v>5480</c:v>
                </c:pt>
                <c:pt idx="10">
                  <c:v>4916</c:v>
                </c:pt>
                <c:pt idx="11">
                  <c:v>4042</c:v>
                </c:pt>
                <c:pt idx="12">
                  <c:v>4506</c:v>
                </c:pt>
                <c:pt idx="13">
                  <c:v>4493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ED9-46E1-96BA-FBB2AED283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1"/>
        <c:axId val="830014271"/>
        <c:axId val="199358975"/>
      </c:barChart>
      <c:barChart>
        <c:barDir val="col"/>
        <c:grouping val="clustered"/>
        <c:varyColors val="0"/>
        <c:ser>
          <c:idx val="0"/>
          <c:order val="0"/>
          <c:tx>
            <c:strRef>
              <c:f>Sheet1!$C$2</c:f>
              <c:strCache>
                <c:ptCount val="1"/>
                <c:pt idx="0">
                  <c:v>England</c:v>
                </c:pt>
              </c:strCache>
            </c:strRef>
          </c:tx>
          <c:spPr>
            <a:solidFill>
              <a:schemeClr val="bg1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Sheet1!$B$3:$B$16</c:f>
              <c:strCache>
                <c:ptCount val="14"/>
                <c:pt idx="0">
                  <c:v>January 2020</c:v>
                </c:pt>
                <c:pt idx="1">
                  <c:v>February 2020</c:v>
                </c:pt>
                <c:pt idx="2">
                  <c:v>March 2020</c:v>
                </c:pt>
                <c:pt idx="3">
                  <c:v>April 2020</c:v>
                </c:pt>
                <c:pt idx="4">
                  <c:v>May 2020</c:v>
                </c:pt>
                <c:pt idx="5">
                  <c:v>June 2020</c:v>
                </c:pt>
                <c:pt idx="6">
                  <c:v>July 2020</c:v>
                </c:pt>
                <c:pt idx="7">
                  <c:v>August 2020</c:v>
                </c:pt>
                <c:pt idx="8">
                  <c:v>September 2020</c:v>
                </c:pt>
                <c:pt idx="9">
                  <c:v>October 2020</c:v>
                </c:pt>
                <c:pt idx="10">
                  <c:v>November 2020</c:v>
                </c:pt>
                <c:pt idx="11">
                  <c:v>December 2020</c:v>
                </c:pt>
                <c:pt idx="12">
                  <c:v>January 2021</c:v>
                </c:pt>
                <c:pt idx="13">
                  <c:v>February 2021</c:v>
                </c:pt>
              </c:strCache>
            </c:strRef>
          </c:cat>
          <c:val>
            <c:numRef>
              <c:f>Sheet1!$C$3:$C$16</c:f>
              <c:numCache>
                <c:formatCode>_-* #,##0_-;\-* #,##0_-;_-* "-"??_-;_-@_-</c:formatCode>
                <c:ptCount val="14"/>
                <c:pt idx="0">
                  <c:v>595275</c:v>
                </c:pt>
                <c:pt idx="1">
                  <c:v>511561</c:v>
                </c:pt>
                <c:pt idx="2">
                  <c:v>479814</c:v>
                </c:pt>
                <c:pt idx="3">
                  <c:v>238831</c:v>
                </c:pt>
                <c:pt idx="4">
                  <c:v>276130</c:v>
                </c:pt>
                <c:pt idx="5">
                  <c:v>300404</c:v>
                </c:pt>
                <c:pt idx="6">
                  <c:v>333745</c:v>
                </c:pt>
                <c:pt idx="7">
                  <c:v>388460</c:v>
                </c:pt>
                <c:pt idx="8">
                  <c:v>437276</c:v>
                </c:pt>
                <c:pt idx="9">
                  <c:v>511361</c:v>
                </c:pt>
                <c:pt idx="10">
                  <c:v>448146</c:v>
                </c:pt>
                <c:pt idx="11">
                  <c:v>442678</c:v>
                </c:pt>
                <c:pt idx="12">
                  <c:v>453904</c:v>
                </c:pt>
                <c:pt idx="13">
                  <c:v>449421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ED9-46E1-96BA-FBB2AED283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89"/>
        <c:overlap val="-6"/>
        <c:axId val="155568287"/>
        <c:axId val="199353567"/>
      </c:barChart>
      <c:catAx>
        <c:axId val="8300142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9358975"/>
        <c:crosses val="autoZero"/>
        <c:auto val="1"/>
        <c:lblAlgn val="ctr"/>
        <c:lblOffset val="100"/>
        <c:noMultiLvlLbl val="0"/>
      </c:catAx>
      <c:valAx>
        <c:axId val="19935897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,##0_-;\-* #,##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0014271"/>
        <c:crosses val="autoZero"/>
        <c:crossBetween val="between"/>
      </c:valAx>
      <c:valAx>
        <c:axId val="199353567"/>
        <c:scaling>
          <c:orientation val="minMax"/>
        </c:scaling>
        <c:delete val="0"/>
        <c:axPos val="r"/>
        <c:numFmt formatCode="_-* #,##0_-;\-* #,##0_-;_-* &quot;-&quot;??_-;_-@_-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5568287"/>
        <c:crosses val="max"/>
        <c:crossBetween val="between"/>
      </c:valAx>
      <c:catAx>
        <c:axId val="155568287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99353567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888371245261009"/>
          <c:y val="8.2654674817270929E-2"/>
          <c:w val="0.32170846699718092"/>
          <c:h val="6.431139627080469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Data!$E$85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strRef>
              <c:f>Data!$D$86:$D$97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Data!$E$86:$E$97</c:f>
              <c:numCache>
                <c:formatCode>_-* #,##0_-;\-* #,##0_-;_-* "-"??_-;_-@_-</c:formatCode>
                <c:ptCount val="12"/>
                <c:pt idx="0">
                  <c:v>5783</c:v>
                </c:pt>
                <c:pt idx="1">
                  <c:v>5379</c:v>
                </c:pt>
                <c:pt idx="2">
                  <c:v>4778</c:v>
                </c:pt>
                <c:pt idx="3">
                  <c:v>3783</c:v>
                </c:pt>
                <c:pt idx="4">
                  <c:v>4318</c:v>
                </c:pt>
                <c:pt idx="5">
                  <c:v>3751</c:v>
                </c:pt>
                <c:pt idx="6" formatCode="#,##0">
                  <c:v>4474</c:v>
                </c:pt>
                <c:pt idx="7">
                  <c:v>4729</c:v>
                </c:pt>
                <c:pt idx="8">
                  <c:v>3920</c:v>
                </c:pt>
                <c:pt idx="9">
                  <c:v>4340</c:v>
                </c:pt>
                <c:pt idx="10">
                  <c:v>5132</c:v>
                </c:pt>
                <c:pt idx="11">
                  <c:v>3315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8E9-45F4-B043-3B7D60201D77}"/>
            </c:ext>
          </c:extLst>
        </c:ser>
        <c:ser>
          <c:idx val="1"/>
          <c:order val="1"/>
          <c:tx>
            <c:strRef>
              <c:f>Data!$F$85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rgbClr val="006965"/>
            </a:solidFill>
            <a:ln>
              <a:noFill/>
            </a:ln>
            <a:effectLst/>
          </c:spPr>
          <c:invertIfNegative val="0"/>
          <c:cat>
            <c:strRef>
              <c:f>Data!$D$86:$D$97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Data!$F$86:$F$97</c:f>
              <c:numCache>
                <c:formatCode>_-* #,##0_-;\-* #,##0_-;_-* "-"??_-;_-@_-</c:formatCode>
                <c:ptCount val="12"/>
                <c:pt idx="0">
                  <c:v>6049</c:v>
                </c:pt>
                <c:pt idx="1">
                  <c:v>4980</c:v>
                </c:pt>
                <c:pt idx="2">
                  <c:v>4837</c:v>
                </c:pt>
                <c:pt idx="3">
                  <c:v>2501</c:v>
                </c:pt>
                <c:pt idx="4">
                  <c:v>2604</c:v>
                </c:pt>
                <c:pt idx="5">
                  <c:v>2780</c:v>
                </c:pt>
                <c:pt idx="6">
                  <c:v>3305</c:v>
                </c:pt>
                <c:pt idx="7">
                  <c:v>3680</c:v>
                </c:pt>
                <c:pt idx="8">
                  <c:v>4446</c:v>
                </c:pt>
                <c:pt idx="9">
                  <c:v>5480</c:v>
                </c:pt>
                <c:pt idx="10">
                  <c:v>4916</c:v>
                </c:pt>
                <c:pt idx="11">
                  <c:v>4042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8E9-45F4-B043-3B7D60201D77}"/>
            </c:ext>
          </c:extLst>
        </c:ser>
        <c:ser>
          <c:idx val="2"/>
          <c:order val="2"/>
          <c:tx>
            <c:strRef>
              <c:f>Data!$G$85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rgbClr val="009FE3"/>
            </a:solidFill>
            <a:ln>
              <a:noFill/>
            </a:ln>
            <a:effectLst/>
          </c:spPr>
          <c:invertIfNegative val="0"/>
          <c:cat>
            <c:strRef>
              <c:f>Data!$D$86:$D$97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Data!$G$86:$G$97</c:f>
              <c:numCache>
                <c:formatCode>General</c:formatCode>
                <c:ptCount val="12"/>
                <c:pt idx="0" formatCode="#,##0">
                  <c:v>4506</c:v>
                </c:pt>
                <c:pt idx="1">
                  <c:v>4493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40C-4F8A-BF88-D7CDE2D3B8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10692576"/>
        <c:axId val="1903776560"/>
      </c:barChart>
      <c:catAx>
        <c:axId val="410692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80808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03776560"/>
        <c:crosses val="autoZero"/>
        <c:auto val="1"/>
        <c:lblAlgn val="ctr"/>
        <c:lblOffset val="100"/>
        <c:noMultiLvlLbl val="0"/>
      </c:catAx>
      <c:valAx>
        <c:axId val="1903776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,##0_-;\-* #,##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rgbClr val="080808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06925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rgbClr val="080808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strRef>
              <c:f>Report1_Data!$B$2:$B$26</c:f>
              <c:strCache>
                <c:ptCount val="25"/>
                <c:pt idx="0">
                  <c:v>Project Manager</c:v>
                </c:pt>
                <c:pt idx="1">
                  <c:v>Office / Administrative Assistant</c:v>
                </c:pt>
                <c:pt idx="2">
                  <c:v>Software Developer / Engineer</c:v>
                </c:pt>
                <c:pt idx="3">
                  <c:v>Registered General Nurse (RGN)</c:v>
                </c:pt>
                <c:pt idx="4">
                  <c:v>Lawyer</c:v>
                </c:pt>
                <c:pt idx="5">
                  <c:v>Customer Service Representative</c:v>
                </c:pt>
                <c:pt idx="6">
                  <c:v>Caregiver / Personal Care Aide</c:v>
                </c:pt>
                <c:pt idx="7">
                  <c:v>Account Manager / Representative</c:v>
                </c:pt>
                <c:pt idx="8">
                  <c:v>Bookkeeper / Accounting Clerk</c:v>
                </c:pt>
                <c:pt idx="9">
                  <c:v>Teaching Assistant</c:v>
                </c:pt>
                <c:pt idx="10">
                  <c:v>Sales Manager</c:v>
                </c:pt>
                <c:pt idx="11">
                  <c:v>Computer Support Specialist</c:v>
                </c:pt>
                <c:pt idx="12">
                  <c:v>Accountant</c:v>
                </c:pt>
                <c:pt idx="13">
                  <c:v>Financial Manager</c:v>
                </c:pt>
                <c:pt idx="14">
                  <c:v>Civil Engineer</c:v>
                </c:pt>
                <c:pt idx="15">
                  <c:v>Auditor</c:v>
                </c:pt>
                <c:pt idx="16">
                  <c:v>Marketing Manager</c:v>
                </c:pt>
                <c:pt idx="17">
                  <c:v>Care assistant</c:v>
                </c:pt>
                <c:pt idx="18">
                  <c:v>Labourer / Material Handler</c:v>
                </c:pt>
                <c:pt idx="19">
                  <c:v>Primary School Teacher</c:v>
                </c:pt>
                <c:pt idx="20">
                  <c:v>Data / Data Mining Analyst</c:v>
                </c:pt>
                <c:pt idx="21">
                  <c:v>Sales Representative</c:v>
                </c:pt>
                <c:pt idx="22">
                  <c:v>Sales Assistant</c:v>
                </c:pt>
                <c:pt idx="23">
                  <c:v>Production Worker</c:v>
                </c:pt>
                <c:pt idx="24">
                  <c:v>Construction Helper / Worker</c:v>
                </c:pt>
              </c:strCache>
            </c:strRef>
          </c:cat>
          <c:val>
            <c:numRef>
              <c:f>Report1_Data!$C$2:$C$26</c:f>
              <c:numCache>
                <c:formatCode>#,##0</c:formatCode>
                <c:ptCount val="25"/>
                <c:pt idx="0">
                  <c:v>119</c:v>
                </c:pt>
                <c:pt idx="1">
                  <c:v>112</c:v>
                </c:pt>
                <c:pt idx="2">
                  <c:v>107</c:v>
                </c:pt>
                <c:pt idx="3">
                  <c:v>95</c:v>
                </c:pt>
                <c:pt idx="4">
                  <c:v>91</c:v>
                </c:pt>
                <c:pt idx="5">
                  <c:v>85</c:v>
                </c:pt>
                <c:pt idx="6">
                  <c:v>82</c:v>
                </c:pt>
                <c:pt idx="7">
                  <c:v>77</c:v>
                </c:pt>
                <c:pt idx="8">
                  <c:v>68</c:v>
                </c:pt>
                <c:pt idx="9">
                  <c:v>66</c:v>
                </c:pt>
                <c:pt idx="10">
                  <c:v>66</c:v>
                </c:pt>
                <c:pt idx="11">
                  <c:v>60</c:v>
                </c:pt>
                <c:pt idx="12">
                  <c:v>58</c:v>
                </c:pt>
                <c:pt idx="13">
                  <c:v>57</c:v>
                </c:pt>
                <c:pt idx="14">
                  <c:v>48</c:v>
                </c:pt>
                <c:pt idx="15">
                  <c:v>47</c:v>
                </c:pt>
                <c:pt idx="16">
                  <c:v>46</c:v>
                </c:pt>
                <c:pt idx="17">
                  <c:v>46</c:v>
                </c:pt>
                <c:pt idx="18">
                  <c:v>45</c:v>
                </c:pt>
                <c:pt idx="19">
                  <c:v>42</c:v>
                </c:pt>
                <c:pt idx="20">
                  <c:v>42</c:v>
                </c:pt>
                <c:pt idx="21">
                  <c:v>41</c:v>
                </c:pt>
                <c:pt idx="22">
                  <c:v>41</c:v>
                </c:pt>
                <c:pt idx="23">
                  <c:v>38</c:v>
                </c:pt>
                <c:pt idx="24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04D-4A08-B033-4A946F6BF1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32849544"/>
        <c:axId val="532858400"/>
      </c:barChart>
      <c:catAx>
        <c:axId val="53284954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2858400"/>
        <c:crosses val="autoZero"/>
        <c:auto val="1"/>
        <c:lblAlgn val="ctr"/>
        <c:lblOffset val="100"/>
        <c:noMultiLvlLbl val="0"/>
      </c:catAx>
      <c:valAx>
        <c:axId val="532858400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28495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Sheet1!$L$2:$L$29</c:f>
              <c:strCache>
                <c:ptCount val="28"/>
                <c:pt idx="0">
                  <c:v>Caregiver / Personal Care Aide</c:v>
                </c:pt>
                <c:pt idx="1">
                  <c:v>Labourer / Material Handler</c:v>
                </c:pt>
                <c:pt idx="2">
                  <c:v>Lawyer</c:v>
                </c:pt>
                <c:pt idx="3">
                  <c:v>Teaching Assistant</c:v>
                </c:pt>
                <c:pt idx="4">
                  <c:v>Warehouse / Inventory Associate</c:v>
                </c:pt>
                <c:pt idx="5">
                  <c:v>Care assistant</c:v>
                </c:pt>
                <c:pt idx="6">
                  <c:v>Auditor</c:v>
                </c:pt>
                <c:pt idx="7">
                  <c:v>Registered General Nurse (RGN)</c:v>
                </c:pt>
                <c:pt idx="8">
                  <c:v>General cleaner</c:v>
                </c:pt>
                <c:pt idx="9">
                  <c:v>Primary School Teacher</c:v>
                </c:pt>
                <c:pt idx="10">
                  <c:v>Accountant</c:v>
                </c:pt>
                <c:pt idx="11">
                  <c:v>Construction Helper / Worker</c:v>
                </c:pt>
                <c:pt idx="12">
                  <c:v>Nursing Assistant / Healthcare Assistant</c:v>
                </c:pt>
                <c:pt idx="13">
                  <c:v>Delivery Driver</c:v>
                </c:pt>
                <c:pt idx="14">
                  <c:v>Production Worker</c:v>
                </c:pt>
                <c:pt idx="15">
                  <c:v>HGV / LGV Class 2 Driver</c:v>
                </c:pt>
                <c:pt idx="16">
                  <c:v>Personal Financial Advisors</c:v>
                </c:pt>
                <c:pt idx="17">
                  <c:v>Electronics Engineer</c:v>
                </c:pt>
                <c:pt idx="18">
                  <c:v>Occupational Therapist</c:v>
                </c:pt>
                <c:pt idx="19">
                  <c:v>HGV / LGV Class 1 Driver</c:v>
                </c:pt>
                <c:pt idx="20">
                  <c:v>Scheduler / Operations Coordinator</c:v>
                </c:pt>
                <c:pt idx="21">
                  <c:v>Landscaping / Groundskeeping Worker</c:v>
                </c:pt>
                <c:pt idx="22">
                  <c:v>University Lecturer</c:v>
                </c:pt>
                <c:pt idx="23">
                  <c:v>Healthcare Manager</c:v>
                </c:pt>
                <c:pt idx="24">
                  <c:v>Property / Real Estate / Community Managers</c:v>
                </c:pt>
                <c:pt idx="25">
                  <c:v>Land Surveyors</c:v>
                </c:pt>
                <c:pt idx="26">
                  <c:v>Programme Manager</c:v>
                </c:pt>
                <c:pt idx="27">
                  <c:v>Nursery nurses, assistants and playworkers</c:v>
                </c:pt>
              </c:strCache>
            </c:strRef>
          </c:cat>
          <c:val>
            <c:numRef>
              <c:f>Sheet1!$M$2:$M$29</c:f>
              <c:numCache>
                <c:formatCode>#,##0</c:formatCode>
                <c:ptCount val="28"/>
                <c:pt idx="0">
                  <c:v>196</c:v>
                </c:pt>
                <c:pt idx="1">
                  <c:v>128</c:v>
                </c:pt>
                <c:pt idx="2">
                  <c:v>124</c:v>
                </c:pt>
                <c:pt idx="3">
                  <c:v>98</c:v>
                </c:pt>
                <c:pt idx="4">
                  <c:v>94</c:v>
                </c:pt>
                <c:pt idx="5">
                  <c:v>92</c:v>
                </c:pt>
                <c:pt idx="6">
                  <c:v>91</c:v>
                </c:pt>
                <c:pt idx="7">
                  <c:v>84</c:v>
                </c:pt>
                <c:pt idx="8">
                  <c:v>83</c:v>
                </c:pt>
                <c:pt idx="9">
                  <c:v>82</c:v>
                </c:pt>
                <c:pt idx="10">
                  <c:v>65</c:v>
                </c:pt>
                <c:pt idx="11">
                  <c:v>63</c:v>
                </c:pt>
                <c:pt idx="12">
                  <c:v>51</c:v>
                </c:pt>
                <c:pt idx="13">
                  <c:v>49</c:v>
                </c:pt>
                <c:pt idx="14">
                  <c:v>47</c:v>
                </c:pt>
                <c:pt idx="15">
                  <c:v>47</c:v>
                </c:pt>
                <c:pt idx="16">
                  <c:v>44</c:v>
                </c:pt>
                <c:pt idx="17">
                  <c:v>39</c:v>
                </c:pt>
                <c:pt idx="18">
                  <c:v>37</c:v>
                </c:pt>
                <c:pt idx="19">
                  <c:v>35</c:v>
                </c:pt>
                <c:pt idx="20">
                  <c:v>34</c:v>
                </c:pt>
                <c:pt idx="21">
                  <c:v>34</c:v>
                </c:pt>
                <c:pt idx="22">
                  <c:v>33</c:v>
                </c:pt>
                <c:pt idx="23">
                  <c:v>33</c:v>
                </c:pt>
                <c:pt idx="24">
                  <c:v>33</c:v>
                </c:pt>
                <c:pt idx="25">
                  <c:v>33</c:v>
                </c:pt>
                <c:pt idx="26">
                  <c:v>31</c:v>
                </c:pt>
                <c:pt idx="27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EAF-4D3D-9A7D-6140E0F377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422780399"/>
        <c:axId val="1422781231"/>
      </c:barChart>
      <c:catAx>
        <c:axId val="1422780399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rgbClr val="080808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22781231"/>
        <c:crosses val="autoZero"/>
        <c:auto val="1"/>
        <c:lblAlgn val="ctr"/>
        <c:lblOffset val="100"/>
        <c:noMultiLvlLbl val="0"/>
      </c:catAx>
      <c:valAx>
        <c:axId val="1422781231"/>
        <c:scaling>
          <c:orientation val="minMax"/>
          <c:max val="250"/>
        </c:scaling>
        <c:delete val="0"/>
        <c:axPos val="t"/>
        <c:majorGridlines>
          <c:spPr>
            <a:ln w="9525" cap="flat" cmpd="sng" algn="ctr">
              <a:solidFill>
                <a:schemeClr val="tx2">
                  <a:lumMod val="40000"/>
                  <a:lumOff val="60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rgbClr val="080808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2278039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Sheet1!$O$27:$O$54</c:f>
              <c:strCache>
                <c:ptCount val="28"/>
                <c:pt idx="0">
                  <c:v>Chef</c:v>
                </c:pt>
                <c:pt idx="1">
                  <c:v>Credit Analyst / Authoriser</c:v>
                </c:pt>
                <c:pt idx="2">
                  <c:v>Computer Support Specialist</c:v>
                </c:pt>
                <c:pt idx="3">
                  <c:v>Office / Administrative Assistant</c:v>
                </c:pt>
                <c:pt idx="4">
                  <c:v>Operations Manager</c:v>
                </c:pt>
                <c:pt idx="5">
                  <c:v>Procurement Manager</c:v>
                </c:pt>
                <c:pt idx="6">
                  <c:v>Human Resources / Labour Relations Specialist</c:v>
                </c:pt>
                <c:pt idx="7">
                  <c:v>Sales Representative</c:v>
                </c:pt>
                <c:pt idx="8">
                  <c:v>Automotive Service Technician / Mechanic</c:v>
                </c:pt>
                <c:pt idx="9">
                  <c:v>Account Manager / Representative</c:v>
                </c:pt>
                <c:pt idx="10">
                  <c:v>Web Developer</c:v>
                </c:pt>
                <c:pt idx="11">
                  <c:v>Validation Engineer</c:v>
                </c:pt>
                <c:pt idx="12">
                  <c:v>Marketing Representative</c:v>
                </c:pt>
                <c:pt idx="13">
                  <c:v>Nanny / Babysitter</c:v>
                </c:pt>
                <c:pt idx="14">
                  <c:v>Mechanical Engineer</c:v>
                </c:pt>
                <c:pt idx="15">
                  <c:v>Food Service Team Member</c:v>
                </c:pt>
                <c:pt idx="16">
                  <c:v>Graphic Designer / Desktop Publisher</c:v>
                </c:pt>
                <c:pt idx="17">
                  <c:v>Waiter / Waitress</c:v>
                </c:pt>
                <c:pt idx="18">
                  <c:v>Sales Manager</c:v>
                </c:pt>
                <c:pt idx="19">
                  <c:v>Systems Analyst</c:v>
                </c:pt>
                <c:pt idx="20">
                  <c:v>Customer Service Representative</c:v>
                </c:pt>
                <c:pt idx="21">
                  <c:v>Veterinarian</c:v>
                </c:pt>
                <c:pt idx="22">
                  <c:v>Receptionist</c:v>
                </c:pt>
                <c:pt idx="23">
                  <c:v>Maid / Housekeeping Staff</c:v>
                </c:pt>
                <c:pt idx="24">
                  <c:v>Primary and Secondary School Headteacher</c:v>
                </c:pt>
                <c:pt idx="25">
                  <c:v>Market Research Analyst</c:v>
                </c:pt>
                <c:pt idx="26">
                  <c:v>Computer Programmer</c:v>
                </c:pt>
                <c:pt idx="27">
                  <c:v>Restaurant / Food Service Manager</c:v>
                </c:pt>
              </c:strCache>
            </c:strRef>
          </c:cat>
          <c:val>
            <c:numRef>
              <c:f>Sheet1!$P$27:$P$54</c:f>
              <c:numCache>
                <c:formatCode>#,##0</c:formatCode>
                <c:ptCount val="28"/>
                <c:pt idx="0">
                  <c:v>-110</c:v>
                </c:pt>
                <c:pt idx="1">
                  <c:v>-59</c:v>
                </c:pt>
                <c:pt idx="2">
                  <c:v>-50</c:v>
                </c:pt>
                <c:pt idx="3">
                  <c:v>-47</c:v>
                </c:pt>
                <c:pt idx="4">
                  <c:v>-40</c:v>
                </c:pt>
                <c:pt idx="5">
                  <c:v>-39</c:v>
                </c:pt>
                <c:pt idx="6">
                  <c:v>-34</c:v>
                </c:pt>
                <c:pt idx="7">
                  <c:v>-33</c:v>
                </c:pt>
                <c:pt idx="8">
                  <c:v>-30</c:v>
                </c:pt>
                <c:pt idx="9">
                  <c:v>-26</c:v>
                </c:pt>
                <c:pt idx="10">
                  <c:v>-22</c:v>
                </c:pt>
                <c:pt idx="11">
                  <c:v>-22</c:v>
                </c:pt>
                <c:pt idx="12">
                  <c:v>-21</c:v>
                </c:pt>
                <c:pt idx="13">
                  <c:v>-21</c:v>
                </c:pt>
                <c:pt idx="14">
                  <c:v>-20</c:v>
                </c:pt>
                <c:pt idx="15">
                  <c:v>-20</c:v>
                </c:pt>
                <c:pt idx="16">
                  <c:v>-20</c:v>
                </c:pt>
                <c:pt idx="17">
                  <c:v>-19</c:v>
                </c:pt>
                <c:pt idx="18">
                  <c:v>-18</c:v>
                </c:pt>
                <c:pt idx="19">
                  <c:v>-18</c:v>
                </c:pt>
                <c:pt idx="20">
                  <c:v>-17</c:v>
                </c:pt>
                <c:pt idx="21">
                  <c:v>-16</c:v>
                </c:pt>
                <c:pt idx="22">
                  <c:v>-15</c:v>
                </c:pt>
                <c:pt idx="23">
                  <c:v>-15</c:v>
                </c:pt>
                <c:pt idx="24">
                  <c:v>-15</c:v>
                </c:pt>
                <c:pt idx="25">
                  <c:v>-15</c:v>
                </c:pt>
                <c:pt idx="26">
                  <c:v>-15</c:v>
                </c:pt>
                <c:pt idx="27">
                  <c:v>-15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322-46C3-B646-1D81CA76E6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422804111"/>
        <c:axId val="1422813679"/>
      </c:barChart>
      <c:catAx>
        <c:axId val="1422804111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high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rgbClr val="080808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22813679"/>
        <c:crosses val="autoZero"/>
        <c:auto val="1"/>
        <c:lblAlgn val="ctr"/>
        <c:lblOffset val="100"/>
        <c:noMultiLvlLbl val="0"/>
      </c:catAx>
      <c:valAx>
        <c:axId val="1422813679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2">
                  <a:lumMod val="40000"/>
                  <a:lumOff val="60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rgbClr val="080808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2280411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strRef>
              <c:f>Data!$A$2:$A$21</c:f>
              <c:strCache>
                <c:ptCount val="20"/>
                <c:pt idx="0">
                  <c:v>National Health Service</c:v>
                </c:pt>
                <c:pt idx="1">
                  <c:v>Buckinghamshire County Council</c:v>
                </c:pt>
                <c:pt idx="2">
                  <c:v>Buckinghamshire Healthcare Trust</c:v>
                </c:pt>
                <c:pt idx="3">
                  <c:v>Danaher Corporation</c:v>
                </c:pt>
                <c:pt idx="4">
                  <c:v>Johnson &amp; Johnson</c:v>
                </c:pt>
                <c:pt idx="5">
                  <c:v>Softcat Plc</c:v>
                </c:pt>
                <c:pt idx="6">
                  <c:v>Cera Care</c:v>
                </c:pt>
                <c:pt idx="7">
                  <c:v>Dunbar Education</c:v>
                </c:pt>
                <c:pt idx="8">
                  <c:v>The Fremantle Trust</c:v>
                </c:pt>
                <c:pt idx="9">
                  <c:v>Buckinghamshire New University</c:v>
                </c:pt>
                <c:pt idx="10">
                  <c:v>Checkatrade Limited</c:v>
                </c:pt>
                <c:pt idx="11">
                  <c:v>Aggregator Network</c:v>
                </c:pt>
                <c:pt idx="12">
                  <c:v>Focusrite Audio Engineering Limited</c:v>
                </c:pt>
                <c:pt idx="13">
                  <c:v>Buckinghamshire College Group</c:v>
                </c:pt>
                <c:pt idx="14">
                  <c:v>Royal Air Force</c:v>
                </c:pt>
                <c:pt idx="15">
                  <c:v>Mccormick</c:v>
                </c:pt>
                <c:pt idx="16">
                  <c:v>Biffa</c:v>
                </c:pt>
                <c:pt idx="17">
                  <c:v>Walgreens Boots Alliance</c:v>
                </c:pt>
                <c:pt idx="18">
                  <c:v>Paradigm Housing Group</c:v>
                </c:pt>
                <c:pt idx="19">
                  <c:v>JandJ</c:v>
                </c:pt>
              </c:strCache>
            </c:strRef>
          </c:cat>
          <c:val>
            <c:numRef>
              <c:f>Data!$B$2:$B$21</c:f>
              <c:numCache>
                <c:formatCode>#,##0</c:formatCode>
                <c:ptCount val="20"/>
                <c:pt idx="0">
                  <c:v>558</c:v>
                </c:pt>
                <c:pt idx="1">
                  <c:v>324</c:v>
                </c:pt>
                <c:pt idx="2">
                  <c:v>99</c:v>
                </c:pt>
                <c:pt idx="3">
                  <c:v>96</c:v>
                </c:pt>
                <c:pt idx="4">
                  <c:v>89</c:v>
                </c:pt>
                <c:pt idx="5">
                  <c:v>72</c:v>
                </c:pt>
                <c:pt idx="6">
                  <c:v>62</c:v>
                </c:pt>
                <c:pt idx="7">
                  <c:v>58</c:v>
                </c:pt>
                <c:pt idx="8">
                  <c:v>46</c:v>
                </c:pt>
                <c:pt idx="9">
                  <c:v>44</c:v>
                </c:pt>
                <c:pt idx="10">
                  <c:v>42</c:v>
                </c:pt>
                <c:pt idx="11">
                  <c:v>41</c:v>
                </c:pt>
                <c:pt idx="12">
                  <c:v>40</c:v>
                </c:pt>
                <c:pt idx="13">
                  <c:v>30</c:v>
                </c:pt>
                <c:pt idx="14">
                  <c:v>28</c:v>
                </c:pt>
                <c:pt idx="15">
                  <c:v>28</c:v>
                </c:pt>
                <c:pt idx="16">
                  <c:v>27</c:v>
                </c:pt>
                <c:pt idx="17">
                  <c:v>26</c:v>
                </c:pt>
                <c:pt idx="18">
                  <c:v>24</c:v>
                </c:pt>
                <c:pt idx="19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E69-4E3B-8BBE-0F6E1359C6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44202144"/>
        <c:axId val="544193616"/>
      </c:barChart>
      <c:catAx>
        <c:axId val="54420214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544193616"/>
        <c:crosses val="autoZero"/>
        <c:auto val="1"/>
        <c:lblAlgn val="ctr"/>
        <c:lblOffset val="100"/>
        <c:noMultiLvlLbl val="0"/>
      </c:catAx>
      <c:valAx>
        <c:axId val="544193616"/>
        <c:scaling>
          <c:orientation val="minMax"/>
        </c:scaling>
        <c:delete val="1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crossAx val="5442021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13D6E3-107D-41A5-9703-26831CFAB381}" type="datetimeFigureOut">
              <a:rPr lang="en-GB" smtClean="0"/>
              <a:t>23/03/2021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A766C8-9FBA-4468-A6F0-B52CBF1E3B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25822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A766C8-9FBA-4468-A6F0-B52CBF1E3BA1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81064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F2A483-04F2-45EA-BE92-5749F3EE10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EB48AF9-7AB9-4EF9-80BF-39C0741DC1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456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44D66B-EEF6-4E18-98A3-7BD0FE24C5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35A750-50BD-4EDB-81E8-291C814DF6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59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C1E5C7A-F4BA-46B2-8D33-25FE9F6D4A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723207"/>
            <a:ext cx="1971675" cy="5228706"/>
          </a:xfrm>
        </p:spPr>
        <p:txBody>
          <a:bodyPr vert="eaVert"/>
          <a:lstStyle>
            <a:lvl1pPr>
              <a:defRPr lang="en-GB" dirty="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400DDD-00C9-4A25-BAA7-13B9FE36A0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723207"/>
            <a:ext cx="5800725" cy="522870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8604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5A2484-6147-45F1-8C85-53E62E271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F9823F-CD4B-4927-80BB-BE954DC45E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9219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2BFEE-72E3-41A0-9471-C92732D065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244226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E5C9D6-D122-4453-AC39-D5A1EDC71A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123951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61977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074BB2-408E-41B5-9580-59281DC8B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54EA63-DC63-43BD-B9BB-EB809672D2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1429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8F8DC2-BA55-484D-AB5C-E85B63D3D5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1429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3720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56A62-1D6C-450A-A49F-BFC0D0A19E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731520"/>
            <a:ext cx="7886700" cy="95916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E0EF39-873D-4371-8E3A-9D905AD358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957836-C175-4167-9445-69725FD7C6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4468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8659077-A6D3-4527-A947-50301046FC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CFB5D7-8338-4F46-8ECB-913AF95DE0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4468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7019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171F4A-1B07-405F-838B-CDE527BEE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8095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24279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E0F0A6-9B60-4DBA-8A7B-A13CC81F5A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764770"/>
            <a:ext cx="2949178" cy="1292629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D1DFF-7A1B-4B80-8BC6-4A0276E65B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2EC080-DB0A-4FF8-B2AA-6EF57A2CDC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37003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F7FB75-9B2D-4F49-AFFC-AE2A84CD97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CBD55BB-8FAB-4410-BD96-D6537F178C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3F14DF-7A76-43D8-894F-4F6E129C19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77063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E5209DB-3681-482E-858A-AE12B81C6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754321"/>
            <a:ext cx="7886700" cy="936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D6729F-0C21-41FA-A1C9-0CFBDD0BA8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1526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A8DBD-665B-47C2-ABF4-21E041AFF0B7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78367"/>
            <a:ext cx="9144000" cy="879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3897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urning-glass.com/uk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5E22237-1FF8-4317-8267-F0241D93E5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953" y="2105297"/>
            <a:ext cx="8080093" cy="1881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53650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AF3038-A96D-402C-B7B5-D0F54EBEAA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41983"/>
            <a:ext cx="7886700" cy="936368"/>
          </a:xfrm>
        </p:spPr>
        <p:txBody>
          <a:bodyPr>
            <a:normAutofit/>
          </a:bodyPr>
          <a:lstStyle/>
          <a:p>
            <a:pPr algn="ctr"/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Reduced demand: occupations with fewer job postings in Bucks in Q4 2020 than Q4 2019</a:t>
            </a:r>
          </a:p>
        </p:txBody>
      </p:sp>
      <p:graphicFrame>
        <p:nvGraphicFramePr>
          <p:cNvPr id="4" name="Content Placeholder 8">
            <a:extLst>
              <a:ext uri="{FF2B5EF4-FFF2-40B4-BE49-F238E27FC236}">
                <a16:creationId xmlns:a16="http://schemas.microsoft.com/office/drawing/2014/main" id="{855A7736-A5F3-4F78-9274-054D243316B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0314644"/>
              </p:ext>
            </p:extLst>
          </p:nvPr>
        </p:nvGraphicFramePr>
        <p:xfrm>
          <a:off x="183273" y="1178351"/>
          <a:ext cx="8777454" cy="49253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4BA83935-DB71-49C0-89EB-863E742FDB45}"/>
              </a:ext>
            </a:extLst>
          </p:cNvPr>
          <p:cNvSpPr/>
          <p:nvPr/>
        </p:nvSpPr>
        <p:spPr>
          <a:xfrm>
            <a:off x="335280" y="2943260"/>
            <a:ext cx="3501429" cy="1798422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080808"/>
                </a:solidFill>
              </a:rPr>
              <a:t>Hospitality (chefs, food service, waiting staff, housekeeping)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080808"/>
                </a:solidFill>
              </a:rPr>
              <a:t>HR / recruitment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080808"/>
                </a:solidFill>
              </a:rPr>
              <a:t>Computer (IT support, programmers, analysts)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080808"/>
                </a:solidFill>
              </a:rPr>
              <a:t>Office admin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080808"/>
                </a:solidFill>
              </a:rPr>
              <a:t>Sales and marketing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9354260-DE18-4401-857B-06B2D1839EE0}"/>
              </a:ext>
            </a:extLst>
          </p:cNvPr>
          <p:cNvSpPr txBox="1"/>
          <p:nvPr/>
        </p:nvSpPr>
        <p:spPr>
          <a:xfrm>
            <a:off x="183273" y="5597279"/>
            <a:ext cx="6101080" cy="3440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600" i="1" dirty="0">
                <a:solidFill>
                  <a:schemeClr val="tx2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Source: Labour Insight</a:t>
            </a:r>
          </a:p>
        </p:txBody>
      </p:sp>
    </p:spTree>
    <p:extLst>
      <p:ext uri="{BB962C8B-B14F-4D97-AF65-F5344CB8AC3E}">
        <p14:creationId xmlns:p14="http://schemas.microsoft.com/office/powerpoint/2010/main" val="4271559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53C6DD1-BC60-44D8-A085-32B724B6A7C6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spcBef>
                <a:spcPct val="0"/>
              </a:spcBef>
              <a:buNone/>
              <a:defRPr sz="4050" kern="1200">
                <a:solidFill>
                  <a:srgbClr val="006965"/>
                </a:solidFill>
                <a:latin typeface="Haettenschweiler" panose="020B0706040902060204" pitchFamily="34" charset="0"/>
                <a:ea typeface="+mj-ea"/>
                <a:cs typeface="+mj-cs"/>
              </a:defRPr>
            </a:lvl1pPr>
          </a:lstStyle>
          <a:p>
            <a:r>
              <a:rPr lang="en-GB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Changing demand for skills – baseline skills 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ED2DDB9-431C-489F-BB49-994FC9D4259D}"/>
              </a:ext>
            </a:extLst>
          </p:cNvPr>
          <p:cNvSpPr txBox="1">
            <a:spLocks/>
          </p:cNvSpPr>
          <p:nvPr/>
        </p:nvSpPr>
        <p:spPr>
          <a:xfrm>
            <a:off x="177282" y="1713318"/>
            <a:ext cx="3652780" cy="424252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57175" indent="-257175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F58021"/>
                </a:solidFill>
                <a:latin typeface="Arial Black" panose="020B0A04020102020204" pitchFamily="34" charset="0"/>
                <a:ea typeface="+mn-ea"/>
                <a:cs typeface="+mn-cs"/>
              </a:defRPr>
            </a:lvl1pPr>
            <a:lvl2pPr marL="557213" indent="-214313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B5D137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500" kern="1200">
                <a:solidFill>
                  <a:srgbClr val="006965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500" kern="1200">
                <a:solidFill>
                  <a:srgbClr val="92298E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chart shows the change in demand for the top baseline skills (as cited within job postings) between Quarter 1 (Jan-Mar) and Quarter 4 (Oct-Dec).</a:t>
            </a:r>
          </a:p>
          <a:p>
            <a:endParaRPr lang="en-GB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Overall, there hasn’t been a great deal of change.  </a:t>
            </a:r>
          </a:p>
          <a:p>
            <a:endParaRPr lang="en-GB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There has been a relative increase in demand for ‘problem solving’ skills (9</a:t>
            </a:r>
            <a:r>
              <a:rPr lang="en-GB" sz="1600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6</a:t>
            </a:r>
            <a:r>
              <a:rPr lang="en-GB" sz="1600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and ‘building effective relationships’ skills (11</a:t>
            </a:r>
            <a:r>
              <a:rPr lang="en-GB" sz="1600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9</a:t>
            </a:r>
            <a:r>
              <a:rPr lang="en-GB" sz="1600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en-GB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a relative decrease in demand for ‘creativity’ (6</a:t>
            </a:r>
            <a:r>
              <a:rPr lang="en-GB" sz="1600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7</a:t>
            </a:r>
            <a:r>
              <a:rPr lang="en-GB" sz="1600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and skills in ‘Microsoft Office’ (7</a:t>
            </a:r>
            <a:r>
              <a:rPr lang="en-GB" sz="1600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12</a:t>
            </a:r>
            <a:r>
              <a:rPr lang="en-GB" sz="1600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AEAD541C-9B90-4F3A-80A0-F17CF996CFD9}"/>
              </a:ext>
            </a:extLst>
          </p:cNvPr>
          <p:cNvGrpSpPr/>
          <p:nvPr/>
        </p:nvGrpSpPr>
        <p:grpSpPr>
          <a:xfrm>
            <a:off x="3905281" y="1776944"/>
            <a:ext cx="5165131" cy="3537420"/>
            <a:chOff x="3905281" y="1776944"/>
            <a:chExt cx="5165131" cy="3537420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1751BBBF-E611-45D9-8D5C-EC42F3FEAAC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905281" y="2168165"/>
              <a:ext cx="5165131" cy="3146199"/>
            </a:xfrm>
            <a:prstGeom prst="rect">
              <a:avLst/>
            </a:prstGeom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EC29DBB1-95CB-4C58-9CB6-1FF35D1811D4}"/>
                </a:ext>
              </a:extLst>
            </p:cNvPr>
            <p:cNvSpPr txBox="1"/>
            <p:nvPr/>
          </p:nvSpPr>
          <p:spPr>
            <a:xfrm>
              <a:off x="4336330" y="1776945"/>
              <a:ext cx="47134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/>
                <a:t>Q1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360F768C-4E47-43CF-9A80-21E3FC2503B5}"/>
                </a:ext>
              </a:extLst>
            </p:cNvPr>
            <p:cNvSpPr txBox="1"/>
            <p:nvPr/>
          </p:nvSpPr>
          <p:spPr>
            <a:xfrm>
              <a:off x="7967221" y="1776944"/>
              <a:ext cx="47134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/>
                <a:t>Q4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947588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EF43C99-4EAA-4C09-BCD5-432E28E6CB9E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spcBef>
                <a:spcPct val="0"/>
              </a:spcBef>
              <a:buNone/>
              <a:defRPr sz="4050" kern="1200">
                <a:solidFill>
                  <a:srgbClr val="006965"/>
                </a:solidFill>
                <a:latin typeface="Haettenschweiler" panose="020B0706040902060204" pitchFamily="34" charset="0"/>
                <a:ea typeface="+mj-ea"/>
                <a:cs typeface="+mj-cs"/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Changing demand for skills – specialist skills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aettenschweiler" panose="020B0706040902060204" pitchFamily="34" charset="0"/>
              <a:ea typeface="+mj-ea"/>
              <a:cs typeface="+mj-cs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0E4F816-BBAF-433B-B625-79FBE6CC402C}"/>
              </a:ext>
            </a:extLst>
          </p:cNvPr>
          <p:cNvSpPr txBox="1">
            <a:spLocks/>
          </p:cNvSpPr>
          <p:nvPr/>
        </p:nvSpPr>
        <p:spPr>
          <a:xfrm>
            <a:off x="-1" y="1417637"/>
            <a:ext cx="3393649" cy="4408127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57175" indent="-257175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F58021"/>
                </a:solidFill>
                <a:latin typeface="Arial Black" panose="020B0A04020102020204" pitchFamily="34" charset="0"/>
                <a:ea typeface="+mn-ea"/>
                <a:cs typeface="+mn-cs"/>
              </a:defRPr>
            </a:lvl1pPr>
            <a:lvl2pPr marL="557213" indent="-214313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B5D137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500" kern="1200">
                <a:solidFill>
                  <a:srgbClr val="006965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500" kern="1200">
                <a:solidFill>
                  <a:srgbClr val="92298E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chart shows the change in demand for the top specialised skills demand (as cited within job postings) between Quarter 1 (Jan-Mar) and Quarter 4 (Oct-Dec).</a:t>
            </a:r>
          </a:p>
          <a:p>
            <a:endParaRPr lang="en-GB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There was a significant increase in demand for ‘working with patient and/or condition: mental health’ (27</a:t>
            </a:r>
            <a:r>
              <a:rPr lang="en-GB" sz="1800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9</a:t>
            </a:r>
            <a:r>
              <a:rPr lang="en-GB" sz="1800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endParaRPr lang="en-GB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Demand also increased for ‘teamwork / collaboration (2</a:t>
            </a:r>
            <a:r>
              <a:rPr lang="en-GB" sz="1800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1</a:t>
            </a:r>
            <a:r>
              <a:rPr lang="en-GB" sz="1800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‘teaching’ (3</a:t>
            </a:r>
            <a:r>
              <a:rPr lang="en-GB" sz="1800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2</a:t>
            </a:r>
            <a:r>
              <a:rPr lang="en-GB" sz="1800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and ‘KPIs (8</a:t>
            </a:r>
            <a:r>
              <a:rPr lang="en-GB" sz="1800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7</a:t>
            </a:r>
            <a:r>
              <a:rPr lang="en-GB" sz="1800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endParaRPr lang="en-GB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There were declines in demand for ‘customer service’ (1</a:t>
            </a:r>
            <a:r>
              <a:rPr lang="en-GB" sz="1800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3</a:t>
            </a:r>
            <a:r>
              <a:rPr lang="en-GB" sz="1800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‘customer contact’ (9</a:t>
            </a:r>
            <a:r>
              <a:rPr lang="en-GB" sz="1800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10</a:t>
            </a:r>
            <a:r>
              <a:rPr lang="en-GB" sz="1800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and ‘business development’ (10</a:t>
            </a:r>
            <a:r>
              <a:rPr lang="en-GB" sz="1800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13</a:t>
            </a:r>
            <a:r>
              <a:rPr lang="en-GB" sz="1800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skills.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7F36530-D958-45C3-9005-ACADF6637253}"/>
              </a:ext>
            </a:extLst>
          </p:cNvPr>
          <p:cNvGrpSpPr/>
          <p:nvPr/>
        </p:nvGrpSpPr>
        <p:grpSpPr>
          <a:xfrm>
            <a:off x="3271102" y="1337820"/>
            <a:ext cx="5872898" cy="4339803"/>
            <a:chOff x="3271102" y="1337820"/>
            <a:chExt cx="5872898" cy="4339803"/>
          </a:xfrm>
        </p:grpSpPr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0C62FF5B-E9C4-4E62-9D52-ACD7E823B75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271102" y="1754208"/>
              <a:ext cx="5872898" cy="3923415"/>
            </a:xfrm>
            <a:prstGeom prst="rect">
              <a:avLst/>
            </a:prstGeom>
          </p:spPr>
        </p:pic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0B04FCAD-5ABB-40E4-9639-089F6CAC3D4E}"/>
                </a:ext>
              </a:extLst>
            </p:cNvPr>
            <p:cNvSpPr txBox="1"/>
            <p:nvPr/>
          </p:nvSpPr>
          <p:spPr>
            <a:xfrm>
              <a:off x="4166648" y="1342476"/>
              <a:ext cx="47134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/>
                <a:t>Q1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3DE8C59A-3900-4E2B-A73A-CC15266C6FAF}"/>
                </a:ext>
              </a:extLst>
            </p:cNvPr>
            <p:cNvSpPr txBox="1"/>
            <p:nvPr/>
          </p:nvSpPr>
          <p:spPr>
            <a:xfrm>
              <a:off x="7876096" y="1337820"/>
              <a:ext cx="47134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/>
                <a:t>Q4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381916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E7C3E6F-D285-45A1-ACF5-B443C2C61F22}"/>
              </a:ext>
            </a:extLst>
          </p:cNvPr>
          <p:cNvSpPr txBox="1">
            <a:spLocks/>
          </p:cNvSpPr>
          <p:nvPr/>
        </p:nvSpPr>
        <p:spPr>
          <a:xfrm>
            <a:off x="457199" y="1385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spcBef>
                <a:spcPct val="0"/>
              </a:spcBef>
              <a:buNone/>
              <a:defRPr sz="4050" kern="1200">
                <a:solidFill>
                  <a:srgbClr val="006965"/>
                </a:solidFill>
                <a:latin typeface="Haettenschweiler" panose="020B0706040902060204" pitchFamily="34" charset="0"/>
                <a:ea typeface="+mj-ea"/>
                <a:cs typeface="+mj-cs"/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Demand for computer and programming skills</a:t>
            </a: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aettenschweiler" panose="020B0706040902060204" pitchFamily="34" charset="0"/>
              <a:ea typeface="+mj-ea"/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DA4A902-7C12-4CDB-9DF6-3EDACDC154CA}"/>
              </a:ext>
            </a:extLst>
          </p:cNvPr>
          <p:cNvSpPr txBox="1"/>
          <p:nvPr/>
        </p:nvSpPr>
        <p:spPr>
          <a:xfrm>
            <a:off x="157578" y="1303476"/>
            <a:ext cx="4414421" cy="44088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1650" dirty="0">
                <a:latin typeface="Arial" panose="020B0604020202020204" pitchFamily="34" charset="0"/>
                <a:cs typeface="Arial" panose="020B0604020202020204" pitchFamily="34" charset="0"/>
              </a:rPr>
              <a:t>This table shows the top computer and programming skills featured in job postings for Buckinghamshire for the month of February 2021.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GB" sz="16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1650" dirty="0">
                <a:latin typeface="Arial" panose="020B0604020202020204" pitchFamily="34" charset="0"/>
                <a:cs typeface="Arial" panose="020B0604020202020204" pitchFamily="34" charset="0"/>
              </a:rPr>
              <a:t>Four Microsoft Office suite programmes feature in the top five.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GB" sz="16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1650" dirty="0">
                <a:latin typeface="Arial" panose="020B0604020202020204" pitchFamily="34" charset="0"/>
                <a:cs typeface="Arial" panose="020B0604020202020204" pitchFamily="34" charset="0"/>
              </a:rPr>
              <a:t>Demand for enterprise software SAP skills are growing both nationally and globally.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GB" sz="16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1650" dirty="0">
                <a:latin typeface="Arial" panose="020B0604020202020204" pitchFamily="34" charset="0"/>
                <a:cs typeface="Arial" panose="020B0604020202020204" pitchFamily="34" charset="0"/>
              </a:rPr>
              <a:t>Microsoft Excel and CRM skills are projected to grow nationally.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GB" sz="16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1650" dirty="0">
                <a:latin typeface="Arial" panose="020B0604020202020204" pitchFamily="34" charset="0"/>
                <a:cs typeface="Arial" panose="020B0604020202020204" pitchFamily="34" charset="0"/>
              </a:rPr>
              <a:t>Skills for programming language Microsoft C# are declining, both nationally and globally.</a:t>
            </a:r>
          </a:p>
        </p:txBody>
      </p:sp>
      <p:graphicFrame>
        <p:nvGraphicFramePr>
          <p:cNvPr id="6" name="Content Placeholder 4">
            <a:extLst>
              <a:ext uri="{FF2B5EF4-FFF2-40B4-BE49-F238E27FC236}">
                <a16:creationId xmlns:a16="http://schemas.microsoft.com/office/drawing/2014/main" id="{B8CD877D-74F0-48FB-886B-3484767E26E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9707162"/>
              </p:ext>
            </p:extLst>
          </p:nvPr>
        </p:nvGraphicFramePr>
        <p:xfrm>
          <a:off x="4714042" y="1784682"/>
          <a:ext cx="4272380" cy="3090314"/>
        </p:xfrm>
        <a:graphic>
          <a:graphicData uri="http://schemas.openxmlformats.org/drawingml/2006/table">
            <a:tbl>
              <a:tblPr firstRow="1" firstCol="1" bandRow="1"/>
              <a:tblGrid>
                <a:gridCol w="1682054">
                  <a:extLst>
                    <a:ext uri="{9D8B030D-6E8A-4147-A177-3AD203B41FA5}">
                      <a16:colId xmlns:a16="http://schemas.microsoft.com/office/drawing/2014/main" val="1175485306"/>
                    </a:ext>
                  </a:extLst>
                </a:gridCol>
                <a:gridCol w="1321093">
                  <a:extLst>
                    <a:ext uri="{9D8B030D-6E8A-4147-A177-3AD203B41FA5}">
                      <a16:colId xmlns:a16="http://schemas.microsoft.com/office/drawing/2014/main" val="4048994032"/>
                    </a:ext>
                  </a:extLst>
                </a:gridCol>
                <a:gridCol w="1269233">
                  <a:extLst>
                    <a:ext uri="{9D8B030D-6E8A-4147-A177-3AD203B41FA5}">
                      <a16:colId xmlns:a16="http://schemas.microsoft.com/office/drawing/2014/main" val="1894302047"/>
                    </a:ext>
                  </a:extLst>
                </a:gridCol>
              </a:tblGrid>
              <a:tr h="5238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Most sought computer and programming skills by Bucks employers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96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National Growth Category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96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Global Growth Category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96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09662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Microsoft Excel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Growing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Stable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9253797"/>
                  </a:ext>
                </a:extLst>
              </a:tr>
              <a:tr h="1922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Microsoft Office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Stable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Stable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6212848"/>
                  </a:ext>
                </a:extLst>
              </a:tr>
              <a:tr h="1922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Microsoft PowerPoint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Stable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Stable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185536"/>
                  </a:ext>
                </a:extLst>
              </a:tr>
              <a:tr h="192263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Microsoft Word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Stable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Stable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1902850"/>
                  </a:ext>
                </a:extLst>
              </a:tr>
              <a:tr h="192263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SQL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Stable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Stable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73864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Software Development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Stable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Stable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7631646"/>
                  </a:ext>
                </a:extLst>
              </a:tr>
              <a:tr h="1922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Customer Relationship Management (CRM)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Growing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Stable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9359513"/>
                  </a:ext>
                </a:extLst>
              </a:tr>
              <a:tr h="192263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SAP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Growing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Growing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6186191"/>
                  </a:ext>
                </a:extLst>
              </a:tr>
              <a:tr h="19226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AutoCAD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Stable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Stable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2311844"/>
                  </a:ext>
                </a:extLst>
              </a:tr>
              <a:tr h="192263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Microsoft C#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Declining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Declining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26183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1058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F527C5AA-E8D2-4825-A983-DA32EC8C5C1A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spcBef>
                <a:spcPct val="0"/>
              </a:spcBef>
              <a:buNone/>
              <a:defRPr sz="4050" kern="1200">
                <a:solidFill>
                  <a:srgbClr val="006965"/>
                </a:solidFill>
                <a:latin typeface="Haettenschweiler" panose="020B0706040902060204" pitchFamily="34" charset="0"/>
                <a:ea typeface="+mj-ea"/>
                <a:cs typeface="+mj-cs"/>
              </a:defRPr>
            </a:lvl1pPr>
          </a:lstStyle>
          <a:p>
            <a:r>
              <a:rPr lang="en-GB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Some employers with the most job openings in Buckinghamshire – Dec 2020 to Feb 2021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0987F14-FB3E-4AC8-9977-DB3ACA82E1AA}"/>
              </a:ext>
            </a:extLst>
          </p:cNvPr>
          <p:cNvSpPr txBox="1">
            <a:spLocks/>
          </p:cNvSpPr>
          <p:nvPr/>
        </p:nvSpPr>
        <p:spPr>
          <a:xfrm>
            <a:off x="355107" y="1791464"/>
            <a:ext cx="3785771" cy="3604496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Around 45% of job postings in Buckinghamshire can be linked to a specific employer.  Many employers chose not to provide their name when recruiting via a recruitment agency or job site. </a:t>
            </a: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This table is therefore based on the 45% of job postings which can be linked to an employer (‘visible’ employers)</a:t>
            </a: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‘Visible’ employers with the most job openings for the last full quarter (Q4 Oct-Dec) are primarily in the Human Health and Social Work sector.</a:t>
            </a: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This corresponds with the high proportionate number of job postings for the sector.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EF44A55-39EC-4CED-A4C5-340F5B5C85BC}"/>
              </a:ext>
            </a:extLst>
          </p:cNvPr>
          <p:cNvSpPr txBox="1"/>
          <p:nvPr/>
        </p:nvSpPr>
        <p:spPr>
          <a:xfrm>
            <a:off x="4392997" y="5342592"/>
            <a:ext cx="464801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825" i="1" dirty="0">
                <a:latin typeface="Arial" panose="020B0604020202020204" pitchFamily="34" charset="0"/>
                <a:cs typeface="Arial" panose="020B0604020202020204" pitchFamily="34" charset="0"/>
              </a:rPr>
              <a:t>Source: Burning Glass Technologies</a:t>
            </a:r>
          </a:p>
          <a:p>
            <a:endParaRPr lang="en-GB" sz="825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825" i="1" dirty="0">
                <a:latin typeface="Arial" panose="020B0604020202020204" pitchFamily="34" charset="0"/>
                <a:cs typeface="Arial" panose="020B0604020202020204" pitchFamily="34" charset="0"/>
              </a:rPr>
              <a:t>Note: 55% of records have been excluded because they do not include an employer. As a result, the chart above may not be representative of the full sample. 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C6E86F39-ED10-4E38-B607-FE9C71EEF50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34428581"/>
              </p:ext>
            </p:extLst>
          </p:nvPr>
        </p:nvGraphicFramePr>
        <p:xfrm>
          <a:off x="4392997" y="1466715"/>
          <a:ext cx="4474800" cy="382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813687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CCF75383-8418-4FE3-AE62-6CF22DB779B2}"/>
              </a:ext>
            </a:extLst>
          </p:cNvPr>
          <p:cNvSpPr txBox="1">
            <a:spLocks/>
          </p:cNvSpPr>
          <p:nvPr/>
        </p:nvSpPr>
        <p:spPr>
          <a:xfrm>
            <a:off x="457200" y="-11598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spcBef>
                <a:spcPct val="0"/>
              </a:spcBef>
              <a:buNone/>
              <a:defRPr sz="4050" kern="1200">
                <a:solidFill>
                  <a:srgbClr val="006965"/>
                </a:solidFill>
                <a:latin typeface="Haettenschweiler" panose="020B0706040902060204" pitchFamily="34" charset="0"/>
                <a:ea typeface="+mj-ea"/>
                <a:cs typeface="+mj-cs"/>
              </a:defRPr>
            </a:lvl1pPr>
          </a:lstStyle>
          <a:p>
            <a:r>
              <a:rPr lang="en-GB"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About the data 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D622421-245B-466D-97FB-DD3AE0DD605D}"/>
              </a:ext>
            </a:extLst>
          </p:cNvPr>
          <p:cNvSpPr txBox="1">
            <a:spLocks/>
          </p:cNvSpPr>
          <p:nvPr/>
        </p:nvSpPr>
        <p:spPr>
          <a:xfrm>
            <a:off x="457200" y="1094175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57175" indent="-257175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F58021"/>
                </a:solidFill>
                <a:latin typeface="Arial Black" panose="020B0A04020102020204" pitchFamily="34" charset="0"/>
                <a:ea typeface="+mn-ea"/>
                <a:cs typeface="+mn-cs"/>
              </a:defRPr>
            </a:lvl1pPr>
            <a:lvl2pPr marL="557213" indent="-214313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B5D137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500" kern="1200">
                <a:solidFill>
                  <a:srgbClr val="006965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500" kern="1200">
                <a:solidFill>
                  <a:srgbClr val="92298E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7175" marR="0" lvl="0" indent="-257175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Online job postings provide a useful, real-time indication of the characteristics and health of local labour markets.</a:t>
            </a:r>
          </a:p>
          <a:p>
            <a:pPr marL="257175" marR="0" lvl="0" indent="-257175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57175" marR="0" lvl="0" indent="-257175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However, limitations of online job posting data include:</a:t>
            </a:r>
          </a:p>
          <a:p>
            <a:pPr marL="557213" marR="0" lvl="1" indent="-214313" algn="l" defTabSz="6858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en-GB" sz="21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Some jobs not commonly advertised online (e.g. those often filled through word-of-mouth or adverts in windows) </a:t>
            </a:r>
          </a:p>
          <a:p>
            <a:pPr marL="557213" marR="0" lvl="1" indent="-214313" algn="l" defTabSz="6858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en-GB" sz="21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employer’s name often not being included in the job posting, which makes it difficult to glean a complete picture of the top recruiting employers in an area, and makes it difficult to assign jobs to industries. </a:t>
            </a:r>
          </a:p>
          <a:p>
            <a:pPr marL="557213" marR="0" lvl="1" indent="-214313" algn="l" defTabSz="6858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en-GB" sz="21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location not being provided in the job posting, in part due to the increased prevalence of remote working.</a:t>
            </a:r>
          </a:p>
          <a:p>
            <a:pPr marL="257175" marR="0" lvl="0" indent="-257175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57175" marR="0" lvl="0" indent="-257175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Burning Glass Technologies’ classifications of skills are:</a:t>
            </a:r>
          </a:p>
          <a:p>
            <a:pPr marL="557213" marR="0" lvl="1" indent="-214313" algn="l" defTabSz="6858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en-GB" sz="21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Specialised skills </a:t>
            </a:r>
            <a:r>
              <a:rPr kumimoji="0" lang="en-GB" sz="21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 covers skills that are specific to an occupation, such as ‘lesson planning’ for teachers, or ‘Primary Care’ for nurses.</a:t>
            </a:r>
          </a:p>
          <a:p>
            <a:pPr marL="557213" marR="0" lvl="1" indent="-214313" algn="l" defTabSz="6858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en-GB" sz="21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Baseline skills </a:t>
            </a:r>
            <a:r>
              <a:rPr kumimoji="0" lang="en-GB" sz="21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 are sometimes also called “soft skills” or “transferable skills”. They include skills that are useful across a variety of occupations, such as ‘research’ or ‘staff coordination’.</a:t>
            </a:r>
          </a:p>
          <a:p>
            <a:pPr marL="557213" marR="0" lvl="1" indent="-214313" algn="l" defTabSz="6858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en-GB" sz="21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Computer and programming skills </a:t>
            </a:r>
            <a:r>
              <a:rPr kumimoji="0" lang="en-GB" sz="21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 are IT skills ranging from widely applicable (e.g. ‘Microsoft Word’) to highly specialised (e.g. ‘PERL’).</a:t>
            </a:r>
          </a:p>
          <a:p>
            <a:pPr marL="257175" marR="0" lvl="0" indent="-257175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5884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965397-6302-4464-B2EB-5FA936A7872E}"/>
              </a:ext>
            </a:extLst>
          </p:cNvPr>
          <p:cNvSpPr txBox="1">
            <a:spLocks/>
          </p:cNvSpPr>
          <p:nvPr/>
        </p:nvSpPr>
        <p:spPr>
          <a:xfrm>
            <a:off x="1256190" y="1561910"/>
            <a:ext cx="6381380" cy="186709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spcBef>
                <a:spcPct val="0"/>
              </a:spcBef>
              <a:buNone/>
              <a:defRPr sz="3600" kern="1200">
                <a:solidFill>
                  <a:srgbClr val="006965"/>
                </a:solidFill>
                <a:latin typeface="Haettenschweiler" panose="020B0706040902060204" pitchFamily="34" charset="0"/>
                <a:ea typeface="+mj-ea"/>
                <a:cs typeface="+mj-cs"/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Job Vacancies within Buckinghamshire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CA0154-73B3-4040-AD12-805B061C8D38}"/>
              </a:ext>
            </a:extLst>
          </p:cNvPr>
          <p:cNvSpPr txBox="1">
            <a:spLocks/>
          </p:cNvSpPr>
          <p:nvPr/>
        </p:nvSpPr>
        <p:spPr>
          <a:xfrm>
            <a:off x="2046580" y="2771775"/>
            <a:ext cx="4800600" cy="13144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 Black" panose="020B0A04020102020204" pitchFamily="34" charset="0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3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March 2021</a:t>
            </a:r>
          </a:p>
        </p:txBody>
      </p:sp>
    </p:spTree>
    <p:extLst>
      <p:ext uri="{BB962C8B-B14F-4D97-AF65-F5344CB8AC3E}">
        <p14:creationId xmlns:p14="http://schemas.microsoft.com/office/powerpoint/2010/main" val="3292760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689078F-4621-4308-9354-4DA8AC5CF992}"/>
              </a:ext>
            </a:extLst>
          </p:cNvPr>
          <p:cNvSpPr txBox="1">
            <a:spLocks/>
          </p:cNvSpPr>
          <p:nvPr/>
        </p:nvSpPr>
        <p:spPr>
          <a:xfrm>
            <a:off x="45720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spcBef>
                <a:spcPct val="0"/>
              </a:spcBef>
              <a:buNone/>
              <a:defRPr sz="4050" kern="1200">
                <a:solidFill>
                  <a:srgbClr val="006965"/>
                </a:solidFill>
                <a:latin typeface="Haettenschweiler" panose="020B0706040902060204" pitchFamily="34" charset="0"/>
                <a:ea typeface="+mj-ea"/>
                <a:cs typeface="+mj-cs"/>
              </a:defRPr>
            </a:lvl1pPr>
          </a:lstStyle>
          <a:p>
            <a:r>
              <a:rPr lang="en-GB"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  <a:r>
              <a:rPr lang="en-GB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AA8D9A3-9A2F-48A7-8516-68B8931D2923}"/>
              </a:ext>
            </a:extLst>
          </p:cNvPr>
          <p:cNvSpPr txBox="1">
            <a:spLocks/>
          </p:cNvSpPr>
          <p:nvPr/>
        </p:nvSpPr>
        <p:spPr>
          <a:xfrm>
            <a:off x="457200" y="1166018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57175" indent="-257175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F58021"/>
                </a:solidFill>
                <a:latin typeface="Arial Black" panose="020B0A04020102020204" pitchFamily="34" charset="0"/>
                <a:ea typeface="+mn-ea"/>
                <a:cs typeface="+mn-cs"/>
              </a:defRPr>
            </a:lvl1pPr>
            <a:lvl2pPr marL="557213" indent="-214313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B5D137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500" kern="1200">
                <a:solidFill>
                  <a:srgbClr val="006965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500" kern="1200">
                <a:solidFill>
                  <a:srgbClr val="92298E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slide deck provides a monthly summary of recruitment trends within Buckinghamshire. 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sz="20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is sourced from Burning Glass Technologies via the Labour Insight platform.  Data is generated by scraping information from job adverts posted on-line  Further details can be found </a:t>
            </a:r>
            <a:r>
              <a:rPr lang="en-GB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here</a:t>
            </a:r>
            <a:r>
              <a:rPr lang="en-GB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sz="20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monitor the impact of Covid-19 on the labour market, and track the speed of economic recovery, data within this report is either benchmarked against Quarter 1 (January to March) 2020, or is benchmarked against the corresponding month in 2019. 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sz="20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Further details, including some caveats to be aware are, can be found at the end of this slide deck. </a:t>
            </a:r>
          </a:p>
        </p:txBody>
      </p:sp>
    </p:spTree>
    <p:extLst>
      <p:ext uri="{BB962C8B-B14F-4D97-AF65-F5344CB8AC3E}">
        <p14:creationId xmlns:p14="http://schemas.microsoft.com/office/powerpoint/2010/main" val="1098274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FB10D024-2625-4E47-8AE6-3004DBCA2E57}"/>
              </a:ext>
            </a:extLst>
          </p:cNvPr>
          <p:cNvSpPr txBox="1">
            <a:spLocks/>
          </p:cNvSpPr>
          <p:nvPr/>
        </p:nvSpPr>
        <p:spPr>
          <a:xfrm>
            <a:off x="750163" y="-982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spcBef>
                <a:spcPct val="0"/>
              </a:spcBef>
              <a:buNone/>
              <a:defRPr sz="4050" kern="1200">
                <a:solidFill>
                  <a:srgbClr val="006965"/>
                </a:solidFill>
                <a:latin typeface="Haettenschweiler" panose="020B0706040902060204" pitchFamily="34" charset="0"/>
                <a:ea typeface="+mj-ea"/>
                <a:cs typeface="+mj-cs"/>
              </a:defRPr>
            </a:lvl1pPr>
          </a:lstStyle>
          <a:p>
            <a:r>
              <a:rPr lang="en-GB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Monthly Job Postings: 2020-21 </a:t>
            </a:r>
          </a:p>
        </p:txBody>
      </p:sp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FC717C15-695D-40CC-95BC-CF818428A2A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3909254"/>
              </p:ext>
            </p:extLst>
          </p:nvPr>
        </p:nvGraphicFramePr>
        <p:xfrm>
          <a:off x="457200" y="1044776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425068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0F3080F0-0EAF-48D8-9DE4-21120DB5A900}"/>
              </a:ext>
            </a:extLst>
          </p:cNvPr>
          <p:cNvSpPr txBox="1">
            <a:spLocks/>
          </p:cNvSpPr>
          <p:nvPr/>
        </p:nvSpPr>
        <p:spPr>
          <a:xfrm>
            <a:off x="545977" y="-6271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spcBef>
                <a:spcPct val="0"/>
              </a:spcBef>
              <a:buNone/>
              <a:defRPr sz="4050" kern="1200">
                <a:solidFill>
                  <a:srgbClr val="006965"/>
                </a:solidFill>
                <a:latin typeface="Haettenschweiler" panose="020B0706040902060204" pitchFamily="34" charset="0"/>
                <a:ea typeface="+mj-ea"/>
                <a:cs typeface="+mj-cs"/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Monthly Job Postings: 2020-21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aettenschweiler" panose="020B0706040902060204" pitchFamily="34" charset="0"/>
              <a:ea typeface="+mj-ea"/>
              <a:cs typeface="+mj-cs"/>
            </a:endParaRP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22F008A5-612F-40B1-A92E-DA54A66AA517}"/>
              </a:ext>
            </a:extLst>
          </p:cNvPr>
          <p:cNvSpPr txBox="1">
            <a:spLocks/>
          </p:cNvSpPr>
          <p:nvPr/>
        </p:nvSpPr>
        <p:spPr>
          <a:xfrm>
            <a:off x="457200" y="1080286"/>
            <a:ext cx="8229600" cy="478318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57175" indent="-257175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F58021"/>
                </a:solidFill>
                <a:latin typeface="Arial Black" panose="020B0A04020102020204" pitchFamily="34" charset="0"/>
                <a:ea typeface="+mn-ea"/>
                <a:cs typeface="+mn-cs"/>
              </a:defRPr>
            </a:lvl1pPr>
            <a:lvl2pPr marL="557213" indent="-214313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B5D137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500" kern="1200">
                <a:solidFill>
                  <a:srgbClr val="006965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500" kern="1200">
                <a:solidFill>
                  <a:srgbClr val="92298E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defRPr/>
            </a:pP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As with the national picture, job postings 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Buckinghamshire declined </a:t>
            </a: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significantly at the start of the first Covid-19 lockdown.</a:t>
            </a:r>
          </a:p>
          <a:p>
            <a:pPr marL="257175" marR="0" lvl="0" indent="-257175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From May 2020 to October 2020, the number of job postings (nationally and in Buckinghamshire) rose month on month. </a:t>
            </a:r>
          </a:p>
          <a:p>
            <a:pPr marL="257175" marR="0" lvl="0" indent="-257175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 October, the number of job postings returned to pre-pandemic levels.</a:t>
            </a:r>
            <a:endParaRPr lang="en-GB" dirty="0">
              <a:solidFill>
                <a:schemeClr val="tx1"/>
              </a:solidFill>
            </a:endParaRPr>
          </a:p>
          <a:p>
            <a:pPr marL="257175" marR="0" lvl="0" indent="-257175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second national lockdown initiated in early November 2020 brought a return to falling job posting numbers, however </a:t>
            </a:r>
            <a:r>
              <a:rPr kumimoji="0" lang="en-GB" b="0" i="0" u="non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they remained at</a:t>
            </a: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pre-pandemic levels in Buckinghamshire.</a:t>
            </a:r>
          </a:p>
          <a:p>
            <a:pPr marL="257175" marR="0" lvl="0" indent="-257175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December 2020 saw a drop in job posting numbers in Buckinghamshire, whereas numbers for England remained relatively level. This is to be expected as recruitment activity tends to be lower in December.</a:t>
            </a:r>
          </a:p>
          <a:p>
            <a:pPr marL="257175" marR="0" lvl="0" indent="-257175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Job postings increased at the start of 2021, however the number of job postings are lower compared to the start of 2020.</a:t>
            </a:r>
          </a:p>
          <a:p>
            <a:pPr marL="257175" marR="0" lvl="0" indent="-257175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74995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70FD7FA7-8211-4FDE-8AEC-8D3E09951818}"/>
              </a:ext>
            </a:extLst>
          </p:cNvPr>
          <p:cNvSpPr txBox="1">
            <a:spLocks/>
          </p:cNvSpPr>
          <p:nvPr/>
        </p:nvSpPr>
        <p:spPr>
          <a:xfrm>
            <a:off x="519344" y="376731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spcBef>
                <a:spcPct val="0"/>
              </a:spcBef>
              <a:buNone/>
              <a:defRPr sz="4050" kern="1200">
                <a:solidFill>
                  <a:srgbClr val="006965"/>
                </a:solidFill>
                <a:latin typeface="Haettenschweiler" panose="020B0706040902060204" pitchFamily="34" charset="0"/>
                <a:ea typeface="+mj-ea"/>
                <a:cs typeface="+mj-cs"/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Recruitment activity tends to vary across the year, so how does 2021 &amp; 2020 compare with 2019 on a month-by-month basis?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aettenschweiler" panose="020B0706040902060204" pitchFamily="34" charset="0"/>
              <a:ea typeface="+mj-ea"/>
              <a:cs typeface="+mj-cs"/>
            </a:endParaRPr>
          </a:p>
        </p:txBody>
      </p:sp>
      <p:graphicFrame>
        <p:nvGraphicFramePr>
          <p:cNvPr id="5" name="Content Placeholder 5">
            <a:extLst>
              <a:ext uri="{FF2B5EF4-FFF2-40B4-BE49-F238E27FC236}">
                <a16:creationId xmlns:a16="http://schemas.microsoft.com/office/drawing/2014/main" id="{EBD1A405-38B8-4812-B1C7-E46E679723E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9171583"/>
              </p:ext>
            </p:extLst>
          </p:nvPr>
        </p:nvGraphicFramePr>
        <p:xfrm>
          <a:off x="519344" y="1731371"/>
          <a:ext cx="8229600" cy="4081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29D9675D-8C63-4670-BD17-69ADC8CFE72E}"/>
              </a:ext>
            </a:extLst>
          </p:cNvPr>
          <p:cNvSpPr txBox="1"/>
          <p:nvPr/>
        </p:nvSpPr>
        <p:spPr>
          <a:xfrm>
            <a:off x="239080" y="5643693"/>
            <a:ext cx="34534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rPr>
              <a:t>Data for Buckinghamshire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143E6E0-9BFE-4122-80E3-019C10BD44CD}"/>
              </a:ext>
            </a:extLst>
          </p:cNvPr>
          <p:cNvSpPr txBox="1"/>
          <p:nvPr/>
        </p:nvSpPr>
        <p:spPr>
          <a:xfrm>
            <a:off x="74084" y="1905358"/>
            <a:ext cx="461665" cy="2573517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GB" dirty="0"/>
              <a:t>Number of job postings</a:t>
            </a:r>
          </a:p>
        </p:txBody>
      </p:sp>
    </p:spTree>
    <p:extLst>
      <p:ext uri="{BB962C8B-B14F-4D97-AF65-F5344CB8AC3E}">
        <p14:creationId xmlns:p14="http://schemas.microsoft.com/office/powerpoint/2010/main" val="25946489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590032B-2CFE-47A8-8EEA-3F15D580E0A2}"/>
              </a:ext>
            </a:extLst>
          </p:cNvPr>
          <p:cNvSpPr txBox="1">
            <a:spLocks/>
          </p:cNvSpPr>
          <p:nvPr/>
        </p:nvSpPr>
        <p:spPr>
          <a:xfrm>
            <a:off x="759040" y="-13373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spcBef>
                <a:spcPct val="0"/>
              </a:spcBef>
              <a:buNone/>
              <a:defRPr sz="4050" kern="1200">
                <a:solidFill>
                  <a:srgbClr val="006965"/>
                </a:solidFill>
                <a:latin typeface="Haettenschweiler" panose="020B0706040902060204" pitchFamily="34" charset="0"/>
                <a:ea typeface="+mj-ea"/>
                <a:cs typeface="+mj-cs"/>
              </a:defRPr>
            </a:lvl1pPr>
          </a:lstStyle>
          <a:p>
            <a:r>
              <a:rPr lang="en-GB" sz="3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Variation within Buckinghamshire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BD062B5-6217-4282-8BDB-7C116D9BC2CB}"/>
              </a:ext>
            </a:extLst>
          </p:cNvPr>
          <p:cNvSpPr txBox="1">
            <a:spLocks/>
          </p:cNvSpPr>
          <p:nvPr/>
        </p:nvSpPr>
        <p:spPr>
          <a:xfrm>
            <a:off x="155360" y="1009265"/>
            <a:ext cx="3768571" cy="4705904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257175" indent="-257175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F58021"/>
                </a:solidFill>
                <a:latin typeface="Arial Black" panose="020B0A04020102020204" pitchFamily="34" charset="0"/>
                <a:ea typeface="+mn-ea"/>
                <a:cs typeface="+mn-cs"/>
              </a:defRPr>
            </a:lvl1pPr>
            <a:lvl2pPr marL="557213" indent="-214313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B5D137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500" kern="1200">
                <a:solidFill>
                  <a:srgbClr val="006965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500" kern="1200">
                <a:solidFill>
                  <a:srgbClr val="92298E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14313" indent="-214313"/>
            <a:r>
              <a:rPr lang="en-GB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Job postings in Buckinghamshire during March 2020 to February 2021 are lower overall compared to the previous year.</a:t>
            </a:r>
          </a:p>
          <a:p>
            <a:pPr marL="214313" indent="-214313"/>
            <a:r>
              <a:rPr lang="en-GB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comparatively lower decrease for Aylesbury Vale could be related to the presence of large public sector employers. </a:t>
            </a:r>
          </a:p>
          <a:p>
            <a:pPr marL="214313" indent="-214313"/>
            <a:r>
              <a:rPr lang="en-GB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Within Buckinghamshire, Wycombe has had the largest fall in the number of job postings.</a:t>
            </a:r>
          </a:p>
          <a:p>
            <a:pPr marL="214313" indent="-214313"/>
            <a:r>
              <a:rPr lang="en-GB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Buckinghamshire’s decline in job postings is lower compared to declines for the South East region and England as a whole</a:t>
            </a:r>
          </a:p>
          <a:p>
            <a:pPr marL="214313" indent="-214313"/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4313" indent="-214313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Note – some job postings state the job location as being ‘Buckinghamshire’ only.  These cannot therefore be coded to sub-areas. Hence why the data for Buckinghamshire is higher than the data for the four former districts combined. </a:t>
            </a:r>
          </a:p>
          <a:p>
            <a:pPr marL="214313" indent="-214313"/>
            <a:endParaRPr lang="en-GB" sz="16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Content Placeholder 15">
            <a:extLst>
              <a:ext uri="{FF2B5EF4-FFF2-40B4-BE49-F238E27FC236}">
                <a16:creationId xmlns:a16="http://schemas.microsoft.com/office/drawing/2014/main" id="{9E35A20E-4D0F-4EBD-903B-A65E3397A82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2192270"/>
              </p:ext>
            </p:extLst>
          </p:nvPr>
        </p:nvGraphicFramePr>
        <p:xfrm>
          <a:off x="4136995" y="1970842"/>
          <a:ext cx="4660221" cy="2993049"/>
        </p:xfrm>
        <a:graphic>
          <a:graphicData uri="http://schemas.openxmlformats.org/drawingml/2006/table">
            <a:tbl>
              <a:tblPr/>
              <a:tblGrid>
                <a:gridCol w="1205697">
                  <a:extLst>
                    <a:ext uri="{9D8B030D-6E8A-4147-A177-3AD203B41FA5}">
                      <a16:colId xmlns:a16="http://schemas.microsoft.com/office/drawing/2014/main" val="2792365867"/>
                    </a:ext>
                  </a:extLst>
                </a:gridCol>
                <a:gridCol w="1016037">
                  <a:extLst>
                    <a:ext uri="{9D8B030D-6E8A-4147-A177-3AD203B41FA5}">
                      <a16:colId xmlns:a16="http://schemas.microsoft.com/office/drawing/2014/main" val="667052962"/>
                    </a:ext>
                  </a:extLst>
                </a:gridCol>
                <a:gridCol w="983875">
                  <a:extLst>
                    <a:ext uri="{9D8B030D-6E8A-4147-A177-3AD203B41FA5}">
                      <a16:colId xmlns:a16="http://schemas.microsoft.com/office/drawing/2014/main" val="312449886"/>
                    </a:ext>
                  </a:extLst>
                </a:gridCol>
                <a:gridCol w="723066">
                  <a:extLst>
                    <a:ext uri="{9D8B030D-6E8A-4147-A177-3AD203B41FA5}">
                      <a16:colId xmlns:a16="http://schemas.microsoft.com/office/drawing/2014/main" val="2811763997"/>
                    </a:ext>
                  </a:extLst>
                </a:gridCol>
                <a:gridCol w="731546">
                  <a:extLst>
                    <a:ext uri="{9D8B030D-6E8A-4147-A177-3AD203B41FA5}">
                      <a16:colId xmlns:a16="http://schemas.microsoft.com/office/drawing/2014/main" val="3751315306"/>
                    </a:ext>
                  </a:extLst>
                </a:gridCol>
              </a:tblGrid>
              <a:tr h="332561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15" marR="5715" marT="571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GB" sz="10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Number of job postings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96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0679571"/>
                  </a:ext>
                </a:extLst>
              </a:tr>
              <a:tr h="332561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715" marR="5715" marT="571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GB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Mar 19-Feb 20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GB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Mar 20-Feb 21</a:t>
                      </a:r>
                    </a:p>
                  </a:txBody>
                  <a:tcPr marL="5715" marR="5715" marT="5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GB" sz="10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Change</a:t>
                      </a:r>
                    </a:p>
                  </a:txBody>
                  <a:tcPr marL="5715" marR="5715" marT="5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GB" sz="10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Change (%)</a:t>
                      </a:r>
                    </a:p>
                  </a:txBody>
                  <a:tcPr marL="5715" marR="5715" marT="5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2962193"/>
                  </a:ext>
                </a:extLst>
              </a:tr>
              <a:tr h="332561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Wycombe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965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19,180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15,180</a:t>
                      </a:r>
                    </a:p>
                  </a:txBody>
                  <a:tcPr marL="5715" marR="5715" marT="5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-4,000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-21%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1840845"/>
                  </a:ext>
                </a:extLst>
              </a:tr>
              <a:tr h="332561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GB" sz="1000" b="0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Aylesbury Vale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965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11,720 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11,450 </a:t>
                      </a:r>
                    </a:p>
                  </a:txBody>
                  <a:tcPr marL="5715" marR="5715" marT="5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-270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2692279"/>
                  </a:ext>
                </a:extLst>
              </a:tr>
              <a:tr h="332561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GB" sz="1000" b="0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South Bucks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965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3,970 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3,410 </a:t>
                      </a:r>
                    </a:p>
                  </a:txBody>
                  <a:tcPr marL="5715" marR="5715" marT="5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-560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-14%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9540936"/>
                  </a:ext>
                </a:extLst>
              </a:tr>
              <a:tr h="332561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GB" sz="1000" b="0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Chiltern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965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3,800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3,750</a:t>
                      </a:r>
                    </a:p>
                  </a:txBody>
                  <a:tcPr marL="5715" marR="5715" marT="5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7668388"/>
                  </a:ext>
                </a:extLst>
              </a:tr>
              <a:tr h="332561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GB" sz="10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Buckinghamshire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965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53,570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47,560</a:t>
                      </a:r>
                    </a:p>
                  </a:txBody>
                  <a:tcPr marL="5715" marR="5715" marT="5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-6,010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-11%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28106"/>
                  </a:ext>
                </a:extLst>
              </a:tr>
              <a:tr h="332561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GB" sz="10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South East England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965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1,105,080 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926,090</a:t>
                      </a:r>
                    </a:p>
                  </a:txBody>
                  <a:tcPr marL="5715" marR="5715" marT="5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-178,990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-16%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7481543"/>
                  </a:ext>
                </a:extLst>
              </a:tr>
              <a:tr h="332561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GB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England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965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5,536,230 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4,757,990 </a:t>
                      </a:r>
                    </a:p>
                  </a:txBody>
                  <a:tcPr marL="5715" marR="5715" marT="5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-778,240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-14%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48050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21003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8EECBBC-DF83-4423-B172-396EF57023A8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spcBef>
                <a:spcPct val="0"/>
              </a:spcBef>
              <a:buNone/>
              <a:defRPr sz="4050" kern="1200">
                <a:solidFill>
                  <a:srgbClr val="006965"/>
                </a:solidFill>
                <a:latin typeface="Haettenschweiler" panose="020B0706040902060204" pitchFamily="34" charset="0"/>
                <a:ea typeface="+mj-ea"/>
                <a:cs typeface="+mj-cs"/>
              </a:defRPr>
            </a:lvl1pPr>
          </a:lstStyle>
          <a:p>
            <a:r>
              <a:rPr lang="en-GB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 occupational groups by number of job postings – February 2021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63F5BEEB-4F54-4401-872D-2054C3B2F91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2758545"/>
              </p:ext>
            </p:extLst>
          </p:nvPr>
        </p:nvGraphicFramePr>
        <p:xfrm>
          <a:off x="505800" y="1417638"/>
          <a:ext cx="8132400" cy="460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C43EAFC6-8E28-41FD-A459-9197BD4DA7E3}"/>
              </a:ext>
            </a:extLst>
          </p:cNvPr>
          <p:cNvSpPr txBox="1"/>
          <p:nvPr/>
        </p:nvSpPr>
        <p:spPr>
          <a:xfrm>
            <a:off x="6103397" y="5506109"/>
            <a:ext cx="34534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</a:rPr>
              <a:t>Data for Buckinghamshire </a:t>
            </a:r>
          </a:p>
        </p:txBody>
      </p:sp>
    </p:spTree>
    <p:extLst>
      <p:ext uri="{BB962C8B-B14F-4D97-AF65-F5344CB8AC3E}">
        <p14:creationId xmlns:p14="http://schemas.microsoft.com/office/powerpoint/2010/main" val="13019025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552005-3628-45A6-B458-956C0E0608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94707"/>
            <a:ext cx="7886700" cy="936368"/>
          </a:xfrm>
        </p:spPr>
        <p:txBody>
          <a:bodyPr>
            <a:normAutofit/>
          </a:bodyPr>
          <a:lstStyle/>
          <a:p>
            <a:pPr algn="ctr"/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Job creation: occupations with more job postings in Bucks in Q4 2020 than Q4 2019</a:t>
            </a:r>
          </a:p>
        </p:txBody>
      </p:sp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B6AB5DA7-937D-49E7-95F0-40E8CC48A9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8992911"/>
              </p:ext>
            </p:extLst>
          </p:nvPr>
        </p:nvGraphicFramePr>
        <p:xfrm>
          <a:off x="188537" y="1064911"/>
          <a:ext cx="8624723" cy="49539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A595DDFA-983D-483A-9C8B-0A3DFA8D9446}"/>
              </a:ext>
            </a:extLst>
          </p:cNvPr>
          <p:cNvSpPr/>
          <p:nvPr/>
        </p:nvSpPr>
        <p:spPr>
          <a:xfrm>
            <a:off x="5049429" y="3429000"/>
            <a:ext cx="3906034" cy="1765169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080808"/>
                </a:solidFill>
              </a:rPr>
              <a:t>Health and social care roles (care in particular)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080808"/>
                </a:solidFill>
              </a:rPr>
              <a:t>Roles linked to increase in online retail (warehouse and driver roles)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080808"/>
                </a:solidFill>
              </a:rPr>
              <a:t>Teaching roles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080808"/>
                </a:solidFill>
              </a:rPr>
              <a:t>Legal and finance roles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080808"/>
                </a:solidFill>
              </a:rPr>
              <a:t>Some construction roles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B37D5DF-80B7-49CD-8953-5941179B9EFC}"/>
              </a:ext>
            </a:extLst>
          </p:cNvPr>
          <p:cNvSpPr txBox="1"/>
          <p:nvPr/>
        </p:nvSpPr>
        <p:spPr>
          <a:xfrm>
            <a:off x="6552282" y="5542863"/>
            <a:ext cx="6101080" cy="3440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600" i="1" dirty="0">
                <a:solidFill>
                  <a:schemeClr val="tx2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Source: Labour Insight</a:t>
            </a:r>
          </a:p>
        </p:txBody>
      </p:sp>
    </p:spTree>
    <p:extLst>
      <p:ext uri="{BB962C8B-B14F-4D97-AF65-F5344CB8AC3E}">
        <p14:creationId xmlns:p14="http://schemas.microsoft.com/office/powerpoint/2010/main" val="13558305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ucks Skills Hub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9FE3"/>
      </a:accent1>
      <a:accent2>
        <a:srgbClr val="772480"/>
      </a:accent2>
      <a:accent3>
        <a:srgbClr val="D02486"/>
      </a:accent3>
      <a:accent4>
        <a:srgbClr val="A2C617"/>
      </a:accent4>
      <a:accent5>
        <a:srgbClr val="EE7203"/>
      </a:accent5>
      <a:accent6>
        <a:srgbClr val="472665"/>
      </a:accent6>
      <a:hlink>
        <a:srgbClr val="009FE3"/>
      </a:hlink>
      <a:folHlink>
        <a:srgbClr val="77248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ucks Skills hub - Presentation  -  Read-Only" id="{980FC5EC-F361-4588-B2D3-BF3EE5F48AB5}" vid="{705131F8-E0AD-4CF3-A3C0-E3C0E18EEB1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2DF59FF74A0754E8342945B8BB21CDB" ma:contentTypeVersion="13" ma:contentTypeDescription="Create a new document." ma:contentTypeScope="" ma:versionID="7758543f6894554aa68f88437f08a7d7">
  <xsd:schema xmlns:xsd="http://www.w3.org/2001/XMLSchema" xmlns:xs="http://www.w3.org/2001/XMLSchema" xmlns:p="http://schemas.microsoft.com/office/2006/metadata/properties" xmlns:ns3="53bb0b2d-d2c1-4cce-8091-a776cdf39de4" xmlns:ns4="26cd0337-c8ef-4b22-880f-eebb30587211" targetNamespace="http://schemas.microsoft.com/office/2006/metadata/properties" ma:root="true" ma:fieldsID="4bb6f0921535069d9c720264cfa8fd78" ns3:_="" ns4:_="">
    <xsd:import namespace="53bb0b2d-d2c1-4cce-8091-a776cdf39de4"/>
    <xsd:import namespace="26cd0337-c8ef-4b22-880f-eebb3058721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bb0b2d-d2c1-4cce-8091-a776cdf39d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cd0337-c8ef-4b22-880f-eebb30587211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20979E3-3BC3-4568-9134-039CDB5C133C}">
  <ds:schemaRefs>
    <ds:schemaRef ds:uri="http://schemas.microsoft.com/office/2006/documentManagement/types"/>
    <ds:schemaRef ds:uri="http://schemas.microsoft.com/office/infopath/2007/PartnerControls"/>
    <ds:schemaRef ds:uri="26cd0337-c8ef-4b22-880f-eebb30587211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53bb0b2d-d2c1-4cce-8091-a776cdf39de4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7C20A1F-FC73-4F2C-8BA9-958B8200942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3bb0b2d-d2c1-4cce-8091-a776cdf39de4"/>
    <ds:schemaRef ds:uri="26cd0337-c8ef-4b22-880f-eebb3058721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945E112-BA1C-460B-B5D6-78E6AB7675F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1422</TotalTime>
  <Words>1376</Words>
  <Application>Microsoft Office PowerPoint</Application>
  <PresentationFormat>On-screen Show (4:3)</PresentationFormat>
  <Paragraphs>170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Arial Black</vt:lpstr>
      <vt:lpstr>Calibri</vt:lpstr>
      <vt:lpstr>Calibri Light</vt:lpstr>
      <vt:lpstr>Haettenschweiler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Job creation: occupations with more job postings in Bucks in Q4 2020 than Q4 2019</vt:lpstr>
      <vt:lpstr>Reduced demand: occupations with fewer job postings in Bucks in Q4 2020 than Q4 2019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Leo Thompson</dc:creator>
  <cp:lastModifiedBy>James Moorhouse</cp:lastModifiedBy>
  <cp:revision>14</cp:revision>
  <dcterms:created xsi:type="dcterms:W3CDTF">2020-01-06T14:48:21Z</dcterms:created>
  <dcterms:modified xsi:type="dcterms:W3CDTF">2021-03-23T14:55:43Z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0x010100B2DF59FF74A0754E8342945B8BB21CDB</vt:lpwstr>
  </property>
  <property fmtid="{D5CDD505-2E9C-101B-9397-08002B2CF9AE}" pid="3" name="_dlc_DocIdItemGuid">
    <vt:lpwstr>b86bdf1d-73e6-4c3a-96b7-340f9edb2e2c</vt:lpwstr>
  </property>
</Properties>
</file>