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1"/>
  </p:notesMasterIdLst>
  <p:sldIdLst>
    <p:sldId id="256" r:id="rId5"/>
    <p:sldId id="258" r:id="rId6"/>
    <p:sldId id="259" r:id="rId7"/>
    <p:sldId id="274" r:id="rId8"/>
    <p:sldId id="260" r:id="rId9"/>
    <p:sldId id="261" r:id="rId10"/>
    <p:sldId id="262" r:id="rId11"/>
    <p:sldId id="263" r:id="rId12"/>
    <p:sldId id="265" r:id="rId13"/>
    <p:sldId id="271" r:id="rId14"/>
    <p:sldId id="272"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91B379-F888-4548-8020-07FE68CC237B}" v="25" dt="2021-07-15T12:47:02.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FC91B379-F888-4548-8020-07FE68CC237B}"/>
    <pc:docChg chg="undo custSel modSld">
      <pc:chgData name="James Moorhouse" userId="52c77cd9-d034-4c34-a84a-9452b75c1451" providerId="ADAL" clId="{FC91B379-F888-4548-8020-07FE68CC237B}" dt="2021-08-10T10:43:52.023" v="2456" actId="27918"/>
      <pc:docMkLst>
        <pc:docMk/>
      </pc:docMkLst>
      <pc:sldChg chg="modSp mod">
        <pc:chgData name="James Moorhouse" userId="52c77cd9-d034-4c34-a84a-9452b75c1451" providerId="ADAL" clId="{FC91B379-F888-4548-8020-07FE68CC237B}" dt="2021-07-14T14:44:56.717" v="7" actId="20577"/>
        <pc:sldMkLst>
          <pc:docMk/>
          <pc:sldMk cId="3292760506" sldId="258"/>
        </pc:sldMkLst>
        <pc:spChg chg="mod">
          <ac:chgData name="James Moorhouse" userId="52c77cd9-d034-4c34-a84a-9452b75c1451" providerId="ADAL" clId="{FC91B379-F888-4548-8020-07FE68CC237B}" dt="2021-07-14T14:44:56.717" v="7" actId="20577"/>
          <ac:spMkLst>
            <pc:docMk/>
            <pc:sldMk cId="3292760506" sldId="258"/>
            <ac:spMk id="3" creationId="{1ECA0154-73B3-4040-AD12-805B061C8D38}"/>
          </ac:spMkLst>
        </pc:spChg>
      </pc:sldChg>
      <pc:sldChg chg="modSp mod">
        <pc:chgData name="James Moorhouse" userId="52c77cd9-d034-4c34-a84a-9452b75c1451" providerId="ADAL" clId="{FC91B379-F888-4548-8020-07FE68CC237B}" dt="2021-07-15T08:29:44.924" v="19"/>
        <pc:sldMkLst>
          <pc:docMk/>
          <pc:sldMk cId="3342506824" sldId="260"/>
        </pc:sldMkLst>
        <pc:graphicFrameChg chg="mod">
          <ac:chgData name="James Moorhouse" userId="52c77cd9-d034-4c34-a84a-9452b75c1451" providerId="ADAL" clId="{FC91B379-F888-4548-8020-07FE68CC237B}" dt="2021-07-15T08:29:44.924" v="19"/>
          <ac:graphicFrameMkLst>
            <pc:docMk/>
            <pc:sldMk cId="3342506824" sldId="260"/>
            <ac:graphicFrameMk id="5" creationId="{FC717C15-695D-40CC-95BC-CF818428A2A0}"/>
          </ac:graphicFrameMkLst>
        </pc:graphicFrameChg>
      </pc:sldChg>
      <pc:sldChg chg="mod">
        <pc:chgData name="James Moorhouse" userId="52c77cd9-d034-4c34-a84a-9452b75c1451" providerId="ADAL" clId="{FC91B379-F888-4548-8020-07FE68CC237B}" dt="2021-08-10T10:43:52.023" v="2456" actId="27918"/>
        <pc:sldMkLst>
          <pc:docMk/>
          <pc:sldMk cId="2594648962" sldId="262"/>
        </pc:sldMkLst>
      </pc:sldChg>
      <pc:sldChg chg="modSp mod">
        <pc:chgData name="James Moorhouse" userId="52c77cd9-d034-4c34-a84a-9452b75c1451" providerId="ADAL" clId="{FC91B379-F888-4548-8020-07FE68CC237B}" dt="2021-07-15T08:41:42.740" v="246" actId="20577"/>
        <pc:sldMkLst>
          <pc:docMk/>
          <pc:sldMk cId="2732100313" sldId="263"/>
        </pc:sldMkLst>
        <pc:spChg chg="mod">
          <ac:chgData name="James Moorhouse" userId="52c77cd9-d034-4c34-a84a-9452b75c1451" providerId="ADAL" clId="{FC91B379-F888-4548-8020-07FE68CC237B}" dt="2021-07-15T08:41:42.740" v="246" actId="20577"/>
          <ac:spMkLst>
            <pc:docMk/>
            <pc:sldMk cId="2732100313" sldId="263"/>
            <ac:spMk id="5" creationId="{0BD062B5-6217-4282-8BDB-7C116D9BC2CB}"/>
          </ac:spMkLst>
        </pc:spChg>
        <pc:graphicFrameChg chg="modGraphic">
          <ac:chgData name="James Moorhouse" userId="52c77cd9-d034-4c34-a84a-9452b75c1451" providerId="ADAL" clId="{FC91B379-F888-4548-8020-07FE68CC237B}" dt="2021-07-15T08:40:46.404" v="211" actId="207"/>
          <ac:graphicFrameMkLst>
            <pc:docMk/>
            <pc:sldMk cId="2732100313" sldId="263"/>
            <ac:graphicFrameMk id="6" creationId="{9E35A20E-4D0F-4EBD-903B-A65E3397A827}"/>
          </ac:graphicFrameMkLst>
        </pc:graphicFrameChg>
      </pc:sldChg>
      <pc:sldChg chg="addSp delSp modSp mod">
        <pc:chgData name="James Moorhouse" userId="52c77cd9-d034-4c34-a84a-9452b75c1451" providerId="ADAL" clId="{FC91B379-F888-4548-8020-07FE68CC237B}" dt="2021-07-15T10:15:22.470" v="1938" actId="27918"/>
        <pc:sldMkLst>
          <pc:docMk/>
          <pc:sldMk cId="1301902589" sldId="265"/>
        </pc:sldMkLst>
        <pc:spChg chg="mod">
          <ac:chgData name="James Moorhouse" userId="52c77cd9-d034-4c34-a84a-9452b75c1451" providerId="ADAL" clId="{FC91B379-F888-4548-8020-07FE68CC237B}" dt="2021-07-15T08:42:09.758" v="250" actId="20577"/>
          <ac:spMkLst>
            <pc:docMk/>
            <pc:sldMk cId="1301902589" sldId="265"/>
            <ac:spMk id="4" creationId="{48EECBBC-DF83-4423-B172-396EF57023A8}"/>
          </ac:spMkLst>
        </pc:spChg>
        <pc:graphicFrameChg chg="add mod ord">
          <ac:chgData name="James Moorhouse" userId="52c77cd9-d034-4c34-a84a-9452b75c1451" providerId="ADAL" clId="{FC91B379-F888-4548-8020-07FE68CC237B}" dt="2021-07-15T08:50:35.972" v="255" actId="167"/>
          <ac:graphicFrameMkLst>
            <pc:docMk/>
            <pc:sldMk cId="1301902589" sldId="265"/>
            <ac:graphicFrameMk id="5" creationId="{F734A1D8-82DA-4AEE-BA43-B761E79BE37E}"/>
          </ac:graphicFrameMkLst>
        </pc:graphicFrameChg>
        <pc:graphicFrameChg chg="del">
          <ac:chgData name="James Moorhouse" userId="52c77cd9-d034-4c34-a84a-9452b75c1451" providerId="ADAL" clId="{FC91B379-F888-4548-8020-07FE68CC237B}" dt="2021-07-15T08:50:26.211" v="251" actId="478"/>
          <ac:graphicFrameMkLst>
            <pc:docMk/>
            <pc:sldMk cId="1301902589" sldId="265"/>
            <ac:graphicFrameMk id="7" creationId="{C5959D63-E213-4ECB-B274-61BB14DFED3B}"/>
          </ac:graphicFrameMkLst>
        </pc:graphicFrameChg>
      </pc:sldChg>
      <pc:sldChg chg="addSp delSp modSp mod">
        <pc:chgData name="James Moorhouse" userId="52c77cd9-d034-4c34-a84a-9452b75c1451" providerId="ADAL" clId="{FC91B379-F888-4548-8020-07FE68CC237B}" dt="2021-07-15T09:48:50.233" v="1131" actId="20577"/>
        <pc:sldMkLst>
          <pc:docMk/>
          <pc:sldMk cId="3794758803" sldId="266"/>
        </pc:sldMkLst>
        <pc:spChg chg="mod">
          <ac:chgData name="James Moorhouse" userId="52c77cd9-d034-4c34-a84a-9452b75c1451" providerId="ADAL" clId="{FC91B379-F888-4548-8020-07FE68CC237B}" dt="2021-07-15T09:24:08.161" v="580" actId="20577"/>
          <ac:spMkLst>
            <pc:docMk/>
            <pc:sldMk cId="3794758803" sldId="266"/>
            <ac:spMk id="2" creationId="{63D4D820-C801-4BC0-AF60-90DFAA5FFE6A}"/>
          </ac:spMkLst>
        </pc:spChg>
        <pc:spChg chg="mod">
          <ac:chgData name="James Moorhouse" userId="52c77cd9-d034-4c34-a84a-9452b75c1451" providerId="ADAL" clId="{FC91B379-F888-4548-8020-07FE68CC237B}" dt="2021-07-15T09:48:50.233" v="1131" actId="20577"/>
          <ac:spMkLst>
            <pc:docMk/>
            <pc:sldMk cId="3794758803" sldId="266"/>
            <ac:spMk id="5" creationId="{DED2DDB9-431C-489F-BB49-994FC9D4259D}"/>
          </ac:spMkLst>
        </pc:spChg>
        <pc:spChg chg="mod">
          <ac:chgData name="James Moorhouse" userId="52c77cd9-d034-4c34-a84a-9452b75c1451" providerId="ADAL" clId="{FC91B379-F888-4548-8020-07FE68CC237B}" dt="2021-07-15T09:24:10.095" v="582" actId="20577"/>
          <ac:spMkLst>
            <pc:docMk/>
            <pc:sldMk cId="3794758803" sldId="266"/>
            <ac:spMk id="10" creationId="{BAAE11D1-12B4-40D8-8A6F-2E9763438EDA}"/>
          </ac:spMkLst>
        </pc:spChg>
        <pc:graphicFrameChg chg="add del mod">
          <ac:chgData name="James Moorhouse" userId="52c77cd9-d034-4c34-a84a-9452b75c1451" providerId="ADAL" clId="{FC91B379-F888-4548-8020-07FE68CC237B}" dt="2021-07-15T09:23:35.448" v="573" actId="478"/>
          <ac:graphicFrameMkLst>
            <pc:docMk/>
            <pc:sldMk cId="3794758803" sldId="266"/>
            <ac:graphicFrameMk id="7" creationId="{149A850A-4F16-479E-873D-22E2D85A2234}"/>
          </ac:graphicFrameMkLst>
        </pc:graphicFrameChg>
        <pc:graphicFrameChg chg="del">
          <ac:chgData name="James Moorhouse" userId="52c77cd9-d034-4c34-a84a-9452b75c1451" providerId="ADAL" clId="{FC91B379-F888-4548-8020-07FE68CC237B}" dt="2021-07-15T09:23:17.486" v="565" actId="478"/>
          <ac:graphicFrameMkLst>
            <pc:docMk/>
            <pc:sldMk cId="3794758803" sldId="266"/>
            <ac:graphicFrameMk id="9" creationId="{7BFFF55A-DEE1-4EFC-AAB7-BC978AF69FE8}"/>
          </ac:graphicFrameMkLst>
        </pc:graphicFrameChg>
        <pc:picChg chg="add del mod">
          <ac:chgData name="James Moorhouse" userId="52c77cd9-d034-4c34-a84a-9452b75c1451" providerId="ADAL" clId="{FC91B379-F888-4548-8020-07FE68CC237B}" dt="2021-07-15T09:48:34.917" v="1124" actId="478"/>
          <ac:picMkLst>
            <pc:docMk/>
            <pc:sldMk cId="3794758803" sldId="266"/>
            <ac:picMk id="6" creationId="{C1095D44-F4AF-4727-91AA-8802CB2F223A}"/>
          </ac:picMkLst>
        </pc:picChg>
        <pc:picChg chg="add mod">
          <ac:chgData name="James Moorhouse" userId="52c77cd9-d034-4c34-a84a-9452b75c1451" providerId="ADAL" clId="{FC91B379-F888-4548-8020-07FE68CC237B}" dt="2021-07-15T09:48:44" v="1129" actId="1076"/>
          <ac:picMkLst>
            <pc:docMk/>
            <pc:sldMk cId="3794758803" sldId="266"/>
            <ac:picMk id="11" creationId="{478689DB-3BC8-4E25-BF68-6276D683B413}"/>
          </ac:picMkLst>
        </pc:picChg>
      </pc:sldChg>
      <pc:sldChg chg="addSp delSp modSp mod">
        <pc:chgData name="James Moorhouse" userId="52c77cd9-d034-4c34-a84a-9452b75c1451" providerId="ADAL" clId="{FC91B379-F888-4548-8020-07FE68CC237B}" dt="2021-07-15T10:00:54.662" v="1605" actId="27636"/>
        <pc:sldMkLst>
          <pc:docMk/>
          <pc:sldMk cId="1938191635" sldId="267"/>
        </pc:sldMkLst>
        <pc:spChg chg="mod">
          <ac:chgData name="James Moorhouse" userId="52c77cd9-d034-4c34-a84a-9452b75c1451" providerId="ADAL" clId="{FC91B379-F888-4548-8020-07FE68CC237B}" dt="2021-07-15T10:00:54.662" v="1605" actId="27636"/>
          <ac:spMkLst>
            <pc:docMk/>
            <pc:sldMk cId="1938191635" sldId="267"/>
            <ac:spMk id="5" creationId="{D0E4F816-BBAF-433B-B625-79FBE6CC402C}"/>
          </ac:spMkLst>
        </pc:spChg>
        <pc:spChg chg="mod">
          <ac:chgData name="James Moorhouse" userId="52c77cd9-d034-4c34-a84a-9452b75c1451" providerId="ADAL" clId="{FC91B379-F888-4548-8020-07FE68CC237B}" dt="2021-07-15T09:54:40.781" v="1155" actId="20577"/>
          <ac:spMkLst>
            <pc:docMk/>
            <pc:sldMk cId="1938191635" sldId="267"/>
            <ac:spMk id="9" creationId="{7F742FBB-26F9-45D5-9B95-451403C874A0}"/>
          </ac:spMkLst>
        </pc:spChg>
        <pc:spChg chg="mod">
          <ac:chgData name="James Moorhouse" userId="52c77cd9-d034-4c34-a84a-9452b75c1451" providerId="ADAL" clId="{FC91B379-F888-4548-8020-07FE68CC237B}" dt="2021-07-15T09:54:42.961" v="1157" actId="20577"/>
          <ac:spMkLst>
            <pc:docMk/>
            <pc:sldMk cId="1938191635" sldId="267"/>
            <ac:spMk id="11" creationId="{AA07BE49-E7F1-42AC-8206-844C668A5D6F}"/>
          </ac:spMkLst>
        </pc:spChg>
        <pc:graphicFrameChg chg="del">
          <ac:chgData name="James Moorhouse" userId="52c77cd9-d034-4c34-a84a-9452b75c1451" providerId="ADAL" clId="{FC91B379-F888-4548-8020-07FE68CC237B}" dt="2021-07-15T09:54:13.376" v="1132" actId="478"/>
          <ac:graphicFrameMkLst>
            <pc:docMk/>
            <pc:sldMk cId="1938191635" sldId="267"/>
            <ac:graphicFrameMk id="8" creationId="{E9B1BBFA-240F-40AD-B659-7843E3CCE0EE}"/>
          </ac:graphicFrameMkLst>
        </pc:graphicFrameChg>
        <pc:picChg chg="add mod ord">
          <ac:chgData name="James Moorhouse" userId="52c77cd9-d034-4c34-a84a-9452b75c1451" providerId="ADAL" clId="{FC91B379-F888-4548-8020-07FE68CC237B}" dt="2021-07-15T09:54:46.176" v="1158" actId="1076"/>
          <ac:picMkLst>
            <pc:docMk/>
            <pc:sldMk cId="1938191635" sldId="267"/>
            <ac:picMk id="3" creationId="{1B4276A1-4649-42E6-B246-E832D8768455}"/>
          </ac:picMkLst>
        </pc:picChg>
      </pc:sldChg>
      <pc:sldChg chg="modSp mod">
        <pc:chgData name="James Moorhouse" userId="52c77cd9-d034-4c34-a84a-9452b75c1451" providerId="ADAL" clId="{FC91B379-F888-4548-8020-07FE68CC237B}" dt="2021-07-15T10:04:17.521" v="1844" actId="1076"/>
        <pc:sldMkLst>
          <pc:docMk/>
          <pc:sldMk cId="397105894" sldId="268"/>
        </pc:sldMkLst>
        <pc:spChg chg="mod">
          <ac:chgData name="James Moorhouse" userId="52c77cd9-d034-4c34-a84a-9452b75c1451" providerId="ADAL" clId="{FC91B379-F888-4548-8020-07FE68CC237B}" dt="2021-07-15T10:04:17.521" v="1844" actId="1076"/>
          <ac:spMkLst>
            <pc:docMk/>
            <pc:sldMk cId="397105894" sldId="268"/>
            <ac:spMk id="5" creationId="{CDA4A902-7C12-4CDB-9DF6-3EDACDC154CA}"/>
          </ac:spMkLst>
        </pc:spChg>
        <pc:graphicFrameChg chg="modGraphic">
          <ac:chgData name="James Moorhouse" userId="52c77cd9-d034-4c34-a84a-9452b75c1451" providerId="ADAL" clId="{FC91B379-F888-4548-8020-07FE68CC237B}" dt="2021-07-15T10:03:45.201" v="1816" actId="313"/>
          <ac:graphicFrameMkLst>
            <pc:docMk/>
            <pc:sldMk cId="397105894" sldId="268"/>
            <ac:graphicFrameMk id="6" creationId="{B8CD877D-74F0-48FB-886B-3484767E26E1}"/>
          </ac:graphicFrameMkLst>
        </pc:graphicFrameChg>
      </pc:sldChg>
      <pc:sldChg chg="addSp delSp modSp mod">
        <pc:chgData name="James Moorhouse" userId="52c77cd9-d034-4c34-a84a-9452b75c1451" providerId="ADAL" clId="{FC91B379-F888-4548-8020-07FE68CC237B}" dt="2021-07-15T12:47:06.492" v="2454" actId="1076"/>
        <pc:sldMkLst>
          <pc:docMk/>
          <pc:sldMk cId="1681368727" sldId="269"/>
        </pc:sldMkLst>
        <pc:spChg chg="mod">
          <ac:chgData name="James Moorhouse" userId="52c77cd9-d034-4c34-a84a-9452b75c1451" providerId="ADAL" clId="{FC91B379-F888-4548-8020-07FE68CC237B}" dt="2021-07-15T10:04:48.247" v="1850" actId="20577"/>
          <ac:spMkLst>
            <pc:docMk/>
            <pc:sldMk cId="1681368727" sldId="269"/>
            <ac:spMk id="4" creationId="{F527C5AA-E8D2-4825-A983-DA32EC8C5C1A}"/>
          </ac:spMkLst>
        </pc:spChg>
        <pc:spChg chg="mod">
          <ac:chgData name="James Moorhouse" userId="52c77cd9-d034-4c34-a84a-9452b75c1451" providerId="ADAL" clId="{FC91B379-F888-4548-8020-07FE68CC237B}" dt="2021-07-15T10:07:45.796" v="1881" actId="20577"/>
          <ac:spMkLst>
            <pc:docMk/>
            <pc:sldMk cId="1681368727" sldId="269"/>
            <ac:spMk id="5" creationId="{40987F14-FB3E-4AC8-9977-DB3ACA82E1AA}"/>
          </ac:spMkLst>
        </pc:spChg>
        <pc:graphicFrameChg chg="del">
          <ac:chgData name="James Moorhouse" userId="52c77cd9-d034-4c34-a84a-9452b75c1451" providerId="ADAL" clId="{FC91B379-F888-4548-8020-07FE68CC237B}" dt="2021-07-15T10:07:09.191" v="1854" actId="478"/>
          <ac:graphicFrameMkLst>
            <pc:docMk/>
            <pc:sldMk cId="1681368727" sldId="269"/>
            <ac:graphicFrameMk id="6" creationId="{9494BC6F-C485-4D44-8B3E-B2163A0DB92F}"/>
          </ac:graphicFrameMkLst>
        </pc:graphicFrameChg>
        <pc:graphicFrameChg chg="add mod">
          <ac:chgData name="James Moorhouse" userId="52c77cd9-d034-4c34-a84a-9452b75c1451" providerId="ADAL" clId="{FC91B379-F888-4548-8020-07FE68CC237B}" dt="2021-07-15T12:47:06.492" v="2454" actId="1076"/>
          <ac:graphicFrameMkLst>
            <pc:docMk/>
            <pc:sldMk cId="1681368727" sldId="269"/>
            <ac:graphicFrameMk id="6" creationId="{F6818EF5-6BB7-4007-A5AB-87A399DC6DFA}"/>
          </ac:graphicFrameMkLst>
        </pc:graphicFrameChg>
        <pc:graphicFrameChg chg="add del mod">
          <ac:chgData name="James Moorhouse" userId="52c77cd9-d034-4c34-a84a-9452b75c1451" providerId="ADAL" clId="{FC91B379-F888-4548-8020-07FE68CC237B}" dt="2021-07-15T12:47:01.978" v="2451" actId="478"/>
          <ac:graphicFrameMkLst>
            <pc:docMk/>
            <pc:sldMk cId="1681368727" sldId="269"/>
            <ac:graphicFrameMk id="7" creationId="{F6818EF5-6BB7-4007-A5AB-87A399DC6DFA}"/>
          </ac:graphicFrameMkLst>
        </pc:graphicFrameChg>
      </pc:sldChg>
      <pc:sldChg chg="addSp delSp modSp mod">
        <pc:chgData name="James Moorhouse" userId="52c77cd9-d034-4c34-a84a-9452b75c1451" providerId="ADAL" clId="{FC91B379-F888-4548-8020-07FE68CC237B}" dt="2021-07-15T10:17:12.902" v="2020" actId="27918"/>
        <pc:sldMkLst>
          <pc:docMk/>
          <pc:sldMk cId="1355830515" sldId="271"/>
        </pc:sldMkLst>
        <pc:spChg chg="mod">
          <ac:chgData name="James Moorhouse" userId="52c77cd9-d034-4c34-a84a-9452b75c1451" providerId="ADAL" clId="{FC91B379-F888-4548-8020-07FE68CC237B}" dt="2021-07-15T08:51:22.010" v="259" actId="20577"/>
          <ac:spMkLst>
            <pc:docMk/>
            <pc:sldMk cId="1355830515" sldId="271"/>
            <ac:spMk id="2" creationId="{80552005-3628-45A6-B458-956C0E060842}"/>
          </ac:spMkLst>
        </pc:spChg>
        <pc:spChg chg="mod">
          <ac:chgData name="James Moorhouse" userId="52c77cd9-d034-4c34-a84a-9452b75c1451" providerId="ADAL" clId="{FC91B379-F888-4548-8020-07FE68CC237B}" dt="2021-07-15T09:05:53.555" v="429" actId="20577"/>
          <ac:spMkLst>
            <pc:docMk/>
            <pc:sldMk cId="1355830515" sldId="271"/>
            <ac:spMk id="7" creationId="{A595DDFA-983D-483A-9C8B-0A3DFA8D9446}"/>
          </ac:spMkLst>
        </pc:spChg>
        <pc:graphicFrameChg chg="add mod ord">
          <ac:chgData name="James Moorhouse" userId="52c77cd9-d034-4c34-a84a-9452b75c1451" providerId="ADAL" clId="{FC91B379-F888-4548-8020-07FE68CC237B}" dt="2021-07-15T08:56:32.958" v="273" actId="1035"/>
          <ac:graphicFrameMkLst>
            <pc:docMk/>
            <pc:sldMk cId="1355830515" sldId="271"/>
            <ac:graphicFrameMk id="6" creationId="{35E31F9F-9697-4BE8-B345-9E0918B1484A}"/>
          </ac:graphicFrameMkLst>
        </pc:graphicFrameChg>
        <pc:graphicFrameChg chg="del">
          <ac:chgData name="James Moorhouse" userId="52c77cd9-d034-4c34-a84a-9452b75c1451" providerId="ADAL" clId="{FC91B379-F888-4548-8020-07FE68CC237B}" dt="2021-07-15T08:56:15.270" v="263" actId="478"/>
          <ac:graphicFrameMkLst>
            <pc:docMk/>
            <pc:sldMk cId="1355830515" sldId="271"/>
            <ac:graphicFrameMk id="10" creationId="{0C15DEFD-7FDE-4534-9102-05151B3E5FA0}"/>
          </ac:graphicFrameMkLst>
        </pc:graphicFrameChg>
      </pc:sldChg>
      <pc:sldChg chg="addSp delSp modSp mod">
        <pc:chgData name="James Moorhouse" userId="52c77cd9-d034-4c34-a84a-9452b75c1451" providerId="ADAL" clId="{FC91B379-F888-4548-8020-07FE68CC237B}" dt="2021-07-15T09:07:14.027" v="564" actId="14100"/>
        <pc:sldMkLst>
          <pc:docMk/>
          <pc:sldMk cId="427155918" sldId="272"/>
        </pc:sldMkLst>
        <pc:spChg chg="mod">
          <ac:chgData name="James Moorhouse" userId="52c77cd9-d034-4c34-a84a-9452b75c1451" providerId="ADAL" clId="{FC91B379-F888-4548-8020-07FE68CC237B}" dt="2021-07-15T08:58:56.235" v="338" actId="20577"/>
          <ac:spMkLst>
            <pc:docMk/>
            <pc:sldMk cId="427155918" sldId="272"/>
            <ac:spMk id="2" creationId="{48AF3038-A96D-402C-B7B5-D0F54EBEAA4B}"/>
          </ac:spMkLst>
        </pc:spChg>
        <pc:spChg chg="mod">
          <ac:chgData name="James Moorhouse" userId="52c77cd9-d034-4c34-a84a-9452b75c1451" providerId="ADAL" clId="{FC91B379-F888-4548-8020-07FE68CC237B}" dt="2021-07-15T09:07:14.027" v="564" actId="14100"/>
          <ac:spMkLst>
            <pc:docMk/>
            <pc:sldMk cId="427155918" sldId="272"/>
            <ac:spMk id="5" creationId="{4BA83935-DB71-49C0-89EB-863E742FDB45}"/>
          </ac:spMkLst>
        </pc:spChg>
        <pc:graphicFrameChg chg="add mod ord">
          <ac:chgData name="James Moorhouse" userId="52c77cd9-d034-4c34-a84a-9452b75c1451" providerId="ADAL" clId="{FC91B379-F888-4548-8020-07FE68CC237B}" dt="2021-07-15T09:04:59.385" v="348" actId="167"/>
          <ac:graphicFrameMkLst>
            <pc:docMk/>
            <pc:sldMk cId="427155918" sldId="272"/>
            <ac:graphicFrameMk id="7" creationId="{ED866DFC-861C-48DD-96D2-33A759042342}"/>
          </ac:graphicFrameMkLst>
        </pc:graphicFrameChg>
        <pc:graphicFrameChg chg="del">
          <ac:chgData name="James Moorhouse" userId="52c77cd9-d034-4c34-a84a-9452b75c1451" providerId="ADAL" clId="{FC91B379-F888-4548-8020-07FE68CC237B}" dt="2021-07-15T09:04:37.165" v="342" actId="478"/>
          <ac:graphicFrameMkLst>
            <pc:docMk/>
            <pc:sldMk cId="427155918" sldId="272"/>
            <ac:graphicFrameMk id="9" creationId="{530D0E78-E9D6-4E73-8450-6F8CF7AEDDDB}"/>
          </ac:graphicFrameMkLst>
        </pc:graphicFrameChg>
      </pc:sldChg>
      <pc:sldChg chg="modSp mod">
        <pc:chgData name="James Moorhouse" userId="52c77cd9-d034-4c34-a84a-9452b75c1451" providerId="ADAL" clId="{FC91B379-F888-4548-8020-07FE68CC237B}" dt="2021-07-15T12:46:30.151" v="2450" actId="20577"/>
        <pc:sldMkLst>
          <pc:docMk/>
          <pc:sldMk cId="2728305313" sldId="274"/>
        </pc:sldMkLst>
        <pc:spChg chg="mod">
          <ac:chgData name="James Moorhouse" userId="52c77cd9-d034-4c34-a84a-9452b75c1451" providerId="ADAL" clId="{FC91B379-F888-4548-8020-07FE68CC237B}" dt="2021-07-15T08:25:33.949" v="11" actId="20577"/>
          <ac:spMkLst>
            <pc:docMk/>
            <pc:sldMk cId="2728305313" sldId="274"/>
            <ac:spMk id="2" creationId="{7B368852-ADF6-4355-9FB7-7FD55456F204}"/>
          </ac:spMkLst>
        </pc:spChg>
        <pc:spChg chg="mod">
          <ac:chgData name="James Moorhouse" userId="52c77cd9-d034-4c34-a84a-9452b75c1451" providerId="ADAL" clId="{FC91B379-F888-4548-8020-07FE68CC237B}" dt="2021-07-15T12:46:30.151" v="2450" actId="20577"/>
          <ac:spMkLst>
            <pc:docMk/>
            <pc:sldMk cId="2728305313" sldId="274"/>
            <ac:spMk id="3" creationId="{D2EB29BC-51CA-4277-950D-9B24D9C2E02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Job%20Postings%20Analysis%20July%2021.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Sheet1!$D$2</c:f>
              <c:strCache>
                <c:ptCount val="1"/>
                <c:pt idx="0">
                  <c:v>Buckinghamshire</c:v>
                </c:pt>
              </c:strCache>
            </c:strRef>
          </c:tx>
          <c:spPr>
            <a:solidFill>
              <a:srgbClr val="006965"/>
            </a:solidFill>
            <a:ln>
              <a:noFill/>
            </a:ln>
            <a:effectLst/>
          </c:spPr>
          <c:invertIfNegative val="0"/>
          <c:cat>
            <c:strRef>
              <c:f>Sheet1!$B$3:$B$20</c:f>
              <c:strCache>
                <c:ptCount val="18"/>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strCache>
            </c:strRef>
          </c:cat>
          <c:val>
            <c:numRef>
              <c:f>Sheet1!$D$3:$D$20</c:f>
              <c:numCache>
                <c:formatCode>_-* #,##0_-;\-* #,##0_-;_-* "-"??_-;_-@_-</c:formatCode>
                <c:ptCount val="18"/>
                <c:pt idx="0">
                  <c:v>6045</c:v>
                </c:pt>
                <c:pt idx="1">
                  <c:v>4977</c:v>
                </c:pt>
                <c:pt idx="2">
                  <c:v>4757</c:v>
                </c:pt>
                <c:pt idx="3">
                  <c:v>2392</c:v>
                </c:pt>
                <c:pt idx="4">
                  <c:v>2525</c:v>
                </c:pt>
                <c:pt idx="5">
                  <c:v>2743</c:v>
                </c:pt>
                <c:pt idx="6">
                  <c:v>3302</c:v>
                </c:pt>
                <c:pt idx="7">
                  <c:v>3678</c:v>
                </c:pt>
                <c:pt idx="8">
                  <c:v>4422</c:v>
                </c:pt>
                <c:pt idx="9">
                  <c:v>5472</c:v>
                </c:pt>
                <c:pt idx="10">
                  <c:v>4912</c:v>
                </c:pt>
                <c:pt idx="11">
                  <c:v>4041</c:v>
                </c:pt>
                <c:pt idx="12">
                  <c:v>4506</c:v>
                </c:pt>
                <c:pt idx="13">
                  <c:v>4491</c:v>
                </c:pt>
                <c:pt idx="14">
                  <c:v>5298</c:v>
                </c:pt>
                <c:pt idx="15">
                  <c:v>5809</c:v>
                </c:pt>
                <c:pt idx="16">
                  <c:v>6162</c:v>
                </c:pt>
                <c:pt idx="17">
                  <c:v>6710</c:v>
                </c:pt>
              </c:numCache>
            </c:numRef>
          </c:val>
          <c:extLst>
            <c:ext xmlns:c16="http://schemas.microsoft.com/office/drawing/2014/chart" uri="{C3380CC4-5D6E-409C-BE32-E72D297353CC}">
              <c16:uniqueId val="{00000000-5ED9-46E1-96BA-FBB2AED28302}"/>
            </c:ext>
          </c:extLst>
        </c:ser>
        <c:dLbls>
          <c:showLegendKey val="0"/>
          <c:showVal val="0"/>
          <c:showCatName val="0"/>
          <c:showSerName val="0"/>
          <c:showPercent val="0"/>
          <c:showBubbleSize val="0"/>
        </c:dLbls>
        <c:gapWidth val="91"/>
        <c:axId val="830014271"/>
        <c:axId val="199358975"/>
      </c:barChart>
      <c:barChart>
        <c:barDir val="col"/>
        <c:grouping val="clustered"/>
        <c:varyColors val="0"/>
        <c:ser>
          <c:idx val="0"/>
          <c:order val="0"/>
          <c:tx>
            <c:strRef>
              <c:f>Sheet1!$C$2</c:f>
              <c:strCache>
                <c:ptCount val="1"/>
                <c:pt idx="0">
                  <c:v>England</c:v>
                </c:pt>
              </c:strCache>
            </c:strRef>
          </c:tx>
          <c:spPr>
            <a:solidFill>
              <a:schemeClr val="bg1"/>
            </a:solidFill>
            <a:ln>
              <a:solidFill>
                <a:schemeClr val="tx1"/>
              </a:solidFill>
            </a:ln>
            <a:effectLst/>
          </c:spPr>
          <c:invertIfNegative val="0"/>
          <c:cat>
            <c:strRef>
              <c:f>Sheet1!$B$3:$B$20</c:f>
              <c:strCache>
                <c:ptCount val="18"/>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strCache>
            </c:strRef>
          </c:cat>
          <c:val>
            <c:numRef>
              <c:f>Sheet1!$C$3:$C$20</c:f>
              <c:numCache>
                <c:formatCode>_-* #,##0_-;\-* #,##0_-;_-* "-"??_-;_-@_-</c:formatCode>
                <c:ptCount val="18"/>
                <c:pt idx="0">
                  <c:v>594923</c:v>
                </c:pt>
                <c:pt idx="1">
                  <c:v>511109</c:v>
                </c:pt>
                <c:pt idx="2">
                  <c:v>470323</c:v>
                </c:pt>
                <c:pt idx="3">
                  <c:v>224896</c:v>
                </c:pt>
                <c:pt idx="4">
                  <c:v>265619</c:v>
                </c:pt>
                <c:pt idx="5">
                  <c:v>294626</c:v>
                </c:pt>
                <c:pt idx="6">
                  <c:v>333439</c:v>
                </c:pt>
                <c:pt idx="7">
                  <c:v>388245</c:v>
                </c:pt>
                <c:pt idx="8">
                  <c:v>434870</c:v>
                </c:pt>
                <c:pt idx="9">
                  <c:v>510893</c:v>
                </c:pt>
                <c:pt idx="10">
                  <c:v>447907</c:v>
                </c:pt>
                <c:pt idx="11">
                  <c:v>442473</c:v>
                </c:pt>
                <c:pt idx="12">
                  <c:v>453654</c:v>
                </c:pt>
                <c:pt idx="13">
                  <c:v>449169</c:v>
                </c:pt>
                <c:pt idx="14">
                  <c:v>531470</c:v>
                </c:pt>
                <c:pt idx="15" formatCode="#,##0">
                  <c:v>536030</c:v>
                </c:pt>
                <c:pt idx="16">
                  <c:v>576180</c:v>
                </c:pt>
                <c:pt idx="17">
                  <c:v>594134</c:v>
                </c:pt>
              </c:numCache>
            </c:numRef>
          </c:val>
          <c:extLst>
            <c:ext xmlns:c16="http://schemas.microsoft.com/office/drawing/2014/chart" uri="{C3380CC4-5D6E-409C-BE32-E72D297353CC}">
              <c16:uniqueId val="{00000001-5ED9-46E1-96BA-FBB2AED28302}"/>
            </c:ext>
          </c:extLst>
        </c:ser>
        <c:dLbls>
          <c:showLegendKey val="0"/>
          <c:showVal val="0"/>
          <c:showCatName val="0"/>
          <c:showSerName val="0"/>
          <c:showPercent val="0"/>
          <c:showBubbleSize val="0"/>
        </c:dLbls>
        <c:gapWidth val="489"/>
        <c:overlap val="-6"/>
        <c:axId val="155568287"/>
        <c:axId val="199353567"/>
      </c:barChart>
      <c:catAx>
        <c:axId val="83001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9358975"/>
        <c:crosses val="autoZero"/>
        <c:auto val="1"/>
        <c:lblAlgn val="ctr"/>
        <c:lblOffset val="100"/>
        <c:noMultiLvlLbl val="0"/>
      </c:catAx>
      <c:valAx>
        <c:axId val="199358975"/>
        <c:scaling>
          <c:orientation val="minMax"/>
          <c:max val="70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0014271"/>
        <c:crosses val="autoZero"/>
        <c:crossBetween val="between"/>
      </c:valAx>
      <c:valAx>
        <c:axId val="199353567"/>
        <c:scaling>
          <c:orientation val="minMax"/>
        </c:scaling>
        <c:delete val="0"/>
        <c:axPos val="r"/>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5568287"/>
        <c:crosses val="max"/>
        <c:crossBetween val="between"/>
      </c:valAx>
      <c:catAx>
        <c:axId val="155568287"/>
        <c:scaling>
          <c:orientation val="minMax"/>
        </c:scaling>
        <c:delete val="1"/>
        <c:axPos val="b"/>
        <c:numFmt formatCode="General" sourceLinked="1"/>
        <c:majorTickMark val="out"/>
        <c:minorTickMark val="none"/>
        <c:tickLblPos val="nextTo"/>
        <c:crossAx val="199353567"/>
        <c:crosses val="autoZero"/>
        <c:auto val="1"/>
        <c:lblAlgn val="ctr"/>
        <c:lblOffset val="100"/>
        <c:noMultiLvlLbl val="0"/>
      </c:catAx>
      <c:spPr>
        <a:noFill/>
        <a:ln>
          <a:noFill/>
        </a:ln>
        <a:effectLst/>
      </c:spPr>
    </c:plotArea>
    <c:legend>
      <c:legendPos val="b"/>
      <c:layout>
        <c:manualLayout>
          <c:xMode val="edge"/>
          <c:yMode val="edge"/>
          <c:x val="0.49809638378536014"/>
          <c:y val="3.4952119582064643E-2"/>
          <c:w val="0.32170846699718092"/>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Sheet1!$G$21:$G$45</c:f>
              <c:strCache>
                <c:ptCount val="25"/>
                <c:pt idx="0">
                  <c:v>Office / Administrative Assistant</c:v>
                </c:pt>
                <c:pt idx="1">
                  <c:v>Customer Service Representative</c:v>
                </c:pt>
                <c:pt idx="2">
                  <c:v>Project Manager</c:v>
                </c:pt>
                <c:pt idx="3">
                  <c:v>Registered General Nurse (RGN)</c:v>
                </c:pt>
                <c:pt idx="4">
                  <c:v>Software Developer / Engineer</c:v>
                </c:pt>
                <c:pt idx="5">
                  <c:v>Account Manager / Representative</c:v>
                </c:pt>
                <c:pt idx="6">
                  <c:v>Teaching Assistant</c:v>
                </c:pt>
                <c:pt idx="7">
                  <c:v>Bookkeeper / Accounting Clerk</c:v>
                </c:pt>
                <c:pt idx="8">
                  <c:v>Caregiver / Personal Care Aide</c:v>
                </c:pt>
                <c:pt idx="9">
                  <c:v>Accountant</c:v>
                </c:pt>
                <c:pt idx="10">
                  <c:v>Care assistant</c:v>
                </c:pt>
                <c:pt idx="11">
                  <c:v>Primary School Teacher</c:v>
                </c:pt>
                <c:pt idx="12">
                  <c:v>Computer Support Specialist</c:v>
                </c:pt>
                <c:pt idx="13">
                  <c:v>Chef</c:v>
                </c:pt>
                <c:pt idx="14">
                  <c:v>Labourer / Material Handler</c:v>
                </c:pt>
                <c:pt idx="15">
                  <c:v>Lawyer</c:v>
                </c:pt>
                <c:pt idx="16">
                  <c:v>Sales Manager</c:v>
                </c:pt>
                <c:pt idx="17">
                  <c:v>Sales Assistant</c:v>
                </c:pt>
                <c:pt idx="18">
                  <c:v>Delivery Driver</c:v>
                </c:pt>
                <c:pt idx="19">
                  <c:v>Receptionist</c:v>
                </c:pt>
                <c:pt idx="20">
                  <c:v>Marketing Manager</c:v>
                </c:pt>
                <c:pt idx="21">
                  <c:v>Recruiter</c:v>
                </c:pt>
                <c:pt idx="22">
                  <c:v>Family / School / General Social Worker</c:v>
                </c:pt>
                <c:pt idx="23">
                  <c:v>Warehouse / Inventory Associate</c:v>
                </c:pt>
                <c:pt idx="24">
                  <c:v>General cleaner</c:v>
                </c:pt>
              </c:strCache>
            </c:strRef>
          </c:cat>
          <c:val>
            <c:numRef>
              <c:f>Sheet1!$H$21:$H$45</c:f>
              <c:numCache>
                <c:formatCode>#,##0</c:formatCode>
                <c:ptCount val="25"/>
                <c:pt idx="0">
                  <c:v>219</c:v>
                </c:pt>
                <c:pt idx="1">
                  <c:v>177</c:v>
                </c:pt>
                <c:pt idx="2">
                  <c:v>152</c:v>
                </c:pt>
                <c:pt idx="3">
                  <c:v>143</c:v>
                </c:pt>
                <c:pt idx="4">
                  <c:v>129</c:v>
                </c:pt>
                <c:pt idx="5">
                  <c:v>118</c:v>
                </c:pt>
                <c:pt idx="6">
                  <c:v>111</c:v>
                </c:pt>
                <c:pt idx="7">
                  <c:v>98</c:v>
                </c:pt>
                <c:pt idx="8">
                  <c:v>96</c:v>
                </c:pt>
                <c:pt idx="9">
                  <c:v>92</c:v>
                </c:pt>
                <c:pt idx="10">
                  <c:v>91</c:v>
                </c:pt>
                <c:pt idx="11">
                  <c:v>87</c:v>
                </c:pt>
                <c:pt idx="12">
                  <c:v>87</c:v>
                </c:pt>
                <c:pt idx="13">
                  <c:v>79</c:v>
                </c:pt>
                <c:pt idx="14">
                  <c:v>75</c:v>
                </c:pt>
                <c:pt idx="15">
                  <c:v>71</c:v>
                </c:pt>
                <c:pt idx="16">
                  <c:v>61</c:v>
                </c:pt>
                <c:pt idx="17">
                  <c:v>61</c:v>
                </c:pt>
                <c:pt idx="18">
                  <c:v>61</c:v>
                </c:pt>
                <c:pt idx="19">
                  <c:v>60</c:v>
                </c:pt>
                <c:pt idx="20">
                  <c:v>60</c:v>
                </c:pt>
                <c:pt idx="21">
                  <c:v>58</c:v>
                </c:pt>
                <c:pt idx="22">
                  <c:v>57</c:v>
                </c:pt>
                <c:pt idx="23">
                  <c:v>56</c:v>
                </c:pt>
                <c:pt idx="24">
                  <c:v>56</c:v>
                </c:pt>
              </c:numCache>
            </c:numRef>
          </c:val>
          <c:extLst>
            <c:ext xmlns:c16="http://schemas.microsoft.com/office/drawing/2014/chart" uri="{C3380CC4-5D6E-409C-BE32-E72D297353CC}">
              <c16:uniqueId val="{00000000-CC81-455F-88D8-F575C18258D0}"/>
            </c:ext>
          </c:extLst>
        </c:ser>
        <c:dLbls>
          <c:showLegendKey val="0"/>
          <c:showVal val="0"/>
          <c:showCatName val="0"/>
          <c:showSerName val="0"/>
          <c:showPercent val="0"/>
          <c:showBubbleSize val="0"/>
        </c:dLbls>
        <c:gapWidth val="182"/>
        <c:axId val="629425576"/>
        <c:axId val="629426560"/>
      </c:barChart>
      <c:catAx>
        <c:axId val="629425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9426560"/>
        <c:crosses val="autoZero"/>
        <c:auto val="1"/>
        <c:lblAlgn val="ctr"/>
        <c:lblOffset val="100"/>
        <c:noMultiLvlLbl val="0"/>
      </c:catAx>
      <c:valAx>
        <c:axId val="62942656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2942557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Sheet2!$P$5:$P$29</c:f>
              <c:strCache>
                <c:ptCount val="25"/>
                <c:pt idx="0">
                  <c:v>Office / Administrative Assistant</c:v>
                </c:pt>
                <c:pt idx="1">
                  <c:v>Customer Service Representative</c:v>
                </c:pt>
                <c:pt idx="2">
                  <c:v>Project Manager</c:v>
                </c:pt>
                <c:pt idx="3">
                  <c:v>Software Developer / Engineer</c:v>
                </c:pt>
                <c:pt idx="4">
                  <c:v>Account Manager / Representative</c:v>
                </c:pt>
                <c:pt idx="5">
                  <c:v>Labourer / Material Handler</c:v>
                </c:pt>
                <c:pt idx="6">
                  <c:v>Teaching Assistant</c:v>
                </c:pt>
                <c:pt idx="7">
                  <c:v>Chef</c:v>
                </c:pt>
                <c:pt idx="8">
                  <c:v>Computer Support Specialist</c:v>
                </c:pt>
                <c:pt idx="9">
                  <c:v>Accountant</c:v>
                </c:pt>
                <c:pt idx="10">
                  <c:v>Sales Assistant</c:v>
                </c:pt>
                <c:pt idx="11">
                  <c:v>Civil Engineer</c:v>
                </c:pt>
                <c:pt idx="12">
                  <c:v>Bookkeeper / Accounting Clerk</c:v>
                </c:pt>
                <c:pt idx="13">
                  <c:v>Marketing Manager</c:v>
                </c:pt>
                <c:pt idx="14">
                  <c:v>Recruiter</c:v>
                </c:pt>
                <c:pt idx="15">
                  <c:v>Lawyer</c:v>
                </c:pt>
                <c:pt idx="16">
                  <c:v>HGV / LGV Class 2 Driver</c:v>
                </c:pt>
                <c:pt idx="17">
                  <c:v>Sales Manager</c:v>
                </c:pt>
                <c:pt idx="18">
                  <c:v>Receptionist</c:v>
                </c:pt>
                <c:pt idx="19">
                  <c:v>Delivery Driver</c:v>
                </c:pt>
                <c:pt idx="20">
                  <c:v>Sales Representative</c:v>
                </c:pt>
                <c:pt idx="21">
                  <c:v>Primary School Teacher</c:v>
                </c:pt>
                <c:pt idx="22">
                  <c:v>Utilities Technician</c:v>
                </c:pt>
                <c:pt idx="23">
                  <c:v>Automotive Service Technician / Mechanic</c:v>
                </c:pt>
                <c:pt idx="24">
                  <c:v>Production Worker</c:v>
                </c:pt>
              </c:strCache>
            </c:strRef>
          </c:cat>
          <c:val>
            <c:numRef>
              <c:f>Sheet2!$Q$5:$Q$29</c:f>
              <c:numCache>
                <c:formatCode>#,##0</c:formatCode>
                <c:ptCount val="25"/>
                <c:pt idx="0">
                  <c:v>398</c:v>
                </c:pt>
                <c:pt idx="1">
                  <c:v>397</c:v>
                </c:pt>
                <c:pt idx="2">
                  <c:v>272</c:v>
                </c:pt>
                <c:pt idx="3">
                  <c:v>264</c:v>
                </c:pt>
                <c:pt idx="4">
                  <c:v>257</c:v>
                </c:pt>
                <c:pt idx="5">
                  <c:v>197</c:v>
                </c:pt>
                <c:pt idx="6">
                  <c:v>182</c:v>
                </c:pt>
                <c:pt idx="7">
                  <c:v>172</c:v>
                </c:pt>
                <c:pt idx="8">
                  <c:v>152</c:v>
                </c:pt>
                <c:pt idx="9">
                  <c:v>149</c:v>
                </c:pt>
                <c:pt idx="10">
                  <c:v>143</c:v>
                </c:pt>
                <c:pt idx="11">
                  <c:v>141</c:v>
                </c:pt>
                <c:pt idx="12">
                  <c:v>132</c:v>
                </c:pt>
                <c:pt idx="13">
                  <c:v>121</c:v>
                </c:pt>
                <c:pt idx="14">
                  <c:v>119</c:v>
                </c:pt>
                <c:pt idx="15">
                  <c:v>118</c:v>
                </c:pt>
                <c:pt idx="16">
                  <c:v>118</c:v>
                </c:pt>
                <c:pt idx="17">
                  <c:v>115</c:v>
                </c:pt>
                <c:pt idx="18">
                  <c:v>113</c:v>
                </c:pt>
                <c:pt idx="19">
                  <c:v>110</c:v>
                </c:pt>
                <c:pt idx="20">
                  <c:v>108</c:v>
                </c:pt>
                <c:pt idx="21">
                  <c:v>104</c:v>
                </c:pt>
                <c:pt idx="22">
                  <c:v>104</c:v>
                </c:pt>
                <c:pt idx="23">
                  <c:v>103</c:v>
                </c:pt>
                <c:pt idx="24">
                  <c:v>100</c:v>
                </c:pt>
              </c:numCache>
            </c:numRef>
          </c:val>
          <c:extLst>
            <c:ext xmlns:c16="http://schemas.microsoft.com/office/drawing/2014/chart" uri="{C3380CC4-5D6E-409C-BE32-E72D297353CC}">
              <c16:uniqueId val="{00000000-01E1-4853-853D-1078F251E9E4}"/>
            </c:ext>
          </c:extLst>
        </c:ser>
        <c:dLbls>
          <c:showLegendKey val="0"/>
          <c:showVal val="0"/>
          <c:showCatName val="0"/>
          <c:showSerName val="0"/>
          <c:showPercent val="0"/>
          <c:showBubbleSize val="0"/>
        </c:dLbls>
        <c:gapWidth val="182"/>
        <c:axId val="628112696"/>
        <c:axId val="628114664"/>
      </c:barChart>
      <c:catAx>
        <c:axId val="628112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114664"/>
        <c:crosses val="autoZero"/>
        <c:auto val="1"/>
        <c:lblAlgn val="ctr"/>
        <c:lblOffset val="100"/>
        <c:noMultiLvlLbl val="0"/>
      </c:catAx>
      <c:valAx>
        <c:axId val="62811466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281126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Sheet2!$P$44:$P$53</c:f>
              <c:strCache>
                <c:ptCount val="10"/>
                <c:pt idx="0">
                  <c:v>Care assistant</c:v>
                </c:pt>
                <c:pt idx="1">
                  <c:v>Caregiver / Personal Care Aide</c:v>
                </c:pt>
                <c:pt idx="2">
                  <c:v>Nursing Home / Home Health Administrator</c:v>
                </c:pt>
                <c:pt idx="3">
                  <c:v>Nursing Assistant / Healthcare Assistant</c:v>
                </c:pt>
                <c:pt idx="4">
                  <c:v>Product Manager</c:v>
                </c:pt>
                <c:pt idx="5">
                  <c:v>Healthcare Manager</c:v>
                </c:pt>
                <c:pt idx="6">
                  <c:v>Computer Programmer</c:v>
                </c:pt>
                <c:pt idx="7">
                  <c:v>Vocational Education Trainer / Tutor</c:v>
                </c:pt>
                <c:pt idx="8">
                  <c:v>Secondary School Teacher</c:v>
                </c:pt>
                <c:pt idx="9">
                  <c:v>Health Visitor</c:v>
                </c:pt>
              </c:strCache>
            </c:strRef>
          </c:cat>
          <c:val>
            <c:numRef>
              <c:f>Sheet2!$Q$44:$Q$53</c:f>
              <c:numCache>
                <c:formatCode>#,##0</c:formatCode>
                <c:ptCount val="10"/>
                <c:pt idx="0">
                  <c:v>-78</c:v>
                </c:pt>
                <c:pt idx="1">
                  <c:v>-42</c:v>
                </c:pt>
                <c:pt idx="2">
                  <c:v>-26</c:v>
                </c:pt>
                <c:pt idx="3">
                  <c:v>-16</c:v>
                </c:pt>
                <c:pt idx="4">
                  <c:v>-3</c:v>
                </c:pt>
                <c:pt idx="5">
                  <c:v>-2</c:v>
                </c:pt>
                <c:pt idx="6">
                  <c:v>-2</c:v>
                </c:pt>
                <c:pt idx="7">
                  <c:v>-2</c:v>
                </c:pt>
                <c:pt idx="8">
                  <c:v>-1</c:v>
                </c:pt>
                <c:pt idx="9">
                  <c:v>-1</c:v>
                </c:pt>
              </c:numCache>
            </c:numRef>
          </c:val>
          <c:extLst>
            <c:ext xmlns:c16="http://schemas.microsoft.com/office/drawing/2014/chart" uri="{C3380CC4-5D6E-409C-BE32-E72D297353CC}">
              <c16:uniqueId val="{00000000-92AA-41B8-92FA-90749C03BBB8}"/>
            </c:ext>
          </c:extLst>
        </c:ser>
        <c:dLbls>
          <c:showLegendKey val="0"/>
          <c:showVal val="0"/>
          <c:showCatName val="0"/>
          <c:showSerName val="0"/>
          <c:showPercent val="0"/>
          <c:showBubbleSize val="0"/>
        </c:dLbls>
        <c:gapWidth val="182"/>
        <c:axId val="644383952"/>
        <c:axId val="644385592"/>
      </c:barChart>
      <c:catAx>
        <c:axId val="644383952"/>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44385592"/>
        <c:crosses val="autoZero"/>
        <c:auto val="1"/>
        <c:lblAlgn val="ctr"/>
        <c:lblOffset val="100"/>
        <c:noMultiLvlLbl val="0"/>
      </c:catAx>
      <c:valAx>
        <c:axId val="64438559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44383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Sheet5!$A$2:$A$20</c:f>
              <c:strCache>
                <c:ptCount val="19"/>
                <c:pt idx="0">
                  <c:v>Buckinghamshire Council</c:v>
                </c:pt>
                <c:pt idx="1">
                  <c:v>National Health Service</c:v>
                </c:pt>
                <c:pt idx="2">
                  <c:v>Danaher Corporation</c:v>
                </c:pt>
                <c:pt idx="3">
                  <c:v>Buckinghamshire Healthcare Trust</c:v>
                </c:pt>
                <c:pt idx="4">
                  <c:v>Johnson &amp; Johnson</c:v>
                </c:pt>
                <c:pt idx="5">
                  <c:v>Softcat Plc</c:v>
                </c:pt>
                <c:pt idx="6">
                  <c:v>The Fremantle Trust</c:v>
                </c:pt>
                <c:pt idx="7">
                  <c:v>Biffa</c:v>
                </c:pt>
                <c:pt idx="8">
                  <c:v>Buckinghamshire New University</c:v>
                </c:pt>
                <c:pt idx="9">
                  <c:v>Absolute Interpreting Translations Ltd</c:v>
                </c:pt>
                <c:pt idx="10">
                  <c:v>Barchester Healthcare</c:v>
                </c:pt>
                <c:pt idx="11">
                  <c:v>Better Prospects Limited</c:v>
                </c:pt>
                <c:pt idx="12">
                  <c:v>Bidvine</c:v>
                </c:pt>
                <c:pt idx="13">
                  <c:v>Amazon.Com</c:v>
                </c:pt>
                <c:pt idx="14">
                  <c:v>Dunbar Education</c:v>
                </c:pt>
                <c:pt idx="15">
                  <c:v>Nuffield Health</c:v>
                </c:pt>
                <c:pt idx="16">
                  <c:v>Paradigm Housing Group</c:v>
                </c:pt>
                <c:pt idx="17">
                  <c:v>Oakman Inns</c:v>
                </c:pt>
                <c:pt idx="18">
                  <c:v>The Perfume Shop</c:v>
                </c:pt>
              </c:strCache>
            </c:strRef>
          </c:cat>
          <c:val>
            <c:numRef>
              <c:f>Sheet5!$B$2:$B$20</c:f>
              <c:numCache>
                <c:formatCode>#,##0</c:formatCode>
                <c:ptCount val="19"/>
                <c:pt idx="0">
                  <c:v>728</c:v>
                </c:pt>
                <c:pt idx="1">
                  <c:v>518</c:v>
                </c:pt>
                <c:pt idx="2">
                  <c:v>205</c:v>
                </c:pt>
                <c:pt idx="3">
                  <c:v>119</c:v>
                </c:pt>
                <c:pt idx="4">
                  <c:v>107</c:v>
                </c:pt>
                <c:pt idx="5">
                  <c:v>104</c:v>
                </c:pt>
                <c:pt idx="6">
                  <c:v>74</c:v>
                </c:pt>
                <c:pt idx="7">
                  <c:v>73</c:v>
                </c:pt>
                <c:pt idx="8">
                  <c:v>52</c:v>
                </c:pt>
                <c:pt idx="9">
                  <c:v>46</c:v>
                </c:pt>
                <c:pt idx="10">
                  <c:v>45</c:v>
                </c:pt>
                <c:pt idx="11">
                  <c:v>44</c:v>
                </c:pt>
                <c:pt idx="12">
                  <c:v>43</c:v>
                </c:pt>
                <c:pt idx="13">
                  <c:v>41</c:v>
                </c:pt>
                <c:pt idx="14">
                  <c:v>40</c:v>
                </c:pt>
                <c:pt idx="15">
                  <c:v>38</c:v>
                </c:pt>
                <c:pt idx="16">
                  <c:v>37</c:v>
                </c:pt>
                <c:pt idx="17">
                  <c:v>35</c:v>
                </c:pt>
                <c:pt idx="18">
                  <c:v>34</c:v>
                </c:pt>
              </c:numCache>
            </c:numRef>
          </c:val>
          <c:extLst>
            <c:ext xmlns:c16="http://schemas.microsoft.com/office/drawing/2014/chart" uri="{C3380CC4-5D6E-409C-BE32-E72D297353CC}">
              <c16:uniqueId val="{00000000-38A5-4172-9C00-AE01A5208161}"/>
            </c:ext>
          </c:extLst>
        </c:ser>
        <c:dLbls>
          <c:showLegendKey val="0"/>
          <c:showVal val="0"/>
          <c:showCatName val="0"/>
          <c:showSerName val="0"/>
          <c:showPercent val="0"/>
          <c:showBubbleSize val="0"/>
        </c:dLbls>
        <c:gapWidth val="182"/>
        <c:axId val="661895504"/>
        <c:axId val="661897144"/>
      </c:barChart>
      <c:catAx>
        <c:axId val="6618955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61897144"/>
        <c:crosses val="autoZero"/>
        <c:auto val="1"/>
        <c:lblAlgn val="ctr"/>
        <c:lblOffset val="100"/>
        <c:noMultiLvlLbl val="0"/>
      </c:catAx>
      <c:valAx>
        <c:axId val="661897144"/>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6189550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10/08/2021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8</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5E31F9F-9697-4BE8-B345-9E0918B1484A}"/>
              </a:ext>
            </a:extLst>
          </p:cNvPr>
          <p:cNvGraphicFramePr>
            <a:graphicFrameLocks/>
          </p:cNvGraphicFramePr>
          <p:nvPr>
            <p:extLst>
              <p:ext uri="{D42A27DB-BD31-4B8C-83A1-F6EECF244321}">
                <p14:modId xmlns:p14="http://schemas.microsoft.com/office/powerpoint/2010/main" val="851924555"/>
              </p:ext>
            </p:extLst>
          </p:nvPr>
        </p:nvGraphicFramePr>
        <p:xfrm>
          <a:off x="259200" y="1055659"/>
          <a:ext cx="8625600" cy="495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0552005-3628-45A6-B458-956C0E060842}"/>
              </a:ext>
            </a:extLst>
          </p:cNvPr>
          <p:cNvSpPr>
            <a:spLocks noGrp="1"/>
          </p:cNvSpPr>
          <p:nvPr>
            <p:ph type="title"/>
          </p:nvPr>
        </p:nvSpPr>
        <p:spPr>
          <a:xfrm>
            <a:off x="628650" y="194707"/>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Job creation: occupations with more job postings in Bucks in Q2 2021 than Q2 2020</a:t>
            </a:r>
          </a:p>
        </p:txBody>
      </p:sp>
      <p:sp>
        <p:nvSpPr>
          <p:cNvPr id="8" name="TextBox 7">
            <a:extLst>
              <a:ext uri="{FF2B5EF4-FFF2-40B4-BE49-F238E27FC236}">
                <a16:creationId xmlns:a16="http://schemas.microsoft.com/office/drawing/2014/main" id="{1B37D5DF-80B7-49CD-8953-5941179B9EFC}"/>
              </a:ext>
            </a:extLst>
          </p:cNvPr>
          <p:cNvSpPr txBox="1"/>
          <p:nvPr/>
        </p:nvSpPr>
        <p:spPr>
          <a:xfrm>
            <a:off x="6552282" y="5542863"/>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
        <p:nvSpPr>
          <p:cNvPr id="7" name="Rectangle: Rounded Corners 6">
            <a:extLst>
              <a:ext uri="{FF2B5EF4-FFF2-40B4-BE49-F238E27FC236}">
                <a16:creationId xmlns:a16="http://schemas.microsoft.com/office/drawing/2014/main" id="{A595DDFA-983D-483A-9C8B-0A3DFA8D9446}"/>
              </a:ext>
            </a:extLst>
          </p:cNvPr>
          <p:cNvSpPr/>
          <p:nvPr/>
        </p:nvSpPr>
        <p:spPr>
          <a:xfrm>
            <a:off x="5049429" y="3429000"/>
            <a:ext cx="3906034" cy="176516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Admin, sales and customer service roles</a:t>
            </a:r>
          </a:p>
          <a:p>
            <a:pPr marL="285750" indent="-285750">
              <a:buFont typeface="Arial" panose="020B0604020202020204" pitchFamily="34" charset="0"/>
              <a:buChar char="•"/>
            </a:pPr>
            <a:r>
              <a:rPr lang="en-GB" sz="1400" dirty="0">
                <a:solidFill>
                  <a:srgbClr val="080808"/>
                </a:solidFill>
              </a:rPr>
              <a:t>Legal and finance roles </a:t>
            </a:r>
          </a:p>
          <a:p>
            <a:pPr marL="285750" indent="-285750">
              <a:buFont typeface="Arial" panose="020B0604020202020204" pitchFamily="34" charset="0"/>
              <a:buChar char="•"/>
            </a:pPr>
            <a:r>
              <a:rPr lang="en-GB" sz="1400" dirty="0">
                <a:solidFill>
                  <a:srgbClr val="080808"/>
                </a:solidFill>
              </a:rPr>
              <a:t>Construction and engineering roles</a:t>
            </a:r>
          </a:p>
          <a:p>
            <a:pPr marL="285750" indent="-285750">
              <a:buFont typeface="Arial" panose="020B0604020202020204" pitchFamily="34" charset="0"/>
              <a:buChar char="•"/>
            </a:pPr>
            <a:r>
              <a:rPr lang="en-GB" sz="1400" dirty="0">
                <a:solidFill>
                  <a:srgbClr val="080808"/>
                </a:solidFill>
              </a:rPr>
              <a:t>Chefs</a:t>
            </a:r>
          </a:p>
          <a:p>
            <a:pPr marL="285750" indent="-285750">
              <a:buFont typeface="Arial" panose="020B0604020202020204" pitchFamily="34" charset="0"/>
              <a:buChar char="•"/>
            </a:pPr>
            <a:r>
              <a:rPr lang="en-GB" sz="1400" dirty="0">
                <a:solidFill>
                  <a:srgbClr val="080808"/>
                </a:solidFill>
              </a:rPr>
              <a:t>Roles linked to increase in online retail (warehouse and driver roles) </a:t>
            </a:r>
          </a:p>
          <a:p>
            <a:pPr marL="285750" indent="-285750">
              <a:buFont typeface="Arial" panose="020B0604020202020204" pitchFamily="34" charset="0"/>
              <a:buChar char="•"/>
            </a:pPr>
            <a:r>
              <a:rPr lang="en-GB" sz="1400" dirty="0">
                <a:solidFill>
                  <a:srgbClr val="080808"/>
                </a:solidFill>
              </a:rPr>
              <a:t>Early-years teaching roles</a:t>
            </a:r>
          </a:p>
        </p:txBody>
      </p:sp>
    </p:spTree>
    <p:extLst>
      <p:ext uri="{BB962C8B-B14F-4D97-AF65-F5344CB8AC3E}">
        <p14:creationId xmlns:p14="http://schemas.microsoft.com/office/powerpoint/2010/main" val="135583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ED866DFC-861C-48DD-96D2-33A759042342}"/>
              </a:ext>
            </a:extLst>
          </p:cNvPr>
          <p:cNvGraphicFramePr>
            <a:graphicFrameLocks/>
          </p:cNvGraphicFramePr>
          <p:nvPr>
            <p:extLst>
              <p:ext uri="{D42A27DB-BD31-4B8C-83A1-F6EECF244321}">
                <p14:modId xmlns:p14="http://schemas.microsoft.com/office/powerpoint/2010/main" val="3319967802"/>
              </p:ext>
            </p:extLst>
          </p:nvPr>
        </p:nvGraphicFramePr>
        <p:xfrm>
          <a:off x="592320" y="1452920"/>
          <a:ext cx="7959359" cy="41443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48AF3038-A96D-402C-B7B5-D0F54EBEAA4B}"/>
              </a:ext>
            </a:extLst>
          </p:cNvPr>
          <p:cNvSpPr>
            <a:spLocks noGrp="1"/>
          </p:cNvSpPr>
          <p:nvPr>
            <p:ph type="title"/>
          </p:nvPr>
        </p:nvSpPr>
        <p:spPr>
          <a:xfrm>
            <a:off x="628650" y="241983"/>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Reduced demand: occupations with fewer job postings in Bucks in Q2 2021 than Q2 2020</a:t>
            </a:r>
          </a:p>
        </p:txBody>
      </p:sp>
      <p:sp>
        <p:nvSpPr>
          <p:cNvPr id="5" name="Rectangle: Rounded Corners 4">
            <a:extLst>
              <a:ext uri="{FF2B5EF4-FFF2-40B4-BE49-F238E27FC236}">
                <a16:creationId xmlns:a16="http://schemas.microsoft.com/office/drawing/2014/main" id="{4BA83935-DB71-49C0-89EB-863E742FDB45}"/>
              </a:ext>
            </a:extLst>
          </p:cNvPr>
          <p:cNvSpPr/>
          <p:nvPr/>
        </p:nvSpPr>
        <p:spPr>
          <a:xfrm>
            <a:off x="335280" y="2943260"/>
            <a:ext cx="3501429" cy="1440204"/>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Nursing and social care</a:t>
            </a:r>
          </a:p>
          <a:p>
            <a:pPr marL="285750" indent="-285750">
              <a:buFont typeface="Arial" panose="020B0604020202020204" pitchFamily="34" charset="0"/>
              <a:buChar char="•"/>
            </a:pPr>
            <a:r>
              <a:rPr lang="en-GB" sz="1400" dirty="0">
                <a:solidFill>
                  <a:srgbClr val="080808"/>
                </a:solidFill>
              </a:rPr>
              <a:t>Product manager</a:t>
            </a:r>
          </a:p>
          <a:p>
            <a:pPr marL="285750" indent="-285750">
              <a:buFont typeface="Arial" panose="020B0604020202020204" pitchFamily="34" charset="0"/>
              <a:buChar char="•"/>
            </a:pPr>
            <a:r>
              <a:rPr lang="en-GB" sz="1400" dirty="0">
                <a:solidFill>
                  <a:srgbClr val="080808"/>
                </a:solidFill>
              </a:rPr>
              <a:t>Computer programmer </a:t>
            </a:r>
          </a:p>
          <a:p>
            <a:pPr marL="285750" indent="-285750">
              <a:buFont typeface="Arial" panose="020B0604020202020204" pitchFamily="34" charset="0"/>
              <a:buChar char="•"/>
            </a:pPr>
            <a:r>
              <a:rPr lang="en-GB" sz="1400" dirty="0">
                <a:solidFill>
                  <a:srgbClr val="080808"/>
                </a:solidFill>
              </a:rPr>
              <a:t>Vocational and secondary education</a:t>
            </a:r>
          </a:p>
        </p:txBody>
      </p:sp>
      <p:sp>
        <p:nvSpPr>
          <p:cNvPr id="6" name="TextBox 5">
            <a:extLst>
              <a:ext uri="{FF2B5EF4-FFF2-40B4-BE49-F238E27FC236}">
                <a16:creationId xmlns:a16="http://schemas.microsoft.com/office/drawing/2014/main" id="{D9354260-DE18-4401-857B-06B2D1839EE0}"/>
              </a:ext>
            </a:extLst>
          </p:cNvPr>
          <p:cNvSpPr txBox="1"/>
          <p:nvPr/>
        </p:nvSpPr>
        <p:spPr>
          <a:xfrm>
            <a:off x="183273" y="5597279"/>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Tree>
    <p:extLst>
      <p:ext uri="{BB962C8B-B14F-4D97-AF65-F5344CB8AC3E}">
        <p14:creationId xmlns:p14="http://schemas.microsoft.com/office/powerpoint/2010/main" val="42715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Changing demand for skills – baseline skills </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1413606"/>
            <a:ext cx="3652780" cy="4542233"/>
          </a:xfrm>
          <a:prstGeom prst="rect">
            <a:avLst/>
          </a:prstGeom>
        </p:spPr>
        <p:txBody>
          <a:bodyPr vert="horz" lIns="91440" tIns="45720" rIns="91440" bIns="45720" rtlCol="0">
            <a:normAutofit fontScale="8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600" dirty="0">
                <a:solidFill>
                  <a:schemeClr val="tx1"/>
                </a:solidFill>
                <a:latin typeface="Arial" panose="020B0604020202020204" pitchFamily="34" charset="0"/>
                <a:cs typeface="Arial" panose="020B0604020202020204" pitchFamily="34" charset="0"/>
              </a:rPr>
              <a:t>The chart shows the change in demand for the top baseline skills (as cited within job postings) between Quarter 2 (Apr-Jun) 2020 and Quarter 2 (Apr-Jun) 2021.</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Overall, there hasn’t been a significant deal of change.  </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has been a relative increase in demand for </a:t>
            </a:r>
          </a:p>
          <a:p>
            <a:pPr lvl="1"/>
            <a:r>
              <a:rPr lang="en-GB" sz="1300" dirty="0">
                <a:solidFill>
                  <a:schemeClr val="tx1"/>
                </a:solidFill>
                <a:latin typeface="Arial" panose="020B0604020202020204" pitchFamily="34" charset="0"/>
                <a:cs typeface="Arial" panose="020B0604020202020204" pitchFamily="34" charset="0"/>
              </a:rPr>
              <a:t>‘organisational’ skills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to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‘detail-orientated’ skills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‘problem solving’ skills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Office’ skills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skills in ‘building effective relationships’ (13</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And a relative decrease in demand for:</a:t>
            </a:r>
          </a:p>
          <a:p>
            <a:pPr lvl="1"/>
            <a:r>
              <a:rPr lang="en-GB" sz="1300" dirty="0">
                <a:solidFill>
                  <a:schemeClr val="tx1"/>
                </a:solidFill>
                <a:latin typeface="Arial" panose="020B0604020202020204" pitchFamily="34" charset="0"/>
                <a:cs typeface="Arial" panose="020B0604020202020204" pitchFamily="34" charset="0"/>
              </a:rPr>
              <a:t>‘planning’ skills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 to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Excel’ skills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‘creativity’ skills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‘writing skills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‘English’ skills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‘leadership’ skills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63D4D820-C801-4BC0-AF60-90DFAA5FFE6A}"/>
              </a:ext>
            </a:extLst>
          </p:cNvPr>
          <p:cNvSpPr txBox="1"/>
          <p:nvPr/>
        </p:nvSpPr>
        <p:spPr>
          <a:xfrm>
            <a:off x="4458878" y="1739331"/>
            <a:ext cx="1074656" cy="369332"/>
          </a:xfrm>
          <a:prstGeom prst="rect">
            <a:avLst/>
          </a:prstGeom>
          <a:noFill/>
        </p:spPr>
        <p:txBody>
          <a:bodyPr wrap="square" rtlCol="0">
            <a:spAutoFit/>
          </a:bodyPr>
          <a:lstStyle/>
          <a:p>
            <a:r>
              <a:rPr lang="en-GB" dirty="0"/>
              <a:t>Q2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Q2 2021</a:t>
            </a:r>
          </a:p>
        </p:txBody>
      </p:sp>
      <p:pic>
        <p:nvPicPr>
          <p:cNvPr id="11" name="Picture 10">
            <a:extLst>
              <a:ext uri="{FF2B5EF4-FFF2-40B4-BE49-F238E27FC236}">
                <a16:creationId xmlns:a16="http://schemas.microsoft.com/office/drawing/2014/main" id="{478689DB-3BC8-4E25-BF68-6276D683B413}"/>
              </a:ext>
            </a:extLst>
          </p:cNvPr>
          <p:cNvPicPr>
            <a:picLocks noChangeAspect="1"/>
          </p:cNvPicPr>
          <p:nvPr/>
        </p:nvPicPr>
        <p:blipFill>
          <a:blip r:embed="rId2"/>
          <a:stretch>
            <a:fillRect/>
          </a:stretch>
        </p:blipFill>
        <p:spPr>
          <a:xfrm>
            <a:off x="4017744" y="2307806"/>
            <a:ext cx="5126256" cy="3145063"/>
          </a:xfrm>
          <a:prstGeom prst="rect">
            <a:avLst/>
          </a:prstGeom>
        </p:spPr>
      </p:pic>
    </p:spTree>
    <p:extLst>
      <p:ext uri="{BB962C8B-B14F-4D97-AF65-F5344CB8AC3E}">
        <p14:creationId xmlns:p14="http://schemas.microsoft.com/office/powerpoint/2010/main" val="3794758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276A1-4649-42E6-B246-E832D8768455}"/>
              </a:ext>
            </a:extLst>
          </p:cNvPr>
          <p:cNvPicPr>
            <a:picLocks noChangeAspect="1"/>
          </p:cNvPicPr>
          <p:nvPr/>
        </p:nvPicPr>
        <p:blipFill>
          <a:blip r:embed="rId2"/>
          <a:stretch>
            <a:fillRect/>
          </a:stretch>
        </p:blipFill>
        <p:spPr>
          <a:xfrm>
            <a:off x="3367319" y="1840655"/>
            <a:ext cx="5776681" cy="3391221"/>
          </a:xfrm>
          <a:prstGeom prst="rect">
            <a:avLst/>
          </a:prstGeom>
        </p:spPr>
      </p:pic>
      <p:sp>
        <p:nvSpPr>
          <p:cNvPr id="4" name="Title 1">
            <a:extLst>
              <a:ext uri="{FF2B5EF4-FFF2-40B4-BE49-F238E27FC236}">
                <a16:creationId xmlns:a16="http://schemas.microsoft.com/office/drawing/2014/main" id="{3EF43C99-4EAA-4C09-BCD5-432E28E6CB9E}"/>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Changing demand for skills – specialist skills </a:t>
            </a:r>
            <a:endParaRPr kumimoji="0" lang="en-GB" sz="28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1" y="1417637"/>
            <a:ext cx="3393649" cy="4587237"/>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800" dirty="0">
                <a:solidFill>
                  <a:schemeClr val="tx1"/>
                </a:solidFill>
                <a:latin typeface="Arial" panose="020B0604020202020204" pitchFamily="34" charset="0"/>
                <a:cs typeface="Arial" panose="020B0604020202020204" pitchFamily="34" charset="0"/>
              </a:rPr>
              <a:t>The chart shows the change in demand for the top specialised skills demand (as cited within job postings) between Quarter 2 (Apr-Jun) 2020 and Quarter 2 (Apr-Jun) 2021.</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was a relatively large increase in demand for ‘customer contact’ skills (23</a:t>
            </a:r>
            <a:r>
              <a:rPr lang="en-GB" sz="1800" baseline="30000" dirty="0">
                <a:solidFill>
                  <a:schemeClr val="tx1"/>
                </a:solidFill>
                <a:latin typeface="Arial" panose="020B0604020202020204" pitchFamily="34" charset="0"/>
                <a:cs typeface="Arial" panose="020B0604020202020204" pitchFamily="34" charset="0"/>
              </a:rPr>
              <a:t>rd</a:t>
            </a:r>
            <a:r>
              <a:rPr lang="en-GB" sz="1800" dirty="0">
                <a:solidFill>
                  <a:schemeClr val="tx1"/>
                </a:solidFill>
                <a:latin typeface="Arial" panose="020B0604020202020204" pitchFamily="34" charset="0"/>
                <a:cs typeface="Arial" panose="020B0604020202020204" pitchFamily="34" charset="0"/>
              </a:rPr>
              <a:t> to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‘sales’ skills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and ‘KPIs’ (11</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Demand also increased for ‘teamwork / collaboration skills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 to 1</a:t>
            </a:r>
            <a:r>
              <a:rPr lang="en-GB" sz="1800" baseline="30000" dirty="0">
                <a:solidFill>
                  <a:schemeClr val="tx1"/>
                </a:solidFill>
                <a:latin typeface="Arial" panose="020B0604020202020204" pitchFamily="34" charset="0"/>
                <a:cs typeface="Arial" panose="020B0604020202020204" pitchFamily="34" charset="0"/>
              </a:rPr>
              <a:t>st</a:t>
            </a:r>
            <a:r>
              <a:rPr lang="en-GB" sz="1800" dirty="0">
                <a:solidFill>
                  <a:schemeClr val="tx1"/>
                </a:solidFill>
                <a:latin typeface="Arial" panose="020B0604020202020204" pitchFamily="34" charset="0"/>
                <a:cs typeface="Arial" panose="020B0604020202020204" pitchFamily="34" charset="0"/>
              </a:rPr>
              <a:t>), and ‘customer service’ skills (4</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were declines in demand for: </a:t>
            </a:r>
          </a:p>
          <a:p>
            <a:pPr lvl="1"/>
            <a:r>
              <a:rPr lang="en-GB" sz="1500" dirty="0">
                <a:solidFill>
                  <a:schemeClr val="tx1"/>
                </a:solidFill>
                <a:latin typeface="Arial" panose="020B0604020202020204" pitchFamily="34" charset="0"/>
                <a:cs typeface="Arial" panose="020B0604020202020204" pitchFamily="34" charset="0"/>
              </a:rPr>
              <a:t>‘teaching’ (1</a:t>
            </a:r>
            <a:r>
              <a:rPr lang="en-GB" sz="1500" baseline="30000" dirty="0">
                <a:solidFill>
                  <a:schemeClr val="tx1"/>
                </a:solidFill>
                <a:latin typeface="Arial" panose="020B0604020202020204" pitchFamily="34" charset="0"/>
                <a:cs typeface="Arial" panose="020B0604020202020204" pitchFamily="34" charset="0"/>
              </a:rPr>
              <a:t>st</a:t>
            </a:r>
            <a:r>
              <a:rPr lang="en-GB" sz="1500" dirty="0">
                <a:solidFill>
                  <a:schemeClr val="tx1"/>
                </a:solidFill>
                <a:latin typeface="Arial" panose="020B0604020202020204" pitchFamily="34" charset="0"/>
                <a:cs typeface="Arial" panose="020B0604020202020204" pitchFamily="34" charset="0"/>
              </a:rPr>
              <a:t> to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‘budgeting’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 to 4</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‘accounting’ (5</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‘cleaning’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‘staff management’ (10</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11</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‘working with patient and/or condition’ skills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12</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106707" y="1299842"/>
            <a:ext cx="1074656" cy="369332"/>
          </a:xfrm>
          <a:prstGeom prst="rect">
            <a:avLst/>
          </a:prstGeom>
          <a:noFill/>
        </p:spPr>
        <p:txBody>
          <a:bodyPr wrap="square" rtlCol="0">
            <a:spAutoFit/>
          </a:bodyPr>
          <a:lstStyle/>
          <a:p>
            <a:r>
              <a:rPr lang="en-GB" dirty="0"/>
              <a:t>Q2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259973" y="1273828"/>
            <a:ext cx="1074656" cy="369332"/>
          </a:xfrm>
          <a:prstGeom prst="rect">
            <a:avLst/>
          </a:prstGeom>
          <a:noFill/>
        </p:spPr>
        <p:txBody>
          <a:bodyPr wrap="square" rtlCol="0">
            <a:spAutoFit/>
          </a:bodyPr>
          <a:lstStyle/>
          <a:p>
            <a:r>
              <a:rPr lang="en-GB" dirty="0"/>
              <a:t>Q2 2021</a:t>
            </a:r>
          </a:p>
        </p:txBody>
      </p:sp>
    </p:spTree>
    <p:extLst>
      <p:ext uri="{BB962C8B-B14F-4D97-AF65-F5344CB8AC3E}">
        <p14:creationId xmlns:p14="http://schemas.microsoft.com/office/powerpoint/2010/main" val="193819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901068"/>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June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enterprise software SAP skills are growing both nationally and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Microsoft Excel, CRM and Microsoft Outlook skills are projected to grow nationally.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2555467186"/>
              </p:ext>
            </p:extLst>
          </p:nvPr>
        </p:nvGraphicFramePr>
        <p:xfrm>
          <a:off x="4714042" y="1784682"/>
          <a:ext cx="4272380" cy="3243809"/>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747631646"/>
                  </a:ext>
                </a:extLst>
              </a:tr>
              <a:tr h="167064">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Customer Relationship Management (CRM)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Enterprise Resource Planning</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Outlook</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Some employers with the most job openings in Buckinghamshire – Apr 2021 to Jun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Around 45% of job postings in Buckinghamshire can be linked to a specific employer.  Many employers chose not to provide their name when recruiting via a recruitment agency or job site. </a:t>
            </a:r>
          </a:p>
          <a:p>
            <a:r>
              <a:rPr lang="en-GB" sz="1400" dirty="0">
                <a:latin typeface="Arial" panose="020B0604020202020204" pitchFamily="34" charset="0"/>
                <a:cs typeface="Arial" panose="020B0604020202020204" pitchFamily="34" charset="0"/>
              </a:rPr>
              <a:t>This table is therefore based on the 45% of job postings which can be linked to an employer (‘visible’ employers)</a:t>
            </a:r>
          </a:p>
          <a:p>
            <a:r>
              <a:rPr lang="en-GB" sz="1400" dirty="0">
                <a:latin typeface="Arial" panose="020B0604020202020204" pitchFamily="34" charset="0"/>
                <a:cs typeface="Arial" panose="020B0604020202020204" pitchFamily="34" charset="0"/>
              </a:rPr>
              <a:t>‘Visible’ employers with the most job openings for the last full quarter (Q2 Apr-Jun 2021) are primarily in the Human Health and Social Work sector.</a:t>
            </a:r>
          </a:p>
          <a:p>
            <a:r>
              <a:rPr lang="en-GB" sz="1400" dirty="0">
                <a:latin typeface="Arial" panose="020B0604020202020204" pitchFamily="34" charset="0"/>
                <a:cs typeface="Arial" panose="020B0604020202020204" pitchFamily="34" charset="0"/>
              </a:rPr>
              <a:t>This corresponds with the high proportionate number of job postings for the sector.</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55% of records have been excluded because they do not include an employer. As a result, the chart above may not be representative of the full sample. </a:t>
            </a:r>
          </a:p>
        </p:txBody>
      </p:sp>
      <p:graphicFrame>
        <p:nvGraphicFramePr>
          <p:cNvPr id="6" name="Chart 5">
            <a:extLst>
              <a:ext uri="{FF2B5EF4-FFF2-40B4-BE49-F238E27FC236}">
                <a16:creationId xmlns:a16="http://schemas.microsoft.com/office/drawing/2014/main" id="{F6818EF5-6BB7-4007-A5AB-87A399DC6DFA}"/>
              </a:ext>
            </a:extLst>
          </p:cNvPr>
          <p:cNvGraphicFramePr>
            <a:graphicFrameLocks/>
          </p:cNvGraphicFramePr>
          <p:nvPr>
            <p:extLst>
              <p:ext uri="{D42A27DB-BD31-4B8C-83A1-F6EECF244321}">
                <p14:modId xmlns:p14="http://schemas.microsoft.com/office/powerpoint/2010/main" val="3804729233"/>
              </p:ext>
            </p:extLst>
          </p:nvPr>
        </p:nvGraphicFramePr>
        <p:xfrm>
          <a:off x="4479604" y="1504058"/>
          <a:ext cx="4474800" cy="382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136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However, 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Some jobs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employer’s name often not being included in the job posting, which makes it difficult to glean a complete picture of the top recruiting employers in an area, and makes it difficult to assign jobs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location not being provided in the job posting, in part due to the increased prevalence of remote working.</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Specialised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Baseline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Computer and programming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July 2021</a:t>
            </a:r>
          </a:p>
        </p:txBody>
      </p:sp>
    </p:spTree>
    <p:extLst>
      <p:ext uri="{BB962C8B-B14F-4D97-AF65-F5344CB8AC3E}">
        <p14:creationId xmlns:p14="http://schemas.microsoft.com/office/powerpoint/2010/main" val="32927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Background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292407"/>
            <a:ext cx="7886700" cy="936368"/>
          </a:xfrm>
        </p:spPr>
        <p:txBody>
          <a:bodyPr>
            <a:normAutofit/>
          </a:bodyPr>
          <a:lstStyle/>
          <a:p>
            <a:pPr algn="ctr"/>
            <a:r>
              <a:rPr lang="en-GB" sz="2800" b="1" dirty="0">
                <a:latin typeface="Arial" panose="020B0604020202020204" pitchFamily="34" charset="0"/>
                <a:cs typeface="Arial" panose="020B0604020202020204" pitchFamily="34" charset="0"/>
              </a:rPr>
              <a:t>Headlines – June 2021</a:t>
            </a:r>
            <a:endParaRPr lang="en-GB" sz="2800" dirty="0"/>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398458"/>
            <a:ext cx="7886700" cy="4749541"/>
          </a:xfrm>
        </p:spPr>
        <p:txBody>
          <a:bodyPr>
            <a:normAutofit fontScale="92500" lnSpcReduction="10000"/>
          </a:bodyPr>
          <a:lstStyle/>
          <a:p>
            <a:r>
              <a:rPr lang="en-GB" sz="1800" dirty="0"/>
              <a:t>Firms in Buckinghamshire are going on a hiring spree, with a 9% rise in job postings in June 2021 compared to the previous month. This is higher than the 3% rise nationally.</a:t>
            </a:r>
          </a:p>
          <a:p>
            <a:r>
              <a:rPr lang="en-GB" sz="1800" dirty="0"/>
              <a:t>This follows on from an 6% rise in job postings in Buckinghamshire between April 2021 and May 2021.</a:t>
            </a:r>
          </a:p>
          <a:p>
            <a:r>
              <a:rPr lang="en-GB" sz="1800" dirty="0"/>
              <a:t>Within Buckinghamshire, the greatest rise between May 2021 and June 2021 was in the Aylesbury Vale area (+12.6%).</a:t>
            </a:r>
          </a:p>
          <a:p>
            <a:r>
              <a:rPr lang="en-GB" sz="1800" dirty="0"/>
              <a:t>Roles with the most job postings for June 2021 in Buckinghamshire included office/admin assistant, customer service rep, project manager, registered general nurse, software developer/engineer, account manager/rep and teaching assistants.</a:t>
            </a:r>
          </a:p>
          <a:p>
            <a:pPr lvl="1"/>
            <a:r>
              <a:rPr lang="en-GB" sz="1600" dirty="0"/>
              <a:t>Compared to previous months, demand for health and social care roles is now lower whilst business-related roles have featured prominently in job postings data throughout.</a:t>
            </a:r>
          </a:p>
          <a:p>
            <a:r>
              <a:rPr lang="en-GB" sz="1800" dirty="0"/>
              <a:t>Demand for teamwork, collaboration, customer service, KPIs and customer contact skills was greater in Q2 2021 than Q2 2020. This compares to reduced demand for skills in teaching, budgeting, accounting, cleaning, staff management and working with patient and/or carer.</a:t>
            </a:r>
          </a:p>
          <a:p>
            <a:r>
              <a:rPr lang="en-GB" sz="1800" dirty="0"/>
              <a:t>‘Visible’ employers with the most job openings include Buckinghamshire Council, the NHS, Danaher Corporation, the Buckinghamshire Healthcare Trust and Johnson &amp; Johnson.</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10D024-2625-4E47-8AE6-3004DBCA2E57}"/>
              </a:ext>
            </a:extLst>
          </p:cNvPr>
          <p:cNvSpPr txBox="1">
            <a:spLocks/>
          </p:cNvSpPr>
          <p:nvPr/>
        </p:nvSpPr>
        <p:spPr>
          <a:xfrm>
            <a:off x="457200" y="-9822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Monthly Job Postings: 2020-21 </a:t>
            </a:r>
          </a:p>
        </p:txBody>
      </p:sp>
      <p:graphicFrame>
        <p:nvGraphicFramePr>
          <p:cNvPr id="5" name="Content Placeholder 3">
            <a:extLst>
              <a:ext uri="{FF2B5EF4-FFF2-40B4-BE49-F238E27FC236}">
                <a16:creationId xmlns:a16="http://schemas.microsoft.com/office/drawing/2014/main" id="{FC717C15-695D-40CC-95BC-CF818428A2A0}"/>
              </a:ext>
            </a:extLst>
          </p:cNvPr>
          <p:cNvGraphicFramePr>
            <a:graphicFrameLocks/>
          </p:cNvGraphicFramePr>
          <p:nvPr>
            <p:extLst>
              <p:ext uri="{D42A27DB-BD31-4B8C-83A1-F6EECF244321}">
                <p14:modId xmlns:p14="http://schemas.microsoft.com/office/powerpoint/2010/main" val="1666963679"/>
              </p:ext>
            </p:extLst>
          </p:nvPr>
        </p:nvGraphicFramePr>
        <p:xfrm>
          <a:off x="457200" y="104477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5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F3080F0-0EAF-48D8-9DE4-21120DB5A900}"/>
              </a:ext>
            </a:extLst>
          </p:cNvPr>
          <p:cNvSpPr txBox="1">
            <a:spLocks/>
          </p:cNvSpPr>
          <p:nvPr/>
        </p:nvSpPr>
        <p:spPr>
          <a:xfrm>
            <a:off x="545977" y="-6271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Monthly Job Postings: 2020-21 </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2" name="Content Placeholder 2">
            <a:extLst>
              <a:ext uri="{FF2B5EF4-FFF2-40B4-BE49-F238E27FC236}">
                <a16:creationId xmlns:a16="http://schemas.microsoft.com/office/drawing/2014/main" id="{22F008A5-612F-40B1-A92E-DA54A66AA517}"/>
              </a:ext>
            </a:extLst>
          </p:cNvPr>
          <p:cNvSpPr txBox="1">
            <a:spLocks/>
          </p:cNvSpPr>
          <p:nvPr/>
        </p:nvSpPr>
        <p:spPr>
          <a:xfrm>
            <a:off x="457200" y="1080286"/>
            <a:ext cx="8229600" cy="4783186"/>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lvl="0">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As with the national picture, job postings </a:t>
            </a:r>
            <a:r>
              <a:rPr lang="en-GB" sz="2200" dirty="0">
                <a:solidFill>
                  <a:schemeClr val="tx1"/>
                </a:solidFill>
                <a:latin typeface="Arial" panose="020B0604020202020204" pitchFamily="34" charset="0"/>
                <a:cs typeface="Arial" panose="020B0604020202020204" pitchFamily="34" charset="0"/>
              </a:rPr>
              <a:t>in Buckinghamshire declined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significantly at the start of the first Covid-19 lockdown.</a:t>
            </a:r>
          </a:p>
          <a:p>
            <a:pPr marL="0" lvl="0" indent="0">
              <a:buNone/>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From May 2020 to October 2020, the number of job postings (nationally and in Buckinghamshire) rose month on month.</a:t>
            </a:r>
          </a:p>
          <a:p>
            <a:pPr marL="0" marR="0" lvl="0" indent="0" algn="l" defTabSz="685800" rtl="0" eaLnBrk="1" fontAlgn="auto" latinLnBrk="0" hangingPunct="1">
              <a:lnSpc>
                <a:spcPct val="100000"/>
              </a:lnSpc>
              <a:spcBef>
                <a:spcPct val="20000"/>
              </a:spcBef>
              <a:spcAft>
                <a:spcPts val="0"/>
              </a:spcAft>
              <a:buClrTx/>
              <a:buSzTx/>
              <a:buNone/>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 October 2020, the number of job postings returned to pre-pandemic levels.</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second national lockdown initiated in early November 2020 brought a return to falling job posting numbers, however </a:t>
            </a:r>
            <a:r>
              <a:rPr kumimoji="0" lang="en-GB" sz="2200" b="0" i="0" u="non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they remained at</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pre-pandemic levels in Buckinghamshire.</a:t>
            </a:r>
          </a:p>
          <a:p>
            <a:pPr marL="0" marR="0" lvl="0" indent="0" algn="l" defTabSz="685800" rtl="0" eaLnBrk="1" fontAlgn="auto" latinLnBrk="0" hangingPunct="1">
              <a:lnSpc>
                <a:spcPct val="100000"/>
              </a:lnSpc>
              <a:spcBef>
                <a:spcPct val="20000"/>
              </a:spcBef>
              <a:spcAft>
                <a:spcPts val="0"/>
              </a:spcAft>
              <a:buClrTx/>
              <a:buSzTx/>
              <a:buNone/>
              <a:tabLst/>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December 2020 saw a drop in job posting numbers in Buckinghamshire, whereas numbers for England remained relatively level. This is to be expected as recruitment activity tends to be lower in December.</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latin typeface="Arial" panose="020B0604020202020204" pitchFamily="34" charset="0"/>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Job postings increased at the start of 2021 in Buckinghamshire, with numbers for March 2021 onwards surpassing those from the previous year.</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749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19344" y="376731"/>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Recruitment activity tends to vary across the year, so how does 2021 &amp; 2020 compare with 2019 on a month-by-month basis? </a:t>
            </a:r>
            <a:endParaRPr kumimoji="0" lang="en-GB" sz="20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2131727361"/>
              </p:ext>
            </p:extLst>
          </p:nvPr>
        </p:nvGraphicFramePr>
        <p:xfrm>
          <a:off x="519344" y="1731371"/>
          <a:ext cx="8229600" cy="408159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9D9675D-8C63-4670-BD17-69ADC8CFE72E}"/>
              </a:ext>
            </a:extLst>
          </p:cNvPr>
          <p:cNvSpPr txBox="1"/>
          <p:nvPr/>
        </p:nvSpPr>
        <p:spPr>
          <a:xfrm>
            <a:off x="239080" y="5643693"/>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effectLst/>
                <a:uLnTx/>
                <a:uFillTx/>
              </a:rPr>
              <a:t>Data for Buckinghamshire </a:t>
            </a:r>
          </a:p>
        </p:txBody>
      </p:sp>
      <p:sp>
        <p:nvSpPr>
          <p:cNvPr id="2" name="TextBox 1">
            <a:extLst>
              <a:ext uri="{FF2B5EF4-FFF2-40B4-BE49-F238E27FC236}">
                <a16:creationId xmlns:a16="http://schemas.microsoft.com/office/drawing/2014/main" id="{C143E6E0-9BFE-4122-80E3-019C10BD44CD}"/>
              </a:ext>
            </a:extLst>
          </p:cNvPr>
          <p:cNvSpPr txBox="1"/>
          <p:nvPr/>
        </p:nvSpPr>
        <p:spPr>
          <a:xfrm>
            <a:off x="74084" y="1905358"/>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759040" y="-133735"/>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3200" b="1">
                <a:solidFill>
                  <a:schemeClr val="tx1"/>
                </a:solidFill>
                <a:latin typeface="Arial" panose="020B0604020202020204" pitchFamily="34" charset="0"/>
                <a:cs typeface="Arial" panose="020B0604020202020204" pitchFamily="34" charset="0"/>
              </a:rPr>
              <a:t>Variation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4921347"/>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March 2020 to June 2021 are higher overall compared to the previous year.</a:t>
            </a:r>
          </a:p>
          <a:p>
            <a:pPr marL="214313" indent="-214313"/>
            <a:r>
              <a:rPr lang="en-GB" sz="1400" dirty="0">
                <a:solidFill>
                  <a:schemeClr val="tx1"/>
                </a:solidFill>
                <a:latin typeface="Arial" panose="020B0604020202020204" pitchFamily="34" charset="0"/>
                <a:cs typeface="Arial" panose="020B0604020202020204" pitchFamily="34" charset="0"/>
              </a:rPr>
              <a:t>The comparative increase for Aylesbury Vale could be related to the presence of large public sector employers. </a:t>
            </a:r>
          </a:p>
          <a:p>
            <a:pPr marL="214313" indent="-214313"/>
            <a:r>
              <a:rPr lang="en-GB" sz="1400" dirty="0">
                <a:solidFill>
                  <a:schemeClr val="tx1"/>
                </a:solidFill>
                <a:latin typeface="Arial" panose="020B0604020202020204" pitchFamily="34" charset="0"/>
                <a:cs typeface="Arial" panose="020B0604020202020204" pitchFamily="34" charset="0"/>
              </a:rPr>
              <a:t>Within Buckinghamshire, Wycombe has had the largest fall in the number of job postings.</a:t>
            </a: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more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158372517"/>
              </p:ext>
            </p:extLst>
          </p:nvPr>
        </p:nvGraphicFramePr>
        <p:xfrm>
          <a:off x="4136995" y="1970842"/>
          <a:ext cx="4660221" cy="2993049"/>
        </p:xfrm>
        <a:graphic>
          <a:graphicData uri="http://schemas.openxmlformats.org/drawingml/2006/table">
            <a:tbl>
              <a:tblPr/>
              <a:tblGrid>
                <a:gridCol w="1205697">
                  <a:extLst>
                    <a:ext uri="{9D8B030D-6E8A-4147-A177-3AD203B41FA5}">
                      <a16:colId xmlns:a16="http://schemas.microsoft.com/office/drawing/2014/main" val="2792365867"/>
                    </a:ext>
                  </a:extLst>
                </a:gridCol>
                <a:gridCol w="1016037">
                  <a:extLst>
                    <a:ext uri="{9D8B030D-6E8A-4147-A177-3AD203B41FA5}">
                      <a16:colId xmlns:a16="http://schemas.microsoft.com/office/drawing/2014/main" val="667052962"/>
                    </a:ext>
                  </a:extLst>
                </a:gridCol>
                <a:gridCol w="983875">
                  <a:extLst>
                    <a:ext uri="{9D8B030D-6E8A-4147-A177-3AD203B41FA5}">
                      <a16:colId xmlns:a16="http://schemas.microsoft.com/office/drawing/2014/main" val="312449886"/>
                    </a:ext>
                  </a:extLst>
                </a:gridCol>
                <a:gridCol w="723066">
                  <a:extLst>
                    <a:ext uri="{9D8B030D-6E8A-4147-A177-3AD203B41FA5}">
                      <a16:colId xmlns:a16="http://schemas.microsoft.com/office/drawing/2014/main" val="2811763997"/>
                    </a:ext>
                  </a:extLst>
                </a:gridCol>
                <a:gridCol w="731546">
                  <a:extLst>
                    <a:ext uri="{9D8B030D-6E8A-4147-A177-3AD203B41FA5}">
                      <a16:colId xmlns:a16="http://schemas.microsoft.com/office/drawing/2014/main" val="3751315306"/>
                    </a:ext>
                  </a:extLst>
                </a:gridCol>
              </a:tblGrid>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Mar 19-Jun 20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Mar 20-Jun 21</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23,680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22,280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FF0000"/>
                          </a:solidFill>
                          <a:effectLst/>
                          <a:latin typeface="Arial" panose="020B0604020202020204" pitchFamily="34" charset="0"/>
                          <a:cs typeface="Arial" panose="020B0604020202020204" pitchFamily="34" charset="0"/>
                        </a:rPr>
                        <a:t>-1,400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FF0000"/>
                          </a:solidFill>
                          <a:effectLst/>
                          <a:latin typeface="Arial" panose="020B0604020202020204" pitchFamily="34" charset="0"/>
                          <a:cs typeface="Arial" panose="020B0604020202020204" pitchFamily="34" charset="0"/>
                        </a:rPr>
                        <a:t>-6%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14,670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16,180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+1,510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4,940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5,170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4,800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5,550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65,950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             71,180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+5,230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South East 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1,355,560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1,364,720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+9,160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332561">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6,788,130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        6,944,500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+156,370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F734A1D8-82DA-4AEE-BA43-B761E79BE37E}"/>
              </a:ext>
            </a:extLst>
          </p:cNvPr>
          <p:cNvGraphicFramePr>
            <a:graphicFrameLocks/>
          </p:cNvGraphicFramePr>
          <p:nvPr>
            <p:extLst>
              <p:ext uri="{D42A27DB-BD31-4B8C-83A1-F6EECF244321}">
                <p14:modId xmlns:p14="http://schemas.microsoft.com/office/powerpoint/2010/main" val="1963922641"/>
              </p:ext>
            </p:extLst>
          </p:nvPr>
        </p:nvGraphicFramePr>
        <p:xfrm>
          <a:off x="505800" y="1341816"/>
          <a:ext cx="8132400" cy="4608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Top occupational groups by number of job postings – June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spTree>
    <p:extLst>
      <p:ext uri="{BB962C8B-B14F-4D97-AF65-F5344CB8AC3E}">
        <p14:creationId xmlns:p14="http://schemas.microsoft.com/office/powerpoint/2010/main" val="1301902589"/>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DF59FF74A0754E8342945B8BB21CDB" ma:contentTypeVersion="13" ma:contentTypeDescription="Create a new document." ma:contentTypeScope="" ma:versionID="7758543f6894554aa68f88437f08a7d7">
  <xsd:schema xmlns:xsd="http://www.w3.org/2001/XMLSchema" xmlns:xs="http://www.w3.org/2001/XMLSchema" xmlns:p="http://schemas.microsoft.com/office/2006/metadata/properties" xmlns:ns3="53bb0b2d-d2c1-4cce-8091-a776cdf39de4" xmlns:ns4="26cd0337-c8ef-4b22-880f-eebb30587211" targetNamespace="http://schemas.microsoft.com/office/2006/metadata/properties" ma:root="true" ma:fieldsID="4bb6f0921535069d9c720264cfa8fd78" ns3:_="" ns4:_="">
    <xsd:import namespace="53bb0b2d-d2c1-4cce-8091-a776cdf39de4"/>
    <xsd:import namespace="26cd0337-c8ef-4b22-880f-eebb3058721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bb0b2d-d2c1-4cce-8091-a776cdf39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cd0337-c8ef-4b22-880f-eebb305872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2.xml><?xml version="1.0" encoding="utf-8"?>
<ds:datastoreItem xmlns:ds="http://schemas.openxmlformats.org/officeDocument/2006/customXml" ds:itemID="{F7C20A1F-FC73-4F2C-8BA9-958B82009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bb0b2d-d2c1-4cce-8091-a776cdf39de4"/>
    <ds:schemaRef ds:uri="26cd0337-c8ef-4b22-880f-eebb305872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2310</TotalTime>
  <Words>1685</Words>
  <Application>Microsoft Office PowerPoint</Application>
  <PresentationFormat>On-screen Show (4:3)</PresentationFormat>
  <Paragraphs>198</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Haettenschweiler</vt:lpstr>
      <vt:lpstr>Office Theme</vt:lpstr>
      <vt:lpstr>PowerPoint Presentation</vt:lpstr>
      <vt:lpstr>PowerPoint Presentation</vt:lpstr>
      <vt:lpstr>PowerPoint Presentation</vt:lpstr>
      <vt:lpstr>Headlines – June 2021</vt:lpstr>
      <vt:lpstr>PowerPoint Presentation</vt:lpstr>
      <vt:lpstr>PowerPoint Presentation</vt:lpstr>
      <vt:lpstr>PowerPoint Presentation</vt:lpstr>
      <vt:lpstr>PowerPoint Presentation</vt:lpstr>
      <vt:lpstr>PowerPoint Presentation</vt:lpstr>
      <vt:lpstr>Job creation: occupations with more job postings in Bucks in Q2 2021 than Q2 2020</vt:lpstr>
      <vt:lpstr>Reduced demand: occupations with fewer job postings in Bucks in Q2 2021 than Q2 2020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James Moorhouse</cp:lastModifiedBy>
  <cp:revision>32</cp:revision>
  <dcterms:created xsi:type="dcterms:W3CDTF">2020-01-06T14:48:21Z</dcterms:created>
  <dcterms:modified xsi:type="dcterms:W3CDTF">2021-08-10T10:44:25Z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0x010100B2DF59FF74A0754E8342945B8BB21CDB</vt:lpwstr>
  </property>
  <property fmtid="{D5CDD505-2E9C-101B-9397-08002B2CF9AE}" pid="3" name="_dlc_DocIdItemGuid">
    <vt:lpwstr>b86bdf1d-73e6-4c3a-96b7-340f9edb2e2c</vt:lpwstr>
  </property>
</Properties>
</file>