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8" r:id="rId6"/>
    <p:sldId id="259" r:id="rId7"/>
    <p:sldId id="274" r:id="rId8"/>
    <p:sldId id="260" r:id="rId9"/>
    <p:sldId id="261" r:id="rId10"/>
    <p:sldId id="262" r:id="rId11"/>
    <p:sldId id="263" r:id="rId12"/>
    <p:sldId id="265" r:id="rId13"/>
    <p:sldId id="271" r:id="rId14"/>
    <p:sldId id="272"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7CBAC3-B8F9-4914-9811-1D4E94169089}" v="12" dt="2021-08-24T10:30:53.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BD7CBAC3-B8F9-4914-9811-1D4E94169089}"/>
    <pc:docChg chg="undo redo custSel modSld">
      <pc:chgData name="James Moorhouse" userId="52c77cd9-d034-4c34-a84a-9452b75c1451" providerId="ADAL" clId="{BD7CBAC3-B8F9-4914-9811-1D4E94169089}" dt="2021-08-24T10:40:50.804" v="1281" actId="20577"/>
      <pc:docMkLst>
        <pc:docMk/>
      </pc:docMkLst>
      <pc:sldChg chg="modSp mod">
        <pc:chgData name="James Moorhouse" userId="52c77cd9-d034-4c34-a84a-9452b75c1451" providerId="ADAL" clId="{BD7CBAC3-B8F9-4914-9811-1D4E94169089}" dt="2021-08-23T15:10:37.601" v="5" actId="20577"/>
        <pc:sldMkLst>
          <pc:docMk/>
          <pc:sldMk cId="3292760506" sldId="258"/>
        </pc:sldMkLst>
        <pc:spChg chg="mod">
          <ac:chgData name="James Moorhouse" userId="52c77cd9-d034-4c34-a84a-9452b75c1451" providerId="ADAL" clId="{BD7CBAC3-B8F9-4914-9811-1D4E94169089}" dt="2021-08-23T15:10:37.601" v="5" actId="20577"/>
          <ac:spMkLst>
            <pc:docMk/>
            <pc:sldMk cId="3292760506" sldId="258"/>
            <ac:spMk id="3" creationId="{1ECA0154-73B3-4040-AD12-805B061C8D38}"/>
          </ac:spMkLst>
        </pc:spChg>
      </pc:sldChg>
      <pc:sldChg chg="mod">
        <pc:chgData name="James Moorhouse" userId="52c77cd9-d034-4c34-a84a-9452b75c1451" providerId="ADAL" clId="{BD7CBAC3-B8F9-4914-9811-1D4E94169089}" dt="2021-08-23T15:17:24.393" v="180" actId="27918"/>
        <pc:sldMkLst>
          <pc:docMk/>
          <pc:sldMk cId="3342506824" sldId="260"/>
        </pc:sldMkLst>
      </pc:sldChg>
      <pc:sldChg chg="mod">
        <pc:chgData name="James Moorhouse" userId="52c77cd9-d034-4c34-a84a-9452b75c1451" providerId="ADAL" clId="{BD7CBAC3-B8F9-4914-9811-1D4E94169089}" dt="2021-08-23T15:18:06.393" v="183" actId="27918"/>
        <pc:sldMkLst>
          <pc:docMk/>
          <pc:sldMk cId="2594648962" sldId="262"/>
        </pc:sldMkLst>
      </pc:sldChg>
      <pc:sldChg chg="modSp mod">
        <pc:chgData name="James Moorhouse" userId="52c77cd9-d034-4c34-a84a-9452b75c1451" providerId="ADAL" clId="{BD7CBAC3-B8F9-4914-9811-1D4E94169089}" dt="2021-08-24T10:40:50.804" v="1281" actId="20577"/>
        <pc:sldMkLst>
          <pc:docMk/>
          <pc:sldMk cId="2732100313" sldId="263"/>
        </pc:sldMkLst>
        <pc:spChg chg="mod">
          <ac:chgData name="James Moorhouse" userId="52c77cd9-d034-4c34-a84a-9452b75c1451" providerId="ADAL" clId="{BD7CBAC3-B8F9-4914-9811-1D4E94169089}" dt="2021-08-24T10:40:50.804" v="1281" actId="20577"/>
          <ac:spMkLst>
            <pc:docMk/>
            <pc:sldMk cId="2732100313" sldId="263"/>
            <ac:spMk id="5" creationId="{0BD062B5-6217-4282-8BDB-7C116D9BC2CB}"/>
          </ac:spMkLst>
        </pc:spChg>
        <pc:graphicFrameChg chg="mod modGraphic">
          <ac:chgData name="James Moorhouse" userId="52c77cd9-d034-4c34-a84a-9452b75c1451" providerId="ADAL" clId="{BD7CBAC3-B8F9-4914-9811-1D4E94169089}" dt="2021-08-24T10:39:22.571" v="1090" actId="207"/>
          <ac:graphicFrameMkLst>
            <pc:docMk/>
            <pc:sldMk cId="2732100313" sldId="263"/>
            <ac:graphicFrameMk id="6" creationId="{9E35A20E-4D0F-4EBD-903B-A65E3397A827}"/>
          </ac:graphicFrameMkLst>
        </pc:graphicFrameChg>
      </pc:sldChg>
      <pc:sldChg chg="addSp delSp modSp mod">
        <pc:chgData name="James Moorhouse" userId="52c77cd9-d034-4c34-a84a-9452b75c1451" providerId="ADAL" clId="{BD7CBAC3-B8F9-4914-9811-1D4E94169089}" dt="2021-08-23T15:34:29.566" v="392" actId="1076"/>
        <pc:sldMkLst>
          <pc:docMk/>
          <pc:sldMk cId="1301902589" sldId="265"/>
        </pc:sldMkLst>
        <pc:spChg chg="mod">
          <ac:chgData name="James Moorhouse" userId="52c77cd9-d034-4c34-a84a-9452b75c1451" providerId="ADAL" clId="{BD7CBAC3-B8F9-4914-9811-1D4E94169089}" dt="2021-08-23T15:34:21.158" v="391" actId="404"/>
          <ac:spMkLst>
            <pc:docMk/>
            <pc:sldMk cId="1301902589" sldId="265"/>
            <ac:spMk id="4" creationId="{48EECBBC-DF83-4423-B172-396EF57023A8}"/>
          </ac:spMkLst>
        </pc:spChg>
        <pc:graphicFrameChg chg="del">
          <ac:chgData name="James Moorhouse" userId="52c77cd9-d034-4c34-a84a-9452b75c1451" providerId="ADAL" clId="{BD7CBAC3-B8F9-4914-9811-1D4E94169089}" dt="2021-08-23T15:33:40.441" v="385" actId="478"/>
          <ac:graphicFrameMkLst>
            <pc:docMk/>
            <pc:sldMk cId="1301902589" sldId="265"/>
            <ac:graphicFrameMk id="5" creationId="{F734A1D8-82DA-4AEE-BA43-B761E79BE37E}"/>
          </ac:graphicFrameMkLst>
        </pc:graphicFrameChg>
        <pc:graphicFrameChg chg="add mod">
          <ac:chgData name="James Moorhouse" userId="52c77cd9-d034-4c34-a84a-9452b75c1451" providerId="ADAL" clId="{BD7CBAC3-B8F9-4914-9811-1D4E94169089}" dt="2021-08-23T15:34:29.566" v="392" actId="1076"/>
          <ac:graphicFrameMkLst>
            <pc:docMk/>
            <pc:sldMk cId="1301902589" sldId="265"/>
            <ac:graphicFrameMk id="7" creationId="{85A6B618-9C16-4DEE-9C19-10E04F9D29B9}"/>
          </ac:graphicFrameMkLst>
        </pc:graphicFrameChg>
      </pc:sldChg>
      <pc:sldChg chg="modSp mod">
        <pc:chgData name="James Moorhouse" userId="52c77cd9-d034-4c34-a84a-9452b75c1451" providerId="ADAL" clId="{BD7CBAC3-B8F9-4914-9811-1D4E94169089}" dt="2021-08-23T15:38:47.827" v="632" actId="20577"/>
        <pc:sldMkLst>
          <pc:docMk/>
          <pc:sldMk cId="397105894" sldId="268"/>
        </pc:sldMkLst>
        <pc:spChg chg="mod">
          <ac:chgData name="James Moorhouse" userId="52c77cd9-d034-4c34-a84a-9452b75c1451" providerId="ADAL" clId="{BD7CBAC3-B8F9-4914-9811-1D4E94169089}" dt="2021-08-23T15:38:47.827" v="632" actId="20577"/>
          <ac:spMkLst>
            <pc:docMk/>
            <pc:sldMk cId="397105894" sldId="268"/>
            <ac:spMk id="5" creationId="{CDA4A902-7C12-4CDB-9DF6-3EDACDC154CA}"/>
          </ac:spMkLst>
        </pc:spChg>
        <pc:graphicFrameChg chg="mod modGraphic">
          <ac:chgData name="James Moorhouse" userId="52c77cd9-d034-4c34-a84a-9452b75c1451" providerId="ADAL" clId="{BD7CBAC3-B8F9-4914-9811-1D4E94169089}" dt="2021-08-23T15:37:40.179" v="481" actId="207"/>
          <ac:graphicFrameMkLst>
            <pc:docMk/>
            <pc:sldMk cId="397105894" sldId="268"/>
            <ac:graphicFrameMk id="6" creationId="{B8CD877D-74F0-48FB-886B-3484767E26E1}"/>
          </ac:graphicFrameMkLst>
        </pc:graphicFrameChg>
      </pc:sldChg>
      <pc:sldChg chg="addSp delSp modSp mod">
        <pc:chgData name="James Moorhouse" userId="52c77cd9-d034-4c34-a84a-9452b75c1451" providerId="ADAL" clId="{BD7CBAC3-B8F9-4914-9811-1D4E94169089}" dt="2021-08-23T15:41:56.407" v="643" actId="1076"/>
        <pc:sldMkLst>
          <pc:docMk/>
          <pc:sldMk cId="1681368727" sldId="269"/>
        </pc:sldMkLst>
        <pc:spChg chg="mod">
          <ac:chgData name="James Moorhouse" userId="52c77cd9-d034-4c34-a84a-9452b75c1451" providerId="ADAL" clId="{BD7CBAC3-B8F9-4914-9811-1D4E94169089}" dt="2021-08-23T15:39:02.590" v="639" actId="20577"/>
          <ac:spMkLst>
            <pc:docMk/>
            <pc:sldMk cId="1681368727" sldId="269"/>
            <ac:spMk id="4" creationId="{F527C5AA-E8D2-4825-A983-DA32EC8C5C1A}"/>
          </ac:spMkLst>
        </pc:spChg>
        <pc:graphicFrameChg chg="del">
          <ac:chgData name="James Moorhouse" userId="52c77cd9-d034-4c34-a84a-9452b75c1451" providerId="ADAL" clId="{BD7CBAC3-B8F9-4914-9811-1D4E94169089}" dt="2021-08-23T15:41:52.238" v="640" actId="478"/>
          <ac:graphicFrameMkLst>
            <pc:docMk/>
            <pc:sldMk cId="1681368727" sldId="269"/>
            <ac:graphicFrameMk id="6" creationId="{F6818EF5-6BB7-4007-A5AB-87A399DC6DFA}"/>
          </ac:graphicFrameMkLst>
        </pc:graphicFrameChg>
        <pc:graphicFrameChg chg="add mod">
          <ac:chgData name="James Moorhouse" userId="52c77cd9-d034-4c34-a84a-9452b75c1451" providerId="ADAL" clId="{BD7CBAC3-B8F9-4914-9811-1D4E94169089}" dt="2021-08-23T15:41:56.407" v="643" actId="1076"/>
          <ac:graphicFrameMkLst>
            <pc:docMk/>
            <pc:sldMk cId="1681368727" sldId="269"/>
            <ac:graphicFrameMk id="7" creationId="{66506A17-BACF-4FCB-9798-4A231CBCCEBF}"/>
          </ac:graphicFrameMkLst>
        </pc:graphicFrameChg>
      </pc:sldChg>
      <pc:sldChg chg="modSp mod">
        <pc:chgData name="James Moorhouse" userId="52c77cd9-d034-4c34-a84a-9452b75c1451" providerId="ADAL" clId="{BD7CBAC3-B8F9-4914-9811-1D4E94169089}" dt="2021-08-23T15:47:09.710" v="803" actId="20577"/>
        <pc:sldMkLst>
          <pc:docMk/>
          <pc:sldMk cId="2728305313" sldId="274"/>
        </pc:sldMkLst>
        <pc:spChg chg="mod">
          <ac:chgData name="James Moorhouse" userId="52c77cd9-d034-4c34-a84a-9452b75c1451" providerId="ADAL" clId="{BD7CBAC3-B8F9-4914-9811-1D4E94169089}" dt="2021-08-23T15:10:44.063" v="9" actId="20577"/>
          <ac:spMkLst>
            <pc:docMk/>
            <pc:sldMk cId="2728305313" sldId="274"/>
            <ac:spMk id="2" creationId="{7B368852-ADF6-4355-9FB7-7FD55456F204}"/>
          </ac:spMkLst>
        </pc:spChg>
        <pc:spChg chg="mod">
          <ac:chgData name="James Moorhouse" userId="52c77cd9-d034-4c34-a84a-9452b75c1451" providerId="ADAL" clId="{BD7CBAC3-B8F9-4914-9811-1D4E94169089}" dt="2021-08-23T15:47:09.710" v="803" actId="20577"/>
          <ac:spMkLst>
            <pc:docMk/>
            <pc:sldMk cId="2728305313" sldId="274"/>
            <ac:spMk id="3" creationId="{D2EB29BC-51CA-4277-950D-9B24D9C2E02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Sheet1!$B$3:$B$21</c:f>
              <c:strCache>
                <c:ptCount val="19"/>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strCache>
            </c:strRef>
          </c:cat>
          <c:val>
            <c:numRef>
              <c:f>Sheet1!$D$3:$D$21</c:f>
              <c:numCache>
                <c:formatCode>_-* #,##0_-;\-* #,##0_-;_-* "-"??_-;_-@_-</c:formatCode>
                <c:ptCount val="19"/>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pt idx="18">
                  <c:v>6189</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Sheet1!$B$3:$B$21</c:f>
              <c:strCache>
                <c:ptCount val="19"/>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strCache>
            </c:strRef>
          </c:cat>
          <c:val>
            <c:numRef>
              <c:f>Sheet1!$C$3:$C$21</c:f>
              <c:numCache>
                <c:formatCode>_-* #,##0_-;\-* #,##0_-;_-* "-"??_-;_-@_-</c:formatCode>
                <c:ptCount val="19"/>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pt idx="18">
                  <c:v>565190</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49809638378536014"/>
          <c:y val="3.4952119582064643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pt idx="6">
                  <c:v>6189</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Sheet1!$K$21:$K$45</c:f>
              <c:strCache>
                <c:ptCount val="25"/>
                <c:pt idx="0">
                  <c:v>Office / Administrative Assistant</c:v>
                </c:pt>
                <c:pt idx="1">
                  <c:v>Customer Service Representative</c:v>
                </c:pt>
                <c:pt idx="2">
                  <c:v>Account Manager / Representative</c:v>
                </c:pt>
                <c:pt idx="3">
                  <c:v>Registered General Nurse (RGN)</c:v>
                </c:pt>
                <c:pt idx="4">
                  <c:v>Project Manager</c:v>
                </c:pt>
                <c:pt idx="5">
                  <c:v>Software Developer / Engineer</c:v>
                </c:pt>
                <c:pt idx="6">
                  <c:v>Accountant</c:v>
                </c:pt>
                <c:pt idx="7">
                  <c:v>Caregiver / Personal Care Aide</c:v>
                </c:pt>
                <c:pt idx="8">
                  <c:v>Chef</c:v>
                </c:pt>
                <c:pt idx="9">
                  <c:v>Computer Support Specialist</c:v>
                </c:pt>
                <c:pt idx="10">
                  <c:v>Care assistant</c:v>
                </c:pt>
                <c:pt idx="11">
                  <c:v>Labourer / Material Handler</c:v>
                </c:pt>
                <c:pt idx="12">
                  <c:v>Sales Manager</c:v>
                </c:pt>
                <c:pt idx="13">
                  <c:v>Lawyer</c:v>
                </c:pt>
                <c:pt idx="14">
                  <c:v>Marketing Manager</c:v>
                </c:pt>
                <c:pt idx="15">
                  <c:v>Bookkeeper / Accounting Clerk</c:v>
                </c:pt>
                <c:pt idx="16">
                  <c:v>Sales Assistant</c:v>
                </c:pt>
                <c:pt idx="17">
                  <c:v>Receptionist</c:v>
                </c:pt>
                <c:pt idx="18">
                  <c:v>General cleaner</c:v>
                </c:pt>
                <c:pt idx="19">
                  <c:v>Civil Engineer</c:v>
                </c:pt>
                <c:pt idx="20">
                  <c:v>Production Worker</c:v>
                </c:pt>
                <c:pt idx="21">
                  <c:v>Recruiter</c:v>
                </c:pt>
                <c:pt idx="22">
                  <c:v>Financial Manager</c:v>
                </c:pt>
                <c:pt idx="23">
                  <c:v>Construction Helper / Worker</c:v>
                </c:pt>
                <c:pt idx="24">
                  <c:v>Data / Data Mining Analyst</c:v>
                </c:pt>
              </c:strCache>
            </c:strRef>
          </c:cat>
          <c:val>
            <c:numRef>
              <c:f>Sheet1!$L$21:$L$45</c:f>
              <c:numCache>
                <c:formatCode>#,##0</c:formatCode>
                <c:ptCount val="25"/>
                <c:pt idx="0">
                  <c:v>212</c:v>
                </c:pt>
                <c:pt idx="1">
                  <c:v>168</c:v>
                </c:pt>
                <c:pt idx="2">
                  <c:v>160</c:v>
                </c:pt>
                <c:pt idx="3">
                  <c:v>147</c:v>
                </c:pt>
                <c:pt idx="4">
                  <c:v>140</c:v>
                </c:pt>
                <c:pt idx="5">
                  <c:v>124</c:v>
                </c:pt>
                <c:pt idx="6">
                  <c:v>97</c:v>
                </c:pt>
                <c:pt idx="7">
                  <c:v>94</c:v>
                </c:pt>
                <c:pt idx="8">
                  <c:v>86</c:v>
                </c:pt>
                <c:pt idx="9">
                  <c:v>77</c:v>
                </c:pt>
                <c:pt idx="10">
                  <c:v>76</c:v>
                </c:pt>
                <c:pt idx="11">
                  <c:v>71</c:v>
                </c:pt>
                <c:pt idx="12">
                  <c:v>70</c:v>
                </c:pt>
                <c:pt idx="13">
                  <c:v>68</c:v>
                </c:pt>
                <c:pt idx="14">
                  <c:v>67</c:v>
                </c:pt>
                <c:pt idx="15">
                  <c:v>65</c:v>
                </c:pt>
                <c:pt idx="16">
                  <c:v>61</c:v>
                </c:pt>
                <c:pt idx="17">
                  <c:v>60</c:v>
                </c:pt>
                <c:pt idx="18">
                  <c:v>59</c:v>
                </c:pt>
                <c:pt idx="19">
                  <c:v>58</c:v>
                </c:pt>
                <c:pt idx="20">
                  <c:v>52</c:v>
                </c:pt>
                <c:pt idx="21">
                  <c:v>51</c:v>
                </c:pt>
                <c:pt idx="22">
                  <c:v>50</c:v>
                </c:pt>
                <c:pt idx="23">
                  <c:v>50</c:v>
                </c:pt>
                <c:pt idx="24">
                  <c:v>49</c:v>
                </c:pt>
              </c:numCache>
            </c:numRef>
          </c:val>
          <c:extLst>
            <c:ext xmlns:c16="http://schemas.microsoft.com/office/drawing/2014/chart" uri="{C3380CC4-5D6E-409C-BE32-E72D297353CC}">
              <c16:uniqueId val="{00000000-15AF-4F55-B749-A7743E71C6F8}"/>
            </c:ext>
          </c:extLst>
        </c:ser>
        <c:dLbls>
          <c:showLegendKey val="0"/>
          <c:showVal val="0"/>
          <c:showCatName val="0"/>
          <c:showSerName val="0"/>
          <c:showPercent val="0"/>
          <c:showBubbleSize val="0"/>
        </c:dLbls>
        <c:gapWidth val="182"/>
        <c:axId val="327930424"/>
        <c:axId val="327930752"/>
      </c:barChart>
      <c:catAx>
        <c:axId val="3279304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27930752"/>
        <c:crosses val="autoZero"/>
        <c:auto val="1"/>
        <c:lblAlgn val="ctr"/>
        <c:lblOffset val="100"/>
        <c:noMultiLvlLbl val="0"/>
      </c:catAx>
      <c:valAx>
        <c:axId val="32793075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327930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Sheet2!$P$5:$P$29</c:f>
              <c:strCache>
                <c:ptCount val="25"/>
                <c:pt idx="0">
                  <c:v>Office / Administrative Assistant</c:v>
                </c:pt>
                <c:pt idx="1">
                  <c:v>Customer Service Representative</c:v>
                </c:pt>
                <c:pt idx="2">
                  <c:v>Project Manager</c:v>
                </c:pt>
                <c:pt idx="3">
                  <c:v>Software Developer / Engineer</c:v>
                </c:pt>
                <c:pt idx="4">
                  <c:v>Account Manager / Representative</c:v>
                </c:pt>
                <c:pt idx="5">
                  <c:v>Labourer / Material Handler</c:v>
                </c:pt>
                <c:pt idx="6">
                  <c:v>Teaching Assistant</c:v>
                </c:pt>
                <c:pt idx="7">
                  <c:v>Chef</c:v>
                </c:pt>
                <c:pt idx="8">
                  <c:v>Computer Support Specialist</c:v>
                </c:pt>
                <c:pt idx="9">
                  <c:v>Accountant</c:v>
                </c:pt>
                <c:pt idx="10">
                  <c:v>Sales Assistant</c:v>
                </c:pt>
                <c:pt idx="11">
                  <c:v>Civil Engineer</c:v>
                </c:pt>
                <c:pt idx="12">
                  <c:v>Bookkeeper / Accounting Clerk</c:v>
                </c:pt>
                <c:pt idx="13">
                  <c:v>Marketing Manager</c:v>
                </c:pt>
                <c:pt idx="14">
                  <c:v>Recruiter</c:v>
                </c:pt>
                <c:pt idx="15">
                  <c:v>Lawyer</c:v>
                </c:pt>
                <c:pt idx="16">
                  <c:v>HGV / LGV Class 2 Driver</c:v>
                </c:pt>
                <c:pt idx="17">
                  <c:v>Sales Manager</c:v>
                </c:pt>
                <c:pt idx="18">
                  <c:v>Receptionist</c:v>
                </c:pt>
                <c:pt idx="19">
                  <c:v>Delivery Driver</c:v>
                </c:pt>
                <c:pt idx="20">
                  <c:v>Sales Representative</c:v>
                </c:pt>
                <c:pt idx="21">
                  <c:v>Primary School Teacher</c:v>
                </c:pt>
                <c:pt idx="22">
                  <c:v>Utilities Technician</c:v>
                </c:pt>
                <c:pt idx="23">
                  <c:v>Automotive Service Technician / Mechanic</c:v>
                </c:pt>
                <c:pt idx="24">
                  <c:v>Production Worker</c:v>
                </c:pt>
              </c:strCache>
            </c:strRef>
          </c:cat>
          <c:val>
            <c:numRef>
              <c:f>Sheet2!$Q$5:$Q$29</c:f>
              <c:numCache>
                <c:formatCode>#,##0</c:formatCode>
                <c:ptCount val="25"/>
                <c:pt idx="0">
                  <c:v>398</c:v>
                </c:pt>
                <c:pt idx="1">
                  <c:v>397</c:v>
                </c:pt>
                <c:pt idx="2">
                  <c:v>272</c:v>
                </c:pt>
                <c:pt idx="3">
                  <c:v>264</c:v>
                </c:pt>
                <c:pt idx="4">
                  <c:v>257</c:v>
                </c:pt>
                <c:pt idx="5">
                  <c:v>197</c:v>
                </c:pt>
                <c:pt idx="6">
                  <c:v>182</c:v>
                </c:pt>
                <c:pt idx="7">
                  <c:v>172</c:v>
                </c:pt>
                <c:pt idx="8">
                  <c:v>152</c:v>
                </c:pt>
                <c:pt idx="9">
                  <c:v>149</c:v>
                </c:pt>
                <c:pt idx="10">
                  <c:v>143</c:v>
                </c:pt>
                <c:pt idx="11">
                  <c:v>141</c:v>
                </c:pt>
                <c:pt idx="12">
                  <c:v>132</c:v>
                </c:pt>
                <c:pt idx="13">
                  <c:v>121</c:v>
                </c:pt>
                <c:pt idx="14">
                  <c:v>119</c:v>
                </c:pt>
                <c:pt idx="15">
                  <c:v>118</c:v>
                </c:pt>
                <c:pt idx="16">
                  <c:v>118</c:v>
                </c:pt>
                <c:pt idx="17">
                  <c:v>115</c:v>
                </c:pt>
                <c:pt idx="18">
                  <c:v>113</c:v>
                </c:pt>
                <c:pt idx="19">
                  <c:v>110</c:v>
                </c:pt>
                <c:pt idx="20">
                  <c:v>108</c:v>
                </c:pt>
                <c:pt idx="21">
                  <c:v>104</c:v>
                </c:pt>
                <c:pt idx="22">
                  <c:v>104</c:v>
                </c:pt>
                <c:pt idx="23">
                  <c:v>103</c:v>
                </c:pt>
                <c:pt idx="24">
                  <c:v>100</c:v>
                </c:pt>
              </c:numCache>
            </c:numRef>
          </c:val>
          <c:extLst>
            <c:ext xmlns:c16="http://schemas.microsoft.com/office/drawing/2014/chart" uri="{C3380CC4-5D6E-409C-BE32-E72D297353CC}">
              <c16:uniqueId val="{00000000-01E1-4853-853D-1078F251E9E4}"/>
            </c:ext>
          </c:extLst>
        </c:ser>
        <c:dLbls>
          <c:showLegendKey val="0"/>
          <c:showVal val="0"/>
          <c:showCatName val="0"/>
          <c:showSerName val="0"/>
          <c:showPercent val="0"/>
          <c:showBubbleSize val="0"/>
        </c:dLbls>
        <c:gapWidth val="182"/>
        <c:axId val="628112696"/>
        <c:axId val="628114664"/>
      </c:barChart>
      <c:catAx>
        <c:axId val="628112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114664"/>
        <c:crosses val="autoZero"/>
        <c:auto val="1"/>
        <c:lblAlgn val="ctr"/>
        <c:lblOffset val="100"/>
        <c:noMultiLvlLbl val="0"/>
      </c:catAx>
      <c:valAx>
        <c:axId val="62811466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81126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Sheet2!$P$44:$P$53</c:f>
              <c:strCache>
                <c:ptCount val="10"/>
                <c:pt idx="0">
                  <c:v>Care assistant</c:v>
                </c:pt>
                <c:pt idx="1">
                  <c:v>Caregiver / Personal Care Aide</c:v>
                </c:pt>
                <c:pt idx="2">
                  <c:v>Nursing Home / Home Health Administrator</c:v>
                </c:pt>
                <c:pt idx="3">
                  <c:v>Nursing Assistant / Healthcare Assistant</c:v>
                </c:pt>
                <c:pt idx="4">
                  <c:v>Product Manager</c:v>
                </c:pt>
                <c:pt idx="5">
                  <c:v>Healthcare Manager</c:v>
                </c:pt>
                <c:pt idx="6">
                  <c:v>Computer Programmer</c:v>
                </c:pt>
                <c:pt idx="7">
                  <c:v>Vocational Education Trainer / Tutor</c:v>
                </c:pt>
                <c:pt idx="8">
                  <c:v>Secondary School Teacher</c:v>
                </c:pt>
                <c:pt idx="9">
                  <c:v>Health Visitor</c:v>
                </c:pt>
              </c:strCache>
            </c:strRef>
          </c:cat>
          <c:val>
            <c:numRef>
              <c:f>Sheet2!$Q$44:$Q$53</c:f>
              <c:numCache>
                <c:formatCode>#,##0</c:formatCode>
                <c:ptCount val="10"/>
                <c:pt idx="0">
                  <c:v>-78</c:v>
                </c:pt>
                <c:pt idx="1">
                  <c:v>-42</c:v>
                </c:pt>
                <c:pt idx="2">
                  <c:v>-26</c:v>
                </c:pt>
                <c:pt idx="3">
                  <c:v>-16</c:v>
                </c:pt>
                <c:pt idx="4">
                  <c:v>-3</c:v>
                </c:pt>
                <c:pt idx="5">
                  <c:v>-2</c:v>
                </c:pt>
                <c:pt idx="6">
                  <c:v>-2</c:v>
                </c:pt>
                <c:pt idx="7">
                  <c:v>-2</c:v>
                </c:pt>
                <c:pt idx="8">
                  <c:v>-1</c:v>
                </c:pt>
                <c:pt idx="9">
                  <c:v>-1</c:v>
                </c:pt>
              </c:numCache>
            </c:numRef>
          </c:val>
          <c:extLst>
            <c:ext xmlns:c16="http://schemas.microsoft.com/office/drawing/2014/chart" uri="{C3380CC4-5D6E-409C-BE32-E72D297353CC}">
              <c16:uniqueId val="{00000000-92AA-41B8-92FA-90749C03BBB8}"/>
            </c:ext>
          </c:extLst>
        </c:ser>
        <c:dLbls>
          <c:showLegendKey val="0"/>
          <c:showVal val="0"/>
          <c:showCatName val="0"/>
          <c:showSerName val="0"/>
          <c:showPercent val="0"/>
          <c:showBubbleSize val="0"/>
        </c:dLbls>
        <c:gapWidth val="182"/>
        <c:axId val="644383952"/>
        <c:axId val="644385592"/>
      </c:barChart>
      <c:catAx>
        <c:axId val="644383952"/>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44385592"/>
        <c:crosses val="autoZero"/>
        <c:auto val="1"/>
        <c:lblAlgn val="ctr"/>
        <c:lblOffset val="100"/>
        <c:noMultiLvlLbl val="0"/>
      </c:catAx>
      <c:valAx>
        <c:axId val="64438559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44383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Sheet1!$N$55:$N$74</c:f>
              <c:strCache>
                <c:ptCount val="20"/>
                <c:pt idx="0">
                  <c:v>Buckinghamshire Council</c:v>
                </c:pt>
                <c:pt idx="1">
                  <c:v>National Health Service</c:v>
                </c:pt>
                <c:pt idx="2">
                  <c:v>Danaher Corporation</c:v>
                </c:pt>
                <c:pt idx="3">
                  <c:v>Buckinghamshire Healthcare Trust</c:v>
                </c:pt>
                <c:pt idx="4">
                  <c:v>Johnson &amp; Johnson</c:v>
                </c:pt>
                <c:pt idx="5">
                  <c:v>Softcat Plc</c:v>
                </c:pt>
                <c:pt idx="6">
                  <c:v>Biffa</c:v>
                </c:pt>
                <c:pt idx="7">
                  <c:v>The Fremantle Trust</c:v>
                </c:pt>
                <c:pt idx="8">
                  <c:v>Buckinghamshire New University</c:v>
                </c:pt>
                <c:pt idx="9">
                  <c:v>Barchester Healthcare</c:v>
                </c:pt>
                <c:pt idx="10">
                  <c:v>Bidvine</c:v>
                </c:pt>
                <c:pt idx="11">
                  <c:v>Ambient Support</c:v>
                </c:pt>
                <c:pt idx="12">
                  <c:v>Paradigm Housing Group</c:v>
                </c:pt>
                <c:pt idx="13">
                  <c:v>Better Prospects Limited</c:v>
                </c:pt>
                <c:pt idx="14">
                  <c:v>Amazon.Com</c:v>
                </c:pt>
                <c:pt idx="15">
                  <c:v>Nuffield Health</c:v>
                </c:pt>
                <c:pt idx="16">
                  <c:v>Whitbread</c:v>
                </c:pt>
                <c:pt idx="17">
                  <c:v>F.I.S Limited</c:v>
                </c:pt>
                <c:pt idx="18">
                  <c:v>Superprof</c:v>
                </c:pt>
                <c:pt idx="19">
                  <c:v>Parkside Corporation Limited</c:v>
                </c:pt>
              </c:strCache>
            </c:strRef>
          </c:cat>
          <c:val>
            <c:numRef>
              <c:f>Sheet1!$O$55:$O$74</c:f>
              <c:numCache>
                <c:formatCode>#,##0</c:formatCode>
                <c:ptCount val="20"/>
                <c:pt idx="0">
                  <c:v>746</c:v>
                </c:pt>
                <c:pt idx="1">
                  <c:v>590</c:v>
                </c:pt>
                <c:pt idx="2">
                  <c:v>191</c:v>
                </c:pt>
                <c:pt idx="3">
                  <c:v>131</c:v>
                </c:pt>
                <c:pt idx="4">
                  <c:v>94</c:v>
                </c:pt>
                <c:pt idx="5">
                  <c:v>93</c:v>
                </c:pt>
                <c:pt idx="6">
                  <c:v>69</c:v>
                </c:pt>
                <c:pt idx="7">
                  <c:v>66</c:v>
                </c:pt>
                <c:pt idx="8">
                  <c:v>58</c:v>
                </c:pt>
                <c:pt idx="9">
                  <c:v>51</c:v>
                </c:pt>
                <c:pt idx="10">
                  <c:v>45</c:v>
                </c:pt>
                <c:pt idx="11">
                  <c:v>44</c:v>
                </c:pt>
                <c:pt idx="12">
                  <c:v>43</c:v>
                </c:pt>
                <c:pt idx="13">
                  <c:v>41</c:v>
                </c:pt>
                <c:pt idx="14">
                  <c:v>39</c:v>
                </c:pt>
                <c:pt idx="15">
                  <c:v>38</c:v>
                </c:pt>
                <c:pt idx="16">
                  <c:v>37</c:v>
                </c:pt>
                <c:pt idx="17">
                  <c:v>37</c:v>
                </c:pt>
                <c:pt idx="18">
                  <c:v>34</c:v>
                </c:pt>
                <c:pt idx="19">
                  <c:v>34</c:v>
                </c:pt>
              </c:numCache>
            </c:numRef>
          </c:val>
          <c:extLst>
            <c:ext xmlns:c16="http://schemas.microsoft.com/office/drawing/2014/chart" uri="{C3380CC4-5D6E-409C-BE32-E72D297353CC}">
              <c16:uniqueId val="{00000000-AB84-459B-8CE3-B72D4F9AE8B5}"/>
            </c:ext>
          </c:extLst>
        </c:ser>
        <c:dLbls>
          <c:showLegendKey val="0"/>
          <c:showVal val="0"/>
          <c:showCatName val="0"/>
          <c:showSerName val="0"/>
          <c:showPercent val="0"/>
          <c:showBubbleSize val="0"/>
        </c:dLbls>
        <c:gapWidth val="182"/>
        <c:axId val="628371360"/>
        <c:axId val="628377592"/>
      </c:barChart>
      <c:catAx>
        <c:axId val="628371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377592"/>
        <c:crosses val="autoZero"/>
        <c:auto val="1"/>
        <c:lblAlgn val="ctr"/>
        <c:lblOffset val="100"/>
        <c:noMultiLvlLbl val="0"/>
      </c:catAx>
      <c:valAx>
        <c:axId val="628377592"/>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83713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24/08/2021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8</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5E31F9F-9697-4BE8-B345-9E0918B1484A}"/>
              </a:ext>
            </a:extLst>
          </p:cNvPr>
          <p:cNvGraphicFramePr>
            <a:graphicFrameLocks/>
          </p:cNvGraphicFramePr>
          <p:nvPr>
            <p:extLst>
              <p:ext uri="{D42A27DB-BD31-4B8C-83A1-F6EECF244321}">
                <p14:modId xmlns:p14="http://schemas.microsoft.com/office/powerpoint/2010/main" val="851924555"/>
              </p:ext>
            </p:extLst>
          </p:nvPr>
        </p:nvGraphicFramePr>
        <p:xfrm>
          <a:off x="259200" y="1055659"/>
          <a:ext cx="8625600" cy="495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Job creation: occupations with more job postings in Bucks in Q2 2021 than Q2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Legal and finance roles </a:t>
            </a:r>
          </a:p>
          <a:p>
            <a:pPr marL="285750" indent="-285750">
              <a:buFont typeface="Arial" panose="020B0604020202020204" pitchFamily="34" charset="0"/>
              <a:buChar char="•"/>
            </a:pPr>
            <a:r>
              <a:rPr lang="en-GB" sz="1400" dirty="0">
                <a:solidFill>
                  <a:srgbClr val="080808"/>
                </a:solidFill>
              </a:rPr>
              <a:t>Construction and engineering roles</a:t>
            </a:r>
          </a:p>
          <a:p>
            <a:pPr marL="285750" indent="-285750">
              <a:buFont typeface="Arial" panose="020B0604020202020204" pitchFamily="34" charset="0"/>
              <a:buChar char="•"/>
            </a:pPr>
            <a:r>
              <a:rPr lang="en-GB" sz="1400" dirty="0">
                <a:solidFill>
                  <a:srgbClr val="080808"/>
                </a:solidFill>
              </a:rPr>
              <a:t>Chefs</a:t>
            </a:r>
          </a:p>
          <a:p>
            <a:pPr marL="285750" indent="-285750">
              <a:buFont typeface="Arial" panose="020B0604020202020204" pitchFamily="34" charset="0"/>
              <a:buChar char="•"/>
            </a:pPr>
            <a:r>
              <a:rPr lang="en-GB" sz="1400" dirty="0">
                <a:solidFill>
                  <a:srgbClr val="080808"/>
                </a:solidFill>
              </a:rPr>
              <a:t>Roles linked to increase in online retail (warehouse and driver roles) </a:t>
            </a:r>
          </a:p>
          <a:p>
            <a:pPr marL="285750" indent="-285750">
              <a:buFont typeface="Arial" panose="020B0604020202020204" pitchFamily="34" charset="0"/>
              <a:buChar char="•"/>
            </a:pPr>
            <a:r>
              <a:rPr lang="en-GB" sz="1400" dirty="0">
                <a:solidFill>
                  <a:srgbClr val="080808"/>
                </a:solidFill>
              </a:rPr>
              <a:t>Early-years teaching roles</a:t>
            </a:r>
          </a:p>
        </p:txBody>
      </p:sp>
    </p:spTree>
    <p:extLst>
      <p:ext uri="{BB962C8B-B14F-4D97-AF65-F5344CB8AC3E}">
        <p14:creationId xmlns:p14="http://schemas.microsoft.com/office/powerpoint/2010/main" val="135583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ED866DFC-861C-48DD-96D2-33A759042342}"/>
              </a:ext>
            </a:extLst>
          </p:cNvPr>
          <p:cNvGraphicFramePr>
            <a:graphicFrameLocks/>
          </p:cNvGraphicFramePr>
          <p:nvPr>
            <p:extLst>
              <p:ext uri="{D42A27DB-BD31-4B8C-83A1-F6EECF244321}">
                <p14:modId xmlns:p14="http://schemas.microsoft.com/office/powerpoint/2010/main" val="3319967802"/>
              </p:ext>
            </p:extLst>
          </p:nvPr>
        </p:nvGraphicFramePr>
        <p:xfrm>
          <a:off x="592320" y="1452920"/>
          <a:ext cx="7959359" cy="41443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Q2 2021 than Q2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335280" y="2943260"/>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Product manager</a:t>
            </a:r>
          </a:p>
          <a:p>
            <a:pPr marL="285750" indent="-285750">
              <a:buFont typeface="Arial" panose="020B0604020202020204" pitchFamily="34" charset="0"/>
              <a:buChar char="•"/>
            </a:pPr>
            <a:r>
              <a:rPr lang="en-GB" sz="1400" dirty="0">
                <a:solidFill>
                  <a:srgbClr val="080808"/>
                </a:solidFill>
              </a:rPr>
              <a:t>Computer programmer </a:t>
            </a:r>
          </a:p>
          <a:p>
            <a:pPr marL="285750" indent="-285750">
              <a:buFont typeface="Arial" panose="020B0604020202020204" pitchFamily="34" charset="0"/>
              <a:buChar char="•"/>
            </a:pPr>
            <a:r>
              <a:rPr lang="en-GB" sz="1400" dirty="0">
                <a:solidFill>
                  <a:srgbClr val="080808"/>
                </a:solidFill>
              </a:rPr>
              <a:t>Vocational and secondary education</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652780" cy="4542233"/>
          </a:xfrm>
          <a:prstGeom prst="rect">
            <a:avLst/>
          </a:prstGeom>
        </p:spPr>
        <p:txBody>
          <a:bodyPr vert="horz" lIns="91440" tIns="45720" rIns="91440" bIns="45720" rtlCol="0">
            <a:normAutofit fontScale="8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2 (Apr-Jun) 2020 and Quarter 2 (Apr-Jun)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Overall, there hasn’t been a significant deal of change.  </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a:t>
            </a:r>
          </a:p>
          <a:p>
            <a:pPr lvl="1"/>
            <a:r>
              <a:rPr lang="en-GB" sz="1300" dirty="0">
                <a:solidFill>
                  <a:schemeClr val="tx1"/>
                </a:solidFill>
                <a:latin typeface="Arial" panose="020B0604020202020204" pitchFamily="34" charset="0"/>
                <a:cs typeface="Arial" panose="020B0604020202020204" pitchFamily="34" charset="0"/>
              </a:rPr>
              <a:t>‘organisational’ skills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‘detail-orientated’ skills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‘problem solving’ skills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skills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skills in ‘building effective relationships’ (13</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a:t>
            </a:r>
          </a:p>
          <a:p>
            <a:pPr lvl="1"/>
            <a:r>
              <a:rPr lang="en-GB" sz="1300" dirty="0">
                <a:solidFill>
                  <a:schemeClr val="tx1"/>
                </a:solidFill>
                <a:latin typeface="Arial" panose="020B0604020202020204" pitchFamily="34" charset="0"/>
                <a:cs typeface="Arial" panose="020B0604020202020204" pitchFamily="34" charset="0"/>
              </a:rPr>
              <a:t>‘planning’ skills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Excel’ skills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skills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‘writing skills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skills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skills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Q2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Q2 2021</a:t>
            </a:r>
          </a:p>
        </p:txBody>
      </p:sp>
      <p:pic>
        <p:nvPicPr>
          <p:cNvPr id="11" name="Picture 10">
            <a:extLst>
              <a:ext uri="{FF2B5EF4-FFF2-40B4-BE49-F238E27FC236}">
                <a16:creationId xmlns:a16="http://schemas.microsoft.com/office/drawing/2014/main" id="{478689DB-3BC8-4E25-BF68-6276D683B413}"/>
              </a:ext>
            </a:extLst>
          </p:cNvPr>
          <p:cNvPicPr>
            <a:picLocks noChangeAspect="1"/>
          </p:cNvPicPr>
          <p:nvPr/>
        </p:nvPicPr>
        <p:blipFill>
          <a:blip r:embed="rId2"/>
          <a:stretch>
            <a:fillRect/>
          </a:stretch>
        </p:blipFill>
        <p:spPr>
          <a:xfrm>
            <a:off x="4017744" y="2307806"/>
            <a:ext cx="5126256" cy="3145063"/>
          </a:xfrm>
          <a:prstGeom prst="rect">
            <a:avLst/>
          </a:prstGeom>
        </p:spPr>
      </p:pic>
    </p:spTree>
    <p:extLst>
      <p:ext uri="{BB962C8B-B14F-4D97-AF65-F5344CB8AC3E}">
        <p14:creationId xmlns:p14="http://schemas.microsoft.com/office/powerpoint/2010/main" val="379475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276A1-4649-42E6-B246-E832D8768455}"/>
              </a:ext>
            </a:extLst>
          </p:cNvPr>
          <p:cNvPicPr>
            <a:picLocks noChangeAspect="1"/>
          </p:cNvPicPr>
          <p:nvPr/>
        </p:nvPicPr>
        <p:blipFill>
          <a:blip r:embed="rId2"/>
          <a:stretch>
            <a:fillRect/>
          </a:stretch>
        </p:blipFill>
        <p:spPr>
          <a:xfrm>
            <a:off x="3367319" y="1840655"/>
            <a:ext cx="5776681" cy="3391221"/>
          </a:xfrm>
          <a:prstGeom prst="rect">
            <a:avLst/>
          </a:prstGeom>
        </p:spPr>
      </p:pic>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2 (Apr-Jun) 2020 and Quarter 2 (Apr-Jun)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was a relatively large increase in demand for ‘customer contact’ skills (23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‘sales’ skills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‘KPIs’ (11</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also increased for ‘teamwork / collaboration skills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and ‘customer service’ skills (4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‘teaching’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‘budgeting’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4</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‘cleaning’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(10</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11</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‘working with patient and/or condition’ skills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12</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106707" y="1299842"/>
            <a:ext cx="1074656" cy="369332"/>
          </a:xfrm>
          <a:prstGeom prst="rect">
            <a:avLst/>
          </a:prstGeom>
          <a:noFill/>
        </p:spPr>
        <p:txBody>
          <a:bodyPr wrap="square" rtlCol="0">
            <a:spAutoFit/>
          </a:bodyPr>
          <a:lstStyle/>
          <a:p>
            <a:r>
              <a:rPr lang="en-GB" dirty="0"/>
              <a:t>Q2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259973" y="1273828"/>
            <a:ext cx="1074656" cy="369332"/>
          </a:xfrm>
          <a:prstGeom prst="rect">
            <a:avLst/>
          </a:prstGeom>
          <a:noFill/>
        </p:spPr>
        <p:txBody>
          <a:bodyPr wrap="square" rtlCol="0">
            <a:spAutoFit/>
          </a:bodyPr>
          <a:lstStyle/>
          <a:p>
            <a:r>
              <a:rPr lang="en-GB" dirty="0"/>
              <a:t>Q2 2021</a:t>
            </a:r>
          </a:p>
        </p:txBody>
      </p:sp>
    </p:spTree>
    <p:extLst>
      <p:ext uri="{BB962C8B-B14F-4D97-AF65-F5344CB8AC3E}">
        <p14:creationId xmlns:p14="http://schemas.microsoft.com/office/powerpoint/2010/main" val="193819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647152"/>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July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Customer Relationship Management skills is growing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Growth categories are stable for all other computer and programming skills.</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1788961179"/>
              </p:ext>
            </p:extLst>
          </p:nvPr>
        </p:nvGraphicFramePr>
        <p:xfrm>
          <a:off x="4714042" y="1784682"/>
          <a:ext cx="4272380" cy="3218610"/>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47631646"/>
                  </a:ext>
                </a:extLst>
              </a:tr>
              <a:tr h="167064">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Enterprise Resource Planning</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C#</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May 2021 to July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Around 45% of job postings in Buckinghamshire can be linked to a specific employer.  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for the last full quarter (Q2 Apr-Jun 2021) are primarily in the Human Health and Social Work sector.</a:t>
            </a:r>
          </a:p>
          <a:p>
            <a:r>
              <a:rPr lang="en-GB" sz="1400" dirty="0">
                <a:latin typeface="Arial" panose="020B0604020202020204" pitchFamily="34" charset="0"/>
                <a:cs typeface="Arial" panose="020B0604020202020204" pitchFamily="34" charset="0"/>
              </a:rPr>
              <a:t>This corresponds with the high proportionate number of job postings for the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graphicFrame>
        <p:nvGraphicFramePr>
          <p:cNvPr id="7" name="Chart 6">
            <a:extLst>
              <a:ext uri="{FF2B5EF4-FFF2-40B4-BE49-F238E27FC236}">
                <a16:creationId xmlns:a16="http://schemas.microsoft.com/office/drawing/2014/main" id="{66506A17-BACF-4FCB-9798-4A231CBCCEBF}"/>
              </a:ext>
            </a:extLst>
          </p:cNvPr>
          <p:cNvGraphicFramePr>
            <a:graphicFrameLocks/>
          </p:cNvGraphicFramePr>
          <p:nvPr>
            <p:extLst>
              <p:ext uri="{D42A27DB-BD31-4B8C-83A1-F6EECF244321}">
                <p14:modId xmlns:p14="http://schemas.microsoft.com/office/powerpoint/2010/main" val="2862091392"/>
              </p:ext>
            </p:extLst>
          </p:nvPr>
        </p:nvGraphicFramePr>
        <p:xfrm>
          <a:off x="4479604" y="1515600"/>
          <a:ext cx="4474800" cy="382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13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August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July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fontScale="92500" lnSpcReduction="10000"/>
          </a:bodyPr>
          <a:lstStyle/>
          <a:p>
            <a:r>
              <a:rPr lang="en-GB" sz="1800" dirty="0"/>
              <a:t>The recent rise in job postings in Buckinghamshire has slowed, with a 8% fall in job postings in July 2021 compared to the previous month. This decline is higher than the 5% fall nationally.</a:t>
            </a:r>
          </a:p>
          <a:p>
            <a:r>
              <a:rPr lang="en-GB" sz="1800" dirty="0"/>
              <a:t>This follows on from an 9% rise in job postings in Buckinghamshire between May 2021 and June 2021.</a:t>
            </a:r>
          </a:p>
          <a:p>
            <a:r>
              <a:rPr lang="en-GB" sz="1800" dirty="0"/>
              <a:t>Within Buckinghamshire, the largest fall between June 2021 and July 2021 was in the South Bucks area (-30%).</a:t>
            </a:r>
          </a:p>
          <a:p>
            <a:r>
              <a:rPr lang="en-GB" sz="1800" dirty="0"/>
              <a:t>Roles with the most job postings for July 2021 in Buckinghamshire included office/admin assistant, customer service rep, account manager/rep, registered general nurse, project manager, software developer/engineer and accountant.</a:t>
            </a:r>
          </a:p>
          <a:p>
            <a:pPr lvl="1"/>
            <a:r>
              <a:rPr lang="en-GB" sz="1600" dirty="0"/>
              <a:t>Compared to previous quarters, demand for health and social care roles is now lower whilst business-related roles have featured prominently in job postings data throughout.</a:t>
            </a:r>
          </a:p>
          <a:p>
            <a:r>
              <a:rPr lang="en-GB" sz="1800" dirty="0"/>
              <a:t>Demand for teamwork, collaboration, customer service, KPIs and customer contact skills was greater in Q2 2021 than Q2 2020. This compares to reduced demand for skills in teaching, budgeting, accounting, cleaning, staff management and working with patient and/or carer.</a:t>
            </a:r>
          </a:p>
          <a:p>
            <a:r>
              <a:rPr lang="en-GB" sz="1800" dirty="0"/>
              <a:t>‘Visible’ employers with the most job openings include Buckinghamshire Council, the NHS, Danaher Corporation, the Buckinghamshire Healthcare Trust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4200138100"/>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3080F0-0EAF-48D8-9DE4-21120DB5A900}"/>
              </a:ext>
            </a:extLst>
          </p:cNvPr>
          <p:cNvSpPr txBox="1">
            <a:spLocks/>
          </p:cNvSpPr>
          <p:nvPr/>
        </p:nvSpPr>
        <p:spPr>
          <a:xfrm>
            <a:off x="545977" y="-6271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Monthly Job Postings: 2020-21 </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2" name="Content Placeholder 2">
            <a:extLst>
              <a:ext uri="{FF2B5EF4-FFF2-40B4-BE49-F238E27FC236}">
                <a16:creationId xmlns:a16="http://schemas.microsoft.com/office/drawing/2014/main" id="{22F008A5-612F-40B1-A92E-DA54A66AA517}"/>
              </a:ext>
            </a:extLst>
          </p:cNvPr>
          <p:cNvSpPr txBox="1">
            <a:spLocks/>
          </p:cNvSpPr>
          <p:nvPr/>
        </p:nvSpPr>
        <p:spPr>
          <a:xfrm>
            <a:off x="457200" y="1080286"/>
            <a:ext cx="8229600" cy="4783186"/>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lvl="0">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with the national picture, job postings </a:t>
            </a:r>
            <a:r>
              <a:rPr lang="en-GB" sz="2200" dirty="0">
                <a:solidFill>
                  <a:schemeClr val="tx1"/>
                </a:solidFill>
                <a:latin typeface="Arial" panose="020B0604020202020204" pitchFamily="34" charset="0"/>
                <a:cs typeface="Arial" panose="020B0604020202020204" pitchFamily="34" charset="0"/>
              </a:rPr>
              <a:t>in Buckinghamshire declined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significantly at the start of the first Covid-19 lockdown.</a:t>
            </a:r>
          </a:p>
          <a:p>
            <a:pPr marL="0" lvl="0" indent="0">
              <a:buNone/>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From May 2020 to October 2020, the number of job postings (nationally and in Buckinghamshire) rose month on month.</a:t>
            </a:r>
          </a:p>
          <a:p>
            <a:pPr marL="0" marR="0" lvl="0" indent="0" algn="l" defTabSz="685800" rtl="0" eaLnBrk="1" fontAlgn="auto" latinLnBrk="0" hangingPunct="1">
              <a:lnSpc>
                <a:spcPct val="100000"/>
              </a:lnSpc>
              <a:spcBef>
                <a:spcPct val="20000"/>
              </a:spcBef>
              <a:spcAft>
                <a:spcPts val="0"/>
              </a:spcAft>
              <a:buClrTx/>
              <a:buSzTx/>
              <a:buNone/>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 October 2020, the number of job postings returned to pre-pandemic levels.</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second national lockdown initiated in early November 2020 brought a return to falling job posting numbers, however </a:t>
            </a:r>
            <a:r>
              <a:rPr kumimoji="0" lang="en-GB" sz="2200" b="0" i="0" u="non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they remained at</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pre-pandemic levels in Buckinghamshire.</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December 2020 saw a drop in job posting numbers in Buckinghamshire, whereas numbers for England remained relatively level. This is to be expected as recruitment activity tends to be lower in December.</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latin typeface="Arial" panose="020B0604020202020204" pitchFamily="34" charset="0"/>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Job postings increased at the start of 2021 in Buckinghamshire, with numbers for March 2021 onwards surpassing those from the previous year.</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749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Recruitment activity tends to vary across the year, so how does 2021 &amp; 2020 compare with 2019 on a month-by-month basis? </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1673849655"/>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9D9675D-8C63-4670-BD17-69ADC8CFE72E}"/>
              </a:ext>
            </a:extLst>
          </p:cNvPr>
          <p:cNvSpPr txBox="1"/>
          <p:nvPr/>
        </p:nvSpPr>
        <p:spPr>
          <a:xfrm>
            <a:off x="239080" y="5643693"/>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rPr>
              <a:t>Data for Buckinghamshire </a:t>
            </a:r>
          </a:p>
        </p:txBody>
      </p:sp>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748992"/>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May 2021 to July 2021 are higher overall compared to the same period pre-Covid.</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Within Buckinghamshire, South Bucks has had the largest rise in the number of job postings.</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1888950271"/>
              </p:ext>
            </p:extLst>
          </p:nvPr>
        </p:nvGraphicFramePr>
        <p:xfrm>
          <a:off x="3923931" y="1583703"/>
          <a:ext cx="4873284" cy="3770717"/>
        </p:xfrm>
        <a:graphic>
          <a:graphicData uri="http://schemas.openxmlformats.org/drawingml/2006/table">
            <a:tbl>
              <a:tblPr/>
              <a:tblGrid>
                <a:gridCol w="1260821">
                  <a:extLst>
                    <a:ext uri="{9D8B030D-6E8A-4147-A177-3AD203B41FA5}">
                      <a16:colId xmlns:a16="http://schemas.microsoft.com/office/drawing/2014/main" val="2792365867"/>
                    </a:ext>
                  </a:extLst>
                </a:gridCol>
                <a:gridCol w="1062490">
                  <a:extLst>
                    <a:ext uri="{9D8B030D-6E8A-4147-A177-3AD203B41FA5}">
                      <a16:colId xmlns:a16="http://schemas.microsoft.com/office/drawing/2014/main" val="667052962"/>
                    </a:ext>
                  </a:extLst>
                </a:gridCol>
                <a:gridCol w="1028857">
                  <a:extLst>
                    <a:ext uri="{9D8B030D-6E8A-4147-A177-3AD203B41FA5}">
                      <a16:colId xmlns:a16="http://schemas.microsoft.com/office/drawing/2014/main" val="312449886"/>
                    </a:ext>
                  </a:extLst>
                </a:gridCol>
                <a:gridCol w="756124">
                  <a:extLst>
                    <a:ext uri="{9D8B030D-6E8A-4147-A177-3AD203B41FA5}">
                      <a16:colId xmlns:a16="http://schemas.microsoft.com/office/drawing/2014/main" val="2811763997"/>
                    </a:ext>
                  </a:extLst>
                </a:gridCol>
                <a:gridCol w="764992">
                  <a:extLst>
                    <a:ext uri="{9D8B030D-6E8A-4147-A177-3AD203B41FA5}">
                      <a16:colId xmlns:a16="http://schemas.microsoft.com/office/drawing/2014/main" val="3751315306"/>
                    </a:ext>
                  </a:extLst>
                </a:gridCol>
              </a:tblGrid>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55885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May 19-Jul 19</a:t>
                      </a:r>
                    </a:p>
                    <a:p>
                      <a:pPr algn="ctr" fontAlgn="b"/>
                      <a:r>
                        <a:rPr lang="en-GB" sz="1000" b="1" i="0" u="none" strike="noStrike" dirty="0">
                          <a:solidFill>
                            <a:schemeClr val="bg1"/>
                          </a:solidFill>
                          <a:effectLst/>
                          <a:latin typeface="Arial" panose="020B0604020202020204" pitchFamily="34" charset="0"/>
                        </a:rPr>
                        <a:t>(pre-Covid benchmark)</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May 21-Jul 21</a:t>
                      </a:r>
                    </a:p>
                    <a:p>
                      <a:pPr algn="ctr" fontAlgn="b"/>
                      <a:r>
                        <a:rPr lang="en-GB" sz="1000" b="1" i="0" u="none" strike="noStrike" dirty="0">
                          <a:solidFill>
                            <a:schemeClr val="bg1"/>
                          </a:solidFill>
                          <a:effectLst/>
                          <a:latin typeface="Arial" panose="020B0604020202020204" pitchFamily="34" charset="0"/>
                        </a:rPr>
                        <a:t>(latest 3 months)</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4,320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5,540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+1,220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2,710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3,730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+1,020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780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1,360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900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1,440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12,530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19,060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+6,530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259,200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358,620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+99,420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1,295,560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1,735,500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+439,940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6724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Top occupational groups by number of job postings – July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graphicFrame>
        <p:nvGraphicFramePr>
          <p:cNvPr id="7" name="Chart 6">
            <a:extLst>
              <a:ext uri="{FF2B5EF4-FFF2-40B4-BE49-F238E27FC236}">
                <a16:creationId xmlns:a16="http://schemas.microsoft.com/office/drawing/2014/main" id="{85A6B618-9C16-4DEE-9C19-10E04F9D29B9}"/>
              </a:ext>
            </a:extLst>
          </p:cNvPr>
          <p:cNvGraphicFramePr>
            <a:graphicFrameLocks/>
          </p:cNvGraphicFramePr>
          <p:nvPr>
            <p:extLst>
              <p:ext uri="{D42A27DB-BD31-4B8C-83A1-F6EECF244321}">
                <p14:modId xmlns:p14="http://schemas.microsoft.com/office/powerpoint/2010/main" val="3428155225"/>
              </p:ext>
            </p:extLst>
          </p:nvPr>
        </p:nvGraphicFramePr>
        <p:xfrm>
          <a:off x="259200" y="1073515"/>
          <a:ext cx="8625600" cy="50123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1902589"/>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DF59FF74A0754E8342945B8BB21CDB" ma:contentTypeVersion="13" ma:contentTypeDescription="Create a new document." ma:contentTypeScope="" ma:versionID="7758543f6894554aa68f88437f08a7d7">
  <xsd:schema xmlns:xsd="http://www.w3.org/2001/XMLSchema" xmlns:xs="http://www.w3.org/2001/XMLSchema" xmlns:p="http://schemas.microsoft.com/office/2006/metadata/properties" xmlns:ns3="53bb0b2d-d2c1-4cce-8091-a776cdf39de4" xmlns:ns4="26cd0337-c8ef-4b22-880f-eebb30587211" targetNamespace="http://schemas.microsoft.com/office/2006/metadata/properties" ma:root="true" ma:fieldsID="4bb6f0921535069d9c720264cfa8fd78" ns3:_="" ns4:_="">
    <xsd:import namespace="53bb0b2d-d2c1-4cce-8091-a776cdf39de4"/>
    <xsd:import namespace="26cd0337-c8ef-4b22-880f-eebb3058721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b0b2d-d2c1-4cce-8091-a776cdf39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d0337-c8ef-4b22-880f-eebb305872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C20A1F-FC73-4F2C-8BA9-958B82009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bb0b2d-d2c1-4cce-8091-a776cdf39de4"/>
    <ds:schemaRef ds:uri="26cd0337-c8ef-4b22-880f-eebb305872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2384</TotalTime>
  <Words>1673</Words>
  <Application>Microsoft Office PowerPoint</Application>
  <PresentationFormat>On-screen Show (4:3)</PresentationFormat>
  <Paragraphs>201</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July 2021</vt:lpstr>
      <vt:lpstr>PowerPoint Presentation</vt:lpstr>
      <vt:lpstr>PowerPoint Presentation</vt:lpstr>
      <vt:lpstr>PowerPoint Presentation</vt:lpstr>
      <vt:lpstr>PowerPoint Presentation</vt:lpstr>
      <vt:lpstr>PowerPoint Presentation</vt:lpstr>
      <vt:lpstr>Job creation: occupations with more job postings in Bucks in Q2 2021 than Q2 2020</vt:lpstr>
      <vt:lpstr>Reduced demand: occupations with fewer job postings in Bucks in Q2 2021 than Q2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James Moorhouse</cp:lastModifiedBy>
  <cp:revision>33</cp:revision>
  <dcterms:created xsi:type="dcterms:W3CDTF">2020-01-06T14:48:21Z</dcterms:created>
  <dcterms:modified xsi:type="dcterms:W3CDTF">2021-08-24T10:40:55Z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0x010100B2DF59FF74A0754E8342945B8BB21CDB</vt:lpwstr>
  </property>
  <property fmtid="{D5CDD505-2E9C-101B-9397-08002B2CF9AE}" pid="3" name="_dlc_DocIdItemGuid">
    <vt:lpwstr>b86bdf1d-73e6-4c3a-96b7-340f9edb2e2c</vt:lpwstr>
  </property>
</Properties>
</file>